
<file path=[Content_Types].xml><?xml version="1.0" encoding="utf-8"?>
<Types xmlns="http://schemas.openxmlformats.org/package/2006/content-types">
  <Default Extension="xml" ContentType="application/xml"/>
  <Default Extension="jpeg" ContentType="image/jpeg"/>
  <Default Extension="mp3" ContentType="audio/unknown"/>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sldIdLst>
    <p:sldId id="256" r:id="rId2"/>
    <p:sldId id="329" r:id="rId3"/>
    <p:sldId id="333" r:id="rId4"/>
    <p:sldId id="330" r:id="rId5"/>
    <p:sldId id="398" r:id="rId6"/>
    <p:sldId id="397" r:id="rId7"/>
    <p:sldId id="406" r:id="rId8"/>
    <p:sldId id="407" r:id="rId9"/>
    <p:sldId id="408" r:id="rId10"/>
    <p:sldId id="409" r:id="rId11"/>
    <p:sldId id="297" r:id="rId12"/>
    <p:sldId id="312" r:id="rId13"/>
    <p:sldId id="314" r:id="rId14"/>
    <p:sldId id="386" r:id="rId15"/>
    <p:sldId id="387" r:id="rId16"/>
    <p:sldId id="316" r:id="rId17"/>
    <p:sldId id="364" r:id="rId18"/>
    <p:sldId id="366" r:id="rId19"/>
    <p:sldId id="372" r:id="rId20"/>
    <p:sldId id="373" r:id="rId21"/>
    <p:sldId id="368" r:id="rId22"/>
    <p:sldId id="369" r:id="rId23"/>
    <p:sldId id="371" r:id="rId24"/>
    <p:sldId id="367" r:id="rId25"/>
    <p:sldId id="341" r:id="rId26"/>
    <p:sldId id="342" r:id="rId27"/>
    <p:sldId id="380" r:id="rId28"/>
    <p:sldId id="374" r:id="rId29"/>
    <p:sldId id="370" r:id="rId30"/>
    <p:sldId id="375" r:id="rId31"/>
    <p:sldId id="381" r:id="rId32"/>
    <p:sldId id="376" r:id="rId33"/>
    <p:sldId id="377" r:id="rId34"/>
    <p:sldId id="378" r:id="rId35"/>
    <p:sldId id="379" r:id="rId36"/>
    <p:sldId id="383" r:id="rId37"/>
    <p:sldId id="382" r:id="rId38"/>
    <p:sldId id="390" r:id="rId39"/>
    <p:sldId id="391" r:id="rId40"/>
    <p:sldId id="392" r:id="rId41"/>
    <p:sldId id="393" r:id="rId42"/>
    <p:sldId id="394" r:id="rId43"/>
    <p:sldId id="396" r:id="rId44"/>
    <p:sldId id="358" r:id="rId45"/>
    <p:sldId id="357" r:id="rId46"/>
    <p:sldId id="359" r:id="rId47"/>
    <p:sldId id="356" r:id="rId48"/>
    <p:sldId id="385" r:id="rId49"/>
    <p:sldId id="388" r:id="rId50"/>
    <p:sldId id="389" r:id="rId51"/>
    <p:sldId id="414" r:id="rId52"/>
    <p:sldId id="410" r:id="rId53"/>
    <p:sldId id="411" r:id="rId54"/>
    <p:sldId id="412" r:id="rId55"/>
    <p:sldId id="413" r:id="rId56"/>
    <p:sldId id="400" r:id="rId57"/>
    <p:sldId id="401" r:id="rId58"/>
    <p:sldId id="402" r:id="rId59"/>
    <p:sldId id="404" r:id="rId60"/>
    <p:sldId id="405" r:id="rId61"/>
    <p:sldId id="399" r:id="rId62"/>
    <p:sldId id="360" r:id="rId63"/>
    <p:sldId id="431" r:id="rId64"/>
    <p:sldId id="416" r:id="rId65"/>
    <p:sldId id="417" r:id="rId66"/>
    <p:sldId id="418" r:id="rId67"/>
    <p:sldId id="419" r:id="rId68"/>
    <p:sldId id="420" r:id="rId69"/>
    <p:sldId id="421" r:id="rId70"/>
    <p:sldId id="422" r:id="rId71"/>
    <p:sldId id="423" r:id="rId72"/>
    <p:sldId id="424" r:id="rId73"/>
    <p:sldId id="425" r:id="rId74"/>
    <p:sldId id="426" r:id="rId75"/>
    <p:sldId id="427" r:id="rId76"/>
    <p:sldId id="428" r:id="rId77"/>
    <p:sldId id="429" r:id="rId78"/>
    <p:sldId id="430" r:id="rId79"/>
    <p:sldId id="432" r:id="rId80"/>
    <p:sldId id="361" r:id="rId81"/>
    <p:sldId id="323" r:id="rId82"/>
    <p:sldId id="324" r:id="rId83"/>
    <p:sldId id="326" r:id="rId84"/>
    <p:sldId id="327" r:id="rId85"/>
    <p:sldId id="328" r:id="rId8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9" autoAdjust="0"/>
    <p:restoredTop sz="64381" autoAdjust="0"/>
  </p:normalViewPr>
  <p:slideViewPr>
    <p:cSldViewPr snapToGrid="0" snapToObjects="1">
      <p:cViewPr>
        <p:scale>
          <a:sx n="75" d="100"/>
          <a:sy n="75" d="100"/>
        </p:scale>
        <p:origin x="-114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notesMaster" Target="notesMasters/notes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garcia\Desktop\HE\Graficas%20gglobales.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garcia\Desktop\HE\Graficas%20gglobales.xlsx"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Jgarcia\Desktop\HE\Graficas%20ggloba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garcia\Desktop\HE\Graficas%20ggloba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8133372777702"/>
          <c:y val="0.0553353014268744"/>
          <c:w val="0.589626992349687"/>
          <c:h val="0.794750078274131"/>
        </c:manualLayout>
      </c:layout>
      <c:lineChart>
        <c:grouping val="standard"/>
        <c:varyColors val="0"/>
        <c:ser>
          <c:idx val="0"/>
          <c:order val="0"/>
          <c:tx>
            <c:strRef>
              <c:f>GUIDE_ME!$A$4</c:f>
              <c:strCache>
                <c:ptCount val="1"/>
                <c:pt idx="0">
                  <c:v>Expertos de dominio (G)</c:v>
                </c:pt>
              </c:strCache>
            </c:strRef>
          </c:tx>
          <c:spPr>
            <a:ln>
              <a:solidFill>
                <a:schemeClr val="tx1"/>
              </a:solidFill>
              <a:prstDash val="sysDot"/>
            </a:ln>
          </c:spPr>
          <c:marker>
            <c:symbol val="none"/>
          </c:marker>
          <c:cat>
            <c:strRef>
              <c:f>GUIDE_ME!$B$3:$J$3</c:f>
              <c:strCache>
                <c:ptCount val="9"/>
                <c:pt idx="0">
                  <c:v>C1</c:v>
                </c:pt>
                <c:pt idx="1">
                  <c:v>C2</c:v>
                </c:pt>
                <c:pt idx="2">
                  <c:v>C3</c:v>
                </c:pt>
                <c:pt idx="3">
                  <c:v>C4</c:v>
                </c:pt>
                <c:pt idx="4">
                  <c:v>C5</c:v>
                </c:pt>
                <c:pt idx="5">
                  <c:v>C6</c:v>
                </c:pt>
                <c:pt idx="6">
                  <c:v>C7</c:v>
                </c:pt>
                <c:pt idx="7">
                  <c:v>C8</c:v>
                </c:pt>
                <c:pt idx="8">
                  <c:v>C9</c:v>
                </c:pt>
              </c:strCache>
            </c:strRef>
          </c:cat>
          <c:val>
            <c:numRef>
              <c:f>GUIDE_ME!$B$4:$J$4</c:f>
              <c:numCache>
                <c:formatCode>0.00</c:formatCode>
                <c:ptCount val="9"/>
                <c:pt idx="0">
                  <c:v>0.6</c:v>
                </c:pt>
                <c:pt idx="1">
                  <c:v>1.6</c:v>
                </c:pt>
                <c:pt idx="2">
                  <c:v>0.6</c:v>
                </c:pt>
                <c:pt idx="3">
                  <c:v>0.2</c:v>
                </c:pt>
                <c:pt idx="4">
                  <c:v>0.2</c:v>
                </c:pt>
                <c:pt idx="5">
                  <c:v>0.4</c:v>
                </c:pt>
                <c:pt idx="6">
                  <c:v>0.8</c:v>
                </c:pt>
                <c:pt idx="7">
                  <c:v>0.0</c:v>
                </c:pt>
                <c:pt idx="8">
                  <c:v>0.6</c:v>
                </c:pt>
              </c:numCache>
            </c:numRef>
          </c:val>
          <c:smooth val="0"/>
        </c:ser>
        <c:ser>
          <c:idx val="1"/>
          <c:order val="1"/>
          <c:tx>
            <c:strRef>
              <c:f>GUIDE_ME!$A$5</c:f>
              <c:strCache>
                <c:ptCount val="1"/>
                <c:pt idx="0">
                  <c:v>Novatos expertos (N)</c:v>
                </c:pt>
              </c:strCache>
            </c:strRef>
          </c:tx>
          <c:spPr>
            <a:ln>
              <a:solidFill>
                <a:schemeClr val="tx1"/>
              </a:solidFill>
              <a:prstDash val="dash"/>
            </a:ln>
          </c:spPr>
          <c:marker>
            <c:symbol val="none"/>
          </c:marker>
          <c:cat>
            <c:strRef>
              <c:f>GUIDE_ME!$B$3:$J$3</c:f>
              <c:strCache>
                <c:ptCount val="9"/>
                <c:pt idx="0">
                  <c:v>C1</c:v>
                </c:pt>
                <c:pt idx="1">
                  <c:v>C2</c:v>
                </c:pt>
                <c:pt idx="2">
                  <c:v>C3</c:v>
                </c:pt>
                <c:pt idx="3">
                  <c:v>C4</c:v>
                </c:pt>
                <c:pt idx="4">
                  <c:v>C5</c:v>
                </c:pt>
                <c:pt idx="5">
                  <c:v>C6</c:v>
                </c:pt>
                <c:pt idx="6">
                  <c:v>C7</c:v>
                </c:pt>
                <c:pt idx="7">
                  <c:v>C8</c:v>
                </c:pt>
                <c:pt idx="8">
                  <c:v>C9</c:v>
                </c:pt>
              </c:strCache>
            </c:strRef>
          </c:cat>
          <c:val>
            <c:numRef>
              <c:f>GUIDE_ME!$B$5:$J$5</c:f>
              <c:numCache>
                <c:formatCode>0.00</c:formatCode>
                <c:ptCount val="9"/>
                <c:pt idx="0">
                  <c:v>1.857142857142857</c:v>
                </c:pt>
                <c:pt idx="1">
                  <c:v>1.571428571428572</c:v>
                </c:pt>
                <c:pt idx="2">
                  <c:v>1.285714285714286</c:v>
                </c:pt>
                <c:pt idx="3">
                  <c:v>1.571428571428572</c:v>
                </c:pt>
                <c:pt idx="4">
                  <c:v>-0.285714285714286</c:v>
                </c:pt>
                <c:pt idx="5">
                  <c:v>0.571428571428572</c:v>
                </c:pt>
                <c:pt idx="6">
                  <c:v>1.142857142857143</c:v>
                </c:pt>
                <c:pt idx="7">
                  <c:v>1.285714285714286</c:v>
                </c:pt>
                <c:pt idx="8">
                  <c:v>1.571428571428572</c:v>
                </c:pt>
              </c:numCache>
            </c:numRef>
          </c:val>
          <c:smooth val="0"/>
        </c:ser>
        <c:ser>
          <c:idx val="2"/>
          <c:order val="2"/>
          <c:tx>
            <c:strRef>
              <c:f>GUIDE_ME!$A$6</c:f>
              <c:strCache>
                <c:ptCount val="1"/>
                <c:pt idx="0">
                  <c:v> Expertos Avanzados (E)</c:v>
                </c:pt>
              </c:strCache>
            </c:strRef>
          </c:tx>
          <c:spPr>
            <a:ln>
              <a:solidFill>
                <a:schemeClr val="tx1"/>
              </a:solidFill>
              <a:prstDash val="solid"/>
            </a:ln>
          </c:spPr>
          <c:marker>
            <c:symbol val="none"/>
          </c:marker>
          <c:cat>
            <c:strRef>
              <c:f>GUIDE_ME!$B$3:$J$3</c:f>
              <c:strCache>
                <c:ptCount val="9"/>
                <c:pt idx="0">
                  <c:v>C1</c:v>
                </c:pt>
                <c:pt idx="1">
                  <c:v>C2</c:v>
                </c:pt>
                <c:pt idx="2">
                  <c:v>C3</c:v>
                </c:pt>
                <c:pt idx="3">
                  <c:v>C4</c:v>
                </c:pt>
                <c:pt idx="4">
                  <c:v>C5</c:v>
                </c:pt>
                <c:pt idx="5">
                  <c:v>C6</c:v>
                </c:pt>
                <c:pt idx="6">
                  <c:v>C7</c:v>
                </c:pt>
                <c:pt idx="7">
                  <c:v>C8</c:v>
                </c:pt>
                <c:pt idx="8">
                  <c:v>C9</c:v>
                </c:pt>
              </c:strCache>
            </c:strRef>
          </c:cat>
          <c:val>
            <c:numRef>
              <c:f>GUIDE_ME!$B$6:$J$6</c:f>
              <c:numCache>
                <c:formatCode>General</c:formatCode>
                <c:ptCount val="9"/>
                <c:pt idx="0">
                  <c:v>0.75</c:v>
                </c:pt>
                <c:pt idx="1">
                  <c:v>1.75</c:v>
                </c:pt>
                <c:pt idx="2">
                  <c:v>0.25</c:v>
                </c:pt>
                <c:pt idx="3">
                  <c:v>0.75</c:v>
                </c:pt>
                <c:pt idx="4">
                  <c:v>-0.25</c:v>
                </c:pt>
                <c:pt idx="5">
                  <c:v>0.0</c:v>
                </c:pt>
                <c:pt idx="6">
                  <c:v>1.25</c:v>
                </c:pt>
                <c:pt idx="7">
                  <c:v>0.25</c:v>
                </c:pt>
                <c:pt idx="8">
                  <c:v>0.75</c:v>
                </c:pt>
              </c:numCache>
            </c:numRef>
          </c:val>
          <c:smooth val="0"/>
        </c:ser>
        <c:ser>
          <c:idx val="3"/>
          <c:order val="3"/>
          <c:tx>
            <c:strRef>
              <c:f>GUIDE_ME!$A$7</c:f>
              <c:strCache>
                <c:ptCount val="1"/>
                <c:pt idx="0">
                  <c:v>Promedio</c:v>
                </c:pt>
              </c:strCache>
            </c:strRef>
          </c:tx>
          <c:spPr>
            <a:ln w="12700">
              <a:solidFill>
                <a:schemeClr val="tx1"/>
              </a:solidFill>
            </a:ln>
          </c:spPr>
          <c:marker>
            <c:symbol val="diamond"/>
            <c:size val="7"/>
          </c:marker>
          <c:cat>
            <c:strRef>
              <c:f>GUIDE_ME!$B$3:$J$3</c:f>
              <c:strCache>
                <c:ptCount val="9"/>
                <c:pt idx="0">
                  <c:v>C1</c:v>
                </c:pt>
                <c:pt idx="1">
                  <c:v>C2</c:v>
                </c:pt>
                <c:pt idx="2">
                  <c:v>C3</c:v>
                </c:pt>
                <c:pt idx="3">
                  <c:v>C4</c:v>
                </c:pt>
                <c:pt idx="4">
                  <c:v>C5</c:v>
                </c:pt>
                <c:pt idx="5">
                  <c:v>C6</c:v>
                </c:pt>
                <c:pt idx="6">
                  <c:v>C7</c:v>
                </c:pt>
                <c:pt idx="7">
                  <c:v>C8</c:v>
                </c:pt>
                <c:pt idx="8">
                  <c:v>C9</c:v>
                </c:pt>
              </c:strCache>
            </c:strRef>
          </c:cat>
          <c:val>
            <c:numRef>
              <c:f>GUIDE_ME!$B$7:$J$7</c:f>
              <c:numCache>
                <c:formatCode>General</c:formatCode>
                <c:ptCount val="9"/>
                <c:pt idx="0">
                  <c:v>1.07</c:v>
                </c:pt>
                <c:pt idx="1">
                  <c:v>1.64</c:v>
                </c:pt>
                <c:pt idx="2">
                  <c:v>0.71</c:v>
                </c:pt>
                <c:pt idx="3">
                  <c:v>0.84</c:v>
                </c:pt>
                <c:pt idx="4">
                  <c:v>-0.11</c:v>
                </c:pt>
                <c:pt idx="5">
                  <c:v>0.32</c:v>
                </c:pt>
                <c:pt idx="6">
                  <c:v>1.06</c:v>
                </c:pt>
                <c:pt idx="7">
                  <c:v>0.51</c:v>
                </c:pt>
                <c:pt idx="8">
                  <c:v>0.97</c:v>
                </c:pt>
              </c:numCache>
            </c:numRef>
          </c:val>
          <c:smooth val="0"/>
        </c:ser>
        <c:dLbls>
          <c:showLegendKey val="0"/>
          <c:showVal val="0"/>
          <c:showCatName val="0"/>
          <c:showSerName val="0"/>
          <c:showPercent val="0"/>
          <c:showBubbleSize val="0"/>
        </c:dLbls>
        <c:marker val="1"/>
        <c:smooth val="0"/>
        <c:axId val="542076456"/>
        <c:axId val="542079576"/>
      </c:lineChart>
      <c:catAx>
        <c:axId val="542076456"/>
        <c:scaling>
          <c:orientation val="minMax"/>
        </c:scaling>
        <c:delete val="0"/>
        <c:axPos val="b"/>
        <c:majorTickMark val="out"/>
        <c:minorTickMark val="none"/>
        <c:tickLblPos val="nextTo"/>
        <c:crossAx val="542079576"/>
        <c:crosses val="autoZero"/>
        <c:auto val="1"/>
        <c:lblAlgn val="ctr"/>
        <c:lblOffset val="100"/>
        <c:noMultiLvlLbl val="0"/>
      </c:catAx>
      <c:valAx>
        <c:axId val="542079576"/>
        <c:scaling>
          <c:orientation val="minMax"/>
        </c:scaling>
        <c:delete val="0"/>
        <c:axPos val="l"/>
        <c:majorGridlines/>
        <c:numFmt formatCode="0.00" sourceLinked="1"/>
        <c:majorTickMark val="out"/>
        <c:minorTickMark val="none"/>
        <c:tickLblPos val="nextTo"/>
        <c:crossAx val="542076456"/>
        <c:crosses val="autoZero"/>
        <c:crossBetween val="between"/>
      </c:valAx>
    </c:plotArea>
    <c:legend>
      <c:legendPos val="r"/>
      <c:layout>
        <c:manualLayout>
          <c:xMode val="edge"/>
          <c:yMode val="edge"/>
          <c:x val="0.0"/>
          <c:y val="0.542640464325367"/>
          <c:w val="0.324595716754986"/>
          <c:h val="0.354131473187899"/>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8133372777702"/>
          <c:y val="0.0553353014268744"/>
          <c:w val="0.589626992349687"/>
          <c:h val="0.794750078274131"/>
        </c:manualLayout>
      </c:layout>
      <c:lineChart>
        <c:grouping val="standard"/>
        <c:varyColors val="0"/>
        <c:ser>
          <c:idx val="0"/>
          <c:order val="0"/>
          <c:tx>
            <c:strRef>
              <c:f>GUIDE_ME!$A$4</c:f>
              <c:strCache>
                <c:ptCount val="1"/>
                <c:pt idx="0">
                  <c:v>Expertos de dominio (G)</c:v>
                </c:pt>
              </c:strCache>
            </c:strRef>
          </c:tx>
          <c:spPr>
            <a:ln>
              <a:solidFill>
                <a:schemeClr val="tx1"/>
              </a:solidFill>
              <a:prstDash val="sysDot"/>
            </a:ln>
          </c:spPr>
          <c:marker>
            <c:symbol val="none"/>
          </c:marker>
          <c:cat>
            <c:strRef>
              <c:f>GUIDE_ME!$B$3:$J$3</c:f>
              <c:strCache>
                <c:ptCount val="9"/>
                <c:pt idx="0">
                  <c:v>C1</c:v>
                </c:pt>
                <c:pt idx="1">
                  <c:v>C2</c:v>
                </c:pt>
                <c:pt idx="2">
                  <c:v>C3</c:v>
                </c:pt>
                <c:pt idx="3">
                  <c:v>C4</c:v>
                </c:pt>
                <c:pt idx="4">
                  <c:v>C5</c:v>
                </c:pt>
                <c:pt idx="5">
                  <c:v>C6</c:v>
                </c:pt>
                <c:pt idx="6">
                  <c:v>C7</c:v>
                </c:pt>
                <c:pt idx="7">
                  <c:v>C8</c:v>
                </c:pt>
                <c:pt idx="8">
                  <c:v>C9</c:v>
                </c:pt>
              </c:strCache>
            </c:strRef>
          </c:cat>
          <c:val>
            <c:numRef>
              <c:f>GUIDE_ME!$B$4:$J$4</c:f>
              <c:numCache>
                <c:formatCode>0.00</c:formatCode>
                <c:ptCount val="9"/>
                <c:pt idx="0">
                  <c:v>0.6</c:v>
                </c:pt>
                <c:pt idx="1">
                  <c:v>1.6</c:v>
                </c:pt>
                <c:pt idx="2">
                  <c:v>0.6</c:v>
                </c:pt>
                <c:pt idx="3">
                  <c:v>0.2</c:v>
                </c:pt>
                <c:pt idx="4">
                  <c:v>0.2</c:v>
                </c:pt>
                <c:pt idx="5">
                  <c:v>0.4</c:v>
                </c:pt>
                <c:pt idx="6">
                  <c:v>0.8</c:v>
                </c:pt>
                <c:pt idx="7">
                  <c:v>0.0</c:v>
                </c:pt>
                <c:pt idx="8">
                  <c:v>0.6</c:v>
                </c:pt>
              </c:numCache>
            </c:numRef>
          </c:val>
          <c:smooth val="0"/>
        </c:ser>
        <c:ser>
          <c:idx val="1"/>
          <c:order val="1"/>
          <c:tx>
            <c:strRef>
              <c:f>GUIDE_ME!$A$5</c:f>
              <c:strCache>
                <c:ptCount val="1"/>
                <c:pt idx="0">
                  <c:v>Novatos expertos (N)</c:v>
                </c:pt>
              </c:strCache>
            </c:strRef>
          </c:tx>
          <c:spPr>
            <a:ln>
              <a:solidFill>
                <a:schemeClr val="tx1"/>
              </a:solidFill>
              <a:prstDash val="dash"/>
            </a:ln>
          </c:spPr>
          <c:marker>
            <c:symbol val="none"/>
          </c:marker>
          <c:cat>
            <c:strRef>
              <c:f>GUIDE_ME!$B$3:$J$3</c:f>
              <c:strCache>
                <c:ptCount val="9"/>
                <c:pt idx="0">
                  <c:v>C1</c:v>
                </c:pt>
                <c:pt idx="1">
                  <c:v>C2</c:v>
                </c:pt>
                <c:pt idx="2">
                  <c:v>C3</c:v>
                </c:pt>
                <c:pt idx="3">
                  <c:v>C4</c:v>
                </c:pt>
                <c:pt idx="4">
                  <c:v>C5</c:v>
                </c:pt>
                <c:pt idx="5">
                  <c:v>C6</c:v>
                </c:pt>
                <c:pt idx="6">
                  <c:v>C7</c:v>
                </c:pt>
                <c:pt idx="7">
                  <c:v>C8</c:v>
                </c:pt>
                <c:pt idx="8">
                  <c:v>C9</c:v>
                </c:pt>
              </c:strCache>
            </c:strRef>
          </c:cat>
          <c:val>
            <c:numRef>
              <c:f>GUIDE_ME!$B$5:$J$5</c:f>
              <c:numCache>
                <c:formatCode>0.00</c:formatCode>
                <c:ptCount val="9"/>
                <c:pt idx="0">
                  <c:v>1.857142857142857</c:v>
                </c:pt>
                <c:pt idx="1">
                  <c:v>1.571428571428572</c:v>
                </c:pt>
                <c:pt idx="2">
                  <c:v>1.285714285714286</c:v>
                </c:pt>
                <c:pt idx="3">
                  <c:v>1.571428571428572</c:v>
                </c:pt>
                <c:pt idx="4">
                  <c:v>-0.285714285714286</c:v>
                </c:pt>
                <c:pt idx="5">
                  <c:v>0.571428571428572</c:v>
                </c:pt>
                <c:pt idx="6">
                  <c:v>1.142857142857143</c:v>
                </c:pt>
                <c:pt idx="7">
                  <c:v>1.285714285714286</c:v>
                </c:pt>
                <c:pt idx="8">
                  <c:v>1.571428571428572</c:v>
                </c:pt>
              </c:numCache>
            </c:numRef>
          </c:val>
          <c:smooth val="0"/>
        </c:ser>
        <c:ser>
          <c:idx val="2"/>
          <c:order val="2"/>
          <c:tx>
            <c:strRef>
              <c:f>GUIDE_ME!$A$6</c:f>
              <c:strCache>
                <c:ptCount val="1"/>
                <c:pt idx="0">
                  <c:v> Expertos Avanzados (E)</c:v>
                </c:pt>
              </c:strCache>
            </c:strRef>
          </c:tx>
          <c:spPr>
            <a:ln>
              <a:solidFill>
                <a:schemeClr val="tx1"/>
              </a:solidFill>
              <a:prstDash val="solid"/>
            </a:ln>
          </c:spPr>
          <c:marker>
            <c:symbol val="none"/>
          </c:marker>
          <c:cat>
            <c:strRef>
              <c:f>GUIDE_ME!$B$3:$J$3</c:f>
              <c:strCache>
                <c:ptCount val="9"/>
                <c:pt idx="0">
                  <c:v>C1</c:v>
                </c:pt>
                <c:pt idx="1">
                  <c:v>C2</c:v>
                </c:pt>
                <c:pt idx="2">
                  <c:v>C3</c:v>
                </c:pt>
                <c:pt idx="3">
                  <c:v>C4</c:v>
                </c:pt>
                <c:pt idx="4">
                  <c:v>C5</c:v>
                </c:pt>
                <c:pt idx="5">
                  <c:v>C6</c:v>
                </c:pt>
                <c:pt idx="6">
                  <c:v>C7</c:v>
                </c:pt>
                <c:pt idx="7">
                  <c:v>C8</c:v>
                </c:pt>
                <c:pt idx="8">
                  <c:v>C9</c:v>
                </c:pt>
              </c:strCache>
            </c:strRef>
          </c:cat>
          <c:val>
            <c:numRef>
              <c:f>GUIDE_ME!$B$6:$J$6</c:f>
              <c:numCache>
                <c:formatCode>General</c:formatCode>
                <c:ptCount val="9"/>
                <c:pt idx="0">
                  <c:v>0.75</c:v>
                </c:pt>
                <c:pt idx="1">
                  <c:v>1.75</c:v>
                </c:pt>
                <c:pt idx="2">
                  <c:v>0.25</c:v>
                </c:pt>
                <c:pt idx="3">
                  <c:v>0.75</c:v>
                </c:pt>
                <c:pt idx="4">
                  <c:v>-0.25</c:v>
                </c:pt>
                <c:pt idx="5">
                  <c:v>0.0</c:v>
                </c:pt>
                <c:pt idx="6">
                  <c:v>1.25</c:v>
                </c:pt>
                <c:pt idx="7">
                  <c:v>0.25</c:v>
                </c:pt>
                <c:pt idx="8">
                  <c:v>0.75</c:v>
                </c:pt>
              </c:numCache>
            </c:numRef>
          </c:val>
          <c:smooth val="0"/>
        </c:ser>
        <c:ser>
          <c:idx val="3"/>
          <c:order val="3"/>
          <c:tx>
            <c:strRef>
              <c:f>GUIDE_ME!$A$7</c:f>
              <c:strCache>
                <c:ptCount val="1"/>
                <c:pt idx="0">
                  <c:v>Promedio</c:v>
                </c:pt>
              </c:strCache>
            </c:strRef>
          </c:tx>
          <c:spPr>
            <a:ln w="12700">
              <a:solidFill>
                <a:schemeClr val="tx1"/>
              </a:solidFill>
            </a:ln>
          </c:spPr>
          <c:marker>
            <c:symbol val="diamond"/>
            <c:size val="7"/>
          </c:marker>
          <c:cat>
            <c:strRef>
              <c:f>GUIDE_ME!$B$3:$J$3</c:f>
              <c:strCache>
                <c:ptCount val="9"/>
                <c:pt idx="0">
                  <c:v>C1</c:v>
                </c:pt>
                <c:pt idx="1">
                  <c:v>C2</c:v>
                </c:pt>
                <c:pt idx="2">
                  <c:v>C3</c:v>
                </c:pt>
                <c:pt idx="3">
                  <c:v>C4</c:v>
                </c:pt>
                <c:pt idx="4">
                  <c:v>C5</c:v>
                </c:pt>
                <c:pt idx="5">
                  <c:v>C6</c:v>
                </c:pt>
                <c:pt idx="6">
                  <c:v>C7</c:v>
                </c:pt>
                <c:pt idx="7">
                  <c:v>C8</c:v>
                </c:pt>
                <c:pt idx="8">
                  <c:v>C9</c:v>
                </c:pt>
              </c:strCache>
            </c:strRef>
          </c:cat>
          <c:val>
            <c:numRef>
              <c:f>GUIDE_ME!$B$7:$J$7</c:f>
              <c:numCache>
                <c:formatCode>General</c:formatCode>
                <c:ptCount val="9"/>
                <c:pt idx="0">
                  <c:v>1.07</c:v>
                </c:pt>
                <c:pt idx="1">
                  <c:v>1.64</c:v>
                </c:pt>
                <c:pt idx="2">
                  <c:v>0.71</c:v>
                </c:pt>
                <c:pt idx="3">
                  <c:v>0.84</c:v>
                </c:pt>
                <c:pt idx="4">
                  <c:v>-0.11</c:v>
                </c:pt>
                <c:pt idx="5">
                  <c:v>0.32</c:v>
                </c:pt>
                <c:pt idx="6">
                  <c:v>1.06</c:v>
                </c:pt>
                <c:pt idx="7">
                  <c:v>0.51</c:v>
                </c:pt>
                <c:pt idx="8">
                  <c:v>0.97</c:v>
                </c:pt>
              </c:numCache>
            </c:numRef>
          </c:val>
          <c:smooth val="0"/>
        </c:ser>
        <c:dLbls>
          <c:showLegendKey val="0"/>
          <c:showVal val="0"/>
          <c:showCatName val="0"/>
          <c:showSerName val="0"/>
          <c:showPercent val="0"/>
          <c:showBubbleSize val="0"/>
        </c:dLbls>
        <c:marker val="1"/>
        <c:smooth val="0"/>
        <c:axId val="541587160"/>
        <c:axId val="541588952"/>
      </c:lineChart>
      <c:catAx>
        <c:axId val="541587160"/>
        <c:scaling>
          <c:orientation val="minMax"/>
        </c:scaling>
        <c:delete val="0"/>
        <c:axPos val="b"/>
        <c:majorTickMark val="out"/>
        <c:minorTickMark val="none"/>
        <c:tickLblPos val="nextTo"/>
        <c:crossAx val="541588952"/>
        <c:crosses val="autoZero"/>
        <c:auto val="1"/>
        <c:lblAlgn val="ctr"/>
        <c:lblOffset val="100"/>
        <c:noMultiLvlLbl val="0"/>
      </c:catAx>
      <c:valAx>
        <c:axId val="541588952"/>
        <c:scaling>
          <c:orientation val="minMax"/>
        </c:scaling>
        <c:delete val="0"/>
        <c:axPos val="l"/>
        <c:majorGridlines/>
        <c:numFmt formatCode="0.00" sourceLinked="1"/>
        <c:majorTickMark val="out"/>
        <c:minorTickMark val="none"/>
        <c:tickLblPos val="nextTo"/>
        <c:crossAx val="541587160"/>
        <c:crosses val="autoZero"/>
        <c:crossBetween val="between"/>
      </c:valAx>
    </c:plotArea>
    <c:legend>
      <c:legendPos val="r"/>
      <c:layout>
        <c:manualLayout>
          <c:xMode val="edge"/>
          <c:yMode val="edge"/>
          <c:x val="0.0"/>
          <c:y val="0.542640464325367"/>
          <c:w val="0.324595716754986"/>
          <c:h val="0.354131473187899"/>
        </c:manualLayout>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247428460332"/>
          <c:y val="0.0489535884901677"/>
          <c:w val="0.819600417804215"/>
          <c:h val="0.752178924563937"/>
        </c:manualLayout>
      </c:layout>
      <c:lineChart>
        <c:grouping val="standard"/>
        <c:varyColors val="0"/>
        <c:ser>
          <c:idx val="0"/>
          <c:order val="0"/>
          <c:tx>
            <c:strRef>
              <c:f>REMIND_ME!$A$4</c:f>
              <c:strCache>
                <c:ptCount val="1"/>
                <c:pt idx="0">
                  <c:v>Geriatric Experts (G)</c:v>
                </c:pt>
              </c:strCache>
            </c:strRef>
          </c:tx>
          <c:spPr>
            <a:ln>
              <a:solidFill>
                <a:schemeClr val="tx1"/>
              </a:solidFill>
              <a:prstDash val="sysDot"/>
            </a:ln>
          </c:spPr>
          <c:marker>
            <c:symbol val="none"/>
          </c:marker>
          <c:cat>
            <c:strRef>
              <c:f>REMIND_ME!$B$3:$J$3</c:f>
              <c:strCache>
                <c:ptCount val="9"/>
                <c:pt idx="0">
                  <c:v>C1</c:v>
                </c:pt>
                <c:pt idx="1">
                  <c:v>C2</c:v>
                </c:pt>
                <c:pt idx="2">
                  <c:v>C3</c:v>
                </c:pt>
                <c:pt idx="3">
                  <c:v>C4</c:v>
                </c:pt>
                <c:pt idx="4">
                  <c:v>C5</c:v>
                </c:pt>
                <c:pt idx="5">
                  <c:v>C6</c:v>
                </c:pt>
                <c:pt idx="6">
                  <c:v>C7</c:v>
                </c:pt>
                <c:pt idx="7">
                  <c:v>C8</c:v>
                </c:pt>
                <c:pt idx="8">
                  <c:v>C9</c:v>
                </c:pt>
              </c:strCache>
            </c:strRef>
          </c:cat>
          <c:val>
            <c:numRef>
              <c:f>REMIND_ME!$B$4:$J$4</c:f>
              <c:numCache>
                <c:formatCode>0.00</c:formatCode>
                <c:ptCount val="9"/>
                <c:pt idx="0">
                  <c:v>1.8</c:v>
                </c:pt>
                <c:pt idx="1">
                  <c:v>1.0</c:v>
                </c:pt>
                <c:pt idx="2">
                  <c:v>1.6</c:v>
                </c:pt>
                <c:pt idx="3">
                  <c:v>1.4</c:v>
                </c:pt>
                <c:pt idx="4">
                  <c:v>1.6</c:v>
                </c:pt>
                <c:pt idx="6">
                  <c:v>1.6</c:v>
                </c:pt>
                <c:pt idx="7">
                  <c:v>1.6</c:v>
                </c:pt>
                <c:pt idx="8">
                  <c:v>1.0</c:v>
                </c:pt>
              </c:numCache>
            </c:numRef>
          </c:val>
          <c:smooth val="0"/>
        </c:ser>
        <c:ser>
          <c:idx val="1"/>
          <c:order val="1"/>
          <c:tx>
            <c:strRef>
              <c:f>REMIND_ME!$A$5</c:f>
              <c:strCache>
                <c:ptCount val="1"/>
                <c:pt idx="0">
                  <c:v>HCI Novates (N)</c:v>
                </c:pt>
              </c:strCache>
            </c:strRef>
          </c:tx>
          <c:spPr>
            <a:ln>
              <a:solidFill>
                <a:schemeClr val="tx1"/>
              </a:solidFill>
              <a:prstDash val="dash"/>
            </a:ln>
          </c:spPr>
          <c:marker>
            <c:symbol val="none"/>
          </c:marker>
          <c:cat>
            <c:strRef>
              <c:f>REMIND_ME!$B$3:$J$3</c:f>
              <c:strCache>
                <c:ptCount val="9"/>
                <c:pt idx="0">
                  <c:v>C1</c:v>
                </c:pt>
                <c:pt idx="1">
                  <c:v>C2</c:v>
                </c:pt>
                <c:pt idx="2">
                  <c:v>C3</c:v>
                </c:pt>
                <c:pt idx="3">
                  <c:v>C4</c:v>
                </c:pt>
                <c:pt idx="4">
                  <c:v>C5</c:v>
                </c:pt>
                <c:pt idx="5">
                  <c:v>C6</c:v>
                </c:pt>
                <c:pt idx="6">
                  <c:v>C7</c:v>
                </c:pt>
                <c:pt idx="7">
                  <c:v>C8</c:v>
                </c:pt>
                <c:pt idx="8">
                  <c:v>C9</c:v>
                </c:pt>
              </c:strCache>
            </c:strRef>
          </c:cat>
          <c:val>
            <c:numRef>
              <c:f>REMIND_ME!$B$5:$J$5</c:f>
              <c:numCache>
                <c:formatCode>0.00</c:formatCode>
                <c:ptCount val="9"/>
                <c:pt idx="0">
                  <c:v>1.714285714285715</c:v>
                </c:pt>
                <c:pt idx="1">
                  <c:v>-0.714285714285714</c:v>
                </c:pt>
                <c:pt idx="2">
                  <c:v>1.571428571428572</c:v>
                </c:pt>
                <c:pt idx="3">
                  <c:v>1.714285714285715</c:v>
                </c:pt>
                <c:pt idx="4">
                  <c:v>1.714285714285715</c:v>
                </c:pt>
                <c:pt idx="6">
                  <c:v>0.857142857142857</c:v>
                </c:pt>
                <c:pt idx="7">
                  <c:v>1.571428571428572</c:v>
                </c:pt>
                <c:pt idx="8">
                  <c:v>1.857142857142857</c:v>
                </c:pt>
              </c:numCache>
            </c:numRef>
          </c:val>
          <c:smooth val="0"/>
        </c:ser>
        <c:ser>
          <c:idx val="2"/>
          <c:order val="2"/>
          <c:tx>
            <c:strRef>
              <c:f>REMIND_ME!$A$6</c:f>
              <c:strCache>
                <c:ptCount val="1"/>
                <c:pt idx="0">
                  <c:v>HCI Experts (E )</c:v>
                </c:pt>
              </c:strCache>
            </c:strRef>
          </c:tx>
          <c:spPr>
            <a:ln>
              <a:solidFill>
                <a:schemeClr val="tx1"/>
              </a:solidFill>
              <a:prstDash val="solid"/>
            </a:ln>
          </c:spPr>
          <c:marker>
            <c:symbol val="none"/>
          </c:marker>
          <c:cat>
            <c:strRef>
              <c:f>REMIND_ME!$B$3:$J$3</c:f>
              <c:strCache>
                <c:ptCount val="9"/>
                <c:pt idx="0">
                  <c:v>C1</c:v>
                </c:pt>
                <c:pt idx="1">
                  <c:v>C2</c:v>
                </c:pt>
                <c:pt idx="2">
                  <c:v>C3</c:v>
                </c:pt>
                <c:pt idx="3">
                  <c:v>C4</c:v>
                </c:pt>
                <c:pt idx="4">
                  <c:v>C5</c:v>
                </c:pt>
                <c:pt idx="5">
                  <c:v>C6</c:v>
                </c:pt>
                <c:pt idx="6">
                  <c:v>C7</c:v>
                </c:pt>
                <c:pt idx="7">
                  <c:v>C8</c:v>
                </c:pt>
                <c:pt idx="8">
                  <c:v>C9</c:v>
                </c:pt>
              </c:strCache>
            </c:strRef>
          </c:cat>
          <c:val>
            <c:numRef>
              <c:f>REMIND_ME!$B$6:$J$6</c:f>
              <c:numCache>
                <c:formatCode>0.00</c:formatCode>
                <c:ptCount val="9"/>
                <c:pt idx="0">
                  <c:v>1.0</c:v>
                </c:pt>
                <c:pt idx="1">
                  <c:v>-0.8</c:v>
                </c:pt>
                <c:pt idx="2">
                  <c:v>-0.2</c:v>
                </c:pt>
                <c:pt idx="3">
                  <c:v>0.6</c:v>
                </c:pt>
                <c:pt idx="4">
                  <c:v>1.2</c:v>
                </c:pt>
                <c:pt idx="6">
                  <c:v>-0.2</c:v>
                </c:pt>
                <c:pt idx="7">
                  <c:v>0.8</c:v>
                </c:pt>
                <c:pt idx="8">
                  <c:v>0.8</c:v>
                </c:pt>
              </c:numCache>
            </c:numRef>
          </c:val>
          <c:smooth val="0"/>
        </c:ser>
        <c:ser>
          <c:idx val="3"/>
          <c:order val="3"/>
          <c:tx>
            <c:strRef>
              <c:f>REMIND_ME!$A$7</c:f>
              <c:strCache>
                <c:ptCount val="1"/>
                <c:pt idx="0">
                  <c:v>Average</c:v>
                </c:pt>
              </c:strCache>
            </c:strRef>
          </c:tx>
          <c:spPr>
            <a:ln w="12700">
              <a:solidFill>
                <a:schemeClr val="tx1"/>
              </a:solidFill>
            </a:ln>
          </c:spPr>
          <c:marker>
            <c:symbol val="diamond"/>
            <c:size val="7"/>
          </c:marker>
          <c:cat>
            <c:strRef>
              <c:f>REMIND_ME!$B$3:$J$3</c:f>
              <c:strCache>
                <c:ptCount val="9"/>
                <c:pt idx="0">
                  <c:v>C1</c:v>
                </c:pt>
                <c:pt idx="1">
                  <c:v>C2</c:v>
                </c:pt>
                <c:pt idx="2">
                  <c:v>C3</c:v>
                </c:pt>
                <c:pt idx="3">
                  <c:v>C4</c:v>
                </c:pt>
                <c:pt idx="4">
                  <c:v>C5</c:v>
                </c:pt>
                <c:pt idx="5">
                  <c:v>C6</c:v>
                </c:pt>
                <c:pt idx="6">
                  <c:v>C7</c:v>
                </c:pt>
                <c:pt idx="7">
                  <c:v>C8</c:v>
                </c:pt>
                <c:pt idx="8">
                  <c:v>C9</c:v>
                </c:pt>
              </c:strCache>
            </c:strRef>
          </c:cat>
          <c:val>
            <c:numRef>
              <c:f>REMIND_ME!$B$7:$J$7</c:f>
              <c:numCache>
                <c:formatCode>0.00</c:formatCode>
                <c:ptCount val="9"/>
                <c:pt idx="0">
                  <c:v>1.5</c:v>
                </c:pt>
                <c:pt idx="1">
                  <c:v>-0.17</c:v>
                </c:pt>
                <c:pt idx="2">
                  <c:v>0.99</c:v>
                </c:pt>
                <c:pt idx="3">
                  <c:v>1.24</c:v>
                </c:pt>
                <c:pt idx="4">
                  <c:v>1.5</c:v>
                </c:pt>
                <c:pt idx="6">
                  <c:v>0.75</c:v>
                </c:pt>
                <c:pt idx="7">
                  <c:v>1.32</c:v>
                </c:pt>
                <c:pt idx="8">
                  <c:v>1.22</c:v>
                </c:pt>
              </c:numCache>
            </c:numRef>
          </c:val>
          <c:smooth val="0"/>
        </c:ser>
        <c:dLbls>
          <c:showLegendKey val="0"/>
          <c:showVal val="0"/>
          <c:showCatName val="0"/>
          <c:showSerName val="0"/>
          <c:showPercent val="0"/>
          <c:showBubbleSize val="0"/>
        </c:dLbls>
        <c:marker val="1"/>
        <c:smooth val="0"/>
        <c:axId val="541619576"/>
        <c:axId val="541622696"/>
      </c:lineChart>
      <c:catAx>
        <c:axId val="541619576"/>
        <c:scaling>
          <c:orientation val="minMax"/>
        </c:scaling>
        <c:delete val="0"/>
        <c:axPos val="b"/>
        <c:majorTickMark val="out"/>
        <c:minorTickMark val="none"/>
        <c:tickLblPos val="nextTo"/>
        <c:crossAx val="541622696"/>
        <c:crosses val="autoZero"/>
        <c:auto val="1"/>
        <c:lblAlgn val="ctr"/>
        <c:lblOffset val="100"/>
        <c:noMultiLvlLbl val="0"/>
      </c:catAx>
      <c:valAx>
        <c:axId val="541622696"/>
        <c:scaling>
          <c:orientation val="minMax"/>
          <c:min val="-1.0"/>
        </c:scaling>
        <c:delete val="0"/>
        <c:axPos val="l"/>
        <c:majorGridlines/>
        <c:numFmt formatCode="0.00" sourceLinked="1"/>
        <c:majorTickMark val="out"/>
        <c:minorTickMark val="none"/>
        <c:tickLblPos val="nextTo"/>
        <c:crossAx val="54161957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CARE_ME!$A$4</c:f>
              <c:strCache>
                <c:ptCount val="1"/>
                <c:pt idx="0">
                  <c:v>Geriatric Experts (G)</c:v>
                </c:pt>
              </c:strCache>
            </c:strRef>
          </c:tx>
          <c:spPr>
            <a:ln>
              <a:solidFill>
                <a:schemeClr val="tx1"/>
              </a:solidFill>
              <a:prstDash val="sysDot"/>
            </a:ln>
          </c:spPr>
          <c:marker>
            <c:symbol val="none"/>
          </c:marker>
          <c:cat>
            <c:strRef>
              <c:f>CARE_ME!$B$3:$J$3</c:f>
              <c:strCache>
                <c:ptCount val="9"/>
                <c:pt idx="0">
                  <c:v>C1</c:v>
                </c:pt>
                <c:pt idx="1">
                  <c:v>C2</c:v>
                </c:pt>
                <c:pt idx="2">
                  <c:v>C3</c:v>
                </c:pt>
                <c:pt idx="3">
                  <c:v>C4</c:v>
                </c:pt>
                <c:pt idx="4">
                  <c:v>C5</c:v>
                </c:pt>
                <c:pt idx="5">
                  <c:v>C6</c:v>
                </c:pt>
                <c:pt idx="6">
                  <c:v>C7</c:v>
                </c:pt>
                <c:pt idx="7">
                  <c:v>C8</c:v>
                </c:pt>
                <c:pt idx="8">
                  <c:v>C9</c:v>
                </c:pt>
              </c:strCache>
            </c:strRef>
          </c:cat>
          <c:val>
            <c:numRef>
              <c:f>CARE_ME!$B$4:$J$4</c:f>
              <c:numCache>
                <c:formatCode>General</c:formatCode>
                <c:ptCount val="9"/>
                <c:pt idx="0">
                  <c:v>1.2</c:v>
                </c:pt>
                <c:pt idx="1">
                  <c:v>2.0</c:v>
                </c:pt>
                <c:pt idx="2">
                  <c:v>1.8</c:v>
                </c:pt>
                <c:pt idx="3">
                  <c:v>0.6</c:v>
                </c:pt>
                <c:pt idx="4">
                  <c:v>1.2</c:v>
                </c:pt>
                <c:pt idx="5">
                  <c:v>0.8</c:v>
                </c:pt>
                <c:pt idx="6">
                  <c:v>1.0</c:v>
                </c:pt>
                <c:pt idx="7">
                  <c:v>1.8</c:v>
                </c:pt>
                <c:pt idx="8">
                  <c:v>1.4</c:v>
                </c:pt>
              </c:numCache>
            </c:numRef>
          </c:val>
          <c:smooth val="0"/>
        </c:ser>
        <c:ser>
          <c:idx val="1"/>
          <c:order val="1"/>
          <c:tx>
            <c:strRef>
              <c:f>CARE_ME!$A$5</c:f>
              <c:strCache>
                <c:ptCount val="1"/>
                <c:pt idx="0">
                  <c:v>HCI Novates (N)</c:v>
                </c:pt>
              </c:strCache>
            </c:strRef>
          </c:tx>
          <c:spPr>
            <a:ln>
              <a:solidFill>
                <a:schemeClr val="tx1"/>
              </a:solidFill>
              <a:prstDash val="dash"/>
            </a:ln>
          </c:spPr>
          <c:marker>
            <c:symbol val="none"/>
          </c:marker>
          <c:cat>
            <c:strRef>
              <c:f>CARE_ME!$B$3:$J$3</c:f>
              <c:strCache>
                <c:ptCount val="9"/>
                <c:pt idx="0">
                  <c:v>C1</c:v>
                </c:pt>
                <c:pt idx="1">
                  <c:v>C2</c:v>
                </c:pt>
                <c:pt idx="2">
                  <c:v>C3</c:v>
                </c:pt>
                <c:pt idx="3">
                  <c:v>C4</c:v>
                </c:pt>
                <c:pt idx="4">
                  <c:v>C5</c:v>
                </c:pt>
                <c:pt idx="5">
                  <c:v>C6</c:v>
                </c:pt>
                <c:pt idx="6">
                  <c:v>C7</c:v>
                </c:pt>
                <c:pt idx="7">
                  <c:v>C8</c:v>
                </c:pt>
                <c:pt idx="8">
                  <c:v>C9</c:v>
                </c:pt>
              </c:strCache>
            </c:strRef>
          </c:cat>
          <c:val>
            <c:numRef>
              <c:f>CARE_ME!$B$5:$J$5</c:f>
              <c:numCache>
                <c:formatCode>0.00</c:formatCode>
                <c:ptCount val="9"/>
                <c:pt idx="0">
                  <c:v>1.857142857142857</c:v>
                </c:pt>
                <c:pt idx="1">
                  <c:v>1.142857142857143</c:v>
                </c:pt>
                <c:pt idx="2">
                  <c:v>1.714285714285715</c:v>
                </c:pt>
                <c:pt idx="3">
                  <c:v>1.42857142857143</c:v>
                </c:pt>
                <c:pt idx="4">
                  <c:v>1.285714285714286</c:v>
                </c:pt>
                <c:pt idx="5">
                  <c:v>0.571428571428572</c:v>
                </c:pt>
                <c:pt idx="6">
                  <c:v>0.857142857142857</c:v>
                </c:pt>
                <c:pt idx="7">
                  <c:v>2.0</c:v>
                </c:pt>
                <c:pt idx="8">
                  <c:v>1.142857142857143</c:v>
                </c:pt>
              </c:numCache>
            </c:numRef>
          </c:val>
          <c:smooth val="0"/>
        </c:ser>
        <c:ser>
          <c:idx val="2"/>
          <c:order val="2"/>
          <c:tx>
            <c:strRef>
              <c:f>CARE_ME!$A$6</c:f>
              <c:strCache>
                <c:ptCount val="1"/>
                <c:pt idx="0">
                  <c:v>HCI Experts ( E)</c:v>
                </c:pt>
              </c:strCache>
            </c:strRef>
          </c:tx>
          <c:spPr>
            <a:ln>
              <a:solidFill>
                <a:schemeClr val="tx1"/>
              </a:solidFill>
              <a:prstDash val="solid"/>
            </a:ln>
          </c:spPr>
          <c:marker>
            <c:symbol val="none"/>
          </c:marker>
          <c:cat>
            <c:strRef>
              <c:f>CARE_ME!$B$3:$J$3</c:f>
              <c:strCache>
                <c:ptCount val="9"/>
                <c:pt idx="0">
                  <c:v>C1</c:v>
                </c:pt>
                <c:pt idx="1">
                  <c:v>C2</c:v>
                </c:pt>
                <c:pt idx="2">
                  <c:v>C3</c:v>
                </c:pt>
                <c:pt idx="3">
                  <c:v>C4</c:v>
                </c:pt>
                <c:pt idx="4">
                  <c:v>C5</c:v>
                </c:pt>
                <c:pt idx="5">
                  <c:v>C6</c:v>
                </c:pt>
                <c:pt idx="6">
                  <c:v>C7</c:v>
                </c:pt>
                <c:pt idx="7">
                  <c:v>C8</c:v>
                </c:pt>
                <c:pt idx="8">
                  <c:v>C9</c:v>
                </c:pt>
              </c:strCache>
            </c:strRef>
          </c:cat>
          <c:val>
            <c:numRef>
              <c:f>CARE_ME!$B$6:$J$6</c:f>
              <c:numCache>
                <c:formatCode>0.00</c:formatCode>
                <c:ptCount val="9"/>
                <c:pt idx="0">
                  <c:v>1.0</c:v>
                </c:pt>
                <c:pt idx="1">
                  <c:v>1.6</c:v>
                </c:pt>
                <c:pt idx="2">
                  <c:v>1.2</c:v>
                </c:pt>
                <c:pt idx="3">
                  <c:v>0.4</c:v>
                </c:pt>
                <c:pt idx="4">
                  <c:v>1.4</c:v>
                </c:pt>
                <c:pt idx="5">
                  <c:v>0.2</c:v>
                </c:pt>
                <c:pt idx="6">
                  <c:v>1.0</c:v>
                </c:pt>
                <c:pt idx="7">
                  <c:v>2.0</c:v>
                </c:pt>
                <c:pt idx="8">
                  <c:v>1.2</c:v>
                </c:pt>
              </c:numCache>
            </c:numRef>
          </c:val>
          <c:smooth val="0"/>
        </c:ser>
        <c:ser>
          <c:idx val="3"/>
          <c:order val="3"/>
          <c:tx>
            <c:strRef>
              <c:f>CARE_ME!$A$7</c:f>
              <c:strCache>
                <c:ptCount val="1"/>
                <c:pt idx="0">
                  <c:v>Average</c:v>
                </c:pt>
              </c:strCache>
            </c:strRef>
          </c:tx>
          <c:spPr>
            <a:ln w="12700" cap="sq">
              <a:solidFill>
                <a:schemeClr val="tx1"/>
              </a:solidFill>
              <a:miter lim="800000"/>
            </a:ln>
          </c:spPr>
          <c:marker>
            <c:symbol val="diamond"/>
            <c:size val="7"/>
          </c:marker>
          <c:cat>
            <c:strRef>
              <c:f>CARE_ME!$B$3:$J$3</c:f>
              <c:strCache>
                <c:ptCount val="9"/>
                <c:pt idx="0">
                  <c:v>C1</c:v>
                </c:pt>
                <c:pt idx="1">
                  <c:v>C2</c:v>
                </c:pt>
                <c:pt idx="2">
                  <c:v>C3</c:v>
                </c:pt>
                <c:pt idx="3">
                  <c:v>C4</c:v>
                </c:pt>
                <c:pt idx="4">
                  <c:v>C5</c:v>
                </c:pt>
                <c:pt idx="5">
                  <c:v>C6</c:v>
                </c:pt>
                <c:pt idx="6">
                  <c:v>C7</c:v>
                </c:pt>
                <c:pt idx="7">
                  <c:v>C8</c:v>
                </c:pt>
                <c:pt idx="8">
                  <c:v>C9</c:v>
                </c:pt>
              </c:strCache>
            </c:strRef>
          </c:cat>
          <c:val>
            <c:numRef>
              <c:f>CARE_ME!$B$7:$J$7</c:f>
              <c:numCache>
                <c:formatCode>0.00</c:formatCode>
                <c:ptCount val="9"/>
                <c:pt idx="0">
                  <c:v>1.35</c:v>
                </c:pt>
                <c:pt idx="1">
                  <c:v>1.58</c:v>
                </c:pt>
                <c:pt idx="2">
                  <c:v>1.57</c:v>
                </c:pt>
                <c:pt idx="3">
                  <c:v>0.81</c:v>
                </c:pt>
                <c:pt idx="4">
                  <c:v>1.3</c:v>
                </c:pt>
                <c:pt idx="5">
                  <c:v>0.52</c:v>
                </c:pt>
                <c:pt idx="6">
                  <c:v>0.95</c:v>
                </c:pt>
                <c:pt idx="7">
                  <c:v>1.93</c:v>
                </c:pt>
                <c:pt idx="8">
                  <c:v>1.25</c:v>
                </c:pt>
              </c:numCache>
            </c:numRef>
          </c:val>
          <c:smooth val="0"/>
        </c:ser>
        <c:dLbls>
          <c:showLegendKey val="0"/>
          <c:showVal val="0"/>
          <c:showCatName val="0"/>
          <c:showSerName val="0"/>
          <c:showPercent val="0"/>
          <c:showBubbleSize val="0"/>
        </c:dLbls>
        <c:marker val="1"/>
        <c:smooth val="0"/>
        <c:axId val="541653496"/>
        <c:axId val="541656616"/>
      </c:lineChart>
      <c:catAx>
        <c:axId val="541653496"/>
        <c:scaling>
          <c:orientation val="minMax"/>
        </c:scaling>
        <c:delete val="0"/>
        <c:axPos val="b"/>
        <c:majorTickMark val="out"/>
        <c:minorTickMark val="none"/>
        <c:tickLblPos val="nextTo"/>
        <c:crossAx val="541656616"/>
        <c:crosses val="autoZero"/>
        <c:auto val="1"/>
        <c:lblAlgn val="ctr"/>
        <c:lblOffset val="100"/>
        <c:noMultiLvlLbl val="0"/>
      </c:catAx>
      <c:valAx>
        <c:axId val="541656616"/>
        <c:scaling>
          <c:orientation val="minMax"/>
        </c:scaling>
        <c:delete val="0"/>
        <c:axPos val="l"/>
        <c:majorGridlines/>
        <c:numFmt formatCode="#,##0.00" sourceLinked="0"/>
        <c:majorTickMark val="out"/>
        <c:minorTickMark val="none"/>
        <c:tickLblPos val="nextTo"/>
        <c:crossAx val="54165349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3.png"/></Relationships>
</file>

<file path=ppt/drawings/drawing1.xml><?xml version="1.0" encoding="utf-8"?>
<c:userShapes xmlns:c="http://schemas.openxmlformats.org/drawingml/2006/chart">
  <cdr:relSizeAnchor xmlns:cdr="http://schemas.openxmlformats.org/drawingml/2006/chartDrawing">
    <cdr:from>
      <cdr:x>0.07383</cdr:x>
      <cdr:y>0.53696</cdr:y>
    </cdr:from>
    <cdr:to>
      <cdr:x>0.31172</cdr:x>
      <cdr:y>0.94951</cdr:y>
    </cdr:to>
    <cdr:sp macro="" textlink="">
      <cdr:nvSpPr>
        <cdr:cNvPr id="2" name="CuadroTexto 1"/>
        <cdr:cNvSpPr txBox="1"/>
      </cdr:nvSpPr>
      <cdr:spPr>
        <a:xfrm xmlns:a="http://schemas.openxmlformats.org/drawingml/2006/main">
          <a:off x="457200" y="1355621"/>
          <a:ext cx="1473200" cy="104152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s-ES" spc="70" dirty="0" err="1" smtClean="0"/>
            <a:t>Domain</a:t>
          </a:r>
          <a:r>
            <a:rPr lang="es-ES" spc="70" dirty="0" smtClean="0"/>
            <a:t> </a:t>
          </a:r>
          <a:r>
            <a:rPr lang="es-ES" sz="1100" spc="70" dirty="0" err="1" smtClean="0"/>
            <a:t>Experts</a:t>
          </a:r>
          <a:endParaRPr lang="es-ES" spc="70" dirty="0"/>
        </a:p>
        <a:p xmlns:a="http://schemas.openxmlformats.org/drawingml/2006/main">
          <a:endParaRPr lang="es-ES" sz="400" spc="70" dirty="0" smtClean="0"/>
        </a:p>
        <a:p xmlns:a="http://schemas.openxmlformats.org/drawingml/2006/main">
          <a:r>
            <a:rPr lang="es-ES" sz="1100" spc="70" dirty="0" err="1" smtClean="0"/>
            <a:t>Novice</a:t>
          </a:r>
          <a:r>
            <a:rPr lang="es-ES" sz="1100" spc="70" dirty="0" smtClean="0"/>
            <a:t> </a:t>
          </a:r>
          <a:r>
            <a:rPr lang="es-ES" sz="1100" spc="70" dirty="0" err="1" smtClean="0"/>
            <a:t>Experts</a:t>
          </a:r>
          <a:endParaRPr lang="es-ES" spc="70" dirty="0"/>
        </a:p>
        <a:p xmlns:a="http://schemas.openxmlformats.org/drawingml/2006/main">
          <a:endParaRPr lang="es-ES" sz="400" spc="70" dirty="0" smtClean="0"/>
        </a:p>
        <a:p xmlns:a="http://schemas.openxmlformats.org/drawingml/2006/main">
          <a:r>
            <a:rPr lang="es-ES" sz="1100" spc="70" dirty="0" err="1" smtClean="0"/>
            <a:t>Advance</a:t>
          </a:r>
          <a:r>
            <a:rPr lang="es-ES" spc="70" dirty="0" err="1" smtClean="0"/>
            <a:t>d</a:t>
          </a:r>
          <a:r>
            <a:rPr lang="es-ES" spc="70" dirty="0" smtClean="0"/>
            <a:t> </a:t>
          </a:r>
          <a:r>
            <a:rPr lang="es-ES" spc="70" dirty="0" err="1" smtClean="0"/>
            <a:t>Experts</a:t>
          </a:r>
          <a:endParaRPr lang="es-ES" spc="70" dirty="0" smtClean="0"/>
        </a:p>
        <a:p xmlns:a="http://schemas.openxmlformats.org/drawingml/2006/main">
          <a:endParaRPr lang="es-ES" sz="400" spc="70" dirty="0" smtClean="0"/>
        </a:p>
        <a:p xmlns:a="http://schemas.openxmlformats.org/drawingml/2006/main">
          <a:r>
            <a:rPr lang="es-ES" sz="1100" spc="70" dirty="0" err="1" smtClean="0"/>
            <a:t>Average</a:t>
          </a:r>
          <a:endParaRPr lang="es-ES" sz="1100" spc="70" dirty="0"/>
        </a:p>
      </cdr:txBody>
    </cdr:sp>
  </cdr:relSizeAnchor>
  <cdr:relSizeAnchor xmlns:cdr="http://schemas.openxmlformats.org/drawingml/2006/chartDrawing">
    <cdr:from>
      <cdr:x>0.86339</cdr:x>
      <cdr:y>0.50893</cdr:y>
    </cdr:from>
    <cdr:to>
      <cdr:x>0.87877</cdr:x>
      <cdr:y>0.56093</cdr:y>
    </cdr:to>
    <cdr:sp macro="" textlink="">
      <cdr:nvSpPr>
        <cdr:cNvPr id="3" name="Elipse 2"/>
        <cdr:cNvSpPr/>
      </cdr:nvSpPr>
      <cdr:spPr>
        <a:xfrm xmlns:a="http://schemas.openxmlformats.org/drawingml/2006/main">
          <a:off x="5346697" y="1284840"/>
          <a:ext cx="95253" cy="131299"/>
        </a:xfrm>
        <a:prstGeom xmlns:a="http://schemas.openxmlformats.org/drawingml/2006/main" prst="ellipse">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s-ES"/>
        </a:p>
      </cdr:txBody>
    </cdr:sp>
  </cdr:relSizeAnchor>
  <cdr:relSizeAnchor xmlns:cdr="http://schemas.openxmlformats.org/drawingml/2006/chartDrawing">
    <cdr:from>
      <cdr:x>0.29942</cdr:x>
      <cdr:y>0.17732</cdr:y>
    </cdr:from>
    <cdr:to>
      <cdr:x>0.37641</cdr:x>
      <cdr:y>0.32361</cdr:y>
    </cdr:to>
    <cdr:sp macro="" textlink="">
      <cdr:nvSpPr>
        <cdr:cNvPr id="5" name="CuadroTexto 4"/>
        <cdr:cNvSpPr txBox="1"/>
      </cdr:nvSpPr>
      <cdr:spPr>
        <a:xfrm xmlns:a="http://schemas.openxmlformats.org/drawingml/2006/main">
          <a:off x="1854200" y="447659"/>
          <a:ext cx="476766" cy="3693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endParaRPr lang="es-ES" dirty="0"/>
        </a:p>
      </cdr:txBody>
    </cdr:sp>
  </cdr:relSizeAnchor>
  <cdr:relSizeAnchor xmlns:cdr="http://schemas.openxmlformats.org/drawingml/2006/chartDrawing">
    <cdr:from>
      <cdr:x>0.73214</cdr:x>
      <cdr:y>0.57954</cdr:y>
    </cdr:from>
    <cdr:to>
      <cdr:x>0.74752</cdr:x>
      <cdr:y>0.63155</cdr:y>
    </cdr:to>
    <cdr:sp macro="" textlink="">
      <cdr:nvSpPr>
        <cdr:cNvPr id="6" name="Elipse 5"/>
        <cdr:cNvSpPr/>
      </cdr:nvSpPr>
      <cdr:spPr>
        <a:xfrm xmlns:a="http://schemas.openxmlformats.org/drawingml/2006/main">
          <a:off x="4533897" y="1463109"/>
          <a:ext cx="95253" cy="131299"/>
        </a:xfrm>
        <a:prstGeom xmlns:a="http://schemas.openxmlformats.org/drawingml/2006/main" prst="ellipse">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s-ES"/>
        </a:p>
      </cdr:txBody>
    </cdr:sp>
  </cdr:relSizeAnchor>
</c:userShapes>
</file>

<file path=ppt/drawings/drawing2.xml><?xml version="1.0" encoding="utf-8"?>
<c:userShapes xmlns:c="http://schemas.openxmlformats.org/drawingml/2006/chart">
  <cdr:relSizeAnchor xmlns:cdr="http://schemas.openxmlformats.org/drawingml/2006/chartDrawing">
    <cdr:from>
      <cdr:x>0.07383</cdr:x>
      <cdr:y>0.53696</cdr:y>
    </cdr:from>
    <cdr:to>
      <cdr:x>0.31172</cdr:x>
      <cdr:y>0.94951</cdr:y>
    </cdr:to>
    <cdr:sp macro="" textlink="">
      <cdr:nvSpPr>
        <cdr:cNvPr id="2" name="CuadroTexto 1"/>
        <cdr:cNvSpPr txBox="1"/>
      </cdr:nvSpPr>
      <cdr:spPr>
        <a:xfrm xmlns:a="http://schemas.openxmlformats.org/drawingml/2006/main">
          <a:off x="457200" y="1355621"/>
          <a:ext cx="1473200" cy="104152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s-ES" spc="70" dirty="0" err="1" smtClean="0"/>
            <a:t>Domain</a:t>
          </a:r>
          <a:r>
            <a:rPr lang="es-ES" spc="70" dirty="0" smtClean="0"/>
            <a:t> </a:t>
          </a:r>
          <a:r>
            <a:rPr lang="es-ES" sz="1100" spc="70" dirty="0" err="1" smtClean="0"/>
            <a:t>Experts</a:t>
          </a:r>
          <a:endParaRPr lang="es-ES" spc="70" dirty="0"/>
        </a:p>
        <a:p xmlns:a="http://schemas.openxmlformats.org/drawingml/2006/main">
          <a:endParaRPr lang="es-ES" sz="400" spc="70" dirty="0" smtClean="0"/>
        </a:p>
        <a:p xmlns:a="http://schemas.openxmlformats.org/drawingml/2006/main">
          <a:r>
            <a:rPr lang="es-ES" sz="1100" spc="70" dirty="0" err="1" smtClean="0"/>
            <a:t>Novice</a:t>
          </a:r>
          <a:r>
            <a:rPr lang="es-ES" sz="1100" spc="70" dirty="0" smtClean="0"/>
            <a:t> </a:t>
          </a:r>
          <a:r>
            <a:rPr lang="es-ES" sz="1100" spc="70" dirty="0" err="1" smtClean="0"/>
            <a:t>Experts</a:t>
          </a:r>
          <a:endParaRPr lang="es-ES" spc="70" dirty="0"/>
        </a:p>
        <a:p xmlns:a="http://schemas.openxmlformats.org/drawingml/2006/main">
          <a:endParaRPr lang="es-ES" sz="400" spc="70" dirty="0" smtClean="0"/>
        </a:p>
        <a:p xmlns:a="http://schemas.openxmlformats.org/drawingml/2006/main">
          <a:r>
            <a:rPr lang="es-ES" sz="1100" spc="70" dirty="0" err="1" smtClean="0"/>
            <a:t>Advance</a:t>
          </a:r>
          <a:r>
            <a:rPr lang="es-ES" spc="70" dirty="0" err="1" smtClean="0"/>
            <a:t>d</a:t>
          </a:r>
          <a:r>
            <a:rPr lang="es-ES" spc="70" dirty="0" smtClean="0"/>
            <a:t> </a:t>
          </a:r>
          <a:r>
            <a:rPr lang="es-ES" spc="70" dirty="0" err="1" smtClean="0"/>
            <a:t>Experts</a:t>
          </a:r>
          <a:endParaRPr lang="es-ES" spc="70" dirty="0" smtClean="0"/>
        </a:p>
        <a:p xmlns:a="http://schemas.openxmlformats.org/drawingml/2006/main">
          <a:endParaRPr lang="es-ES" sz="400" spc="70" dirty="0" smtClean="0"/>
        </a:p>
        <a:p xmlns:a="http://schemas.openxmlformats.org/drawingml/2006/main">
          <a:r>
            <a:rPr lang="es-ES" sz="1100" spc="70" dirty="0" err="1" smtClean="0"/>
            <a:t>Average</a:t>
          </a:r>
          <a:endParaRPr lang="es-ES" sz="1100" spc="7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60A7C5-91DF-A44E-A876-A9BF3E735CF4}" type="datetimeFigureOut">
              <a:rPr lang="es-ES" smtClean="0"/>
              <a:pPr/>
              <a:t>1/13/14</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3E98F4-45FE-7342-95CC-D73A6FF7FD56}" type="slidenum">
              <a:rPr lang="es-ES" smtClean="0"/>
              <a:pPr/>
              <a:t>‹Nr.›</a:t>
            </a:fld>
            <a:endParaRPr lang="es-ES"/>
          </a:p>
        </p:txBody>
      </p:sp>
    </p:spTree>
    <p:extLst>
      <p:ext uri="{BB962C8B-B14F-4D97-AF65-F5344CB8AC3E}">
        <p14:creationId xmlns:p14="http://schemas.microsoft.com/office/powerpoint/2010/main" val="33096784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 Id="rId3" Type="http://schemas.openxmlformats.org/officeDocument/2006/relationships/hyperlink" Target="http://www.ncbi.nlm.nih.gov/nlmcatalog"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90372" indent="-571500">
              <a:buFont typeface="+mj-lt"/>
              <a:buAutoNum type="romanUcPeriod"/>
            </a:pPr>
            <a:r>
              <a:rPr lang="en-GB" dirty="0" smtClean="0"/>
              <a:t>Approaches for using expert knowledge </a:t>
            </a:r>
          </a:p>
          <a:p>
            <a:pPr marL="971550" lvl="1" indent="-514350">
              <a:buFont typeface="+mj-lt"/>
              <a:buAutoNum type="alphaLcPeriod"/>
            </a:pPr>
            <a:r>
              <a:rPr lang="en-GB" dirty="0" smtClean="0"/>
              <a:t>Systematic Reviews</a:t>
            </a:r>
          </a:p>
          <a:p>
            <a:pPr marL="971550" lvl="1" indent="-514350">
              <a:buFont typeface="+mj-lt"/>
              <a:buAutoNum type="alphaLcPeriod"/>
            </a:pPr>
            <a:r>
              <a:rPr lang="en-GB" dirty="0" smtClean="0"/>
              <a:t>Heuristic Evaluations</a:t>
            </a:r>
          </a:p>
          <a:p>
            <a:pPr marL="690372" indent="-571500">
              <a:buFont typeface="+mj-lt"/>
              <a:buAutoNum type="romanUcPeriod"/>
            </a:pPr>
            <a:r>
              <a:rPr lang="en-GB" dirty="0" smtClean="0"/>
              <a:t>Interaction Design of Ambient Healthcare Applications (AHA)</a:t>
            </a:r>
          </a:p>
          <a:p>
            <a:pPr marL="971550" lvl="1" indent="-514350">
              <a:buFont typeface="+mj-lt"/>
              <a:buAutoNum type="alphaLcPeriod"/>
            </a:pPr>
            <a:r>
              <a:rPr lang="en-GB" i="1" dirty="0" smtClean="0"/>
              <a:t> Assisting elderly to medicate</a:t>
            </a:r>
          </a:p>
          <a:p>
            <a:pPr marL="690372" indent="-571500">
              <a:buFont typeface="+mj-lt"/>
              <a:buAutoNum type="romanUcPeriod"/>
            </a:pPr>
            <a:r>
              <a:rPr lang="en-GB" dirty="0" smtClean="0"/>
              <a:t>Using AI techniques for developing AHA:</a:t>
            </a:r>
          </a:p>
          <a:p>
            <a:pPr marL="971550" lvl="1" indent="-514350">
              <a:buFont typeface="+mj-lt"/>
              <a:buAutoNum type="alphaLcPeriod"/>
            </a:pPr>
            <a:r>
              <a:rPr lang="en-GB" dirty="0" smtClean="0"/>
              <a:t>Autonomous Agents</a:t>
            </a:r>
          </a:p>
          <a:p>
            <a:pPr marL="971550" lvl="1" indent="-514350">
              <a:buFont typeface="+mj-lt"/>
              <a:buAutoNum type="alphaLcPeriod"/>
            </a:pPr>
            <a:r>
              <a:rPr lang="en-GB" dirty="0" smtClean="0"/>
              <a:t>Ontologies</a:t>
            </a:r>
          </a:p>
          <a:p>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4</a:t>
            </a:fld>
            <a:endParaRPr lang="es-ES"/>
          </a:p>
        </p:txBody>
      </p:sp>
    </p:spTree>
    <p:extLst>
      <p:ext uri="{BB962C8B-B14F-4D97-AF65-F5344CB8AC3E}">
        <p14:creationId xmlns:p14="http://schemas.microsoft.com/office/powerpoint/2010/main" val="3172098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ESTE</a:t>
            </a:r>
            <a:r>
              <a:rPr lang="es-ES" baseline="0" dirty="0" smtClean="0"/>
              <a:t> SLIDE LO PODRIA PRESENTAR COMO CONCLUSION DE LA EVAL HEURISTIA QUE LOS SIAS. Y DANDO EJEMPLOS DE CADA LIMITACION.</a:t>
            </a:r>
          </a:p>
          <a:p>
            <a:r>
              <a:rPr lang="es-ES" baseline="0" dirty="0" smtClean="0"/>
              <a:t>VER. PAG. 531-532</a:t>
            </a:r>
            <a:endParaRPr lang="es-ES" dirty="0" smtClean="0"/>
          </a:p>
          <a:p>
            <a:endParaRPr lang="es-ES" dirty="0" smtClean="0"/>
          </a:p>
          <a:p>
            <a:pPr marL="171450" indent="-171450">
              <a:buFontTx/>
              <a:buChar char="-"/>
            </a:pPr>
            <a:r>
              <a:rPr lang="es-ES" dirty="0" err="1" smtClean="0"/>
              <a:t>Ideally</a:t>
            </a:r>
            <a:r>
              <a:rPr lang="es-ES" dirty="0" smtClean="0"/>
              <a:t>,</a:t>
            </a:r>
            <a:r>
              <a:rPr lang="es-ES" baseline="0" dirty="0" smtClean="0"/>
              <a:t> </a:t>
            </a:r>
            <a:r>
              <a:rPr lang="es-ES" baseline="0" dirty="0" err="1" smtClean="0"/>
              <a:t>an</a:t>
            </a:r>
            <a:r>
              <a:rPr lang="es-ES" baseline="0" dirty="0" smtClean="0"/>
              <a:t> inspector </a:t>
            </a:r>
            <a:r>
              <a:rPr lang="es-ES" baseline="0" dirty="0" err="1" smtClean="0"/>
              <a:t>is</a:t>
            </a:r>
            <a:r>
              <a:rPr lang="es-ES" baseline="0" dirty="0" smtClean="0"/>
              <a:t> </a:t>
            </a:r>
            <a:r>
              <a:rPr lang="es-ES" baseline="0" dirty="0" err="1" smtClean="0"/>
              <a:t>an</a:t>
            </a:r>
            <a:r>
              <a:rPr lang="es-ES" baseline="0" dirty="0" smtClean="0"/>
              <a:t> </a:t>
            </a:r>
            <a:r>
              <a:rPr lang="es-ES" baseline="0" dirty="0" err="1" smtClean="0"/>
              <a:t>expert</a:t>
            </a:r>
            <a:r>
              <a:rPr lang="es-ES" baseline="0" dirty="0" smtClean="0"/>
              <a:t> in HCI and </a:t>
            </a:r>
            <a:r>
              <a:rPr lang="es-ES" baseline="0" dirty="0" err="1" smtClean="0"/>
              <a:t>the</a:t>
            </a:r>
            <a:r>
              <a:rPr lang="es-ES" baseline="0" dirty="0" smtClean="0"/>
              <a:t> </a:t>
            </a:r>
            <a:r>
              <a:rPr lang="es-ES" baseline="0" dirty="0" err="1" smtClean="0"/>
              <a:t>domain</a:t>
            </a:r>
            <a:r>
              <a:rPr lang="es-ES" baseline="0" dirty="0" smtClean="0"/>
              <a:t> of </a:t>
            </a:r>
            <a:r>
              <a:rPr lang="es-ES" baseline="0" dirty="0" err="1" smtClean="0"/>
              <a:t>the</a:t>
            </a:r>
            <a:r>
              <a:rPr lang="es-ES" baseline="0" dirty="0" smtClean="0"/>
              <a:t> </a:t>
            </a:r>
            <a:r>
              <a:rPr lang="es-ES" baseline="0" dirty="0" err="1" smtClean="0"/>
              <a:t>system</a:t>
            </a:r>
            <a:r>
              <a:rPr lang="es-ES" baseline="0" dirty="0" smtClean="0"/>
              <a:t>. </a:t>
            </a:r>
            <a:r>
              <a:rPr lang="es-ES" baseline="0" dirty="0" err="1" smtClean="0"/>
              <a:t>These</a:t>
            </a:r>
            <a:r>
              <a:rPr lang="es-ES" baseline="0" dirty="0" smtClean="0"/>
              <a:t> </a:t>
            </a:r>
            <a:r>
              <a:rPr lang="es-ES" baseline="0" dirty="0" err="1" smtClean="0"/>
              <a:t>skills</a:t>
            </a:r>
            <a:r>
              <a:rPr lang="es-ES" baseline="0" dirty="0" smtClean="0"/>
              <a:t> are </a:t>
            </a:r>
            <a:r>
              <a:rPr lang="es-ES" baseline="0" dirty="0" err="1" smtClean="0"/>
              <a:t>rarely</a:t>
            </a:r>
            <a:r>
              <a:rPr lang="es-ES" baseline="0" dirty="0" smtClean="0"/>
              <a:t> </a:t>
            </a:r>
            <a:r>
              <a:rPr lang="es-ES" baseline="0" dirty="0" err="1" smtClean="0"/>
              <a:t>available</a:t>
            </a:r>
            <a:r>
              <a:rPr lang="es-ES" baseline="0" dirty="0" smtClean="0"/>
              <a:t> in </a:t>
            </a:r>
            <a:r>
              <a:rPr lang="es-ES" baseline="0" dirty="0" err="1" smtClean="0"/>
              <a:t>one</a:t>
            </a:r>
            <a:r>
              <a:rPr lang="es-ES" baseline="0" dirty="0" smtClean="0"/>
              <a:t> </a:t>
            </a:r>
            <a:r>
              <a:rPr lang="es-ES" baseline="0" dirty="0" err="1" smtClean="0"/>
              <a:t>person</a:t>
            </a:r>
            <a:r>
              <a:rPr lang="es-ES" baseline="0" dirty="0" smtClean="0"/>
              <a:t>. </a:t>
            </a:r>
            <a:r>
              <a:rPr lang="es-ES" baseline="0" dirty="0" err="1" smtClean="0"/>
              <a:t>It</a:t>
            </a:r>
            <a:r>
              <a:rPr lang="es-ES" baseline="0" dirty="0" smtClean="0"/>
              <a:t> </a:t>
            </a:r>
            <a:r>
              <a:rPr lang="es-ES" baseline="0" dirty="0" err="1" smtClean="0"/>
              <a:t>is</a:t>
            </a:r>
            <a:r>
              <a:rPr lang="es-ES" baseline="0" dirty="0" smtClean="0"/>
              <a:t> </a:t>
            </a:r>
            <a:r>
              <a:rPr lang="es-ES" baseline="0" dirty="0" err="1" smtClean="0"/>
              <a:t>also</a:t>
            </a:r>
            <a:r>
              <a:rPr lang="es-ES" baseline="0" dirty="0" smtClean="0"/>
              <a:t> </a:t>
            </a:r>
            <a:r>
              <a:rPr lang="es-ES" baseline="0" dirty="0" err="1" smtClean="0"/>
              <a:t>difficult</a:t>
            </a:r>
            <a:r>
              <a:rPr lang="es-ES" baseline="0" dirty="0" smtClean="0"/>
              <a:t> </a:t>
            </a:r>
            <a:r>
              <a:rPr lang="es-ES" baseline="0" dirty="0" err="1" smtClean="0"/>
              <a:t>for</a:t>
            </a:r>
            <a:r>
              <a:rPr lang="es-ES" baseline="0" dirty="0" smtClean="0"/>
              <a:t> </a:t>
            </a:r>
            <a:r>
              <a:rPr lang="es-ES" baseline="0" dirty="0" err="1" smtClean="0"/>
              <a:t>anyone</a:t>
            </a:r>
            <a:r>
              <a:rPr lang="es-ES" baseline="0" dirty="0" smtClean="0"/>
              <a:t>, no </a:t>
            </a:r>
            <a:r>
              <a:rPr lang="es-ES" baseline="0" dirty="0" err="1" smtClean="0"/>
              <a:t>matter</a:t>
            </a:r>
            <a:r>
              <a:rPr lang="es-ES" baseline="0" dirty="0" smtClean="0"/>
              <a:t> </a:t>
            </a:r>
            <a:r>
              <a:rPr lang="es-ES" baseline="0" dirty="0" err="1" smtClean="0"/>
              <a:t>how</a:t>
            </a:r>
            <a:r>
              <a:rPr lang="es-ES" baseline="0" dirty="0" smtClean="0"/>
              <a:t> </a:t>
            </a:r>
            <a:r>
              <a:rPr lang="es-ES" baseline="0" dirty="0" err="1" smtClean="0"/>
              <a:t>expert</a:t>
            </a:r>
            <a:r>
              <a:rPr lang="es-ES" baseline="0" dirty="0" smtClean="0"/>
              <a:t>, </a:t>
            </a:r>
            <a:r>
              <a:rPr lang="es-ES" baseline="0" dirty="0" err="1" smtClean="0"/>
              <a:t>to</a:t>
            </a:r>
            <a:r>
              <a:rPr lang="es-ES" baseline="0" dirty="0" smtClean="0"/>
              <a:t> </a:t>
            </a:r>
            <a:r>
              <a:rPr lang="es-ES" baseline="0" dirty="0" err="1" smtClean="0"/>
              <a:t>give</a:t>
            </a:r>
            <a:r>
              <a:rPr lang="es-ES" baseline="0" dirty="0" smtClean="0"/>
              <a:t> </a:t>
            </a:r>
            <a:r>
              <a:rPr lang="es-ES" baseline="0" dirty="0" err="1" smtClean="0"/>
              <a:t>equal</a:t>
            </a:r>
            <a:r>
              <a:rPr lang="es-ES" baseline="0" dirty="0" smtClean="0"/>
              <a:t> </a:t>
            </a:r>
            <a:r>
              <a:rPr lang="es-ES" baseline="0" dirty="0" err="1" smtClean="0"/>
              <a:t>attention</a:t>
            </a:r>
            <a:r>
              <a:rPr lang="es-ES" baseline="0" dirty="0" smtClean="0"/>
              <a:t> </a:t>
            </a:r>
            <a:r>
              <a:rPr lang="es-ES" baseline="0" dirty="0" err="1" smtClean="0"/>
              <a:t>to</a:t>
            </a:r>
            <a:r>
              <a:rPr lang="es-ES" baseline="0" dirty="0" smtClean="0"/>
              <a:t> a </a:t>
            </a:r>
            <a:r>
              <a:rPr lang="es-ES" baseline="0" dirty="0" err="1" smtClean="0"/>
              <a:t>variety</a:t>
            </a:r>
            <a:r>
              <a:rPr lang="es-ES" baseline="0" dirty="0" smtClean="0"/>
              <a:t> of </a:t>
            </a:r>
            <a:r>
              <a:rPr lang="es-ES" baseline="0" dirty="0" err="1" smtClean="0"/>
              <a:t>heuristics</a:t>
            </a:r>
            <a:r>
              <a:rPr lang="es-ES" baseline="0" dirty="0" smtClean="0"/>
              <a:t> and </a:t>
            </a:r>
            <a:r>
              <a:rPr lang="es-ES" baseline="0" dirty="0" err="1" smtClean="0"/>
              <a:t>domain</a:t>
            </a:r>
            <a:r>
              <a:rPr lang="es-ES" baseline="0" dirty="0" smtClean="0"/>
              <a:t> </a:t>
            </a:r>
            <a:r>
              <a:rPr lang="es-ES" baseline="0" dirty="0" err="1" smtClean="0"/>
              <a:t>knowledge</a:t>
            </a:r>
            <a:r>
              <a:rPr lang="es-ES" baseline="0" dirty="0" smtClean="0"/>
              <a:t>. </a:t>
            </a:r>
            <a:r>
              <a:rPr lang="es-ES" baseline="0" dirty="0" err="1" smtClean="0"/>
              <a:t>It</a:t>
            </a:r>
            <a:r>
              <a:rPr lang="es-ES" baseline="0" dirty="0" smtClean="0"/>
              <a:t> </a:t>
            </a:r>
            <a:r>
              <a:rPr lang="es-ES" baseline="0" dirty="0" err="1" smtClean="0"/>
              <a:t>is</a:t>
            </a:r>
            <a:r>
              <a:rPr lang="es-ES" baseline="0" dirty="0" smtClean="0"/>
              <a:t> </a:t>
            </a:r>
            <a:r>
              <a:rPr lang="es-ES" baseline="0" dirty="0" err="1" smtClean="0"/>
              <a:t>therefore</a:t>
            </a:r>
            <a:r>
              <a:rPr lang="es-ES" baseline="0" dirty="0" smtClean="0"/>
              <a:t> more usual </a:t>
            </a:r>
            <a:r>
              <a:rPr lang="es-ES" baseline="0" dirty="0" err="1" smtClean="0"/>
              <a:t>to</a:t>
            </a:r>
            <a:r>
              <a:rPr lang="es-ES" baseline="0" dirty="0" smtClean="0"/>
              <a:t> </a:t>
            </a:r>
            <a:r>
              <a:rPr lang="es-ES" baseline="0" dirty="0" err="1" smtClean="0"/>
              <a:t>find</a:t>
            </a:r>
            <a:r>
              <a:rPr lang="es-ES" baseline="0" dirty="0" smtClean="0"/>
              <a:t> </a:t>
            </a:r>
            <a:r>
              <a:rPr lang="es-ES" baseline="0" dirty="0" err="1" smtClean="0"/>
              <a:t>two</a:t>
            </a:r>
            <a:r>
              <a:rPr lang="es-ES" baseline="0" dirty="0" smtClean="0"/>
              <a:t> </a:t>
            </a:r>
            <a:r>
              <a:rPr lang="es-ES" baseline="0" dirty="0" err="1" smtClean="0"/>
              <a:t>or</a:t>
            </a:r>
            <a:r>
              <a:rPr lang="es-ES" baseline="0" dirty="0" smtClean="0"/>
              <a:t> more </a:t>
            </a:r>
            <a:r>
              <a:rPr lang="es-ES" baseline="0" dirty="0" err="1" smtClean="0"/>
              <a:t>inspectors</a:t>
            </a:r>
            <a:r>
              <a:rPr lang="es-ES" baseline="0" dirty="0" smtClean="0"/>
              <a:t> </a:t>
            </a:r>
            <a:r>
              <a:rPr lang="es-ES" baseline="0" dirty="0" err="1" smtClean="0"/>
              <a:t>with</a:t>
            </a:r>
            <a:r>
              <a:rPr lang="es-ES" baseline="0" dirty="0" smtClean="0"/>
              <a:t> </a:t>
            </a:r>
            <a:r>
              <a:rPr lang="es-ES" baseline="0" dirty="0" err="1" smtClean="0"/>
              <a:t>different</a:t>
            </a:r>
            <a:r>
              <a:rPr lang="es-ES" baseline="0" dirty="0" smtClean="0"/>
              <a:t> </a:t>
            </a:r>
            <a:r>
              <a:rPr lang="es-ES" baseline="0" dirty="0" err="1" smtClean="0"/>
              <a:t>backgrounds</a:t>
            </a:r>
            <a:r>
              <a:rPr lang="es-ES" baseline="0" dirty="0" smtClean="0"/>
              <a:t>.  </a:t>
            </a:r>
            <a:r>
              <a:rPr lang="es-ES" baseline="0" dirty="0" err="1" smtClean="0"/>
              <a:t>The</a:t>
            </a:r>
            <a:r>
              <a:rPr lang="es-ES" baseline="0" dirty="0" smtClean="0"/>
              <a:t> </a:t>
            </a:r>
            <a:r>
              <a:rPr lang="es-ES" baseline="0" dirty="0" err="1" smtClean="0"/>
              <a:t>insufficient</a:t>
            </a:r>
            <a:r>
              <a:rPr lang="es-ES" baseline="0" dirty="0" smtClean="0"/>
              <a:t> </a:t>
            </a:r>
            <a:r>
              <a:rPr lang="es-ES" baseline="0" dirty="0" err="1" smtClean="0"/>
              <a:t>knowledge</a:t>
            </a:r>
            <a:r>
              <a:rPr lang="es-ES" baseline="0" dirty="0" smtClean="0"/>
              <a:t>, can </a:t>
            </a:r>
            <a:r>
              <a:rPr lang="es-ES" baseline="0" dirty="0" err="1" smtClean="0"/>
              <a:t>affect</a:t>
            </a:r>
            <a:r>
              <a:rPr lang="es-ES" baseline="0" dirty="0" smtClean="0"/>
              <a:t> </a:t>
            </a:r>
            <a:r>
              <a:rPr lang="es-ES" baseline="0" dirty="0" err="1" smtClean="0"/>
              <a:t>the</a:t>
            </a:r>
            <a:r>
              <a:rPr lang="es-ES" baseline="0" dirty="0" smtClean="0"/>
              <a:t> </a:t>
            </a:r>
            <a:r>
              <a:rPr lang="es-ES" baseline="0" dirty="0" err="1" smtClean="0"/>
              <a:t>validity</a:t>
            </a:r>
            <a:r>
              <a:rPr lang="es-ES" baseline="0" dirty="0" smtClean="0"/>
              <a:t> of </a:t>
            </a:r>
            <a:r>
              <a:rPr lang="es-ES" baseline="0" dirty="0" err="1" smtClean="0"/>
              <a:t>the</a:t>
            </a:r>
            <a:r>
              <a:rPr lang="es-ES" baseline="0" dirty="0" smtClean="0"/>
              <a:t> </a:t>
            </a:r>
            <a:r>
              <a:rPr lang="es-ES" baseline="0" dirty="0" err="1" smtClean="0"/>
              <a:t>evaluation</a:t>
            </a:r>
            <a:r>
              <a:rPr lang="es-ES" baseline="0" dirty="0" smtClean="0"/>
              <a:t> data as </a:t>
            </a:r>
            <a:r>
              <a:rPr lang="es-ES" baseline="0" dirty="0" err="1" smtClean="0"/>
              <a:t>some</a:t>
            </a:r>
            <a:r>
              <a:rPr lang="es-ES" baseline="0" dirty="0" smtClean="0"/>
              <a:t> </a:t>
            </a:r>
            <a:r>
              <a:rPr lang="es-ES" baseline="0" dirty="0" err="1" smtClean="0"/>
              <a:t>domain</a:t>
            </a:r>
            <a:r>
              <a:rPr lang="es-ES" baseline="0" dirty="0" smtClean="0"/>
              <a:t>- </a:t>
            </a:r>
            <a:r>
              <a:rPr lang="es-ES" baseline="0" dirty="0" err="1" smtClean="0"/>
              <a:t>or</a:t>
            </a:r>
            <a:r>
              <a:rPr lang="es-ES" baseline="0" dirty="0" smtClean="0"/>
              <a:t> </a:t>
            </a:r>
            <a:r>
              <a:rPr lang="es-ES" baseline="0" dirty="0" err="1" smtClean="0"/>
              <a:t>task</a:t>
            </a:r>
            <a:r>
              <a:rPr lang="es-ES" baseline="0" dirty="0" smtClean="0"/>
              <a:t>- </a:t>
            </a:r>
            <a:r>
              <a:rPr lang="es-ES" baseline="0" dirty="0" err="1" smtClean="0"/>
              <a:t>specific</a:t>
            </a:r>
            <a:r>
              <a:rPr lang="es-ES" baseline="0" dirty="0" smtClean="0"/>
              <a:t> </a:t>
            </a:r>
            <a:r>
              <a:rPr lang="es-ES" baseline="0" dirty="0" err="1" smtClean="0"/>
              <a:t>usability</a:t>
            </a:r>
            <a:r>
              <a:rPr lang="es-ES" baseline="0" dirty="0" smtClean="0"/>
              <a:t> </a:t>
            </a:r>
            <a:r>
              <a:rPr lang="es-ES" baseline="0" dirty="0" err="1" smtClean="0"/>
              <a:t>defects</a:t>
            </a:r>
            <a:r>
              <a:rPr lang="es-ES" baseline="0" dirty="0" smtClean="0"/>
              <a:t> </a:t>
            </a:r>
            <a:r>
              <a:rPr lang="es-ES" baseline="0" dirty="0" err="1" smtClean="0"/>
              <a:t>might</a:t>
            </a:r>
            <a:r>
              <a:rPr lang="es-ES" baseline="0" dirty="0" smtClean="0"/>
              <a:t> be </a:t>
            </a:r>
            <a:r>
              <a:rPr lang="es-ES" baseline="0" dirty="0" err="1" smtClean="0"/>
              <a:t>missed</a:t>
            </a:r>
            <a:r>
              <a:rPr lang="es-ES" baseline="0" dirty="0" smtClean="0"/>
              <a:t> </a:t>
            </a:r>
            <a:r>
              <a:rPr lang="es-ES" baseline="0" dirty="0" err="1" smtClean="0"/>
              <a:t>during</a:t>
            </a:r>
            <a:r>
              <a:rPr lang="es-ES" baseline="0" dirty="0" smtClean="0"/>
              <a:t> </a:t>
            </a:r>
            <a:r>
              <a:rPr lang="es-ES" baseline="0" dirty="0" err="1" smtClean="0"/>
              <a:t>an</a:t>
            </a:r>
            <a:r>
              <a:rPr lang="es-ES" baseline="0" dirty="0" smtClean="0"/>
              <a:t> </a:t>
            </a:r>
            <a:r>
              <a:rPr lang="es-ES" baseline="0" dirty="0" err="1" smtClean="0"/>
              <a:t>inspection</a:t>
            </a:r>
            <a:r>
              <a:rPr lang="es-ES" baseline="0" dirty="0" smtClean="0"/>
              <a:t> (EXPLICAR COMO ESTE ASPECTO LO ABORDAMOS EN NUESTRA EVALUACION, HACIENDO UN ANALISYS DE LOS DEFECTOS IDENTIFICADOS. ALGUNOS DE ELLOS SE CONTRAPONIAN, PERO DECIDIMOS EN ESTOS CASOS DAR MAS CREDITO A AQELLOS CON MAS EXPERIENCIA EN USABILIDAD O EL DOMINIO, SEGÚN SEA EL CASO. VER SI PODRIA DAR EJEMPLOS)</a:t>
            </a:r>
          </a:p>
          <a:p>
            <a:pPr marL="171450" indent="-171450">
              <a:buFontTx/>
              <a:buChar char="-"/>
            </a:pPr>
            <a:r>
              <a:rPr lang="es-ES" baseline="0" dirty="0" err="1" smtClean="0"/>
              <a:t>An</a:t>
            </a:r>
            <a:r>
              <a:rPr lang="es-ES" baseline="0" dirty="0" smtClean="0"/>
              <a:t> </a:t>
            </a:r>
            <a:r>
              <a:rPr lang="es-ES" baseline="0" dirty="0" err="1" smtClean="0"/>
              <a:t>usability</a:t>
            </a:r>
            <a:r>
              <a:rPr lang="es-ES" baseline="0" dirty="0" smtClean="0"/>
              <a:t> </a:t>
            </a:r>
            <a:r>
              <a:rPr lang="es-ES" baseline="0" dirty="0" err="1" smtClean="0"/>
              <a:t>inspections</a:t>
            </a:r>
            <a:r>
              <a:rPr lang="es-ES" baseline="0" dirty="0" smtClean="0"/>
              <a:t> </a:t>
            </a:r>
            <a:r>
              <a:rPr lang="es-ES" baseline="0" dirty="0" err="1" smtClean="0"/>
              <a:t>often</a:t>
            </a:r>
            <a:r>
              <a:rPr lang="es-ES" baseline="0" dirty="0" smtClean="0"/>
              <a:t> do </a:t>
            </a:r>
            <a:r>
              <a:rPr lang="es-ES" baseline="0" dirty="0" err="1" smtClean="0"/>
              <a:t>not</a:t>
            </a:r>
            <a:r>
              <a:rPr lang="es-ES" baseline="0" dirty="0" smtClean="0"/>
              <a:t> </a:t>
            </a:r>
            <a:r>
              <a:rPr lang="es-ES" baseline="0" dirty="0" err="1" smtClean="0"/>
              <a:t>involve</a:t>
            </a:r>
            <a:r>
              <a:rPr lang="es-ES" baseline="0" dirty="0" smtClean="0"/>
              <a:t> real </a:t>
            </a:r>
            <a:r>
              <a:rPr lang="es-ES" baseline="0" dirty="0" err="1" smtClean="0"/>
              <a:t>or</a:t>
            </a:r>
            <a:r>
              <a:rPr lang="es-ES" baseline="0" dirty="0" smtClean="0"/>
              <a:t> </a:t>
            </a:r>
            <a:r>
              <a:rPr lang="es-ES" baseline="0" dirty="0" err="1" smtClean="0"/>
              <a:t>representative</a:t>
            </a:r>
            <a:r>
              <a:rPr lang="es-ES" baseline="0" dirty="0" smtClean="0"/>
              <a:t> </a:t>
            </a:r>
            <a:r>
              <a:rPr lang="es-ES" baseline="0" dirty="0" err="1" smtClean="0"/>
              <a:t>users</a:t>
            </a:r>
            <a:r>
              <a:rPr lang="es-ES" baseline="0" dirty="0" smtClean="0"/>
              <a:t>, </a:t>
            </a:r>
            <a:r>
              <a:rPr lang="es-ES" baseline="0" dirty="0" err="1" smtClean="0"/>
              <a:t>it</a:t>
            </a:r>
            <a:r>
              <a:rPr lang="es-ES" baseline="0" dirty="0" smtClean="0"/>
              <a:t> </a:t>
            </a:r>
            <a:r>
              <a:rPr lang="es-ES" baseline="0" dirty="0" err="1" smtClean="0"/>
              <a:t>is</a:t>
            </a:r>
            <a:r>
              <a:rPr lang="es-ES" baseline="0" dirty="0" smtClean="0"/>
              <a:t> </a:t>
            </a:r>
            <a:r>
              <a:rPr lang="es-ES" baseline="0" dirty="0" err="1" smtClean="0"/>
              <a:t>easy</a:t>
            </a:r>
            <a:r>
              <a:rPr lang="es-ES" baseline="0" dirty="0" smtClean="0"/>
              <a:t> </a:t>
            </a:r>
            <a:r>
              <a:rPr lang="es-ES" baseline="0" dirty="0" err="1" smtClean="0"/>
              <a:t>to</a:t>
            </a:r>
            <a:r>
              <a:rPr lang="es-ES" baseline="0" dirty="0" smtClean="0"/>
              <a:t> </a:t>
            </a:r>
            <a:r>
              <a:rPr lang="es-ES" baseline="0" dirty="0" err="1" smtClean="0"/>
              <a:t>make</a:t>
            </a:r>
            <a:r>
              <a:rPr lang="es-ES" baseline="0" dirty="0" smtClean="0"/>
              <a:t> </a:t>
            </a:r>
            <a:r>
              <a:rPr lang="es-ES" baseline="0" dirty="0" err="1" smtClean="0"/>
              <a:t>mistakes</a:t>
            </a:r>
            <a:r>
              <a:rPr lang="es-ES" baseline="0" dirty="0" smtClean="0"/>
              <a:t> in </a:t>
            </a:r>
            <a:r>
              <a:rPr lang="es-ES" baseline="0" dirty="0" err="1" smtClean="0"/>
              <a:t>the</a:t>
            </a:r>
            <a:r>
              <a:rPr lang="es-ES" baseline="0" dirty="0" smtClean="0"/>
              <a:t> </a:t>
            </a:r>
            <a:r>
              <a:rPr lang="es-ES" baseline="0" dirty="0" err="1" smtClean="0"/>
              <a:t>prediction</a:t>
            </a:r>
            <a:r>
              <a:rPr lang="es-ES" baseline="0" dirty="0" smtClean="0"/>
              <a:t> of </a:t>
            </a:r>
            <a:r>
              <a:rPr lang="es-ES" baseline="0" dirty="0" err="1" smtClean="0"/>
              <a:t>what</a:t>
            </a:r>
            <a:r>
              <a:rPr lang="es-ES" baseline="0" dirty="0" smtClean="0"/>
              <a:t>  actual </a:t>
            </a:r>
            <a:r>
              <a:rPr lang="es-ES" baseline="0" dirty="0" err="1" smtClean="0"/>
              <a:t>users</a:t>
            </a:r>
            <a:r>
              <a:rPr lang="es-ES" baseline="0" dirty="0" smtClean="0"/>
              <a:t> </a:t>
            </a:r>
            <a:r>
              <a:rPr lang="es-ES" baseline="0" dirty="0" err="1" smtClean="0"/>
              <a:t>will</a:t>
            </a:r>
            <a:r>
              <a:rPr lang="es-ES" baseline="0" dirty="0" smtClean="0"/>
              <a:t> do </a:t>
            </a:r>
            <a:r>
              <a:rPr lang="es-ES" baseline="0" dirty="0" err="1" smtClean="0"/>
              <a:t>with</a:t>
            </a:r>
            <a:r>
              <a:rPr lang="es-ES" baseline="0" dirty="0" smtClean="0"/>
              <a:t> </a:t>
            </a:r>
            <a:r>
              <a:rPr lang="es-ES" baseline="0" dirty="0" err="1" smtClean="0"/>
              <a:t>the</a:t>
            </a:r>
            <a:r>
              <a:rPr lang="es-ES" baseline="0" dirty="0" smtClean="0"/>
              <a:t>  UI. </a:t>
            </a:r>
            <a:r>
              <a:rPr lang="es-ES" baseline="0" dirty="0" err="1" smtClean="0"/>
              <a:t>However</a:t>
            </a:r>
            <a:r>
              <a:rPr lang="es-ES" baseline="0" dirty="0" smtClean="0"/>
              <a:t>, real </a:t>
            </a:r>
            <a:r>
              <a:rPr lang="es-ES" baseline="0" dirty="0" err="1" smtClean="0"/>
              <a:t>users</a:t>
            </a:r>
            <a:r>
              <a:rPr lang="es-ES" baseline="0" dirty="0" smtClean="0"/>
              <a:t> can </a:t>
            </a:r>
            <a:r>
              <a:rPr lang="es-ES" baseline="0" dirty="0" err="1" smtClean="0"/>
              <a:t>find</a:t>
            </a:r>
            <a:r>
              <a:rPr lang="es-ES" baseline="0" dirty="0" smtClean="0"/>
              <a:t> </a:t>
            </a:r>
            <a:r>
              <a:rPr lang="es-ES" baseline="0" dirty="0" err="1" smtClean="0"/>
              <a:t>the</a:t>
            </a:r>
            <a:r>
              <a:rPr lang="es-ES" baseline="0" dirty="0" smtClean="0"/>
              <a:t> </a:t>
            </a:r>
            <a:r>
              <a:rPr lang="es-ES" baseline="0" dirty="0" err="1" smtClean="0"/>
              <a:t>heuristics</a:t>
            </a:r>
            <a:r>
              <a:rPr lang="es-ES" baseline="0" dirty="0" smtClean="0"/>
              <a:t> </a:t>
            </a:r>
            <a:r>
              <a:rPr lang="es-ES" baseline="0" dirty="0" err="1" smtClean="0"/>
              <a:t>difficult</a:t>
            </a:r>
            <a:r>
              <a:rPr lang="es-ES" baseline="0" dirty="0" smtClean="0"/>
              <a:t> </a:t>
            </a:r>
            <a:r>
              <a:rPr lang="es-ES" baseline="0" dirty="0" err="1" smtClean="0"/>
              <a:t>to</a:t>
            </a:r>
            <a:r>
              <a:rPr lang="es-ES" baseline="0" dirty="0" smtClean="0"/>
              <a:t> </a:t>
            </a:r>
            <a:r>
              <a:rPr lang="es-ES" baseline="0" dirty="0" err="1" smtClean="0"/>
              <a:t>understand</a:t>
            </a:r>
            <a:r>
              <a:rPr lang="es-ES" baseline="0" dirty="0" smtClean="0"/>
              <a:t> and </a:t>
            </a:r>
            <a:r>
              <a:rPr lang="es-ES" baseline="0" dirty="0" err="1" smtClean="0"/>
              <a:t>the</a:t>
            </a:r>
            <a:r>
              <a:rPr lang="es-ES" baseline="0" dirty="0" smtClean="0"/>
              <a:t> </a:t>
            </a:r>
            <a:r>
              <a:rPr lang="es-ES" baseline="0" dirty="0" err="1" smtClean="0"/>
              <a:t>atmosphere</a:t>
            </a:r>
            <a:r>
              <a:rPr lang="es-ES" baseline="0" dirty="0" smtClean="0"/>
              <a:t> of </a:t>
            </a:r>
            <a:r>
              <a:rPr lang="es-ES" baseline="0" dirty="0" err="1" smtClean="0"/>
              <a:t>an</a:t>
            </a:r>
            <a:r>
              <a:rPr lang="es-ES" baseline="0" dirty="0" smtClean="0"/>
              <a:t> </a:t>
            </a:r>
            <a:r>
              <a:rPr lang="es-ES" baseline="0" dirty="0" err="1" smtClean="0"/>
              <a:t>inspection</a:t>
            </a:r>
            <a:r>
              <a:rPr lang="es-ES" baseline="0" dirty="0" smtClean="0"/>
              <a:t> </a:t>
            </a:r>
            <a:r>
              <a:rPr lang="es-ES" baseline="0" dirty="0" err="1" smtClean="0"/>
              <a:t>session</a:t>
            </a:r>
            <a:r>
              <a:rPr lang="es-ES" baseline="0" dirty="0" smtClean="0"/>
              <a:t> </a:t>
            </a:r>
            <a:r>
              <a:rPr lang="es-ES" baseline="0" dirty="0" err="1" smtClean="0"/>
              <a:t>to</a:t>
            </a:r>
            <a:r>
              <a:rPr lang="es-ES" baseline="0" dirty="0" smtClean="0"/>
              <a:t> be </a:t>
            </a:r>
            <a:r>
              <a:rPr lang="es-ES" baseline="0" dirty="0" err="1" smtClean="0"/>
              <a:t>unrealistic</a:t>
            </a:r>
            <a:r>
              <a:rPr lang="es-ES" baseline="0" dirty="0" smtClean="0"/>
              <a:t>, </a:t>
            </a:r>
            <a:r>
              <a:rPr lang="es-ES" baseline="0" dirty="0" err="1" smtClean="0"/>
              <a:t>thus</a:t>
            </a:r>
            <a:r>
              <a:rPr lang="es-ES" baseline="0" dirty="0" smtClean="0"/>
              <a:t> </a:t>
            </a:r>
            <a:r>
              <a:rPr lang="es-ES" baseline="0" dirty="0" err="1" smtClean="0"/>
              <a:t>limiting</a:t>
            </a:r>
            <a:r>
              <a:rPr lang="es-ES" baseline="0" dirty="0" smtClean="0"/>
              <a:t> </a:t>
            </a:r>
            <a:r>
              <a:rPr lang="es-ES" baseline="0" dirty="0" err="1" smtClean="0"/>
              <a:t>the</a:t>
            </a:r>
            <a:r>
              <a:rPr lang="es-ES" baseline="0" dirty="0" smtClean="0"/>
              <a:t> data </a:t>
            </a:r>
            <a:r>
              <a:rPr lang="es-ES" baseline="0" dirty="0" err="1" smtClean="0"/>
              <a:t>obtained</a:t>
            </a:r>
            <a:r>
              <a:rPr lang="es-ES" baseline="0" dirty="0" smtClean="0"/>
              <a:t>.</a:t>
            </a:r>
          </a:p>
          <a:p>
            <a:pPr marL="171450" indent="-171450">
              <a:buFontTx/>
              <a:buChar char="-"/>
            </a:pPr>
            <a:r>
              <a:rPr lang="es-ES" baseline="0" dirty="0" err="1" smtClean="0"/>
              <a:t>Inspectors</a:t>
            </a:r>
            <a:r>
              <a:rPr lang="es-ES" baseline="0" dirty="0" smtClean="0"/>
              <a:t> </a:t>
            </a:r>
            <a:r>
              <a:rPr lang="es-ES" baseline="0" dirty="0" err="1" smtClean="0"/>
              <a:t>may</a:t>
            </a:r>
            <a:r>
              <a:rPr lang="es-ES" baseline="0" dirty="0" smtClean="0"/>
              <a:t> </a:t>
            </a:r>
            <a:r>
              <a:rPr lang="es-ES" baseline="0" dirty="0" err="1" smtClean="0"/>
              <a:t>have</a:t>
            </a:r>
            <a:r>
              <a:rPr lang="es-ES" baseline="0" dirty="0" smtClean="0"/>
              <a:t>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preferences</a:t>
            </a:r>
            <a:r>
              <a:rPr lang="es-ES" baseline="0" dirty="0" smtClean="0"/>
              <a:t> , </a:t>
            </a:r>
            <a:r>
              <a:rPr lang="es-ES" baseline="0" dirty="0" err="1" smtClean="0"/>
              <a:t>biases</a:t>
            </a:r>
            <a:r>
              <a:rPr lang="es-ES" baseline="0" dirty="0" smtClean="0"/>
              <a:t>, and </a:t>
            </a:r>
            <a:r>
              <a:rPr lang="es-ES" baseline="0" dirty="0" err="1" smtClean="0"/>
              <a:t>views</a:t>
            </a:r>
            <a:r>
              <a:rPr lang="es-ES" baseline="0" dirty="0" smtClean="0"/>
              <a:t> </a:t>
            </a:r>
            <a:r>
              <a:rPr lang="es-ES" baseline="0" dirty="0" err="1" smtClean="0"/>
              <a:t>toward</a:t>
            </a:r>
            <a:r>
              <a:rPr lang="es-ES" baseline="0" dirty="0" smtClean="0"/>
              <a:t> </a:t>
            </a:r>
            <a:r>
              <a:rPr lang="es-ES" baseline="0" dirty="0" err="1" smtClean="0"/>
              <a:t>the</a:t>
            </a:r>
            <a:r>
              <a:rPr lang="es-ES" baseline="0" dirty="0" smtClean="0"/>
              <a:t> </a:t>
            </a:r>
            <a:r>
              <a:rPr lang="es-ES" baseline="0" dirty="0" err="1" smtClean="0"/>
              <a:t>design</a:t>
            </a:r>
            <a:r>
              <a:rPr lang="es-ES" baseline="0" dirty="0" smtClean="0"/>
              <a:t> of </a:t>
            </a:r>
            <a:r>
              <a:rPr lang="es-ES" baseline="0" dirty="0" err="1" smtClean="0"/>
              <a:t>user</a:t>
            </a:r>
            <a:r>
              <a:rPr lang="es-ES" baseline="0" dirty="0" smtClean="0"/>
              <a:t> interfaces </a:t>
            </a:r>
            <a:r>
              <a:rPr lang="es-ES" baseline="0" dirty="0" err="1" smtClean="0"/>
              <a:t>design</a:t>
            </a:r>
            <a:r>
              <a:rPr lang="es-ES" baseline="0" dirty="0" smtClean="0"/>
              <a:t>, </a:t>
            </a:r>
            <a:r>
              <a:rPr lang="es-ES" baseline="0" dirty="0" err="1" smtClean="0"/>
              <a:t>which</a:t>
            </a:r>
            <a:r>
              <a:rPr lang="es-ES" baseline="0" dirty="0" smtClean="0"/>
              <a:t> in </a:t>
            </a:r>
            <a:r>
              <a:rPr lang="es-ES" baseline="0" dirty="0" err="1" smtClean="0"/>
              <a:t>turn</a:t>
            </a:r>
            <a:r>
              <a:rPr lang="es-ES" baseline="0" dirty="0" smtClean="0"/>
              <a:t> </a:t>
            </a:r>
            <a:r>
              <a:rPr lang="es-ES" baseline="0" dirty="0" err="1" smtClean="0"/>
              <a:t>may</a:t>
            </a:r>
            <a:r>
              <a:rPr lang="es-ES" baseline="0" dirty="0" smtClean="0"/>
              <a:t> </a:t>
            </a:r>
            <a:r>
              <a:rPr lang="es-ES" baseline="0" dirty="0" err="1" smtClean="0"/>
              <a:t>bias</a:t>
            </a:r>
            <a:r>
              <a:rPr lang="es-ES" baseline="0" dirty="0" smtClean="0"/>
              <a:t> </a:t>
            </a:r>
            <a:r>
              <a:rPr lang="es-ES" baseline="0" dirty="0" err="1" smtClean="0"/>
              <a:t>the</a:t>
            </a:r>
            <a:r>
              <a:rPr lang="es-ES" baseline="0" dirty="0" smtClean="0"/>
              <a:t> </a:t>
            </a:r>
            <a:r>
              <a:rPr lang="es-ES" baseline="0" dirty="0" err="1" smtClean="0"/>
              <a:t>evaluation</a:t>
            </a:r>
            <a:r>
              <a:rPr lang="es-ES" baseline="0" dirty="0" smtClean="0"/>
              <a:t> data. </a:t>
            </a:r>
          </a:p>
          <a:p>
            <a:pPr marL="171450" indent="-171450">
              <a:buFontTx/>
              <a:buChar char="-"/>
            </a:pPr>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15</a:t>
            </a:fld>
            <a:endParaRPr lang="es-ES"/>
          </a:p>
        </p:txBody>
      </p:sp>
    </p:spTree>
    <p:extLst>
      <p:ext uri="{BB962C8B-B14F-4D97-AF65-F5344CB8AC3E}">
        <p14:creationId xmlns:p14="http://schemas.microsoft.com/office/powerpoint/2010/main" val="2357016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err="1" smtClean="0">
                <a:solidFill>
                  <a:schemeClr val="tx1"/>
                </a:solidFill>
                <a:latin typeface="+mn-lt"/>
                <a:ea typeface="+mn-ea"/>
                <a:cs typeface="+mn-cs"/>
              </a:rPr>
              <a:t>Adherence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compliance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medication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regimen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generally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defined</a:t>
            </a:r>
            <a:r>
              <a:rPr lang="es-ES" sz="1200" kern="1200" dirty="0" smtClean="0">
                <a:solidFill>
                  <a:schemeClr val="tx1"/>
                </a:solidFill>
                <a:latin typeface="+mn-lt"/>
                <a:ea typeface="+mn-ea"/>
                <a:cs typeface="+mn-cs"/>
              </a:rPr>
              <a:t> as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extent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which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patients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take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medications</a:t>
            </a:r>
            <a:r>
              <a:rPr lang="es-ES" sz="1200" kern="1200" dirty="0" smtClean="0">
                <a:solidFill>
                  <a:schemeClr val="tx1"/>
                </a:solidFill>
                <a:latin typeface="+mn-lt"/>
                <a:ea typeface="+mn-ea"/>
                <a:cs typeface="+mn-cs"/>
              </a:rPr>
              <a:t> as pre- </a:t>
            </a:r>
            <a:r>
              <a:rPr lang="es-ES" sz="1200" kern="1200" dirty="0" err="1" smtClean="0">
                <a:solidFill>
                  <a:schemeClr val="tx1"/>
                </a:solidFill>
                <a:latin typeface="+mn-lt"/>
                <a:ea typeface="+mn-ea"/>
                <a:cs typeface="+mn-cs"/>
              </a:rPr>
              <a:t>scribed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their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health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care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providers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word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adherence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preferred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many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health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care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providers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because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compliance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suggests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patient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passively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following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doctor’s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orders</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treatment</a:t>
            </a:r>
            <a:r>
              <a:rPr lang="es-ES" sz="1200" kern="1200" dirty="0" smtClean="0">
                <a:solidFill>
                  <a:schemeClr val="tx1"/>
                </a:solidFill>
                <a:latin typeface="+mn-lt"/>
                <a:ea typeface="+mn-ea"/>
                <a:cs typeface="+mn-cs"/>
              </a:rPr>
              <a:t> plan </a:t>
            </a:r>
            <a:r>
              <a:rPr lang="es-ES" sz="1200" kern="1200" dirty="0" err="1" smtClean="0">
                <a:solidFill>
                  <a:schemeClr val="tx1"/>
                </a:solidFill>
                <a:latin typeface="+mn-lt"/>
                <a:ea typeface="+mn-ea"/>
                <a:cs typeface="+mn-cs"/>
              </a:rPr>
              <a:t>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not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based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on</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therapeutic</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alliance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contract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established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between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patient</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physician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Both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terms</a:t>
            </a:r>
            <a:r>
              <a:rPr lang="es-ES" sz="1200" kern="1200" dirty="0" smtClean="0">
                <a:solidFill>
                  <a:schemeClr val="tx1"/>
                </a:solidFill>
                <a:latin typeface="+mn-lt"/>
                <a:ea typeface="+mn-ea"/>
                <a:cs typeface="+mn-cs"/>
              </a:rPr>
              <a:t> are </a:t>
            </a:r>
            <a:r>
              <a:rPr lang="es-ES" sz="1200" kern="1200" dirty="0" err="1" smtClean="0">
                <a:solidFill>
                  <a:schemeClr val="tx1"/>
                </a:solidFill>
                <a:latin typeface="+mn-lt"/>
                <a:ea typeface="+mn-ea"/>
                <a:cs typeface="+mn-cs"/>
              </a:rPr>
              <a:t>imperfect</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uninformative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descriptions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medication-taking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behavior</a:t>
            </a:r>
            <a:r>
              <a:rPr lang="es-ES" sz="1200" kern="1200" dirty="0" smtClean="0">
                <a:solidFill>
                  <a:schemeClr val="tx1"/>
                </a:solidFill>
                <a:latin typeface="+mn-lt"/>
                <a:ea typeface="+mn-ea"/>
                <a:cs typeface="+mn-cs"/>
              </a:rPr>
              <a:t>.</a:t>
            </a:r>
          </a:p>
          <a:p>
            <a:endParaRPr lang="es-ES" sz="1200" kern="1200" dirty="0" smtClean="0">
              <a:solidFill>
                <a:schemeClr val="tx1"/>
              </a:solidFill>
              <a:latin typeface="+mn-lt"/>
              <a:ea typeface="+mn-ea"/>
              <a:cs typeface="+mn-cs"/>
            </a:endParaRPr>
          </a:p>
          <a:p>
            <a:r>
              <a:rPr lang="es-ES" sz="1200" kern="1200" dirty="0" err="1" smtClean="0">
                <a:solidFill>
                  <a:schemeClr val="tx1"/>
                </a:solidFill>
                <a:latin typeface="+mn-lt"/>
                <a:ea typeface="+mn-ea"/>
                <a:cs typeface="+mn-cs"/>
              </a:rPr>
              <a:t>Rates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adherence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individual </a:t>
            </a:r>
            <a:r>
              <a:rPr lang="es-ES" sz="1200" kern="1200" dirty="0" err="1" smtClean="0">
                <a:solidFill>
                  <a:schemeClr val="tx1"/>
                </a:solidFill>
                <a:latin typeface="+mn-lt"/>
                <a:ea typeface="+mn-ea"/>
                <a:cs typeface="+mn-cs"/>
              </a:rPr>
              <a:t>patients</a:t>
            </a:r>
            <a:r>
              <a:rPr lang="es-ES" sz="1200" kern="1200" dirty="0" smtClean="0">
                <a:solidFill>
                  <a:schemeClr val="tx1"/>
                </a:solidFill>
                <a:latin typeface="+mn-lt"/>
                <a:ea typeface="+mn-ea"/>
                <a:cs typeface="+mn-cs"/>
              </a:rPr>
              <a:t> are </a:t>
            </a:r>
            <a:r>
              <a:rPr lang="es-ES" sz="1200" kern="1200" dirty="0" err="1" smtClean="0">
                <a:solidFill>
                  <a:schemeClr val="tx1"/>
                </a:solidFill>
                <a:latin typeface="+mn-lt"/>
                <a:ea typeface="+mn-ea"/>
                <a:cs typeface="+mn-cs"/>
              </a:rPr>
              <a:t>usually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reported</a:t>
            </a:r>
            <a:r>
              <a:rPr lang="es-ES" sz="1200" kern="1200" dirty="0" smtClean="0">
                <a:solidFill>
                  <a:schemeClr val="tx1"/>
                </a:solidFill>
                <a:latin typeface="+mn-lt"/>
                <a:ea typeface="+mn-ea"/>
                <a:cs typeface="+mn-cs"/>
              </a:rPr>
              <a:t> as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percentage</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prescribed</a:t>
            </a:r>
            <a:r>
              <a:rPr lang="es-ES" sz="1200" kern="1200" dirty="0" smtClean="0">
                <a:solidFill>
                  <a:schemeClr val="tx1"/>
                </a:solidFill>
                <a:latin typeface="+mn-lt"/>
                <a:ea typeface="+mn-ea"/>
                <a:cs typeface="+mn-cs"/>
              </a:rPr>
              <a:t> doses of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medication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actually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taken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patient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over</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specified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period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Some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investigators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have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further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refined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definition</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adherence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include</a:t>
            </a:r>
            <a:r>
              <a:rPr lang="es-ES" sz="1200" kern="1200" dirty="0" smtClean="0">
                <a:solidFill>
                  <a:schemeClr val="tx1"/>
                </a:solidFill>
                <a:latin typeface="+mn-lt"/>
                <a:ea typeface="+mn-ea"/>
                <a:cs typeface="+mn-cs"/>
              </a:rPr>
              <a:t> data </a:t>
            </a:r>
            <a:r>
              <a:rPr lang="es-ES" sz="1200" kern="1200" dirty="0" err="1" smtClean="0">
                <a:solidFill>
                  <a:schemeClr val="tx1"/>
                </a:solidFill>
                <a:latin typeface="+mn-lt"/>
                <a:ea typeface="+mn-ea"/>
                <a:cs typeface="+mn-cs"/>
              </a:rPr>
              <a:t>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dose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taking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taking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prescribed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number</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pills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each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day</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timing</a:t>
            </a:r>
            <a:r>
              <a:rPr lang="es-ES" sz="1200" kern="1200" dirty="0" smtClean="0">
                <a:solidFill>
                  <a:schemeClr val="tx1"/>
                </a:solidFill>
                <a:latin typeface="+mn-lt"/>
                <a:ea typeface="+mn-ea"/>
                <a:cs typeface="+mn-cs"/>
              </a:rPr>
              <a:t> of doses (</a:t>
            </a:r>
            <a:r>
              <a:rPr lang="es-ES" sz="1200" kern="1200" dirty="0" err="1" smtClean="0">
                <a:solidFill>
                  <a:schemeClr val="tx1"/>
                </a:solidFill>
                <a:latin typeface="+mn-lt"/>
                <a:ea typeface="+mn-ea"/>
                <a:cs typeface="+mn-cs"/>
              </a:rPr>
              <a:t>taking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pills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within</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prescribed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period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Adherence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rates</a:t>
            </a:r>
            <a:r>
              <a:rPr lang="es-ES" sz="1200" kern="1200" dirty="0" smtClean="0">
                <a:solidFill>
                  <a:schemeClr val="tx1"/>
                </a:solidFill>
                <a:latin typeface="+mn-lt"/>
                <a:ea typeface="+mn-ea"/>
                <a:cs typeface="+mn-cs"/>
              </a:rPr>
              <a:t> are </a:t>
            </a:r>
            <a:r>
              <a:rPr lang="es-ES" sz="1200" kern="1200" dirty="0" err="1" smtClean="0">
                <a:solidFill>
                  <a:schemeClr val="tx1"/>
                </a:solidFill>
                <a:latin typeface="+mn-lt"/>
                <a:ea typeface="+mn-ea"/>
                <a:cs typeface="+mn-cs"/>
              </a:rPr>
              <a:t>typically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higher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among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patients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acute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conditions</a:t>
            </a:r>
            <a:r>
              <a:rPr lang="es-ES" sz="1200" kern="1200" dirty="0" smtClean="0">
                <a:solidFill>
                  <a:schemeClr val="tx1"/>
                </a:solidFill>
                <a:latin typeface="+mn-lt"/>
                <a:ea typeface="+mn-ea"/>
                <a:cs typeface="+mn-cs"/>
              </a:rPr>
              <a:t>, as </a:t>
            </a:r>
            <a:r>
              <a:rPr lang="es-ES" sz="1200" kern="1200" dirty="0" err="1" smtClean="0">
                <a:solidFill>
                  <a:schemeClr val="tx1"/>
                </a:solidFill>
                <a:latin typeface="+mn-lt"/>
                <a:ea typeface="+mn-ea"/>
                <a:cs typeface="+mn-cs"/>
              </a:rPr>
              <a:t>compared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those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chronic</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conditions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persistence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among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patients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chronic</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conditions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disappointingly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low</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dropping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most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dramatically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after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first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six</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months</a:t>
            </a:r>
            <a:r>
              <a:rPr lang="es-ES" sz="1200" kern="1200" dirty="0" smtClean="0">
                <a:solidFill>
                  <a:schemeClr val="tx1"/>
                </a:solidFill>
                <a:latin typeface="+mn-lt"/>
                <a:ea typeface="+mn-ea"/>
                <a:cs typeface="+mn-cs"/>
              </a:rPr>
              <a:t> of therapy.2-4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example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approximate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half</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patients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receiving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hydroxymethylglutaryl</a:t>
            </a:r>
            <a:r>
              <a:rPr lang="es-ES" sz="1200" kern="1200" dirty="0" smtClean="0">
                <a:solidFill>
                  <a:schemeClr val="tx1"/>
                </a:solidFill>
                <a:latin typeface="+mn-lt"/>
                <a:ea typeface="+mn-ea"/>
                <a:cs typeface="+mn-cs"/>
              </a:rPr>
              <a:t>–</a:t>
            </a:r>
            <a:r>
              <a:rPr lang="es-ES" sz="1200" kern="1200" dirty="0" err="1" smtClean="0">
                <a:solidFill>
                  <a:schemeClr val="tx1"/>
                </a:solidFill>
                <a:latin typeface="+mn-lt"/>
                <a:ea typeface="+mn-ea"/>
                <a:cs typeface="+mn-cs"/>
              </a:rPr>
              <a:t>coenzyme</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reductase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inhibitor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therapy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will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discontinue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their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medication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within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six</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months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starting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therapy.5</a:t>
            </a:r>
          </a:p>
          <a:p>
            <a:endParaRPr lang="es-E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Persons who are over 65 years have higher rates of non-adherence, and those living alone who take more than three medications are prone to medication errors[6]. It is estimated that 26% to 59% of older adults have lower drugs compliance due to cognitive and perceptual changes that co-occur with age, make them susceptible to medication errors such as forgetting to take their drugs, taking incorrect doses, or to terminate drug-taking prematurely if they feel better [6]. </a:t>
            </a:r>
            <a:endParaRPr lang="es-ES" dirty="0" smtClean="0"/>
          </a:p>
          <a:p>
            <a:endParaRPr lang="es-ES" sz="1200" kern="1200" dirty="0" smtClean="0">
              <a:solidFill>
                <a:schemeClr val="tx1"/>
              </a:solidFill>
              <a:latin typeface="+mn-lt"/>
              <a:ea typeface="+mn-ea"/>
              <a:cs typeface="+mn-cs"/>
            </a:endParaRPr>
          </a:p>
          <a:p>
            <a:endParaRPr lang="es-ES" sz="1200" kern="1200" dirty="0" smtClean="0">
              <a:solidFill>
                <a:schemeClr val="tx1"/>
              </a:solidFill>
              <a:latin typeface="+mn-lt"/>
              <a:ea typeface="+mn-ea"/>
              <a:cs typeface="+mn-cs"/>
            </a:endParaRPr>
          </a:p>
          <a:p>
            <a:endParaRPr lang="es-ES" sz="1200" kern="1200" dirty="0" smtClean="0">
              <a:solidFill>
                <a:schemeClr val="tx1"/>
              </a:solidFill>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17</a:t>
            </a:fld>
            <a:endParaRPr lang="es-ES"/>
          </a:p>
        </p:txBody>
      </p:sp>
    </p:spTree>
    <p:extLst>
      <p:ext uri="{BB962C8B-B14F-4D97-AF65-F5344CB8AC3E}">
        <p14:creationId xmlns:p14="http://schemas.microsoft.com/office/powerpoint/2010/main" val="2504674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Persons who are over 65 years have higher rates of non-adherence, and those living alone who take more than three medications are prone to medication errors[6]. It is estimated that 26% to 59% of older adults have lower drugs compliance due to cognitive and perceptual changes that co-occur with age, make them susceptible to medication errors such as forgetting to take their drugs, taking incorrect doses, or to terminate drug-taking prematurely if they feel better [6]. </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18</a:t>
            </a:fld>
            <a:endParaRPr lang="es-ES"/>
          </a:p>
        </p:txBody>
      </p:sp>
    </p:spTree>
    <p:extLst>
      <p:ext uri="{BB962C8B-B14F-4D97-AF65-F5344CB8AC3E}">
        <p14:creationId xmlns:p14="http://schemas.microsoft.com/office/powerpoint/2010/main" val="2504674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They</a:t>
            </a:r>
            <a:r>
              <a:rPr lang="es-ES" dirty="0" smtClean="0"/>
              <a:t> are </a:t>
            </a:r>
            <a:r>
              <a:rPr lang="es-ES" dirty="0" err="1" smtClean="0"/>
              <a:t>aesthetically</a:t>
            </a:r>
            <a:r>
              <a:rPr lang="es-ES" dirty="0" smtClean="0"/>
              <a:t> </a:t>
            </a:r>
            <a:r>
              <a:rPr lang="es-ES" dirty="0" err="1" smtClean="0"/>
              <a:t>pleasing</a:t>
            </a:r>
            <a:r>
              <a:rPr lang="es-ES" dirty="0" smtClean="0"/>
              <a:t> </a:t>
            </a:r>
            <a:r>
              <a:rPr lang="es-ES" dirty="0" err="1" smtClean="0"/>
              <a:t>applications</a:t>
            </a:r>
            <a:r>
              <a:rPr lang="es-ES" dirty="0" smtClean="0"/>
              <a:t> </a:t>
            </a:r>
            <a:r>
              <a:rPr lang="es-ES" dirty="0" err="1" smtClean="0"/>
              <a:t>that</a:t>
            </a:r>
            <a:r>
              <a:rPr lang="es-ES" dirty="0" smtClean="0"/>
              <a:t> </a:t>
            </a:r>
            <a:r>
              <a:rPr lang="es-ES" dirty="0" err="1" smtClean="0"/>
              <a:t>provide</a:t>
            </a:r>
            <a:r>
              <a:rPr lang="es-ES" dirty="0" smtClean="0"/>
              <a:t> </a:t>
            </a:r>
            <a:r>
              <a:rPr lang="es-ES" dirty="0" err="1" smtClean="0"/>
              <a:t>valued</a:t>
            </a:r>
            <a:r>
              <a:rPr lang="es-ES" dirty="0" smtClean="0"/>
              <a:t> </a:t>
            </a:r>
            <a:r>
              <a:rPr lang="es-ES" dirty="0" err="1" smtClean="0"/>
              <a:t>information</a:t>
            </a:r>
            <a:r>
              <a:rPr lang="es-ES" dirty="0" smtClean="0"/>
              <a:t> </a:t>
            </a:r>
            <a:r>
              <a:rPr lang="es-ES" dirty="0" err="1" smtClean="0"/>
              <a:t>through</a:t>
            </a:r>
            <a:r>
              <a:rPr lang="es-ES" dirty="0" smtClean="0"/>
              <a:t> </a:t>
            </a:r>
            <a:r>
              <a:rPr lang="es-ES" dirty="0" err="1" smtClean="0"/>
              <a:t>ambient</a:t>
            </a:r>
            <a:r>
              <a:rPr lang="es-ES" dirty="0" smtClean="0"/>
              <a:t> </a:t>
            </a:r>
            <a:r>
              <a:rPr lang="es-ES" dirty="0" err="1" smtClean="0"/>
              <a:t>changes</a:t>
            </a:r>
            <a:r>
              <a:rPr lang="es-ES" dirty="0" smtClean="0"/>
              <a:t> and </a:t>
            </a:r>
            <a:r>
              <a:rPr lang="es-ES" dirty="0" err="1" smtClean="0"/>
              <a:t>abstract</a:t>
            </a:r>
            <a:r>
              <a:rPr lang="es-ES" dirty="0" smtClean="0"/>
              <a:t> </a:t>
            </a:r>
            <a:r>
              <a:rPr lang="es-ES" dirty="0" err="1" smtClean="0"/>
              <a:t>representations</a:t>
            </a:r>
            <a:r>
              <a:rPr lang="es-ES" dirty="0" smtClean="0"/>
              <a:t>, </a:t>
            </a:r>
            <a:r>
              <a:rPr lang="es-ES" dirty="0" err="1" smtClean="0"/>
              <a:t>that</a:t>
            </a:r>
            <a:r>
              <a:rPr lang="es-ES" dirty="0" smtClean="0"/>
              <a:t> are </a:t>
            </a:r>
            <a:r>
              <a:rPr lang="es-ES" dirty="0" err="1" smtClean="0"/>
              <a:t>easy</a:t>
            </a:r>
            <a:r>
              <a:rPr lang="es-ES" dirty="0" smtClean="0"/>
              <a:t> </a:t>
            </a:r>
            <a:r>
              <a:rPr lang="es-ES" dirty="0" err="1" smtClean="0"/>
              <a:t>to</a:t>
            </a:r>
            <a:r>
              <a:rPr lang="es-ES" dirty="0" smtClean="0"/>
              <a:t> </a:t>
            </a:r>
            <a:r>
              <a:rPr lang="es-ES" dirty="0" err="1" smtClean="0"/>
              <a:t>comprehend</a:t>
            </a:r>
            <a:r>
              <a:rPr lang="es-ES" dirty="0" smtClean="0"/>
              <a:t>:” </a:t>
            </a:r>
          </a:p>
          <a:p>
            <a:pPr lvl="1"/>
            <a:r>
              <a:rPr lang="es-ES" dirty="0" err="1" smtClean="0"/>
              <a:t>Peripheral</a:t>
            </a:r>
            <a:r>
              <a:rPr lang="es-ES" dirty="0" smtClean="0"/>
              <a:t> </a:t>
            </a:r>
            <a:r>
              <a:rPr lang="es-ES" dirty="0" err="1" smtClean="0"/>
              <a:t>Displays</a:t>
            </a:r>
            <a:r>
              <a:rPr lang="es-ES" dirty="0" smtClean="0"/>
              <a:t>: </a:t>
            </a:r>
            <a:r>
              <a:rPr lang="es-ES" dirty="0" err="1" smtClean="0"/>
              <a:t>allow</a:t>
            </a:r>
            <a:r>
              <a:rPr lang="es-ES" dirty="0" smtClean="0"/>
              <a:t> </a:t>
            </a:r>
            <a:r>
              <a:rPr lang="es-ES" dirty="0" err="1" smtClean="0"/>
              <a:t>users</a:t>
            </a:r>
            <a:r>
              <a:rPr lang="es-ES" dirty="0" smtClean="0"/>
              <a:t> </a:t>
            </a:r>
            <a:r>
              <a:rPr lang="es-ES" dirty="0" err="1" smtClean="0"/>
              <a:t>to</a:t>
            </a:r>
            <a:r>
              <a:rPr lang="es-ES" dirty="0" smtClean="0"/>
              <a:t> monitor non-</a:t>
            </a:r>
            <a:r>
              <a:rPr lang="es-ES" dirty="0" err="1" smtClean="0"/>
              <a:t>critical</a:t>
            </a:r>
            <a:r>
              <a:rPr lang="es-ES" dirty="0" smtClean="0"/>
              <a:t> </a:t>
            </a:r>
            <a:r>
              <a:rPr lang="es-ES" dirty="0" err="1" smtClean="0"/>
              <a:t>information</a:t>
            </a:r>
            <a:r>
              <a:rPr lang="es-ES" dirty="0" smtClean="0"/>
              <a:t> </a:t>
            </a:r>
            <a:r>
              <a:rPr lang="es-ES" dirty="0" err="1" smtClean="0"/>
              <a:t>without</a:t>
            </a:r>
            <a:r>
              <a:rPr lang="es-ES" dirty="0" smtClean="0"/>
              <a:t> </a:t>
            </a:r>
            <a:r>
              <a:rPr lang="es-ES" dirty="0" err="1" smtClean="0"/>
              <a:t>burdening</a:t>
            </a:r>
            <a:r>
              <a:rPr lang="es-ES" dirty="0" smtClean="0"/>
              <a:t> </a:t>
            </a:r>
            <a:r>
              <a:rPr lang="es-ES" dirty="0" err="1" smtClean="0"/>
              <a:t>them</a:t>
            </a:r>
            <a:r>
              <a:rPr lang="es-ES" dirty="0" smtClean="0"/>
              <a:t>; </a:t>
            </a:r>
          </a:p>
          <a:p>
            <a:pPr lvl="1"/>
            <a:r>
              <a:rPr lang="es-ES" dirty="0" err="1" smtClean="0"/>
              <a:t>Ambient</a:t>
            </a:r>
            <a:r>
              <a:rPr lang="es-ES" dirty="0" smtClean="0"/>
              <a:t> </a:t>
            </a:r>
            <a:r>
              <a:rPr lang="es-ES" dirty="0" err="1" smtClean="0"/>
              <a:t>Display</a:t>
            </a:r>
            <a:r>
              <a:rPr lang="es-ES" dirty="0" smtClean="0"/>
              <a:t>: </a:t>
            </a:r>
            <a:r>
              <a:rPr lang="es-ES" dirty="0" err="1" smtClean="0"/>
              <a:t>transmit</a:t>
            </a:r>
            <a:r>
              <a:rPr lang="es-ES" dirty="0" smtClean="0"/>
              <a:t> </a:t>
            </a:r>
            <a:r>
              <a:rPr lang="es-ES" dirty="0" err="1" smtClean="0"/>
              <a:t>information</a:t>
            </a:r>
            <a:r>
              <a:rPr lang="es-ES" dirty="0" smtClean="0"/>
              <a:t> </a:t>
            </a:r>
            <a:r>
              <a:rPr lang="es-ES" dirty="0" err="1" smtClean="0"/>
              <a:t>by</a:t>
            </a:r>
            <a:r>
              <a:rPr lang="es-ES" dirty="0" smtClean="0"/>
              <a:t> </a:t>
            </a:r>
            <a:r>
              <a:rPr lang="es-ES" dirty="0" err="1" smtClean="0"/>
              <a:t>using</a:t>
            </a:r>
            <a:r>
              <a:rPr lang="es-ES" dirty="0" smtClean="0"/>
              <a:t> </a:t>
            </a:r>
            <a:r>
              <a:rPr lang="es-ES" dirty="0" err="1" smtClean="0"/>
              <a:t>the</a:t>
            </a:r>
            <a:r>
              <a:rPr lang="es-ES" dirty="0" smtClean="0"/>
              <a:t> </a:t>
            </a:r>
            <a:r>
              <a:rPr lang="es-ES" dirty="0" err="1" smtClean="0"/>
              <a:t>physical</a:t>
            </a:r>
            <a:r>
              <a:rPr lang="es-ES" dirty="0" smtClean="0"/>
              <a:t> </a:t>
            </a:r>
            <a:r>
              <a:rPr lang="es-ES" dirty="0" err="1" smtClean="0"/>
              <a:t>environment</a:t>
            </a:r>
            <a:r>
              <a:rPr lang="es-ES" dirty="0" smtClean="0"/>
              <a:t> as interface;</a:t>
            </a:r>
          </a:p>
          <a:p>
            <a:pPr lvl="1"/>
            <a:r>
              <a:rPr lang="es-ES" dirty="0" err="1" smtClean="0"/>
              <a:t>Notification</a:t>
            </a:r>
            <a:r>
              <a:rPr lang="es-ES" dirty="0" smtClean="0"/>
              <a:t> </a:t>
            </a:r>
            <a:r>
              <a:rPr lang="es-ES" dirty="0" err="1" smtClean="0"/>
              <a:t>Systems</a:t>
            </a:r>
            <a:r>
              <a:rPr lang="es-ES" dirty="0" smtClean="0"/>
              <a:t>: </a:t>
            </a:r>
            <a:r>
              <a:rPr lang="es-ES" dirty="0" err="1" smtClean="0"/>
              <a:t>deliver</a:t>
            </a:r>
            <a:r>
              <a:rPr lang="es-ES" dirty="0" smtClean="0"/>
              <a:t> </a:t>
            </a:r>
            <a:r>
              <a:rPr lang="es-ES" dirty="0" err="1" smtClean="0"/>
              <a:t>critical</a:t>
            </a:r>
            <a:r>
              <a:rPr lang="es-ES" dirty="0" smtClean="0"/>
              <a:t> </a:t>
            </a:r>
            <a:r>
              <a:rPr lang="es-ES" dirty="0" err="1" smtClean="0"/>
              <a:t>information</a:t>
            </a:r>
            <a:r>
              <a:rPr lang="es-ES" dirty="0" smtClean="0"/>
              <a:t> </a:t>
            </a:r>
            <a:r>
              <a:rPr lang="es-ES" dirty="0" err="1" smtClean="0"/>
              <a:t>without</a:t>
            </a:r>
            <a:r>
              <a:rPr lang="es-ES" dirty="0" smtClean="0"/>
              <a:t> </a:t>
            </a:r>
            <a:r>
              <a:rPr lang="es-ES" dirty="0" err="1" smtClean="0"/>
              <a:t>introducing</a:t>
            </a:r>
            <a:r>
              <a:rPr lang="es-ES" dirty="0" smtClean="0"/>
              <a:t> </a:t>
            </a:r>
            <a:r>
              <a:rPr lang="es-ES" dirty="0" err="1" smtClean="0"/>
              <a:t>unwanted</a:t>
            </a:r>
            <a:r>
              <a:rPr lang="es-ES" dirty="0" smtClean="0"/>
              <a:t> </a:t>
            </a:r>
            <a:r>
              <a:rPr lang="es-ES" dirty="0" err="1" smtClean="0"/>
              <a:t>interruptions</a:t>
            </a:r>
            <a:r>
              <a:rPr lang="es-E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AIS can work as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Peripheral Displays if they are out of the focus of attention, since they allow users to monitor information without distracting or burdening them; as ii) Ambient Displays that make use of the entire physical environment as an interface to digital information; thus, the term Ambient Display emphasizes the physicality or tangibility of the displays which transmit information often in the users periphery [4]; and finally as iii) Notification Systems if they are used in a divided-attention, multitasking situation, attempting to deliver current and valued information wit</a:t>
            </a:r>
            <a:r>
              <a:rPr lang="es-ES_tradnl" dirty="0" smtClean="0">
                <a:effectLst/>
              </a:rPr>
              <a:t> </a:t>
            </a:r>
            <a:r>
              <a:rPr lang="en-US" sz="1200" kern="1200" dirty="0" err="1" smtClean="0">
                <a:solidFill>
                  <a:schemeClr val="tx1"/>
                </a:solidFill>
                <a:effectLst/>
                <a:latin typeface="+mn-lt"/>
                <a:ea typeface="+mn-ea"/>
                <a:cs typeface="+mn-cs"/>
              </a:rPr>
              <a:t>hout</a:t>
            </a:r>
            <a:r>
              <a:rPr lang="en-US" sz="1200" kern="1200" dirty="0" smtClean="0">
                <a:solidFill>
                  <a:schemeClr val="tx1"/>
                </a:solidFill>
                <a:effectLst/>
                <a:latin typeface="+mn-lt"/>
                <a:ea typeface="+mn-ea"/>
                <a:cs typeface="+mn-cs"/>
              </a:rPr>
              <a:t> introducing unwanted interruption to a primary task</a:t>
            </a:r>
            <a:r>
              <a:rPr lang="es-ES_tradnl" dirty="0" smtClean="0">
                <a:effectLst/>
              </a:rPr>
              <a:t> </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20</a:t>
            </a:fld>
            <a:endParaRPr lang="es-ES"/>
          </a:p>
        </p:txBody>
      </p:sp>
    </p:spTree>
    <p:extLst>
      <p:ext uri="{BB962C8B-B14F-4D97-AF65-F5344CB8AC3E}">
        <p14:creationId xmlns:p14="http://schemas.microsoft.com/office/powerpoint/2010/main" val="262823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5926D11-99C7-3E4A-BAF8-F01B56E39627}" type="slidenum">
              <a:rPr lang="es-ES" smtClean="0"/>
              <a:t>21</a:t>
            </a:fld>
            <a:endParaRPr lang="es-ES"/>
          </a:p>
        </p:txBody>
      </p:sp>
    </p:spTree>
    <p:extLst>
      <p:ext uri="{BB962C8B-B14F-4D97-AF65-F5344CB8AC3E}">
        <p14:creationId xmlns:p14="http://schemas.microsoft.com/office/powerpoint/2010/main" val="2808424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Persons who are over 65 years have higher rates of non-adherence, and those living alone who take more than three medications are prone to medication errors[6]. It is estimated that 26% to 59% of older adults have lower drugs compliance due to cognitive and perceptual changes that co-occur with age, make them susceptible to medication errors such as forgetting to take their drugs, taking incorrect doses, or to terminate drug-taking prematurely if they feel better [6]. </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23</a:t>
            </a:fld>
            <a:endParaRPr lang="es-ES"/>
          </a:p>
        </p:txBody>
      </p:sp>
    </p:spTree>
    <p:extLst>
      <p:ext uri="{BB962C8B-B14F-4D97-AF65-F5344CB8AC3E}">
        <p14:creationId xmlns:p14="http://schemas.microsoft.com/office/powerpoint/2010/main" val="2504674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smtClean="0"/>
              <a:t>Through </a:t>
            </a:r>
            <a:endParaRPr lang="en-GB" noProof="0"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24</a:t>
            </a:fld>
            <a:endParaRPr lang="es-ES"/>
          </a:p>
        </p:txBody>
      </p:sp>
    </p:spTree>
    <p:extLst>
      <p:ext uri="{BB962C8B-B14F-4D97-AF65-F5344CB8AC3E}">
        <p14:creationId xmlns:p14="http://schemas.microsoft.com/office/powerpoint/2010/main" val="1055377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aim of raising users’ consciousness about how they have to take the responsibility for caring for their own health, in a similar way that they gladly take care of their pets. </a:t>
            </a:r>
            <a:endParaRPr lang="es-ES" dirty="0"/>
          </a:p>
        </p:txBody>
      </p:sp>
      <p:sp>
        <p:nvSpPr>
          <p:cNvPr id="4" name="Marcador de número de diapositiva 3"/>
          <p:cNvSpPr>
            <a:spLocks noGrp="1"/>
          </p:cNvSpPr>
          <p:nvPr>
            <p:ph type="sldNum" sz="quarter" idx="10"/>
          </p:nvPr>
        </p:nvSpPr>
        <p:spPr/>
        <p:txBody>
          <a:bodyPr/>
          <a:lstStyle/>
          <a:p>
            <a:fld id="{15926D11-99C7-3E4A-BAF8-F01B56E39627}" type="slidenum">
              <a:rPr lang="es-ES" smtClean="0"/>
              <a:t>25</a:t>
            </a:fld>
            <a:endParaRPr lang="es-ES"/>
          </a:p>
        </p:txBody>
      </p:sp>
    </p:spTree>
    <p:extLst>
      <p:ext uri="{BB962C8B-B14F-4D97-AF65-F5344CB8AC3E}">
        <p14:creationId xmlns:p14="http://schemas.microsoft.com/office/powerpoint/2010/main" val="2381189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To our knowledge, there are no design principles or guidelines for developing AIS for older adults, such as those found for designing web based interactive systems [7]. Even though several research works have identified design dimensions of AIS from the analysis of existing ambient displays and notification displays, there is a lack of understanding about how these attributes should be adapted for designing effective AIS to assist the elderly. </a:t>
            </a:r>
          </a:p>
          <a:p>
            <a:r>
              <a:rPr lang="en-US" sz="1200" kern="1200" dirty="0" smtClean="0">
                <a:solidFill>
                  <a:schemeClr val="tx1"/>
                </a:solidFill>
                <a:effectLst/>
                <a:latin typeface="+mn-lt"/>
                <a:ea typeface="+mn-ea"/>
                <a:cs typeface="+mn-cs"/>
              </a:rPr>
              <a:t>they do not provide guidelines that help to identify how to apply and combine these design attributes for supporting users activities of a particular context of use, such as elders managing their medication.</a:t>
            </a:r>
            <a:r>
              <a:rPr lang="en-US" dirty="0" smtClean="0">
                <a:effectLst/>
              </a:rPr>
              <a:t> </a:t>
            </a:r>
            <a:endParaRPr lang="en-U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15926D11-99C7-3E4A-BAF8-F01B56E39627}" type="slidenum">
              <a:rPr lang="es-ES" smtClean="0"/>
              <a:t>26</a:t>
            </a:fld>
            <a:endParaRPr lang="es-ES"/>
          </a:p>
        </p:txBody>
      </p:sp>
    </p:spTree>
    <p:extLst>
      <p:ext uri="{BB962C8B-B14F-4D97-AF65-F5344CB8AC3E}">
        <p14:creationId xmlns:p14="http://schemas.microsoft.com/office/powerpoint/2010/main" val="2187896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Remind</a:t>
            </a:r>
            <a:r>
              <a:rPr lang="es-ES" dirty="0" smtClean="0"/>
              <a:t>:</a:t>
            </a:r>
          </a:p>
          <a:p>
            <a:pPr marL="457200" indent="-457200">
              <a:buFont typeface="Arial" charset="0"/>
              <a:buChar char="•"/>
            </a:pPr>
            <a:r>
              <a:rPr lang="es-MX" sz="1200" dirty="0" smtClean="0">
                <a:latin typeface="Palatino Linotype" charset="0"/>
              </a:rPr>
              <a:t>Proveen un estímulo para atraer la atención del usuario </a:t>
            </a:r>
            <a:r>
              <a:rPr lang="es-MX" sz="800" dirty="0" smtClean="0">
                <a:latin typeface="Palatino Linotype" charset="0"/>
              </a:rPr>
              <a:t>(McCrickard el al, 2003)</a:t>
            </a:r>
            <a:endParaRPr lang="es-MX" sz="200" dirty="0" smtClean="0">
              <a:latin typeface="Palatino Linotype" charset="0"/>
            </a:endParaRPr>
          </a:p>
          <a:p>
            <a:pPr marL="457200" indent="-457200">
              <a:buFont typeface="Arial" charset="0"/>
              <a:buChar char="•"/>
            </a:pPr>
            <a:r>
              <a:rPr lang="es-MX" sz="1200" dirty="0" smtClean="0">
                <a:latin typeface="Palatino Linotype" charset="0"/>
              </a:rPr>
              <a:t>Emplean diversos mecanismos de transición para hacer consciente al usuario de información crítica </a:t>
            </a:r>
            <a:r>
              <a:rPr lang="es-MX" sz="800" dirty="0" smtClean="0">
                <a:latin typeface="Palatino Linotype" charset="0"/>
              </a:rPr>
              <a:t>(Hanson et al, 2001, Hermann et al, 2007).</a:t>
            </a:r>
            <a:endParaRPr lang="es-MX" sz="200" dirty="0" smtClean="0">
              <a:latin typeface="Palatino Linotype" charset="0"/>
            </a:endParaRPr>
          </a:p>
          <a:p>
            <a:pPr marL="457200" indent="-457200">
              <a:buFont typeface="Arial" charset="0"/>
              <a:buChar char="•"/>
            </a:pPr>
            <a:r>
              <a:rPr lang="es-MX" sz="1200" dirty="0" smtClean="0">
                <a:latin typeface="Palatino Linotype" charset="0"/>
              </a:rPr>
              <a:t>Adicionalmente pueden proporcionar información detallada de la notificación </a:t>
            </a:r>
            <a:r>
              <a:rPr lang="es-MX" sz="800" dirty="0" smtClean="0">
                <a:latin typeface="Palatino Linotype" charset="0"/>
              </a:rPr>
              <a:t>(Hansson et al, 2001; Mankoff et al, 2003)</a:t>
            </a:r>
          </a:p>
          <a:p>
            <a:endParaRPr lang="es-ES" dirty="0" smtClean="0"/>
          </a:p>
          <a:p>
            <a:endParaRPr lang="es-ES" dirty="0" smtClean="0"/>
          </a:p>
          <a:p>
            <a:r>
              <a:rPr lang="es-ES" dirty="0" err="1" smtClean="0"/>
              <a:t>Mortivate</a:t>
            </a:r>
            <a:r>
              <a:rPr lang="es-ES" dirty="0" smtClean="0"/>
              <a:t>:</a:t>
            </a:r>
          </a:p>
          <a:p>
            <a:pPr marL="457200" indent="-457200">
              <a:buFont typeface="Arial" charset="0"/>
              <a:buChar char="•"/>
            </a:pPr>
            <a:r>
              <a:rPr lang="es-MX" sz="1200" dirty="0" smtClean="0">
                <a:latin typeface="Palatino Linotype" charset="0"/>
              </a:rPr>
              <a:t>Basan su diseño en técnicas psicológicas y persuasivas </a:t>
            </a:r>
            <a:r>
              <a:rPr lang="es-MX" sz="800" dirty="0" smtClean="0">
                <a:latin typeface="Palatino Linotype" charset="0"/>
              </a:rPr>
              <a:t>(Fogg, 2003; Consolvo et al, 2008, Ko et al, 2007, Lin et al, 2006)</a:t>
            </a:r>
            <a:endParaRPr lang="es-MX" sz="200" dirty="0" smtClean="0">
              <a:latin typeface="Palatino Linotype" charset="0"/>
            </a:endParaRPr>
          </a:p>
          <a:p>
            <a:pPr marL="457200" indent="-457200">
              <a:buFont typeface="Arial" charset="0"/>
              <a:buChar char="•"/>
            </a:pPr>
            <a:r>
              <a:rPr lang="es-MX" sz="1200" dirty="0" smtClean="0">
                <a:latin typeface="Palatino Linotype" charset="0"/>
              </a:rPr>
              <a:t>La representación debe ser abstracta y reflexiva por lo que emplean metáforas </a:t>
            </a:r>
            <a:r>
              <a:rPr lang="es-MX" sz="800" dirty="0" smtClean="0">
                <a:latin typeface="Palatino Linotype" charset="0"/>
              </a:rPr>
              <a:t>(Jafarinaimi et al 2005, Consolvo et al 2009).</a:t>
            </a:r>
            <a:endParaRPr lang="es-MX" sz="200" dirty="0" smtClean="0">
              <a:latin typeface="Palatino Linotype" charset="0"/>
            </a:endParaRPr>
          </a:p>
          <a:p>
            <a:pPr marL="457200" indent="-457200">
              <a:buFont typeface="Arial" charset="0"/>
              <a:buChar char="•"/>
            </a:pPr>
            <a:r>
              <a:rPr lang="es-MX" sz="1200" dirty="0" smtClean="0">
                <a:latin typeface="Palatino Linotype" charset="0"/>
              </a:rPr>
              <a:t>Información histórica para fomentar la reflexión del usuario sobre su comportamiento </a:t>
            </a:r>
            <a:r>
              <a:rPr lang="es-MX" sz="800" dirty="0" smtClean="0">
                <a:latin typeface="Palatino Linotype" charset="0"/>
              </a:rPr>
              <a:t>(Lee y Dey 2011; Consolvo et al, 2009)</a:t>
            </a:r>
          </a:p>
          <a:p>
            <a:pPr marL="457200" indent="-457200">
              <a:buFont typeface="Arial" charset="0"/>
              <a:buChar char="•"/>
            </a:pPr>
            <a:endParaRPr lang="es-MX" sz="800" dirty="0" smtClean="0">
              <a:latin typeface="Palatino Linotype" charset="0"/>
            </a:endParaRPr>
          </a:p>
          <a:p>
            <a:pPr marL="457200" indent="-457200">
              <a:buFont typeface="Arial" charset="0"/>
              <a:buChar char="•"/>
            </a:pPr>
            <a:r>
              <a:rPr lang="es-MX" sz="1200" dirty="0" smtClean="0">
                <a:latin typeface="Palatino Linotype" charset="0"/>
              </a:rPr>
              <a:t>Proporcionar reforzamientos para incentivar el buen comportamiento </a:t>
            </a:r>
            <a:r>
              <a:rPr lang="es-MX" sz="800" dirty="0" smtClean="0">
                <a:latin typeface="Palatino Linotype" charset="0"/>
              </a:rPr>
              <a:t>(Lin et al, 2006 , Nakajima, 2008 , Consolvo, et al, 2009)</a:t>
            </a:r>
          </a:p>
          <a:p>
            <a:endParaRPr lang="es-ES" dirty="0" smtClean="0"/>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27</a:t>
            </a:fld>
            <a:endParaRPr lang="es-ES"/>
          </a:p>
        </p:txBody>
      </p:sp>
    </p:spTree>
    <p:extLst>
      <p:ext uri="{BB962C8B-B14F-4D97-AF65-F5344CB8AC3E}">
        <p14:creationId xmlns:p14="http://schemas.microsoft.com/office/powerpoint/2010/main" val="60917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term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Systematic</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Review</a:t>
            </a:r>
            <a:r>
              <a:rPr lang="es-ES" sz="1200" kern="1200" dirty="0" smtClean="0">
                <a:solidFill>
                  <a:schemeClr val="tx1"/>
                </a:solidFill>
                <a:latin typeface="+mn-lt"/>
                <a:ea typeface="+mn-ea"/>
                <a:cs typeface="+mn-cs"/>
              </a:rPr>
              <a:t> (SR) </a:t>
            </a:r>
            <a:r>
              <a:rPr lang="es-ES" sz="1200" kern="1200" dirty="0" err="1" smtClean="0">
                <a:solidFill>
                  <a:schemeClr val="tx1"/>
                </a:solidFill>
                <a:latin typeface="+mn-lt"/>
                <a:ea typeface="+mn-ea"/>
                <a:cs typeface="+mn-cs"/>
              </a:rPr>
              <a:t>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used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refer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specific</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methodology</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research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developed</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order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gather</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evaluate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available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evidence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pertaining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focused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topic</a:t>
            </a:r>
            <a:r>
              <a:rPr lang="es-ES" sz="1200" kern="1200" dirty="0" smtClean="0">
                <a:solidFill>
                  <a:schemeClr val="tx1"/>
                </a:solidFill>
                <a:latin typeface="+mn-lt"/>
                <a:ea typeface="+mn-ea"/>
                <a:cs typeface="+mn-cs"/>
              </a:rPr>
              <a:t>.</a:t>
            </a:r>
            <a:endParaRPr lang="es-ES" sz="1200" kern="1200" dirty="0" smtClean="0">
              <a:solidFill>
                <a:schemeClr val="tx1"/>
              </a:solidFill>
              <a:latin typeface="+mn-lt"/>
              <a:ea typeface="+mn-ea"/>
              <a:cs typeface="+mn-cs"/>
            </a:endParaRP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A </a:t>
            </a:r>
            <a:r>
              <a:rPr lang="es-ES" sz="1200" kern="1200" dirty="0" err="1" smtClean="0">
                <a:solidFill>
                  <a:schemeClr val="tx1"/>
                </a:solidFill>
                <a:latin typeface="+mn-lt"/>
                <a:ea typeface="+mn-ea"/>
                <a:cs typeface="+mn-cs"/>
              </a:rPr>
              <a:t>systematic</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review</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attempts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collate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all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empirical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evidence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fits</a:t>
            </a:r>
            <a:r>
              <a:rPr lang="es-ES" sz="1200" kern="1200" dirty="0" smtClean="0">
                <a:solidFill>
                  <a:schemeClr val="tx1"/>
                </a:solidFill>
                <a:latin typeface="+mn-lt"/>
                <a:ea typeface="+mn-ea"/>
                <a:cs typeface="+mn-cs"/>
              </a:rPr>
              <a:t> pre-</a:t>
            </a:r>
            <a:r>
              <a:rPr lang="es-ES" sz="1200" kern="1200" dirty="0" err="1" smtClean="0">
                <a:solidFill>
                  <a:schemeClr val="tx1"/>
                </a:solidFill>
                <a:latin typeface="+mn-lt"/>
                <a:ea typeface="+mn-ea"/>
                <a:cs typeface="+mn-cs"/>
              </a:rPr>
              <a:t>specified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eligibility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criteria</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answer</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specific</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research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question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It</a:t>
            </a:r>
            <a:r>
              <a:rPr lang="es-ES" sz="1200" kern="1200" dirty="0" smtClean="0">
                <a:solidFill>
                  <a:schemeClr val="tx1"/>
                </a:solidFill>
                <a:latin typeface="+mn-lt"/>
                <a:ea typeface="+mn-ea"/>
                <a:cs typeface="+mn-cs"/>
              </a:rPr>
              <a:t> uses </a:t>
            </a:r>
            <a:r>
              <a:rPr lang="es-ES" sz="1200" kern="1200" dirty="0" err="1" smtClean="0">
                <a:solidFill>
                  <a:schemeClr val="tx1"/>
                </a:solidFill>
                <a:latin typeface="+mn-lt"/>
                <a:ea typeface="+mn-ea"/>
                <a:cs typeface="+mn-cs"/>
              </a:rPr>
              <a:t>explicit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systematic</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methods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are </a:t>
            </a:r>
            <a:r>
              <a:rPr lang="es-ES" sz="1200" kern="1200" dirty="0" err="1" smtClean="0">
                <a:solidFill>
                  <a:schemeClr val="tx1"/>
                </a:solidFill>
                <a:latin typeface="+mn-lt"/>
                <a:ea typeface="+mn-ea"/>
                <a:cs typeface="+mn-cs"/>
              </a:rPr>
              <a:t>selected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view</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minimising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bias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thus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providing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reliable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findings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from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which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conclusions</a:t>
            </a:r>
            <a:r>
              <a:rPr lang="es-ES" sz="1200" kern="1200" dirty="0" smtClean="0">
                <a:solidFill>
                  <a:schemeClr val="tx1"/>
                </a:solidFill>
                <a:latin typeface="+mn-lt"/>
                <a:ea typeface="+mn-ea"/>
                <a:cs typeface="+mn-cs"/>
              </a:rPr>
              <a:t> can be </a:t>
            </a:r>
            <a:r>
              <a:rPr lang="es-ES" sz="1200" kern="1200" dirty="0" err="1" smtClean="0">
                <a:solidFill>
                  <a:schemeClr val="tx1"/>
                </a:solidFill>
                <a:latin typeface="+mn-lt"/>
                <a:ea typeface="+mn-ea"/>
                <a:cs typeface="+mn-cs"/>
              </a:rPr>
              <a:t>drawn</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decisions</a:t>
            </a:r>
            <a:r>
              <a:rPr lang="es-ES" sz="1200" kern="1200" dirty="0" smtClean="0">
                <a:solidFill>
                  <a:schemeClr val="tx1"/>
                </a:solidFill>
                <a:latin typeface="+mn-lt"/>
                <a:ea typeface="+mn-ea"/>
                <a:cs typeface="+mn-cs"/>
              </a:rPr>
              <a:t> made.184 185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key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characteristics</a:t>
            </a:r>
            <a:r>
              <a:rPr lang="es-ES" sz="1200" kern="1200" dirty="0" smtClean="0">
                <a:solidFill>
                  <a:schemeClr val="tx1"/>
                </a:solidFill>
                <a:latin typeface="+mn-lt"/>
                <a:ea typeface="+mn-ea"/>
                <a:cs typeface="+mn-cs"/>
              </a:rPr>
              <a:t> of a </a:t>
            </a:r>
            <a:r>
              <a:rPr lang="es-ES" sz="1200" kern="1200" dirty="0" err="1" smtClean="0">
                <a:solidFill>
                  <a:schemeClr val="tx1"/>
                </a:solidFill>
                <a:latin typeface="+mn-lt"/>
                <a:ea typeface="+mn-ea"/>
                <a:cs typeface="+mn-cs"/>
              </a:rPr>
              <a:t>systematic</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review</a:t>
            </a:r>
            <a:r>
              <a:rPr lang="es-ES" sz="1200" kern="1200" dirty="0" smtClean="0">
                <a:solidFill>
                  <a:schemeClr val="tx1"/>
                </a:solidFill>
                <a:latin typeface="+mn-lt"/>
                <a:ea typeface="+mn-ea"/>
                <a:cs typeface="+mn-cs"/>
              </a:rPr>
              <a:t> are (a) a </a:t>
            </a:r>
            <a:r>
              <a:rPr lang="es-ES" sz="1200" kern="1200" dirty="0" err="1" smtClean="0">
                <a:solidFill>
                  <a:schemeClr val="tx1"/>
                </a:solidFill>
                <a:latin typeface="+mn-lt"/>
                <a:ea typeface="+mn-ea"/>
                <a:cs typeface="+mn-cs"/>
              </a:rPr>
              <a:t>clearly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stated</a:t>
            </a:r>
            <a:r>
              <a:rPr lang="es-ES" sz="1200" kern="1200" dirty="0" smtClean="0">
                <a:solidFill>
                  <a:schemeClr val="tx1"/>
                </a:solidFill>
                <a:latin typeface="+mn-lt"/>
                <a:ea typeface="+mn-ea"/>
                <a:cs typeface="+mn-cs"/>
              </a:rPr>
              <a:t> set of </a:t>
            </a:r>
            <a:r>
              <a:rPr lang="es-ES" sz="1200" kern="1200" dirty="0" err="1" smtClean="0">
                <a:solidFill>
                  <a:schemeClr val="tx1"/>
                </a:solidFill>
                <a:latin typeface="+mn-lt"/>
                <a:ea typeface="+mn-ea"/>
                <a:cs typeface="+mn-cs"/>
              </a:rPr>
              <a:t>objectives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explicit</a:t>
            </a:r>
            <a:r>
              <a:rPr lang="es-ES" sz="1200" kern="1200" dirty="0" smtClean="0">
                <a:solidFill>
                  <a:schemeClr val="tx1"/>
                </a:solidFill>
                <a:latin typeface="+mn-lt"/>
                <a:ea typeface="+mn-ea"/>
                <a:cs typeface="+mn-cs"/>
              </a:rPr>
              <a:t>, reproducible </a:t>
            </a:r>
            <a:r>
              <a:rPr lang="es-ES" sz="1200" kern="1200" dirty="0" err="1" smtClean="0">
                <a:solidFill>
                  <a:schemeClr val="tx1"/>
                </a:solidFill>
                <a:latin typeface="+mn-lt"/>
                <a:ea typeface="+mn-ea"/>
                <a:cs typeface="+mn-cs"/>
              </a:rPr>
              <a:t>methodology</a:t>
            </a:r>
            <a:r>
              <a:rPr lang="es-ES" sz="1200" kern="1200" dirty="0" smtClean="0">
                <a:solidFill>
                  <a:schemeClr val="tx1"/>
                </a:solidFill>
                <a:latin typeface="+mn-lt"/>
                <a:ea typeface="+mn-ea"/>
                <a:cs typeface="+mn-cs"/>
              </a:rPr>
              <a:t>; (b) a </a:t>
            </a:r>
            <a:r>
              <a:rPr lang="es-ES" sz="1200" kern="1200" dirty="0" err="1" smtClean="0">
                <a:solidFill>
                  <a:schemeClr val="tx1"/>
                </a:solidFill>
                <a:latin typeface="+mn-lt"/>
                <a:ea typeface="+mn-ea"/>
                <a:cs typeface="+mn-cs"/>
              </a:rPr>
              <a:t>systematic</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search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attempts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identify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all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studies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would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meet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eligibility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criteria</a:t>
            </a:r>
            <a:r>
              <a:rPr lang="es-ES" sz="1200" kern="1200" dirty="0" smtClean="0">
                <a:solidFill>
                  <a:schemeClr val="tx1"/>
                </a:solidFill>
                <a:latin typeface="+mn-lt"/>
                <a:ea typeface="+mn-ea"/>
                <a:cs typeface="+mn-cs"/>
              </a:rPr>
              <a:t>; (c) </a:t>
            </a:r>
            <a:r>
              <a:rPr lang="es-ES" sz="1200" kern="1200" dirty="0" err="1" smtClean="0">
                <a:solidFill>
                  <a:schemeClr val="tx1"/>
                </a:solidFill>
                <a:latin typeface="+mn-lt"/>
                <a:ea typeface="+mn-ea"/>
                <a:cs typeface="+mn-cs"/>
              </a:rPr>
              <a:t>an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assessment</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validity</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findings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included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studies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such</a:t>
            </a:r>
            <a:r>
              <a:rPr lang="es-ES" sz="1200" kern="1200" dirty="0" smtClean="0">
                <a:solidFill>
                  <a:schemeClr val="tx1"/>
                </a:solidFill>
                <a:latin typeface="+mn-lt"/>
                <a:ea typeface="+mn-ea"/>
                <a:cs typeface="+mn-cs"/>
              </a:rPr>
              <a:t> as </a:t>
            </a:r>
            <a:r>
              <a:rPr lang="es-ES" sz="1200" kern="1200" dirty="0" err="1" smtClean="0">
                <a:solidFill>
                  <a:schemeClr val="tx1"/>
                </a:solidFill>
                <a:latin typeface="+mn-lt"/>
                <a:ea typeface="+mn-ea"/>
                <a:cs typeface="+mn-cs"/>
              </a:rPr>
              <a:t>through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assessment</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risk</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bias</a:t>
            </a:r>
            <a:r>
              <a:rPr lang="es-ES" sz="1200" kern="1200" dirty="0" smtClean="0">
                <a:solidFill>
                  <a:schemeClr val="tx1"/>
                </a:solidFill>
                <a:latin typeface="+mn-lt"/>
                <a:ea typeface="+mn-ea"/>
                <a:cs typeface="+mn-cs"/>
              </a:rPr>
              <a:t>; and (d) </a:t>
            </a:r>
            <a:r>
              <a:rPr lang="es-ES" sz="1200" kern="1200" dirty="0" err="1" smtClean="0">
                <a:solidFill>
                  <a:schemeClr val="tx1"/>
                </a:solidFill>
                <a:latin typeface="+mn-lt"/>
                <a:ea typeface="+mn-ea"/>
                <a:cs typeface="+mn-cs"/>
              </a:rPr>
              <a:t>systematic</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presentation</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synthesis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characteristics</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findings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included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studies</a:t>
            </a:r>
            <a:r>
              <a:rPr lang="es-ES" sz="1200" kern="1200" dirty="0" smtClean="0">
                <a:solidFill>
                  <a:schemeClr val="tx1"/>
                </a:solidFill>
                <a:latin typeface="+mn-lt"/>
                <a:ea typeface="+mn-ea"/>
                <a:cs typeface="+mn-cs"/>
              </a:rPr>
              <a:t>.</a:t>
            </a:r>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5</a:t>
            </a:fld>
            <a:endParaRPr lang="es-ES"/>
          </a:p>
        </p:txBody>
      </p:sp>
    </p:spTree>
    <p:extLst>
      <p:ext uri="{BB962C8B-B14F-4D97-AF65-F5344CB8AC3E}">
        <p14:creationId xmlns:p14="http://schemas.microsoft.com/office/powerpoint/2010/main" val="2502744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err="1" smtClean="0"/>
              <a:t>CARe</a:t>
            </a:r>
            <a:r>
              <a:rPr lang="es-MX" baseline="0" dirty="0" err="1" smtClean="0"/>
              <a:t>_Me</a:t>
            </a:r>
            <a:r>
              <a:rPr lang="es-MX" baseline="0" dirty="0" smtClean="0"/>
              <a:t>  es un visualizador ambiental que se encuentra empotrado, en este caso, en un portarretrato. Tiene el objetivo de motivar al adulto mayor con su medicación. Para lograr esto, se utiliza la estrategia del concientizar al adulto mayor sobre su propia responsabilidad de cuidar su salud, tal como adquiere gustosamente la responsabilidad de cuidar mascotas. En este caso, son cuatro pericos en una jaula virtual que representan en forma estilizada el cumplimiento de la medicación de las ultimas cuatro semanas. Los pericos podrán presentar hasta cuatro niveles de crecimiento. Como se muestra en la figura. El inicio de la semana de medicación corresponde al nivel cero, que estará representado por el nacimiento de un perico (huevo sobre el nido). El crecimiento del perico sobre el nido (niveles del 1 a 3) representa el cumplimiento de la medicación de la semana actual, mientras que los pericos sobre el árbol representan el cumplimiento de las semanas anteriores. Al finalizar la semana actual de medicación, el perico sobre el nido volará al tronco.</a:t>
            </a: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smtClean="0"/>
              <a:t>Adicionalmente, </a:t>
            </a:r>
            <a:r>
              <a:rPr lang="es-MX" baseline="0" dirty="0" err="1" smtClean="0"/>
              <a:t>CARe</a:t>
            </a:r>
            <a:r>
              <a:rPr lang="es-MX" baseline="0" dirty="0" smtClean="0"/>
              <a:t>-me motiva a los adultos mayores otorgándoles recompensas semanales por haber cumplido son su medicación. Estas consisten de frases que emiten los pericos, indicando que la semana anterior el adulto mayor se medico correctamente. A continuación se presenta un escenario de uso del sistema </a:t>
            </a:r>
            <a:r>
              <a:rPr lang="es-MX" baseline="0" dirty="0" err="1" smtClean="0"/>
              <a:t>CARe</a:t>
            </a:r>
            <a:r>
              <a:rPr lang="es-MX" baseline="0" dirty="0" smtClean="0"/>
              <a:t>-Me.</a:t>
            </a:r>
            <a:endParaRPr lang="es-MX" dirty="0" smtClean="0"/>
          </a:p>
          <a:p>
            <a:endParaRPr lang="es-MX" dirty="0"/>
          </a:p>
        </p:txBody>
      </p:sp>
      <p:sp>
        <p:nvSpPr>
          <p:cNvPr id="4" name="3 Marcador de número de diapositiva"/>
          <p:cNvSpPr>
            <a:spLocks noGrp="1"/>
          </p:cNvSpPr>
          <p:nvPr>
            <p:ph type="sldNum" sz="quarter" idx="10"/>
          </p:nvPr>
        </p:nvSpPr>
        <p:spPr/>
        <p:txBody>
          <a:bodyPr/>
          <a:lstStyle/>
          <a:p>
            <a:fld id="{DD98D0AB-6874-4E72-ACE4-26605E922949}" type="slidenum">
              <a:rPr lang="es-MX" smtClean="0"/>
              <a:pPr/>
              <a:t>28</a:t>
            </a:fld>
            <a:endParaRPr lang="es-MX"/>
          </a:p>
        </p:txBody>
      </p:sp>
    </p:spTree>
    <p:extLst>
      <p:ext uri="{BB962C8B-B14F-4D97-AF65-F5344CB8AC3E}">
        <p14:creationId xmlns:p14="http://schemas.microsoft.com/office/powerpoint/2010/main" val="512849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Remind</a:t>
            </a:r>
            <a:r>
              <a:rPr lang="es-ES" dirty="0" smtClean="0"/>
              <a:t>:</a:t>
            </a:r>
          </a:p>
          <a:p>
            <a:pPr marL="457200" indent="-457200">
              <a:buFont typeface="Arial" charset="0"/>
              <a:buChar char="•"/>
            </a:pPr>
            <a:r>
              <a:rPr lang="es-MX" sz="1200" dirty="0" smtClean="0">
                <a:latin typeface="Palatino Linotype" charset="0"/>
              </a:rPr>
              <a:t>Proveen un estímulo para atraer la atención del usuario </a:t>
            </a:r>
            <a:r>
              <a:rPr lang="es-MX" sz="800" dirty="0" smtClean="0">
                <a:latin typeface="Palatino Linotype" charset="0"/>
              </a:rPr>
              <a:t>(McCrickard el al, 2003)</a:t>
            </a:r>
            <a:endParaRPr lang="es-MX" sz="200" dirty="0" smtClean="0">
              <a:latin typeface="Palatino Linotype" charset="0"/>
            </a:endParaRPr>
          </a:p>
          <a:p>
            <a:pPr marL="457200" indent="-457200">
              <a:buFont typeface="Arial" charset="0"/>
              <a:buChar char="•"/>
            </a:pPr>
            <a:r>
              <a:rPr lang="es-MX" sz="1200" dirty="0" smtClean="0">
                <a:latin typeface="Palatino Linotype" charset="0"/>
              </a:rPr>
              <a:t>Emplean diversos mecanismos de transición para hacer consciente al usuario de información crítica </a:t>
            </a:r>
            <a:r>
              <a:rPr lang="es-MX" sz="800" dirty="0" smtClean="0">
                <a:latin typeface="Palatino Linotype" charset="0"/>
              </a:rPr>
              <a:t>(Hanson et al, 2001, Hermann et al, 2007).</a:t>
            </a:r>
            <a:endParaRPr lang="es-MX" sz="200" dirty="0" smtClean="0">
              <a:latin typeface="Palatino Linotype" charset="0"/>
            </a:endParaRPr>
          </a:p>
          <a:p>
            <a:pPr marL="457200" indent="-457200">
              <a:buFont typeface="Arial" charset="0"/>
              <a:buChar char="•"/>
            </a:pPr>
            <a:r>
              <a:rPr lang="es-MX" sz="1200" dirty="0" smtClean="0">
                <a:latin typeface="Palatino Linotype" charset="0"/>
              </a:rPr>
              <a:t>Adicionalmente pueden proporcionar información detallada de la notificación </a:t>
            </a:r>
            <a:r>
              <a:rPr lang="es-MX" sz="800" dirty="0" smtClean="0">
                <a:latin typeface="Palatino Linotype" charset="0"/>
              </a:rPr>
              <a:t>(Hansson et al, 2001; Mankoff et al, 2003)</a:t>
            </a:r>
          </a:p>
          <a:p>
            <a:endParaRPr lang="es-ES" dirty="0" smtClean="0"/>
          </a:p>
          <a:p>
            <a:endParaRPr lang="es-ES" dirty="0" smtClean="0"/>
          </a:p>
          <a:p>
            <a:r>
              <a:rPr lang="es-ES" dirty="0" err="1" smtClean="0"/>
              <a:t>Mortivate</a:t>
            </a:r>
            <a:r>
              <a:rPr lang="es-ES" dirty="0" smtClean="0"/>
              <a:t>:</a:t>
            </a:r>
          </a:p>
          <a:p>
            <a:pPr marL="457200" indent="-457200">
              <a:buFont typeface="Arial" charset="0"/>
              <a:buChar char="•"/>
            </a:pPr>
            <a:r>
              <a:rPr lang="es-MX" sz="1200" dirty="0" smtClean="0">
                <a:latin typeface="Palatino Linotype" charset="0"/>
              </a:rPr>
              <a:t>Basan su diseño en técnicas psicológicas y persuasivas </a:t>
            </a:r>
            <a:r>
              <a:rPr lang="es-MX" sz="800" dirty="0" smtClean="0">
                <a:latin typeface="Palatino Linotype" charset="0"/>
              </a:rPr>
              <a:t>(Fogg, 2003; Consolvo et al, 2008, Ko et al, 2007, Lin et al, 2006)</a:t>
            </a:r>
            <a:endParaRPr lang="es-MX" sz="200" dirty="0" smtClean="0">
              <a:latin typeface="Palatino Linotype" charset="0"/>
            </a:endParaRPr>
          </a:p>
          <a:p>
            <a:pPr marL="457200" indent="-457200">
              <a:buFont typeface="Arial" charset="0"/>
              <a:buChar char="•"/>
            </a:pPr>
            <a:r>
              <a:rPr lang="es-MX" sz="1200" dirty="0" smtClean="0">
                <a:latin typeface="Palatino Linotype" charset="0"/>
              </a:rPr>
              <a:t>La representación debe ser abstracta y reflexiva por lo que emplean metáforas </a:t>
            </a:r>
            <a:r>
              <a:rPr lang="es-MX" sz="800" dirty="0" smtClean="0">
                <a:latin typeface="Palatino Linotype" charset="0"/>
              </a:rPr>
              <a:t>(Jafarinaimi et al 2005, Consolvo et al 2009).</a:t>
            </a:r>
            <a:endParaRPr lang="es-MX" sz="200" dirty="0" smtClean="0">
              <a:latin typeface="Palatino Linotype" charset="0"/>
            </a:endParaRPr>
          </a:p>
          <a:p>
            <a:pPr marL="457200" indent="-457200">
              <a:buFont typeface="Arial" charset="0"/>
              <a:buChar char="•"/>
            </a:pPr>
            <a:r>
              <a:rPr lang="es-MX" sz="1200" dirty="0" smtClean="0">
                <a:latin typeface="Palatino Linotype" charset="0"/>
              </a:rPr>
              <a:t>Información histórica para fomentar la reflexión del usuario sobre su comportamiento </a:t>
            </a:r>
            <a:r>
              <a:rPr lang="es-MX" sz="800" dirty="0" smtClean="0">
                <a:latin typeface="Palatino Linotype" charset="0"/>
              </a:rPr>
              <a:t>(Lee y Dey 2011; Consolvo et al, 2009)</a:t>
            </a:r>
          </a:p>
          <a:p>
            <a:pPr marL="457200" indent="-457200">
              <a:buFont typeface="Arial" charset="0"/>
              <a:buChar char="•"/>
            </a:pPr>
            <a:endParaRPr lang="es-MX" sz="800" dirty="0" smtClean="0">
              <a:latin typeface="Palatino Linotype" charset="0"/>
            </a:endParaRPr>
          </a:p>
          <a:p>
            <a:pPr marL="457200" indent="-457200">
              <a:buFont typeface="Arial" charset="0"/>
              <a:buChar char="•"/>
            </a:pPr>
            <a:r>
              <a:rPr lang="es-MX" sz="1200" dirty="0" smtClean="0">
                <a:latin typeface="Palatino Linotype" charset="0"/>
              </a:rPr>
              <a:t>Proporcionar reforzamientos para incentivar el buen comportamiento </a:t>
            </a:r>
            <a:r>
              <a:rPr lang="es-MX" sz="800" dirty="0" smtClean="0">
                <a:latin typeface="Palatino Linotype" charset="0"/>
              </a:rPr>
              <a:t>(Lin et al, 2006 , Nakajima, 2008 , Consolvo, et al, 2009)</a:t>
            </a:r>
          </a:p>
          <a:p>
            <a:endParaRPr lang="es-ES" dirty="0" smtClean="0"/>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29</a:t>
            </a:fld>
            <a:endParaRPr lang="es-ES"/>
          </a:p>
        </p:txBody>
      </p:sp>
    </p:spTree>
    <p:extLst>
      <p:ext uri="{BB962C8B-B14F-4D97-AF65-F5344CB8AC3E}">
        <p14:creationId xmlns:p14="http://schemas.microsoft.com/office/powerpoint/2010/main" val="609174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indent="-457200">
              <a:buFont typeface="Arial" charset="0"/>
              <a:buChar char="•"/>
            </a:pPr>
            <a:r>
              <a:rPr lang="es-MX" sz="1200" dirty="0" smtClean="0">
                <a:latin typeface="Palatino Linotype" charset="0"/>
              </a:rPr>
              <a:t>Información que indican los pasos de la actividad y las últimas acciones realizadas </a:t>
            </a:r>
            <a:r>
              <a:rPr lang="es-MX" sz="800" dirty="0" smtClean="0">
                <a:latin typeface="Palatino Linotype" charset="0"/>
              </a:rPr>
              <a:t>(Tran et al, 2005)</a:t>
            </a:r>
            <a:endParaRPr lang="es-MX" sz="800" dirty="0" smtClean="0">
              <a:solidFill>
                <a:srgbClr val="7F7F7F"/>
              </a:solidFill>
              <a:latin typeface="Palatino Linotype" charset="0"/>
            </a:endParaRPr>
          </a:p>
          <a:p>
            <a:pPr marL="457200" indent="-457200">
              <a:buFont typeface="Arial" charset="0"/>
              <a:buChar char="•"/>
            </a:pPr>
            <a:r>
              <a:rPr lang="es-MX" sz="1200" dirty="0" smtClean="0">
                <a:latin typeface="Palatino Linotype" charset="0"/>
              </a:rPr>
              <a:t>Información crítica para cumplir fácilmente con una meta </a:t>
            </a:r>
            <a:r>
              <a:rPr lang="es-MX" sz="800" dirty="0" smtClean="0">
                <a:latin typeface="Palatino Linotype" charset="0"/>
              </a:rPr>
              <a:t>(Fogg, 2009)</a:t>
            </a:r>
          </a:p>
          <a:p>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31</a:t>
            </a:fld>
            <a:endParaRPr lang="es-ES"/>
          </a:p>
        </p:txBody>
      </p:sp>
    </p:spTree>
    <p:extLst>
      <p:ext uri="{BB962C8B-B14F-4D97-AF65-F5344CB8AC3E}">
        <p14:creationId xmlns:p14="http://schemas.microsoft.com/office/powerpoint/2010/main" val="609174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La </a:t>
            </a:r>
            <a:r>
              <a:rPr lang="es-MX" dirty="0" err="1" smtClean="0"/>
              <a:t>Sra</a:t>
            </a:r>
            <a:r>
              <a:rPr lang="es-MX" dirty="0" smtClean="0"/>
              <a:t> Ana</a:t>
            </a:r>
            <a:r>
              <a:rPr lang="es-MX" baseline="0" dirty="0" smtClean="0"/>
              <a:t> se encuentra en su sala buscando el control remoto de su televisión, cuando escucha que sus pericos han aprendido una de sus frases favoritas «Periquito curro»</a:t>
            </a:r>
            <a:endParaRPr lang="es-MX" dirty="0"/>
          </a:p>
        </p:txBody>
      </p:sp>
      <p:sp>
        <p:nvSpPr>
          <p:cNvPr id="4" name="3 Marcador de número de diapositiva"/>
          <p:cNvSpPr>
            <a:spLocks noGrp="1"/>
          </p:cNvSpPr>
          <p:nvPr>
            <p:ph type="sldNum" sz="quarter" idx="10"/>
          </p:nvPr>
        </p:nvSpPr>
        <p:spPr/>
        <p:txBody>
          <a:bodyPr/>
          <a:lstStyle/>
          <a:p>
            <a:fld id="{DD98D0AB-6874-4E72-ACE4-26605E922949}" type="slidenum">
              <a:rPr lang="es-MX" smtClean="0"/>
              <a:pPr/>
              <a:t>33</a:t>
            </a:fld>
            <a:endParaRPr lang="es-MX"/>
          </a:p>
        </p:txBody>
      </p:sp>
    </p:spTree>
    <p:extLst>
      <p:ext uri="{BB962C8B-B14F-4D97-AF65-F5344CB8AC3E}">
        <p14:creationId xmlns:p14="http://schemas.microsoft.com/office/powerpoint/2010/main" val="3811476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Decide continuar con su lectura. Sin embargo</a:t>
            </a:r>
            <a:r>
              <a:rPr lang="es-MX" baseline="0" dirty="0" smtClean="0"/>
              <a:t> una hora mas tarde, el sistema </a:t>
            </a:r>
            <a:r>
              <a:rPr lang="es-MX" baseline="0" dirty="0" err="1" smtClean="0"/>
              <a:t>Remind</a:t>
            </a:r>
            <a:r>
              <a:rPr lang="es-MX" baseline="0" dirty="0" smtClean="0"/>
              <a:t>-Me le recuerda que debe tomar el medicamento para </a:t>
            </a:r>
            <a:endParaRPr lang="es-MX" dirty="0"/>
          </a:p>
        </p:txBody>
      </p:sp>
      <p:sp>
        <p:nvSpPr>
          <p:cNvPr id="4" name="3 Marcador de número de diapositiva"/>
          <p:cNvSpPr>
            <a:spLocks noGrp="1"/>
          </p:cNvSpPr>
          <p:nvPr>
            <p:ph type="sldNum" sz="quarter" idx="10"/>
          </p:nvPr>
        </p:nvSpPr>
        <p:spPr/>
        <p:txBody>
          <a:bodyPr/>
          <a:lstStyle/>
          <a:p>
            <a:fld id="{DD98D0AB-6874-4E72-ACE4-26605E922949}" type="slidenum">
              <a:rPr lang="es-MX" smtClean="0"/>
              <a:pPr/>
              <a:t>34</a:t>
            </a:fld>
            <a:endParaRPr lang="es-MX"/>
          </a:p>
        </p:txBody>
      </p:sp>
    </p:spTree>
    <p:extLst>
      <p:ext uri="{BB962C8B-B14F-4D97-AF65-F5344CB8AC3E}">
        <p14:creationId xmlns:p14="http://schemas.microsoft.com/office/powerpoint/2010/main" val="2102768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Después toma</a:t>
            </a:r>
            <a:r>
              <a:rPr lang="es-MX" baseline="0" dirty="0" smtClean="0"/>
              <a:t> el medicamento con la interfaz lunar, se da cuenta que es el medicamento que recientemente le recetaron para controla su presión arterial, por lo que observa la interfaz para conocer cuantas pastillas debe tomar de su segunda dosis del día.</a:t>
            </a:r>
            <a:endParaRPr lang="es-MX" dirty="0"/>
          </a:p>
        </p:txBody>
      </p:sp>
      <p:sp>
        <p:nvSpPr>
          <p:cNvPr id="4" name="3 Marcador de número de diapositiva"/>
          <p:cNvSpPr>
            <a:spLocks noGrp="1"/>
          </p:cNvSpPr>
          <p:nvPr>
            <p:ph type="sldNum" sz="quarter" idx="10"/>
          </p:nvPr>
        </p:nvSpPr>
        <p:spPr/>
        <p:txBody>
          <a:bodyPr/>
          <a:lstStyle/>
          <a:p>
            <a:fld id="{DD98D0AB-6874-4E72-ACE4-26605E922949}" type="slidenum">
              <a:rPr lang="es-MX" smtClean="0"/>
              <a:pPr/>
              <a:t>35</a:t>
            </a:fld>
            <a:endParaRPr lang="es-MX"/>
          </a:p>
        </p:txBody>
      </p:sp>
    </p:spTree>
    <p:extLst>
      <p:ext uri="{BB962C8B-B14F-4D97-AF65-F5344CB8AC3E}">
        <p14:creationId xmlns:p14="http://schemas.microsoft.com/office/powerpoint/2010/main" val="1327934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We carried out an inspection review based on the feature inspection method [11] in which experts, with different backgrounds and level of expertise, checked if the ambient information systems conform with a set of features. Seventeen experts (17) participated in the evaluation: seven of them (7/17), who had a master degree or were graduate students in Computer Science, were categorized as novice experts (N); five (5/17) were advanced experts (E) since they were PhD students or researchers in Computer Science working in projects related in HCI and Ubiquitous Computing; and finally, five (5/17) were medical doctors and researchers in Geriatrics who were categorized as domain experts (G). </a:t>
            </a:r>
            <a:r>
              <a:rPr lang="en-US" sz="800" kern="1200" dirty="0" smtClean="0">
                <a:solidFill>
                  <a:schemeClr val="tx1"/>
                </a:solidFill>
                <a:effectLst/>
                <a:latin typeface="+mn-lt"/>
                <a:ea typeface="+mn-ea"/>
                <a:cs typeface="+mn-cs"/>
              </a:rPr>
              <a:t>Thus, domain experts can be users representatives, since they know the elders’ needs and problems for medicating and for interacting with the proposed computer-based systems.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inspection method the evaluator has simply look through the system whether the features on a checklist are available or not. Thus, the method is simpler than other inspection methods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heuristic evaluations) since the evaluator does not have to use or develop any metrics while testing. Additionally, this method enabled us to collect qualitative and quantitative data to identify design issues of the AIS and to assess the design attributes we presented in Table 1. We designed a feature checklist based on the design principles for ambient displays proposed by </a:t>
            </a:r>
            <a:r>
              <a:rPr lang="en-US" sz="1200" kern="1200" dirty="0" err="1" smtClean="0">
                <a:solidFill>
                  <a:schemeClr val="tx1"/>
                </a:solidFill>
                <a:effectLst/>
                <a:latin typeface="+mn-lt"/>
                <a:ea typeface="+mn-ea"/>
                <a:cs typeface="+mn-cs"/>
              </a:rPr>
              <a:t>Mankoff</a:t>
            </a:r>
            <a:r>
              <a:rPr lang="en-US" sz="1200" kern="1200" dirty="0" smtClean="0">
                <a:solidFill>
                  <a:schemeClr val="tx1"/>
                </a:solidFill>
                <a:effectLst/>
                <a:latin typeface="+mn-lt"/>
                <a:ea typeface="+mn-ea"/>
                <a:cs typeface="+mn-cs"/>
              </a:rPr>
              <a:t> et al [12] and incorporated some of our proposed design dimensions that we considered were not directly validated with these design principles, such as the object target used for embedded the AIS. </a:t>
            </a:r>
            <a:endParaRPr lang="es-ES" sz="1200" dirty="0" smtClean="0"/>
          </a:p>
          <a:p>
            <a:endParaRPr lang="es-ES" dirty="0" smtClean="0"/>
          </a:p>
          <a:p>
            <a:r>
              <a:rPr lang="es-ES" dirty="0" smtClean="0"/>
              <a:t>----</a:t>
            </a:r>
          </a:p>
          <a:p>
            <a:pPr>
              <a:buFont typeface="Arial" pitchFamily="34" charset="0"/>
              <a:buChar char="•"/>
            </a:pPr>
            <a:r>
              <a:rPr lang="en-US" sz="1200" dirty="0" smtClean="0">
                <a:latin typeface="Arial Narrow" pitchFamily="34" charset="0"/>
              </a:rPr>
              <a:t>Our motivation to design AIS that support the elders independent living </a:t>
            </a:r>
          </a:p>
          <a:p>
            <a:pPr>
              <a:buFont typeface="Arial" pitchFamily="34" charset="0"/>
              <a:buChar char="•"/>
            </a:pPr>
            <a:r>
              <a:rPr lang="en-US" sz="1200" dirty="0" smtClean="0">
                <a:latin typeface="Arial Narrow" pitchFamily="34" charset="0"/>
              </a:rPr>
              <a:t> Present a scenario of use of each AIS </a:t>
            </a:r>
          </a:p>
          <a:p>
            <a:pPr>
              <a:buFont typeface="Arial" pitchFamily="34" charset="0"/>
              <a:buChar char="•"/>
            </a:pPr>
            <a:r>
              <a:rPr lang="en-US" sz="1200" dirty="0" smtClean="0">
                <a:latin typeface="Arial Narrow" pitchFamily="34" charset="0"/>
              </a:rPr>
              <a:t> Specify an acceptance level on each design feature by using a 5 point-</a:t>
            </a:r>
            <a:r>
              <a:rPr lang="en-US" sz="1200" dirty="0" err="1" smtClean="0">
                <a:latin typeface="Arial Narrow" pitchFamily="34" charset="0"/>
              </a:rPr>
              <a:t>Likert</a:t>
            </a:r>
            <a:r>
              <a:rPr lang="en-US" sz="1200" dirty="0" smtClean="0">
                <a:latin typeface="Arial Narrow" pitchFamily="34" charset="0"/>
              </a:rPr>
              <a:t> scale (-2 to 2)</a:t>
            </a:r>
          </a:p>
          <a:p>
            <a:pPr>
              <a:buFont typeface="Arial" pitchFamily="34" charset="0"/>
              <a:buChar char="•"/>
            </a:pPr>
            <a:r>
              <a:rPr lang="en-US" sz="1200" dirty="0" smtClean="0">
                <a:latin typeface="Arial Narrow" pitchFamily="34" charset="0"/>
              </a:rPr>
              <a:t> Discussion session</a:t>
            </a:r>
          </a:p>
          <a:p>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37</a:t>
            </a:fld>
            <a:endParaRPr lang="es-ES"/>
          </a:p>
        </p:txBody>
      </p:sp>
    </p:spTree>
    <p:extLst>
      <p:ext uri="{BB962C8B-B14F-4D97-AF65-F5344CB8AC3E}">
        <p14:creationId xmlns:p14="http://schemas.microsoft.com/office/powerpoint/2010/main" val="2599677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This attribute refers to provide information to enable elders to reinforce their learnability regarding of how to carry out a complex activity</a:t>
            </a:r>
            <a:r>
              <a:rPr lang="es-ES_tradnl" dirty="0" smtClean="0">
                <a:effectLst/>
              </a:rPr>
              <a:t> </a:t>
            </a:r>
            <a:endParaRPr lang="es-ES" dirty="0"/>
          </a:p>
        </p:txBody>
      </p:sp>
      <p:sp>
        <p:nvSpPr>
          <p:cNvPr id="4" name="Marcador de número de diapositiva 3"/>
          <p:cNvSpPr>
            <a:spLocks noGrp="1"/>
          </p:cNvSpPr>
          <p:nvPr>
            <p:ph type="sldNum" sz="quarter" idx="10"/>
          </p:nvPr>
        </p:nvSpPr>
        <p:spPr/>
        <p:txBody>
          <a:bodyPr/>
          <a:lstStyle/>
          <a:p>
            <a:fld id="{15926D11-99C7-3E4A-BAF8-F01B56E39627}" type="slidenum">
              <a:rPr lang="es-ES" smtClean="0"/>
              <a:t>44</a:t>
            </a:fld>
            <a:endParaRPr lang="es-ES"/>
          </a:p>
        </p:txBody>
      </p:sp>
    </p:spTree>
    <p:extLst>
      <p:ext uri="{BB962C8B-B14F-4D97-AF65-F5344CB8AC3E}">
        <p14:creationId xmlns:p14="http://schemas.microsoft.com/office/powerpoint/2010/main" val="186735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Tuning the ambient information to elders’ perceptual characteristics was identified as a result of the evaluation.</a:t>
            </a:r>
            <a:r>
              <a:rPr lang="es-ES_tradnl" dirty="0" smtClean="0">
                <a:effectLst/>
              </a:rPr>
              <a:t> </a:t>
            </a:r>
            <a:endParaRPr lang="en-US" sz="1200"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Fidelity of information representation</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Modality of notification [2]</a:t>
            </a:r>
            <a:r>
              <a:rPr lang="en-US" sz="1200" kern="1200" dirty="0" smtClean="0">
                <a:solidFill>
                  <a:schemeClr val="tx1"/>
                </a:solidFill>
                <a:effectLst/>
                <a:latin typeface="+mn-lt"/>
                <a:ea typeface="+mn-ea"/>
                <a:cs typeface="+mn-cs"/>
              </a:rPr>
              <a:t>. The Representation of fidelity attribute refers to providing information that is easy to read and interpret “at glance”; to reach this end, designers should use semiotics language, such as iconic signs which have some similarity with the represented information object, i.e. metaphors, and indexical signs which are highly related to the information to communicate. The Modality of notification attribute refers to how information is presented to be perceived through any of the human senses,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dirty="0" smtClean="0"/>
              <a:t>Six (6/17) evaluators (which included all geriatric specialists) stated that the parakeet whistle may be unpleasant and not easily heard by some elders. Evaluators suggested using low frequency sounds for providing notifications, since the elders’ ability to hear simple tones shows reliable age declines. A discussion of two (2) advanced experts centered in that AIS should not be designed to be in highly harmony with the elders environment in order to avoid that elders stop of perceiving the ambient information that devices provide to assist them, in a similar way in which we stop of perceiving some of the sounds of our home environment, such as the meowing of a cat. Additionally, the geriatrics specialists suggested including the name of the elder in the rewards phrases which may have twofold advantages: to grasp the elders’ attentions and to open a trust linkage between the elder and her AIS. </a:t>
            </a:r>
            <a:endParaRPr lang="es-ES" dirty="0"/>
          </a:p>
        </p:txBody>
      </p:sp>
      <p:sp>
        <p:nvSpPr>
          <p:cNvPr id="4" name="Marcador de número de diapositiva 3"/>
          <p:cNvSpPr>
            <a:spLocks noGrp="1"/>
          </p:cNvSpPr>
          <p:nvPr>
            <p:ph type="sldNum" sz="quarter" idx="10"/>
          </p:nvPr>
        </p:nvSpPr>
        <p:spPr/>
        <p:txBody>
          <a:bodyPr/>
          <a:lstStyle/>
          <a:p>
            <a:fld id="{15926D11-99C7-3E4A-BAF8-F01B56E39627}" type="slidenum">
              <a:rPr lang="es-ES" smtClean="0"/>
              <a:t>46</a:t>
            </a:fld>
            <a:endParaRPr lang="es-ES"/>
          </a:p>
        </p:txBody>
      </p:sp>
    </p:spTree>
    <p:extLst>
      <p:ext uri="{BB962C8B-B14F-4D97-AF65-F5344CB8AC3E}">
        <p14:creationId xmlns:p14="http://schemas.microsoft.com/office/powerpoint/2010/main" val="1943369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err="1" smtClean="0">
                <a:solidFill>
                  <a:schemeClr val="tx1"/>
                </a:solidFill>
                <a:latin typeface="+mn-lt"/>
                <a:ea typeface="+mn-ea"/>
                <a:cs typeface="+mn-cs"/>
              </a:rPr>
              <a:t>Strategy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assist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refers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strategies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are </a:t>
            </a:r>
            <a:r>
              <a:rPr lang="es-ES" sz="1200" kern="1200" dirty="0" err="1" smtClean="0">
                <a:solidFill>
                  <a:schemeClr val="tx1"/>
                </a:solidFill>
                <a:latin typeface="+mn-lt"/>
                <a:ea typeface="+mn-ea"/>
                <a:cs typeface="+mn-cs"/>
              </a:rPr>
              <a:t>useful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help</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elderly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take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their</a:t>
            </a:r>
            <a:r>
              <a:rPr lang="es-ES" sz="1200" kern="1200" dirty="0" smtClean="0">
                <a:solidFill>
                  <a:schemeClr val="tx1"/>
                </a:solidFill>
                <a:latin typeface="+mn-lt"/>
                <a:ea typeface="+mn-ea"/>
                <a:cs typeface="+mn-cs"/>
              </a:rPr>
              <a:t> medicines: 1) Re- </a:t>
            </a:r>
            <a:r>
              <a:rPr lang="es-ES" sz="1200" kern="1200" dirty="0" err="1" smtClean="0">
                <a:solidFill>
                  <a:schemeClr val="tx1"/>
                </a:solidFill>
                <a:latin typeface="+mn-lt"/>
                <a:ea typeface="+mn-ea"/>
                <a:cs typeface="+mn-cs"/>
              </a:rPr>
              <a:t>member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take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their</a:t>
            </a:r>
            <a:r>
              <a:rPr lang="es-ES" sz="1200" kern="1200" dirty="0" smtClean="0">
                <a:solidFill>
                  <a:schemeClr val="tx1"/>
                </a:solidFill>
                <a:latin typeface="+mn-lt"/>
                <a:ea typeface="+mn-ea"/>
                <a:cs typeface="+mn-cs"/>
              </a:rPr>
              <a:t> medicines </a:t>
            </a:r>
            <a:r>
              <a:rPr lang="es-ES" sz="1200" kern="1200" dirty="0" err="1" smtClean="0">
                <a:solidFill>
                  <a:schemeClr val="tx1"/>
                </a:solidFill>
                <a:latin typeface="+mn-lt"/>
                <a:ea typeface="+mn-ea"/>
                <a:cs typeface="+mn-cs"/>
              </a:rPr>
              <a:t>by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timely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making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elderly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aware</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taking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them</a:t>
            </a:r>
            <a:r>
              <a:rPr lang="es-ES" sz="1200" kern="1200" dirty="0" smtClean="0">
                <a:solidFill>
                  <a:schemeClr val="tx1"/>
                </a:solidFill>
                <a:latin typeface="+mn-lt"/>
                <a:ea typeface="+mn-ea"/>
                <a:cs typeface="+mn-cs"/>
              </a:rPr>
              <a:t>; 2) Guide </a:t>
            </a:r>
            <a:r>
              <a:rPr lang="es-ES" sz="1200" kern="1200" dirty="0" err="1" smtClean="0">
                <a:solidFill>
                  <a:schemeClr val="tx1"/>
                </a:solidFill>
                <a:latin typeface="+mn-lt"/>
                <a:ea typeface="+mn-ea"/>
                <a:cs typeface="+mn-cs"/>
              </a:rPr>
              <a:t>medication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intake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providing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elderly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necessary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properly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perform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medication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routine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e.g</a:t>
            </a:r>
            <a:r>
              <a:rPr lang="es-ES" sz="1200" kern="1200" dirty="0" smtClean="0">
                <a:solidFill>
                  <a:schemeClr val="tx1"/>
                </a:solidFill>
                <a:latin typeface="+mn-lt"/>
                <a:ea typeface="+mn-ea"/>
                <a:cs typeface="+mn-cs"/>
              </a:rPr>
              <a:t>. medicine </a:t>
            </a:r>
            <a:r>
              <a:rPr lang="es-ES" sz="1200" kern="1200" dirty="0" err="1" smtClean="0">
                <a:solidFill>
                  <a:schemeClr val="tx1"/>
                </a:solidFill>
                <a:latin typeface="+mn-lt"/>
                <a:ea typeface="+mn-ea"/>
                <a:cs typeface="+mn-cs"/>
              </a:rPr>
              <a:t>name</a:t>
            </a:r>
            <a:r>
              <a:rPr lang="es-ES" sz="1200" kern="1200" dirty="0" smtClean="0">
                <a:solidFill>
                  <a:schemeClr val="tx1"/>
                </a:solidFill>
                <a:latin typeface="+mn-lt"/>
                <a:ea typeface="+mn-ea"/>
                <a:cs typeface="+mn-cs"/>
              </a:rPr>
              <a:t> and doses); 3) </a:t>
            </a:r>
            <a:r>
              <a:rPr lang="es-ES" sz="1200" kern="1200" dirty="0" err="1" smtClean="0">
                <a:solidFill>
                  <a:schemeClr val="tx1"/>
                </a:solidFill>
                <a:latin typeface="+mn-lt"/>
                <a:ea typeface="+mn-ea"/>
                <a:cs typeface="+mn-cs"/>
              </a:rPr>
              <a:t>Motivating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elders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not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leave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their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medication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encouraging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take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their</a:t>
            </a:r>
            <a:r>
              <a:rPr lang="es-ES" sz="1200" kern="1200" dirty="0" smtClean="0">
                <a:solidFill>
                  <a:schemeClr val="tx1"/>
                </a:solidFill>
                <a:latin typeface="+mn-lt"/>
                <a:ea typeface="+mn-ea"/>
                <a:cs typeface="+mn-cs"/>
              </a:rPr>
              <a:t> medicines and </a:t>
            </a:r>
            <a:r>
              <a:rPr lang="es-ES" sz="1200" kern="1200" dirty="0" err="1" smtClean="0">
                <a:solidFill>
                  <a:schemeClr val="tx1"/>
                </a:solidFill>
                <a:latin typeface="+mn-lt"/>
                <a:ea typeface="+mn-ea"/>
                <a:cs typeface="+mn-cs"/>
              </a:rPr>
              <a:t>not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interrupt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recom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mended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pharmacological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therapy</a:t>
            </a:r>
            <a:r>
              <a:rPr lang="es-ES" sz="1200" kern="1200" dirty="0" smtClean="0">
                <a:solidFill>
                  <a:schemeClr val="tx1"/>
                </a:solidFill>
                <a:latin typeface="+mn-lt"/>
                <a:ea typeface="+mn-ea"/>
                <a:cs typeface="+mn-cs"/>
              </a:rPr>
              <a:t>.</a:t>
            </a:r>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48</a:t>
            </a:fld>
            <a:endParaRPr lang="es-ES"/>
          </a:p>
        </p:txBody>
      </p:sp>
    </p:spTree>
    <p:extLst>
      <p:ext uri="{BB962C8B-B14F-4D97-AF65-F5344CB8AC3E}">
        <p14:creationId xmlns:p14="http://schemas.microsoft.com/office/powerpoint/2010/main" val="239031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err="1" smtClean="0">
                <a:solidFill>
                  <a:schemeClr val="tx1"/>
                </a:solidFill>
                <a:latin typeface="+mn-lt"/>
                <a:ea typeface="+mn-ea"/>
                <a:cs typeface="+mn-cs"/>
              </a:rPr>
              <a:t>Systematic</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reviews</a:t>
            </a:r>
            <a:r>
              <a:rPr lang="es-ES" sz="1200" kern="1200" dirty="0" smtClean="0">
                <a:solidFill>
                  <a:schemeClr val="tx1"/>
                </a:solidFill>
                <a:latin typeface="+mn-lt"/>
                <a:ea typeface="+mn-ea"/>
                <a:cs typeface="+mn-cs"/>
              </a:rPr>
              <a:t> and meta-</a:t>
            </a:r>
            <a:r>
              <a:rPr lang="es-ES" sz="1200" kern="1200" dirty="0" err="1" smtClean="0">
                <a:solidFill>
                  <a:schemeClr val="tx1"/>
                </a:solidFill>
                <a:latin typeface="+mn-lt"/>
                <a:ea typeface="+mn-ea"/>
                <a:cs typeface="+mn-cs"/>
              </a:rPr>
              <a:t>analyses</a:t>
            </a:r>
            <a:r>
              <a:rPr lang="es-ES" sz="1200" kern="1200" dirty="0" smtClean="0">
                <a:solidFill>
                  <a:schemeClr val="tx1"/>
                </a:solidFill>
                <a:latin typeface="+mn-lt"/>
                <a:ea typeface="+mn-ea"/>
                <a:cs typeface="+mn-cs"/>
              </a:rPr>
              <a:t> are </a:t>
            </a:r>
            <a:r>
              <a:rPr lang="es-ES" sz="1200" kern="1200" dirty="0" err="1" smtClean="0">
                <a:solidFill>
                  <a:schemeClr val="tx1"/>
                </a:solidFill>
                <a:latin typeface="+mn-lt"/>
                <a:ea typeface="+mn-ea"/>
                <a:cs typeface="+mn-cs"/>
              </a:rPr>
              <a:t>essential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tools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summarising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evidence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accurately</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reliably</a:t>
            </a:r>
            <a:r>
              <a:rPr lang="es-ES" sz="1200" kern="1200" dirty="0" smtClean="0">
                <a:solidFill>
                  <a:schemeClr val="tx1"/>
                </a:solidFill>
                <a:latin typeface="+mn-lt"/>
                <a:ea typeface="+mn-ea"/>
                <a:cs typeface="+mn-cs"/>
              </a:rPr>
              <a:t>.</a:t>
            </a:r>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6</a:t>
            </a:fld>
            <a:endParaRPr lang="es-ES"/>
          </a:p>
        </p:txBody>
      </p:sp>
    </p:spTree>
    <p:extLst>
      <p:ext uri="{BB962C8B-B14F-4D97-AF65-F5344CB8AC3E}">
        <p14:creationId xmlns:p14="http://schemas.microsoft.com/office/powerpoint/2010/main" val="2092587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err="1" smtClean="0">
                <a:solidFill>
                  <a:schemeClr val="tx1"/>
                </a:solidFill>
                <a:latin typeface="+mn-lt"/>
                <a:ea typeface="+mn-ea"/>
                <a:cs typeface="+mn-cs"/>
              </a:rPr>
              <a:t>Activity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orientation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refers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kind</a:t>
            </a:r>
            <a:r>
              <a:rPr lang="es-ES" sz="1200" kern="1200" dirty="0" smtClean="0">
                <a:solidFill>
                  <a:schemeClr val="tx1"/>
                </a:solidFill>
                <a:latin typeface="+mn-lt"/>
                <a:ea typeface="+mn-ea"/>
                <a:cs typeface="+mn-cs"/>
              </a:rPr>
              <a:t> of informa- </a:t>
            </a:r>
            <a:r>
              <a:rPr lang="es-ES" sz="1200" kern="1200" dirty="0" err="1" smtClean="0">
                <a:solidFill>
                  <a:schemeClr val="tx1"/>
                </a:solidFill>
                <a:latin typeface="+mn-lt"/>
                <a:ea typeface="+mn-ea"/>
                <a:cs typeface="+mn-cs"/>
              </a:rPr>
              <a:t>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AIS </a:t>
            </a:r>
            <a:r>
              <a:rPr lang="es-ES" sz="1200" kern="1200" dirty="0" err="1" smtClean="0">
                <a:solidFill>
                  <a:schemeClr val="tx1"/>
                </a:solidFill>
                <a:latin typeface="+mn-lt"/>
                <a:ea typeface="+mn-ea"/>
                <a:cs typeface="+mn-cs"/>
              </a:rPr>
              <a:t>should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provide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assist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elders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start</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perform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their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medication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intake</a:t>
            </a:r>
            <a:r>
              <a:rPr lang="es-ES" sz="1200" kern="1200" dirty="0" smtClean="0">
                <a:solidFill>
                  <a:schemeClr val="tx1"/>
                </a:solidFill>
                <a:latin typeface="+mn-lt"/>
                <a:ea typeface="+mn-ea"/>
                <a:cs typeface="+mn-cs"/>
              </a:rPr>
              <a:t>, as </a:t>
            </a:r>
            <a:r>
              <a:rPr lang="es-ES" sz="1200" kern="1200" dirty="0" err="1" smtClean="0">
                <a:solidFill>
                  <a:schemeClr val="tx1"/>
                </a:solidFill>
                <a:latin typeface="+mn-lt"/>
                <a:ea typeface="+mn-ea"/>
                <a:cs typeface="+mn-cs"/>
              </a:rPr>
              <a:t>well</a:t>
            </a:r>
            <a:r>
              <a:rPr lang="es-ES" sz="1200" kern="1200" dirty="0" smtClean="0">
                <a:solidFill>
                  <a:schemeClr val="tx1"/>
                </a:solidFill>
                <a:latin typeface="+mn-lt"/>
                <a:ea typeface="+mn-ea"/>
                <a:cs typeface="+mn-cs"/>
              </a:rPr>
              <a:t> as,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motivate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not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leave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their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medication</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this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direction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following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design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principles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were</a:t>
            </a:r>
            <a:r>
              <a:rPr lang="es-ES" sz="1200" kern="1200" dirty="0" smtClean="0">
                <a:solidFill>
                  <a:schemeClr val="tx1"/>
                </a:solidFill>
                <a:latin typeface="+mn-lt"/>
                <a:ea typeface="+mn-ea"/>
                <a:cs typeface="+mn-cs"/>
              </a:rPr>
              <a:t> pro- </a:t>
            </a:r>
            <a:r>
              <a:rPr lang="es-ES" sz="1200" kern="1200" dirty="0" err="1" smtClean="0">
                <a:solidFill>
                  <a:schemeClr val="tx1"/>
                </a:solidFill>
                <a:latin typeface="+mn-lt"/>
                <a:ea typeface="+mn-ea"/>
                <a:cs typeface="+mn-cs"/>
              </a:rPr>
              <a:t>posed</a:t>
            </a:r>
            <a:r>
              <a:rPr lang="es-ES" sz="1200" kern="1200" dirty="0" smtClean="0">
                <a:solidFill>
                  <a:schemeClr val="tx1"/>
                </a:solidFill>
                <a:latin typeface="+mn-lt"/>
                <a:ea typeface="+mn-ea"/>
                <a:cs typeface="+mn-cs"/>
              </a:rPr>
              <a:t>: 1) </a:t>
            </a:r>
            <a:r>
              <a:rPr lang="es-ES" sz="1200" kern="1200" dirty="0" err="1" smtClean="0">
                <a:solidFill>
                  <a:schemeClr val="tx1"/>
                </a:solidFill>
                <a:latin typeface="+mn-lt"/>
                <a:ea typeface="+mn-ea"/>
                <a:cs typeface="+mn-cs"/>
              </a:rPr>
              <a:t>Demand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execute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activity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through</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stimulus</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critical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information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indicate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importance</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performing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activity</a:t>
            </a:r>
            <a:r>
              <a:rPr lang="es-ES" sz="1200" kern="1200" dirty="0" smtClean="0">
                <a:solidFill>
                  <a:schemeClr val="tx1"/>
                </a:solidFill>
                <a:latin typeface="+mn-lt"/>
                <a:ea typeface="+mn-ea"/>
                <a:cs typeface="+mn-cs"/>
              </a:rPr>
              <a:t>; 2) </a:t>
            </a:r>
            <a:r>
              <a:rPr lang="es-ES" sz="1200" kern="1200" dirty="0" err="1" smtClean="0">
                <a:solidFill>
                  <a:schemeClr val="tx1"/>
                </a:solidFill>
                <a:latin typeface="+mn-lt"/>
                <a:ea typeface="+mn-ea"/>
                <a:cs typeface="+mn-cs"/>
              </a:rPr>
              <a:t>Make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aware</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critical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information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perform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properly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their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medication</a:t>
            </a:r>
            <a:r>
              <a:rPr lang="es-ES" sz="1200" kern="1200" dirty="0" smtClean="0">
                <a:solidFill>
                  <a:schemeClr val="tx1"/>
                </a:solidFill>
                <a:latin typeface="+mn-lt"/>
                <a:ea typeface="+mn-ea"/>
                <a:cs typeface="+mn-cs"/>
              </a:rPr>
              <a:t>; 3) </a:t>
            </a:r>
            <a:r>
              <a:rPr lang="es-ES" sz="1200" kern="1200" dirty="0" err="1" smtClean="0">
                <a:solidFill>
                  <a:schemeClr val="tx1"/>
                </a:solidFill>
                <a:latin typeface="+mn-lt"/>
                <a:ea typeface="+mn-ea"/>
                <a:cs typeface="+mn-cs"/>
              </a:rPr>
              <a:t>Provide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daily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reinforcement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motivate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elders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medicate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routinely</a:t>
            </a:r>
            <a:r>
              <a:rPr lang="es-ES" sz="1200" kern="1200" dirty="0" smtClean="0">
                <a:solidFill>
                  <a:schemeClr val="tx1"/>
                </a:solidFill>
                <a:latin typeface="+mn-lt"/>
                <a:ea typeface="+mn-ea"/>
                <a:cs typeface="+mn-cs"/>
              </a:rPr>
              <a:t>; and 4) </a:t>
            </a:r>
            <a:r>
              <a:rPr lang="es-ES" sz="1200" kern="1200" dirty="0" err="1" smtClean="0">
                <a:solidFill>
                  <a:schemeClr val="tx1"/>
                </a:solidFill>
                <a:latin typeface="+mn-lt"/>
                <a:ea typeface="+mn-ea"/>
                <a:cs typeface="+mn-cs"/>
              </a:rPr>
              <a:t>Provide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immediate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feedback</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make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elders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aware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about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success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failure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taking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medicines.</a:t>
            </a:r>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49</a:t>
            </a:fld>
            <a:endParaRPr lang="es-ES"/>
          </a:p>
        </p:txBody>
      </p:sp>
    </p:spTree>
    <p:extLst>
      <p:ext uri="{BB962C8B-B14F-4D97-AF65-F5344CB8AC3E}">
        <p14:creationId xmlns:p14="http://schemas.microsoft.com/office/powerpoint/2010/main" val="2390315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err="1" smtClean="0">
                <a:solidFill>
                  <a:schemeClr val="tx1"/>
                </a:solidFill>
                <a:latin typeface="+mn-lt"/>
                <a:ea typeface="+mn-ea"/>
                <a:cs typeface="+mn-cs"/>
              </a:rPr>
              <a:t>Tuning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ambient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information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develop</a:t>
            </a:r>
            <a:r>
              <a:rPr lang="es-ES" sz="1200" kern="1200" dirty="0" smtClean="0">
                <a:solidFill>
                  <a:schemeClr val="tx1"/>
                </a:solidFill>
                <a:latin typeface="+mn-lt"/>
                <a:ea typeface="+mn-ea"/>
                <a:cs typeface="+mn-cs"/>
              </a:rPr>
              <a:t> AIS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be </a:t>
            </a:r>
            <a:r>
              <a:rPr lang="es-ES" sz="1200" kern="1200" dirty="0" err="1" smtClean="0">
                <a:solidFill>
                  <a:schemeClr val="tx1"/>
                </a:solidFill>
                <a:latin typeface="+mn-lt"/>
                <a:ea typeface="+mn-ea"/>
                <a:cs typeface="+mn-cs"/>
              </a:rPr>
              <a:t>easy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use </a:t>
            </a:r>
            <a:r>
              <a:rPr lang="es-ES" sz="1200" kern="1200" dirty="0" err="1" smtClean="0">
                <a:solidFill>
                  <a:schemeClr val="tx1"/>
                </a:solidFill>
                <a:latin typeface="+mn-lt"/>
                <a:ea typeface="+mn-ea"/>
                <a:cs typeface="+mn-cs"/>
              </a:rPr>
              <a:t>by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elders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changes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associated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their</a:t>
            </a:r>
            <a:r>
              <a:rPr lang="es-ES" sz="1200" kern="1200" dirty="0" smtClean="0">
                <a:solidFill>
                  <a:schemeClr val="tx1"/>
                </a:solidFill>
                <a:latin typeface="+mn-lt"/>
                <a:ea typeface="+mn-ea"/>
                <a:cs typeface="+mn-cs"/>
              </a:rPr>
              <a:t> perceptual and </a:t>
            </a:r>
            <a:r>
              <a:rPr lang="es-ES" sz="1200" kern="1200" dirty="0" err="1" smtClean="0">
                <a:solidFill>
                  <a:schemeClr val="tx1"/>
                </a:solidFill>
                <a:latin typeface="+mn-lt"/>
                <a:ea typeface="+mn-ea"/>
                <a:cs typeface="+mn-cs"/>
              </a:rPr>
              <a:t>cognitive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capabilities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must</a:t>
            </a:r>
            <a:r>
              <a:rPr lang="es-ES" sz="1200" kern="1200" dirty="0" smtClean="0">
                <a:solidFill>
                  <a:schemeClr val="tx1"/>
                </a:solidFill>
                <a:latin typeface="+mn-lt"/>
                <a:ea typeface="+mn-ea"/>
                <a:cs typeface="+mn-cs"/>
              </a:rPr>
              <a:t> be </a:t>
            </a:r>
            <a:r>
              <a:rPr lang="es-ES" sz="1200" kern="1200" dirty="0" err="1" smtClean="0">
                <a:solidFill>
                  <a:schemeClr val="tx1"/>
                </a:solidFill>
                <a:latin typeface="+mn-lt"/>
                <a:ea typeface="+mn-ea"/>
                <a:cs typeface="+mn-cs"/>
              </a:rPr>
              <a:t>considered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These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changes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affect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elder’s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ability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detect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interpret</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respond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appropriately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provided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system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following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three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design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principles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were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proposed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provide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design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recommendations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using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auditory</a:t>
            </a:r>
            <a:r>
              <a:rPr lang="es-ES" sz="1200" kern="1200" dirty="0" smtClean="0">
                <a:solidFill>
                  <a:schemeClr val="tx1"/>
                </a:solidFill>
                <a:latin typeface="+mn-lt"/>
                <a:ea typeface="+mn-ea"/>
                <a:cs typeface="+mn-cs"/>
              </a:rPr>
              <a:t> and visual </a:t>
            </a:r>
            <a:r>
              <a:rPr lang="es-ES" sz="1200" kern="1200" dirty="0" err="1" smtClean="0">
                <a:solidFill>
                  <a:schemeClr val="tx1"/>
                </a:solidFill>
                <a:latin typeface="+mn-lt"/>
                <a:ea typeface="+mn-ea"/>
                <a:cs typeface="+mn-cs"/>
              </a:rPr>
              <a:t>mod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alities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represent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information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critical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me- </a:t>
            </a:r>
            <a:r>
              <a:rPr lang="es-ES" sz="1200" kern="1200" dirty="0" err="1" smtClean="0">
                <a:solidFill>
                  <a:schemeClr val="tx1"/>
                </a:solidFill>
                <a:latin typeface="+mn-lt"/>
                <a:ea typeface="+mn-ea"/>
                <a:cs typeface="+mn-cs"/>
              </a:rPr>
              <a:t>dicating</a:t>
            </a:r>
            <a:r>
              <a:rPr lang="es-ES" sz="1200" kern="1200" dirty="0" smtClean="0">
                <a:solidFill>
                  <a:schemeClr val="tx1"/>
                </a:solidFill>
                <a:latin typeface="+mn-lt"/>
                <a:ea typeface="+mn-ea"/>
                <a:cs typeface="+mn-cs"/>
              </a:rPr>
              <a:t>: 1) </a:t>
            </a:r>
            <a:r>
              <a:rPr lang="es-ES" sz="1200" kern="1200" dirty="0" err="1" smtClean="0">
                <a:solidFill>
                  <a:schemeClr val="tx1"/>
                </a:solidFill>
                <a:latin typeface="+mn-lt"/>
                <a:ea typeface="+mn-ea"/>
                <a:cs typeface="+mn-cs"/>
              </a:rPr>
              <a:t>Using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auditory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modality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remember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medicate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Auditory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notifications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should</a:t>
            </a:r>
            <a:r>
              <a:rPr lang="es-ES" sz="1200" kern="1200" dirty="0" smtClean="0">
                <a:solidFill>
                  <a:schemeClr val="tx1"/>
                </a:solidFill>
                <a:latin typeface="+mn-lt"/>
                <a:ea typeface="+mn-ea"/>
                <a:cs typeface="+mn-cs"/>
              </a:rPr>
              <a:t> be </a:t>
            </a:r>
            <a:r>
              <a:rPr lang="es-ES" sz="1200" kern="1200" dirty="0" err="1" smtClean="0">
                <a:solidFill>
                  <a:schemeClr val="tx1"/>
                </a:solidFill>
                <a:latin typeface="+mn-lt"/>
                <a:ea typeface="+mn-ea"/>
                <a:cs typeface="+mn-cs"/>
              </a:rPr>
              <a:t>adjusted</a:t>
            </a:r>
            <a:endParaRPr lang="es-ES" sz="1200" kern="1200" dirty="0" smtClean="0">
              <a:solidFill>
                <a:schemeClr val="tx1"/>
              </a:solidFill>
              <a:latin typeface="+mn-lt"/>
              <a:ea typeface="+mn-ea"/>
              <a:cs typeface="+mn-cs"/>
            </a:endParaRPr>
          </a:p>
          <a:p>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frequency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range</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which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elders</a:t>
            </a:r>
            <a:r>
              <a:rPr lang="es-ES" sz="1200" kern="1200" dirty="0" smtClean="0">
                <a:solidFill>
                  <a:schemeClr val="tx1"/>
                </a:solidFill>
                <a:latin typeface="+mn-lt"/>
                <a:ea typeface="+mn-ea"/>
                <a:cs typeface="+mn-cs"/>
              </a:rPr>
              <a:t> can </a:t>
            </a:r>
            <a:r>
              <a:rPr lang="es-ES" sz="1200" kern="1200" dirty="0" err="1" smtClean="0">
                <a:solidFill>
                  <a:schemeClr val="tx1"/>
                </a:solidFill>
                <a:latin typeface="+mn-lt"/>
                <a:ea typeface="+mn-ea"/>
                <a:cs typeface="+mn-cs"/>
              </a:rPr>
              <a:t>hear</a:t>
            </a:r>
            <a:r>
              <a:rPr lang="es-ES" sz="1200" kern="1200" dirty="0" smtClean="0">
                <a:solidFill>
                  <a:schemeClr val="tx1"/>
                </a:solidFill>
                <a:latin typeface="+mn-lt"/>
                <a:ea typeface="+mn-ea"/>
                <a:cs typeface="+mn-cs"/>
              </a:rPr>
              <a:t>, be- cause </a:t>
            </a:r>
            <a:r>
              <a:rPr lang="es-ES" sz="1200" kern="1200" dirty="0" err="1" smtClean="0">
                <a:solidFill>
                  <a:schemeClr val="tx1"/>
                </a:solidFill>
                <a:latin typeface="+mn-lt"/>
                <a:ea typeface="+mn-ea"/>
                <a:cs typeface="+mn-cs"/>
              </a:rPr>
              <a:t>some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elder’s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present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presbycusis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loss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abili</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perceive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high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frequency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sounds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distinguish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between</a:t>
            </a:r>
            <a:r>
              <a:rPr lang="es-ES" sz="1200" kern="1200" dirty="0" smtClean="0">
                <a:solidFill>
                  <a:schemeClr val="tx1"/>
                </a:solidFill>
                <a:latin typeface="+mn-lt"/>
                <a:ea typeface="+mn-ea"/>
                <a:cs typeface="+mn-cs"/>
              </a:rPr>
              <a:t> tones; 2) </a:t>
            </a:r>
            <a:r>
              <a:rPr lang="es-ES" sz="1200" kern="1200" dirty="0" err="1" smtClean="0">
                <a:solidFill>
                  <a:schemeClr val="tx1"/>
                </a:solidFill>
                <a:latin typeface="+mn-lt"/>
                <a:ea typeface="+mn-ea"/>
                <a:cs typeface="+mn-cs"/>
              </a:rPr>
              <a:t>Using</a:t>
            </a:r>
            <a:r>
              <a:rPr lang="es-ES" sz="1200" kern="1200" dirty="0" smtClean="0">
                <a:solidFill>
                  <a:schemeClr val="tx1"/>
                </a:solidFill>
                <a:latin typeface="+mn-lt"/>
                <a:ea typeface="+mn-ea"/>
                <a:cs typeface="+mn-cs"/>
              </a:rPr>
              <a:t> visual </a:t>
            </a:r>
            <a:r>
              <a:rPr lang="es-ES" sz="1200" kern="1200" dirty="0" err="1" smtClean="0">
                <a:solidFill>
                  <a:schemeClr val="tx1"/>
                </a:solidFill>
                <a:latin typeface="+mn-lt"/>
                <a:ea typeface="+mn-ea"/>
                <a:cs typeface="+mn-cs"/>
              </a:rPr>
              <a:t>modalities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guide </a:t>
            </a:r>
            <a:r>
              <a:rPr lang="es-ES" sz="1200" kern="1200" dirty="0" err="1" smtClean="0">
                <a:solidFill>
                  <a:schemeClr val="tx1"/>
                </a:solidFill>
                <a:latin typeface="+mn-lt"/>
                <a:ea typeface="+mn-ea"/>
                <a:cs typeface="+mn-cs"/>
              </a:rPr>
              <a:t>medication</a:t>
            </a:r>
            <a:r>
              <a:rPr lang="es-ES" sz="1200" kern="1200" dirty="0" smtClean="0">
                <a:solidFill>
                  <a:schemeClr val="tx1"/>
                </a:solidFill>
                <a:latin typeface="+mn-lt"/>
                <a:ea typeface="+mn-ea"/>
                <a:cs typeface="+mn-cs"/>
              </a:rPr>
              <a:t>. Use </a:t>
            </a:r>
            <a:r>
              <a:rPr lang="es-ES" sz="1200" kern="1200" dirty="0" err="1" smtClean="0">
                <a:solidFill>
                  <a:schemeClr val="tx1"/>
                </a:solidFill>
                <a:latin typeface="+mn-lt"/>
                <a:ea typeface="+mn-ea"/>
                <a:cs typeface="+mn-cs"/>
              </a:rPr>
              <a:t>pictograms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express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rules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follow</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taking</a:t>
            </a:r>
            <a:r>
              <a:rPr lang="es-ES" sz="1200" kern="1200" dirty="0" smtClean="0">
                <a:solidFill>
                  <a:schemeClr val="tx1"/>
                </a:solidFill>
                <a:latin typeface="+mn-lt"/>
                <a:ea typeface="+mn-ea"/>
                <a:cs typeface="+mn-cs"/>
              </a:rPr>
              <a:t> medicines, </a:t>
            </a:r>
            <a:r>
              <a:rPr lang="es-ES" sz="1200" kern="1200" dirty="0" err="1" smtClean="0">
                <a:solidFill>
                  <a:schemeClr val="tx1"/>
                </a:solidFill>
                <a:latin typeface="+mn-lt"/>
                <a:ea typeface="+mn-ea"/>
                <a:cs typeface="+mn-cs"/>
              </a:rPr>
              <a:t>since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they</a:t>
            </a:r>
            <a:r>
              <a:rPr lang="es-ES" sz="1200" kern="1200" dirty="0" smtClean="0">
                <a:solidFill>
                  <a:schemeClr val="tx1"/>
                </a:solidFill>
                <a:latin typeface="+mn-lt"/>
                <a:ea typeface="+mn-ea"/>
                <a:cs typeface="+mn-cs"/>
              </a:rPr>
              <a:t> are </a:t>
            </a:r>
            <a:r>
              <a:rPr lang="es-ES" sz="1200" kern="1200" dirty="0" err="1" smtClean="0">
                <a:solidFill>
                  <a:schemeClr val="tx1"/>
                </a:solidFill>
                <a:latin typeface="+mn-lt"/>
                <a:ea typeface="+mn-ea"/>
                <a:cs typeface="+mn-cs"/>
              </a:rPr>
              <a:t>stylized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figurative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drawings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refer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directly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object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idea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communicate</a:t>
            </a:r>
            <a:r>
              <a:rPr lang="es-ES" sz="1200" kern="1200" dirty="0" smtClean="0">
                <a:solidFill>
                  <a:schemeClr val="tx1"/>
                </a:solidFill>
                <a:latin typeface="+mn-lt"/>
                <a:ea typeface="+mn-ea"/>
                <a:cs typeface="+mn-cs"/>
              </a:rPr>
              <a:t>, and are </a:t>
            </a:r>
            <a:r>
              <a:rPr lang="es-ES" sz="1200" kern="1200" dirty="0" err="1" smtClean="0">
                <a:solidFill>
                  <a:schemeClr val="tx1"/>
                </a:solidFill>
                <a:latin typeface="+mn-lt"/>
                <a:ea typeface="+mn-ea"/>
                <a:cs typeface="+mn-cs"/>
              </a:rPr>
              <a:t>characterized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being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easy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perceive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interpret</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understand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compared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texts</a:t>
            </a:r>
            <a:r>
              <a:rPr lang="es-ES" sz="1200" kern="1200" dirty="0" smtClean="0">
                <a:solidFill>
                  <a:schemeClr val="tx1"/>
                </a:solidFill>
                <a:latin typeface="+mn-lt"/>
                <a:ea typeface="+mn-ea"/>
                <a:cs typeface="+mn-cs"/>
              </a:rPr>
              <a:t>; and 3) </a:t>
            </a:r>
            <a:r>
              <a:rPr lang="es-ES" sz="1200" kern="1200" dirty="0" err="1" smtClean="0">
                <a:solidFill>
                  <a:schemeClr val="tx1"/>
                </a:solidFill>
                <a:latin typeface="+mn-lt"/>
                <a:ea typeface="+mn-ea"/>
                <a:cs typeface="+mn-cs"/>
              </a:rPr>
              <a:t>Using</a:t>
            </a:r>
            <a:r>
              <a:rPr lang="es-ES" sz="1200" kern="1200" dirty="0" smtClean="0">
                <a:solidFill>
                  <a:schemeClr val="tx1"/>
                </a:solidFill>
                <a:latin typeface="+mn-lt"/>
                <a:ea typeface="+mn-ea"/>
                <a:cs typeface="+mn-cs"/>
              </a:rPr>
              <a:t> visual </a:t>
            </a:r>
            <a:r>
              <a:rPr lang="es-ES" sz="1200" kern="1200" dirty="0" err="1" smtClean="0">
                <a:solidFill>
                  <a:schemeClr val="tx1"/>
                </a:solidFill>
                <a:latin typeface="+mn-lt"/>
                <a:ea typeface="+mn-ea"/>
                <a:cs typeface="+mn-cs"/>
              </a:rPr>
              <a:t>metaphors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raise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awareness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about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medication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compliance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stance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recommended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using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metaphors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based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care</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pets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plants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provide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immediate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feed</a:t>
            </a:r>
            <a:r>
              <a:rPr lang="es-ES" sz="1200" kern="1200" dirty="0" smtClean="0">
                <a:solidFill>
                  <a:schemeClr val="tx1"/>
                </a:solidFill>
                <a:latin typeface="+mn-lt"/>
                <a:ea typeface="+mn-ea"/>
                <a:cs typeface="+mn-cs"/>
              </a:rPr>
              <a:t>- back and </a:t>
            </a:r>
            <a:r>
              <a:rPr lang="es-ES" sz="1200" kern="1200" dirty="0" err="1" smtClean="0">
                <a:solidFill>
                  <a:schemeClr val="tx1"/>
                </a:solidFill>
                <a:latin typeface="+mn-lt"/>
                <a:ea typeface="+mn-ea"/>
                <a:cs typeface="+mn-cs"/>
              </a:rPr>
              <a:t>daily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reinforcements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medication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pliance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These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kinds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metaphors</a:t>
            </a:r>
            <a:r>
              <a:rPr lang="es-ES" sz="1200" kern="1200" dirty="0" smtClean="0">
                <a:solidFill>
                  <a:schemeClr val="tx1"/>
                </a:solidFill>
                <a:latin typeface="+mn-lt"/>
                <a:ea typeface="+mn-ea"/>
                <a:cs typeface="+mn-cs"/>
              </a:rPr>
              <a:t> are </a:t>
            </a:r>
            <a:r>
              <a:rPr lang="es-ES" sz="1200" kern="1200" dirty="0" err="1" smtClean="0">
                <a:solidFill>
                  <a:schemeClr val="tx1"/>
                </a:solidFill>
                <a:latin typeface="+mn-lt"/>
                <a:ea typeface="+mn-ea"/>
                <a:cs typeface="+mn-cs"/>
              </a:rPr>
              <a:t>considered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therapeutic</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treatments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which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bring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multiple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health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benefits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such</a:t>
            </a:r>
            <a:r>
              <a:rPr lang="es-ES" sz="1200" kern="1200" dirty="0" smtClean="0">
                <a:solidFill>
                  <a:schemeClr val="tx1"/>
                </a:solidFill>
                <a:latin typeface="+mn-lt"/>
                <a:ea typeface="+mn-ea"/>
                <a:cs typeface="+mn-cs"/>
              </a:rPr>
              <a:t> as </a:t>
            </a:r>
            <a:r>
              <a:rPr lang="es-ES" sz="1200" kern="1200" dirty="0" err="1" smtClean="0">
                <a:solidFill>
                  <a:schemeClr val="tx1"/>
                </a:solidFill>
                <a:latin typeface="+mn-lt"/>
                <a:ea typeface="+mn-ea"/>
                <a:cs typeface="+mn-cs"/>
              </a:rPr>
              <a:t>improving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emotional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state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nitive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ability</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reduced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loneliness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elderly</a:t>
            </a:r>
            <a:r>
              <a:rPr lang="es-ES" sz="1200" kern="1200" dirty="0" smtClean="0">
                <a:solidFill>
                  <a:schemeClr val="tx1"/>
                </a:solidFill>
                <a:latin typeface="+mn-lt"/>
                <a:ea typeface="+mn-ea"/>
                <a:cs typeface="+mn-cs"/>
              </a:rPr>
              <a:t>.</a:t>
            </a:r>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50</a:t>
            </a:fld>
            <a:endParaRPr lang="es-ES"/>
          </a:p>
        </p:txBody>
      </p:sp>
    </p:spTree>
    <p:extLst>
      <p:ext uri="{BB962C8B-B14F-4D97-AF65-F5344CB8AC3E}">
        <p14:creationId xmlns:p14="http://schemas.microsoft.com/office/powerpoint/2010/main" val="2516530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Los principios de diseño no solo permiten guiar el diseño de un sistema, sino también han sido utilizados en evaluaciones, ya sea para identificar problemas de usabilidad [22], para clasificar sistemas de acuerdo a sus características e incluso para identificar patrones de diseño [15]. </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Quiere</a:t>
            </a:r>
            <a:r>
              <a:rPr lang="es-MX" sz="1200" kern="1200" baseline="0" dirty="0" smtClean="0">
                <a:solidFill>
                  <a:schemeClr val="tx1"/>
                </a:solidFill>
                <a:effectLst/>
                <a:latin typeface="+mn-lt"/>
                <a:ea typeface="+mn-ea"/>
                <a:cs typeface="+mn-cs"/>
              </a:rPr>
              <a:t> decir que realizar cualesquiera de estas actividades, me ayudar</a:t>
            </a:r>
            <a:r>
              <a:rPr lang="es-MX" sz="1200" kern="1200" baseline="0" dirty="0" smtClean="0">
                <a:solidFill>
                  <a:schemeClr val="tx1"/>
                </a:solidFill>
                <a:effectLst/>
                <a:latin typeface="+mn-lt"/>
                <a:ea typeface="+mn-ea"/>
                <a:cs typeface="+mn-cs"/>
              </a:rPr>
              <a:t>ía a validar los principios de diseño. Consideremos que todas estas indican requieren que proveamos evidencia (analisys cualitativo) indicando como cada sistema seleccionado cumple con estos principios. </a:t>
            </a:r>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54</a:t>
            </a:fld>
            <a:endParaRPr lang="es-ES"/>
          </a:p>
        </p:txBody>
      </p:sp>
    </p:spTree>
    <p:extLst>
      <p:ext uri="{BB962C8B-B14F-4D97-AF65-F5344CB8AC3E}">
        <p14:creationId xmlns:p14="http://schemas.microsoft.com/office/powerpoint/2010/main" val="1624943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r>
              <a:rPr lang="es-ES" b="1" dirty="0" smtClean="0"/>
              <a:t>P1- </a:t>
            </a:r>
            <a:r>
              <a:rPr lang="es-ES" i="1" dirty="0" err="1" smtClean="0"/>
              <a:t>Remember</a:t>
            </a:r>
            <a:r>
              <a:rPr lang="es-ES" i="1" dirty="0" smtClean="0"/>
              <a:t> </a:t>
            </a:r>
            <a:r>
              <a:rPr lang="es-ES" i="1" dirty="0" err="1" smtClean="0"/>
              <a:t>to</a:t>
            </a:r>
            <a:r>
              <a:rPr lang="es-ES" i="1" dirty="0" smtClean="0"/>
              <a:t> </a:t>
            </a:r>
            <a:r>
              <a:rPr lang="es-ES" i="1" dirty="0" err="1" smtClean="0"/>
              <a:t>take</a:t>
            </a:r>
            <a:r>
              <a:rPr lang="es-ES" i="1" dirty="0" smtClean="0"/>
              <a:t> </a:t>
            </a:r>
            <a:r>
              <a:rPr lang="es-ES" i="1" dirty="0" err="1" smtClean="0"/>
              <a:t>their</a:t>
            </a:r>
            <a:r>
              <a:rPr lang="es-ES" i="1" dirty="0" smtClean="0"/>
              <a:t> medicines </a:t>
            </a:r>
            <a:r>
              <a:rPr lang="es-ES" i="1" dirty="0" err="1" smtClean="0"/>
              <a:t>by</a:t>
            </a:r>
            <a:r>
              <a:rPr lang="es-ES" i="1" dirty="0" smtClean="0"/>
              <a:t> </a:t>
            </a:r>
            <a:r>
              <a:rPr lang="es-ES" i="1" dirty="0" err="1" smtClean="0"/>
              <a:t>timely</a:t>
            </a:r>
            <a:r>
              <a:rPr lang="es-ES" i="1" dirty="0" smtClean="0"/>
              <a:t> </a:t>
            </a:r>
            <a:r>
              <a:rPr lang="es-ES" i="1" dirty="0" err="1" smtClean="0"/>
              <a:t>making</a:t>
            </a:r>
            <a:r>
              <a:rPr lang="es-ES" i="1" dirty="0" smtClean="0"/>
              <a:t> </a:t>
            </a:r>
            <a:r>
              <a:rPr lang="es-ES" i="1" dirty="0" err="1" smtClean="0"/>
              <a:t>elderly</a:t>
            </a:r>
            <a:r>
              <a:rPr lang="es-ES" i="1" dirty="0" smtClean="0"/>
              <a:t> </a:t>
            </a:r>
            <a:r>
              <a:rPr lang="es-ES" i="1" dirty="0" err="1" smtClean="0"/>
              <a:t>aware</a:t>
            </a:r>
            <a:r>
              <a:rPr lang="es-ES" i="1" dirty="0" smtClean="0"/>
              <a:t> of </a:t>
            </a:r>
            <a:r>
              <a:rPr lang="es-ES" i="1" dirty="0" err="1" smtClean="0"/>
              <a:t>taking</a:t>
            </a:r>
            <a:r>
              <a:rPr lang="es-ES" i="1" dirty="0" smtClean="0"/>
              <a:t> </a:t>
            </a:r>
            <a:r>
              <a:rPr lang="es-ES" i="1" dirty="0" err="1" smtClean="0"/>
              <a:t>them</a:t>
            </a:r>
            <a:r>
              <a:rPr lang="es-ES" dirty="0" smtClean="0"/>
              <a:t> </a:t>
            </a:r>
          </a:p>
          <a:p>
            <a:pPr lvl="1"/>
            <a:r>
              <a:rPr lang="es-ES" b="1" dirty="0" smtClean="0"/>
              <a:t>P2- </a:t>
            </a:r>
            <a:r>
              <a:rPr lang="es-ES" i="1" dirty="0" smtClean="0"/>
              <a:t>Guide </a:t>
            </a:r>
            <a:r>
              <a:rPr lang="es-ES" i="1" dirty="0" err="1" smtClean="0"/>
              <a:t>medication</a:t>
            </a:r>
            <a:r>
              <a:rPr lang="es-ES" i="1" dirty="0" smtClean="0"/>
              <a:t> </a:t>
            </a:r>
            <a:r>
              <a:rPr lang="es-ES" i="1" dirty="0" err="1" smtClean="0"/>
              <a:t>intake</a:t>
            </a:r>
            <a:r>
              <a:rPr lang="es-ES" i="1" dirty="0" smtClean="0"/>
              <a:t> </a:t>
            </a:r>
            <a:r>
              <a:rPr lang="es-ES" i="1" dirty="0" err="1" smtClean="0"/>
              <a:t>by</a:t>
            </a:r>
            <a:r>
              <a:rPr lang="es-ES" i="1" dirty="0" smtClean="0"/>
              <a:t> </a:t>
            </a:r>
            <a:r>
              <a:rPr lang="es-ES" i="1" dirty="0" err="1" smtClean="0"/>
              <a:t>providing</a:t>
            </a:r>
            <a:r>
              <a:rPr lang="es-ES" i="1" dirty="0" smtClean="0"/>
              <a:t> </a:t>
            </a:r>
            <a:r>
              <a:rPr lang="es-ES" i="1" dirty="0" err="1" smtClean="0"/>
              <a:t>the</a:t>
            </a:r>
            <a:r>
              <a:rPr lang="es-ES" i="1" dirty="0" smtClean="0"/>
              <a:t> </a:t>
            </a:r>
            <a:r>
              <a:rPr lang="es-ES" i="1" dirty="0" err="1" smtClean="0"/>
              <a:t>necessary</a:t>
            </a:r>
            <a:r>
              <a:rPr lang="es-ES" i="1" dirty="0" smtClean="0"/>
              <a:t> </a:t>
            </a:r>
            <a:r>
              <a:rPr lang="es-ES" i="1" dirty="0" err="1" smtClean="0"/>
              <a:t>information</a:t>
            </a:r>
            <a:r>
              <a:rPr lang="es-ES" i="1" dirty="0" smtClean="0"/>
              <a:t> </a:t>
            </a:r>
            <a:r>
              <a:rPr lang="es-ES" i="1" dirty="0" err="1" smtClean="0"/>
              <a:t>to</a:t>
            </a:r>
            <a:r>
              <a:rPr lang="es-ES" i="1" dirty="0" smtClean="0"/>
              <a:t> </a:t>
            </a:r>
            <a:r>
              <a:rPr lang="es-ES" i="1" dirty="0" err="1" smtClean="0"/>
              <a:t>properly</a:t>
            </a:r>
            <a:r>
              <a:rPr lang="es-ES" i="1" dirty="0" smtClean="0"/>
              <a:t> </a:t>
            </a:r>
            <a:r>
              <a:rPr lang="es-ES" i="1" dirty="0" err="1" smtClean="0"/>
              <a:t>perform</a:t>
            </a:r>
            <a:r>
              <a:rPr lang="es-ES" i="1" dirty="0" smtClean="0"/>
              <a:t> </a:t>
            </a:r>
            <a:r>
              <a:rPr lang="es-ES" i="1" dirty="0" err="1" smtClean="0"/>
              <a:t>the</a:t>
            </a:r>
            <a:r>
              <a:rPr lang="es-ES" i="1" dirty="0" smtClean="0"/>
              <a:t> </a:t>
            </a:r>
            <a:r>
              <a:rPr lang="es-ES" i="1" dirty="0" err="1" smtClean="0"/>
              <a:t>medication</a:t>
            </a:r>
            <a:r>
              <a:rPr lang="es-ES" i="1" dirty="0" smtClean="0"/>
              <a:t> </a:t>
            </a:r>
            <a:r>
              <a:rPr lang="es-ES" i="1" dirty="0" err="1" smtClean="0"/>
              <a:t>routine</a:t>
            </a:r>
            <a:endParaRPr lang="es-ES" i="1" dirty="0" smtClean="0"/>
          </a:p>
          <a:p>
            <a:pPr lvl="1"/>
            <a:r>
              <a:rPr lang="es-ES" b="1" dirty="0" smtClean="0"/>
              <a:t>P3- </a:t>
            </a:r>
            <a:r>
              <a:rPr lang="es-ES" i="1" dirty="0" err="1" smtClean="0"/>
              <a:t>Motivating</a:t>
            </a:r>
            <a:r>
              <a:rPr lang="es-ES" i="1" dirty="0" smtClean="0"/>
              <a:t> </a:t>
            </a:r>
            <a:r>
              <a:rPr lang="es-ES" i="1" dirty="0" err="1" smtClean="0"/>
              <a:t>elders</a:t>
            </a:r>
            <a:r>
              <a:rPr lang="es-ES" i="1" dirty="0" smtClean="0"/>
              <a:t> </a:t>
            </a:r>
            <a:r>
              <a:rPr lang="es-ES" i="1" dirty="0" err="1" smtClean="0"/>
              <a:t>not</a:t>
            </a:r>
            <a:r>
              <a:rPr lang="es-ES" i="1" dirty="0" smtClean="0"/>
              <a:t> </a:t>
            </a:r>
            <a:r>
              <a:rPr lang="es-ES" i="1" dirty="0" err="1" smtClean="0"/>
              <a:t>to</a:t>
            </a:r>
            <a:r>
              <a:rPr lang="es-ES" i="1" dirty="0" smtClean="0"/>
              <a:t> </a:t>
            </a:r>
            <a:r>
              <a:rPr lang="es-ES" i="1" dirty="0" err="1" smtClean="0"/>
              <a:t>leave</a:t>
            </a:r>
            <a:r>
              <a:rPr lang="es-ES" i="1" dirty="0" smtClean="0"/>
              <a:t> </a:t>
            </a:r>
            <a:r>
              <a:rPr lang="es-ES" i="1" dirty="0" err="1" smtClean="0"/>
              <a:t>their</a:t>
            </a:r>
            <a:r>
              <a:rPr lang="es-ES" i="1" dirty="0" smtClean="0"/>
              <a:t> </a:t>
            </a:r>
            <a:r>
              <a:rPr lang="es-ES" i="1" dirty="0" err="1" smtClean="0"/>
              <a:t>medication</a:t>
            </a:r>
            <a:r>
              <a:rPr lang="es-ES" i="1" dirty="0" smtClean="0"/>
              <a:t> </a:t>
            </a:r>
            <a:r>
              <a:rPr lang="es-ES" i="1" dirty="0" err="1" smtClean="0"/>
              <a:t>by</a:t>
            </a:r>
            <a:r>
              <a:rPr lang="es-ES" i="1" dirty="0" smtClean="0"/>
              <a:t> </a:t>
            </a:r>
            <a:r>
              <a:rPr lang="es-ES" i="1" dirty="0" err="1" smtClean="0"/>
              <a:t>encouraging</a:t>
            </a:r>
            <a:r>
              <a:rPr lang="es-ES" i="1" dirty="0" smtClean="0"/>
              <a:t> </a:t>
            </a:r>
            <a:r>
              <a:rPr lang="es-ES" i="1" dirty="0" err="1" smtClean="0"/>
              <a:t>them</a:t>
            </a:r>
            <a:r>
              <a:rPr lang="es-ES" i="1" dirty="0" smtClean="0"/>
              <a:t> </a:t>
            </a:r>
            <a:r>
              <a:rPr lang="es-ES" i="1" dirty="0" err="1" smtClean="0"/>
              <a:t>to</a:t>
            </a:r>
            <a:r>
              <a:rPr lang="es-ES" i="1" dirty="0" smtClean="0"/>
              <a:t> </a:t>
            </a:r>
            <a:r>
              <a:rPr lang="es-ES" i="1" dirty="0" err="1" smtClean="0"/>
              <a:t>take</a:t>
            </a:r>
            <a:r>
              <a:rPr lang="es-ES" i="1" dirty="0" smtClean="0"/>
              <a:t> </a:t>
            </a:r>
            <a:r>
              <a:rPr lang="es-ES" i="1" dirty="0" err="1" smtClean="0"/>
              <a:t>their</a:t>
            </a:r>
            <a:r>
              <a:rPr lang="es-ES" i="1" dirty="0" smtClean="0"/>
              <a:t> medicines and </a:t>
            </a:r>
            <a:r>
              <a:rPr lang="es-ES" i="1" dirty="0" err="1" smtClean="0"/>
              <a:t>not</a:t>
            </a:r>
            <a:r>
              <a:rPr lang="es-ES" i="1" dirty="0" smtClean="0"/>
              <a:t> </a:t>
            </a:r>
            <a:r>
              <a:rPr lang="es-ES" i="1" dirty="0" err="1" smtClean="0"/>
              <a:t>to</a:t>
            </a:r>
            <a:r>
              <a:rPr lang="es-ES" i="1" dirty="0" smtClean="0"/>
              <a:t> </a:t>
            </a:r>
            <a:r>
              <a:rPr lang="es-ES" i="1" dirty="0" err="1" smtClean="0"/>
              <a:t>interrupt</a:t>
            </a:r>
            <a:r>
              <a:rPr lang="es-ES" i="1" dirty="0" smtClean="0"/>
              <a:t> </a:t>
            </a:r>
            <a:r>
              <a:rPr lang="es-ES" i="1" dirty="0" err="1" smtClean="0"/>
              <a:t>the</a:t>
            </a:r>
            <a:r>
              <a:rPr lang="es-ES" i="1" dirty="0" smtClean="0"/>
              <a:t> </a:t>
            </a:r>
            <a:r>
              <a:rPr lang="es-ES" i="1" dirty="0" err="1" smtClean="0"/>
              <a:t>recommended</a:t>
            </a:r>
            <a:r>
              <a:rPr lang="es-ES" i="1" dirty="0" smtClean="0"/>
              <a:t>  </a:t>
            </a:r>
            <a:r>
              <a:rPr lang="es-ES" i="1" dirty="0" err="1" smtClean="0"/>
              <a:t>therapy</a:t>
            </a:r>
            <a:endParaRPr lang="es-ES" i="1" dirty="0" smtClean="0"/>
          </a:p>
          <a:p>
            <a:r>
              <a:rPr lang="es-ES" b="1" dirty="0" err="1" smtClean="0"/>
              <a:t>Activity</a:t>
            </a:r>
            <a:r>
              <a:rPr lang="es-ES" b="1" dirty="0" smtClean="0"/>
              <a:t> </a:t>
            </a:r>
            <a:r>
              <a:rPr lang="es-ES" b="1" dirty="0" err="1" smtClean="0"/>
              <a:t>orientation</a:t>
            </a:r>
            <a:r>
              <a:rPr lang="es-ES" dirty="0" smtClean="0"/>
              <a:t>: </a:t>
            </a:r>
          </a:p>
          <a:p>
            <a:pPr lvl="1"/>
            <a:r>
              <a:rPr lang="es-ES" b="1" dirty="0" smtClean="0"/>
              <a:t>P4- </a:t>
            </a:r>
            <a:r>
              <a:rPr lang="es-ES" i="1" dirty="0" err="1" smtClean="0"/>
              <a:t>Demand</a:t>
            </a:r>
            <a:r>
              <a:rPr lang="es-ES" i="1" dirty="0" smtClean="0"/>
              <a:t> </a:t>
            </a:r>
            <a:r>
              <a:rPr lang="es-ES" i="1" dirty="0" err="1" smtClean="0"/>
              <a:t>to</a:t>
            </a:r>
            <a:r>
              <a:rPr lang="es-ES" i="1" dirty="0" smtClean="0"/>
              <a:t> </a:t>
            </a:r>
            <a:r>
              <a:rPr lang="es-ES" i="1" dirty="0" err="1" smtClean="0"/>
              <a:t>execute</a:t>
            </a:r>
            <a:r>
              <a:rPr lang="es-ES" i="1" dirty="0" smtClean="0"/>
              <a:t> </a:t>
            </a:r>
            <a:r>
              <a:rPr lang="es-ES" i="1" dirty="0" err="1" smtClean="0"/>
              <a:t>an</a:t>
            </a:r>
            <a:r>
              <a:rPr lang="es-ES" i="1" dirty="0" smtClean="0"/>
              <a:t> </a:t>
            </a:r>
            <a:r>
              <a:rPr lang="es-ES" i="1" dirty="0" err="1" smtClean="0"/>
              <a:t>activity</a:t>
            </a:r>
            <a:r>
              <a:rPr lang="es-ES" i="1" dirty="0" smtClean="0"/>
              <a:t> </a:t>
            </a:r>
            <a:r>
              <a:rPr lang="es-ES" i="1" dirty="0" err="1" smtClean="0"/>
              <a:t>through</a:t>
            </a:r>
            <a:r>
              <a:rPr lang="es-ES" i="1" dirty="0" smtClean="0"/>
              <a:t> a </a:t>
            </a:r>
            <a:r>
              <a:rPr lang="es-ES" i="1" dirty="0" err="1" smtClean="0"/>
              <a:t>stimulus</a:t>
            </a:r>
            <a:r>
              <a:rPr lang="es-ES" i="1" dirty="0" smtClean="0"/>
              <a:t> and </a:t>
            </a:r>
            <a:r>
              <a:rPr lang="es-ES" i="1" dirty="0" err="1" smtClean="0"/>
              <a:t>critical</a:t>
            </a:r>
            <a:r>
              <a:rPr lang="es-ES" i="1" dirty="0" smtClean="0"/>
              <a:t> </a:t>
            </a:r>
            <a:r>
              <a:rPr lang="es-ES" i="1" dirty="0" err="1" smtClean="0"/>
              <a:t>information</a:t>
            </a:r>
            <a:r>
              <a:rPr lang="es-ES" i="1" dirty="0" smtClean="0"/>
              <a:t> </a:t>
            </a:r>
            <a:r>
              <a:rPr lang="es-ES" i="1" dirty="0" err="1" smtClean="0"/>
              <a:t>that</a:t>
            </a:r>
            <a:r>
              <a:rPr lang="es-ES" i="1" dirty="0" smtClean="0"/>
              <a:t> </a:t>
            </a:r>
            <a:r>
              <a:rPr lang="es-ES" i="1" dirty="0" err="1" smtClean="0"/>
              <a:t>indicate</a:t>
            </a:r>
            <a:r>
              <a:rPr lang="es-ES" i="1" dirty="0" smtClean="0"/>
              <a:t> </a:t>
            </a:r>
            <a:r>
              <a:rPr lang="es-ES" i="1" dirty="0" err="1" smtClean="0"/>
              <a:t>the</a:t>
            </a:r>
            <a:r>
              <a:rPr lang="es-ES" i="1" dirty="0" smtClean="0"/>
              <a:t> </a:t>
            </a:r>
            <a:r>
              <a:rPr lang="es-ES" i="1" dirty="0" err="1" smtClean="0"/>
              <a:t>importance</a:t>
            </a:r>
            <a:r>
              <a:rPr lang="es-ES" i="1" dirty="0" smtClean="0"/>
              <a:t> of </a:t>
            </a:r>
            <a:r>
              <a:rPr lang="es-ES" i="1" dirty="0" err="1" smtClean="0"/>
              <a:t>performing</a:t>
            </a:r>
            <a:r>
              <a:rPr lang="es-ES" i="1" dirty="0" smtClean="0"/>
              <a:t> </a:t>
            </a:r>
            <a:r>
              <a:rPr lang="es-ES" i="1" dirty="0" err="1" smtClean="0"/>
              <a:t>the</a:t>
            </a:r>
            <a:r>
              <a:rPr lang="es-ES" i="1" dirty="0" smtClean="0"/>
              <a:t> </a:t>
            </a:r>
            <a:r>
              <a:rPr lang="es-ES" i="1" dirty="0" err="1" smtClean="0"/>
              <a:t>activity</a:t>
            </a:r>
            <a:r>
              <a:rPr lang="es-ES" dirty="0" smtClean="0"/>
              <a:t> </a:t>
            </a:r>
          </a:p>
          <a:p>
            <a:pPr lvl="1"/>
            <a:r>
              <a:rPr lang="es-ES" b="1" dirty="0" smtClean="0"/>
              <a:t>P5- </a:t>
            </a:r>
            <a:r>
              <a:rPr lang="es-ES" i="1" dirty="0" err="1" smtClean="0"/>
              <a:t>Make</a:t>
            </a:r>
            <a:r>
              <a:rPr lang="es-ES" i="1" dirty="0" smtClean="0"/>
              <a:t> </a:t>
            </a:r>
            <a:r>
              <a:rPr lang="es-ES" i="1" dirty="0" err="1" smtClean="0"/>
              <a:t>elders</a:t>
            </a:r>
            <a:r>
              <a:rPr lang="es-ES" i="1" dirty="0" smtClean="0"/>
              <a:t> </a:t>
            </a:r>
            <a:r>
              <a:rPr lang="es-ES" i="1" dirty="0" err="1" smtClean="0"/>
              <a:t>aware</a:t>
            </a:r>
            <a:r>
              <a:rPr lang="es-ES" i="1" dirty="0" smtClean="0"/>
              <a:t> of </a:t>
            </a:r>
            <a:r>
              <a:rPr lang="es-ES" i="1" dirty="0" err="1" smtClean="0"/>
              <a:t>critical</a:t>
            </a:r>
            <a:r>
              <a:rPr lang="es-ES" i="1" dirty="0" smtClean="0"/>
              <a:t> </a:t>
            </a:r>
            <a:r>
              <a:rPr lang="es-ES" i="1" dirty="0" err="1" smtClean="0"/>
              <a:t>information</a:t>
            </a:r>
            <a:r>
              <a:rPr lang="es-ES" i="1" dirty="0" smtClean="0"/>
              <a:t> </a:t>
            </a:r>
            <a:r>
              <a:rPr lang="es-ES" i="1" dirty="0" err="1" smtClean="0"/>
              <a:t>to</a:t>
            </a:r>
            <a:r>
              <a:rPr lang="es-ES" i="1" dirty="0" smtClean="0"/>
              <a:t> complete </a:t>
            </a:r>
            <a:r>
              <a:rPr lang="es-ES" i="1" dirty="0" err="1" smtClean="0"/>
              <a:t>properly</a:t>
            </a:r>
            <a:r>
              <a:rPr lang="es-ES" i="1" dirty="0" smtClean="0"/>
              <a:t> </a:t>
            </a:r>
            <a:r>
              <a:rPr lang="es-ES" i="1" dirty="0" err="1" smtClean="0"/>
              <a:t>their</a:t>
            </a:r>
            <a:r>
              <a:rPr lang="es-ES" i="1" dirty="0" smtClean="0"/>
              <a:t> </a:t>
            </a:r>
            <a:r>
              <a:rPr lang="es-ES" i="1" dirty="0" err="1" smtClean="0"/>
              <a:t>medication</a:t>
            </a:r>
            <a:endParaRPr lang="es-ES" i="1" dirty="0" smtClean="0"/>
          </a:p>
          <a:p>
            <a:pPr lvl="1"/>
            <a:r>
              <a:rPr lang="es-ES" b="1" dirty="0" smtClean="0"/>
              <a:t>P6- </a:t>
            </a:r>
            <a:r>
              <a:rPr lang="es-ES" i="1" dirty="0" err="1" smtClean="0"/>
              <a:t>Provide</a:t>
            </a:r>
            <a:r>
              <a:rPr lang="es-ES" i="1" dirty="0" smtClean="0"/>
              <a:t> </a:t>
            </a:r>
            <a:r>
              <a:rPr lang="es-ES" i="1" dirty="0" err="1" smtClean="0"/>
              <a:t>daily</a:t>
            </a:r>
            <a:r>
              <a:rPr lang="es-ES" i="1" dirty="0" smtClean="0"/>
              <a:t> </a:t>
            </a:r>
            <a:r>
              <a:rPr lang="es-ES" i="1" dirty="0" err="1" smtClean="0"/>
              <a:t>reinforcement</a:t>
            </a:r>
            <a:r>
              <a:rPr lang="es-ES" i="1" dirty="0" smtClean="0"/>
              <a:t> </a:t>
            </a:r>
            <a:r>
              <a:rPr lang="es-ES" i="1" dirty="0" err="1" smtClean="0"/>
              <a:t>to</a:t>
            </a:r>
            <a:r>
              <a:rPr lang="es-ES" i="1" dirty="0" smtClean="0"/>
              <a:t> </a:t>
            </a:r>
            <a:r>
              <a:rPr lang="es-ES" i="1" dirty="0" err="1" smtClean="0"/>
              <a:t>motivate</a:t>
            </a:r>
            <a:r>
              <a:rPr lang="es-ES" i="1" dirty="0" smtClean="0"/>
              <a:t> </a:t>
            </a:r>
            <a:r>
              <a:rPr lang="es-ES" i="1" dirty="0" err="1" smtClean="0"/>
              <a:t>elders</a:t>
            </a:r>
            <a:r>
              <a:rPr lang="es-ES" i="1" dirty="0" smtClean="0"/>
              <a:t> </a:t>
            </a:r>
            <a:r>
              <a:rPr lang="es-ES" i="1" dirty="0" err="1" smtClean="0"/>
              <a:t>to</a:t>
            </a:r>
            <a:r>
              <a:rPr lang="es-ES" i="1" dirty="0" smtClean="0"/>
              <a:t> </a:t>
            </a:r>
            <a:r>
              <a:rPr lang="es-ES" i="1" dirty="0" err="1" smtClean="0"/>
              <a:t>medicate</a:t>
            </a:r>
            <a:r>
              <a:rPr lang="es-ES" i="1" dirty="0" smtClean="0"/>
              <a:t> </a:t>
            </a:r>
            <a:r>
              <a:rPr lang="es-ES" i="1" dirty="0" err="1" smtClean="0"/>
              <a:t>routinely</a:t>
            </a:r>
            <a:endParaRPr lang="es-ES" i="1" dirty="0" smtClean="0"/>
          </a:p>
          <a:p>
            <a:pPr lvl="1"/>
            <a:r>
              <a:rPr lang="es-ES" b="1" dirty="0" smtClean="0"/>
              <a:t>P7- </a:t>
            </a:r>
            <a:r>
              <a:rPr lang="es-ES" i="1" dirty="0" err="1" smtClean="0"/>
              <a:t>Provide</a:t>
            </a:r>
            <a:r>
              <a:rPr lang="es-ES" i="1" dirty="0" smtClean="0"/>
              <a:t> </a:t>
            </a:r>
            <a:r>
              <a:rPr lang="es-ES" i="1" dirty="0" err="1" smtClean="0"/>
              <a:t>immediate</a:t>
            </a:r>
            <a:r>
              <a:rPr lang="es-ES" i="1" dirty="0" smtClean="0"/>
              <a:t> </a:t>
            </a:r>
            <a:r>
              <a:rPr lang="es-ES" i="1" dirty="0" err="1" smtClean="0"/>
              <a:t>feedback</a:t>
            </a:r>
            <a:r>
              <a:rPr lang="es-ES" i="1" dirty="0" smtClean="0"/>
              <a:t> </a:t>
            </a:r>
            <a:r>
              <a:rPr lang="es-ES" i="1" dirty="0" err="1" smtClean="0"/>
              <a:t>to</a:t>
            </a:r>
            <a:r>
              <a:rPr lang="es-ES" i="1" dirty="0" smtClean="0"/>
              <a:t> </a:t>
            </a:r>
            <a:r>
              <a:rPr lang="es-ES" i="1" dirty="0" err="1" smtClean="0"/>
              <a:t>make</a:t>
            </a:r>
            <a:r>
              <a:rPr lang="es-ES" i="1" dirty="0" smtClean="0"/>
              <a:t> </a:t>
            </a:r>
            <a:r>
              <a:rPr lang="es-ES" i="1" dirty="0" err="1" smtClean="0"/>
              <a:t>elders</a:t>
            </a:r>
            <a:r>
              <a:rPr lang="es-ES" i="1" dirty="0" smtClean="0"/>
              <a:t> </a:t>
            </a:r>
            <a:r>
              <a:rPr lang="es-ES" i="1" dirty="0" err="1" smtClean="0"/>
              <a:t>aware</a:t>
            </a:r>
            <a:r>
              <a:rPr lang="es-ES" i="1" dirty="0" smtClean="0"/>
              <a:t> </a:t>
            </a:r>
            <a:r>
              <a:rPr lang="es-ES" i="1" dirty="0" err="1" smtClean="0"/>
              <a:t>about</a:t>
            </a:r>
            <a:r>
              <a:rPr lang="es-ES" i="1" dirty="0" smtClean="0"/>
              <a:t> </a:t>
            </a:r>
            <a:r>
              <a:rPr lang="es-ES" i="1" dirty="0" err="1" smtClean="0"/>
              <a:t>the</a:t>
            </a:r>
            <a:r>
              <a:rPr lang="es-ES" i="1" dirty="0" smtClean="0"/>
              <a:t> </a:t>
            </a:r>
            <a:r>
              <a:rPr lang="es-ES" i="1" dirty="0" err="1" smtClean="0"/>
              <a:t>medication</a:t>
            </a:r>
            <a:r>
              <a:rPr lang="es-ES" i="1" dirty="0" smtClean="0"/>
              <a:t> </a:t>
            </a:r>
            <a:r>
              <a:rPr lang="es-ES" i="1" dirty="0" err="1" smtClean="0"/>
              <a:t>success</a:t>
            </a:r>
            <a:r>
              <a:rPr lang="es-ES" i="1" dirty="0" smtClean="0"/>
              <a:t> </a:t>
            </a:r>
            <a:r>
              <a:rPr lang="es-ES" i="1" dirty="0" err="1" smtClean="0"/>
              <a:t>or</a:t>
            </a:r>
            <a:r>
              <a:rPr lang="es-ES" i="1" dirty="0" smtClean="0"/>
              <a:t> </a:t>
            </a:r>
            <a:r>
              <a:rPr lang="es-ES" i="1" dirty="0" err="1" smtClean="0"/>
              <a:t>failure</a:t>
            </a:r>
            <a:endParaRPr lang="es-ES" i="1" dirty="0" smtClean="0"/>
          </a:p>
          <a:p>
            <a:r>
              <a:rPr lang="es-ES" b="1" dirty="0" err="1" smtClean="0"/>
              <a:t>Tuning</a:t>
            </a:r>
            <a:r>
              <a:rPr lang="es-ES" b="1" dirty="0" smtClean="0"/>
              <a:t> </a:t>
            </a:r>
            <a:r>
              <a:rPr lang="es-ES" b="1" dirty="0" err="1" smtClean="0"/>
              <a:t>ambient</a:t>
            </a:r>
            <a:r>
              <a:rPr lang="es-ES" b="1" dirty="0" smtClean="0"/>
              <a:t> </a:t>
            </a:r>
            <a:r>
              <a:rPr lang="es-ES" b="1" dirty="0" err="1" smtClean="0"/>
              <a:t>information</a:t>
            </a:r>
            <a:endParaRPr lang="es-ES" b="1" dirty="0" smtClean="0"/>
          </a:p>
          <a:p>
            <a:pPr lvl="1"/>
            <a:r>
              <a:rPr lang="es-ES" b="1" dirty="0" smtClean="0"/>
              <a:t>P8- </a:t>
            </a:r>
            <a:r>
              <a:rPr lang="es-ES" dirty="0" err="1" smtClean="0"/>
              <a:t>Auditory</a:t>
            </a:r>
            <a:r>
              <a:rPr lang="es-ES" dirty="0" smtClean="0"/>
              <a:t> </a:t>
            </a:r>
            <a:r>
              <a:rPr lang="es-ES" dirty="0" err="1" smtClean="0"/>
              <a:t>notifications</a:t>
            </a:r>
            <a:r>
              <a:rPr lang="es-ES" dirty="0" smtClean="0"/>
              <a:t> </a:t>
            </a:r>
            <a:r>
              <a:rPr lang="es-ES" dirty="0" err="1" smtClean="0"/>
              <a:t>should</a:t>
            </a:r>
            <a:r>
              <a:rPr lang="es-ES" dirty="0" smtClean="0"/>
              <a:t> be </a:t>
            </a:r>
            <a:r>
              <a:rPr lang="es-ES" dirty="0" err="1" smtClean="0"/>
              <a:t>adjusted</a:t>
            </a:r>
            <a:r>
              <a:rPr lang="es-ES" dirty="0" smtClean="0"/>
              <a:t> </a:t>
            </a:r>
            <a:r>
              <a:rPr lang="es-ES" dirty="0" err="1" smtClean="0"/>
              <a:t>to</a:t>
            </a:r>
            <a:r>
              <a:rPr lang="es-ES" dirty="0" smtClean="0"/>
              <a:t> </a:t>
            </a:r>
            <a:r>
              <a:rPr lang="es-ES" dirty="0" err="1" smtClean="0"/>
              <a:t>the</a:t>
            </a:r>
            <a:r>
              <a:rPr lang="es-ES" dirty="0" smtClean="0"/>
              <a:t> </a:t>
            </a:r>
            <a:r>
              <a:rPr lang="es-ES" dirty="0" err="1" smtClean="0"/>
              <a:t>frequency</a:t>
            </a:r>
            <a:r>
              <a:rPr lang="es-ES" dirty="0" smtClean="0"/>
              <a:t> </a:t>
            </a:r>
            <a:r>
              <a:rPr lang="es-ES" dirty="0" err="1" smtClean="0"/>
              <a:t>range</a:t>
            </a:r>
            <a:r>
              <a:rPr lang="es-ES" dirty="0" smtClean="0"/>
              <a:t> in </a:t>
            </a:r>
            <a:r>
              <a:rPr lang="es-ES" dirty="0" err="1" smtClean="0"/>
              <a:t>which</a:t>
            </a:r>
            <a:r>
              <a:rPr lang="es-ES" dirty="0" smtClean="0"/>
              <a:t> </a:t>
            </a:r>
            <a:r>
              <a:rPr lang="es-ES" dirty="0" err="1" smtClean="0"/>
              <a:t>elders</a:t>
            </a:r>
            <a:r>
              <a:rPr lang="es-ES" dirty="0" smtClean="0"/>
              <a:t> </a:t>
            </a:r>
            <a:r>
              <a:rPr lang="es-ES" dirty="0" err="1" smtClean="0"/>
              <a:t>hear</a:t>
            </a:r>
            <a:r>
              <a:rPr lang="es-ES" dirty="0" smtClean="0"/>
              <a:t> (</a:t>
            </a:r>
            <a:r>
              <a:rPr lang="es-ES" dirty="0" err="1" smtClean="0"/>
              <a:t>presbycusis</a:t>
            </a:r>
            <a:r>
              <a:rPr lang="es-ES" dirty="0" smtClean="0"/>
              <a:t>)</a:t>
            </a:r>
          </a:p>
          <a:p>
            <a:pPr lvl="1"/>
            <a:r>
              <a:rPr lang="es-ES" b="1" dirty="0" smtClean="0"/>
              <a:t>P9- </a:t>
            </a:r>
            <a:r>
              <a:rPr lang="es-ES" dirty="0" smtClean="0"/>
              <a:t>Use </a:t>
            </a:r>
            <a:r>
              <a:rPr lang="es-ES" dirty="0" err="1" smtClean="0"/>
              <a:t>pictograms</a:t>
            </a:r>
            <a:r>
              <a:rPr lang="es-ES" dirty="0" smtClean="0"/>
              <a:t> </a:t>
            </a:r>
            <a:r>
              <a:rPr lang="es-ES" dirty="0" err="1" smtClean="0"/>
              <a:t>to</a:t>
            </a:r>
            <a:r>
              <a:rPr lang="es-ES" dirty="0" smtClean="0"/>
              <a:t> </a:t>
            </a:r>
            <a:r>
              <a:rPr lang="es-ES" dirty="0" err="1" smtClean="0"/>
              <a:t>express</a:t>
            </a:r>
            <a:r>
              <a:rPr lang="es-ES" dirty="0" smtClean="0"/>
              <a:t> </a:t>
            </a:r>
            <a:r>
              <a:rPr lang="es-ES" dirty="0" err="1" smtClean="0"/>
              <a:t>the</a:t>
            </a:r>
            <a:r>
              <a:rPr lang="es-ES" dirty="0" smtClean="0"/>
              <a:t> rules </a:t>
            </a:r>
            <a:r>
              <a:rPr lang="es-ES" dirty="0" err="1" smtClean="0"/>
              <a:t>to</a:t>
            </a:r>
            <a:r>
              <a:rPr lang="es-ES" dirty="0" smtClean="0"/>
              <a:t> </a:t>
            </a:r>
            <a:r>
              <a:rPr lang="es-ES" dirty="0" err="1" smtClean="0"/>
              <a:t>follow</a:t>
            </a:r>
            <a:r>
              <a:rPr lang="es-ES" dirty="0" smtClean="0"/>
              <a:t> </a:t>
            </a:r>
            <a:r>
              <a:rPr lang="es-ES" dirty="0" err="1" smtClean="0"/>
              <a:t>for</a:t>
            </a:r>
            <a:r>
              <a:rPr lang="es-ES" dirty="0" smtClean="0"/>
              <a:t> </a:t>
            </a:r>
            <a:r>
              <a:rPr lang="es-ES" dirty="0" err="1" smtClean="0"/>
              <a:t>medicating</a:t>
            </a:r>
            <a:r>
              <a:rPr lang="es-ES" dirty="0" smtClean="0"/>
              <a:t>. </a:t>
            </a:r>
            <a:r>
              <a:rPr lang="es-ES" dirty="0" err="1" smtClean="0"/>
              <a:t>They</a:t>
            </a:r>
            <a:r>
              <a:rPr lang="es-ES" dirty="0" smtClean="0"/>
              <a:t> are </a:t>
            </a:r>
            <a:r>
              <a:rPr lang="es-ES" dirty="0" err="1" smtClean="0"/>
              <a:t>stylized</a:t>
            </a:r>
            <a:r>
              <a:rPr lang="es-ES" dirty="0" smtClean="0"/>
              <a:t> </a:t>
            </a:r>
            <a:r>
              <a:rPr lang="es-ES" dirty="0" err="1" smtClean="0"/>
              <a:t>figurative</a:t>
            </a:r>
            <a:r>
              <a:rPr lang="es-ES" dirty="0" smtClean="0"/>
              <a:t> </a:t>
            </a:r>
            <a:r>
              <a:rPr lang="es-ES" dirty="0" err="1" smtClean="0"/>
              <a:t>drawings</a:t>
            </a:r>
            <a:r>
              <a:rPr lang="es-ES" dirty="0" smtClean="0"/>
              <a:t> </a:t>
            </a:r>
            <a:r>
              <a:rPr lang="es-ES" dirty="0" err="1" smtClean="0"/>
              <a:t>that</a:t>
            </a:r>
            <a:r>
              <a:rPr lang="es-ES" dirty="0" smtClean="0"/>
              <a:t> </a:t>
            </a:r>
            <a:r>
              <a:rPr lang="es-ES" dirty="0" err="1" smtClean="0"/>
              <a:t>refer</a:t>
            </a:r>
            <a:r>
              <a:rPr lang="es-ES" dirty="0" smtClean="0"/>
              <a:t> </a:t>
            </a:r>
            <a:r>
              <a:rPr lang="es-ES" dirty="0" err="1" smtClean="0"/>
              <a:t>directly</a:t>
            </a:r>
            <a:r>
              <a:rPr lang="es-ES" dirty="0" smtClean="0"/>
              <a:t> </a:t>
            </a:r>
            <a:r>
              <a:rPr lang="es-ES" dirty="0" err="1" smtClean="0"/>
              <a:t>to</a:t>
            </a:r>
            <a:r>
              <a:rPr lang="es-ES" dirty="0" smtClean="0"/>
              <a:t> </a:t>
            </a:r>
            <a:r>
              <a:rPr lang="es-ES" dirty="0" err="1" smtClean="0"/>
              <a:t>an</a:t>
            </a:r>
            <a:r>
              <a:rPr lang="es-ES" dirty="0" smtClean="0"/>
              <a:t> </a:t>
            </a:r>
            <a:r>
              <a:rPr lang="es-ES" dirty="0" err="1" smtClean="0"/>
              <a:t>object</a:t>
            </a:r>
            <a:r>
              <a:rPr lang="es-ES" dirty="0" smtClean="0"/>
              <a:t> </a:t>
            </a:r>
            <a:r>
              <a:rPr lang="es-ES" dirty="0" err="1" smtClean="0"/>
              <a:t>to</a:t>
            </a:r>
            <a:r>
              <a:rPr lang="es-ES" dirty="0" smtClean="0"/>
              <a:t> </a:t>
            </a:r>
            <a:r>
              <a:rPr lang="es-ES" dirty="0" err="1" smtClean="0"/>
              <a:t>communicate</a:t>
            </a:r>
            <a:r>
              <a:rPr lang="es-ES" dirty="0" smtClean="0"/>
              <a:t>.</a:t>
            </a:r>
          </a:p>
          <a:p>
            <a:pPr lvl="1"/>
            <a:r>
              <a:rPr lang="es-ES" b="1" dirty="0" smtClean="0"/>
              <a:t>P10- </a:t>
            </a:r>
            <a:r>
              <a:rPr lang="es-ES" dirty="0" err="1" smtClean="0"/>
              <a:t>Using</a:t>
            </a:r>
            <a:r>
              <a:rPr lang="es-ES" dirty="0" smtClean="0"/>
              <a:t> visual </a:t>
            </a:r>
            <a:r>
              <a:rPr lang="es-ES" dirty="0" err="1" smtClean="0"/>
              <a:t>metaphors</a:t>
            </a:r>
            <a:r>
              <a:rPr lang="es-ES" dirty="0" smtClean="0"/>
              <a:t> </a:t>
            </a:r>
            <a:r>
              <a:rPr lang="es-ES" dirty="0" err="1" smtClean="0"/>
              <a:t>to</a:t>
            </a:r>
            <a:r>
              <a:rPr lang="es-ES" dirty="0" smtClean="0"/>
              <a:t> </a:t>
            </a:r>
            <a:r>
              <a:rPr lang="es-ES" dirty="0" err="1" smtClean="0"/>
              <a:t>raise</a:t>
            </a:r>
            <a:r>
              <a:rPr lang="es-ES" dirty="0" smtClean="0"/>
              <a:t> </a:t>
            </a:r>
            <a:r>
              <a:rPr lang="es-ES" dirty="0" err="1" smtClean="0"/>
              <a:t>awareness</a:t>
            </a:r>
            <a:r>
              <a:rPr lang="es-ES" dirty="0" smtClean="0"/>
              <a:t> </a:t>
            </a:r>
            <a:r>
              <a:rPr lang="es-ES" dirty="0" err="1" smtClean="0"/>
              <a:t>about</a:t>
            </a:r>
            <a:r>
              <a:rPr lang="es-ES" dirty="0" smtClean="0"/>
              <a:t> </a:t>
            </a:r>
            <a:r>
              <a:rPr lang="es-ES" dirty="0" err="1" smtClean="0"/>
              <a:t>medication</a:t>
            </a:r>
            <a:r>
              <a:rPr lang="es-ES" dirty="0" smtClean="0"/>
              <a:t> </a:t>
            </a:r>
            <a:r>
              <a:rPr lang="es-ES" dirty="0" err="1" smtClean="0"/>
              <a:t>compliance</a:t>
            </a:r>
            <a:r>
              <a:rPr lang="es-ES" dirty="0" smtClean="0"/>
              <a:t>; </a:t>
            </a:r>
            <a:r>
              <a:rPr lang="es-ES" dirty="0" err="1" smtClean="0"/>
              <a:t>e.g</a:t>
            </a:r>
            <a:r>
              <a:rPr lang="es-ES" dirty="0" smtClean="0"/>
              <a:t>. </a:t>
            </a:r>
            <a:r>
              <a:rPr lang="es-ES" dirty="0" err="1" smtClean="0"/>
              <a:t>metaphors</a:t>
            </a:r>
            <a:r>
              <a:rPr lang="es-ES" dirty="0" smtClean="0"/>
              <a:t> </a:t>
            </a:r>
            <a:r>
              <a:rPr lang="es-ES" dirty="0" err="1" smtClean="0"/>
              <a:t>based</a:t>
            </a:r>
            <a:r>
              <a:rPr lang="es-ES" dirty="0" smtClean="0"/>
              <a:t> </a:t>
            </a:r>
            <a:r>
              <a:rPr lang="es-ES" dirty="0" err="1" smtClean="0"/>
              <a:t>on</a:t>
            </a:r>
            <a:r>
              <a:rPr lang="es-ES" dirty="0" smtClean="0"/>
              <a:t> </a:t>
            </a:r>
            <a:r>
              <a:rPr lang="es-ES" dirty="0" err="1" smtClean="0"/>
              <a:t>the</a:t>
            </a:r>
            <a:r>
              <a:rPr lang="es-ES" dirty="0" smtClean="0"/>
              <a:t> </a:t>
            </a:r>
            <a:r>
              <a:rPr lang="es-ES" dirty="0" err="1" smtClean="0"/>
              <a:t>care</a:t>
            </a:r>
            <a:r>
              <a:rPr lang="es-ES" dirty="0" smtClean="0"/>
              <a:t> of </a:t>
            </a:r>
            <a:r>
              <a:rPr lang="es-ES" dirty="0" err="1" smtClean="0"/>
              <a:t>pets</a:t>
            </a:r>
            <a:r>
              <a:rPr lang="es-ES" dirty="0" smtClean="0"/>
              <a:t> </a:t>
            </a:r>
            <a:r>
              <a:rPr lang="es-ES" dirty="0" err="1" smtClean="0"/>
              <a:t>or</a:t>
            </a:r>
            <a:r>
              <a:rPr lang="es-ES" dirty="0" smtClean="0"/>
              <a:t> </a:t>
            </a:r>
            <a:r>
              <a:rPr lang="es-ES" dirty="0" err="1" smtClean="0"/>
              <a:t>plants</a:t>
            </a:r>
            <a:r>
              <a:rPr lang="es-ES" dirty="0" smtClean="0"/>
              <a:t> </a:t>
            </a:r>
            <a:r>
              <a:rPr lang="es-ES" dirty="0" err="1" smtClean="0"/>
              <a:t>to</a:t>
            </a:r>
            <a:r>
              <a:rPr lang="es-ES" dirty="0" smtClean="0"/>
              <a:t> </a:t>
            </a:r>
            <a:r>
              <a:rPr lang="es-ES" dirty="0" err="1" smtClean="0"/>
              <a:t>provide</a:t>
            </a:r>
            <a:r>
              <a:rPr lang="es-ES" dirty="0" smtClean="0"/>
              <a:t> </a:t>
            </a:r>
            <a:r>
              <a:rPr lang="es-ES" dirty="0" err="1" smtClean="0"/>
              <a:t>immediate</a:t>
            </a:r>
            <a:r>
              <a:rPr lang="es-ES" dirty="0" smtClean="0"/>
              <a:t> </a:t>
            </a:r>
            <a:r>
              <a:rPr lang="es-ES" dirty="0" err="1" smtClean="0"/>
              <a:t>feedback</a:t>
            </a:r>
            <a:r>
              <a:rPr lang="es-ES" dirty="0" smtClean="0"/>
              <a:t> and </a:t>
            </a:r>
            <a:r>
              <a:rPr lang="es-ES" dirty="0" err="1" smtClean="0"/>
              <a:t>daily</a:t>
            </a:r>
            <a:r>
              <a:rPr lang="es-ES" dirty="0" smtClean="0"/>
              <a:t> </a:t>
            </a:r>
            <a:r>
              <a:rPr lang="es-ES" dirty="0" err="1" smtClean="0"/>
              <a:t>reinforcements</a:t>
            </a:r>
            <a:r>
              <a:rPr lang="es-ES" dirty="0" smtClean="0"/>
              <a:t> </a:t>
            </a:r>
            <a:r>
              <a:rPr lang="es-ES" dirty="0" err="1" smtClean="0"/>
              <a:t>on</a:t>
            </a:r>
            <a:r>
              <a:rPr lang="es-ES" dirty="0" smtClean="0"/>
              <a:t> </a:t>
            </a:r>
            <a:r>
              <a:rPr lang="es-ES" dirty="0" err="1" smtClean="0"/>
              <a:t>medication</a:t>
            </a:r>
            <a:r>
              <a:rPr lang="es-ES" dirty="0" smtClean="0"/>
              <a:t> </a:t>
            </a:r>
            <a:r>
              <a:rPr lang="es-ES" dirty="0" err="1" smtClean="0"/>
              <a:t>compliance</a:t>
            </a:r>
            <a:r>
              <a:rPr lang="es-E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Sin embargo, se identificó que el sistema soporta el ajuste de la intensidad de las alertas, consistiendo en proveer recordatorios que varían de lo sutil a lo insistente. Esto con el propósito de no molestar al paciente con recordatorios innecesarios o por el contrario, demandarle que ejecute la actividad.</a:t>
            </a:r>
            <a:endParaRPr lang="es-ES_tradnl" sz="1200" kern="1200" dirty="0" smtClean="0">
              <a:solidFill>
                <a:schemeClr val="tx1"/>
              </a:solidFill>
              <a:effectLst/>
              <a:latin typeface="+mn-lt"/>
              <a:ea typeface="+mn-ea"/>
              <a:cs typeface="+mn-cs"/>
            </a:endParaRPr>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55</a:t>
            </a:fld>
            <a:endParaRPr lang="es-ES"/>
          </a:p>
        </p:txBody>
      </p:sp>
    </p:spTree>
    <p:extLst>
      <p:ext uri="{BB962C8B-B14F-4D97-AF65-F5344CB8AC3E}">
        <p14:creationId xmlns:p14="http://schemas.microsoft.com/office/powerpoint/2010/main" val="194041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PubMed</a:t>
            </a:r>
            <a:r>
              <a:rPr lang="es-ES" dirty="0" smtClean="0"/>
              <a:t> Central (PMC) </a:t>
            </a:r>
            <a:r>
              <a:rPr lang="es-ES" dirty="0" err="1" smtClean="0"/>
              <a:t>is</a:t>
            </a:r>
            <a:r>
              <a:rPr lang="es-ES" dirty="0" smtClean="0"/>
              <a:t> </a:t>
            </a:r>
            <a:r>
              <a:rPr lang="es-ES" dirty="0" err="1" smtClean="0"/>
              <a:t>the</a:t>
            </a:r>
            <a:r>
              <a:rPr lang="es-ES" dirty="0" smtClean="0"/>
              <a:t> U.S. </a:t>
            </a:r>
            <a:r>
              <a:rPr lang="es-ES" dirty="0" err="1" smtClean="0"/>
              <a:t>National</a:t>
            </a:r>
            <a:r>
              <a:rPr lang="es-ES" dirty="0" smtClean="0"/>
              <a:t> </a:t>
            </a:r>
            <a:r>
              <a:rPr lang="es-ES" dirty="0" err="1" smtClean="0"/>
              <a:t>Institutes</a:t>
            </a:r>
            <a:r>
              <a:rPr lang="es-ES" dirty="0" smtClean="0"/>
              <a:t> of </a:t>
            </a:r>
            <a:r>
              <a:rPr lang="es-ES" dirty="0" err="1" smtClean="0"/>
              <a:t>Health</a:t>
            </a:r>
            <a:r>
              <a:rPr lang="es-ES" dirty="0" smtClean="0"/>
              <a:t> (NIH) free digital archive of </a:t>
            </a:r>
            <a:r>
              <a:rPr lang="es-ES" dirty="0" err="1" smtClean="0"/>
              <a:t>biomedical</a:t>
            </a:r>
            <a:r>
              <a:rPr lang="es-ES" dirty="0" smtClean="0"/>
              <a:t> and </a:t>
            </a:r>
            <a:r>
              <a:rPr lang="es-ES" dirty="0" err="1" smtClean="0"/>
              <a:t>life</a:t>
            </a:r>
            <a:r>
              <a:rPr lang="es-ES" dirty="0" smtClean="0"/>
              <a:t> </a:t>
            </a:r>
            <a:r>
              <a:rPr lang="es-ES" dirty="0" err="1" smtClean="0"/>
              <a:t>sciences</a:t>
            </a:r>
            <a:r>
              <a:rPr lang="es-ES" dirty="0" smtClean="0"/>
              <a:t> </a:t>
            </a:r>
            <a:r>
              <a:rPr lang="es-ES" dirty="0" err="1" smtClean="0"/>
              <a:t>journal</a:t>
            </a:r>
            <a:r>
              <a:rPr lang="es-ES" dirty="0" smtClean="0"/>
              <a:t> </a:t>
            </a:r>
            <a:r>
              <a:rPr lang="es-ES" dirty="0" err="1" smtClean="0"/>
              <a:t>literature</a:t>
            </a:r>
            <a:r>
              <a:rPr lang="es-ES" dirty="0" smtClean="0"/>
              <a:t>.</a:t>
            </a:r>
          </a:p>
          <a:p>
            <a:r>
              <a:rPr lang="es-ES" dirty="0" err="1" smtClean="0"/>
              <a:t>The</a:t>
            </a:r>
            <a:r>
              <a:rPr lang="es-ES" dirty="0" smtClean="0"/>
              <a:t> </a:t>
            </a:r>
            <a:r>
              <a:rPr lang="es-ES" dirty="0" smtClean="0">
                <a:hlinkClick r:id="rId3"/>
              </a:rPr>
              <a:t>NLM Catalog</a:t>
            </a:r>
            <a:r>
              <a:rPr lang="es-ES" dirty="0" smtClean="0"/>
              <a:t> </a:t>
            </a:r>
            <a:r>
              <a:rPr lang="es-ES" dirty="0" err="1" smtClean="0"/>
              <a:t>includes</a:t>
            </a:r>
            <a:r>
              <a:rPr lang="es-ES" dirty="0" smtClean="0"/>
              <a:t> </a:t>
            </a:r>
            <a:r>
              <a:rPr lang="es-ES" dirty="0" err="1" smtClean="0"/>
              <a:t>information</a:t>
            </a:r>
            <a:r>
              <a:rPr lang="es-ES" dirty="0" smtClean="0"/>
              <a:t> </a:t>
            </a:r>
            <a:r>
              <a:rPr lang="es-ES" dirty="0" err="1" smtClean="0"/>
              <a:t>about</a:t>
            </a:r>
            <a:r>
              <a:rPr lang="es-ES" dirty="0" smtClean="0"/>
              <a:t> </a:t>
            </a:r>
            <a:r>
              <a:rPr lang="es-ES" dirty="0" err="1" smtClean="0"/>
              <a:t>the</a:t>
            </a:r>
            <a:r>
              <a:rPr lang="es-ES" dirty="0" smtClean="0"/>
              <a:t> </a:t>
            </a:r>
            <a:r>
              <a:rPr lang="es-ES" dirty="0" err="1" smtClean="0"/>
              <a:t>journals</a:t>
            </a:r>
            <a:r>
              <a:rPr lang="es-ES" dirty="0" smtClean="0"/>
              <a:t> in </a:t>
            </a:r>
            <a:r>
              <a:rPr lang="es-ES" dirty="0" err="1" smtClean="0"/>
              <a:t>PubMed</a:t>
            </a:r>
            <a:r>
              <a:rPr lang="es-ES" dirty="0" smtClean="0"/>
              <a:t> and </a:t>
            </a:r>
            <a:r>
              <a:rPr lang="es-ES" dirty="0" err="1" smtClean="0"/>
              <a:t>the</a:t>
            </a:r>
            <a:r>
              <a:rPr lang="es-ES" dirty="0" smtClean="0"/>
              <a:t> </a:t>
            </a:r>
            <a:r>
              <a:rPr lang="es-ES" dirty="0" err="1" smtClean="0"/>
              <a:t>other</a:t>
            </a:r>
            <a:r>
              <a:rPr lang="es-ES" dirty="0" smtClean="0"/>
              <a:t> NCBI </a:t>
            </a:r>
            <a:r>
              <a:rPr lang="es-ES" dirty="0" err="1" smtClean="0"/>
              <a:t>databases</a:t>
            </a:r>
            <a:r>
              <a:rPr lang="es-ES" dirty="0" smtClean="0"/>
              <a:t>[1]. MEDLINE </a:t>
            </a:r>
            <a:r>
              <a:rPr lang="es-ES" dirty="0" err="1" smtClean="0"/>
              <a:t>database</a:t>
            </a:r>
            <a:r>
              <a:rPr lang="es-ES" dirty="0" smtClean="0"/>
              <a:t> </a:t>
            </a:r>
            <a:r>
              <a:rPr lang="es-ES" dirty="0" err="1" smtClean="0"/>
              <a:t>is</a:t>
            </a:r>
            <a:r>
              <a:rPr lang="es-ES" dirty="0" smtClean="0"/>
              <a:t> </a:t>
            </a:r>
            <a:r>
              <a:rPr lang="es-ES" dirty="0" err="1" smtClean="0"/>
              <a:t>directly</a:t>
            </a:r>
            <a:r>
              <a:rPr lang="es-ES" dirty="0" smtClean="0"/>
              <a:t> </a:t>
            </a:r>
            <a:r>
              <a:rPr lang="es-ES" dirty="0" err="1" smtClean="0"/>
              <a:t>searchable</a:t>
            </a:r>
            <a:r>
              <a:rPr lang="es-ES" dirty="0" smtClean="0"/>
              <a:t> </a:t>
            </a:r>
            <a:r>
              <a:rPr lang="es-ES" dirty="0" err="1" smtClean="0"/>
              <a:t>from</a:t>
            </a:r>
            <a:r>
              <a:rPr lang="es-ES" dirty="0" smtClean="0"/>
              <a:t> NLM as a </a:t>
            </a:r>
            <a:r>
              <a:rPr lang="es-ES" dirty="0" err="1" smtClean="0"/>
              <a:t>subset</a:t>
            </a:r>
            <a:r>
              <a:rPr lang="es-ES" dirty="0" smtClean="0"/>
              <a:t> of </a:t>
            </a:r>
            <a:r>
              <a:rPr lang="es-ES" dirty="0" err="1" smtClean="0"/>
              <a:t>the</a:t>
            </a:r>
            <a:r>
              <a:rPr lang="es-ES" dirty="0" smtClean="0"/>
              <a:t> </a:t>
            </a:r>
            <a:r>
              <a:rPr lang="es-ES" dirty="0" err="1" smtClean="0"/>
              <a:t>PubMed</a:t>
            </a:r>
            <a:r>
              <a:rPr lang="es-ES" baseline="30000" dirty="0" smtClean="0"/>
              <a:t>®.</a:t>
            </a:r>
            <a:r>
              <a:rPr lang="es-ES" dirty="0" smtClean="0"/>
              <a:t> </a:t>
            </a:r>
          </a:p>
          <a:p>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59</a:t>
            </a:fld>
            <a:endParaRPr lang="es-ES"/>
          </a:p>
        </p:txBody>
      </p:sp>
    </p:spTree>
    <p:extLst>
      <p:ext uri="{BB962C8B-B14F-4D97-AF65-F5344CB8AC3E}">
        <p14:creationId xmlns:p14="http://schemas.microsoft.com/office/powerpoint/2010/main" val="1880467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It</a:t>
            </a:r>
            <a:r>
              <a:rPr lang="es-ES" sz="1200" kern="1200" dirty="0" smtClean="0">
                <a:solidFill>
                  <a:schemeClr val="tx1"/>
                </a:solidFill>
                <a:latin typeface="+mn-lt"/>
                <a:ea typeface="+mn-ea"/>
                <a:cs typeface="+mn-cs"/>
              </a:rPr>
              <a:t> has </a:t>
            </a:r>
            <a:r>
              <a:rPr lang="es-ES" sz="1200" kern="1200" dirty="0" err="1" smtClean="0">
                <a:solidFill>
                  <a:schemeClr val="tx1"/>
                </a:solidFill>
                <a:latin typeface="+mn-lt"/>
                <a:ea typeface="+mn-ea"/>
                <a:cs typeface="+mn-cs"/>
              </a:rPr>
              <a:t>been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identified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encouraging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people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develop</a:t>
            </a:r>
            <a:r>
              <a:rPr lang="es-ES" sz="1200" kern="1200" dirty="0" smtClean="0">
                <a:solidFill>
                  <a:schemeClr val="tx1"/>
                </a:solidFill>
                <a:latin typeface="+mn-lt"/>
                <a:ea typeface="+mn-ea"/>
                <a:cs typeface="+mn-cs"/>
              </a:rPr>
              <a:t> positive </a:t>
            </a:r>
            <a:r>
              <a:rPr lang="es-ES" sz="1200" kern="1200" dirty="0" err="1" smtClean="0">
                <a:solidFill>
                  <a:schemeClr val="tx1"/>
                </a:solidFill>
                <a:latin typeface="+mn-lt"/>
                <a:ea typeface="+mn-ea"/>
                <a:cs typeface="+mn-cs"/>
              </a:rPr>
              <a:t>attitudes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about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exercise</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promoting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long-term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exercise</a:t>
            </a:r>
            <a:r>
              <a:rPr lang="es-ES" sz="1200" kern="1200" dirty="0" smtClean="0">
                <a:solidFill>
                  <a:schemeClr val="tx1"/>
                </a:solidFill>
                <a:latin typeface="+mn-lt"/>
                <a:ea typeface="+mn-ea"/>
                <a:cs typeface="+mn-cs"/>
              </a:rPr>
              <a:t> has </a:t>
            </a:r>
            <a:r>
              <a:rPr lang="es-ES" sz="1200" kern="1200" dirty="0" err="1" smtClean="0">
                <a:solidFill>
                  <a:schemeClr val="tx1"/>
                </a:solidFill>
                <a:latin typeface="+mn-lt"/>
                <a:ea typeface="+mn-ea"/>
                <a:cs typeface="+mn-cs"/>
              </a:rPr>
              <a:t>been</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major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challenge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over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years</a:t>
            </a:r>
            <a:r>
              <a:rPr lang="es-ES" sz="1200" kern="1200" dirty="0" smtClean="0">
                <a:solidFill>
                  <a:schemeClr val="tx1"/>
                </a:solidFill>
                <a:latin typeface="+mn-lt"/>
                <a:ea typeface="+mn-ea"/>
                <a:cs typeface="+mn-cs"/>
              </a:rPr>
              <a:t>.</a:t>
            </a:r>
            <a:endParaRPr lang="en-US" dirty="0" smtClean="0"/>
          </a:p>
          <a:p>
            <a:r>
              <a:rPr lang="en-US" sz="1200" kern="1200" dirty="0" smtClean="0">
                <a:solidFill>
                  <a:schemeClr val="tx1"/>
                </a:solidFill>
                <a:effectLst/>
                <a:latin typeface="+mn-lt"/>
                <a:ea typeface="+mn-ea"/>
                <a:cs typeface="+mn-cs"/>
              </a:rPr>
              <a:t>- It is well known that Older adults who adopt an exercise routine obtain many benefits</a:t>
            </a:r>
            <a:r>
              <a:rPr lang="en-US" sz="1200" kern="1200" baseline="0" dirty="0" smtClean="0">
                <a:solidFill>
                  <a:schemeClr val="tx1"/>
                </a:solidFill>
                <a:effectLst/>
                <a:latin typeface="+mn-lt"/>
                <a:ea typeface="+mn-ea"/>
                <a:cs typeface="+mn-cs"/>
              </a:rPr>
              <a:t> since they </a:t>
            </a:r>
            <a:r>
              <a:rPr lang="en-US" sz="1200" kern="1200" dirty="0" smtClean="0">
                <a:solidFill>
                  <a:schemeClr val="tx1"/>
                </a:solidFill>
                <a:effectLst/>
                <a:latin typeface="+mn-lt"/>
                <a:ea typeface="+mn-ea"/>
                <a:cs typeface="+mn-cs"/>
              </a:rPr>
              <a:t>are not only able to cope with chronic diseases, but to stay strong and fit enough to perform their activities of daily living, maintain their independence, and improve their self-esteem and social relationships since exercising offers them opportunities to be with friends and family</a:t>
            </a:r>
            <a:r>
              <a:rPr lang="en-US" sz="1200" kern="1200" baseline="0" dirty="0" smtClean="0">
                <a:solidFill>
                  <a:schemeClr val="tx1"/>
                </a:solidFill>
                <a:effectLst/>
                <a:latin typeface="+mn-lt"/>
                <a:ea typeface="+mn-ea"/>
                <a:cs typeface="+mn-cs"/>
              </a:rPr>
              <a:t>. </a:t>
            </a:r>
            <a:endParaRPr lang="en-US" dirty="0" smtClean="0"/>
          </a:p>
        </p:txBody>
      </p:sp>
      <p:sp>
        <p:nvSpPr>
          <p:cNvPr id="4" name="Marcador de número de diapositiva 3"/>
          <p:cNvSpPr>
            <a:spLocks noGrp="1"/>
          </p:cNvSpPr>
          <p:nvPr>
            <p:ph type="sldNum" sz="quarter" idx="10"/>
          </p:nvPr>
        </p:nvSpPr>
        <p:spPr/>
        <p:txBody>
          <a:bodyPr/>
          <a:lstStyle/>
          <a:p>
            <a:fld id="{8B3C6A6C-DF7A-DF44-94AA-66CA1328A024}" type="slidenum">
              <a:rPr lang="es-ES" smtClean="0"/>
              <a:t>64</a:t>
            </a:fld>
            <a:endParaRPr lang="es-ES"/>
          </a:p>
        </p:txBody>
      </p:sp>
    </p:spTree>
    <p:extLst>
      <p:ext uri="{BB962C8B-B14F-4D97-AF65-F5344CB8AC3E}">
        <p14:creationId xmlns:p14="http://schemas.microsoft.com/office/powerpoint/2010/main" val="3721329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Based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psychological and behavioral theories, some</a:t>
            </a:r>
            <a:r>
              <a:rPr lang="en-US" sz="1200" kern="1200" baseline="0" dirty="0" smtClean="0">
                <a:solidFill>
                  <a:schemeClr val="tx1"/>
                </a:solidFill>
                <a:effectLst/>
                <a:latin typeface="+mn-lt"/>
                <a:ea typeface="+mn-ea"/>
                <a:cs typeface="+mn-cs"/>
              </a:rPr>
              <a:t> strategies</a:t>
            </a:r>
            <a:r>
              <a:rPr lang="en-US" sz="1200" kern="1200" dirty="0" smtClean="0">
                <a:solidFill>
                  <a:schemeClr val="tx1"/>
                </a:solidFill>
                <a:effectLst/>
                <a:latin typeface="+mn-lt"/>
                <a:ea typeface="+mn-ea"/>
                <a:cs typeface="+mn-cs"/>
              </a:rPr>
              <a:t> have been identified for designing effective persuasive technologies that encourage people to adopt healthy lifestyle habits. Some works have</a:t>
            </a:r>
            <a:r>
              <a:rPr lang="en-US" sz="1200" kern="1200" baseline="0" dirty="0" smtClean="0">
                <a:solidFill>
                  <a:schemeClr val="tx1"/>
                </a:solidFill>
                <a:effectLst/>
                <a:latin typeface="+mn-lt"/>
                <a:ea typeface="+mn-ea"/>
                <a:cs typeface="+mn-cs"/>
              </a:rPr>
              <a:t> adopted these </a:t>
            </a:r>
            <a:r>
              <a:rPr lang="en-US" sz="1200" kern="1200" dirty="0" smtClean="0">
                <a:solidFill>
                  <a:schemeClr val="tx1"/>
                </a:solidFill>
                <a:effectLst/>
                <a:latin typeface="+mn-lt"/>
                <a:ea typeface="+mn-ea"/>
                <a:cs typeface="+mn-cs"/>
              </a:rPr>
              <a:t>strategies, which</a:t>
            </a:r>
            <a:r>
              <a:rPr lang="en-US" sz="1200" kern="1200" baseline="0" dirty="0" smtClean="0">
                <a:solidFill>
                  <a:schemeClr val="tx1"/>
                </a:solidFill>
                <a:effectLst/>
                <a:latin typeface="+mn-lt"/>
                <a:ea typeface="+mn-ea"/>
                <a:cs typeface="+mn-cs"/>
              </a:rPr>
              <a:t> include</a:t>
            </a:r>
            <a:r>
              <a:rPr lang="en-US" sz="1200" kern="1200" dirty="0" smtClean="0">
                <a:solidFill>
                  <a:schemeClr val="tx1"/>
                </a:solidFill>
                <a:effectLst/>
                <a:latin typeface="+mn-lt"/>
                <a:ea typeface="+mn-ea"/>
                <a:cs typeface="+mn-cs"/>
              </a:rPr>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Abstract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representations of the compliance of the physical activity routines</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providing awareness of the impact of their behavior on their health,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Rewards as incentives for positive behavior, or by punishing negative behavior,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Addressing the aesthetic aspect of the technology that has to support the user’s personal style,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and games in which players compete to reach healthy goals. </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 are: providing positive reinforcements to encourage change</a:t>
            </a:r>
            <a:endParaRPr lang="en-US" dirty="0" smtClean="0"/>
          </a:p>
          <a:p>
            <a:pPr marL="171450" indent="-171450">
              <a:buFontTx/>
              <a:buChar char="-"/>
            </a:pPr>
            <a:r>
              <a:rPr lang="en-US" dirty="0" smtClean="0"/>
              <a:t>To implement the design strategies  for persuasive technologies to motivate elders to exercise, </a:t>
            </a:r>
            <a:r>
              <a:rPr lang="en-US" sz="1200" kern="1200" dirty="0" smtClean="0">
                <a:solidFill>
                  <a:schemeClr val="tx1"/>
                </a:solidFill>
                <a:effectLst/>
                <a:latin typeface="+mn-lt"/>
                <a:ea typeface="+mn-ea"/>
                <a:cs typeface="+mn-cs"/>
              </a:rPr>
              <a:t>we need to take into account the needs and problems they have for exercising, and the factors that negatively and positively may impact on their motivation. Additionally, we have to consider that designing appropriate awareness mechanisms for elderly could be challenging since their perceptual levels may have decreased. And,</a:t>
            </a:r>
            <a:r>
              <a:rPr lang="es-ES_tradnl" dirty="0" smtClean="0">
                <a:effectLst/>
              </a:rPr>
              <a:t> </a:t>
            </a:r>
            <a:r>
              <a:rPr lang="en-US" sz="1200" kern="1200" dirty="0" smtClean="0">
                <a:solidFill>
                  <a:schemeClr val="tx1"/>
                </a:solidFill>
                <a:effectLst/>
                <a:latin typeface="+mn-lt"/>
                <a:ea typeface="+mn-ea"/>
                <a:cs typeface="+mn-cs"/>
              </a:rPr>
              <a:t>independent elders prefer products that match their aesthetic desires and that support their functional needs and independence, </a:t>
            </a:r>
            <a:endParaRPr lang="es-ES_tradnl" dirty="0" smtClean="0">
              <a:effectLst/>
            </a:endParaRPr>
          </a:p>
          <a:p>
            <a:pPr marL="0" indent="0">
              <a:buFontTx/>
              <a:buNone/>
            </a:pPr>
            <a:endParaRPr lang="es-ES" dirty="0"/>
          </a:p>
        </p:txBody>
      </p:sp>
      <p:sp>
        <p:nvSpPr>
          <p:cNvPr id="4" name="Marcador de número de diapositiva 3"/>
          <p:cNvSpPr>
            <a:spLocks noGrp="1"/>
          </p:cNvSpPr>
          <p:nvPr>
            <p:ph type="sldNum" sz="quarter" idx="10"/>
          </p:nvPr>
        </p:nvSpPr>
        <p:spPr/>
        <p:txBody>
          <a:bodyPr/>
          <a:lstStyle/>
          <a:p>
            <a:fld id="{8B3C6A6C-DF7A-DF44-94AA-66CA1328A024}" type="slidenum">
              <a:rPr lang="es-ES" smtClean="0"/>
              <a:t>65</a:t>
            </a:fld>
            <a:endParaRPr lang="es-ES"/>
          </a:p>
        </p:txBody>
      </p:sp>
    </p:spTree>
    <p:extLst>
      <p:ext uri="{BB962C8B-B14F-4D97-AF65-F5344CB8AC3E}">
        <p14:creationId xmlns:p14="http://schemas.microsoft.com/office/powerpoint/2010/main" val="1331356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n-US" dirty="0" smtClean="0"/>
              <a:t>To implement the design strategies  for persuasive technologies to motivate elders to exercise, </a:t>
            </a:r>
            <a:r>
              <a:rPr lang="en-US" sz="1200" kern="1200" dirty="0" smtClean="0">
                <a:solidFill>
                  <a:schemeClr val="tx1"/>
                </a:solidFill>
                <a:effectLst/>
                <a:latin typeface="+mn-lt"/>
                <a:ea typeface="+mn-ea"/>
                <a:cs typeface="+mn-cs"/>
              </a:rPr>
              <a:t>we need to take into account the needs and problems they have for exercising, and the factors that negatively and positively may impact on their motivation. Additionally, we have to consider that designing appropriate awareness mechanisms for elderly could be challenging since their perceptual levels may have decreased. And,</a:t>
            </a:r>
            <a:r>
              <a:rPr lang="es-ES_tradnl" dirty="0" smtClean="0">
                <a:effectLst/>
              </a:rPr>
              <a:t> </a:t>
            </a:r>
            <a:r>
              <a:rPr lang="es-ES_tradnl" dirty="0" err="1" smtClean="0">
                <a:effectLst/>
              </a:rPr>
              <a:t>that</a:t>
            </a:r>
            <a:r>
              <a:rPr lang="es-ES_tradnl" dirty="0" smtClean="0">
                <a:effectLst/>
              </a:rPr>
              <a:t> </a:t>
            </a:r>
            <a:r>
              <a:rPr lang="en-US" sz="1200" kern="1200" dirty="0" smtClean="0">
                <a:solidFill>
                  <a:schemeClr val="tx1"/>
                </a:solidFill>
                <a:effectLst/>
                <a:latin typeface="+mn-lt"/>
                <a:ea typeface="+mn-ea"/>
                <a:cs typeface="+mn-cs"/>
              </a:rPr>
              <a:t>independent elders prefer products that match their aesthetic desires and that support their functional needs., </a:t>
            </a:r>
            <a:endParaRPr lang="es-ES_tradnl" dirty="0" smtClean="0">
              <a:effectLst/>
            </a:endParaRPr>
          </a:p>
          <a:p>
            <a:pPr marL="0" indent="0">
              <a:buFontTx/>
              <a:buNone/>
            </a:pPr>
            <a:endParaRPr lang="es-ES" dirty="0"/>
          </a:p>
        </p:txBody>
      </p:sp>
      <p:sp>
        <p:nvSpPr>
          <p:cNvPr id="4" name="Marcador de número de diapositiva 3"/>
          <p:cNvSpPr>
            <a:spLocks noGrp="1"/>
          </p:cNvSpPr>
          <p:nvPr>
            <p:ph type="sldNum" sz="quarter" idx="10"/>
          </p:nvPr>
        </p:nvSpPr>
        <p:spPr/>
        <p:txBody>
          <a:bodyPr/>
          <a:lstStyle/>
          <a:p>
            <a:fld id="{8B3C6A6C-DF7A-DF44-94AA-66CA1328A024}" type="slidenum">
              <a:rPr lang="es-ES" smtClean="0"/>
              <a:t>66</a:t>
            </a:fld>
            <a:endParaRPr lang="es-ES"/>
          </a:p>
        </p:txBody>
      </p:sp>
    </p:spTree>
    <p:extLst>
      <p:ext uri="{BB962C8B-B14F-4D97-AF65-F5344CB8AC3E}">
        <p14:creationId xmlns:p14="http://schemas.microsoft.com/office/powerpoint/2010/main" val="1331356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Our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aim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identify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how</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some</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these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persuasion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strategies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should</a:t>
            </a:r>
            <a:r>
              <a:rPr lang="es-ES" sz="1200" kern="1200" dirty="0" smtClean="0">
                <a:solidFill>
                  <a:schemeClr val="tx1"/>
                </a:solidFill>
                <a:latin typeface="+mn-lt"/>
                <a:ea typeface="+mn-ea"/>
                <a:cs typeface="+mn-cs"/>
              </a:rPr>
              <a:t> be </a:t>
            </a:r>
            <a:r>
              <a:rPr lang="es-ES" sz="1200" kern="1200" dirty="0" err="1" smtClean="0">
                <a:solidFill>
                  <a:schemeClr val="tx1"/>
                </a:solidFill>
                <a:latin typeface="+mn-lt"/>
                <a:ea typeface="+mn-ea"/>
                <a:cs typeface="+mn-cs"/>
              </a:rPr>
              <a:t>adapted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elderly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through</a:t>
            </a:r>
            <a:r>
              <a:rPr lang="es-ES" sz="1200" kern="1200" dirty="0" smtClean="0">
                <a:solidFill>
                  <a:schemeClr val="tx1"/>
                </a:solidFill>
                <a:latin typeface="+mn-lt"/>
                <a:ea typeface="+mn-ea"/>
                <a:cs typeface="+mn-cs"/>
              </a:rPr>
              <a:t> AIS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which</a:t>
            </a:r>
            <a:r>
              <a:rPr lang="es-E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a:t>
            </a:r>
            <a:r>
              <a:rPr lang="en-US" sz="1200" kern="1200" dirty="0" smtClean="0">
                <a:solidFill>
                  <a:schemeClr val="tx1"/>
                </a:solidFill>
                <a:effectLst/>
                <a:latin typeface="+mn-lt"/>
                <a:ea typeface="+mn-ea"/>
                <a:cs typeface="+mn-cs"/>
              </a:rPr>
              <a:t>pleasing applications that provide representations of</a:t>
            </a:r>
            <a:r>
              <a:rPr lang="en-US" sz="1200" kern="1200" baseline="0" dirty="0" smtClean="0">
                <a:solidFill>
                  <a:schemeClr val="tx1"/>
                </a:solidFill>
                <a:effectLst/>
                <a:latin typeface="+mn-lt"/>
                <a:ea typeface="+mn-ea"/>
                <a:cs typeface="+mn-cs"/>
              </a:rPr>
              <a:t> relevant</a:t>
            </a:r>
            <a:r>
              <a:rPr lang="en-US" sz="1200" kern="1200" dirty="0" smtClean="0">
                <a:solidFill>
                  <a:schemeClr val="tx1"/>
                </a:solidFill>
                <a:effectLst/>
                <a:latin typeface="+mn-lt"/>
                <a:ea typeface="+mn-ea"/>
                <a:cs typeface="+mn-cs"/>
              </a:rPr>
              <a:t> information that are easy to comprehend,</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 that can work as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Peripheral displays by allowing users to monitor information without burdening them; and as ii) Notification Systems that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delivers valuable information without introducing unwanted interruptions to a primary tasks. </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 </a:t>
            </a:r>
            <a:r>
              <a:rPr lang="es-ES" sz="1200" kern="1200" dirty="0" err="1" smtClean="0">
                <a:solidFill>
                  <a:schemeClr val="tx1"/>
                </a:solidFill>
                <a:latin typeface="+mn-lt"/>
                <a:ea typeface="+mn-ea"/>
                <a:cs typeface="+mn-cs"/>
              </a:rPr>
              <a:t>To</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reach</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our</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goal</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we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have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carried</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out</a:t>
            </a:r>
            <a:r>
              <a:rPr lang="es-ES" sz="1200" kern="1200" baseline="0" dirty="0" smtClean="0">
                <a:solidFill>
                  <a:schemeClr val="tx1"/>
                </a:solidFill>
                <a:latin typeface="+mn-lt"/>
                <a:ea typeface="+mn-ea"/>
                <a:cs typeface="+mn-cs"/>
              </a:rPr>
              <a:t> a case </a:t>
            </a:r>
            <a:r>
              <a:rPr lang="es-ES" sz="1200" kern="1200" baseline="0" dirty="0" err="1" smtClean="0">
                <a:solidFill>
                  <a:schemeClr val="tx1"/>
                </a:solidFill>
                <a:latin typeface="+mn-lt"/>
                <a:ea typeface="+mn-ea"/>
                <a:cs typeface="+mn-cs"/>
              </a:rPr>
              <a:t>study</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to</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identify</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barriers</a:t>
            </a:r>
            <a:r>
              <a:rPr lang="es-ES" sz="1200" kern="1200" baseline="0" dirty="0" smtClean="0">
                <a:solidFill>
                  <a:schemeClr val="tx1"/>
                </a:solidFill>
                <a:latin typeface="+mn-lt"/>
                <a:ea typeface="+mn-ea"/>
                <a:cs typeface="+mn-cs"/>
              </a:rPr>
              <a:t> and </a:t>
            </a:r>
            <a:r>
              <a:rPr lang="es-ES" sz="1200" kern="1200" baseline="0" dirty="0" err="1" smtClean="0">
                <a:solidFill>
                  <a:schemeClr val="tx1"/>
                </a:solidFill>
                <a:latin typeface="+mn-lt"/>
                <a:ea typeface="+mn-ea"/>
                <a:cs typeface="+mn-cs"/>
              </a:rPr>
              <a:t>motivators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to</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maintaing</a:t>
            </a:r>
            <a:r>
              <a:rPr lang="es-ES" sz="1200" kern="1200" baseline="0" dirty="0" smtClean="0">
                <a:solidFill>
                  <a:schemeClr val="tx1"/>
                </a:solidFill>
                <a:latin typeface="+mn-lt"/>
                <a:ea typeface="+mn-ea"/>
                <a:cs typeface="+mn-cs"/>
              </a:rPr>
              <a:t> a </a:t>
            </a:r>
            <a:r>
              <a:rPr lang="es-ES" sz="1200" kern="1200" baseline="0" dirty="0" err="1" smtClean="0">
                <a:solidFill>
                  <a:schemeClr val="tx1"/>
                </a:solidFill>
                <a:latin typeface="+mn-lt"/>
                <a:ea typeface="+mn-ea"/>
                <a:cs typeface="+mn-cs"/>
              </a:rPr>
              <a:t>physical</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activity</a:t>
            </a:r>
            <a:r>
              <a:rPr lang="es-ES" sz="1200" kern="1200" baseline="0" dirty="0" smtClean="0">
                <a:solidFill>
                  <a:schemeClr val="tx1"/>
                </a:solidFill>
                <a:latin typeface="+mn-lt"/>
                <a:ea typeface="+mn-ea"/>
                <a:cs typeface="+mn-cs"/>
              </a:rPr>
              <a:t>.</a:t>
            </a:r>
          </a:p>
          <a:p>
            <a:r>
              <a:rPr lang="es-ES" sz="1200" kern="1200" baseline="0" dirty="0" smtClean="0">
                <a:solidFill>
                  <a:schemeClr val="tx1"/>
                </a:solidFill>
                <a:latin typeface="+mn-lt"/>
                <a:ea typeface="+mn-ea"/>
                <a:cs typeface="+mn-cs"/>
              </a:rPr>
              <a:t>- And </a:t>
            </a:r>
            <a:r>
              <a:rPr lang="es-ES" sz="1200" kern="1200" baseline="0" dirty="0" err="1" smtClean="0">
                <a:solidFill>
                  <a:schemeClr val="tx1"/>
                </a:solidFill>
                <a:latin typeface="+mn-lt"/>
                <a:ea typeface="+mn-ea"/>
                <a:cs typeface="+mn-cs"/>
              </a:rPr>
              <a:t>we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have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designed</a:t>
            </a:r>
            <a:r>
              <a:rPr lang="es-ES" sz="1200" kern="1200" baseline="0" dirty="0" smtClean="0">
                <a:solidFill>
                  <a:schemeClr val="tx1"/>
                </a:solidFill>
                <a:latin typeface="+mn-lt"/>
                <a:ea typeface="+mn-ea"/>
                <a:cs typeface="+mn-cs"/>
              </a:rPr>
              <a:t> and </a:t>
            </a:r>
            <a:r>
              <a:rPr lang="es-ES" sz="1200" kern="1200" baseline="0" dirty="0" err="1" smtClean="0">
                <a:solidFill>
                  <a:schemeClr val="tx1"/>
                </a:solidFill>
                <a:latin typeface="+mn-lt"/>
                <a:ea typeface="+mn-ea"/>
                <a:cs typeface="+mn-cs"/>
              </a:rPr>
              <a:t>evaluated</a:t>
            </a:r>
            <a:r>
              <a:rPr lang="es-ES" sz="1200" kern="1200" baseline="0" dirty="0" smtClean="0">
                <a:solidFill>
                  <a:schemeClr val="tx1"/>
                </a:solidFill>
                <a:latin typeface="+mn-lt"/>
                <a:ea typeface="+mn-ea"/>
                <a:cs typeface="+mn-cs"/>
              </a:rPr>
              <a:t> a </a:t>
            </a:r>
            <a:r>
              <a:rPr lang="es-ES" sz="1200" kern="1200" baseline="0" dirty="0" err="1" smtClean="0">
                <a:solidFill>
                  <a:schemeClr val="tx1"/>
                </a:solidFill>
                <a:latin typeface="+mn-lt"/>
                <a:ea typeface="+mn-ea"/>
                <a:cs typeface="+mn-cs"/>
              </a:rPr>
              <a:t>mobile</a:t>
            </a:r>
            <a:r>
              <a:rPr lang="es-ES" sz="1200" kern="1200" baseline="0" dirty="0" smtClean="0">
                <a:solidFill>
                  <a:schemeClr val="tx1"/>
                </a:solidFill>
                <a:latin typeface="+mn-lt"/>
                <a:ea typeface="+mn-ea"/>
                <a:cs typeface="+mn-cs"/>
              </a:rPr>
              <a:t> AIS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requires</a:t>
            </a:r>
            <a:r>
              <a:rPr lang="es-ES" sz="1200" kern="1200" baseline="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minimal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attention</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cognitive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effort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from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older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adults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make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aware</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relevant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information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motivates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exercise</a:t>
            </a:r>
            <a:r>
              <a:rPr lang="es-ES" sz="1200" kern="1200" dirty="0" smtClean="0">
                <a:solidFill>
                  <a:schemeClr val="tx1"/>
                </a:solidFill>
                <a:latin typeface="+mn-lt"/>
                <a:ea typeface="+mn-ea"/>
                <a:cs typeface="+mn-cs"/>
              </a:rPr>
              <a:t>.</a:t>
            </a:r>
            <a:endParaRPr lang="es-ES" dirty="0"/>
          </a:p>
        </p:txBody>
      </p:sp>
      <p:sp>
        <p:nvSpPr>
          <p:cNvPr id="4" name="Marcador de número de diapositiva 3"/>
          <p:cNvSpPr>
            <a:spLocks noGrp="1"/>
          </p:cNvSpPr>
          <p:nvPr>
            <p:ph type="sldNum" sz="quarter" idx="10"/>
          </p:nvPr>
        </p:nvSpPr>
        <p:spPr/>
        <p:txBody>
          <a:bodyPr/>
          <a:lstStyle/>
          <a:p>
            <a:fld id="{8B3C6A6C-DF7A-DF44-94AA-66CA1328A024}" type="slidenum">
              <a:rPr lang="es-ES" smtClean="0"/>
              <a:t>67</a:t>
            </a:fld>
            <a:endParaRPr lang="es-ES"/>
          </a:p>
        </p:txBody>
      </p:sp>
    </p:spTree>
    <p:extLst>
      <p:ext uri="{BB962C8B-B14F-4D97-AF65-F5344CB8AC3E}">
        <p14:creationId xmlns:p14="http://schemas.microsoft.com/office/powerpoint/2010/main" val="2397995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We carried out 40 minutes semi-structured interviews with ten (10) female and non-frail adults, ranging in age from 55 to 77 years old. Only elderly women participated in this study, since the invited male elders refused our invitation to participate. Five (5/10) of these participants, were categorized as active elders (AE) because they regularly carried out a physical activity (as presented in Table 1, all of them had a walking routine), and the other five (5/10) who did not regularly exercise, were categorized as passive elders (PE).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Older adults provided information that enabled us to identify some of the factors that may motivate or impede their carrying out their physical activity, and to understand how being active or passive impacts their social relationships since it has been found that social relations integral to the exercise environment are significant determinants of well-being in older adults.</a:t>
            </a:r>
            <a:r>
              <a:rPr lang="es-ES_tradnl" dirty="0" smtClean="0">
                <a:effectLst/>
              </a:rPr>
              <a:t> </a:t>
            </a:r>
            <a:endParaRPr lang="es-ES" dirty="0"/>
          </a:p>
        </p:txBody>
      </p:sp>
      <p:sp>
        <p:nvSpPr>
          <p:cNvPr id="4" name="Marcador de número de diapositiva 3"/>
          <p:cNvSpPr>
            <a:spLocks noGrp="1"/>
          </p:cNvSpPr>
          <p:nvPr>
            <p:ph type="sldNum" sz="quarter" idx="10"/>
          </p:nvPr>
        </p:nvSpPr>
        <p:spPr/>
        <p:txBody>
          <a:bodyPr/>
          <a:lstStyle/>
          <a:p>
            <a:fld id="{8B3C6A6C-DF7A-DF44-94AA-66CA1328A024}" type="slidenum">
              <a:rPr lang="es-ES" smtClean="0"/>
              <a:t>68</a:t>
            </a:fld>
            <a:endParaRPr lang="es-ES"/>
          </a:p>
        </p:txBody>
      </p:sp>
    </p:spTree>
    <p:extLst>
      <p:ext uri="{BB962C8B-B14F-4D97-AF65-F5344CB8AC3E}">
        <p14:creationId xmlns:p14="http://schemas.microsoft.com/office/powerpoint/2010/main" val="211446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err="1" smtClean="0">
                <a:solidFill>
                  <a:schemeClr val="tx1"/>
                </a:solidFill>
                <a:latin typeface="+mn-lt"/>
                <a:ea typeface="+mn-ea"/>
                <a:cs typeface="+mn-cs"/>
              </a:rPr>
              <a:t>different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kinds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syntheses</a:t>
            </a:r>
            <a:r>
              <a:rPr lang="es-ES" sz="1200" kern="1200" dirty="0" smtClean="0">
                <a:solidFill>
                  <a:schemeClr val="tx1"/>
                </a:solidFill>
                <a:latin typeface="+mn-lt"/>
                <a:ea typeface="+mn-ea"/>
                <a:cs typeface="+mn-cs"/>
              </a:rPr>
              <a:t> can be done.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election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mode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allows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researcher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look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each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study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separately</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counting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them</a:t>
            </a:r>
            <a:r>
              <a:rPr lang="es-ES" sz="1200" kern="1200" dirty="0" smtClean="0">
                <a:solidFill>
                  <a:schemeClr val="tx1"/>
                </a:solidFill>
                <a:latin typeface="+mn-lt"/>
                <a:ea typeface="+mn-ea"/>
                <a:cs typeface="+mn-cs"/>
              </a:rPr>
              <a:t> as “votes” </a:t>
            </a:r>
            <a:r>
              <a:rPr lang="es-ES" sz="1200" kern="1200" dirty="0" err="1" smtClean="0">
                <a:solidFill>
                  <a:schemeClr val="tx1"/>
                </a:solidFill>
                <a:latin typeface="+mn-lt"/>
                <a:ea typeface="+mn-ea"/>
                <a:cs typeface="+mn-cs"/>
              </a:rPr>
              <a:t>about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question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focus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instance</a:t>
            </a:r>
            <a:r>
              <a:rPr lang="es-ES" sz="1200" kern="1200" dirty="0" smtClean="0">
                <a:solidFill>
                  <a:schemeClr val="tx1"/>
                </a:solidFill>
                <a:latin typeface="+mn-lt"/>
                <a:ea typeface="+mn-ea"/>
                <a:cs typeface="+mn-cs"/>
              </a:rPr>
              <a:t>, in a </a:t>
            </a:r>
            <a:r>
              <a:rPr lang="es-ES" sz="1200" kern="1200" dirty="0" err="1" smtClean="0">
                <a:solidFill>
                  <a:schemeClr val="tx1"/>
                </a:solidFill>
                <a:latin typeface="+mn-lt"/>
                <a:ea typeface="+mn-ea"/>
                <a:cs typeface="+mn-cs"/>
              </a:rPr>
              <a:t>specific</a:t>
            </a:r>
            <a:r>
              <a:rPr lang="es-ES" sz="1200" kern="1200" dirty="0" smtClean="0">
                <a:solidFill>
                  <a:schemeClr val="tx1"/>
                </a:solidFill>
                <a:latin typeface="+mn-lt"/>
                <a:ea typeface="+mn-ea"/>
                <a:cs typeface="+mn-cs"/>
              </a:rPr>
              <a:t> SR </a:t>
            </a:r>
            <a:r>
              <a:rPr lang="es-ES" sz="1200" kern="1200" dirty="0" err="1" smtClean="0">
                <a:solidFill>
                  <a:schemeClr val="tx1"/>
                </a:solidFill>
                <a:latin typeface="+mn-lt"/>
                <a:ea typeface="+mn-ea"/>
                <a:cs typeface="+mn-cs"/>
              </a:rPr>
              <a:t>conducted</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field</a:t>
            </a:r>
            <a:r>
              <a:rPr lang="es-ES" sz="1200" kern="1200" dirty="0" smtClean="0">
                <a:solidFill>
                  <a:schemeClr val="tx1"/>
                </a:solidFill>
                <a:latin typeface="+mn-lt"/>
                <a:ea typeface="+mn-ea"/>
                <a:cs typeface="+mn-cs"/>
              </a:rPr>
              <a:t> of medicine,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researcher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could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find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among</a:t>
            </a:r>
            <a:r>
              <a:rPr lang="es-ES" sz="1200" kern="1200" dirty="0" smtClean="0">
                <a:solidFill>
                  <a:schemeClr val="tx1"/>
                </a:solidFill>
                <a:latin typeface="+mn-lt"/>
                <a:ea typeface="+mn-ea"/>
                <a:cs typeface="+mn-cs"/>
              </a:rPr>
              <a:t> 35 </a:t>
            </a:r>
            <a:r>
              <a:rPr lang="es-ES" sz="1200" kern="1200" dirty="0" err="1" smtClean="0">
                <a:solidFill>
                  <a:schemeClr val="tx1"/>
                </a:solidFill>
                <a:latin typeface="+mn-lt"/>
                <a:ea typeface="+mn-ea"/>
                <a:cs typeface="+mn-cs"/>
              </a:rPr>
              <a:t>valid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studies</a:t>
            </a:r>
            <a:r>
              <a:rPr lang="es-ES" sz="1200" kern="1200" dirty="0" smtClean="0">
                <a:solidFill>
                  <a:schemeClr val="tx1"/>
                </a:solidFill>
                <a:latin typeface="+mn-lt"/>
                <a:ea typeface="+mn-ea"/>
                <a:cs typeface="+mn-cs"/>
              </a:rPr>
              <a:t>, 29 </a:t>
            </a:r>
            <a:r>
              <a:rPr lang="es-ES" sz="1200" kern="1200" dirty="0" err="1" smtClean="0">
                <a:solidFill>
                  <a:schemeClr val="tx1"/>
                </a:solidFill>
                <a:latin typeface="+mn-lt"/>
                <a:ea typeface="+mn-ea"/>
                <a:cs typeface="+mn-cs"/>
              </a:rPr>
              <a:t>showed</a:t>
            </a:r>
            <a:r>
              <a:rPr lang="es-ES" sz="1200" kern="1200" dirty="0" smtClean="0">
                <a:solidFill>
                  <a:schemeClr val="tx1"/>
                </a:solidFill>
                <a:latin typeface="+mn-lt"/>
                <a:ea typeface="+mn-ea"/>
                <a:cs typeface="+mn-cs"/>
              </a:rPr>
              <a:t> a positive </a:t>
            </a:r>
            <a:r>
              <a:rPr lang="es-ES" sz="1200" kern="1200" dirty="0" err="1" smtClean="0">
                <a:solidFill>
                  <a:schemeClr val="tx1"/>
                </a:solidFill>
                <a:latin typeface="+mn-lt"/>
                <a:ea typeface="+mn-ea"/>
                <a:cs typeface="+mn-cs"/>
              </a:rPr>
              <a:t>result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while</a:t>
            </a:r>
            <a:r>
              <a:rPr lang="es-ES" sz="1200" kern="1200" dirty="0" smtClean="0">
                <a:solidFill>
                  <a:schemeClr val="tx1"/>
                </a:solidFill>
                <a:latin typeface="+mn-lt"/>
                <a:ea typeface="+mn-ea"/>
                <a:cs typeface="+mn-cs"/>
              </a:rPr>
              <a:t> 5 </a:t>
            </a:r>
            <a:r>
              <a:rPr lang="es-ES" sz="1200" kern="1200" dirty="0" err="1" smtClean="0">
                <a:solidFill>
                  <a:schemeClr val="tx1"/>
                </a:solidFill>
                <a:latin typeface="+mn-lt"/>
                <a:ea typeface="+mn-ea"/>
                <a:cs typeface="+mn-cs"/>
              </a:rPr>
              <a:t>showed</a:t>
            </a:r>
            <a:r>
              <a:rPr lang="es-ES" sz="1200" kern="1200" dirty="0" smtClean="0">
                <a:solidFill>
                  <a:schemeClr val="tx1"/>
                </a:solidFill>
                <a:latin typeface="+mn-lt"/>
                <a:ea typeface="+mn-ea"/>
                <a:cs typeface="+mn-cs"/>
              </a:rPr>
              <a:t> no </a:t>
            </a:r>
            <a:r>
              <a:rPr lang="es-ES" sz="1200" kern="1200" dirty="0" err="1" smtClean="0">
                <a:solidFill>
                  <a:schemeClr val="tx1"/>
                </a:solidFill>
                <a:latin typeface="+mn-lt"/>
                <a:ea typeface="+mn-ea"/>
                <a:cs typeface="+mn-cs"/>
              </a:rPr>
              <a:t>result</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one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study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showed</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negative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result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Internal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comparison</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studies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based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their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specific</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parameters</a:t>
            </a:r>
            <a:r>
              <a:rPr lang="es-ES" sz="1200" kern="1200" dirty="0" smtClean="0">
                <a:solidFill>
                  <a:schemeClr val="tx1"/>
                </a:solidFill>
                <a:latin typeface="+mn-lt"/>
                <a:ea typeface="+mn-ea"/>
                <a:cs typeface="+mn-cs"/>
              </a:rPr>
              <a:t>, can show </a:t>
            </a:r>
            <a:r>
              <a:rPr lang="es-ES" sz="1200" kern="1200" dirty="0" err="1" smtClean="0">
                <a:solidFill>
                  <a:schemeClr val="tx1"/>
                </a:solidFill>
                <a:latin typeface="+mn-lt"/>
                <a:ea typeface="+mn-ea"/>
                <a:cs typeface="+mn-cs"/>
              </a:rPr>
              <a:t>contrasts</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other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kinds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differences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may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elucidate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distinct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aspects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question</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same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example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one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could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find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negative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effect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must</a:t>
            </a:r>
            <a:r>
              <a:rPr lang="es-ES" sz="1200" kern="1200" dirty="0" smtClean="0">
                <a:solidFill>
                  <a:schemeClr val="tx1"/>
                </a:solidFill>
                <a:latin typeface="+mn-lt"/>
                <a:ea typeface="+mn-ea"/>
                <a:cs typeface="+mn-cs"/>
              </a:rPr>
              <a:t> be </a:t>
            </a:r>
            <a:r>
              <a:rPr lang="es-ES" sz="1200" kern="1200" dirty="0" err="1" smtClean="0">
                <a:solidFill>
                  <a:schemeClr val="tx1"/>
                </a:solidFill>
                <a:latin typeface="+mn-lt"/>
                <a:ea typeface="+mn-ea"/>
                <a:cs typeface="+mn-cs"/>
              </a:rPr>
              <a:t>due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different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dosage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scheme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while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five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studies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showed</a:t>
            </a:r>
            <a:r>
              <a:rPr lang="es-ES" sz="1200" kern="1200" dirty="0" smtClean="0">
                <a:solidFill>
                  <a:schemeClr val="tx1"/>
                </a:solidFill>
                <a:latin typeface="+mn-lt"/>
                <a:ea typeface="+mn-ea"/>
                <a:cs typeface="+mn-cs"/>
              </a:rPr>
              <a:t> no </a:t>
            </a:r>
            <a:r>
              <a:rPr lang="es-ES" sz="1200" kern="1200" dirty="0" err="1" smtClean="0">
                <a:solidFill>
                  <a:schemeClr val="tx1"/>
                </a:solidFill>
                <a:latin typeface="+mn-lt"/>
                <a:ea typeface="+mn-ea"/>
                <a:cs typeface="+mn-cs"/>
              </a:rPr>
              <a:t>result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were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conducted</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subjects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had</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different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age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distribution</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comparison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29 positive </a:t>
            </a:r>
            <a:r>
              <a:rPr lang="es-ES" sz="1200" kern="1200" dirty="0" err="1" smtClean="0">
                <a:solidFill>
                  <a:schemeClr val="tx1"/>
                </a:solidFill>
                <a:latin typeface="+mn-lt"/>
                <a:ea typeface="+mn-ea"/>
                <a:cs typeface="+mn-cs"/>
              </a:rPr>
              <a:t>ones</a:t>
            </a:r>
            <a:r>
              <a:rPr lang="es-ES" sz="1200" kern="1200" dirty="0" smtClean="0">
                <a:solidFill>
                  <a:schemeClr val="tx1"/>
                </a:solidFill>
                <a:latin typeface="+mn-lt"/>
                <a:ea typeface="+mn-ea"/>
                <a:cs typeface="+mn-cs"/>
              </a:rPr>
              <a:t>.</a:t>
            </a:r>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7</a:t>
            </a:fld>
            <a:endParaRPr lang="es-ES"/>
          </a:p>
        </p:txBody>
      </p:sp>
    </p:spTree>
    <p:extLst>
      <p:ext uri="{BB962C8B-B14F-4D97-AF65-F5344CB8AC3E}">
        <p14:creationId xmlns:p14="http://schemas.microsoft.com/office/powerpoint/2010/main" val="2510629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 Staying healthy is the main motivation of active elders (5/5) </a:t>
            </a:r>
          </a:p>
          <a:p>
            <a:r>
              <a:rPr lang="en-US" sz="1200" kern="1200" dirty="0" smtClean="0">
                <a:solidFill>
                  <a:schemeClr val="tx1"/>
                </a:solidFill>
                <a:effectLst/>
                <a:latin typeface="+mn-lt"/>
                <a:ea typeface="+mn-ea"/>
                <a:cs typeface="+mn-cs"/>
              </a:rPr>
              <a:t>- passive elders mentioned different reasons for not being able to exercise on a regular basis. One (1/5) stated that for her it is difficult to get the habit of exercising, and another one (1/5) mentioned that she does not like to walk alone. In this same sense, studies show that a lack of social support for exercising in late life is a key barrier among older [20]</a:t>
            </a:r>
            <a:r>
              <a:rPr lang="es-ES_tradnl" dirty="0" smtClean="0">
                <a:effectLst/>
              </a:rPr>
              <a:t> </a:t>
            </a:r>
            <a:endParaRPr lang="es-ES" dirty="0"/>
          </a:p>
        </p:txBody>
      </p:sp>
      <p:sp>
        <p:nvSpPr>
          <p:cNvPr id="4" name="Marcador de número de diapositiva 3"/>
          <p:cNvSpPr>
            <a:spLocks noGrp="1"/>
          </p:cNvSpPr>
          <p:nvPr>
            <p:ph type="sldNum" sz="quarter" idx="10"/>
          </p:nvPr>
        </p:nvSpPr>
        <p:spPr/>
        <p:txBody>
          <a:bodyPr/>
          <a:lstStyle/>
          <a:p>
            <a:fld id="{8B3C6A6C-DF7A-DF44-94AA-66CA1328A024}" type="slidenum">
              <a:rPr lang="es-ES" smtClean="0"/>
              <a:t>69</a:t>
            </a:fld>
            <a:endParaRPr lang="es-ES"/>
          </a:p>
        </p:txBody>
      </p:sp>
    </p:spTree>
    <p:extLst>
      <p:ext uri="{BB962C8B-B14F-4D97-AF65-F5344CB8AC3E}">
        <p14:creationId xmlns:p14="http://schemas.microsoft.com/office/powerpoint/2010/main" val="3142630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Finally, we identified that exercising impacts positively on the elders’ active and social life. All active elders had a social network associated to their physical activities, resulting in having a more extended social network than passive elders. This is due active elders are prone to carry out activities that enable them to interact with relatives and friends (4/5); while passive elders (5/5) participate in activities in which mainly their relatives are involved. </a:t>
            </a:r>
          </a:p>
          <a:p>
            <a:r>
              <a:rPr lang="en-US" sz="1200" kern="1200" dirty="0" smtClean="0">
                <a:solidFill>
                  <a:schemeClr val="tx1"/>
                </a:solidFill>
                <a:effectLst/>
                <a:latin typeface="+mn-lt"/>
                <a:ea typeface="+mn-ea"/>
                <a:cs typeface="+mn-cs"/>
              </a:rPr>
              <a:t>For instance, Fig. 1a) shows that active elder AE1, who is 61 years old, regularly takes a walk and attends a nutritional and social clubs for elders, which enable her to interact with friends. And the social network of passive elder PE1 (see Fig. 1b) depicts that she occasionally carries out activities in which she interacts with friends; however, these activities do not involve an exercise routine. </a:t>
            </a:r>
            <a:endParaRPr lang="es-MX" dirty="0"/>
          </a:p>
        </p:txBody>
      </p:sp>
      <p:sp>
        <p:nvSpPr>
          <p:cNvPr id="4" name="Slide Number Placeholder 3"/>
          <p:cNvSpPr>
            <a:spLocks noGrp="1"/>
          </p:cNvSpPr>
          <p:nvPr>
            <p:ph type="sldNum" sz="quarter" idx="10"/>
          </p:nvPr>
        </p:nvSpPr>
        <p:spPr/>
        <p:txBody>
          <a:bodyPr/>
          <a:lstStyle/>
          <a:p>
            <a:fld id="{939C163B-9BDD-4B0D-B1FD-9A3D23381AFF}" type="slidenum">
              <a:rPr lang="es-MX" smtClean="0"/>
              <a:pPr/>
              <a:t>70</a:t>
            </a:fld>
            <a:endParaRPr lang="es-MX"/>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i="1" kern="1200" dirty="0" smtClean="0">
                <a:solidFill>
                  <a:schemeClr val="tx1"/>
                </a:solidFill>
                <a:effectLst/>
                <a:latin typeface="+mn-lt"/>
                <a:ea typeface="+mn-ea"/>
                <a:cs typeface="+mn-cs"/>
              </a:rPr>
              <a:t>- Abstraction,</a:t>
            </a:r>
            <a:r>
              <a:rPr lang="en-US" sz="1200" i="0" kern="1200" baseline="0" dirty="0" smtClean="0">
                <a:solidFill>
                  <a:schemeClr val="tx1"/>
                </a:solidFill>
                <a:effectLst/>
                <a:latin typeface="+mn-lt"/>
                <a:ea typeface="+mn-ea"/>
                <a:cs typeface="+mn-cs"/>
              </a:rPr>
              <a:t> refers to</a:t>
            </a:r>
            <a:r>
              <a:rPr lang="en-US" sz="1200" kern="1200" dirty="0" smtClean="0">
                <a:solidFill>
                  <a:schemeClr val="tx1"/>
                </a:solidFill>
                <a:effectLst/>
                <a:latin typeface="+mn-lt"/>
                <a:ea typeface="+mn-ea"/>
                <a:cs typeface="+mn-cs"/>
              </a:rPr>
              <a:t> provide abstract representations based on metaphors that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increases the users consciousness about the impact of adopting healthy habits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Thus, we propose to use metaphors to represent the elders’ exercising compliance and to make them aware about the different benefits of exercising for their health</a:t>
            </a:r>
            <a:r>
              <a:rPr lang="en-US" sz="1200" kern="1200" baseline="0" dirty="0" smtClean="0">
                <a:solidFill>
                  <a:schemeClr val="tx1"/>
                </a:solidFill>
                <a:effectLst/>
                <a:latin typeface="+mn-lt"/>
                <a:ea typeface="+mn-ea"/>
                <a:cs typeface="+mn-cs"/>
              </a:rPr>
              <a:t> through virtual coins. </a:t>
            </a:r>
            <a:r>
              <a:rPr lang="es-ES_tradnl" dirty="0" smtClean="0">
                <a:effectLst/>
              </a:rPr>
              <a:t> </a:t>
            </a:r>
          </a:p>
          <a:p>
            <a:pPr marL="171450" indent="-171450">
              <a:buFontTx/>
              <a:buChar char="-"/>
            </a:pPr>
            <a:r>
              <a:rPr lang="es-ES_tradnl" dirty="0" err="1" smtClean="0">
                <a:effectLst/>
              </a:rPr>
              <a:t>Triggers</a:t>
            </a:r>
            <a:r>
              <a:rPr lang="es-ES_tradnl" dirty="0" smtClean="0">
                <a:effectLst/>
              </a:rPr>
              <a:t>:</a:t>
            </a:r>
            <a:r>
              <a:rPr lang="es-ES" baseline="0" dirty="0" smtClean="0">
                <a:effectLst/>
              </a:rPr>
              <a:t> </a:t>
            </a:r>
            <a:r>
              <a:rPr lang="en-US" sz="1200" i="1" kern="1200" dirty="0" smtClean="0">
                <a:solidFill>
                  <a:schemeClr val="tx1"/>
                </a:solidFill>
                <a:effectLst/>
                <a:latin typeface="+mn-lt"/>
                <a:ea typeface="+mn-ea"/>
                <a:cs typeface="+mn-cs"/>
              </a:rPr>
              <a:t>. Which are</a:t>
            </a:r>
            <a:r>
              <a:rPr lang="en-US" sz="1200" kern="1200" dirty="0" smtClean="0">
                <a:solidFill>
                  <a:schemeClr val="tx1"/>
                </a:solidFill>
                <a:effectLst/>
                <a:latin typeface="+mn-lt"/>
                <a:ea typeface="+mn-ea"/>
                <a:cs typeface="+mn-cs"/>
              </a:rPr>
              <a:t> defined as alerts that should be presented to users at a moment they can perform the behavior. In this</a:t>
            </a:r>
            <a:r>
              <a:rPr lang="en-US" sz="1200" kern="1200" baseline="0" dirty="0" smtClean="0">
                <a:solidFill>
                  <a:schemeClr val="tx1"/>
                </a:solidFill>
                <a:effectLst/>
                <a:latin typeface="+mn-lt"/>
                <a:ea typeface="+mn-ea"/>
                <a:cs typeface="+mn-cs"/>
              </a:rPr>
              <a:t> case, t</a:t>
            </a:r>
            <a:r>
              <a:rPr lang="en-US" sz="1200" kern="1200" dirty="0" smtClean="0">
                <a:solidFill>
                  <a:schemeClr val="tx1"/>
                </a:solidFill>
                <a:effectLst/>
                <a:latin typeface="+mn-lt"/>
                <a:ea typeface="+mn-ea"/>
                <a:cs typeface="+mn-cs"/>
              </a:rPr>
              <a:t>riggers are</a:t>
            </a:r>
            <a:r>
              <a:rPr lang="en-US" sz="1200" kern="1200" baseline="0" dirty="0" smtClean="0">
                <a:solidFill>
                  <a:schemeClr val="tx1"/>
                </a:solidFill>
                <a:effectLst/>
                <a:latin typeface="+mn-lt"/>
                <a:ea typeface="+mn-ea"/>
                <a:cs typeface="+mn-cs"/>
              </a:rPr>
              <a:t> provided as </a:t>
            </a:r>
            <a:r>
              <a:rPr lang="en-US" sz="1200" kern="1200" dirty="0" smtClean="0">
                <a:solidFill>
                  <a:schemeClr val="tx1"/>
                </a:solidFill>
                <a:effectLst/>
                <a:latin typeface="+mn-lt"/>
                <a:ea typeface="+mn-ea"/>
                <a:cs typeface="+mn-cs"/>
              </a:rPr>
              <a:t>reminders for starting</a:t>
            </a:r>
            <a:r>
              <a:rPr lang="en-US" sz="1200" kern="1200" baseline="0" dirty="0" smtClean="0">
                <a:solidFill>
                  <a:schemeClr val="tx1"/>
                </a:solidFill>
                <a:effectLst/>
                <a:latin typeface="+mn-lt"/>
                <a:ea typeface="+mn-ea"/>
                <a:cs typeface="+mn-cs"/>
              </a:rPr>
              <a:t> the</a:t>
            </a:r>
            <a:r>
              <a:rPr lang="en-US" sz="1200" kern="1200" dirty="0" smtClean="0">
                <a:solidFill>
                  <a:schemeClr val="tx1"/>
                </a:solidFill>
                <a:effectLst/>
                <a:latin typeface="+mn-lt"/>
                <a:ea typeface="+mn-ea"/>
                <a:cs typeface="+mn-cs"/>
              </a:rPr>
              <a:t> exercise routine when there is a proposed goal;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and as notifications that will be provided while the</a:t>
            </a:r>
            <a:r>
              <a:rPr lang="en-US" sz="1200" kern="1200" baseline="0" dirty="0" smtClean="0">
                <a:solidFill>
                  <a:schemeClr val="tx1"/>
                </a:solidFill>
                <a:effectLst/>
                <a:latin typeface="+mn-lt"/>
                <a:ea typeface="+mn-ea"/>
                <a:cs typeface="+mn-cs"/>
              </a:rPr>
              <a:t> elder is exercising, this with the aim to make her aware about </a:t>
            </a:r>
            <a:r>
              <a:rPr lang="en-US" sz="1200" kern="1200" dirty="0" smtClean="0">
                <a:solidFill>
                  <a:schemeClr val="tx1"/>
                </a:solidFill>
                <a:effectLst/>
                <a:latin typeface="+mn-lt"/>
                <a:ea typeface="+mn-ea"/>
                <a:cs typeface="+mn-cs"/>
              </a:rPr>
              <a:t>how </a:t>
            </a:r>
            <a:r>
              <a:rPr lang="en-US" sz="1200" kern="1200" smtClean="0">
                <a:solidFill>
                  <a:schemeClr val="tx1"/>
                </a:solidFill>
                <a:effectLst/>
                <a:latin typeface="+mn-lt"/>
                <a:ea typeface="+mn-ea"/>
                <a:cs typeface="+mn-cs"/>
              </a:rPr>
              <a:t>close she </a:t>
            </a:r>
            <a:r>
              <a:rPr lang="en-US" sz="1200" kern="1200" dirty="0" smtClean="0">
                <a:solidFill>
                  <a:schemeClr val="tx1"/>
                </a:solidFill>
                <a:effectLst/>
                <a:latin typeface="+mn-lt"/>
                <a:ea typeface="+mn-ea"/>
                <a:cs typeface="+mn-cs"/>
              </a:rPr>
              <a:t>is of reaching the proposed exercising goal.</a:t>
            </a:r>
            <a:r>
              <a:rPr lang="es-ES_tradnl" dirty="0" smtClean="0">
                <a:effectLst/>
              </a:rPr>
              <a:t> </a:t>
            </a:r>
          </a:p>
        </p:txBody>
      </p:sp>
      <p:sp>
        <p:nvSpPr>
          <p:cNvPr id="4" name="Marcador de número de diapositiva 3"/>
          <p:cNvSpPr>
            <a:spLocks noGrp="1"/>
          </p:cNvSpPr>
          <p:nvPr>
            <p:ph type="sldNum" sz="quarter" idx="10"/>
          </p:nvPr>
        </p:nvSpPr>
        <p:spPr/>
        <p:txBody>
          <a:bodyPr/>
          <a:lstStyle/>
          <a:p>
            <a:fld id="{8B3C6A6C-DF7A-DF44-94AA-66CA1328A024}" type="slidenum">
              <a:rPr lang="es-ES" smtClean="0"/>
              <a:t>71</a:t>
            </a:fld>
            <a:endParaRPr lang="es-ES"/>
          </a:p>
        </p:txBody>
      </p:sp>
    </p:spTree>
    <p:extLst>
      <p:ext uri="{BB962C8B-B14F-4D97-AF65-F5344CB8AC3E}">
        <p14:creationId xmlns:p14="http://schemas.microsoft.com/office/powerpoint/2010/main" val="6140147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n-US" sz="1200" i="1" kern="1200" dirty="0" smtClean="0">
                <a:solidFill>
                  <a:schemeClr val="tx1"/>
                </a:solidFill>
                <a:effectLst/>
                <a:latin typeface="+mn-lt"/>
                <a:ea typeface="+mn-ea"/>
                <a:cs typeface="+mn-cs"/>
              </a:rPr>
              <a:t>Historical information and reflection</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persuasive technology should be designed to help the individual to remain focused on her commitment to change by providing 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awareness of her past behavior. To promote elders’ reflection of past and future behavior, we decided to provide a three-week representation of the complied, current and planned exercising goals through a calendar that presents the coins earned..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i="1" kern="1200" dirty="0" smtClean="0">
                <a:solidFill>
                  <a:schemeClr val="tx1"/>
                </a:solidFill>
                <a:effectLst/>
                <a:latin typeface="+mn-lt"/>
                <a:ea typeface="+mn-ea"/>
                <a:cs typeface="+mn-cs"/>
              </a:rPr>
              <a:t>Finally, the system should provide Positive and playful reinforcement</a:t>
            </a:r>
            <a:r>
              <a:rPr lang="en-US" sz="1200" i="1" kern="1200" baseline="0" dirty="0" smtClean="0">
                <a:solidFill>
                  <a:schemeClr val="tx1"/>
                </a:solidFill>
                <a:effectLst/>
                <a:latin typeface="+mn-lt"/>
                <a:ea typeface="+mn-ea"/>
                <a:cs typeface="+mn-cs"/>
              </a:rPr>
              <a:t> in order for the</a:t>
            </a:r>
            <a:r>
              <a:rPr lang="en-US" sz="1200" kern="1200" dirty="0" smtClean="0">
                <a:solidFill>
                  <a:schemeClr val="tx1"/>
                </a:solidFill>
                <a:effectLst/>
                <a:latin typeface="+mn-lt"/>
                <a:ea typeface="+mn-ea"/>
                <a:cs typeface="+mn-cs"/>
              </a:rPr>
              <a:t> users perform the desired behavior.</a:t>
            </a:r>
            <a:r>
              <a:rPr lang="en-US" sz="1200" kern="1200" baseline="0" dirty="0" smtClean="0">
                <a:solidFill>
                  <a:schemeClr val="tx1"/>
                </a:solidFill>
                <a:effectLst/>
                <a:latin typeface="+mn-lt"/>
                <a:ea typeface="+mn-ea"/>
                <a:cs typeface="+mn-cs"/>
              </a:rPr>
              <a:t> That is, </a:t>
            </a:r>
            <a:r>
              <a:rPr lang="en-US" sz="1200" kern="1200" dirty="0" smtClean="0">
                <a:solidFill>
                  <a:schemeClr val="tx1"/>
                </a:solidFill>
                <a:effectLst/>
                <a:latin typeface="+mn-lt"/>
                <a:ea typeface="+mn-ea"/>
                <a:cs typeface="+mn-cs"/>
              </a:rPr>
              <a:t>they should be rewarded; on the contrary, they should not receive rewards or information that makes them feel punished. To adapt this strategy to the elderly, we decided to use the metaphor of rewarding elders with virtual coins, which could be used to play their favorite games for a period of time, </a:t>
            </a:r>
            <a:r>
              <a:rPr lang="en-US" sz="1200" kern="1200" baseline="0" dirty="0" smtClean="0">
                <a:solidFill>
                  <a:schemeClr val="tx1"/>
                </a:solidFill>
                <a:effectLst/>
                <a:latin typeface="+mn-lt"/>
                <a:ea typeface="+mn-ea"/>
                <a:cs typeface="+mn-cs"/>
              </a:rPr>
              <a:t> Thus, t</a:t>
            </a:r>
            <a:r>
              <a:rPr lang="en-US" sz="1200" kern="1200" dirty="0" smtClean="0">
                <a:solidFill>
                  <a:schemeClr val="tx1"/>
                </a:solidFill>
                <a:effectLst/>
                <a:latin typeface="+mn-lt"/>
                <a:ea typeface="+mn-ea"/>
                <a:cs typeface="+mn-cs"/>
              </a:rPr>
              <a:t>he </a:t>
            </a:r>
            <a:r>
              <a:rPr lang="en-US" sz="1200" kern="1200" dirty="0" err="1" smtClean="0">
                <a:solidFill>
                  <a:schemeClr val="tx1"/>
                </a:solidFill>
                <a:effectLst/>
                <a:latin typeface="+mn-lt"/>
                <a:ea typeface="+mn-ea"/>
                <a:cs typeface="+mn-cs"/>
              </a:rPr>
              <a:t>CAMMInA</a:t>
            </a:r>
            <a:r>
              <a:rPr lang="en-US" sz="1200" kern="1200" dirty="0" smtClean="0">
                <a:solidFill>
                  <a:schemeClr val="tx1"/>
                </a:solidFill>
                <a:effectLst/>
                <a:latin typeface="+mn-lt"/>
                <a:ea typeface="+mn-ea"/>
                <a:cs typeface="+mn-cs"/>
              </a:rPr>
              <a:t> system provides elders with different accessing levels that limit the time for playing a set of games that they in advance associate with this application on their mobile phones. We identified up to five levels of benefits (rewards) that elders might get based on their motivation for exercising. These levels can be inferred by interpreting the three-week calendar.  And</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benefits include providing limited time (level 0) up to providing unlimited time (level 5) for playing games. For instance, based on the first week of the calendar, the </a:t>
            </a:r>
            <a:r>
              <a:rPr lang="en-US" sz="1200" kern="1200" dirty="0" err="1" smtClean="0">
                <a:solidFill>
                  <a:schemeClr val="tx1"/>
                </a:solidFill>
                <a:effectLst/>
                <a:latin typeface="+mn-lt"/>
                <a:ea typeface="+mn-ea"/>
                <a:cs typeface="+mn-cs"/>
              </a:rPr>
              <a:t>CAMMInA</a:t>
            </a:r>
            <a:r>
              <a:rPr lang="en-US" sz="1200" kern="1200" dirty="0" smtClean="0">
                <a:solidFill>
                  <a:schemeClr val="tx1"/>
                </a:solidFill>
                <a:effectLst/>
                <a:latin typeface="+mn-lt"/>
                <a:ea typeface="+mn-ea"/>
                <a:cs typeface="+mn-cs"/>
              </a:rPr>
              <a:t> system determines that the elder is partially motivated (level 3), and grants the corresponding benefits based on time for accessing games.</a:t>
            </a:r>
            <a:r>
              <a:rPr lang="es-ES_tradnl" dirty="0" smtClean="0">
                <a:effectLst/>
              </a:rPr>
              <a:t> </a:t>
            </a:r>
            <a:endParaRPr lang="es-ES_tradnl" sz="1200" kern="1200" dirty="0" smtClean="0">
              <a:solidFill>
                <a:schemeClr val="tx1"/>
              </a:solidFill>
              <a:effectLst/>
              <a:latin typeface="+mn-lt"/>
              <a:ea typeface="+mn-ea"/>
              <a:cs typeface="+mn-cs"/>
            </a:endParaRPr>
          </a:p>
          <a:p>
            <a:pPr marL="171450" indent="-171450">
              <a:buFontTx/>
              <a:buChar char="-"/>
            </a:pPr>
            <a:endParaRPr lang="es-ES_tradnl" dirty="0" smtClean="0">
              <a:effectLst/>
            </a:endParaRPr>
          </a:p>
        </p:txBody>
      </p:sp>
      <p:sp>
        <p:nvSpPr>
          <p:cNvPr id="4" name="Marcador de número de diapositiva 3"/>
          <p:cNvSpPr>
            <a:spLocks noGrp="1"/>
          </p:cNvSpPr>
          <p:nvPr>
            <p:ph type="sldNum" sz="quarter" idx="10"/>
          </p:nvPr>
        </p:nvSpPr>
        <p:spPr/>
        <p:txBody>
          <a:bodyPr/>
          <a:lstStyle/>
          <a:p>
            <a:fld id="{8B3C6A6C-DF7A-DF44-94AA-66CA1328A024}" type="slidenum">
              <a:rPr lang="es-ES" smtClean="0"/>
              <a:t>72</a:t>
            </a:fld>
            <a:endParaRPr lang="es-ES"/>
          </a:p>
        </p:txBody>
      </p:sp>
    </p:spTree>
    <p:extLst>
      <p:ext uri="{BB962C8B-B14F-4D97-AF65-F5344CB8AC3E}">
        <p14:creationId xmlns:p14="http://schemas.microsoft.com/office/powerpoint/2010/main" val="6140147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 </a:t>
            </a:r>
            <a:r>
              <a:rPr lang="es-ES" dirty="0" err="1" smtClean="0"/>
              <a:t>We</a:t>
            </a:r>
            <a:r>
              <a:rPr lang="es-ES" dirty="0" smtClean="0"/>
              <a:t> </a:t>
            </a:r>
            <a:r>
              <a:rPr lang="es-ES" dirty="0" err="1" smtClean="0"/>
              <a:t>carried</a:t>
            </a:r>
            <a:r>
              <a:rPr lang="es-ES" baseline="0" dirty="0" smtClean="0"/>
              <a:t> </a:t>
            </a:r>
            <a:r>
              <a:rPr lang="es-ES" baseline="0" dirty="0" err="1" smtClean="0"/>
              <a:t>out</a:t>
            </a:r>
            <a:r>
              <a:rPr lang="es-ES" baseline="0" dirty="0" smtClean="0"/>
              <a:t> </a:t>
            </a:r>
            <a:r>
              <a:rPr lang="es-ES" baseline="0" dirty="0" err="1" smtClean="0"/>
              <a:t>an</a:t>
            </a:r>
            <a:r>
              <a:rPr lang="es-ES" baseline="0" dirty="0" smtClean="0"/>
              <a:t> </a:t>
            </a:r>
            <a:r>
              <a:rPr lang="es-ES" dirty="0" err="1" smtClean="0"/>
              <a:t>evaluation</a:t>
            </a:r>
            <a:r>
              <a:rPr lang="es-ES" baseline="0" dirty="0" smtClean="0"/>
              <a:t> </a:t>
            </a:r>
            <a:r>
              <a:rPr lang="en-US" sz="1200" kern="1200" dirty="0" smtClean="0">
                <a:solidFill>
                  <a:schemeClr val="tx1"/>
                </a:solidFill>
                <a:effectLst/>
                <a:latin typeface="+mn-lt"/>
                <a:ea typeface="+mn-ea"/>
                <a:cs typeface="+mn-cs"/>
              </a:rPr>
              <a:t>to identify how elders perceived the system persuasion strategies. To reach this end, we evaluated the users interruption, reaction and comprehension of the different triggers providing for encouraging elders to reach their exercising goals. These have been identified as critical aspects that enable designers to measure the effectiveness of ambient notification systems. </a:t>
            </a:r>
            <a:endParaRPr lang="es-ES_tradnl"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Fifteen (15) persons, ranging in age from 63 to 86 years old, were trained to use the system while they were in a club one session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day,</a:t>
            </a:r>
            <a:r>
              <a:rPr lang="en-US" sz="1200" kern="1200" baseline="0" dirty="0" smtClean="0">
                <a:solidFill>
                  <a:schemeClr val="tx1"/>
                </a:solidFill>
                <a:effectLst/>
                <a:latin typeface="+mn-lt"/>
                <a:ea typeface="+mn-ea"/>
                <a:cs typeface="+mn-cs"/>
              </a:rPr>
              <a:t> d</a:t>
            </a:r>
            <a:r>
              <a:rPr lang="en-US" dirty="0" smtClean="0"/>
              <a:t>uring</a:t>
            </a:r>
            <a:r>
              <a:rPr lang="en-US" baseline="0" dirty="0" smtClean="0"/>
              <a:t> </a:t>
            </a:r>
            <a:r>
              <a:rPr lang="en-US" dirty="0" smtClean="0"/>
              <a:t>We observed, and than interviewed the participants about their perception, reaction and comprehension of the notifications</a:t>
            </a:r>
            <a:endParaRPr lang="es-ES" dirty="0"/>
          </a:p>
        </p:txBody>
      </p:sp>
      <p:sp>
        <p:nvSpPr>
          <p:cNvPr id="4" name="Marcador de número de diapositiva 3"/>
          <p:cNvSpPr>
            <a:spLocks noGrp="1"/>
          </p:cNvSpPr>
          <p:nvPr>
            <p:ph type="sldNum" sz="quarter" idx="10"/>
          </p:nvPr>
        </p:nvSpPr>
        <p:spPr/>
        <p:txBody>
          <a:bodyPr/>
          <a:lstStyle/>
          <a:p>
            <a:fld id="{8B3C6A6C-DF7A-DF44-94AA-66CA1328A024}" type="slidenum">
              <a:rPr lang="es-ES" smtClean="0"/>
              <a:t>73</a:t>
            </a:fld>
            <a:endParaRPr lang="es-ES"/>
          </a:p>
        </p:txBody>
      </p:sp>
    </p:spTree>
    <p:extLst>
      <p:ext uri="{BB962C8B-B14F-4D97-AF65-F5344CB8AC3E}">
        <p14:creationId xmlns:p14="http://schemas.microsoft.com/office/powerpoint/2010/main" val="4055921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n-US" sz="1200" i="1" kern="1200" dirty="0" smtClean="0">
                <a:solidFill>
                  <a:schemeClr val="tx1"/>
                </a:solidFill>
                <a:effectLst/>
                <a:latin typeface="+mn-lt"/>
                <a:ea typeface="+mn-ea"/>
                <a:cs typeface="+mn-cs"/>
              </a:rPr>
              <a:t>Abstraction.</a:t>
            </a:r>
            <a:r>
              <a:rPr lang="en-US" sz="1200" kern="1200" dirty="0" smtClean="0">
                <a:solidFill>
                  <a:schemeClr val="tx1"/>
                </a:solidFill>
                <a:effectLst/>
                <a:latin typeface="+mn-lt"/>
                <a:ea typeface="+mn-ea"/>
                <a:cs typeface="+mn-cs"/>
              </a:rPr>
              <a:t> The metaphor used, based on providing coins to represent the compliance of their exercise routine, was well accepted by the elderly, since they commented that the functionalities they most enjoyed were: being able to track their goals and monitor the duration of their exercise routine (commented by 6/15 elders); realizing when they get “</a:t>
            </a:r>
            <a:r>
              <a:rPr lang="en-US" sz="1200" i="1" kern="1200" dirty="0" smtClean="0">
                <a:solidFill>
                  <a:schemeClr val="tx1"/>
                </a:solidFill>
                <a:effectLst/>
                <a:latin typeface="+mn-lt"/>
                <a:ea typeface="+mn-ea"/>
                <a:cs typeface="+mn-cs"/>
              </a:rPr>
              <a:t>gold coins or diamonds” </a:t>
            </a:r>
            <a:r>
              <a:rPr lang="en-US" sz="1200" kern="1200" dirty="0" smtClean="0">
                <a:solidFill>
                  <a:schemeClr val="tx1"/>
                </a:solidFill>
                <a:effectLst/>
                <a:latin typeface="+mn-lt"/>
                <a:ea typeface="+mn-ea"/>
                <a:cs typeface="+mn-cs"/>
              </a:rPr>
              <a:t>(said by 6/15); wearing the device, which </a:t>
            </a:r>
            <a:r>
              <a:rPr lang="en-US" sz="1200" i="1" kern="1200" dirty="0" smtClean="0">
                <a:solidFill>
                  <a:schemeClr val="tx1"/>
                </a:solidFill>
                <a:effectLst/>
                <a:latin typeface="+mn-lt"/>
                <a:ea typeface="+mn-ea"/>
                <a:cs typeface="+mn-cs"/>
              </a:rPr>
              <a:t>“[it] is modern” </a:t>
            </a:r>
            <a:r>
              <a:rPr lang="en-US" sz="1200" kern="1200" dirty="0" smtClean="0">
                <a:solidFill>
                  <a:schemeClr val="tx1"/>
                </a:solidFill>
                <a:effectLst/>
                <a:latin typeface="+mn-lt"/>
                <a:ea typeface="+mn-ea"/>
                <a:cs typeface="+mn-cs"/>
              </a:rPr>
              <a:t>(3/15). </a:t>
            </a:r>
          </a:p>
          <a:p>
            <a:pPr lvl="0" hangingPunct="0"/>
            <a:r>
              <a:rPr lang="en-US" sz="1200" i="1" kern="1200" dirty="0" smtClean="0">
                <a:solidFill>
                  <a:schemeClr val="tx1"/>
                </a:solidFill>
                <a:effectLst/>
                <a:latin typeface="+mn-lt"/>
                <a:ea typeface="+mn-ea"/>
                <a:cs typeface="+mn-cs"/>
              </a:rPr>
              <a:t>- Historical information and reflection.</a:t>
            </a:r>
            <a:r>
              <a:rPr lang="en-US" sz="1200" kern="1200" dirty="0" smtClean="0">
                <a:solidFill>
                  <a:schemeClr val="tx1"/>
                </a:solidFill>
                <a:effectLst/>
                <a:latin typeface="+mn-lt"/>
                <a:ea typeface="+mn-ea"/>
                <a:cs typeface="+mn-cs"/>
              </a:rPr>
              <a:t> Most of the participants (11/15) emphasized that the calendar was useful, since it helps them realize if they pursued their goals or if they have proposed goals, which may improve their motivation for continuing exercising:  </a:t>
            </a:r>
            <a:endParaRPr lang="es-ES_tradnl"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I would like to get just gold coins…. Realizing that I did not exercise one day, it would make me to effort for the next day”.</a:t>
            </a:r>
            <a:r>
              <a:rPr lang="es-ES_tradnl" dirty="0" smtClean="0">
                <a:effectLst/>
              </a:rPr>
              <a:t> </a:t>
            </a:r>
            <a:endParaRPr lang="es-ES" dirty="0"/>
          </a:p>
        </p:txBody>
      </p:sp>
      <p:sp>
        <p:nvSpPr>
          <p:cNvPr id="4" name="Marcador de número de diapositiva 3"/>
          <p:cNvSpPr>
            <a:spLocks noGrp="1"/>
          </p:cNvSpPr>
          <p:nvPr>
            <p:ph type="sldNum" sz="quarter" idx="10"/>
          </p:nvPr>
        </p:nvSpPr>
        <p:spPr/>
        <p:txBody>
          <a:bodyPr/>
          <a:lstStyle/>
          <a:p>
            <a:fld id="{8B3C6A6C-DF7A-DF44-94AA-66CA1328A024}" type="slidenum">
              <a:rPr lang="es-ES" smtClean="0"/>
              <a:t>74</a:t>
            </a:fld>
            <a:endParaRPr lang="es-ES"/>
          </a:p>
        </p:txBody>
      </p:sp>
    </p:spTree>
    <p:extLst>
      <p:ext uri="{BB962C8B-B14F-4D97-AF65-F5344CB8AC3E}">
        <p14:creationId xmlns:p14="http://schemas.microsoft.com/office/powerpoint/2010/main" val="39760952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mn-lt"/>
                <a:ea typeface="+mn-ea"/>
                <a:cs typeface="+mn-cs"/>
              </a:rPr>
              <a:t>However, we observed that some participants (7/15) showed interest in the system, since they observed it while exercising</a:t>
            </a:r>
            <a:r>
              <a:rPr lang="es-ES_tradnl" dirty="0" smtClean="0">
                <a:effectLst/>
              </a:rPr>
              <a:t> </a:t>
            </a:r>
          </a:p>
          <a:p>
            <a:pPr marL="171450" indent="-171450">
              <a:buFontTx/>
              <a:buChar char="-"/>
            </a:pPr>
            <a:r>
              <a:rPr lang="en-US" sz="1200" i="1" kern="1200" dirty="0" smtClean="0">
                <a:solidFill>
                  <a:schemeClr val="tx1"/>
                </a:solidFill>
                <a:effectLst/>
                <a:latin typeface="+mn-lt"/>
                <a:ea typeface="+mn-ea"/>
                <a:cs typeface="+mn-cs"/>
              </a:rPr>
              <a:t>Positive and playful reinforcement.</a:t>
            </a:r>
            <a:r>
              <a:rPr lang="en-US" sz="1200" kern="1200" dirty="0" smtClean="0">
                <a:solidFill>
                  <a:schemeClr val="tx1"/>
                </a:solidFill>
                <a:effectLst/>
                <a:latin typeface="+mn-lt"/>
                <a:ea typeface="+mn-ea"/>
                <a:cs typeface="+mn-cs"/>
              </a:rPr>
              <a:t> Nine of the elders considered that receiving access time to play games would be a useful reward for motivating them to maintain their exercise routine, since this may enable them to have fun. </a:t>
            </a:r>
            <a:endParaRPr lang="es-ES" dirty="0"/>
          </a:p>
        </p:txBody>
      </p:sp>
      <p:sp>
        <p:nvSpPr>
          <p:cNvPr id="4" name="Marcador de número de diapositiva 3"/>
          <p:cNvSpPr>
            <a:spLocks noGrp="1"/>
          </p:cNvSpPr>
          <p:nvPr>
            <p:ph type="sldNum" sz="quarter" idx="10"/>
          </p:nvPr>
        </p:nvSpPr>
        <p:spPr/>
        <p:txBody>
          <a:bodyPr/>
          <a:lstStyle/>
          <a:p>
            <a:fld id="{8B3C6A6C-DF7A-DF44-94AA-66CA1328A024}" type="slidenum">
              <a:rPr lang="es-ES" smtClean="0"/>
              <a:t>75</a:t>
            </a:fld>
            <a:endParaRPr lang="es-ES"/>
          </a:p>
        </p:txBody>
      </p:sp>
    </p:spTree>
    <p:extLst>
      <p:ext uri="{BB962C8B-B14F-4D97-AF65-F5344CB8AC3E}">
        <p14:creationId xmlns:p14="http://schemas.microsoft.com/office/powerpoint/2010/main" val="39760952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hangingPunct="0"/>
            <a:r>
              <a:rPr lang="en-US" sz="1200" kern="1200" dirty="0" smtClean="0">
                <a:solidFill>
                  <a:schemeClr val="tx1"/>
                </a:solidFill>
                <a:effectLst/>
                <a:latin typeface="+mn-lt"/>
                <a:ea typeface="+mn-ea"/>
                <a:cs typeface="+mn-cs"/>
              </a:rPr>
              <a:t>However, most of the participants suggested to use other type of rewards. These proposals could be categorized as:</a:t>
            </a:r>
            <a:endParaRPr lang="es-ES_tradnl"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a) Suggestions for healthy eating, including permission to consume food restricted by their medical doctors, as suggested by five  (5/15) participants. Their comments include:</a:t>
            </a:r>
            <a:endParaRPr lang="es-ES_tradnl" sz="1200" kern="1200" dirty="0" smtClean="0">
              <a:solidFill>
                <a:schemeClr val="tx1"/>
              </a:solidFill>
              <a:effectLst/>
              <a:latin typeface="+mn-lt"/>
              <a:ea typeface="+mn-ea"/>
              <a:cs typeface="+mn-cs"/>
            </a:endParaRPr>
          </a:p>
          <a:p>
            <a:pPr hangingPunct="0"/>
            <a:r>
              <a:rPr lang="en-US" sz="1200" i="1" kern="1200" dirty="0" smtClean="0">
                <a:solidFill>
                  <a:schemeClr val="tx1"/>
                </a:solidFill>
                <a:effectLst/>
                <a:latin typeface="+mn-lt"/>
                <a:ea typeface="+mn-ea"/>
                <a:cs typeface="+mn-cs"/>
              </a:rPr>
              <a:t>“I would like to get permission to eat food restricted to consume by my physician”; “…a desert”;  “a free consultation with a nutritionist” </a:t>
            </a:r>
            <a:endParaRPr lang="es-ES_tradnl"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b) Rewards that promote socialization out of their homes. It was interested to hear the elders (7/15) suggestions that show their need of receiving rewards that in different ways promote their social interaction: </a:t>
            </a:r>
            <a:endParaRPr lang="es-ES_tradnl"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 “…Improving my quality of life is my main motivation…. But I would like to win trips as rewards</a:t>
            </a:r>
            <a:endParaRPr lang="es-ES_tradnl"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“…going to a real casino, going out or a meeting with friends”</a:t>
            </a:r>
            <a:endParaRPr lang="es-ES_tradnl" sz="1200" kern="1200" dirty="0" smtClean="0">
              <a:solidFill>
                <a:schemeClr val="tx1"/>
              </a:solidFill>
              <a:effectLst/>
              <a:latin typeface="+mn-lt"/>
              <a:ea typeface="+mn-ea"/>
              <a:cs typeface="+mn-cs"/>
            </a:endParaRPr>
          </a:p>
          <a:p>
            <a:pPr marL="171450" indent="-171450">
              <a:buFontTx/>
              <a:buChar char="-"/>
            </a:pPr>
            <a:endParaRPr lang="es-ES" dirty="0"/>
          </a:p>
        </p:txBody>
      </p:sp>
      <p:sp>
        <p:nvSpPr>
          <p:cNvPr id="4" name="Marcador de número de diapositiva 3"/>
          <p:cNvSpPr>
            <a:spLocks noGrp="1"/>
          </p:cNvSpPr>
          <p:nvPr>
            <p:ph type="sldNum" sz="quarter" idx="10"/>
          </p:nvPr>
        </p:nvSpPr>
        <p:spPr/>
        <p:txBody>
          <a:bodyPr/>
          <a:lstStyle/>
          <a:p>
            <a:fld id="{8B3C6A6C-DF7A-DF44-94AA-66CA1328A024}" type="slidenum">
              <a:rPr lang="es-ES" smtClean="0"/>
              <a:t>76</a:t>
            </a:fld>
            <a:endParaRPr lang="es-ES"/>
          </a:p>
        </p:txBody>
      </p:sp>
    </p:spTree>
    <p:extLst>
      <p:ext uri="{BB962C8B-B14F-4D97-AF65-F5344CB8AC3E}">
        <p14:creationId xmlns:p14="http://schemas.microsoft.com/office/powerpoint/2010/main" val="39760952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Visualizing the goals (copper coins) that were not pursued during the past days were perceived by some elders (2/15) as a factor that may negatively impact their motivation: </a:t>
            </a:r>
            <a:endParaRPr lang="es-ES_tradnl" sz="1200" kern="1200" dirty="0" smtClean="0">
              <a:solidFill>
                <a:schemeClr val="tx1"/>
              </a:solidFill>
              <a:effectLst/>
              <a:latin typeface="+mn-lt"/>
              <a:ea typeface="+mn-ea"/>
              <a:cs typeface="+mn-cs"/>
            </a:endParaRPr>
          </a:p>
          <a:p>
            <a:pPr hangingPunct="0"/>
            <a:r>
              <a:rPr lang="en-US" sz="1200" i="1" kern="1200" dirty="0" smtClean="0">
                <a:solidFill>
                  <a:schemeClr val="tx1"/>
                </a:solidFill>
                <a:effectLst/>
                <a:latin typeface="+mn-lt"/>
                <a:ea typeface="+mn-ea"/>
                <a:cs typeface="+mn-cs"/>
              </a:rPr>
              <a:t>“[I would like the system to] eliminate copper coins, since they are negative…”;  “… copper coins”;  </a:t>
            </a:r>
            <a:endParaRPr lang="es-ES_tradnl" sz="1200" kern="1200" dirty="0" smtClean="0">
              <a:solidFill>
                <a:schemeClr val="tx1"/>
              </a:solidFill>
              <a:effectLst/>
              <a:latin typeface="+mn-lt"/>
              <a:ea typeface="+mn-ea"/>
              <a:cs typeface="+mn-cs"/>
            </a:endParaRPr>
          </a:p>
          <a:p>
            <a:pPr hangingPunct="0"/>
            <a:r>
              <a:rPr lang="en-US" sz="1200" i="1" kern="1200" dirty="0" smtClean="0">
                <a:solidFill>
                  <a:schemeClr val="tx1"/>
                </a:solidFill>
                <a:effectLst/>
                <a:latin typeface="+mn-lt"/>
                <a:ea typeface="+mn-ea"/>
                <a:cs typeface="+mn-cs"/>
              </a:rPr>
              <a:t>“…I would like to see just gold coins”.</a:t>
            </a:r>
            <a:endParaRPr lang="es-ES_tradnl"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Furthermore, some participants (5/15) also suggested that the system should present specific information regarding their exercising routine, such as, calories burned, the type of exercise that they carried out (i.e. walking, jogging) and the time spent on it:  </a:t>
            </a:r>
            <a:endParaRPr lang="es-ES_tradnl" sz="1200" kern="1200" dirty="0" smtClean="0">
              <a:solidFill>
                <a:schemeClr val="tx1"/>
              </a:solidFill>
              <a:effectLst/>
              <a:latin typeface="+mn-lt"/>
              <a:ea typeface="+mn-ea"/>
              <a:cs typeface="+mn-cs"/>
            </a:endParaRPr>
          </a:p>
          <a:p>
            <a:pPr hangingPunct="0"/>
            <a:r>
              <a:rPr lang="en-US" sz="1200" i="1" kern="1200" dirty="0" smtClean="0">
                <a:solidFill>
                  <a:schemeClr val="tx1"/>
                </a:solidFill>
                <a:effectLst/>
                <a:latin typeface="+mn-lt"/>
                <a:ea typeface="+mn-ea"/>
                <a:cs typeface="+mn-cs"/>
              </a:rPr>
              <a:t>“…. emphasizing the time that I exercised and when I did high or low intensity workout. </a:t>
            </a:r>
            <a:endParaRPr lang="es-ES_tradnl"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….indicating which type of exercise I have to do and how it helps me [for my health]”</a:t>
            </a:r>
            <a:r>
              <a:rPr lang="es-ES_tradnl" dirty="0" smtClean="0">
                <a:effectLst/>
              </a:rPr>
              <a:t> </a:t>
            </a:r>
            <a:endParaRPr lang="es-ES" dirty="0"/>
          </a:p>
        </p:txBody>
      </p:sp>
      <p:sp>
        <p:nvSpPr>
          <p:cNvPr id="4" name="Marcador de número de diapositiva 3"/>
          <p:cNvSpPr>
            <a:spLocks noGrp="1"/>
          </p:cNvSpPr>
          <p:nvPr>
            <p:ph type="sldNum" sz="quarter" idx="10"/>
          </p:nvPr>
        </p:nvSpPr>
        <p:spPr/>
        <p:txBody>
          <a:bodyPr/>
          <a:lstStyle/>
          <a:p>
            <a:fld id="{8B3C6A6C-DF7A-DF44-94AA-66CA1328A024}" type="slidenum">
              <a:rPr lang="es-ES" smtClean="0"/>
              <a:t>77</a:t>
            </a:fld>
            <a:endParaRPr lang="es-ES"/>
          </a:p>
        </p:txBody>
      </p:sp>
    </p:spTree>
    <p:extLst>
      <p:ext uri="{BB962C8B-B14F-4D97-AF65-F5344CB8AC3E}">
        <p14:creationId xmlns:p14="http://schemas.microsoft.com/office/powerpoint/2010/main" val="39760952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We understood that one of the main motivators for exercising is that they have the opportunity, and are willing, to extend their current social network since they proposed the system provides them with rewards to participate in social activities. They perceived that providing representations of the compliance of their short-term goals was useful; however, we also identified that they perceived as negative feedback to be informed of the proposed goals that were not pursued. As future work, we plan to evaluate the efficacy of the persuasive strategies of CAMMINA to change the motivation levels of elderly; to reach this end, we will redesign CAMMINA by taking into account the results presented in this paper</a:t>
            </a:r>
            <a:r>
              <a:rPr lang="es-ES_tradnl" dirty="0" smtClean="0">
                <a:effectLst/>
              </a:rPr>
              <a:t> </a:t>
            </a:r>
            <a:endParaRPr lang="es-ES" dirty="0"/>
          </a:p>
        </p:txBody>
      </p:sp>
      <p:sp>
        <p:nvSpPr>
          <p:cNvPr id="4" name="Marcador de número de diapositiva 3"/>
          <p:cNvSpPr>
            <a:spLocks noGrp="1"/>
          </p:cNvSpPr>
          <p:nvPr>
            <p:ph type="sldNum" sz="quarter" idx="10"/>
          </p:nvPr>
        </p:nvSpPr>
        <p:spPr/>
        <p:txBody>
          <a:bodyPr/>
          <a:lstStyle/>
          <a:p>
            <a:fld id="{8B3C6A6C-DF7A-DF44-94AA-66CA1328A024}" type="slidenum">
              <a:rPr lang="es-ES" smtClean="0"/>
              <a:t>78</a:t>
            </a:fld>
            <a:endParaRPr lang="es-ES"/>
          </a:p>
        </p:txBody>
      </p:sp>
    </p:spTree>
    <p:extLst>
      <p:ext uri="{BB962C8B-B14F-4D97-AF65-F5344CB8AC3E}">
        <p14:creationId xmlns:p14="http://schemas.microsoft.com/office/powerpoint/2010/main" val="265081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meta-</a:t>
            </a:r>
            <a:r>
              <a:rPr lang="es-ES" sz="1200" kern="1200" dirty="0" err="1" smtClean="0">
                <a:solidFill>
                  <a:schemeClr val="tx1"/>
                </a:solidFill>
                <a:latin typeface="+mn-lt"/>
                <a:ea typeface="+mn-ea"/>
                <a:cs typeface="+mn-cs"/>
              </a:rPr>
              <a:t>analysis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where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original individual </a:t>
            </a:r>
            <a:r>
              <a:rPr lang="es-ES" sz="1200" kern="1200" dirty="0" err="1" smtClean="0">
                <a:solidFill>
                  <a:schemeClr val="tx1"/>
                </a:solidFill>
                <a:latin typeface="+mn-lt"/>
                <a:ea typeface="+mn-ea"/>
                <a:cs typeface="+mn-cs"/>
              </a:rPr>
              <a:t>studies</a:t>
            </a:r>
            <a:r>
              <a:rPr lang="es-ES" sz="1200" kern="1200" dirty="0" smtClean="0">
                <a:solidFill>
                  <a:schemeClr val="tx1"/>
                </a:solidFill>
                <a:latin typeface="+mn-lt"/>
                <a:ea typeface="+mn-ea"/>
                <a:cs typeface="+mn-cs"/>
              </a:rPr>
              <a:t> are </a:t>
            </a:r>
            <a:r>
              <a:rPr lang="es-ES" sz="1200" kern="1200" dirty="0" err="1" smtClean="0">
                <a:solidFill>
                  <a:schemeClr val="tx1"/>
                </a:solidFill>
                <a:latin typeface="+mn-lt"/>
                <a:ea typeface="+mn-ea"/>
                <a:cs typeface="+mn-cs"/>
              </a:rPr>
              <a:t>treated</a:t>
            </a:r>
            <a:r>
              <a:rPr lang="es-ES" sz="1200" kern="1200" dirty="0" smtClean="0">
                <a:solidFill>
                  <a:schemeClr val="tx1"/>
                </a:solidFill>
                <a:latin typeface="+mn-lt"/>
                <a:ea typeface="+mn-ea"/>
                <a:cs typeface="+mn-cs"/>
              </a:rPr>
              <a:t> as </a:t>
            </a:r>
            <a:r>
              <a:rPr lang="es-ES" sz="1200" kern="1200" dirty="0" err="1" smtClean="0">
                <a:solidFill>
                  <a:schemeClr val="tx1"/>
                </a:solidFill>
                <a:latin typeface="+mn-lt"/>
                <a:ea typeface="+mn-ea"/>
                <a:cs typeface="+mn-cs"/>
              </a:rPr>
              <a:t>if</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were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parts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one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larger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study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having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their</a:t>
            </a:r>
            <a:r>
              <a:rPr lang="es-ES" sz="1200" kern="1200" dirty="0" smtClean="0">
                <a:solidFill>
                  <a:schemeClr val="tx1"/>
                </a:solidFill>
                <a:latin typeface="+mn-lt"/>
                <a:ea typeface="+mn-ea"/>
                <a:cs typeface="+mn-cs"/>
              </a:rPr>
              <a:t> data </a:t>
            </a:r>
            <a:r>
              <a:rPr lang="es-ES" sz="1200" kern="1200" dirty="0" err="1" smtClean="0">
                <a:solidFill>
                  <a:schemeClr val="tx1"/>
                </a:solidFill>
                <a:latin typeface="+mn-lt"/>
                <a:ea typeface="+mn-ea"/>
                <a:cs typeface="+mn-cs"/>
              </a:rPr>
              <a:t>pooled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together</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one</a:t>
            </a:r>
            <a:r>
              <a:rPr lang="es-ES" sz="1200" kern="1200" dirty="0" smtClean="0">
                <a:solidFill>
                  <a:schemeClr val="tx1"/>
                </a:solidFill>
                <a:latin typeface="+mn-lt"/>
                <a:ea typeface="+mn-ea"/>
                <a:cs typeface="+mn-cs"/>
              </a:rPr>
              <a:t> single and final </a:t>
            </a:r>
            <a:r>
              <a:rPr lang="es-ES" sz="1200" kern="1200" dirty="0" err="1" smtClean="0">
                <a:solidFill>
                  <a:schemeClr val="tx1"/>
                </a:solidFill>
                <a:latin typeface="+mn-lt"/>
                <a:ea typeface="+mn-ea"/>
                <a:cs typeface="+mn-cs"/>
              </a:rPr>
              <a:t>result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summarizes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whole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evidence</a:t>
            </a:r>
            <a:r>
              <a:rPr lang="es-ES" sz="1200" kern="1200" dirty="0" smtClean="0">
                <a:solidFill>
                  <a:schemeClr val="tx1"/>
                </a:solidFill>
                <a:latin typeface="+mn-lt"/>
                <a:ea typeface="+mn-ea"/>
                <a:cs typeface="+mn-cs"/>
              </a:rPr>
              <a:t>.</a:t>
            </a:r>
          </a:p>
          <a:p>
            <a:endParaRPr lang="es-ES" sz="1200" kern="1200" dirty="0" smtClean="0">
              <a:solidFill>
                <a:schemeClr val="tx1"/>
              </a:solidFill>
              <a:latin typeface="+mn-lt"/>
              <a:ea typeface="+mn-ea"/>
              <a:cs typeface="+mn-cs"/>
            </a:endParaRPr>
          </a:p>
          <a:p>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initial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step</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process</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volves</a:t>
            </a:r>
            <a:r>
              <a:rPr lang="es-ES" sz="1200" kern="1200" dirty="0" smtClean="0">
                <a:solidFill>
                  <a:schemeClr val="tx1"/>
                </a:solidFill>
                <a:latin typeface="+mn-lt"/>
                <a:ea typeface="+mn-ea"/>
                <a:cs typeface="+mn-cs"/>
              </a:rPr>
              <a:t> a simple </a:t>
            </a:r>
            <a:r>
              <a:rPr lang="es-ES" sz="1200" kern="1200" dirty="0" err="1" smtClean="0">
                <a:solidFill>
                  <a:schemeClr val="tx1"/>
                </a:solidFill>
                <a:latin typeface="+mn-lt"/>
                <a:ea typeface="+mn-ea"/>
                <a:cs typeface="+mn-cs"/>
              </a:rPr>
              <a:t>descriptive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evaluation</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each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study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monly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presented</a:t>
            </a:r>
            <a:r>
              <a:rPr lang="es-ES" sz="1200" kern="1200" dirty="0" smtClean="0">
                <a:solidFill>
                  <a:schemeClr val="tx1"/>
                </a:solidFill>
                <a:latin typeface="+mn-lt"/>
                <a:ea typeface="+mn-ea"/>
                <a:cs typeface="+mn-cs"/>
              </a:rPr>
              <a:t> in tabular </a:t>
            </a:r>
            <a:r>
              <a:rPr lang="es-ES" sz="1200" kern="1200" dirty="0" err="1" smtClean="0">
                <a:solidFill>
                  <a:schemeClr val="tx1"/>
                </a:solidFill>
                <a:latin typeface="+mn-lt"/>
                <a:ea typeface="+mn-ea"/>
                <a:cs typeface="+mn-cs"/>
              </a:rPr>
              <a:t>format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Tables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should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include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population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under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study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interventions</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out</a:t>
            </a:r>
            <a:r>
              <a:rPr lang="es-ES" sz="1200" kern="1200" dirty="0" smtClean="0">
                <a:solidFill>
                  <a:schemeClr val="tx1"/>
                </a:solidFill>
                <a:latin typeface="+mn-lt"/>
                <a:ea typeface="+mn-ea"/>
                <a:cs typeface="+mn-cs"/>
              </a:rPr>
              <a:t>- comes. </a:t>
            </a:r>
            <a:r>
              <a:rPr lang="es-ES" sz="1200" kern="1200" dirty="0" err="1" smtClean="0">
                <a:solidFill>
                  <a:schemeClr val="tx1"/>
                </a:solidFill>
                <a:latin typeface="+mn-lt"/>
                <a:ea typeface="+mn-ea"/>
                <a:cs typeface="+mn-cs"/>
              </a:rPr>
              <a:t>Methods</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biases</a:t>
            </a:r>
            <a:r>
              <a:rPr lang="es-ES" sz="1200" kern="1200" dirty="0" smtClean="0">
                <a:solidFill>
                  <a:schemeClr val="tx1"/>
                </a:solidFill>
                <a:latin typeface="+mn-lt"/>
                <a:ea typeface="+mn-ea"/>
                <a:cs typeface="+mn-cs"/>
              </a:rPr>
              <a:t> can </a:t>
            </a:r>
            <a:r>
              <a:rPr lang="es-ES" sz="1200" kern="1200" dirty="0" err="1" smtClean="0">
                <a:solidFill>
                  <a:schemeClr val="tx1"/>
                </a:solidFill>
                <a:latin typeface="+mn-lt"/>
                <a:ea typeface="+mn-ea"/>
                <a:cs typeface="+mn-cs"/>
              </a:rPr>
              <a:t>also</a:t>
            </a:r>
            <a:r>
              <a:rPr lang="es-ES" sz="1200" kern="1200" dirty="0" smtClean="0">
                <a:solidFill>
                  <a:schemeClr val="tx1"/>
                </a:solidFill>
                <a:latin typeface="+mn-lt"/>
                <a:ea typeface="+mn-ea"/>
                <a:cs typeface="+mn-cs"/>
              </a:rPr>
              <a:t> be </a:t>
            </a:r>
            <a:r>
              <a:rPr lang="es-ES" sz="1200" kern="1200" dirty="0" err="1" smtClean="0">
                <a:solidFill>
                  <a:schemeClr val="tx1"/>
                </a:solidFill>
                <a:latin typeface="+mn-lt"/>
                <a:ea typeface="+mn-ea"/>
                <a:cs typeface="+mn-cs"/>
              </a:rPr>
              <a:t>included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de- </a:t>
            </a:r>
            <a:r>
              <a:rPr lang="es-ES" sz="1200" kern="1200" dirty="0" err="1" smtClean="0">
                <a:solidFill>
                  <a:schemeClr val="tx1"/>
                </a:solidFill>
                <a:latin typeface="+mn-lt"/>
                <a:ea typeface="+mn-ea"/>
                <a:cs typeface="+mn-cs"/>
              </a:rPr>
              <a:t>cisions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about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items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include</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description</a:t>
            </a:r>
            <a:r>
              <a:rPr lang="es-ES" sz="1200" kern="1200" dirty="0" smtClean="0">
                <a:solidFill>
                  <a:schemeClr val="tx1"/>
                </a:solidFill>
                <a:latin typeface="+mn-lt"/>
                <a:ea typeface="+mn-ea"/>
                <a:cs typeface="+mn-cs"/>
              </a:rPr>
              <a:t> relate back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research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question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Review</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such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tables</a:t>
            </a:r>
            <a:r>
              <a:rPr lang="es-ES" sz="1200" kern="1200" dirty="0" smtClean="0">
                <a:solidFill>
                  <a:schemeClr val="tx1"/>
                </a:solidFill>
                <a:latin typeface="+mn-lt"/>
                <a:ea typeface="+mn-ea"/>
                <a:cs typeface="+mn-cs"/>
              </a:rPr>
              <a:t> can </a:t>
            </a:r>
            <a:r>
              <a:rPr lang="es-ES" sz="1200" kern="1200" dirty="0" err="1" smtClean="0">
                <a:solidFill>
                  <a:schemeClr val="tx1"/>
                </a:solidFill>
                <a:latin typeface="+mn-lt"/>
                <a:ea typeface="+mn-ea"/>
                <a:cs typeface="+mn-cs"/>
              </a:rPr>
              <a:t>help</a:t>
            </a:r>
            <a:r>
              <a:rPr lang="es-ES" sz="1200" kern="1200" dirty="0" smtClean="0">
                <a:solidFill>
                  <a:schemeClr val="tx1"/>
                </a:solidFill>
                <a:latin typeface="+mn-lt"/>
                <a:ea typeface="+mn-ea"/>
                <a:cs typeface="+mn-cs"/>
              </a:rPr>
              <a:t> determine </a:t>
            </a:r>
            <a:r>
              <a:rPr lang="es-ES" sz="1200" kern="1200" dirty="0" err="1" smtClean="0">
                <a:solidFill>
                  <a:schemeClr val="tx1"/>
                </a:solidFill>
                <a:latin typeface="+mn-lt"/>
                <a:ea typeface="+mn-ea"/>
                <a:cs typeface="+mn-cs"/>
              </a:rPr>
              <a:t>if</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results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from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different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studies</a:t>
            </a:r>
            <a:r>
              <a:rPr lang="es-ES" sz="1200" kern="1200" dirty="0" smtClean="0">
                <a:solidFill>
                  <a:schemeClr val="tx1"/>
                </a:solidFill>
                <a:latin typeface="+mn-lt"/>
                <a:ea typeface="+mn-ea"/>
                <a:cs typeface="+mn-cs"/>
              </a:rPr>
              <a:t> can be </a:t>
            </a:r>
            <a:r>
              <a:rPr lang="es-ES" sz="1200" kern="1200" dirty="0" err="1" smtClean="0">
                <a:solidFill>
                  <a:schemeClr val="tx1"/>
                </a:solidFill>
                <a:latin typeface="+mn-lt"/>
                <a:ea typeface="+mn-ea"/>
                <a:cs typeface="+mn-cs"/>
              </a:rPr>
              <a:t>pooled</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subjected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metaanalysis</a:t>
            </a:r>
            <a:r>
              <a:rPr lang="es-ES" sz="1200" kern="1200" dirty="0" smtClean="0">
                <a:solidFill>
                  <a:schemeClr val="tx1"/>
                </a:solidFill>
                <a:latin typeface="+mn-lt"/>
                <a:ea typeface="+mn-ea"/>
                <a:cs typeface="+mn-cs"/>
              </a:rPr>
              <a:t>.</a:t>
            </a:r>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8</a:t>
            </a:fld>
            <a:endParaRPr lang="es-ES"/>
          </a:p>
        </p:txBody>
      </p:sp>
    </p:spTree>
    <p:extLst>
      <p:ext uri="{BB962C8B-B14F-4D97-AF65-F5344CB8AC3E}">
        <p14:creationId xmlns:p14="http://schemas.microsoft.com/office/powerpoint/2010/main" val="25106294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Presenting useful and relevant information (H1),  </a:t>
            </a:r>
            <a:r>
              <a:rPr lang="en-US" sz="1200" kern="1200" dirty="0" err="1" smtClean="0">
                <a:solidFill>
                  <a:schemeClr val="tx1"/>
                </a:solidFill>
                <a:effectLst/>
                <a:latin typeface="+mn-lt"/>
                <a:ea typeface="+mn-ea"/>
                <a:cs typeface="+mn-cs"/>
              </a:rPr>
              <a:t>Peripherality</a:t>
            </a:r>
            <a:r>
              <a:rPr lang="en-US" sz="1200" kern="1200" dirty="0" smtClean="0">
                <a:solidFill>
                  <a:schemeClr val="tx1"/>
                </a:solidFill>
                <a:effectLst/>
                <a:latin typeface="+mn-lt"/>
                <a:ea typeface="+mn-ea"/>
                <a:cs typeface="+mn-cs"/>
              </a:rPr>
              <a:t> of the AIS (H2), Match between system and real world (H3), Sufficient information design (H4), Consistent and intuitive mapping (H5), Easy transition to more in-depth information (H6), Visibility of status (H7), Aesthetic and pleasing design (H8), Strategy to assist (H9), Object target of the AIS. </a:t>
            </a:r>
            <a:endParaRPr lang="es-ES" dirty="0"/>
          </a:p>
        </p:txBody>
      </p:sp>
      <p:sp>
        <p:nvSpPr>
          <p:cNvPr id="4" name="Marcador de número de diapositiva 3"/>
          <p:cNvSpPr>
            <a:spLocks noGrp="1"/>
          </p:cNvSpPr>
          <p:nvPr>
            <p:ph type="sldNum" sz="quarter" idx="10"/>
          </p:nvPr>
        </p:nvSpPr>
        <p:spPr/>
        <p:txBody>
          <a:bodyPr/>
          <a:lstStyle/>
          <a:p>
            <a:fld id="{15926D11-99C7-3E4A-BAF8-F01B56E39627}" type="slidenum">
              <a:rPr lang="es-ES" smtClean="0"/>
              <a:t>80</a:t>
            </a:fld>
            <a:endParaRPr lang="es-ES"/>
          </a:p>
        </p:txBody>
      </p:sp>
    </p:spTree>
    <p:extLst>
      <p:ext uri="{BB962C8B-B14F-4D97-AF65-F5344CB8AC3E}">
        <p14:creationId xmlns:p14="http://schemas.microsoft.com/office/powerpoint/2010/main" val="2587848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Inspectors</a:t>
            </a:r>
            <a:r>
              <a:rPr lang="es-ES" dirty="0" smtClean="0"/>
              <a:t> </a:t>
            </a:r>
            <a:r>
              <a:rPr lang="es-ES" dirty="0" err="1" smtClean="0"/>
              <a:t>will</a:t>
            </a:r>
            <a:r>
              <a:rPr lang="es-ES" dirty="0" smtClean="0"/>
              <a:t> </a:t>
            </a:r>
            <a:r>
              <a:rPr lang="es-ES" dirty="0" err="1" smtClean="0"/>
              <a:t>identify</a:t>
            </a:r>
            <a:r>
              <a:rPr lang="es-ES" dirty="0" smtClean="0"/>
              <a:t> </a:t>
            </a:r>
            <a:r>
              <a:rPr lang="es-ES" dirty="0" err="1" smtClean="0"/>
              <a:t>most</a:t>
            </a:r>
            <a:r>
              <a:rPr lang="es-ES" dirty="0" smtClean="0"/>
              <a:t> of </a:t>
            </a:r>
            <a:r>
              <a:rPr lang="es-ES" dirty="0" err="1" smtClean="0"/>
              <a:t>the</a:t>
            </a:r>
            <a:r>
              <a:rPr lang="es-ES" dirty="0" smtClean="0"/>
              <a:t> </a:t>
            </a:r>
            <a:r>
              <a:rPr lang="es-ES" dirty="0" err="1" smtClean="0"/>
              <a:t>usability</a:t>
            </a:r>
            <a:r>
              <a:rPr lang="es-ES" dirty="0" smtClean="0"/>
              <a:t> </a:t>
            </a:r>
            <a:r>
              <a:rPr lang="es-ES" dirty="0" err="1" smtClean="0"/>
              <a:t>defects</a:t>
            </a:r>
            <a:r>
              <a:rPr lang="es-ES" dirty="0" smtClean="0"/>
              <a:t> as </a:t>
            </a:r>
            <a:r>
              <a:rPr lang="es-ES" dirty="0" err="1" smtClean="0"/>
              <a:t>they</a:t>
            </a:r>
            <a:r>
              <a:rPr lang="es-ES" dirty="0" smtClean="0"/>
              <a:t> </a:t>
            </a:r>
            <a:r>
              <a:rPr lang="es-ES" dirty="0" err="1" smtClean="0"/>
              <a:t>walk</a:t>
            </a:r>
            <a:r>
              <a:rPr lang="es-ES" dirty="0" smtClean="0"/>
              <a:t> </a:t>
            </a:r>
            <a:r>
              <a:rPr lang="es-ES" dirty="0" err="1" smtClean="0"/>
              <a:t>through</a:t>
            </a:r>
            <a:r>
              <a:rPr lang="es-ES" dirty="0" smtClean="0"/>
              <a:t> </a:t>
            </a:r>
            <a:r>
              <a:rPr lang="es-ES" dirty="0" err="1" smtClean="0"/>
              <a:t>the</a:t>
            </a:r>
            <a:r>
              <a:rPr lang="es-ES" dirty="0" smtClean="0"/>
              <a:t> interface </a:t>
            </a:r>
            <a:r>
              <a:rPr lang="es-ES" dirty="0" err="1" smtClean="0"/>
              <a:t>during</a:t>
            </a:r>
            <a:r>
              <a:rPr lang="es-ES" dirty="0" smtClean="0"/>
              <a:t> </a:t>
            </a:r>
            <a:r>
              <a:rPr lang="es-ES" dirty="0" err="1" smtClean="0"/>
              <a:t>the</a:t>
            </a:r>
            <a:r>
              <a:rPr lang="es-ES" dirty="0" smtClean="0"/>
              <a:t> </a:t>
            </a:r>
            <a:r>
              <a:rPr lang="es-ES" dirty="0" err="1" smtClean="0"/>
              <a:t>evaluation</a:t>
            </a:r>
            <a:r>
              <a:rPr lang="es-ES" dirty="0" smtClean="0"/>
              <a:t> </a:t>
            </a:r>
            <a:r>
              <a:rPr lang="es-ES" dirty="0" err="1" smtClean="0"/>
              <a:t>session</a:t>
            </a:r>
            <a:r>
              <a:rPr lang="es-ES" dirty="0" smtClean="0"/>
              <a:t>.</a:t>
            </a:r>
            <a:r>
              <a:rPr lang="es-ES" baseline="0" dirty="0" smtClean="0"/>
              <a:t>  </a:t>
            </a:r>
            <a:r>
              <a:rPr lang="es-ES" baseline="0" dirty="0" err="1" smtClean="0"/>
              <a:t>This</a:t>
            </a:r>
            <a:r>
              <a:rPr lang="es-ES" baseline="0" dirty="0" smtClean="0"/>
              <a:t> </a:t>
            </a:r>
            <a:r>
              <a:rPr lang="es-ES" baseline="0" dirty="0" err="1" smtClean="0"/>
              <a:t>is</a:t>
            </a:r>
            <a:r>
              <a:rPr lang="es-ES" baseline="0" dirty="0" smtClean="0"/>
              <a:t> </a:t>
            </a:r>
            <a:r>
              <a:rPr lang="es-ES" baseline="0" dirty="0" err="1" smtClean="0"/>
              <a:t>different</a:t>
            </a:r>
            <a:r>
              <a:rPr lang="es-ES" baseline="0" dirty="0" smtClean="0"/>
              <a:t> </a:t>
            </a:r>
            <a:r>
              <a:rPr lang="es-ES" baseline="0" dirty="0" err="1" smtClean="0"/>
              <a:t>from</a:t>
            </a:r>
            <a:r>
              <a:rPr lang="es-ES" baseline="0" dirty="0" smtClean="0"/>
              <a:t> </a:t>
            </a:r>
            <a:r>
              <a:rPr lang="es-ES" baseline="0" dirty="0" err="1" smtClean="0"/>
              <a:t>the</a:t>
            </a:r>
            <a:r>
              <a:rPr lang="es-ES" baseline="0" dirty="0" smtClean="0"/>
              <a:t> data </a:t>
            </a:r>
            <a:r>
              <a:rPr lang="es-ES" baseline="0" dirty="0" err="1" smtClean="0"/>
              <a:t>collection</a:t>
            </a:r>
            <a:r>
              <a:rPr lang="es-ES" baseline="0" dirty="0" smtClean="0"/>
              <a:t> </a:t>
            </a:r>
            <a:r>
              <a:rPr lang="es-ES" baseline="0" dirty="0" err="1" smtClean="0"/>
              <a:t>form</a:t>
            </a:r>
            <a:r>
              <a:rPr lang="es-ES" baseline="0" dirty="0" smtClean="0"/>
              <a:t> </a:t>
            </a:r>
            <a:r>
              <a:rPr lang="es-ES" baseline="0" dirty="0" err="1" smtClean="0"/>
              <a:t>for</a:t>
            </a:r>
            <a:r>
              <a:rPr lang="es-ES" baseline="0" dirty="0" smtClean="0"/>
              <a:t> </a:t>
            </a:r>
            <a:r>
              <a:rPr lang="es-ES" baseline="0" dirty="0" err="1" smtClean="0"/>
              <a:t>user</a:t>
            </a:r>
            <a:r>
              <a:rPr lang="es-ES" baseline="0" dirty="0" smtClean="0"/>
              <a:t> </a:t>
            </a:r>
            <a:r>
              <a:rPr lang="es-ES" baseline="0" dirty="0" err="1" smtClean="0"/>
              <a:t>observaion</a:t>
            </a:r>
            <a:r>
              <a:rPr lang="es-ES" baseline="0" dirty="0" smtClean="0"/>
              <a:t>, </a:t>
            </a:r>
            <a:r>
              <a:rPr lang="es-ES" baseline="0" dirty="0" err="1" smtClean="0"/>
              <a:t>where</a:t>
            </a:r>
            <a:r>
              <a:rPr lang="es-ES" baseline="0" dirty="0" smtClean="0"/>
              <a:t> </a:t>
            </a:r>
            <a:r>
              <a:rPr lang="es-ES" baseline="0" dirty="0" err="1" smtClean="0"/>
              <a:t>the</a:t>
            </a:r>
            <a:r>
              <a:rPr lang="es-ES" baseline="0" dirty="0" smtClean="0"/>
              <a:t> </a:t>
            </a:r>
            <a:r>
              <a:rPr lang="es-ES" baseline="0" dirty="0" err="1" smtClean="0"/>
              <a:t>usability</a:t>
            </a:r>
            <a:r>
              <a:rPr lang="es-ES" baseline="0" dirty="0" smtClean="0"/>
              <a:t> </a:t>
            </a:r>
            <a:r>
              <a:rPr lang="es-ES" baseline="0" dirty="0" err="1" smtClean="0"/>
              <a:t>defects</a:t>
            </a:r>
            <a:r>
              <a:rPr lang="es-ES" baseline="0" dirty="0" smtClean="0"/>
              <a:t> are </a:t>
            </a:r>
            <a:r>
              <a:rPr lang="es-ES" baseline="0" dirty="0" err="1" smtClean="0"/>
              <a:t>identified</a:t>
            </a:r>
            <a:r>
              <a:rPr lang="es-ES" baseline="0" dirty="0" smtClean="0"/>
              <a:t> </a:t>
            </a:r>
            <a:r>
              <a:rPr lang="es-ES" baseline="0" dirty="0" err="1" smtClean="0"/>
              <a:t>during</a:t>
            </a:r>
            <a:r>
              <a:rPr lang="es-ES" baseline="0" dirty="0" smtClean="0"/>
              <a:t> </a:t>
            </a:r>
            <a:r>
              <a:rPr lang="es-ES" baseline="0" dirty="0" err="1" smtClean="0"/>
              <a:t>the</a:t>
            </a:r>
            <a:r>
              <a:rPr lang="es-ES" baseline="0" dirty="0" smtClean="0"/>
              <a:t> </a:t>
            </a:r>
            <a:r>
              <a:rPr lang="es-ES" baseline="0" dirty="0" err="1" smtClean="0"/>
              <a:t>analysis</a:t>
            </a:r>
            <a:r>
              <a:rPr lang="es-ES" baseline="0" dirty="0" smtClean="0"/>
              <a:t> of </a:t>
            </a:r>
            <a:r>
              <a:rPr lang="es-ES" baseline="0" dirty="0" err="1" smtClean="0"/>
              <a:t>the</a:t>
            </a:r>
            <a:r>
              <a:rPr lang="es-ES" baseline="0" dirty="0" smtClean="0"/>
              <a:t> data.</a:t>
            </a:r>
          </a:p>
          <a:p>
            <a:endParaRPr lang="es-ES" baseline="0" dirty="0" smtClean="0"/>
          </a:p>
          <a:p>
            <a:r>
              <a:rPr lang="es-ES" baseline="0" dirty="0" smtClean="0"/>
              <a:t>In general, </a:t>
            </a:r>
            <a:r>
              <a:rPr lang="es-ES" baseline="0" dirty="0" err="1" smtClean="0"/>
              <a:t>heuristic</a:t>
            </a:r>
            <a:r>
              <a:rPr lang="es-ES" baseline="0" dirty="0" smtClean="0"/>
              <a:t> </a:t>
            </a:r>
            <a:r>
              <a:rPr lang="es-ES" baseline="0" dirty="0" err="1" smtClean="0"/>
              <a:t>evaluation</a:t>
            </a:r>
            <a:r>
              <a:rPr lang="es-ES" baseline="0" dirty="0" smtClean="0"/>
              <a:t> </a:t>
            </a:r>
            <a:r>
              <a:rPr lang="es-ES" baseline="0" dirty="0" err="1" smtClean="0"/>
              <a:t>is</a:t>
            </a:r>
            <a:r>
              <a:rPr lang="es-ES" baseline="0" dirty="0" smtClean="0"/>
              <a:t> </a:t>
            </a:r>
            <a:r>
              <a:rPr lang="es-ES" baseline="0" dirty="0" err="1" smtClean="0"/>
              <a:t>difficult</a:t>
            </a:r>
            <a:r>
              <a:rPr lang="es-ES" baseline="0" dirty="0" smtClean="0"/>
              <a:t> </a:t>
            </a:r>
            <a:r>
              <a:rPr lang="es-ES" baseline="0" dirty="0" err="1" smtClean="0"/>
              <a:t>for</a:t>
            </a:r>
            <a:r>
              <a:rPr lang="es-ES" baseline="0" dirty="0" smtClean="0"/>
              <a:t> a single individual </a:t>
            </a:r>
            <a:r>
              <a:rPr lang="es-ES" baseline="0" dirty="0" err="1" smtClean="0"/>
              <a:t>to</a:t>
            </a:r>
            <a:r>
              <a:rPr lang="es-ES" baseline="0" dirty="0" smtClean="0"/>
              <a:t> do </a:t>
            </a:r>
            <a:r>
              <a:rPr lang="es-ES" baseline="0" dirty="0" err="1" smtClean="0"/>
              <a:t>because</a:t>
            </a:r>
            <a:r>
              <a:rPr lang="es-ES" baseline="0" dirty="0" smtClean="0"/>
              <a:t> </a:t>
            </a:r>
            <a:r>
              <a:rPr lang="es-ES" baseline="0" dirty="0" err="1" smtClean="0"/>
              <a:t>one</a:t>
            </a:r>
            <a:r>
              <a:rPr lang="es-ES" baseline="0" dirty="0" smtClean="0"/>
              <a:t> </a:t>
            </a:r>
            <a:r>
              <a:rPr lang="es-ES" baseline="0" dirty="0" err="1" smtClean="0"/>
              <a:t>person</a:t>
            </a:r>
            <a:r>
              <a:rPr lang="es-ES" baseline="0" dirty="0" smtClean="0"/>
              <a:t> </a:t>
            </a:r>
            <a:r>
              <a:rPr lang="es-ES" baseline="0" dirty="0" err="1" smtClean="0"/>
              <a:t>will</a:t>
            </a:r>
            <a:r>
              <a:rPr lang="es-ES" baseline="0" dirty="0" smtClean="0"/>
              <a:t> </a:t>
            </a:r>
            <a:r>
              <a:rPr lang="es-ES" baseline="0" dirty="0" err="1" smtClean="0"/>
              <a:t>never</a:t>
            </a:r>
            <a:r>
              <a:rPr lang="es-ES" baseline="0" dirty="0" smtClean="0"/>
              <a:t> be </a:t>
            </a:r>
            <a:r>
              <a:rPr lang="es-ES" baseline="0" dirty="0" err="1" smtClean="0"/>
              <a:t>able</a:t>
            </a:r>
            <a:r>
              <a:rPr lang="es-ES" baseline="0" dirty="0" smtClean="0"/>
              <a:t> </a:t>
            </a:r>
            <a:r>
              <a:rPr lang="es-ES" baseline="0" dirty="0" err="1" smtClean="0"/>
              <a:t>to</a:t>
            </a:r>
            <a:r>
              <a:rPr lang="es-ES" baseline="0" dirty="0" smtClean="0"/>
              <a:t> </a:t>
            </a:r>
            <a:r>
              <a:rPr lang="es-ES" baseline="0" dirty="0" err="1" smtClean="0"/>
              <a:t>find</a:t>
            </a:r>
            <a:r>
              <a:rPr lang="es-ES" baseline="0" dirty="0" smtClean="0"/>
              <a:t> </a:t>
            </a:r>
            <a:r>
              <a:rPr lang="es-ES" baseline="0" dirty="0" err="1" smtClean="0"/>
              <a:t>all</a:t>
            </a:r>
            <a:r>
              <a:rPr lang="es-ES" baseline="0" dirty="0" smtClean="0"/>
              <a:t> </a:t>
            </a:r>
            <a:r>
              <a:rPr lang="es-ES" baseline="0" dirty="0" err="1" smtClean="0"/>
              <a:t>the</a:t>
            </a:r>
            <a:r>
              <a:rPr lang="es-ES" baseline="0" dirty="0" smtClean="0"/>
              <a:t> </a:t>
            </a:r>
            <a:r>
              <a:rPr lang="es-ES" baseline="0" dirty="0" err="1" smtClean="0"/>
              <a:t>usability</a:t>
            </a:r>
            <a:r>
              <a:rPr lang="es-ES" baseline="0" dirty="0" smtClean="0"/>
              <a:t> </a:t>
            </a:r>
            <a:r>
              <a:rPr lang="es-ES" baseline="0" dirty="0" err="1" smtClean="0"/>
              <a:t>problems</a:t>
            </a:r>
            <a:r>
              <a:rPr lang="es-ES" baseline="0" dirty="0" smtClean="0"/>
              <a:t> in </a:t>
            </a:r>
            <a:r>
              <a:rPr lang="es-ES" baseline="0" dirty="0" err="1" smtClean="0"/>
              <a:t>an</a:t>
            </a:r>
            <a:r>
              <a:rPr lang="es-ES" baseline="0" dirty="0" smtClean="0"/>
              <a:t> interface. </a:t>
            </a:r>
            <a:r>
              <a:rPr lang="es-ES" baseline="0" dirty="0" err="1" smtClean="0"/>
              <a:t>Luckily</a:t>
            </a:r>
            <a:r>
              <a:rPr lang="es-ES" baseline="0" dirty="0" smtClean="0"/>
              <a:t>, </a:t>
            </a:r>
            <a:r>
              <a:rPr lang="es-ES" baseline="0" dirty="0" err="1" smtClean="0"/>
              <a:t>experience</a:t>
            </a:r>
            <a:r>
              <a:rPr lang="es-ES" baseline="0" dirty="0" smtClean="0"/>
              <a:t> </a:t>
            </a:r>
            <a:r>
              <a:rPr lang="es-ES" baseline="0" dirty="0" err="1" smtClean="0"/>
              <a:t>from</a:t>
            </a:r>
            <a:r>
              <a:rPr lang="es-ES" baseline="0" dirty="0" smtClean="0"/>
              <a:t> </a:t>
            </a:r>
            <a:r>
              <a:rPr lang="es-ES" baseline="0" dirty="0" err="1" smtClean="0"/>
              <a:t>many</a:t>
            </a:r>
            <a:r>
              <a:rPr lang="es-ES" baseline="0" dirty="0" smtClean="0"/>
              <a:t> </a:t>
            </a:r>
            <a:r>
              <a:rPr lang="es-ES" baseline="0" dirty="0" err="1" smtClean="0"/>
              <a:t>different</a:t>
            </a:r>
            <a:r>
              <a:rPr lang="es-ES" baseline="0" dirty="0" smtClean="0"/>
              <a:t> </a:t>
            </a:r>
            <a:r>
              <a:rPr lang="es-ES" baseline="0" dirty="0" err="1" smtClean="0"/>
              <a:t>projects</a:t>
            </a:r>
            <a:r>
              <a:rPr lang="es-ES" baseline="0" dirty="0" smtClean="0"/>
              <a:t> has </a:t>
            </a:r>
            <a:r>
              <a:rPr lang="es-ES" baseline="0" dirty="0" err="1" smtClean="0"/>
              <a:t>shown</a:t>
            </a:r>
            <a:r>
              <a:rPr lang="es-ES" baseline="0" dirty="0" smtClean="0"/>
              <a:t> </a:t>
            </a:r>
            <a:r>
              <a:rPr lang="es-ES" baseline="0" dirty="0" err="1" smtClean="0"/>
              <a:t>that</a:t>
            </a:r>
            <a:r>
              <a:rPr lang="es-ES" baseline="0" dirty="0" smtClean="0"/>
              <a:t> </a:t>
            </a:r>
            <a:r>
              <a:rPr lang="es-ES" baseline="0" dirty="0" err="1" smtClean="0"/>
              <a:t>different</a:t>
            </a:r>
            <a:r>
              <a:rPr lang="es-ES" baseline="0" dirty="0" smtClean="0"/>
              <a:t> </a:t>
            </a:r>
            <a:r>
              <a:rPr lang="es-ES" baseline="0" dirty="0" err="1" smtClean="0"/>
              <a:t>people</a:t>
            </a:r>
            <a:r>
              <a:rPr lang="es-ES" baseline="0" dirty="0" smtClean="0"/>
              <a:t> </a:t>
            </a:r>
            <a:r>
              <a:rPr lang="es-ES" baseline="0" dirty="0" err="1" smtClean="0"/>
              <a:t>find</a:t>
            </a:r>
            <a:r>
              <a:rPr lang="es-ES" baseline="0" dirty="0" smtClean="0"/>
              <a:t> </a:t>
            </a:r>
            <a:r>
              <a:rPr lang="es-ES" baseline="0" dirty="0" err="1" smtClean="0"/>
              <a:t>different</a:t>
            </a:r>
            <a:r>
              <a:rPr lang="es-ES" baseline="0" dirty="0" smtClean="0"/>
              <a:t> </a:t>
            </a:r>
            <a:r>
              <a:rPr lang="es-ES" baseline="0" dirty="0" err="1" smtClean="0"/>
              <a:t>usability</a:t>
            </a:r>
            <a:r>
              <a:rPr lang="es-ES" baseline="0" dirty="0" smtClean="0"/>
              <a:t> </a:t>
            </a:r>
            <a:r>
              <a:rPr lang="es-ES" baseline="0" dirty="0" err="1" smtClean="0"/>
              <a:t>problems</a:t>
            </a:r>
            <a:r>
              <a:rPr lang="es-ES" baseline="0" dirty="0" smtClean="0"/>
              <a:t>. </a:t>
            </a:r>
            <a:r>
              <a:rPr lang="es-ES" baseline="0" dirty="0" err="1" smtClean="0"/>
              <a:t>Therefore</a:t>
            </a:r>
            <a:r>
              <a:rPr lang="es-ES" baseline="0" dirty="0" smtClean="0"/>
              <a:t>, </a:t>
            </a:r>
            <a:r>
              <a:rPr lang="es-ES" baseline="0" dirty="0" err="1" smtClean="0"/>
              <a:t>it</a:t>
            </a:r>
            <a:r>
              <a:rPr lang="es-ES" baseline="0" dirty="0" smtClean="0"/>
              <a:t> </a:t>
            </a:r>
            <a:r>
              <a:rPr lang="es-ES" baseline="0" dirty="0" err="1" smtClean="0"/>
              <a:t>is</a:t>
            </a:r>
            <a:r>
              <a:rPr lang="es-ES" baseline="0" dirty="0" smtClean="0"/>
              <a:t> </a:t>
            </a:r>
            <a:r>
              <a:rPr lang="es-ES" baseline="0" dirty="0" err="1" smtClean="0"/>
              <a:t>possible</a:t>
            </a:r>
            <a:r>
              <a:rPr lang="es-ES" baseline="0" dirty="0" smtClean="0"/>
              <a:t> </a:t>
            </a:r>
            <a:r>
              <a:rPr lang="es-ES" baseline="0" dirty="0" err="1" smtClean="0"/>
              <a:t>to</a:t>
            </a:r>
            <a:r>
              <a:rPr lang="es-ES" baseline="0" dirty="0" smtClean="0"/>
              <a:t> </a:t>
            </a:r>
            <a:r>
              <a:rPr lang="es-ES" baseline="0" dirty="0" err="1" smtClean="0"/>
              <a:t>improve</a:t>
            </a:r>
            <a:r>
              <a:rPr lang="es-ES" baseline="0" dirty="0" smtClean="0"/>
              <a:t> </a:t>
            </a:r>
            <a:r>
              <a:rPr lang="es-ES" baseline="0" dirty="0" err="1" smtClean="0"/>
              <a:t>the</a:t>
            </a:r>
            <a:r>
              <a:rPr lang="es-ES" baseline="0" dirty="0" smtClean="0"/>
              <a:t> </a:t>
            </a:r>
            <a:r>
              <a:rPr lang="es-ES" baseline="0" dirty="0" err="1" smtClean="0"/>
              <a:t>effectiveness</a:t>
            </a:r>
            <a:r>
              <a:rPr lang="es-ES" baseline="0" dirty="0" smtClean="0"/>
              <a:t> of </a:t>
            </a:r>
            <a:r>
              <a:rPr lang="es-ES" baseline="0" dirty="0" err="1" smtClean="0"/>
              <a:t>the</a:t>
            </a:r>
            <a:r>
              <a:rPr lang="es-ES" baseline="0" dirty="0" smtClean="0"/>
              <a:t> </a:t>
            </a:r>
            <a:r>
              <a:rPr lang="es-ES" baseline="0" dirty="0" err="1" smtClean="0"/>
              <a:t>method</a:t>
            </a:r>
            <a:r>
              <a:rPr lang="es-ES" baseline="0" dirty="0" smtClean="0"/>
              <a:t> </a:t>
            </a:r>
            <a:r>
              <a:rPr lang="es-ES" baseline="0" dirty="0" err="1" smtClean="0"/>
              <a:t>significantly</a:t>
            </a:r>
            <a:r>
              <a:rPr lang="es-ES" baseline="0" dirty="0" smtClean="0"/>
              <a:t> </a:t>
            </a:r>
            <a:r>
              <a:rPr lang="es-ES" baseline="0" dirty="0" err="1" smtClean="0"/>
              <a:t>by</a:t>
            </a:r>
            <a:r>
              <a:rPr lang="es-ES" baseline="0" dirty="0" smtClean="0"/>
              <a:t> </a:t>
            </a:r>
            <a:r>
              <a:rPr lang="es-ES" baseline="0" dirty="0" err="1" smtClean="0"/>
              <a:t>involving</a:t>
            </a:r>
            <a:r>
              <a:rPr lang="es-ES" baseline="0" dirty="0" smtClean="0"/>
              <a:t> </a:t>
            </a:r>
            <a:r>
              <a:rPr lang="es-ES" baseline="0" dirty="0" err="1" smtClean="0"/>
              <a:t>multiple</a:t>
            </a:r>
            <a:r>
              <a:rPr lang="es-ES" baseline="0" dirty="0" smtClean="0"/>
              <a:t> </a:t>
            </a:r>
            <a:r>
              <a:rPr lang="es-ES" baseline="0" dirty="0" err="1" smtClean="0"/>
              <a:t>evaluators</a:t>
            </a:r>
            <a:r>
              <a:rPr lang="es-ES" baseline="0" dirty="0" smtClean="0"/>
              <a:t>.  </a:t>
            </a:r>
            <a:r>
              <a:rPr lang="es-ES" baseline="0" dirty="0" err="1" smtClean="0"/>
              <a:t>It</a:t>
            </a:r>
            <a:r>
              <a:rPr lang="es-ES" baseline="0" dirty="0" smtClean="0"/>
              <a:t> </a:t>
            </a:r>
            <a:r>
              <a:rPr lang="es-ES" baseline="0" dirty="0" err="1" smtClean="0"/>
              <a:t>is</a:t>
            </a:r>
            <a:r>
              <a:rPr lang="es-ES" baseline="0" dirty="0" smtClean="0"/>
              <a:t> </a:t>
            </a:r>
            <a:r>
              <a:rPr lang="es-ES" baseline="0" dirty="0" err="1" smtClean="0"/>
              <a:t>recommended</a:t>
            </a:r>
            <a:r>
              <a:rPr lang="es-ES" baseline="0" dirty="0" smtClean="0"/>
              <a:t> </a:t>
            </a:r>
            <a:r>
              <a:rPr lang="es-ES" baseline="0" dirty="0" err="1" smtClean="0"/>
              <a:t>to</a:t>
            </a:r>
            <a:r>
              <a:rPr lang="es-ES" baseline="0" dirty="0" smtClean="0"/>
              <a:t> use </a:t>
            </a:r>
            <a:r>
              <a:rPr lang="es-ES" baseline="0" dirty="0" err="1" smtClean="0"/>
              <a:t>three</a:t>
            </a:r>
            <a:r>
              <a:rPr lang="es-ES" baseline="0" dirty="0" smtClean="0"/>
              <a:t> </a:t>
            </a:r>
            <a:r>
              <a:rPr lang="es-ES" baseline="0" dirty="0" err="1" smtClean="0"/>
              <a:t>to</a:t>
            </a:r>
            <a:r>
              <a:rPr lang="es-ES" baseline="0" dirty="0" smtClean="0"/>
              <a:t> </a:t>
            </a:r>
            <a:r>
              <a:rPr lang="es-ES" baseline="0" dirty="0" err="1" smtClean="0"/>
              <a:t>five</a:t>
            </a:r>
            <a:r>
              <a:rPr lang="es-ES" baseline="0" dirty="0" smtClean="0"/>
              <a:t> </a:t>
            </a:r>
            <a:r>
              <a:rPr lang="es-ES" baseline="0" dirty="0" err="1" smtClean="0"/>
              <a:t>evaluator</a:t>
            </a:r>
            <a:r>
              <a:rPr lang="es-ES" baseline="0" dirty="0" smtClean="0"/>
              <a:t>.</a:t>
            </a:r>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11</a:t>
            </a:fld>
            <a:endParaRPr lang="es-ES"/>
          </a:p>
        </p:txBody>
      </p:sp>
    </p:spTree>
    <p:extLst>
      <p:ext uri="{BB962C8B-B14F-4D97-AF65-F5344CB8AC3E}">
        <p14:creationId xmlns:p14="http://schemas.microsoft.com/office/powerpoint/2010/main" val="1707401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No necesariamente hay una convergencia en los problemas</a:t>
            </a:r>
          </a:p>
          <a:p>
            <a:pPr marL="118872" indent="0">
              <a:buNone/>
            </a:pPr>
            <a:endParaRPr lang="es-ES" dirty="0" smtClean="0"/>
          </a:p>
          <a:p>
            <a:r>
              <a:rPr lang="es-ES" dirty="0" smtClean="0"/>
              <a:t>Evaluadores más experimentados, encuentran problemas más relevantes</a:t>
            </a:r>
          </a:p>
          <a:p>
            <a:endParaRPr lang="es-ES" dirty="0" smtClean="0"/>
          </a:p>
          <a:p>
            <a:r>
              <a:rPr lang="es-ES" dirty="0" smtClean="0"/>
              <a:t>Algunos problemas serán evidentes, y percibidos por la mayoría de los evaluadores</a:t>
            </a:r>
          </a:p>
          <a:p>
            <a:endParaRPr lang="es-ES" dirty="0" smtClean="0"/>
          </a:p>
          <a:p>
            <a:r>
              <a:rPr lang="es-ES" dirty="0" smtClean="0"/>
              <a:t>No se requiere proveer un sistema funcional: prototipos en papel, escenarios (p.ej. videos)</a:t>
            </a:r>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12</a:t>
            </a:fld>
            <a:endParaRPr lang="es-ES"/>
          </a:p>
        </p:txBody>
      </p:sp>
    </p:spTree>
    <p:extLst>
      <p:ext uri="{BB962C8B-B14F-4D97-AF65-F5344CB8AC3E}">
        <p14:creationId xmlns:p14="http://schemas.microsoft.com/office/powerpoint/2010/main" val="82830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Prepare information describing the system</a:t>
            </a:r>
          </a:p>
          <a:p>
            <a:r>
              <a:rPr lang="en-GB" dirty="0" smtClean="0"/>
              <a:t>Individual inspection of the system </a:t>
            </a:r>
          </a:p>
          <a:p>
            <a:pPr lvl="1"/>
            <a:r>
              <a:rPr lang="en-GB" dirty="0" smtClean="0"/>
              <a:t> 1-2 hour session</a:t>
            </a:r>
          </a:p>
          <a:p>
            <a:r>
              <a:rPr lang="en-GB" dirty="0" err="1" smtClean="0"/>
              <a:t>Recomendable</a:t>
            </a:r>
            <a:r>
              <a:rPr lang="en-GB" dirty="0" smtClean="0"/>
              <a:t> </a:t>
            </a:r>
            <a:r>
              <a:rPr lang="en-GB" dirty="0" err="1" smtClean="0"/>
              <a:t>una</a:t>
            </a:r>
            <a:r>
              <a:rPr lang="en-GB" dirty="0" smtClean="0"/>
              <a:t> </a:t>
            </a:r>
            <a:r>
              <a:rPr lang="en-GB" dirty="0" err="1" smtClean="0"/>
              <a:t>doble</a:t>
            </a:r>
            <a:r>
              <a:rPr lang="en-GB" dirty="0" smtClean="0"/>
              <a:t> </a:t>
            </a:r>
            <a:r>
              <a:rPr lang="en-GB" dirty="0" err="1" smtClean="0"/>
              <a:t>revisión</a:t>
            </a:r>
            <a:r>
              <a:rPr lang="en-GB" dirty="0" smtClean="0"/>
              <a:t> al </a:t>
            </a:r>
            <a:r>
              <a:rPr lang="en-GB" dirty="0" err="1" smtClean="0"/>
              <a:t>sistema</a:t>
            </a:r>
            <a:r>
              <a:rPr lang="en-GB" dirty="0" smtClean="0"/>
              <a:t> </a:t>
            </a:r>
          </a:p>
          <a:p>
            <a:pPr marL="971550" lvl="1" indent="-514350">
              <a:buFont typeface="+mj-lt"/>
              <a:buAutoNum type="arabicPeriod"/>
            </a:pPr>
            <a:r>
              <a:rPr lang="en-GB" dirty="0" smtClean="0"/>
              <a:t>Para </a:t>
            </a:r>
            <a:r>
              <a:rPr lang="en-GB" dirty="0" err="1" smtClean="0"/>
              <a:t>entender</a:t>
            </a:r>
            <a:r>
              <a:rPr lang="en-GB" dirty="0" smtClean="0"/>
              <a:t> la </a:t>
            </a:r>
            <a:r>
              <a:rPr lang="en-GB" dirty="0" err="1" smtClean="0"/>
              <a:t>interacción</a:t>
            </a:r>
            <a:r>
              <a:rPr lang="en-GB" dirty="0" smtClean="0"/>
              <a:t> con la </a:t>
            </a:r>
            <a:r>
              <a:rPr lang="en-GB" dirty="0" err="1" smtClean="0"/>
              <a:t>interfaz</a:t>
            </a:r>
            <a:endParaRPr lang="en-GB" dirty="0" smtClean="0"/>
          </a:p>
          <a:p>
            <a:pPr marL="971550" lvl="1" indent="-514350">
              <a:buFont typeface="+mj-lt"/>
              <a:buAutoNum type="arabicPeriod"/>
            </a:pPr>
            <a:r>
              <a:rPr lang="en-GB" dirty="0" smtClean="0"/>
              <a:t>Para </a:t>
            </a:r>
            <a:r>
              <a:rPr lang="en-GB" dirty="0" err="1" smtClean="0"/>
              <a:t>identificar</a:t>
            </a:r>
            <a:r>
              <a:rPr lang="en-GB" dirty="0" smtClean="0"/>
              <a:t> los PU</a:t>
            </a:r>
          </a:p>
          <a:p>
            <a:r>
              <a:rPr lang="es-ES" dirty="0" smtClean="0"/>
              <a:t>Resultado: lista de PU por evaluador</a:t>
            </a:r>
          </a:p>
          <a:p>
            <a:endParaRPr lang="es-ES" dirty="0" smtClean="0"/>
          </a:p>
          <a:p>
            <a:r>
              <a:rPr lang="es-ES" dirty="0" smtClean="0"/>
              <a:t>Preparar una lista integrada  de los PU </a:t>
            </a:r>
          </a:p>
          <a:p>
            <a:endParaRPr lang="es-ES" dirty="0" smtClean="0"/>
          </a:p>
          <a:p>
            <a:r>
              <a:rPr lang="es-ES" dirty="0" smtClean="0"/>
              <a:t>Sesión con el conjunto de expertos</a:t>
            </a:r>
          </a:p>
          <a:p>
            <a:pPr lvl="1"/>
            <a:r>
              <a:rPr lang="es-ES" dirty="0" smtClean="0"/>
              <a:t>Discuten los PU, acuerdan la lista final</a:t>
            </a:r>
          </a:p>
          <a:p>
            <a:pPr lvl="1"/>
            <a:r>
              <a:rPr lang="es-ES" dirty="0" smtClean="0"/>
              <a:t>Proponen recomendaciones de diseño</a:t>
            </a:r>
          </a:p>
          <a:p>
            <a:pPr lvl="1"/>
            <a:r>
              <a:rPr lang="es-ES" dirty="0" smtClean="0"/>
              <a:t>Discuten los aspectos positivos del diseño</a:t>
            </a:r>
          </a:p>
          <a:p>
            <a:r>
              <a:rPr lang="es-ES" dirty="0" smtClean="0"/>
              <a:t>-------------</a:t>
            </a:r>
          </a:p>
          <a:p>
            <a:r>
              <a:rPr lang="es-ES" dirty="0" err="1" smtClean="0"/>
              <a:t>Analysis</a:t>
            </a:r>
            <a:r>
              <a:rPr lang="es-ES" dirty="0" smtClean="0"/>
              <a:t> of </a:t>
            </a:r>
            <a:r>
              <a:rPr lang="es-ES" dirty="0" err="1" smtClean="0"/>
              <a:t>Heuristic</a:t>
            </a:r>
            <a:r>
              <a:rPr lang="es-ES" dirty="0" smtClean="0"/>
              <a:t> </a:t>
            </a:r>
            <a:r>
              <a:rPr lang="es-ES" dirty="0" err="1" smtClean="0"/>
              <a:t>Inspection</a:t>
            </a:r>
            <a:r>
              <a:rPr lang="es-ES" dirty="0" smtClean="0"/>
              <a:t> Data: </a:t>
            </a:r>
            <a:r>
              <a:rPr lang="es-ES" dirty="0" err="1" smtClean="0"/>
              <a:t>The</a:t>
            </a:r>
            <a:r>
              <a:rPr lang="es-ES" dirty="0" smtClean="0"/>
              <a:t> </a:t>
            </a:r>
            <a:r>
              <a:rPr lang="es-ES" dirty="0" err="1" smtClean="0"/>
              <a:t>analysis</a:t>
            </a:r>
            <a:r>
              <a:rPr lang="es-ES" dirty="0" smtClean="0"/>
              <a:t> of </a:t>
            </a:r>
            <a:r>
              <a:rPr lang="es-ES" dirty="0" err="1" smtClean="0"/>
              <a:t>your</a:t>
            </a:r>
            <a:r>
              <a:rPr lang="es-ES" dirty="0" smtClean="0"/>
              <a:t> data </a:t>
            </a:r>
            <a:r>
              <a:rPr lang="es-ES" dirty="0" err="1" smtClean="0"/>
              <a:t>follows</a:t>
            </a:r>
            <a:r>
              <a:rPr lang="es-ES" dirty="0" smtClean="0"/>
              <a:t> </a:t>
            </a:r>
            <a:r>
              <a:rPr lang="es-ES" dirty="0" err="1" smtClean="0"/>
              <a:t>the</a:t>
            </a:r>
            <a:r>
              <a:rPr lang="es-ES" dirty="0" smtClean="0"/>
              <a:t> </a:t>
            </a:r>
            <a:r>
              <a:rPr lang="es-ES" dirty="0" err="1" smtClean="0"/>
              <a:t>same</a:t>
            </a:r>
            <a:r>
              <a:rPr lang="es-ES" dirty="0" smtClean="0"/>
              <a:t> </a:t>
            </a:r>
            <a:r>
              <a:rPr lang="es-ES" dirty="0" err="1" smtClean="0"/>
              <a:t>process</a:t>
            </a:r>
            <a:r>
              <a:rPr lang="es-ES" dirty="0" smtClean="0"/>
              <a:t> as </a:t>
            </a:r>
            <a:r>
              <a:rPr lang="es-ES" dirty="0" err="1" smtClean="0"/>
              <a:t>for</a:t>
            </a:r>
            <a:r>
              <a:rPr lang="es-ES" dirty="0" smtClean="0"/>
              <a:t> </a:t>
            </a:r>
            <a:r>
              <a:rPr lang="es-ES" dirty="0" err="1" smtClean="0"/>
              <a:t>user</a:t>
            </a:r>
            <a:r>
              <a:rPr lang="es-ES" dirty="0" smtClean="0"/>
              <a:t> </a:t>
            </a:r>
            <a:r>
              <a:rPr lang="es-ES" dirty="0" err="1" smtClean="0"/>
              <a:t>observation</a:t>
            </a:r>
            <a:r>
              <a:rPr lang="es-ES" dirty="0" smtClean="0"/>
              <a:t>. In </a:t>
            </a:r>
            <a:r>
              <a:rPr lang="es-ES" dirty="0" err="1" smtClean="0"/>
              <a:t>theory</a:t>
            </a:r>
            <a:r>
              <a:rPr lang="es-ES" dirty="0" smtClean="0"/>
              <a:t>,</a:t>
            </a:r>
            <a:r>
              <a:rPr lang="es-ES" baseline="0" dirty="0" smtClean="0"/>
              <a:t> </a:t>
            </a:r>
            <a:r>
              <a:rPr lang="es-ES" baseline="0" dirty="0" err="1" smtClean="0"/>
              <a:t>collating</a:t>
            </a:r>
            <a:r>
              <a:rPr lang="es-ES" baseline="0" dirty="0" smtClean="0"/>
              <a:t> and </a:t>
            </a:r>
            <a:r>
              <a:rPr lang="es-ES" baseline="0" dirty="0" err="1" smtClean="0"/>
              <a:t>summarizing</a:t>
            </a:r>
            <a:r>
              <a:rPr lang="es-ES" baseline="0" dirty="0" smtClean="0"/>
              <a:t> data </a:t>
            </a:r>
            <a:r>
              <a:rPr lang="es-ES" baseline="0" dirty="0" err="1" smtClean="0"/>
              <a:t>from</a:t>
            </a:r>
            <a:r>
              <a:rPr lang="es-ES" baseline="0" dirty="0" smtClean="0"/>
              <a:t> a </a:t>
            </a:r>
            <a:r>
              <a:rPr lang="es-ES" baseline="0" dirty="0" err="1" smtClean="0"/>
              <a:t>heuristic</a:t>
            </a:r>
            <a:r>
              <a:rPr lang="es-ES" baseline="0" dirty="0" smtClean="0"/>
              <a:t> </a:t>
            </a:r>
            <a:r>
              <a:rPr lang="es-ES" baseline="0" dirty="0" err="1" smtClean="0"/>
              <a:t>inspection</a:t>
            </a:r>
            <a:r>
              <a:rPr lang="es-ES" baseline="0" dirty="0" smtClean="0"/>
              <a:t> </a:t>
            </a:r>
            <a:r>
              <a:rPr lang="es-ES" baseline="0" dirty="0" err="1" smtClean="0"/>
              <a:t>is</a:t>
            </a:r>
            <a:r>
              <a:rPr lang="es-ES" baseline="0" dirty="0" smtClean="0"/>
              <a:t> a </a:t>
            </a:r>
            <a:r>
              <a:rPr lang="es-ES" baseline="0" dirty="0" err="1" smtClean="0"/>
              <a:t>relatively</a:t>
            </a:r>
            <a:r>
              <a:rPr lang="es-ES" baseline="0" dirty="0" smtClean="0"/>
              <a:t> simple </a:t>
            </a:r>
            <a:r>
              <a:rPr lang="es-ES" baseline="0" dirty="0" err="1" smtClean="0"/>
              <a:t>matter</a:t>
            </a:r>
            <a:r>
              <a:rPr lang="es-ES" baseline="0" dirty="0" smtClean="0"/>
              <a:t> of </a:t>
            </a:r>
            <a:r>
              <a:rPr lang="es-ES" baseline="0" dirty="0" err="1" smtClean="0"/>
              <a:t>gathering</a:t>
            </a:r>
            <a:r>
              <a:rPr lang="es-ES" baseline="0" dirty="0" smtClean="0"/>
              <a:t> </a:t>
            </a:r>
            <a:r>
              <a:rPr lang="es-ES" baseline="0" dirty="0" err="1" smtClean="0"/>
              <a:t>together</a:t>
            </a:r>
            <a:r>
              <a:rPr lang="es-ES" baseline="0" dirty="0" smtClean="0"/>
              <a:t> </a:t>
            </a:r>
            <a:r>
              <a:rPr lang="es-ES" baseline="0" dirty="0" err="1" smtClean="0"/>
              <a:t>the</a:t>
            </a:r>
            <a:r>
              <a:rPr lang="es-ES" baseline="0" dirty="0" smtClean="0"/>
              <a:t> </a:t>
            </a:r>
            <a:r>
              <a:rPr lang="es-ES" baseline="0" dirty="0" err="1" smtClean="0"/>
              <a:t>forms</a:t>
            </a:r>
            <a:r>
              <a:rPr lang="es-ES" baseline="0" dirty="0" smtClean="0"/>
              <a:t> </a:t>
            </a:r>
            <a:r>
              <a:rPr lang="es-ES" baseline="0" dirty="0" err="1" smtClean="0"/>
              <a:t>that</a:t>
            </a:r>
            <a:r>
              <a:rPr lang="es-ES" baseline="0" dirty="0" smtClean="0"/>
              <a:t> </a:t>
            </a:r>
            <a:r>
              <a:rPr lang="es-ES" baseline="0" dirty="0" err="1" smtClean="0"/>
              <a:t>the</a:t>
            </a:r>
            <a:r>
              <a:rPr lang="es-ES" baseline="0" dirty="0" smtClean="0"/>
              <a:t> </a:t>
            </a:r>
            <a:r>
              <a:rPr lang="es-ES" baseline="0" dirty="0" err="1" smtClean="0"/>
              <a:t>inspectors</a:t>
            </a:r>
            <a:r>
              <a:rPr lang="es-ES" baseline="0" dirty="0" smtClean="0"/>
              <a:t> </a:t>
            </a:r>
            <a:r>
              <a:rPr lang="es-ES" baseline="0" dirty="0" err="1" smtClean="0"/>
              <a:t>have</a:t>
            </a:r>
            <a:r>
              <a:rPr lang="es-ES" baseline="0" dirty="0" smtClean="0"/>
              <a:t> </a:t>
            </a:r>
            <a:r>
              <a:rPr lang="es-ES" baseline="0" dirty="0" err="1" smtClean="0"/>
              <a:t>used</a:t>
            </a:r>
            <a:r>
              <a:rPr lang="es-ES" baseline="0" dirty="0" smtClean="0"/>
              <a:t>. </a:t>
            </a:r>
            <a:r>
              <a:rPr lang="es-ES" baseline="0" dirty="0" err="1" smtClean="0"/>
              <a:t>However</a:t>
            </a:r>
            <a:r>
              <a:rPr lang="es-ES" baseline="0" dirty="0" smtClean="0"/>
              <a:t>, </a:t>
            </a:r>
            <a:r>
              <a:rPr lang="es-ES" baseline="0" dirty="0" err="1" smtClean="0"/>
              <a:t>because</a:t>
            </a:r>
            <a:r>
              <a:rPr lang="es-ES" baseline="0" dirty="0" smtClean="0"/>
              <a:t> </a:t>
            </a:r>
            <a:r>
              <a:rPr lang="es-ES" baseline="0" dirty="0" err="1" smtClean="0"/>
              <a:t>inspectors</a:t>
            </a:r>
            <a:r>
              <a:rPr lang="es-ES" baseline="0" dirty="0" smtClean="0"/>
              <a:t> do </a:t>
            </a:r>
            <a:r>
              <a:rPr lang="es-ES" baseline="0" dirty="0" err="1" smtClean="0"/>
              <a:t>not</a:t>
            </a:r>
            <a:r>
              <a:rPr lang="es-ES" baseline="0" dirty="0" smtClean="0"/>
              <a:t> </a:t>
            </a:r>
            <a:r>
              <a:rPr lang="es-ES" baseline="0" dirty="0" err="1" smtClean="0"/>
              <a:t>always</a:t>
            </a:r>
            <a:r>
              <a:rPr lang="es-ES" baseline="0" dirty="0" smtClean="0"/>
              <a:t> </a:t>
            </a:r>
            <a:r>
              <a:rPr lang="es-ES" baseline="0" dirty="0" err="1" smtClean="0"/>
              <a:t>have</a:t>
            </a:r>
            <a:r>
              <a:rPr lang="es-ES" baseline="0" dirty="0" smtClean="0"/>
              <a:t> </a:t>
            </a:r>
            <a:r>
              <a:rPr lang="es-ES" baseline="0" dirty="0" err="1" smtClean="0"/>
              <a:t>the</a:t>
            </a:r>
            <a:r>
              <a:rPr lang="es-ES" baseline="0" dirty="0" smtClean="0"/>
              <a:t> </a:t>
            </a:r>
            <a:r>
              <a:rPr lang="es-ES" baseline="0" dirty="0" err="1" smtClean="0"/>
              <a:t>same</a:t>
            </a:r>
            <a:r>
              <a:rPr lang="es-ES" baseline="0" dirty="0" smtClean="0"/>
              <a:t> </a:t>
            </a:r>
            <a:r>
              <a:rPr lang="es-ES" baseline="0" dirty="0" err="1" smtClean="0"/>
              <a:t>opinion</a:t>
            </a:r>
            <a:r>
              <a:rPr lang="es-ES" baseline="0" dirty="0" smtClean="0"/>
              <a:t> , </a:t>
            </a:r>
            <a:r>
              <a:rPr lang="es-ES" baseline="0" dirty="0" err="1" smtClean="0"/>
              <a:t>you</a:t>
            </a:r>
            <a:r>
              <a:rPr lang="es-ES" baseline="0" dirty="0" smtClean="0"/>
              <a:t> </a:t>
            </a:r>
            <a:r>
              <a:rPr lang="es-ES" baseline="0" dirty="0" err="1" smtClean="0"/>
              <a:t>may</a:t>
            </a:r>
            <a:r>
              <a:rPr lang="es-ES" baseline="0" dirty="0" smtClean="0"/>
              <a:t> </a:t>
            </a:r>
            <a:r>
              <a:rPr lang="es-ES" baseline="0" dirty="0" err="1" smtClean="0"/>
              <a:t>wantt</a:t>
            </a:r>
            <a:r>
              <a:rPr lang="es-ES" baseline="0" dirty="0" smtClean="0"/>
              <a:t> </a:t>
            </a:r>
            <a:r>
              <a:rPr lang="es-ES" baseline="0" dirty="0" err="1" smtClean="0"/>
              <a:t>to</a:t>
            </a:r>
            <a:r>
              <a:rPr lang="es-ES" baseline="0" dirty="0" smtClean="0"/>
              <a:t> </a:t>
            </a:r>
            <a:r>
              <a:rPr lang="es-ES" baseline="0" dirty="0" err="1" smtClean="0"/>
              <a:t>get</a:t>
            </a:r>
            <a:r>
              <a:rPr lang="es-ES" baseline="0" dirty="0" smtClean="0"/>
              <a:t> </a:t>
            </a:r>
            <a:r>
              <a:rPr lang="es-ES" baseline="0" dirty="0" err="1" smtClean="0"/>
              <a:t>the</a:t>
            </a:r>
            <a:r>
              <a:rPr lang="es-ES" baseline="0" dirty="0" smtClean="0"/>
              <a:t> </a:t>
            </a:r>
            <a:r>
              <a:rPr lang="es-ES" baseline="0" dirty="0" err="1" smtClean="0"/>
              <a:t>inspectors</a:t>
            </a:r>
            <a:r>
              <a:rPr lang="es-ES" baseline="0" dirty="0" smtClean="0"/>
              <a:t> </a:t>
            </a:r>
            <a:r>
              <a:rPr lang="es-ES" baseline="0" dirty="0" err="1" smtClean="0"/>
              <a:t>to</a:t>
            </a:r>
            <a:r>
              <a:rPr lang="es-ES" baseline="0" dirty="0" smtClean="0"/>
              <a:t> </a:t>
            </a:r>
            <a:r>
              <a:rPr lang="es-ES" baseline="0" dirty="0" err="1" smtClean="0"/>
              <a:t>review</a:t>
            </a:r>
            <a:r>
              <a:rPr lang="es-ES" baseline="0" dirty="0" smtClean="0"/>
              <a:t> </a:t>
            </a:r>
            <a:r>
              <a:rPr lang="es-ES" baseline="0" dirty="0" err="1" smtClean="0"/>
              <a:t>each</a:t>
            </a:r>
            <a:r>
              <a:rPr lang="es-ES" baseline="0" dirty="0" smtClean="0"/>
              <a:t> </a:t>
            </a:r>
            <a:r>
              <a:rPr lang="es-ES" baseline="0" dirty="0" err="1" smtClean="0"/>
              <a:t>others</a:t>
            </a:r>
            <a:r>
              <a:rPr lang="es-ES" baseline="0" dirty="0" smtClean="0"/>
              <a:t> </a:t>
            </a:r>
            <a:r>
              <a:rPr lang="es-ES" baseline="0" dirty="0" err="1" smtClean="0"/>
              <a:t>forms</a:t>
            </a:r>
            <a:r>
              <a:rPr lang="es-ES" baseline="0" dirty="0" smtClean="0"/>
              <a:t> and </a:t>
            </a:r>
            <a:r>
              <a:rPr lang="es-ES" baseline="0" dirty="0" err="1" smtClean="0"/>
              <a:t>discuss</a:t>
            </a:r>
            <a:r>
              <a:rPr lang="es-ES" baseline="0" dirty="0" smtClean="0"/>
              <a:t> </a:t>
            </a:r>
            <a:r>
              <a:rPr lang="es-ES" baseline="0" dirty="0" err="1" smtClean="0"/>
              <a:t>any</a:t>
            </a:r>
            <a:r>
              <a:rPr lang="es-ES" baseline="0" dirty="0" smtClean="0"/>
              <a:t> </a:t>
            </a:r>
            <a:r>
              <a:rPr lang="es-ES" baseline="0" dirty="0" err="1" smtClean="0"/>
              <a:t>differences</a:t>
            </a:r>
            <a:r>
              <a:rPr lang="es-ES" baseline="0" dirty="0" smtClean="0"/>
              <a:t> </a:t>
            </a:r>
            <a:r>
              <a:rPr lang="es-ES" baseline="0" dirty="0" err="1" smtClean="0"/>
              <a:t>between</a:t>
            </a:r>
            <a:r>
              <a:rPr lang="es-ES" baseline="0" dirty="0" smtClean="0"/>
              <a:t> </a:t>
            </a:r>
            <a:r>
              <a:rPr lang="es-ES" baseline="0" dirty="0" err="1" smtClean="0"/>
              <a:t>them</a:t>
            </a:r>
            <a:r>
              <a:rPr lang="es-ES" baseline="0" dirty="0" smtClean="0"/>
              <a:t>, </a:t>
            </a:r>
            <a:r>
              <a:rPr lang="es-ES" baseline="0" dirty="0" err="1" smtClean="0"/>
              <a:t>perhaps</a:t>
            </a:r>
            <a:r>
              <a:rPr lang="es-ES" baseline="0" dirty="0" smtClean="0"/>
              <a:t> </a:t>
            </a:r>
            <a:r>
              <a:rPr lang="es-ES" baseline="0" dirty="0" err="1" smtClean="0"/>
              <a:t>going</a:t>
            </a:r>
            <a:r>
              <a:rPr lang="es-ES" baseline="0" dirty="0" smtClean="0"/>
              <a:t> back </a:t>
            </a:r>
            <a:r>
              <a:rPr lang="es-ES" baseline="0" dirty="0" err="1" smtClean="0"/>
              <a:t>over</a:t>
            </a:r>
            <a:r>
              <a:rPr lang="es-ES" baseline="0" dirty="0" smtClean="0"/>
              <a:t> </a:t>
            </a:r>
            <a:r>
              <a:rPr lang="es-ES" baseline="0" dirty="0" err="1" smtClean="0"/>
              <a:t>the</a:t>
            </a:r>
            <a:r>
              <a:rPr lang="es-ES" baseline="0" dirty="0" smtClean="0"/>
              <a:t> interface </a:t>
            </a:r>
            <a:r>
              <a:rPr lang="es-ES" baseline="0" dirty="0" err="1" smtClean="0"/>
              <a:t>collectively</a:t>
            </a:r>
            <a:r>
              <a:rPr lang="es-ES" baseline="0" dirty="0" smtClean="0"/>
              <a:t> </a:t>
            </a:r>
            <a:r>
              <a:rPr lang="es-ES" baseline="0" dirty="0" err="1" smtClean="0"/>
              <a:t>to</a:t>
            </a:r>
            <a:r>
              <a:rPr lang="es-ES" baseline="0" dirty="0" smtClean="0"/>
              <a:t> </a:t>
            </a:r>
            <a:r>
              <a:rPr lang="es-ES" baseline="0" dirty="0" err="1" smtClean="0"/>
              <a:t>resolve</a:t>
            </a:r>
            <a:r>
              <a:rPr lang="es-ES" baseline="0" dirty="0" smtClean="0"/>
              <a:t> </a:t>
            </a:r>
            <a:r>
              <a:rPr lang="es-ES" baseline="0" dirty="0" err="1" smtClean="0"/>
              <a:t>any</a:t>
            </a:r>
            <a:r>
              <a:rPr lang="es-ES" baseline="0" dirty="0" smtClean="0"/>
              <a:t> </a:t>
            </a:r>
            <a:r>
              <a:rPr lang="es-ES" baseline="0" dirty="0" err="1" smtClean="0"/>
              <a:t>disagreements</a:t>
            </a:r>
            <a:r>
              <a:rPr lang="es-ES" baseline="0" dirty="0" smtClean="0"/>
              <a:t>.</a:t>
            </a:r>
          </a:p>
          <a:p>
            <a:endParaRPr lang="es-ES" baseline="0" dirty="0" smtClean="0"/>
          </a:p>
          <a:p>
            <a:r>
              <a:rPr lang="es-ES" baseline="0" dirty="0" err="1" smtClean="0"/>
              <a:t>Interpretation</a:t>
            </a:r>
            <a:r>
              <a:rPr lang="es-ES" baseline="0" dirty="0" smtClean="0"/>
              <a:t> of HID: </a:t>
            </a:r>
            <a:r>
              <a:rPr lang="es-ES" baseline="0" dirty="0" err="1" smtClean="0"/>
              <a:t>The</a:t>
            </a:r>
            <a:r>
              <a:rPr lang="es-ES" baseline="0" dirty="0" smtClean="0"/>
              <a:t> </a:t>
            </a:r>
            <a:r>
              <a:rPr lang="es-ES" baseline="0" dirty="0" err="1" smtClean="0"/>
              <a:t>interpretation</a:t>
            </a:r>
            <a:r>
              <a:rPr lang="es-ES" baseline="0" dirty="0" smtClean="0"/>
              <a:t> of </a:t>
            </a:r>
            <a:r>
              <a:rPr lang="es-ES" baseline="0" dirty="0" err="1" smtClean="0"/>
              <a:t>your</a:t>
            </a:r>
            <a:r>
              <a:rPr lang="es-ES" baseline="0" dirty="0" smtClean="0"/>
              <a:t> data </a:t>
            </a:r>
            <a:r>
              <a:rPr lang="es-ES" baseline="0" dirty="0" err="1" smtClean="0"/>
              <a:t>follows</a:t>
            </a:r>
            <a:r>
              <a:rPr lang="es-ES" baseline="0" dirty="0" smtClean="0"/>
              <a:t> </a:t>
            </a:r>
            <a:r>
              <a:rPr lang="es-ES" baseline="0" dirty="0" err="1" smtClean="0"/>
              <a:t>the</a:t>
            </a:r>
            <a:r>
              <a:rPr lang="es-ES" baseline="0" dirty="0" smtClean="0"/>
              <a:t> </a:t>
            </a:r>
            <a:r>
              <a:rPr lang="es-ES" baseline="0" dirty="0" err="1" smtClean="0"/>
              <a:t>same</a:t>
            </a:r>
            <a:r>
              <a:rPr lang="es-ES" baseline="0" dirty="0" smtClean="0"/>
              <a:t> </a:t>
            </a:r>
            <a:r>
              <a:rPr lang="es-ES" baseline="0" dirty="0" err="1" smtClean="0"/>
              <a:t>process</a:t>
            </a:r>
            <a:r>
              <a:rPr lang="es-ES" baseline="0" dirty="0" smtClean="0"/>
              <a:t> as </a:t>
            </a:r>
            <a:r>
              <a:rPr lang="es-ES" baseline="0" dirty="0" err="1" smtClean="0"/>
              <a:t>fou</a:t>
            </a:r>
            <a:r>
              <a:rPr lang="es-ES" baseline="0" dirty="0" smtClean="0"/>
              <a:t> </a:t>
            </a:r>
            <a:r>
              <a:rPr lang="es-ES" baseline="0" dirty="0" err="1" smtClean="0"/>
              <a:t>user</a:t>
            </a:r>
            <a:r>
              <a:rPr lang="es-ES" baseline="0" dirty="0" smtClean="0"/>
              <a:t> </a:t>
            </a:r>
            <a:r>
              <a:rPr lang="es-ES" baseline="0" dirty="0" err="1" smtClean="0"/>
              <a:t>observation</a:t>
            </a:r>
            <a:r>
              <a:rPr lang="es-ES" baseline="0" dirty="0" smtClean="0"/>
              <a:t>. </a:t>
            </a:r>
            <a:r>
              <a:rPr lang="es-ES" baseline="0" dirty="0" err="1" smtClean="0"/>
              <a:t>When</a:t>
            </a:r>
            <a:r>
              <a:rPr lang="es-ES" baseline="0" dirty="0" smtClean="0"/>
              <a:t> </a:t>
            </a:r>
            <a:r>
              <a:rPr lang="es-ES" baseline="0" dirty="0" err="1" smtClean="0"/>
              <a:t>you</a:t>
            </a:r>
            <a:r>
              <a:rPr lang="es-ES" baseline="0" dirty="0" smtClean="0"/>
              <a:t> produce </a:t>
            </a:r>
            <a:r>
              <a:rPr lang="es-ES" baseline="0" dirty="0" err="1" smtClean="0"/>
              <a:t>your</a:t>
            </a:r>
            <a:r>
              <a:rPr lang="es-ES" baseline="0" dirty="0" smtClean="0"/>
              <a:t> </a:t>
            </a:r>
            <a:r>
              <a:rPr lang="es-ES" baseline="0" dirty="0" err="1" smtClean="0"/>
              <a:t>recommendations</a:t>
            </a:r>
            <a:r>
              <a:rPr lang="es-ES" baseline="0" dirty="0" smtClean="0"/>
              <a:t>, </a:t>
            </a:r>
            <a:r>
              <a:rPr lang="es-ES" baseline="0" dirty="0" err="1" smtClean="0"/>
              <a:t>you</a:t>
            </a:r>
            <a:r>
              <a:rPr lang="es-ES" baseline="0" dirty="0" smtClean="0"/>
              <a:t> </a:t>
            </a:r>
            <a:r>
              <a:rPr lang="es-ES" baseline="0" dirty="0" err="1" smtClean="0"/>
              <a:t>may</a:t>
            </a:r>
            <a:r>
              <a:rPr lang="es-ES" baseline="0" dirty="0" smtClean="0"/>
              <a:t> </a:t>
            </a:r>
            <a:r>
              <a:rPr lang="es-ES" baseline="0" dirty="0" err="1" smtClean="0"/>
              <a:t>want</a:t>
            </a:r>
            <a:r>
              <a:rPr lang="es-ES" baseline="0" dirty="0" smtClean="0"/>
              <a:t> </a:t>
            </a:r>
            <a:r>
              <a:rPr lang="es-ES" baseline="0" dirty="0" err="1" smtClean="0"/>
              <a:t>to</a:t>
            </a:r>
            <a:r>
              <a:rPr lang="es-ES" baseline="0" dirty="0" smtClean="0"/>
              <a:t> invite </a:t>
            </a:r>
            <a:r>
              <a:rPr lang="es-ES" baseline="0" dirty="0" err="1" smtClean="0"/>
              <a:t>the</a:t>
            </a:r>
            <a:r>
              <a:rPr lang="es-ES" baseline="0" dirty="0" smtClean="0"/>
              <a:t> </a:t>
            </a:r>
            <a:r>
              <a:rPr lang="es-ES" baseline="0" dirty="0" err="1" smtClean="0"/>
              <a:t>inspectors</a:t>
            </a:r>
            <a:r>
              <a:rPr lang="es-ES" baseline="0" dirty="0" smtClean="0"/>
              <a:t> back </a:t>
            </a:r>
            <a:r>
              <a:rPr lang="es-ES" baseline="0" dirty="0" err="1" smtClean="0"/>
              <a:t>to</a:t>
            </a:r>
            <a:r>
              <a:rPr lang="es-ES" baseline="0" dirty="0" smtClean="0"/>
              <a:t> </a:t>
            </a:r>
            <a:r>
              <a:rPr lang="es-ES" baseline="0" dirty="0" err="1" smtClean="0"/>
              <a:t>review</a:t>
            </a:r>
            <a:r>
              <a:rPr lang="es-ES" baseline="0" dirty="0" smtClean="0"/>
              <a:t> </a:t>
            </a:r>
            <a:r>
              <a:rPr lang="es-ES" baseline="0" dirty="0" err="1" smtClean="0"/>
              <a:t>your</a:t>
            </a:r>
            <a:r>
              <a:rPr lang="es-ES" baseline="0" dirty="0" smtClean="0"/>
              <a:t> </a:t>
            </a:r>
            <a:r>
              <a:rPr lang="es-ES" baseline="0" dirty="0" err="1" smtClean="0"/>
              <a:t>recommendations</a:t>
            </a:r>
            <a:r>
              <a:rPr lang="es-ES" baseline="0" dirty="0" smtClean="0"/>
              <a:t> </a:t>
            </a:r>
            <a:r>
              <a:rPr lang="es-ES" baseline="0" dirty="0" err="1" smtClean="0"/>
              <a:t>or</a:t>
            </a:r>
            <a:r>
              <a:rPr lang="es-ES" baseline="0" dirty="0" smtClean="0"/>
              <a:t> </a:t>
            </a:r>
            <a:r>
              <a:rPr lang="es-ES" baseline="0" dirty="0" err="1" smtClean="0"/>
              <a:t>the</a:t>
            </a:r>
            <a:r>
              <a:rPr lang="es-ES" baseline="0" dirty="0" smtClean="0"/>
              <a:t> </a:t>
            </a:r>
            <a:r>
              <a:rPr lang="es-ES" baseline="0" dirty="0" err="1" smtClean="0"/>
              <a:t>whole</a:t>
            </a:r>
            <a:r>
              <a:rPr lang="es-ES" baseline="0" dirty="0" smtClean="0"/>
              <a:t> of </a:t>
            </a:r>
            <a:r>
              <a:rPr lang="es-ES" baseline="0" dirty="0" err="1" smtClean="0"/>
              <a:t>your</a:t>
            </a:r>
            <a:r>
              <a:rPr lang="es-ES" baseline="0" dirty="0" smtClean="0"/>
              <a:t> </a:t>
            </a:r>
            <a:r>
              <a:rPr lang="es-ES" baseline="0" dirty="0" err="1" smtClean="0"/>
              <a:t>report</a:t>
            </a:r>
            <a:r>
              <a:rPr lang="es-ES" baseline="0" dirty="0" smtClean="0"/>
              <a:t> </a:t>
            </a:r>
            <a:r>
              <a:rPr lang="es-ES" baseline="0" dirty="0" err="1" smtClean="0"/>
              <a:t>to</a:t>
            </a:r>
            <a:r>
              <a:rPr lang="es-ES" baseline="0" dirty="0" smtClean="0"/>
              <a:t> </a:t>
            </a:r>
            <a:r>
              <a:rPr lang="es-ES" baseline="0" dirty="0" err="1" smtClean="0"/>
              <a:t>check</a:t>
            </a:r>
            <a:r>
              <a:rPr lang="es-ES" baseline="0" dirty="0" smtClean="0"/>
              <a:t> </a:t>
            </a:r>
            <a:r>
              <a:rPr lang="es-ES" baseline="0" dirty="0" err="1" smtClean="0"/>
              <a:t>that</a:t>
            </a:r>
            <a:r>
              <a:rPr lang="es-ES" baseline="0" dirty="0" smtClean="0"/>
              <a:t> </a:t>
            </a:r>
            <a:r>
              <a:rPr lang="es-ES" baseline="0" dirty="0" err="1" smtClean="0"/>
              <a:t>they</a:t>
            </a:r>
            <a:r>
              <a:rPr lang="es-ES" baseline="0" dirty="0" smtClean="0"/>
              <a:t> </a:t>
            </a:r>
            <a:r>
              <a:rPr lang="es-ES" baseline="0" dirty="0" err="1" smtClean="0"/>
              <a:t>agree</a:t>
            </a:r>
            <a:r>
              <a:rPr lang="es-ES" baseline="0" dirty="0" smtClean="0"/>
              <a:t> </a:t>
            </a:r>
            <a:r>
              <a:rPr lang="es-ES" baseline="0" dirty="0" err="1" smtClean="0"/>
              <a:t>with</a:t>
            </a:r>
            <a:r>
              <a:rPr lang="es-ES" baseline="0" dirty="0" smtClean="0"/>
              <a:t> </a:t>
            </a:r>
            <a:r>
              <a:rPr lang="es-ES" baseline="0" dirty="0" err="1" smtClean="0"/>
              <a:t>your</a:t>
            </a:r>
            <a:r>
              <a:rPr lang="es-ES" baseline="0" dirty="0" smtClean="0"/>
              <a:t> </a:t>
            </a:r>
            <a:r>
              <a:rPr lang="es-ES" baseline="0" dirty="0" err="1" smtClean="0"/>
              <a:t>interpretation</a:t>
            </a:r>
            <a:r>
              <a:rPr lang="es-ES" baseline="0" dirty="0" smtClean="0"/>
              <a:t>.</a:t>
            </a:r>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13</a:t>
            </a:fld>
            <a:endParaRPr lang="es-ES"/>
          </a:p>
        </p:txBody>
      </p:sp>
    </p:spTree>
    <p:extLst>
      <p:ext uri="{BB962C8B-B14F-4D97-AF65-F5344CB8AC3E}">
        <p14:creationId xmlns:p14="http://schemas.microsoft.com/office/powerpoint/2010/main" val="233010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ES" baseline="0" dirty="0" err="1" smtClean="0"/>
              <a:t>Inspections</a:t>
            </a:r>
            <a:r>
              <a:rPr lang="es-ES" baseline="0" dirty="0" smtClean="0"/>
              <a:t> can </a:t>
            </a:r>
            <a:r>
              <a:rPr lang="es-ES" baseline="0" dirty="0" err="1" smtClean="0"/>
              <a:t>sometimes</a:t>
            </a:r>
            <a:r>
              <a:rPr lang="es-ES" baseline="0" dirty="0" smtClean="0"/>
              <a:t> be </a:t>
            </a:r>
            <a:r>
              <a:rPr lang="es-ES" baseline="0" dirty="0" err="1" smtClean="0"/>
              <a:t>less</a:t>
            </a:r>
            <a:r>
              <a:rPr lang="es-ES" baseline="0" dirty="0" smtClean="0"/>
              <a:t> </a:t>
            </a:r>
            <a:r>
              <a:rPr lang="es-ES" baseline="0" dirty="0" err="1" smtClean="0"/>
              <a:t>expensive</a:t>
            </a:r>
            <a:r>
              <a:rPr lang="es-ES" baseline="0" dirty="0" smtClean="0"/>
              <a:t> </a:t>
            </a:r>
            <a:r>
              <a:rPr lang="es-ES" baseline="0" dirty="0" err="1" smtClean="0"/>
              <a:t>than</a:t>
            </a:r>
            <a:r>
              <a:rPr lang="es-ES" baseline="0" dirty="0" smtClean="0"/>
              <a:t> </a:t>
            </a:r>
            <a:r>
              <a:rPr lang="es-ES" baseline="0" dirty="0" err="1" smtClean="0"/>
              <a:t>user</a:t>
            </a:r>
            <a:r>
              <a:rPr lang="es-ES" baseline="0" dirty="0" smtClean="0"/>
              <a:t> </a:t>
            </a:r>
            <a:r>
              <a:rPr lang="es-ES" baseline="0" dirty="0" err="1" smtClean="0"/>
              <a:t>observation</a:t>
            </a:r>
            <a:r>
              <a:rPr lang="es-ES" baseline="0" dirty="0" smtClean="0"/>
              <a:t>, </a:t>
            </a:r>
            <a:r>
              <a:rPr lang="es-ES" baseline="0" dirty="0" err="1" smtClean="0"/>
              <a:t>especially</a:t>
            </a:r>
            <a:r>
              <a:rPr lang="es-ES" baseline="0" dirty="0" smtClean="0"/>
              <a:t> </a:t>
            </a:r>
            <a:r>
              <a:rPr lang="es-ES" baseline="0" dirty="0" err="1" smtClean="0"/>
              <a:t>if</a:t>
            </a:r>
            <a:r>
              <a:rPr lang="es-ES" baseline="0" dirty="0" smtClean="0"/>
              <a:t> </a:t>
            </a:r>
            <a:r>
              <a:rPr lang="es-ES" baseline="0" dirty="0" err="1" smtClean="0"/>
              <a:t>you</a:t>
            </a:r>
            <a:r>
              <a:rPr lang="es-ES" baseline="0" dirty="0" smtClean="0"/>
              <a:t> </a:t>
            </a:r>
            <a:r>
              <a:rPr lang="es-ES" baseline="0" dirty="0" err="1" smtClean="0"/>
              <a:t>have</a:t>
            </a:r>
            <a:r>
              <a:rPr lang="es-ES" baseline="0" dirty="0" smtClean="0"/>
              <a:t> </a:t>
            </a:r>
            <a:r>
              <a:rPr lang="es-ES" baseline="0" dirty="0" err="1" smtClean="0"/>
              <a:t>to</a:t>
            </a:r>
            <a:r>
              <a:rPr lang="es-ES" baseline="0" dirty="0" smtClean="0"/>
              <a:t> </a:t>
            </a:r>
            <a:r>
              <a:rPr lang="es-ES" baseline="0" dirty="0" err="1" smtClean="0"/>
              <a:t>recruit</a:t>
            </a:r>
            <a:r>
              <a:rPr lang="es-ES" baseline="0" dirty="0" smtClean="0"/>
              <a:t> and </a:t>
            </a:r>
            <a:r>
              <a:rPr lang="es-ES" baseline="0" dirty="0" err="1" smtClean="0"/>
              <a:t>pay</a:t>
            </a:r>
            <a:r>
              <a:rPr lang="es-ES" baseline="0" dirty="0" smtClean="0"/>
              <a:t> </a:t>
            </a:r>
            <a:r>
              <a:rPr lang="es-ES" baseline="0" dirty="0" err="1" smtClean="0"/>
              <a:t>participants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latter</a:t>
            </a:r>
            <a:r>
              <a:rPr lang="es-ES" baseline="0" dirty="0" smtClean="0"/>
              <a:t>.</a:t>
            </a:r>
          </a:p>
          <a:p>
            <a:pPr marL="171450" indent="-171450">
              <a:buFontTx/>
              <a:buChar char="-"/>
            </a:pPr>
            <a:r>
              <a:rPr lang="es-ES" baseline="0" dirty="0" err="1" smtClean="0"/>
              <a:t>During</a:t>
            </a:r>
            <a:r>
              <a:rPr lang="es-ES" baseline="0" dirty="0" smtClean="0"/>
              <a:t> </a:t>
            </a:r>
            <a:r>
              <a:rPr lang="es-ES" baseline="0" dirty="0" err="1" smtClean="0"/>
              <a:t>an</a:t>
            </a:r>
            <a:r>
              <a:rPr lang="es-ES" baseline="0" dirty="0" smtClean="0"/>
              <a:t> </a:t>
            </a:r>
            <a:r>
              <a:rPr lang="es-ES" baseline="0" dirty="0" err="1" smtClean="0"/>
              <a:t>inspection</a:t>
            </a:r>
            <a:r>
              <a:rPr lang="es-ES" baseline="0" dirty="0" smtClean="0"/>
              <a:t>, </a:t>
            </a:r>
            <a:r>
              <a:rPr lang="es-ES" baseline="0" dirty="0" err="1" smtClean="0"/>
              <a:t>inspectors</a:t>
            </a:r>
            <a:r>
              <a:rPr lang="es-ES" baseline="0" dirty="0" smtClean="0"/>
              <a:t> more </a:t>
            </a:r>
            <a:r>
              <a:rPr lang="es-ES" baseline="0" dirty="0" err="1" smtClean="0"/>
              <a:t>often</a:t>
            </a:r>
            <a:r>
              <a:rPr lang="es-ES" baseline="0" dirty="0" smtClean="0"/>
              <a:t> </a:t>
            </a:r>
            <a:r>
              <a:rPr lang="es-ES" baseline="0" dirty="0" err="1" smtClean="0"/>
              <a:t>than</a:t>
            </a:r>
            <a:r>
              <a:rPr lang="es-ES" baseline="0" dirty="0" smtClean="0"/>
              <a:t> </a:t>
            </a:r>
            <a:r>
              <a:rPr lang="es-ES" baseline="0" dirty="0" err="1" smtClean="0"/>
              <a:t>not</a:t>
            </a:r>
            <a:r>
              <a:rPr lang="es-ES" baseline="0" dirty="0" smtClean="0"/>
              <a:t> </a:t>
            </a:r>
            <a:r>
              <a:rPr lang="es-ES" baseline="0" dirty="0" err="1" smtClean="0"/>
              <a:t>suggest</a:t>
            </a:r>
            <a:r>
              <a:rPr lang="es-ES" baseline="0" dirty="0" smtClean="0"/>
              <a:t> </a:t>
            </a:r>
            <a:r>
              <a:rPr lang="es-ES" baseline="0" dirty="0" err="1" smtClean="0"/>
              <a:t>solutions</a:t>
            </a:r>
            <a:r>
              <a:rPr lang="es-ES" baseline="0" dirty="0" smtClean="0"/>
              <a:t> </a:t>
            </a:r>
            <a:r>
              <a:rPr lang="es-ES" baseline="0" dirty="0" err="1" smtClean="0"/>
              <a:t>to</a:t>
            </a:r>
            <a:r>
              <a:rPr lang="es-ES" baseline="0" dirty="0" smtClean="0"/>
              <a:t> </a:t>
            </a:r>
            <a:r>
              <a:rPr lang="es-ES" baseline="0" dirty="0" err="1" smtClean="0"/>
              <a:t>the</a:t>
            </a:r>
            <a:r>
              <a:rPr lang="es-ES" baseline="0" dirty="0" smtClean="0"/>
              <a:t> </a:t>
            </a:r>
            <a:r>
              <a:rPr lang="es-ES" baseline="0" dirty="0" err="1" smtClean="0"/>
              <a:t>usability</a:t>
            </a:r>
            <a:r>
              <a:rPr lang="es-ES" baseline="0" dirty="0" smtClean="0"/>
              <a:t> </a:t>
            </a:r>
            <a:r>
              <a:rPr lang="es-ES" baseline="0" dirty="0" err="1" smtClean="0"/>
              <a:t>defects</a:t>
            </a:r>
            <a:r>
              <a:rPr lang="es-ES" baseline="0" dirty="0" smtClean="0"/>
              <a:t> </a:t>
            </a:r>
            <a:r>
              <a:rPr lang="es-ES" baseline="0" dirty="0" err="1" smtClean="0"/>
              <a:t>that</a:t>
            </a:r>
            <a:r>
              <a:rPr lang="es-ES" baseline="0" dirty="0" smtClean="0"/>
              <a:t> </a:t>
            </a:r>
            <a:r>
              <a:rPr lang="es-ES" baseline="0" dirty="0" err="1" smtClean="0"/>
              <a:t>they</a:t>
            </a:r>
            <a:r>
              <a:rPr lang="es-ES" baseline="0" dirty="0" smtClean="0"/>
              <a:t> </a:t>
            </a:r>
            <a:r>
              <a:rPr lang="es-ES" baseline="0" dirty="0" err="1" smtClean="0"/>
              <a:t>identify</a:t>
            </a:r>
            <a:r>
              <a:rPr lang="es-ES" baseline="0" dirty="0" smtClean="0"/>
              <a:t>.</a:t>
            </a:r>
          </a:p>
          <a:p>
            <a:pPr marL="171450" indent="-171450">
              <a:buFontTx/>
              <a:buChar char="-"/>
            </a:pPr>
            <a:r>
              <a:rPr lang="es-ES" baseline="0" dirty="0" err="1" smtClean="0"/>
              <a:t>It</a:t>
            </a:r>
            <a:r>
              <a:rPr lang="es-ES" baseline="0" dirty="0" smtClean="0"/>
              <a:t> can be </a:t>
            </a:r>
            <a:r>
              <a:rPr lang="es-ES" baseline="0" dirty="0" err="1" smtClean="0"/>
              <a:t>annoying</a:t>
            </a:r>
            <a:r>
              <a:rPr lang="es-ES" baseline="0" dirty="0" smtClean="0"/>
              <a:t> </a:t>
            </a:r>
            <a:r>
              <a:rPr lang="es-ES" baseline="0" dirty="0" err="1" smtClean="0"/>
              <a:t>to</a:t>
            </a:r>
            <a:r>
              <a:rPr lang="es-ES" baseline="0" dirty="0" smtClean="0"/>
              <a:t> </a:t>
            </a:r>
            <a:r>
              <a:rPr lang="es-ES" baseline="0" dirty="0" err="1" smtClean="0"/>
              <a:t>discover</a:t>
            </a:r>
            <a:r>
              <a:rPr lang="es-ES" baseline="0" dirty="0" smtClean="0"/>
              <a:t> a </a:t>
            </a:r>
            <a:r>
              <a:rPr lang="es-ES" baseline="0" dirty="0" err="1" smtClean="0"/>
              <a:t>large</a:t>
            </a:r>
            <a:r>
              <a:rPr lang="es-ES" baseline="0" dirty="0" smtClean="0"/>
              <a:t> </a:t>
            </a:r>
            <a:r>
              <a:rPr lang="es-ES" baseline="0" dirty="0" err="1" smtClean="0"/>
              <a:t>number</a:t>
            </a:r>
            <a:r>
              <a:rPr lang="es-ES" baseline="0" dirty="0" smtClean="0"/>
              <a:t> of </a:t>
            </a:r>
            <a:r>
              <a:rPr lang="es-ES" baseline="0" dirty="0" err="1" smtClean="0"/>
              <a:t>obvious</a:t>
            </a:r>
            <a:r>
              <a:rPr lang="es-ES" baseline="0" dirty="0" smtClean="0"/>
              <a:t> </a:t>
            </a:r>
            <a:r>
              <a:rPr lang="es-ES" baseline="0" dirty="0" err="1" smtClean="0"/>
              <a:t>errors</a:t>
            </a:r>
            <a:r>
              <a:rPr lang="es-ES" baseline="0" dirty="0" smtClean="0"/>
              <a:t> </a:t>
            </a:r>
            <a:r>
              <a:rPr lang="es-ES" baseline="0" dirty="0" err="1" smtClean="0"/>
              <a:t>during</a:t>
            </a:r>
            <a:r>
              <a:rPr lang="es-ES" baseline="0" dirty="0" smtClean="0"/>
              <a:t> a </a:t>
            </a:r>
            <a:r>
              <a:rPr lang="es-ES" baseline="0" dirty="0" err="1" smtClean="0"/>
              <a:t>user-oaservation</a:t>
            </a:r>
            <a:r>
              <a:rPr lang="es-ES" baseline="0" dirty="0" smtClean="0"/>
              <a:t> </a:t>
            </a:r>
            <a:r>
              <a:rPr lang="es-ES" baseline="0" dirty="0" err="1" smtClean="0"/>
              <a:t>evaluation</a:t>
            </a:r>
            <a:r>
              <a:rPr lang="es-ES" baseline="0" dirty="0" smtClean="0"/>
              <a:t> </a:t>
            </a:r>
            <a:r>
              <a:rPr lang="es-ES" baseline="0" dirty="0" err="1" smtClean="0"/>
              <a:t>session</a:t>
            </a:r>
            <a:r>
              <a:rPr lang="es-ES" baseline="0" dirty="0" smtClean="0"/>
              <a:t>. </a:t>
            </a:r>
            <a:r>
              <a:rPr lang="es-ES" baseline="0" dirty="0" err="1" smtClean="0"/>
              <a:t>Inspecting</a:t>
            </a:r>
            <a:r>
              <a:rPr lang="es-ES" baseline="0" dirty="0" smtClean="0"/>
              <a:t> </a:t>
            </a:r>
            <a:r>
              <a:rPr lang="es-ES" baseline="0" dirty="0" err="1" smtClean="0"/>
              <a:t>the</a:t>
            </a:r>
            <a:r>
              <a:rPr lang="es-ES" baseline="0" dirty="0" smtClean="0"/>
              <a:t> UI </a:t>
            </a:r>
            <a:r>
              <a:rPr lang="es-ES" baseline="0" dirty="0" err="1" smtClean="0"/>
              <a:t>first</a:t>
            </a:r>
            <a:r>
              <a:rPr lang="es-ES" baseline="0" dirty="0" smtClean="0"/>
              <a:t> can </a:t>
            </a:r>
            <a:r>
              <a:rPr lang="es-ES" baseline="0" dirty="0" err="1" smtClean="0"/>
              <a:t>help</a:t>
            </a:r>
            <a:r>
              <a:rPr lang="es-ES" baseline="0" dirty="0" smtClean="0"/>
              <a:t> </a:t>
            </a:r>
            <a:r>
              <a:rPr lang="es-ES" baseline="0" dirty="0" err="1" smtClean="0"/>
              <a:t>to</a:t>
            </a:r>
            <a:r>
              <a:rPr lang="es-ES" baseline="0" dirty="0" smtClean="0"/>
              <a:t> </a:t>
            </a:r>
            <a:r>
              <a:rPr lang="es-ES" baseline="0" dirty="0" err="1" smtClean="0"/>
              <a:t>reveal</a:t>
            </a:r>
            <a:r>
              <a:rPr lang="es-ES" baseline="0" dirty="0" smtClean="0"/>
              <a:t> </a:t>
            </a:r>
            <a:r>
              <a:rPr lang="es-ES" baseline="0" dirty="0" err="1" smtClean="0"/>
              <a:t>these</a:t>
            </a:r>
            <a:r>
              <a:rPr lang="es-ES" baseline="0" dirty="0" smtClean="0"/>
              <a:t> </a:t>
            </a:r>
            <a:r>
              <a:rPr lang="es-ES" baseline="0" dirty="0" err="1" smtClean="0"/>
              <a:t>defects</a:t>
            </a:r>
            <a:r>
              <a:rPr lang="es-ES" baseline="0" dirty="0" smtClean="0"/>
              <a:t>.</a:t>
            </a:r>
          </a:p>
          <a:p>
            <a:pPr marL="171450" indent="-171450">
              <a:buFontTx/>
              <a:buChar char="-"/>
            </a:pPr>
            <a:r>
              <a:rPr lang="es-ES" baseline="0" dirty="0" smtClean="0"/>
              <a:t>In a </a:t>
            </a:r>
            <a:r>
              <a:rPr lang="es-ES" baseline="0" dirty="0" err="1" smtClean="0"/>
              <a:t>user</a:t>
            </a:r>
            <a:r>
              <a:rPr lang="es-ES" baseline="0" dirty="0" smtClean="0"/>
              <a:t> </a:t>
            </a:r>
            <a:r>
              <a:rPr lang="es-ES" baseline="0" dirty="0" err="1" smtClean="0"/>
              <a:t>observation</a:t>
            </a:r>
            <a:r>
              <a:rPr lang="es-ES" baseline="0" dirty="0" smtClean="0"/>
              <a:t>, </a:t>
            </a:r>
            <a:r>
              <a:rPr lang="es-ES" baseline="0" dirty="0" err="1" smtClean="0"/>
              <a:t>you</a:t>
            </a:r>
            <a:r>
              <a:rPr lang="es-ES" baseline="0" dirty="0" smtClean="0"/>
              <a:t> </a:t>
            </a:r>
            <a:r>
              <a:rPr lang="es-ES" baseline="0" dirty="0" err="1" smtClean="0"/>
              <a:t>ask</a:t>
            </a:r>
            <a:r>
              <a:rPr lang="es-ES" baseline="0" dirty="0" smtClean="0"/>
              <a:t> </a:t>
            </a:r>
            <a:r>
              <a:rPr lang="es-ES" baseline="0" dirty="0" err="1" smtClean="0"/>
              <a:t>the</a:t>
            </a:r>
            <a:r>
              <a:rPr lang="es-ES" baseline="0" dirty="0" smtClean="0"/>
              <a:t> </a:t>
            </a:r>
            <a:r>
              <a:rPr lang="es-ES" baseline="0" dirty="0" err="1" smtClean="0"/>
              <a:t>paticipant</a:t>
            </a:r>
            <a:r>
              <a:rPr lang="es-ES" baseline="0" dirty="0" smtClean="0"/>
              <a:t> </a:t>
            </a:r>
            <a:r>
              <a:rPr lang="es-ES" baseline="0" dirty="0" err="1" smtClean="0"/>
              <a:t>to</a:t>
            </a:r>
            <a:r>
              <a:rPr lang="es-ES" baseline="0" dirty="0" smtClean="0"/>
              <a:t> </a:t>
            </a:r>
            <a:r>
              <a:rPr lang="es-ES" baseline="0" dirty="0" err="1" smtClean="0"/>
              <a:t>attempt</a:t>
            </a:r>
            <a:r>
              <a:rPr lang="es-ES" baseline="0" dirty="0" smtClean="0"/>
              <a:t> </a:t>
            </a:r>
            <a:r>
              <a:rPr lang="es-ES" baseline="0" dirty="0" err="1" smtClean="0"/>
              <a:t>tasks</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interface and </a:t>
            </a:r>
            <a:r>
              <a:rPr lang="es-ES" baseline="0" dirty="0" err="1" smtClean="0"/>
              <a:t>to</a:t>
            </a:r>
            <a:r>
              <a:rPr lang="es-ES" baseline="0" dirty="0" smtClean="0"/>
              <a:t> </a:t>
            </a:r>
            <a:r>
              <a:rPr lang="es-ES" baseline="0" dirty="0" err="1" smtClean="0"/>
              <a:t>comment</a:t>
            </a:r>
            <a:r>
              <a:rPr lang="es-ES" baseline="0" dirty="0" smtClean="0"/>
              <a:t> </a:t>
            </a:r>
            <a:r>
              <a:rPr lang="es-ES" baseline="0" dirty="0" err="1" smtClean="0"/>
              <a:t>from</a:t>
            </a:r>
            <a:r>
              <a:rPr lang="es-ES" baseline="0" dirty="0" smtClean="0"/>
              <a:t> </a:t>
            </a:r>
            <a:r>
              <a:rPr lang="es-ES" baseline="0" dirty="0" err="1" smtClean="0"/>
              <a:t>his</a:t>
            </a:r>
            <a:r>
              <a:rPr lang="es-ES" baseline="0" dirty="0" smtClean="0"/>
              <a:t> </a:t>
            </a:r>
            <a:r>
              <a:rPr lang="es-ES" baseline="0" dirty="0" err="1" smtClean="0"/>
              <a:t>or</a:t>
            </a:r>
            <a:r>
              <a:rPr lang="es-ES" baseline="0" dirty="0" smtClean="0"/>
              <a:t> </a:t>
            </a:r>
            <a:r>
              <a:rPr lang="es-ES" baseline="0" dirty="0" err="1" smtClean="0"/>
              <a:t>her</a:t>
            </a:r>
            <a:r>
              <a:rPr lang="es-ES" baseline="0" dirty="0" smtClean="0"/>
              <a:t> </a:t>
            </a:r>
            <a:r>
              <a:rPr lang="es-ES" baseline="0" dirty="0" err="1" smtClean="0"/>
              <a:t>own</a:t>
            </a:r>
            <a:r>
              <a:rPr lang="es-ES" baseline="0" dirty="0" smtClean="0"/>
              <a:t> </a:t>
            </a:r>
            <a:r>
              <a:rPr lang="es-ES" baseline="0" dirty="0" err="1" smtClean="0"/>
              <a:t>point</a:t>
            </a:r>
            <a:r>
              <a:rPr lang="es-ES" baseline="0" dirty="0" smtClean="0"/>
              <a:t> of </a:t>
            </a:r>
            <a:r>
              <a:rPr lang="es-ES" baseline="0" dirty="0" err="1" smtClean="0"/>
              <a:t>view</a:t>
            </a:r>
            <a:r>
              <a:rPr lang="es-ES" baseline="0" dirty="0" smtClean="0"/>
              <a:t>. In a </a:t>
            </a:r>
            <a:r>
              <a:rPr lang="es-ES" baseline="0" dirty="0" err="1" smtClean="0"/>
              <a:t>heuristic</a:t>
            </a:r>
            <a:r>
              <a:rPr lang="es-ES" baseline="0" dirty="0" smtClean="0"/>
              <a:t> </a:t>
            </a:r>
            <a:r>
              <a:rPr lang="es-ES" baseline="0" dirty="0" err="1" smtClean="0"/>
              <a:t>inspection</a:t>
            </a:r>
            <a:r>
              <a:rPr lang="es-ES" baseline="0" dirty="0" smtClean="0"/>
              <a:t>, </a:t>
            </a:r>
            <a:r>
              <a:rPr lang="es-ES" baseline="0" dirty="0" err="1" smtClean="0"/>
              <a:t>you</a:t>
            </a:r>
            <a:r>
              <a:rPr lang="es-ES" baseline="0" dirty="0" smtClean="0"/>
              <a:t> </a:t>
            </a:r>
            <a:r>
              <a:rPr lang="es-ES" baseline="0" dirty="0" err="1" smtClean="0"/>
              <a:t>ask</a:t>
            </a:r>
            <a:r>
              <a:rPr lang="es-ES" baseline="0" dirty="0" smtClean="0"/>
              <a:t> </a:t>
            </a:r>
            <a:r>
              <a:rPr lang="es-ES" baseline="0" dirty="0" err="1" smtClean="0"/>
              <a:t>the</a:t>
            </a:r>
            <a:r>
              <a:rPr lang="es-ES" baseline="0" dirty="0" smtClean="0"/>
              <a:t> </a:t>
            </a:r>
            <a:r>
              <a:rPr lang="es-ES" baseline="0" dirty="0" err="1" smtClean="0"/>
              <a:t>inspectors</a:t>
            </a:r>
            <a:r>
              <a:rPr lang="es-ES" baseline="0" dirty="0" smtClean="0"/>
              <a:t> </a:t>
            </a:r>
            <a:r>
              <a:rPr lang="es-ES" baseline="0" dirty="0" err="1" smtClean="0"/>
              <a:t>to</a:t>
            </a:r>
            <a:r>
              <a:rPr lang="es-ES" baseline="0" dirty="0" smtClean="0"/>
              <a:t> </a:t>
            </a:r>
            <a:r>
              <a:rPr lang="es-ES" baseline="0" dirty="0" err="1" smtClean="0"/>
              <a:t>consider</a:t>
            </a:r>
            <a:r>
              <a:rPr lang="es-ES" baseline="0" dirty="0" smtClean="0"/>
              <a:t> </a:t>
            </a:r>
            <a:r>
              <a:rPr lang="es-ES" baseline="0" dirty="0" err="1" smtClean="0"/>
              <a:t>each</a:t>
            </a:r>
            <a:r>
              <a:rPr lang="es-ES" baseline="0" dirty="0" smtClean="0"/>
              <a:t> </a:t>
            </a:r>
            <a:r>
              <a:rPr lang="es-ES" baseline="0" dirty="0" err="1" smtClean="0"/>
              <a:t>heuristic</a:t>
            </a:r>
            <a:r>
              <a:rPr lang="es-ES" baseline="0" dirty="0" smtClean="0"/>
              <a:t> </a:t>
            </a:r>
            <a:r>
              <a:rPr lang="es-ES" baseline="0" dirty="0" err="1" smtClean="0"/>
              <a:t>individually</a:t>
            </a:r>
            <a:r>
              <a:rPr lang="es-ES" baseline="0" dirty="0" smtClean="0"/>
              <a:t> and </a:t>
            </a:r>
            <a:r>
              <a:rPr lang="es-ES" baseline="0" dirty="0" err="1" smtClean="0"/>
              <a:t>to</a:t>
            </a:r>
            <a:r>
              <a:rPr lang="es-ES" baseline="0" dirty="0" smtClean="0"/>
              <a:t> </a:t>
            </a:r>
            <a:r>
              <a:rPr lang="es-ES" baseline="0" dirty="0" err="1" smtClean="0"/>
              <a:t>justify</a:t>
            </a:r>
            <a:r>
              <a:rPr lang="es-ES" baseline="0" dirty="0" smtClean="0"/>
              <a:t> </a:t>
            </a:r>
            <a:r>
              <a:rPr lang="es-ES" baseline="0" dirty="0" err="1" smtClean="0"/>
              <a:t>any</a:t>
            </a:r>
            <a:r>
              <a:rPr lang="es-ES" baseline="0" dirty="0" smtClean="0"/>
              <a:t> </a:t>
            </a:r>
            <a:r>
              <a:rPr lang="es-ES" baseline="0" dirty="0" err="1" smtClean="0"/>
              <a:t>defects</a:t>
            </a:r>
            <a:r>
              <a:rPr lang="es-ES" baseline="0" dirty="0" smtClean="0"/>
              <a:t> </a:t>
            </a:r>
            <a:r>
              <a:rPr lang="es-ES" baseline="0" dirty="0" err="1" smtClean="0"/>
              <a:t>they</a:t>
            </a:r>
            <a:r>
              <a:rPr lang="es-ES" baseline="0" dirty="0" smtClean="0"/>
              <a:t> </a:t>
            </a:r>
            <a:r>
              <a:rPr lang="es-ES" baseline="0" dirty="0" err="1" smtClean="0"/>
              <a:t>find</a:t>
            </a:r>
            <a:r>
              <a:rPr lang="es-ES" baseline="0" dirty="0" smtClean="0"/>
              <a:t> </a:t>
            </a:r>
            <a:r>
              <a:rPr lang="es-ES" baseline="0" dirty="0" err="1" smtClean="0"/>
              <a:t>by</a:t>
            </a:r>
            <a:r>
              <a:rPr lang="es-ES" baseline="0" dirty="0" smtClean="0"/>
              <a:t> </a:t>
            </a:r>
            <a:r>
              <a:rPr lang="es-ES" baseline="0" dirty="0" err="1" smtClean="0"/>
              <a:t>identifying</a:t>
            </a:r>
            <a:r>
              <a:rPr lang="es-ES" baseline="0" dirty="0" smtClean="0"/>
              <a:t> </a:t>
            </a:r>
            <a:r>
              <a:rPr lang="es-ES" baseline="0" dirty="0" err="1" smtClean="0"/>
              <a:t>which</a:t>
            </a:r>
            <a:r>
              <a:rPr lang="es-ES" baseline="0" dirty="0" smtClean="0"/>
              <a:t> </a:t>
            </a:r>
            <a:r>
              <a:rPr lang="es-ES" baseline="0" dirty="0" err="1" smtClean="0"/>
              <a:t>heuristic</a:t>
            </a:r>
            <a:r>
              <a:rPr lang="es-ES" baseline="0" dirty="0" smtClean="0"/>
              <a:t> has </a:t>
            </a:r>
            <a:r>
              <a:rPr lang="es-ES" baseline="0" dirty="0" err="1" smtClean="0"/>
              <a:t>been</a:t>
            </a:r>
            <a:r>
              <a:rPr lang="es-ES" baseline="0" dirty="0" smtClean="0"/>
              <a:t> </a:t>
            </a:r>
            <a:r>
              <a:rPr lang="es-ES" baseline="0" dirty="0" err="1" smtClean="0"/>
              <a:t>broken</a:t>
            </a:r>
            <a:r>
              <a:rPr lang="es-ES" baseline="0" dirty="0" smtClean="0"/>
              <a:t>. </a:t>
            </a:r>
            <a:r>
              <a:rPr lang="es-ES" baseline="0" dirty="0" err="1" smtClean="0"/>
              <a:t>Heuristic</a:t>
            </a:r>
            <a:r>
              <a:rPr lang="es-ES" baseline="0" dirty="0" smtClean="0"/>
              <a:t> </a:t>
            </a:r>
            <a:r>
              <a:rPr lang="es-ES" baseline="0" dirty="0" err="1" smtClean="0"/>
              <a:t>inspections</a:t>
            </a:r>
            <a:r>
              <a:rPr lang="es-ES" baseline="0" dirty="0" smtClean="0"/>
              <a:t> do </a:t>
            </a:r>
            <a:r>
              <a:rPr lang="es-ES" baseline="0" dirty="0" err="1" smtClean="0"/>
              <a:t>not</a:t>
            </a:r>
            <a:r>
              <a:rPr lang="es-ES" baseline="0" dirty="0" smtClean="0"/>
              <a:t> </a:t>
            </a:r>
            <a:r>
              <a:rPr lang="es-ES" baseline="0" dirty="0" err="1" smtClean="0"/>
              <a:t>yield</a:t>
            </a:r>
            <a:r>
              <a:rPr lang="es-ES" baseline="0" dirty="0" smtClean="0"/>
              <a:t> </a:t>
            </a:r>
            <a:r>
              <a:rPr lang="es-ES" baseline="0" dirty="0" err="1" smtClean="0"/>
              <a:t>evaluation</a:t>
            </a:r>
            <a:r>
              <a:rPr lang="es-ES" baseline="0" dirty="0" smtClean="0"/>
              <a:t> data </a:t>
            </a:r>
            <a:r>
              <a:rPr lang="es-ES" baseline="0" dirty="0" err="1" smtClean="0"/>
              <a:t>from</a:t>
            </a:r>
            <a:r>
              <a:rPr lang="es-ES" baseline="0" dirty="0" smtClean="0"/>
              <a:t> </a:t>
            </a:r>
            <a:r>
              <a:rPr lang="es-ES" baseline="0" dirty="0" err="1" smtClean="0"/>
              <a:t>the</a:t>
            </a:r>
            <a:r>
              <a:rPr lang="es-ES" baseline="0" dirty="0" smtClean="0"/>
              <a:t> </a:t>
            </a:r>
            <a:r>
              <a:rPr lang="es-ES" baseline="0" dirty="0" err="1" smtClean="0"/>
              <a:t>perspective</a:t>
            </a:r>
            <a:r>
              <a:rPr lang="es-ES" baseline="0" dirty="0" smtClean="0"/>
              <a:t> of a </a:t>
            </a:r>
            <a:r>
              <a:rPr lang="es-ES" baseline="0" dirty="0" err="1" smtClean="0"/>
              <a:t>user</a:t>
            </a:r>
            <a:r>
              <a:rPr lang="es-ES" baseline="0" dirty="0" smtClean="0"/>
              <a:t>, as </a:t>
            </a:r>
            <a:r>
              <a:rPr lang="es-ES" baseline="0" dirty="0" err="1" smtClean="0"/>
              <a:t>users</a:t>
            </a:r>
            <a:r>
              <a:rPr lang="es-ES" baseline="0" dirty="0" smtClean="0"/>
              <a:t> o </a:t>
            </a:r>
            <a:r>
              <a:rPr lang="es-ES" baseline="0" dirty="0" err="1" smtClean="0"/>
              <a:t>user</a:t>
            </a:r>
            <a:r>
              <a:rPr lang="es-ES" baseline="0" dirty="0" smtClean="0"/>
              <a:t> </a:t>
            </a:r>
            <a:r>
              <a:rPr lang="es-ES" baseline="0" dirty="0" err="1" smtClean="0"/>
              <a:t>representatives</a:t>
            </a:r>
            <a:r>
              <a:rPr lang="es-ES" baseline="0" dirty="0" smtClean="0"/>
              <a:t> are </a:t>
            </a:r>
            <a:r>
              <a:rPr lang="es-ES" baseline="0" dirty="0" err="1" smtClean="0"/>
              <a:t>not</a:t>
            </a:r>
            <a:r>
              <a:rPr lang="es-ES" baseline="0" dirty="0" smtClean="0"/>
              <a:t> </a:t>
            </a:r>
            <a:r>
              <a:rPr lang="es-ES" baseline="0" dirty="0" err="1" smtClean="0"/>
              <a:t>always</a:t>
            </a:r>
            <a:r>
              <a:rPr lang="es-ES" baseline="0" dirty="0" smtClean="0"/>
              <a:t> </a:t>
            </a:r>
            <a:r>
              <a:rPr lang="es-ES" baseline="0" dirty="0" err="1" smtClean="0"/>
              <a:t>involved</a:t>
            </a:r>
            <a:r>
              <a:rPr lang="es-ES" baseline="0" dirty="0" smtClean="0"/>
              <a:t>. </a:t>
            </a:r>
            <a:r>
              <a:rPr lang="es-ES" baseline="0" dirty="0" err="1" smtClean="0"/>
              <a:t>Inspections</a:t>
            </a:r>
            <a:r>
              <a:rPr lang="es-ES" baseline="0" dirty="0" smtClean="0"/>
              <a:t>, </a:t>
            </a:r>
            <a:r>
              <a:rPr lang="es-ES" baseline="0" dirty="0" err="1" smtClean="0"/>
              <a:t>therefore</a:t>
            </a:r>
            <a:r>
              <a:rPr lang="es-ES" baseline="0" dirty="0" smtClean="0"/>
              <a:t>, </a:t>
            </a:r>
            <a:r>
              <a:rPr lang="es-ES" baseline="0" dirty="0" err="1" smtClean="0"/>
              <a:t>complement</a:t>
            </a:r>
            <a:r>
              <a:rPr lang="es-ES" baseline="0" dirty="0" smtClean="0"/>
              <a:t> </a:t>
            </a:r>
            <a:r>
              <a:rPr lang="es-ES" baseline="0" dirty="0" err="1" smtClean="0"/>
              <a:t>user</a:t>
            </a:r>
            <a:r>
              <a:rPr lang="es-ES" baseline="0" dirty="0" smtClean="0"/>
              <a:t> </a:t>
            </a:r>
            <a:r>
              <a:rPr lang="es-ES" baseline="0" dirty="0" err="1" smtClean="0"/>
              <a:t>observarion</a:t>
            </a:r>
            <a:r>
              <a:rPr lang="es-ES" baseline="0" dirty="0" smtClean="0"/>
              <a:t>.  In a </a:t>
            </a:r>
            <a:r>
              <a:rPr lang="es-ES" baseline="0" dirty="0" err="1" smtClean="0"/>
              <a:t>user</a:t>
            </a:r>
            <a:r>
              <a:rPr lang="es-ES" baseline="0" dirty="0" smtClean="0"/>
              <a:t> </a:t>
            </a:r>
            <a:r>
              <a:rPr lang="es-ES" baseline="0" dirty="0" err="1" smtClean="0"/>
              <a:t>observation</a:t>
            </a:r>
            <a:r>
              <a:rPr lang="es-ES" baseline="0" dirty="0" smtClean="0"/>
              <a:t>, </a:t>
            </a:r>
            <a:r>
              <a:rPr lang="es-ES" baseline="0" dirty="0" err="1" smtClean="0"/>
              <a:t>the</a:t>
            </a:r>
            <a:r>
              <a:rPr lang="es-ES" baseline="0" dirty="0" smtClean="0"/>
              <a:t> </a:t>
            </a:r>
            <a:r>
              <a:rPr lang="es-ES" baseline="0" dirty="0" err="1" smtClean="0"/>
              <a:t>evaluator</a:t>
            </a:r>
            <a:r>
              <a:rPr lang="es-ES" baseline="0" dirty="0" smtClean="0"/>
              <a:t> observes </a:t>
            </a:r>
            <a:r>
              <a:rPr lang="es-ES" baseline="0" dirty="0" err="1" smtClean="0"/>
              <a:t>wht</a:t>
            </a:r>
            <a:r>
              <a:rPr lang="es-ES" baseline="0" dirty="0" smtClean="0"/>
              <a:t> </a:t>
            </a:r>
            <a:r>
              <a:rPr lang="es-ES" baseline="0" dirty="0" err="1" smtClean="0"/>
              <a:t>the</a:t>
            </a:r>
            <a:r>
              <a:rPr lang="es-ES" baseline="0" dirty="0" smtClean="0"/>
              <a:t> </a:t>
            </a:r>
            <a:r>
              <a:rPr lang="es-ES" baseline="0" dirty="0" err="1" smtClean="0"/>
              <a:t>participant</a:t>
            </a:r>
            <a:r>
              <a:rPr lang="es-ES" baseline="0" dirty="0" smtClean="0"/>
              <a:t> </a:t>
            </a:r>
            <a:r>
              <a:rPr lang="es-ES" baseline="0" dirty="0" err="1" smtClean="0"/>
              <a:t>does</a:t>
            </a:r>
            <a:r>
              <a:rPr lang="es-ES" baseline="0" dirty="0" smtClean="0"/>
              <a:t>. In a </a:t>
            </a:r>
            <a:r>
              <a:rPr lang="es-ES" baseline="0" dirty="0" err="1" smtClean="0"/>
              <a:t>heuristic</a:t>
            </a:r>
            <a:r>
              <a:rPr lang="es-ES" baseline="0" dirty="0" smtClean="0"/>
              <a:t> </a:t>
            </a:r>
            <a:r>
              <a:rPr lang="es-ES" baseline="0" dirty="0" err="1" smtClean="0"/>
              <a:t>inspection</a:t>
            </a:r>
            <a:r>
              <a:rPr lang="es-ES" baseline="0" dirty="0" smtClean="0"/>
              <a:t>, </a:t>
            </a:r>
            <a:r>
              <a:rPr lang="es-ES" baseline="0" dirty="0" err="1" smtClean="0"/>
              <a:t>inspectors</a:t>
            </a:r>
            <a:r>
              <a:rPr lang="es-ES" baseline="0" dirty="0" smtClean="0"/>
              <a:t> </a:t>
            </a:r>
            <a:r>
              <a:rPr lang="es-ES" baseline="0" dirty="0" err="1" smtClean="0"/>
              <a:t>obsrve</a:t>
            </a:r>
            <a:r>
              <a:rPr lang="es-ES" baseline="0" dirty="0" smtClean="0"/>
              <a:t> </a:t>
            </a:r>
            <a:r>
              <a:rPr lang="es-ES" baseline="0" dirty="0" err="1" smtClean="0"/>
              <a:t>themselves</a:t>
            </a:r>
            <a:r>
              <a:rPr lang="es-ES" baseline="0" dirty="0" smtClean="0"/>
              <a:t>- </a:t>
            </a:r>
            <a:r>
              <a:rPr lang="es-ES" baseline="0" dirty="0" err="1" smtClean="0"/>
              <a:t>notiving</a:t>
            </a:r>
            <a:r>
              <a:rPr lang="es-ES" baseline="0" dirty="0" smtClean="0"/>
              <a:t> </a:t>
            </a:r>
            <a:r>
              <a:rPr lang="es-ES" baseline="0" dirty="0" err="1" smtClean="0"/>
              <a:t>where</a:t>
            </a:r>
            <a:r>
              <a:rPr lang="es-ES" baseline="0" dirty="0" smtClean="0"/>
              <a:t> </a:t>
            </a:r>
            <a:r>
              <a:rPr lang="es-ES" baseline="0" dirty="0" err="1" smtClean="0"/>
              <a:t>typical</a:t>
            </a:r>
            <a:r>
              <a:rPr lang="es-ES" baseline="0" dirty="0" smtClean="0"/>
              <a:t> </a:t>
            </a:r>
            <a:r>
              <a:rPr lang="es-ES" baseline="0" dirty="0" err="1" smtClean="0"/>
              <a:t>users</a:t>
            </a:r>
            <a:r>
              <a:rPr lang="es-ES" baseline="0" dirty="0" smtClean="0"/>
              <a:t> </a:t>
            </a:r>
            <a:r>
              <a:rPr lang="es-ES" baseline="0" dirty="0" err="1" smtClean="0"/>
              <a:t>might</a:t>
            </a:r>
            <a:r>
              <a:rPr lang="es-ES" baseline="0" dirty="0" smtClean="0"/>
              <a:t> look and </a:t>
            </a:r>
            <a:r>
              <a:rPr lang="es-ES" baseline="0" dirty="0" err="1" smtClean="0"/>
              <a:t>trying</a:t>
            </a:r>
            <a:r>
              <a:rPr lang="es-ES" baseline="0" dirty="0" smtClean="0"/>
              <a:t> </a:t>
            </a:r>
            <a:r>
              <a:rPr lang="es-ES" baseline="0" dirty="0" err="1" smtClean="0"/>
              <a:t>to</a:t>
            </a:r>
            <a:r>
              <a:rPr lang="es-ES" baseline="0" dirty="0" smtClean="0"/>
              <a:t> </a:t>
            </a:r>
            <a:r>
              <a:rPr lang="es-ES" baseline="0" dirty="0" err="1" smtClean="0"/>
              <a:t>predict</a:t>
            </a:r>
            <a:r>
              <a:rPr lang="es-ES" baseline="0" dirty="0" smtClean="0"/>
              <a:t> </a:t>
            </a:r>
            <a:r>
              <a:rPr lang="es-ES" baseline="0" dirty="0" err="1" smtClean="0"/>
              <a:t>what</a:t>
            </a:r>
            <a:r>
              <a:rPr lang="es-ES" baseline="0" dirty="0" smtClean="0"/>
              <a:t> a </a:t>
            </a:r>
            <a:r>
              <a:rPr lang="es-ES" baseline="0" dirty="0" err="1" smtClean="0"/>
              <a:t>typical</a:t>
            </a:r>
            <a:r>
              <a:rPr lang="es-ES" baseline="0" dirty="0" smtClean="0"/>
              <a:t> </a:t>
            </a:r>
            <a:r>
              <a:rPr lang="es-ES" baseline="0" dirty="0" err="1" smtClean="0"/>
              <a:t>user</a:t>
            </a:r>
            <a:r>
              <a:rPr lang="es-ES" baseline="0" dirty="0" smtClean="0"/>
              <a:t> </a:t>
            </a:r>
            <a:r>
              <a:rPr lang="es-ES" baseline="0" dirty="0" err="1" smtClean="0"/>
              <a:t>might</a:t>
            </a:r>
            <a:r>
              <a:rPr lang="es-ES" baseline="0" dirty="0" smtClean="0"/>
              <a:t> do. In a </a:t>
            </a:r>
            <a:r>
              <a:rPr lang="es-ES" baseline="0" dirty="0" err="1" smtClean="0"/>
              <a:t>user</a:t>
            </a:r>
            <a:r>
              <a:rPr lang="es-ES" baseline="0" dirty="0" smtClean="0"/>
              <a:t> </a:t>
            </a:r>
            <a:r>
              <a:rPr lang="es-ES" baseline="0" dirty="0" err="1" smtClean="0"/>
              <a:t>observation</a:t>
            </a:r>
            <a:r>
              <a:rPr lang="es-ES" baseline="0" dirty="0" smtClean="0"/>
              <a:t>, </a:t>
            </a:r>
            <a:r>
              <a:rPr lang="es-ES" baseline="0" dirty="0" err="1" smtClean="0"/>
              <a:t>you</a:t>
            </a:r>
            <a:r>
              <a:rPr lang="es-ES" baseline="0" dirty="0" smtClean="0"/>
              <a:t> </a:t>
            </a:r>
            <a:r>
              <a:rPr lang="es-ES" baseline="0" dirty="0" err="1" smtClean="0"/>
              <a:t>usually</a:t>
            </a:r>
            <a:r>
              <a:rPr lang="es-ES" baseline="0" dirty="0" smtClean="0"/>
              <a:t> </a:t>
            </a:r>
            <a:r>
              <a:rPr lang="es-ES" baseline="0" dirty="0" err="1" smtClean="0"/>
              <a:t>ask</a:t>
            </a:r>
            <a:r>
              <a:rPr lang="es-ES" baseline="0" dirty="0" smtClean="0"/>
              <a:t> </a:t>
            </a:r>
            <a:r>
              <a:rPr lang="es-ES" baseline="0" dirty="0" err="1" smtClean="0"/>
              <a:t>the</a:t>
            </a:r>
            <a:r>
              <a:rPr lang="es-ES" baseline="0" dirty="0" smtClean="0"/>
              <a:t> </a:t>
            </a:r>
            <a:r>
              <a:rPr lang="es-ES" baseline="0" dirty="0" err="1" smtClean="0"/>
              <a:t>participant</a:t>
            </a:r>
            <a:r>
              <a:rPr lang="es-ES" baseline="0" dirty="0" smtClean="0"/>
              <a:t> </a:t>
            </a:r>
            <a:r>
              <a:rPr lang="es-ES" baseline="0" dirty="0" err="1" smtClean="0"/>
              <a:t>to</a:t>
            </a:r>
            <a:r>
              <a:rPr lang="es-ES" baseline="0" dirty="0" smtClean="0"/>
              <a:t> describe </a:t>
            </a:r>
            <a:r>
              <a:rPr lang="es-ES" baseline="0" dirty="0" err="1" smtClean="0"/>
              <a:t>his</a:t>
            </a:r>
            <a:r>
              <a:rPr lang="es-ES" baseline="0" dirty="0" smtClean="0"/>
              <a:t> </a:t>
            </a:r>
            <a:r>
              <a:rPr lang="es-ES" baseline="0" dirty="0" err="1" smtClean="0"/>
              <a:t>or</a:t>
            </a:r>
            <a:r>
              <a:rPr lang="es-ES" baseline="0" dirty="0" smtClean="0"/>
              <a:t> </a:t>
            </a:r>
            <a:r>
              <a:rPr lang="es-ES" baseline="0" dirty="0" err="1" smtClean="0"/>
              <a:t>her</a:t>
            </a:r>
            <a:r>
              <a:rPr lang="es-ES" baseline="0" dirty="0" smtClean="0"/>
              <a:t> </a:t>
            </a:r>
            <a:r>
              <a:rPr lang="es-ES" baseline="0" dirty="0" err="1" smtClean="0"/>
              <a:t>thoughts</a:t>
            </a:r>
            <a:r>
              <a:rPr lang="es-ES" baseline="0" dirty="0" smtClean="0"/>
              <a:t> in a </a:t>
            </a:r>
            <a:r>
              <a:rPr lang="es-ES" baseline="0" dirty="0" err="1" smtClean="0"/>
              <a:t>think-aloud</a:t>
            </a:r>
            <a:r>
              <a:rPr lang="es-ES" baseline="0" dirty="0" smtClean="0"/>
              <a:t> </a:t>
            </a:r>
            <a:r>
              <a:rPr lang="es-ES" baseline="0" dirty="0" err="1" smtClean="0"/>
              <a:t>or</a:t>
            </a:r>
            <a:r>
              <a:rPr lang="es-ES" baseline="0" dirty="0" smtClean="0"/>
              <a:t> </a:t>
            </a:r>
            <a:r>
              <a:rPr lang="es-ES" baseline="0" dirty="0" err="1" smtClean="0"/>
              <a:t>retrospective</a:t>
            </a:r>
            <a:r>
              <a:rPr lang="es-ES" baseline="0" dirty="0" smtClean="0"/>
              <a:t> </a:t>
            </a:r>
            <a:r>
              <a:rPr lang="es-ES" baseline="0" dirty="0" err="1" smtClean="0"/>
              <a:t>protocol</a:t>
            </a:r>
            <a:r>
              <a:rPr lang="es-ES" baseline="0" dirty="0" smtClean="0"/>
              <a:t>. In </a:t>
            </a:r>
            <a:r>
              <a:rPr lang="es-ES" baseline="0" dirty="0" err="1" smtClean="0"/>
              <a:t>heuristic</a:t>
            </a:r>
            <a:r>
              <a:rPr lang="es-ES" baseline="0" dirty="0" smtClean="0"/>
              <a:t> </a:t>
            </a:r>
            <a:r>
              <a:rPr lang="es-ES" baseline="0" dirty="0" err="1" smtClean="0"/>
              <a:t>inspections</a:t>
            </a:r>
            <a:r>
              <a:rPr lang="es-ES" baseline="0" dirty="0" smtClean="0"/>
              <a:t>, </a:t>
            </a:r>
            <a:r>
              <a:rPr lang="es-ES" baseline="0" dirty="0" err="1" smtClean="0"/>
              <a:t>the</a:t>
            </a:r>
            <a:r>
              <a:rPr lang="es-ES" baseline="0" dirty="0" smtClean="0"/>
              <a:t> </a:t>
            </a:r>
            <a:r>
              <a:rPr lang="es-ES" baseline="0" dirty="0" err="1" smtClean="0"/>
              <a:t>inspectors</a:t>
            </a:r>
            <a:r>
              <a:rPr lang="es-ES" baseline="0" dirty="0" smtClean="0"/>
              <a:t> </a:t>
            </a:r>
            <a:r>
              <a:rPr lang="es-ES" baseline="0" dirty="0" err="1" smtClean="0"/>
              <a:t>asks</a:t>
            </a:r>
            <a:r>
              <a:rPr lang="es-ES" baseline="0" dirty="0" smtClean="0"/>
              <a:t> </a:t>
            </a:r>
            <a:r>
              <a:rPr lang="es-ES" baseline="0" dirty="0" err="1" smtClean="0"/>
              <a:t>themserves</a:t>
            </a:r>
            <a:r>
              <a:rPr lang="es-ES" baseline="0" dirty="0" smtClean="0"/>
              <a:t> </a:t>
            </a:r>
            <a:r>
              <a:rPr lang="es-ES" baseline="0" dirty="0" err="1" smtClean="0"/>
              <a:t>questions</a:t>
            </a:r>
            <a:r>
              <a:rPr lang="es-ES" baseline="0" dirty="0" smtClean="0"/>
              <a:t> </a:t>
            </a:r>
            <a:r>
              <a:rPr lang="es-ES" baseline="0" dirty="0" err="1" smtClean="0"/>
              <a:t>such</a:t>
            </a:r>
            <a:r>
              <a:rPr lang="es-ES" baseline="0" dirty="0" smtClean="0"/>
              <a:t> as “” </a:t>
            </a:r>
            <a:r>
              <a:rPr lang="es-ES" baseline="0" dirty="0" err="1" smtClean="0"/>
              <a:t>Is</a:t>
            </a:r>
            <a:r>
              <a:rPr lang="es-ES" baseline="0" dirty="0" smtClean="0"/>
              <a:t> </a:t>
            </a:r>
            <a:r>
              <a:rPr lang="es-ES" baseline="0" dirty="0" err="1" smtClean="0"/>
              <a:t>this</a:t>
            </a:r>
            <a:r>
              <a:rPr lang="es-ES" baseline="0" dirty="0" smtClean="0"/>
              <a:t> a simple and natural dialogue?” </a:t>
            </a:r>
            <a:r>
              <a:rPr lang="es-ES" baseline="0" dirty="0" err="1" smtClean="0"/>
              <a:t>Finally</a:t>
            </a:r>
            <a:r>
              <a:rPr lang="es-ES" baseline="0" dirty="0" smtClean="0"/>
              <a:t>, in </a:t>
            </a:r>
            <a:r>
              <a:rPr lang="es-ES" baseline="0" dirty="0" err="1" smtClean="0"/>
              <a:t>user</a:t>
            </a:r>
            <a:r>
              <a:rPr lang="es-ES" baseline="0" dirty="0" smtClean="0"/>
              <a:t> </a:t>
            </a:r>
            <a:r>
              <a:rPr lang="es-ES" baseline="0" dirty="0" err="1" smtClean="0"/>
              <a:t>observation</a:t>
            </a:r>
            <a:r>
              <a:rPr lang="es-ES" baseline="0" dirty="0" smtClean="0"/>
              <a:t>, </a:t>
            </a:r>
            <a:r>
              <a:rPr lang="es-ES" baseline="0" dirty="0" err="1" smtClean="0"/>
              <a:t>the</a:t>
            </a:r>
            <a:r>
              <a:rPr lang="es-ES" baseline="0" dirty="0" smtClean="0"/>
              <a:t> </a:t>
            </a:r>
            <a:r>
              <a:rPr lang="es-ES" baseline="0" dirty="0" err="1" smtClean="0"/>
              <a:t>key</a:t>
            </a:r>
            <a:r>
              <a:rPr lang="es-ES" baseline="0" dirty="0" smtClean="0"/>
              <a:t> </a:t>
            </a:r>
            <a:r>
              <a:rPr lang="es-ES" baseline="0" dirty="0" err="1" smtClean="0"/>
              <a:t>measurements</a:t>
            </a:r>
            <a:r>
              <a:rPr lang="es-ES" baseline="0" dirty="0" smtClean="0"/>
              <a:t> are </a:t>
            </a:r>
            <a:r>
              <a:rPr lang="es-ES" baseline="0" dirty="0" err="1" smtClean="0"/>
              <a:t>often</a:t>
            </a:r>
            <a:r>
              <a:rPr lang="es-ES" baseline="0" dirty="0" smtClean="0"/>
              <a:t> </a:t>
            </a:r>
            <a:r>
              <a:rPr lang="es-ES" baseline="0" dirty="0" err="1" smtClean="0"/>
              <a:t>effectiveness</a:t>
            </a:r>
            <a:r>
              <a:rPr lang="es-ES" baseline="0" dirty="0" smtClean="0"/>
              <a:t> (can </a:t>
            </a:r>
            <a:r>
              <a:rPr lang="es-ES" baseline="0" dirty="0" err="1" smtClean="0"/>
              <a:t>the</a:t>
            </a:r>
            <a:r>
              <a:rPr lang="es-ES" baseline="0" dirty="0" smtClean="0"/>
              <a:t> </a:t>
            </a:r>
            <a:r>
              <a:rPr lang="es-ES" baseline="0" dirty="0" err="1" smtClean="0"/>
              <a:t>user</a:t>
            </a:r>
            <a:r>
              <a:rPr lang="es-ES" baseline="0" dirty="0" smtClean="0"/>
              <a:t> do </a:t>
            </a:r>
            <a:r>
              <a:rPr lang="es-ES" baseline="0" dirty="0" err="1" smtClean="0"/>
              <a:t>this</a:t>
            </a:r>
            <a:r>
              <a:rPr lang="es-ES" baseline="0" dirty="0" smtClean="0"/>
              <a:t> </a:t>
            </a:r>
            <a:r>
              <a:rPr lang="es-ES" baseline="0" dirty="0" err="1" smtClean="0"/>
              <a:t>task</a:t>
            </a:r>
            <a:r>
              <a:rPr lang="es-ES" baseline="0" dirty="0" smtClean="0"/>
              <a:t>?) and </a:t>
            </a:r>
            <a:r>
              <a:rPr lang="es-ES" baseline="0" dirty="0" err="1" smtClean="0"/>
              <a:t>efficiency</a:t>
            </a:r>
            <a:r>
              <a:rPr lang="es-ES" baseline="0" dirty="0" smtClean="0"/>
              <a:t> (</a:t>
            </a:r>
            <a:r>
              <a:rPr lang="es-ES" baseline="0" dirty="0" err="1" smtClean="0"/>
              <a:t>how</a:t>
            </a:r>
            <a:r>
              <a:rPr lang="es-ES" baseline="0" dirty="0" smtClean="0"/>
              <a:t> </a:t>
            </a:r>
            <a:r>
              <a:rPr lang="es-ES" baseline="0" dirty="0" err="1" smtClean="0"/>
              <a:t>long</a:t>
            </a:r>
            <a:r>
              <a:rPr lang="es-ES" baseline="0" dirty="0" smtClean="0"/>
              <a:t> </a:t>
            </a:r>
            <a:r>
              <a:rPr lang="es-ES" baseline="0" dirty="0" err="1" smtClean="0"/>
              <a:t>does</a:t>
            </a:r>
            <a:r>
              <a:rPr lang="es-ES" baseline="0" dirty="0" smtClean="0"/>
              <a:t> </a:t>
            </a:r>
            <a:r>
              <a:rPr lang="es-ES" baseline="0" dirty="0" err="1" smtClean="0"/>
              <a:t>it</a:t>
            </a:r>
            <a:r>
              <a:rPr lang="es-ES" baseline="0" dirty="0" smtClean="0"/>
              <a:t> </a:t>
            </a:r>
            <a:r>
              <a:rPr lang="es-ES" baseline="0" dirty="0" err="1" smtClean="0"/>
              <a:t>take</a:t>
            </a:r>
            <a:r>
              <a:rPr lang="es-ES" baseline="0" dirty="0" smtClean="0"/>
              <a:t>?). </a:t>
            </a:r>
            <a:r>
              <a:rPr lang="es-ES" baseline="0" dirty="0" err="1" smtClean="0"/>
              <a:t>Inheuristic</a:t>
            </a:r>
            <a:r>
              <a:rPr lang="es-ES" baseline="0" dirty="0" smtClean="0"/>
              <a:t> </a:t>
            </a:r>
            <a:r>
              <a:rPr lang="es-ES" baseline="0" dirty="0" err="1" smtClean="0"/>
              <a:t>inspection</a:t>
            </a:r>
            <a:r>
              <a:rPr lang="es-ES" baseline="0" dirty="0" smtClean="0"/>
              <a:t>, </a:t>
            </a:r>
            <a:r>
              <a:rPr lang="es-ES" baseline="0" dirty="0" err="1" smtClean="0"/>
              <a:t>the</a:t>
            </a:r>
            <a:r>
              <a:rPr lang="es-ES" baseline="0" dirty="0" smtClean="0"/>
              <a:t> </a:t>
            </a:r>
            <a:r>
              <a:rPr lang="es-ES" baseline="0" dirty="0" err="1" smtClean="0"/>
              <a:t>key</a:t>
            </a:r>
            <a:r>
              <a:rPr lang="es-ES" baseline="0" dirty="0" smtClean="0"/>
              <a:t> </a:t>
            </a:r>
            <a:r>
              <a:rPr lang="es-ES" baseline="0" dirty="0" err="1" smtClean="0"/>
              <a:t>measurements</a:t>
            </a:r>
            <a:r>
              <a:rPr lang="es-ES" baseline="0" dirty="0" smtClean="0"/>
              <a:t> </a:t>
            </a:r>
            <a:r>
              <a:rPr lang="es-ES" baseline="0" dirty="0" err="1" smtClean="0"/>
              <a:t>is</a:t>
            </a:r>
            <a:r>
              <a:rPr lang="es-ES" baseline="0" dirty="0" smtClean="0"/>
              <a:t> “</a:t>
            </a:r>
            <a:r>
              <a:rPr lang="es-ES" baseline="0" dirty="0" err="1" smtClean="0"/>
              <a:t>How</a:t>
            </a:r>
            <a:r>
              <a:rPr lang="es-ES" baseline="0" dirty="0" smtClean="0"/>
              <a:t> </a:t>
            </a:r>
            <a:r>
              <a:rPr lang="es-ES" baseline="0" dirty="0" err="1" smtClean="0"/>
              <a:t>many</a:t>
            </a:r>
            <a:r>
              <a:rPr lang="es-ES" baseline="0" dirty="0" smtClean="0"/>
              <a:t> </a:t>
            </a:r>
            <a:r>
              <a:rPr lang="es-ES" baseline="0" dirty="0" err="1" smtClean="0"/>
              <a:t>violations</a:t>
            </a:r>
            <a:r>
              <a:rPr lang="es-ES" baseline="0" dirty="0" smtClean="0"/>
              <a:t> of </a:t>
            </a:r>
            <a:r>
              <a:rPr lang="es-ES" baseline="0" dirty="0" err="1" smtClean="0"/>
              <a:t>heuristics</a:t>
            </a:r>
            <a:r>
              <a:rPr lang="es-ES" baseline="0" dirty="0" smtClean="0"/>
              <a:t> are </a:t>
            </a:r>
            <a:r>
              <a:rPr lang="es-ES" baseline="0" dirty="0" err="1" smtClean="0"/>
              <a:t>there</a:t>
            </a:r>
            <a:r>
              <a:rPr lang="es-ES" baseline="0" dirty="0" smtClean="0"/>
              <a:t> in </a:t>
            </a:r>
            <a:r>
              <a:rPr lang="es-ES" baseline="0" dirty="0" err="1" smtClean="0"/>
              <a:t>this</a:t>
            </a:r>
            <a:r>
              <a:rPr lang="es-ES" baseline="0" dirty="0" smtClean="0"/>
              <a:t> UI?”</a:t>
            </a:r>
          </a:p>
          <a:p>
            <a:pPr marL="171450" indent="-171450">
              <a:buFontTx/>
              <a:buChar char="-"/>
            </a:pPr>
            <a:r>
              <a:rPr lang="es-ES" baseline="0" dirty="0" smtClean="0"/>
              <a:t>”</a:t>
            </a:r>
          </a:p>
          <a:p>
            <a:pPr marL="171450" indent="-171450">
              <a:buFontTx/>
              <a:buChar char="-"/>
            </a:pPr>
            <a:endParaRPr lang="es-ES" dirty="0"/>
          </a:p>
        </p:txBody>
      </p:sp>
      <p:sp>
        <p:nvSpPr>
          <p:cNvPr id="4" name="Marcador de número de diapositiva 3"/>
          <p:cNvSpPr>
            <a:spLocks noGrp="1"/>
          </p:cNvSpPr>
          <p:nvPr>
            <p:ph type="sldNum" sz="quarter" idx="10"/>
          </p:nvPr>
        </p:nvSpPr>
        <p:spPr/>
        <p:txBody>
          <a:bodyPr/>
          <a:lstStyle/>
          <a:p>
            <a:fld id="{143E98F4-45FE-7342-95CC-D73A6FF7FD56}" type="slidenum">
              <a:rPr lang="es-ES" smtClean="0"/>
              <a:pPr/>
              <a:t>14</a:t>
            </a:fld>
            <a:endParaRPr lang="es-ES"/>
          </a:p>
        </p:txBody>
      </p:sp>
    </p:spTree>
    <p:extLst>
      <p:ext uri="{BB962C8B-B14F-4D97-AF65-F5344CB8AC3E}">
        <p14:creationId xmlns:p14="http://schemas.microsoft.com/office/powerpoint/2010/main" val="2647866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Rectángulo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 para editar título</a:t>
            </a:r>
            <a:endParaRPr kumimoji="0" lang="en-US"/>
          </a:p>
        </p:txBody>
      </p:sp>
      <p:sp>
        <p:nvSpPr>
          <p:cNvPr id="3" name="Subtítulo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Haga clic para modificar el estilo de subtítulo del patrón</a:t>
            </a:r>
            <a:endParaRPr kumimoji="0" lang="en-US"/>
          </a:p>
        </p:txBody>
      </p:sp>
      <p:sp>
        <p:nvSpPr>
          <p:cNvPr id="4" name="Marcador de fecha 3"/>
          <p:cNvSpPr>
            <a:spLocks noGrp="1"/>
          </p:cNvSpPr>
          <p:nvPr>
            <p:ph type="dt" sz="half" idx="10"/>
          </p:nvPr>
        </p:nvSpPr>
        <p:spPr/>
        <p:txBody>
          <a:bodyPr/>
          <a:lstStyle/>
          <a:p>
            <a:fld id="{9BF5C087-316A-4348-9E09-FF8535F5D68D}" type="datetimeFigureOut">
              <a:rPr lang="es-ES" smtClean="0"/>
              <a:pPr/>
              <a:t>1/13/14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B281EB-21D6-C245-A046-8878AE41A945}" type="slidenum">
              <a:rPr lang="es-ES" smtClean="0"/>
              <a:pPr/>
              <a:t>‹Nr.›</a:t>
            </a:fld>
            <a:endParaRPr lang="es-ES"/>
          </a:p>
        </p:txBody>
      </p:sp>
      <p:sp>
        <p:nvSpPr>
          <p:cNvPr id="10" name="Rectángulo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n-US" smtClean="0"/>
              <a:t>Clic para editar título</a:t>
            </a:r>
            <a:endParaRPr kumimoji="0" lang="en-US"/>
          </a:p>
        </p:txBody>
      </p:sp>
      <p:sp>
        <p:nvSpPr>
          <p:cNvPr id="3" name="Marcador de texto vertical 2"/>
          <p:cNvSpPr>
            <a:spLocks noGrp="1"/>
          </p:cNvSpPr>
          <p:nvPr>
            <p:ph type="body" orient="vert" idx="1"/>
          </p:nvPr>
        </p:nvSpPr>
        <p:spPr/>
        <p:txBody>
          <a:bodyPr vert="eaVert"/>
          <a:lstStyle/>
          <a:p>
            <a:pPr lvl="0" eaLnBrk="1" latinLnBrk="0" hangingPunct="1"/>
            <a:r>
              <a:rPr lang="en-US" smtClean="0"/>
              <a:t>Haga clic para modificar el estilo de texto del patrón</a:t>
            </a:r>
          </a:p>
          <a:p>
            <a:pPr lvl="1" eaLnBrk="1" latinLnBrk="0" hangingPunct="1"/>
            <a:r>
              <a:rPr lang="en-US" smtClean="0"/>
              <a:t>Segundo nivel</a:t>
            </a:r>
          </a:p>
          <a:p>
            <a:pPr lvl="2" eaLnBrk="1" latinLnBrk="0" hangingPunct="1"/>
            <a:r>
              <a:rPr lang="en-US" smtClean="0"/>
              <a:t>Tercer nivel</a:t>
            </a:r>
          </a:p>
          <a:p>
            <a:pPr lvl="3" eaLnBrk="1" latinLnBrk="0" hangingPunct="1"/>
            <a:r>
              <a:rPr lang="en-US" smtClean="0"/>
              <a:t>Cuarto nivel</a:t>
            </a:r>
          </a:p>
          <a:p>
            <a:pPr lvl="4" eaLnBrk="1" latinLnBrk="0" hangingPunct="1"/>
            <a:r>
              <a:rPr lang="en-US" smtClean="0"/>
              <a:t>Quinto nivel</a:t>
            </a:r>
            <a:endParaRPr kumimoji="0" lang="en-US"/>
          </a:p>
        </p:txBody>
      </p:sp>
      <p:sp>
        <p:nvSpPr>
          <p:cNvPr id="4" name="Marcador de fecha 3"/>
          <p:cNvSpPr>
            <a:spLocks noGrp="1"/>
          </p:cNvSpPr>
          <p:nvPr>
            <p:ph type="dt" sz="half" idx="10"/>
          </p:nvPr>
        </p:nvSpPr>
        <p:spPr/>
        <p:txBody>
          <a:bodyPr/>
          <a:lstStyle/>
          <a:p>
            <a:fld id="{9BF5C087-316A-4348-9E09-FF8535F5D68D}" type="datetimeFigureOut">
              <a:rPr lang="es-ES" smtClean="0"/>
              <a:pPr/>
              <a:t>1/13/14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B281EB-21D6-C245-A046-8878AE41A945}" type="slidenum">
              <a:rPr lang="es-ES" smtClean="0"/>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Rectángulo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ángulo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vertical 1"/>
          <p:cNvSpPr>
            <a:spLocks noGrp="1"/>
          </p:cNvSpPr>
          <p:nvPr>
            <p:ph type="title" orient="vert"/>
          </p:nvPr>
        </p:nvSpPr>
        <p:spPr>
          <a:xfrm>
            <a:off x="6781800" y="274640"/>
            <a:ext cx="1905000" cy="5851525"/>
          </a:xfrm>
        </p:spPr>
        <p:txBody>
          <a:bodyPr vert="eaVert"/>
          <a:lstStyle/>
          <a:p>
            <a:r>
              <a:rPr kumimoji="0" lang="en-US" smtClean="0"/>
              <a:t>Clic para editar título</a:t>
            </a:r>
            <a:endParaRPr kumimoji="0" lang="en-US"/>
          </a:p>
        </p:txBody>
      </p:sp>
      <p:sp>
        <p:nvSpPr>
          <p:cNvPr id="3" name="Marcador de texto vertical 2"/>
          <p:cNvSpPr>
            <a:spLocks noGrp="1"/>
          </p:cNvSpPr>
          <p:nvPr>
            <p:ph type="body" orient="vert" idx="1"/>
          </p:nvPr>
        </p:nvSpPr>
        <p:spPr>
          <a:xfrm>
            <a:off x="457200" y="304800"/>
            <a:ext cx="6019800" cy="5851525"/>
          </a:xfrm>
        </p:spPr>
        <p:txBody>
          <a:bodyPr vert="eaVert"/>
          <a:lstStyle/>
          <a:p>
            <a:pPr lvl="0" eaLnBrk="1" latinLnBrk="0" hangingPunct="1"/>
            <a:r>
              <a:rPr lang="en-US" smtClean="0"/>
              <a:t>Haga clic para modificar el estilo de texto del patrón</a:t>
            </a:r>
          </a:p>
          <a:p>
            <a:pPr lvl="1" eaLnBrk="1" latinLnBrk="0" hangingPunct="1"/>
            <a:r>
              <a:rPr lang="en-US" smtClean="0"/>
              <a:t>Segundo nivel</a:t>
            </a:r>
          </a:p>
          <a:p>
            <a:pPr lvl="2" eaLnBrk="1" latinLnBrk="0" hangingPunct="1"/>
            <a:r>
              <a:rPr lang="en-US" smtClean="0"/>
              <a:t>Tercer nivel</a:t>
            </a:r>
          </a:p>
          <a:p>
            <a:pPr lvl="3" eaLnBrk="1" latinLnBrk="0" hangingPunct="1"/>
            <a:r>
              <a:rPr lang="en-US" smtClean="0"/>
              <a:t>Cuarto nivel</a:t>
            </a:r>
          </a:p>
          <a:p>
            <a:pPr lvl="4" eaLnBrk="1" latinLnBrk="0" hangingPunct="1"/>
            <a:r>
              <a:rPr lang="en-US" smtClean="0"/>
              <a:t>Quinto nivel</a:t>
            </a:r>
            <a:endParaRPr kumimoji="0" lang="en-US"/>
          </a:p>
        </p:txBody>
      </p:sp>
      <p:sp>
        <p:nvSpPr>
          <p:cNvPr id="4" name="Marcador de fecha 3"/>
          <p:cNvSpPr>
            <a:spLocks noGrp="1"/>
          </p:cNvSpPr>
          <p:nvPr>
            <p:ph type="dt" sz="half" idx="10"/>
          </p:nvPr>
        </p:nvSpPr>
        <p:spPr/>
        <p:txBody>
          <a:bodyPr/>
          <a:lstStyle/>
          <a:p>
            <a:fld id="{9BF5C087-316A-4348-9E09-FF8535F5D68D}" type="datetimeFigureOut">
              <a:rPr lang="es-ES" smtClean="0"/>
              <a:pPr/>
              <a:t>1/13/14</a:t>
            </a:fld>
            <a:endParaRPr lang="es-ES"/>
          </a:p>
        </p:txBody>
      </p:sp>
      <p:sp>
        <p:nvSpPr>
          <p:cNvPr id="5" name="Marcador de pie de página 4"/>
          <p:cNvSpPr>
            <a:spLocks noGrp="1"/>
          </p:cNvSpPr>
          <p:nvPr>
            <p:ph type="ftr" sz="quarter" idx="11"/>
          </p:nvPr>
        </p:nvSpPr>
        <p:spPr>
          <a:xfrm>
            <a:off x="2640597" y="6377459"/>
            <a:ext cx="3836404" cy="365125"/>
          </a:xfrm>
        </p:spPr>
        <p:txBody>
          <a:bodyPr/>
          <a:lstStyle/>
          <a:p>
            <a:endParaRPr lang="es-ES"/>
          </a:p>
        </p:txBody>
      </p:sp>
      <p:sp>
        <p:nvSpPr>
          <p:cNvPr id="6" name="Marcador de número de diapositiva 5"/>
          <p:cNvSpPr>
            <a:spLocks noGrp="1"/>
          </p:cNvSpPr>
          <p:nvPr>
            <p:ph type="sldNum" sz="quarter" idx="12"/>
          </p:nvPr>
        </p:nvSpPr>
        <p:spPr/>
        <p:txBody>
          <a:bodyPr/>
          <a:lstStyle/>
          <a:p>
            <a:fld id="{FEB281EB-21D6-C245-A046-8878AE41A945}" type="slidenum">
              <a:rPr lang="es-ES" smtClean="0"/>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5448"/>
            <a:ext cx="8229600" cy="1252728"/>
          </a:xfrm>
        </p:spPr>
        <p:txBody>
          <a:bodyPr/>
          <a:lstStyle/>
          <a:p>
            <a:r>
              <a:rPr kumimoji="0" lang="en-US" smtClean="0"/>
              <a:t>Clic para editar título</a:t>
            </a:r>
            <a:endParaRPr kumimoji="0" lang="en-US"/>
          </a:p>
        </p:txBody>
      </p:sp>
      <p:sp>
        <p:nvSpPr>
          <p:cNvPr id="3" name="Marcador de contenido 2"/>
          <p:cNvSpPr>
            <a:spLocks noGrp="1"/>
          </p:cNvSpPr>
          <p:nvPr>
            <p:ph idx="1"/>
          </p:nvPr>
        </p:nvSpPr>
        <p:spPr/>
        <p:txBody>
          <a:bodyPr/>
          <a:lstStyle/>
          <a:p>
            <a:pPr lvl="0" eaLnBrk="1" latinLnBrk="0" hangingPunct="1"/>
            <a:r>
              <a:rPr lang="en-US" smtClean="0"/>
              <a:t>Haga clic para modificar el estilo de texto del patrón</a:t>
            </a:r>
          </a:p>
          <a:p>
            <a:pPr lvl="1" eaLnBrk="1" latinLnBrk="0" hangingPunct="1"/>
            <a:r>
              <a:rPr lang="en-US" smtClean="0"/>
              <a:t>Segundo nivel</a:t>
            </a:r>
          </a:p>
          <a:p>
            <a:pPr lvl="2" eaLnBrk="1" latinLnBrk="0" hangingPunct="1"/>
            <a:r>
              <a:rPr lang="en-US" smtClean="0"/>
              <a:t>Tercer nivel</a:t>
            </a:r>
          </a:p>
          <a:p>
            <a:pPr lvl="3" eaLnBrk="1" latinLnBrk="0" hangingPunct="1"/>
            <a:r>
              <a:rPr lang="en-US" smtClean="0"/>
              <a:t>Cuarto nivel</a:t>
            </a:r>
          </a:p>
          <a:p>
            <a:pPr lvl="4" eaLnBrk="1" latinLnBrk="0" hangingPunct="1"/>
            <a:r>
              <a:rPr lang="en-US" smtClean="0"/>
              <a:t>Quinto nivel</a:t>
            </a:r>
            <a:endParaRPr kumimoji="0" lang="en-US"/>
          </a:p>
        </p:txBody>
      </p:sp>
      <p:sp>
        <p:nvSpPr>
          <p:cNvPr id="4" name="Marcador de fecha 3"/>
          <p:cNvSpPr>
            <a:spLocks noGrp="1"/>
          </p:cNvSpPr>
          <p:nvPr>
            <p:ph type="dt" sz="half" idx="10"/>
          </p:nvPr>
        </p:nvSpPr>
        <p:spPr/>
        <p:txBody>
          <a:bodyPr/>
          <a:lstStyle/>
          <a:p>
            <a:fld id="{9BF5C087-316A-4348-9E09-FF8535F5D68D}" type="datetimeFigureOut">
              <a:rPr lang="es-ES" smtClean="0"/>
              <a:pPr/>
              <a:t>1/13/14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B281EB-21D6-C245-A046-8878AE41A945}" type="slidenum">
              <a:rPr lang="es-ES" smtClean="0"/>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Rectángulo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ángulo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 para editar título</a:t>
            </a:r>
            <a:endParaRPr kumimoji="0" lang="en-US"/>
          </a:p>
        </p:txBody>
      </p:sp>
      <p:sp>
        <p:nvSpPr>
          <p:cNvPr id="3" name="Marcador de texto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Haga clic para modificar el estilo de texto del patrón</a:t>
            </a:r>
          </a:p>
        </p:txBody>
      </p:sp>
      <p:sp>
        <p:nvSpPr>
          <p:cNvPr id="4" name="Marcador de fecha 3"/>
          <p:cNvSpPr>
            <a:spLocks noGrp="1"/>
          </p:cNvSpPr>
          <p:nvPr>
            <p:ph type="dt" sz="half" idx="10"/>
          </p:nvPr>
        </p:nvSpPr>
        <p:spPr/>
        <p:txBody>
          <a:bodyPr/>
          <a:lstStyle/>
          <a:p>
            <a:fld id="{9BF5C087-316A-4348-9E09-FF8535F5D68D}" type="datetimeFigureOut">
              <a:rPr lang="es-ES" smtClean="0"/>
              <a:pPr/>
              <a:t>1/13/14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B281EB-21D6-C245-A046-8878AE41A945}" type="slidenum">
              <a:rPr lang="es-ES" smtClean="0"/>
              <a:pPr/>
              <a:t>‹Nr.›</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n-US" smtClean="0"/>
              <a:t>Clic para editar título</a:t>
            </a:r>
            <a:endParaRPr kumimoji="0" lang="en-US"/>
          </a:p>
        </p:txBody>
      </p:sp>
      <p:sp>
        <p:nvSpPr>
          <p:cNvPr id="3" name="Marcador de contenido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Haga clic para modificar el estilo de texto del patrón</a:t>
            </a:r>
          </a:p>
          <a:p>
            <a:pPr lvl="1" eaLnBrk="1" latinLnBrk="0" hangingPunct="1"/>
            <a:r>
              <a:rPr lang="en-US" smtClean="0"/>
              <a:t>Segundo nivel</a:t>
            </a:r>
          </a:p>
          <a:p>
            <a:pPr lvl="2" eaLnBrk="1" latinLnBrk="0" hangingPunct="1"/>
            <a:r>
              <a:rPr lang="en-US" smtClean="0"/>
              <a:t>Tercer nivel</a:t>
            </a:r>
          </a:p>
          <a:p>
            <a:pPr lvl="3" eaLnBrk="1" latinLnBrk="0" hangingPunct="1"/>
            <a:r>
              <a:rPr lang="en-US" smtClean="0"/>
              <a:t>Cuarto nivel</a:t>
            </a:r>
          </a:p>
          <a:p>
            <a:pPr lvl="4" eaLnBrk="1" latinLnBrk="0" hangingPunct="1"/>
            <a:r>
              <a:rPr lang="en-US" smtClean="0"/>
              <a:t>Quinto nivel</a:t>
            </a:r>
            <a:endParaRPr kumimoji="0" lang="en-US"/>
          </a:p>
        </p:txBody>
      </p:sp>
      <p:sp>
        <p:nvSpPr>
          <p:cNvPr id="4" name="Marcador de contenido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Haga clic para modificar el estilo de texto del patrón</a:t>
            </a:r>
          </a:p>
          <a:p>
            <a:pPr lvl="1" eaLnBrk="1" latinLnBrk="0" hangingPunct="1"/>
            <a:r>
              <a:rPr lang="en-US" smtClean="0"/>
              <a:t>Segundo nivel</a:t>
            </a:r>
          </a:p>
          <a:p>
            <a:pPr lvl="2" eaLnBrk="1" latinLnBrk="0" hangingPunct="1"/>
            <a:r>
              <a:rPr lang="en-US" smtClean="0"/>
              <a:t>Tercer nivel</a:t>
            </a:r>
          </a:p>
          <a:p>
            <a:pPr lvl="3" eaLnBrk="1" latinLnBrk="0" hangingPunct="1"/>
            <a:r>
              <a:rPr lang="en-US" smtClean="0"/>
              <a:t>Cuarto nivel</a:t>
            </a:r>
          </a:p>
          <a:p>
            <a:pPr lvl="4" eaLnBrk="1" latinLnBrk="0" hangingPunct="1"/>
            <a:r>
              <a:rPr lang="en-US" smtClean="0"/>
              <a:t>Quinto nivel</a:t>
            </a:r>
            <a:endParaRPr kumimoji="0" lang="en-US"/>
          </a:p>
        </p:txBody>
      </p:sp>
      <p:sp>
        <p:nvSpPr>
          <p:cNvPr id="5" name="Marcador de fecha 4"/>
          <p:cNvSpPr>
            <a:spLocks noGrp="1"/>
          </p:cNvSpPr>
          <p:nvPr>
            <p:ph type="dt" sz="half" idx="10"/>
          </p:nvPr>
        </p:nvSpPr>
        <p:spPr/>
        <p:txBody>
          <a:bodyPr/>
          <a:lstStyle/>
          <a:p>
            <a:fld id="{9BF5C087-316A-4348-9E09-FF8535F5D68D}" type="datetimeFigureOut">
              <a:rPr lang="es-ES" smtClean="0"/>
              <a:pPr/>
              <a:t>1/13/14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EB281EB-21D6-C245-A046-8878AE41A945}" type="slidenum">
              <a:rPr lang="es-ES" smtClean="0"/>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kumimoji="0" lang="en-US" smtClean="0"/>
              <a:t>Clic para editar título</a:t>
            </a:r>
            <a:endParaRPr kumimoji="0" lang="en-US"/>
          </a:p>
        </p:txBody>
      </p:sp>
      <p:sp>
        <p:nvSpPr>
          <p:cNvPr id="3" name="Marcador de texto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Haga clic para modificar el estilo de texto del patrón</a:t>
            </a:r>
          </a:p>
        </p:txBody>
      </p:sp>
      <p:sp>
        <p:nvSpPr>
          <p:cNvPr id="4" name="Marcador de contenido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Haga clic para modificar el estilo de texto del patrón</a:t>
            </a:r>
          </a:p>
          <a:p>
            <a:pPr lvl="1" eaLnBrk="1" latinLnBrk="0" hangingPunct="1"/>
            <a:r>
              <a:rPr lang="en-US" smtClean="0"/>
              <a:t>Segundo nivel</a:t>
            </a:r>
          </a:p>
          <a:p>
            <a:pPr lvl="2" eaLnBrk="1" latinLnBrk="0" hangingPunct="1"/>
            <a:r>
              <a:rPr lang="en-US" smtClean="0"/>
              <a:t>Tercer nivel</a:t>
            </a:r>
          </a:p>
          <a:p>
            <a:pPr lvl="3" eaLnBrk="1" latinLnBrk="0" hangingPunct="1"/>
            <a:r>
              <a:rPr lang="en-US" smtClean="0"/>
              <a:t>Cuarto nivel</a:t>
            </a:r>
          </a:p>
          <a:p>
            <a:pPr lvl="4" eaLnBrk="1" latinLnBrk="0" hangingPunct="1"/>
            <a:r>
              <a:rPr lang="en-US" smtClean="0"/>
              <a:t>Quinto nivel</a:t>
            </a:r>
            <a:endParaRPr kumimoji="0" lang="en-US"/>
          </a:p>
        </p:txBody>
      </p:sp>
      <p:sp>
        <p:nvSpPr>
          <p:cNvPr id="5" name="Marcador de texto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Haga clic para modificar el estilo de texto del patrón</a:t>
            </a:r>
          </a:p>
        </p:txBody>
      </p:sp>
      <p:sp>
        <p:nvSpPr>
          <p:cNvPr id="6" name="Marcador de contenido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Haga clic para modificar el estilo de texto del patrón</a:t>
            </a:r>
          </a:p>
          <a:p>
            <a:pPr lvl="1" eaLnBrk="1" latinLnBrk="0" hangingPunct="1"/>
            <a:r>
              <a:rPr lang="en-US" smtClean="0"/>
              <a:t>Segundo nivel</a:t>
            </a:r>
          </a:p>
          <a:p>
            <a:pPr lvl="2" eaLnBrk="1" latinLnBrk="0" hangingPunct="1"/>
            <a:r>
              <a:rPr lang="en-US" smtClean="0"/>
              <a:t>Tercer nivel</a:t>
            </a:r>
          </a:p>
          <a:p>
            <a:pPr lvl="3" eaLnBrk="1" latinLnBrk="0" hangingPunct="1"/>
            <a:r>
              <a:rPr lang="en-US" smtClean="0"/>
              <a:t>Cuarto nivel</a:t>
            </a:r>
          </a:p>
          <a:p>
            <a:pPr lvl="4" eaLnBrk="1" latinLnBrk="0" hangingPunct="1"/>
            <a:r>
              <a:rPr lang="en-US" smtClean="0"/>
              <a:t>Quinto nivel</a:t>
            </a:r>
            <a:endParaRPr kumimoji="0" lang="en-US"/>
          </a:p>
        </p:txBody>
      </p:sp>
      <p:sp>
        <p:nvSpPr>
          <p:cNvPr id="7" name="Marcador de fecha 6"/>
          <p:cNvSpPr>
            <a:spLocks noGrp="1"/>
          </p:cNvSpPr>
          <p:nvPr>
            <p:ph type="dt" sz="half" idx="10"/>
          </p:nvPr>
        </p:nvSpPr>
        <p:spPr/>
        <p:txBody>
          <a:bodyPr/>
          <a:lstStyle/>
          <a:p>
            <a:fld id="{9BF5C087-316A-4348-9E09-FF8535F5D68D}" type="datetimeFigureOut">
              <a:rPr lang="es-ES" smtClean="0"/>
              <a:pPr/>
              <a:t>1/13/14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EB281EB-21D6-C245-A046-8878AE41A945}" type="slidenum">
              <a:rPr lang="es-ES" smtClean="0"/>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n-US" smtClean="0"/>
              <a:t>Clic para editar título</a:t>
            </a:r>
            <a:endParaRPr kumimoji="0" lang="en-US"/>
          </a:p>
        </p:txBody>
      </p:sp>
      <p:sp>
        <p:nvSpPr>
          <p:cNvPr id="3" name="Marcador de fecha 2"/>
          <p:cNvSpPr>
            <a:spLocks noGrp="1"/>
          </p:cNvSpPr>
          <p:nvPr>
            <p:ph type="dt" sz="half" idx="10"/>
          </p:nvPr>
        </p:nvSpPr>
        <p:spPr/>
        <p:txBody>
          <a:bodyPr/>
          <a:lstStyle/>
          <a:p>
            <a:fld id="{9BF5C087-316A-4348-9E09-FF8535F5D68D}" type="datetimeFigureOut">
              <a:rPr lang="es-ES" smtClean="0"/>
              <a:pPr/>
              <a:t>1/13/14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EB281EB-21D6-C245-A046-8878AE41A945}" type="slidenum">
              <a:rPr lang="es-ES" smtClean="0"/>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BF5C087-316A-4348-9E09-FF8535F5D68D}" type="datetimeFigureOut">
              <a:rPr lang="es-ES" smtClean="0"/>
              <a:pPr/>
              <a:t>1/13/14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EB281EB-21D6-C245-A046-8878AE41A945}" type="slidenum">
              <a:rPr lang="es-ES" smtClean="0"/>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 para editar título</a:t>
            </a:r>
            <a:endParaRPr kumimoji="0" lang="en-US"/>
          </a:p>
        </p:txBody>
      </p:sp>
      <p:sp>
        <p:nvSpPr>
          <p:cNvPr id="3" name="Marcador de contenido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Haga clic para modificar el estilo de texto del patrón</a:t>
            </a:r>
          </a:p>
          <a:p>
            <a:pPr lvl="1" eaLnBrk="1" latinLnBrk="0" hangingPunct="1"/>
            <a:r>
              <a:rPr lang="en-US" smtClean="0"/>
              <a:t>Segundo nivel</a:t>
            </a:r>
          </a:p>
          <a:p>
            <a:pPr lvl="2" eaLnBrk="1" latinLnBrk="0" hangingPunct="1"/>
            <a:r>
              <a:rPr lang="en-US" smtClean="0"/>
              <a:t>Tercer nivel</a:t>
            </a:r>
          </a:p>
          <a:p>
            <a:pPr lvl="3" eaLnBrk="1" latinLnBrk="0" hangingPunct="1"/>
            <a:r>
              <a:rPr lang="en-US" smtClean="0"/>
              <a:t>Cuarto nivel</a:t>
            </a:r>
          </a:p>
          <a:p>
            <a:pPr lvl="4" eaLnBrk="1" latinLnBrk="0" hangingPunct="1"/>
            <a:r>
              <a:rPr lang="en-US" smtClean="0"/>
              <a:t>Quinto nivel</a:t>
            </a:r>
            <a:endParaRPr kumimoji="0" lang="en-US"/>
          </a:p>
        </p:txBody>
      </p:sp>
      <p:sp>
        <p:nvSpPr>
          <p:cNvPr id="4" name="Marcador de texto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Haga clic para modificar el estilo de texto del patrón</a:t>
            </a:r>
          </a:p>
        </p:txBody>
      </p:sp>
      <p:sp>
        <p:nvSpPr>
          <p:cNvPr id="5" name="Marcador de fecha 4"/>
          <p:cNvSpPr>
            <a:spLocks noGrp="1"/>
          </p:cNvSpPr>
          <p:nvPr>
            <p:ph type="dt" sz="half" idx="10"/>
          </p:nvPr>
        </p:nvSpPr>
        <p:spPr/>
        <p:txBody>
          <a:bodyPr/>
          <a:lstStyle/>
          <a:p>
            <a:fld id="{9BF5C087-316A-4348-9E09-FF8535F5D68D}" type="datetimeFigureOut">
              <a:rPr lang="es-ES" smtClean="0"/>
              <a:pPr/>
              <a:t>1/13/14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EB281EB-21D6-C245-A046-8878AE41A945}" type="slidenum">
              <a:rPr lang="es-ES" smtClean="0"/>
              <a:pPr/>
              <a:t>‹Nr.›</a:t>
            </a:fld>
            <a:endParaRPr lang="es-ES"/>
          </a:p>
        </p:txBody>
      </p:sp>
      <p:sp>
        <p:nvSpPr>
          <p:cNvPr id="12" name="Rectángulo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ángulo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 para editar título</a:t>
            </a:r>
            <a:endParaRPr kumimoji="0" lang="en-US"/>
          </a:p>
        </p:txBody>
      </p:sp>
      <p:sp>
        <p:nvSpPr>
          <p:cNvPr id="3" name="Marcador de posición de imagen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Arrastre la imagen al marcador de posición o haga clic en el icono para agregar</a:t>
            </a:r>
            <a:endParaRPr kumimoji="0" lang="en-US" dirty="0"/>
          </a:p>
        </p:txBody>
      </p:sp>
      <p:sp>
        <p:nvSpPr>
          <p:cNvPr id="4" name="Marcador de texto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Haga clic para modificar el estilo de texto del patrón</a:t>
            </a:r>
          </a:p>
        </p:txBody>
      </p:sp>
      <p:sp>
        <p:nvSpPr>
          <p:cNvPr id="5" name="Marcador de fecha 4"/>
          <p:cNvSpPr>
            <a:spLocks noGrp="1"/>
          </p:cNvSpPr>
          <p:nvPr>
            <p:ph type="dt" sz="half" idx="10"/>
          </p:nvPr>
        </p:nvSpPr>
        <p:spPr>
          <a:xfrm>
            <a:off x="164592" y="1170432"/>
            <a:ext cx="2523744" cy="201168"/>
          </a:xfrm>
        </p:spPr>
        <p:txBody>
          <a:bodyPr/>
          <a:lstStyle/>
          <a:p>
            <a:fld id="{9BF5C087-316A-4348-9E09-FF8535F5D68D}" type="datetimeFigureOut">
              <a:rPr lang="es-ES" smtClean="0"/>
              <a:pPr/>
              <a:t>1/13/14</a:t>
            </a:fld>
            <a:endParaRPr lang="es-ES"/>
          </a:p>
        </p:txBody>
      </p:sp>
      <p:sp>
        <p:nvSpPr>
          <p:cNvPr id="11" name="Rectángulo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ángulo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Marcador de pie de página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ES"/>
          </a:p>
        </p:txBody>
      </p:sp>
      <p:sp>
        <p:nvSpPr>
          <p:cNvPr id="7" name="Marcador de número de diapositiva 6"/>
          <p:cNvSpPr>
            <a:spLocks noGrp="1"/>
          </p:cNvSpPr>
          <p:nvPr>
            <p:ph type="sldNum" sz="quarter" idx="12"/>
          </p:nvPr>
        </p:nvSpPr>
        <p:spPr>
          <a:xfrm>
            <a:off x="8339328" y="1170432"/>
            <a:ext cx="733864" cy="201168"/>
          </a:xfrm>
        </p:spPr>
        <p:txBody>
          <a:bodyPr/>
          <a:lstStyle/>
          <a:p>
            <a:fld id="{FEB281EB-21D6-C245-A046-8878AE41A945}" type="slidenum">
              <a:rPr lang="es-ES" smtClean="0"/>
              <a:pPr/>
              <a:t>‹Nr.›</a:t>
            </a:fld>
            <a:endParaRPr lang="es-E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ángulo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ángulo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Marcador de título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 para editar título</a:t>
            </a:r>
            <a:endParaRPr kumimoji="0" lang="en-US"/>
          </a:p>
        </p:txBody>
      </p:sp>
      <p:sp>
        <p:nvSpPr>
          <p:cNvPr id="3" name="Marcador de texto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Haga clic para modificar el estilo de texto del patrón</a:t>
            </a:r>
          </a:p>
          <a:p>
            <a:pPr lvl="1" eaLnBrk="1" latinLnBrk="0" hangingPunct="1"/>
            <a:r>
              <a:rPr kumimoji="0" lang="en-US" smtClean="0"/>
              <a:t>Segundo nivel</a:t>
            </a:r>
          </a:p>
          <a:p>
            <a:pPr lvl="2" eaLnBrk="1" latinLnBrk="0" hangingPunct="1"/>
            <a:r>
              <a:rPr kumimoji="0" lang="en-US" smtClean="0"/>
              <a:t>Tercer nivel</a:t>
            </a:r>
          </a:p>
          <a:p>
            <a:pPr lvl="3" eaLnBrk="1" latinLnBrk="0" hangingPunct="1"/>
            <a:r>
              <a:rPr kumimoji="0" lang="en-US" smtClean="0"/>
              <a:t>Cuarto nivel</a:t>
            </a:r>
          </a:p>
          <a:p>
            <a:pPr lvl="4" eaLnBrk="1" latinLnBrk="0" hangingPunct="1"/>
            <a:r>
              <a:rPr kumimoji="0" lang="en-US" smtClean="0"/>
              <a:t>Quinto nivel</a:t>
            </a:r>
            <a:endParaRPr kumimoji="0" lang="en-US"/>
          </a:p>
        </p:txBody>
      </p:sp>
      <p:sp>
        <p:nvSpPr>
          <p:cNvPr id="4" name="Marcador de fecha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9BF5C087-316A-4348-9E09-FF8535F5D68D}" type="datetimeFigureOut">
              <a:rPr lang="es-ES" smtClean="0"/>
              <a:pPr/>
              <a:t>1/13/14</a:t>
            </a:fld>
            <a:endParaRPr lang="es-ES" dirty="0"/>
          </a:p>
        </p:txBody>
      </p:sp>
      <p:sp>
        <p:nvSpPr>
          <p:cNvPr id="5" name="Marcador de pie de página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s-ES" dirty="0"/>
          </a:p>
        </p:txBody>
      </p:sp>
      <p:sp>
        <p:nvSpPr>
          <p:cNvPr id="6" name="Marcador de número de diapositiva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FEB281EB-21D6-C245-A046-8878AE41A945}" type="slidenum">
              <a:rPr lang="es-ES" smtClean="0"/>
              <a:pPr/>
              <a:t>‹Nr.›</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1" Type="http://schemas.openxmlformats.org/officeDocument/2006/relationships/image" Target="../media/image28.jpeg"/><Relationship Id="rId12"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oleObject" Target="../embeddings/oleObject2.bin"/><Relationship Id="rId13" Type="http://schemas.openxmlformats.org/officeDocument/2006/relationships/oleObject" Target="../embeddings/oleObject3.bin"/><Relationship Id="rId14" Type="http://schemas.openxmlformats.org/officeDocument/2006/relationships/oleObject" Target="../embeddings/oleObject4.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6.xml"/><Relationship Id="rId4" Type="http://schemas.openxmlformats.org/officeDocument/2006/relationships/image" Target="../media/image32.png"/><Relationship Id="rId5" Type="http://schemas.openxmlformats.org/officeDocument/2006/relationships/image" Target="../media/image33.jpeg"/><Relationship Id="rId6" Type="http://schemas.openxmlformats.org/officeDocument/2006/relationships/oleObject" Target="../embeddings/oleObject1.bin"/><Relationship Id="rId7" Type="http://schemas.openxmlformats.org/officeDocument/2006/relationships/image" Target="../media/image31.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4.xml"/><Relationship Id="rId5" Type="http://schemas.openxmlformats.org/officeDocument/2006/relationships/image" Target="../media/image57.jpeg"/><Relationship Id="rId6" Type="http://schemas.openxmlformats.org/officeDocument/2006/relationships/image" Target="../media/image58.jpeg"/><Relationship Id="rId7" Type="http://schemas.openxmlformats.org/officeDocument/2006/relationships/image" Target="../media/image59.png"/><Relationship Id="rId8" Type="http://schemas.openxmlformats.org/officeDocument/2006/relationships/image" Target="../media/image49.png"/><Relationship Id="rId9" Type="http://schemas.openxmlformats.org/officeDocument/2006/relationships/image" Target="../media/image60.png"/><Relationship Id="rId10" Type="http://schemas.openxmlformats.org/officeDocument/2006/relationships/image" Target="../media/image61.png"/><Relationship Id="rId1" Type="http://schemas.microsoft.com/office/2007/relationships/media" Target="../media/media1.mp3"/><Relationship Id="rId2" Type="http://schemas.openxmlformats.org/officeDocument/2006/relationships/audio" Target="../media/media1.mp3"/></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eg"/><Relationship Id="rId3" Type="http://schemas.openxmlformats.org/officeDocument/2006/relationships/image" Target="../media/image6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 Id="rId3" Type="http://schemas.openxmlformats.org/officeDocument/2006/relationships/image" Target="../media/image7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5.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8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82.tiff"/></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package" Target="../embeddings/Documento_de_Microsoft_Word1.docx"/><Relationship Id="rId5" Type="http://schemas.openxmlformats.org/officeDocument/2006/relationships/image" Target="../media/image83.png"/><Relationship Id="rId6" Type="http://schemas.openxmlformats.org/officeDocument/2006/relationships/image" Target="../media/image8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ng"/><Relationship Id="rId3" Type="http://schemas.openxmlformats.org/officeDocument/2006/relationships/image" Target="../media/image8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06128" y="1128816"/>
            <a:ext cx="6570134" cy="2802359"/>
          </a:xfrm>
        </p:spPr>
        <p:txBody>
          <a:bodyPr>
            <a:normAutofit fontScale="90000"/>
          </a:bodyPr>
          <a:lstStyle/>
          <a:p>
            <a:r>
              <a:rPr lang="es-ES" dirty="0" err="1" smtClean="0"/>
              <a:t>Using</a:t>
            </a:r>
            <a:r>
              <a:rPr lang="es-ES" dirty="0" smtClean="0"/>
              <a:t> </a:t>
            </a:r>
            <a:r>
              <a:rPr lang="es-ES" dirty="0" err="1" smtClean="0"/>
              <a:t>Expert</a:t>
            </a:r>
            <a:r>
              <a:rPr lang="es-ES" dirty="0" smtClean="0"/>
              <a:t> </a:t>
            </a:r>
            <a:r>
              <a:rPr lang="es-ES" dirty="0" err="1" smtClean="0"/>
              <a:t>Knowledge</a:t>
            </a:r>
            <a:r>
              <a:rPr lang="es-ES" dirty="0" smtClean="0"/>
              <a:t> </a:t>
            </a:r>
            <a:r>
              <a:rPr lang="es-ES" dirty="0" err="1" smtClean="0"/>
              <a:t>to</a:t>
            </a:r>
            <a:r>
              <a:rPr lang="es-ES" dirty="0" smtClean="0"/>
              <a:t> </a:t>
            </a:r>
            <a:r>
              <a:rPr lang="en-US" dirty="0" smtClean="0"/>
              <a:t>Inform</a:t>
            </a:r>
            <a:r>
              <a:rPr lang="es-ES" dirty="0" smtClean="0"/>
              <a:t> </a:t>
            </a:r>
            <a:r>
              <a:rPr lang="es-ES" dirty="0" err="1" smtClean="0"/>
              <a:t>the</a:t>
            </a:r>
            <a:r>
              <a:rPr lang="es-ES" dirty="0" smtClean="0"/>
              <a:t> </a:t>
            </a:r>
            <a:r>
              <a:rPr lang="es-ES" dirty="0" err="1" smtClean="0"/>
              <a:t>Design</a:t>
            </a:r>
            <a:r>
              <a:rPr lang="es-ES" dirty="0" smtClean="0"/>
              <a:t> of </a:t>
            </a:r>
            <a:r>
              <a:rPr lang="es-ES" dirty="0" err="1" smtClean="0"/>
              <a:t>Ambient</a:t>
            </a:r>
            <a:r>
              <a:rPr lang="es-ES" dirty="0" smtClean="0"/>
              <a:t> </a:t>
            </a:r>
            <a:r>
              <a:rPr lang="es-ES" dirty="0" err="1" smtClean="0"/>
              <a:t>Healthcare</a:t>
            </a:r>
            <a:r>
              <a:rPr lang="es-ES" dirty="0" smtClean="0"/>
              <a:t> </a:t>
            </a:r>
            <a:r>
              <a:rPr lang="es-ES" dirty="0" err="1" smtClean="0"/>
              <a:t>Applications</a:t>
            </a:r>
            <a:endParaRPr lang="es-ES" dirty="0"/>
          </a:p>
        </p:txBody>
      </p:sp>
      <p:sp>
        <p:nvSpPr>
          <p:cNvPr id="3" name="Subtítulo 2"/>
          <p:cNvSpPr>
            <a:spLocks noGrp="1"/>
          </p:cNvSpPr>
          <p:nvPr>
            <p:ph type="subTitle" idx="1"/>
          </p:nvPr>
        </p:nvSpPr>
        <p:spPr>
          <a:xfrm>
            <a:off x="1320800" y="5295321"/>
            <a:ext cx="7518400" cy="1499616"/>
          </a:xfrm>
        </p:spPr>
        <p:txBody>
          <a:bodyPr>
            <a:normAutofit/>
          </a:bodyPr>
          <a:lstStyle/>
          <a:p>
            <a:pPr algn="ctr"/>
            <a:endParaRPr lang="es-ES" dirty="0" smtClean="0"/>
          </a:p>
          <a:p>
            <a:r>
              <a:rPr lang="es-ES" dirty="0" smtClean="0"/>
              <a:t>Marcela D. Rodríguez</a:t>
            </a:r>
          </a:p>
          <a:p>
            <a:r>
              <a:rPr lang="es-ES" dirty="0" err="1" smtClean="0"/>
              <a:t>Autonomous</a:t>
            </a:r>
            <a:r>
              <a:rPr lang="es-ES" dirty="0" smtClean="0"/>
              <a:t> </a:t>
            </a:r>
            <a:r>
              <a:rPr lang="es-ES" dirty="0" err="1" smtClean="0"/>
              <a:t>University</a:t>
            </a:r>
            <a:r>
              <a:rPr lang="es-ES" dirty="0" smtClean="0"/>
              <a:t> of Baja California,  UABC,  Mexicali, México</a:t>
            </a:r>
          </a:p>
          <a:p>
            <a:r>
              <a:rPr lang="es-ES" dirty="0" err="1" smtClean="0"/>
              <a:t>marcerod@uabc.edu.mx</a:t>
            </a:r>
            <a:endParaRPr lang="es-ES" dirty="0" smtClean="0"/>
          </a:p>
          <a:p>
            <a:pPr algn="ctr"/>
            <a:endParaRPr lang="es-ES" dirty="0"/>
          </a:p>
        </p:txBody>
      </p:sp>
      <p:pic>
        <p:nvPicPr>
          <p:cNvPr id="11" name="Imagen 10"/>
          <p:cNvPicPr>
            <a:picLocks noChangeAspect="1"/>
          </p:cNvPicPr>
          <p:nvPr/>
        </p:nvPicPr>
        <p:blipFill>
          <a:blip r:embed="rId2"/>
          <a:stretch>
            <a:fillRect/>
          </a:stretch>
        </p:blipFill>
        <p:spPr>
          <a:xfrm>
            <a:off x="321733" y="5723467"/>
            <a:ext cx="778933" cy="778933"/>
          </a:xfrm>
          <a:prstGeom prst="rect">
            <a:avLst/>
          </a:prstGeom>
        </p:spPr>
      </p:pic>
      <p:pic>
        <p:nvPicPr>
          <p:cNvPr id="6" name="Imagen 5"/>
          <p:cNvPicPr>
            <a:picLocks noChangeAspect="1"/>
          </p:cNvPicPr>
          <p:nvPr/>
        </p:nvPicPr>
        <p:blipFill>
          <a:blip r:embed="rId3"/>
          <a:stretch>
            <a:fillRect/>
          </a:stretch>
        </p:blipFill>
        <p:spPr>
          <a:xfrm>
            <a:off x="360562" y="1446263"/>
            <a:ext cx="2111700" cy="2065188"/>
          </a:xfrm>
          <a:prstGeom prst="rect">
            <a:avLst/>
          </a:prstGeom>
        </p:spPr>
      </p:pic>
    </p:spTree>
    <p:extLst>
      <p:ext uri="{BB962C8B-B14F-4D97-AF65-F5344CB8AC3E}">
        <p14:creationId xmlns:p14="http://schemas.microsoft.com/office/powerpoint/2010/main" val="13000529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Steps</a:t>
            </a:r>
            <a:r>
              <a:rPr lang="es-ES" dirty="0" smtClean="0"/>
              <a:t> of a SR</a:t>
            </a:r>
            <a:endParaRPr lang="es-ES" dirty="0"/>
          </a:p>
        </p:txBody>
      </p:sp>
      <p:sp>
        <p:nvSpPr>
          <p:cNvPr id="3" name="Marcador de contenido 2"/>
          <p:cNvSpPr>
            <a:spLocks noGrp="1"/>
          </p:cNvSpPr>
          <p:nvPr>
            <p:ph idx="1"/>
          </p:nvPr>
        </p:nvSpPr>
        <p:spPr/>
        <p:txBody>
          <a:bodyPr>
            <a:normAutofit/>
          </a:bodyPr>
          <a:lstStyle/>
          <a:p>
            <a:r>
              <a:rPr lang="es-ES" dirty="0" err="1"/>
              <a:t>Formulation</a:t>
            </a:r>
            <a:r>
              <a:rPr lang="es-ES" dirty="0"/>
              <a:t> of a </a:t>
            </a:r>
            <a:r>
              <a:rPr lang="es-ES" dirty="0" err="1" smtClean="0"/>
              <a:t>research</a:t>
            </a:r>
            <a:r>
              <a:rPr lang="es-ES" dirty="0" smtClean="0"/>
              <a:t> </a:t>
            </a:r>
            <a:r>
              <a:rPr lang="es-ES" dirty="0" err="1" smtClean="0"/>
              <a:t>question</a:t>
            </a:r>
            <a:r>
              <a:rPr lang="es-ES" dirty="0"/>
              <a:t>. </a:t>
            </a:r>
            <a:endParaRPr lang="es-ES" dirty="0" smtClean="0"/>
          </a:p>
          <a:p>
            <a:r>
              <a:rPr lang="es-ES" dirty="0" smtClean="0"/>
              <a:t>Define </a:t>
            </a:r>
            <a:r>
              <a:rPr lang="es-ES" dirty="0" err="1" smtClean="0"/>
              <a:t>elegibility</a:t>
            </a:r>
            <a:r>
              <a:rPr lang="es-ES" dirty="0" smtClean="0"/>
              <a:t> </a:t>
            </a:r>
            <a:r>
              <a:rPr lang="es-ES" dirty="0" err="1" smtClean="0"/>
              <a:t>criteria</a:t>
            </a:r>
            <a:endParaRPr lang="es-ES" dirty="0"/>
          </a:p>
          <a:p>
            <a:r>
              <a:rPr lang="es-ES" dirty="0" err="1" smtClean="0"/>
              <a:t>Exhaustive</a:t>
            </a:r>
            <a:r>
              <a:rPr lang="es-ES" dirty="0" smtClean="0"/>
              <a:t> </a:t>
            </a:r>
            <a:r>
              <a:rPr lang="es-ES" dirty="0" err="1"/>
              <a:t>s</a:t>
            </a:r>
            <a:r>
              <a:rPr lang="es-ES" dirty="0" err="1" smtClean="0"/>
              <a:t>earching</a:t>
            </a:r>
            <a:r>
              <a:rPr lang="es-ES" dirty="0" smtClean="0"/>
              <a:t> of </a:t>
            </a:r>
            <a:r>
              <a:rPr lang="es-ES" dirty="0" err="1" smtClean="0"/>
              <a:t>literature</a:t>
            </a:r>
            <a:r>
              <a:rPr lang="es-ES" dirty="0" smtClean="0"/>
              <a:t> </a:t>
            </a:r>
            <a:endParaRPr lang="es-ES" dirty="0"/>
          </a:p>
          <a:p>
            <a:r>
              <a:rPr lang="es-ES" dirty="0" err="1" smtClean="0"/>
              <a:t>Assessing</a:t>
            </a:r>
            <a:r>
              <a:rPr lang="es-ES" dirty="0" smtClean="0"/>
              <a:t> </a:t>
            </a:r>
            <a:r>
              <a:rPr lang="es-ES" dirty="0" err="1" smtClean="0"/>
              <a:t>the</a:t>
            </a:r>
            <a:r>
              <a:rPr lang="es-ES" dirty="0" smtClean="0"/>
              <a:t> </a:t>
            </a:r>
            <a:r>
              <a:rPr lang="es-ES" dirty="0" err="1" smtClean="0"/>
              <a:t>literature</a:t>
            </a:r>
            <a:r>
              <a:rPr lang="es-ES" dirty="0" smtClean="0"/>
              <a:t> </a:t>
            </a:r>
            <a:r>
              <a:rPr lang="es-ES" dirty="0" err="1" smtClean="0"/>
              <a:t>for</a:t>
            </a:r>
            <a:r>
              <a:rPr lang="es-ES" dirty="0" smtClean="0"/>
              <a:t> </a:t>
            </a:r>
            <a:r>
              <a:rPr lang="es-ES" dirty="0" err="1" smtClean="0"/>
              <a:t>elegibility</a:t>
            </a:r>
            <a:endParaRPr lang="es-ES" dirty="0"/>
          </a:p>
          <a:p>
            <a:r>
              <a:rPr lang="es-ES" dirty="0" smtClean="0"/>
              <a:t>Data </a:t>
            </a:r>
            <a:r>
              <a:rPr lang="es-ES" dirty="0" err="1"/>
              <a:t>extraction</a:t>
            </a:r>
            <a:r>
              <a:rPr lang="es-ES" dirty="0" smtClean="0"/>
              <a:t>.</a:t>
            </a:r>
          </a:p>
          <a:p>
            <a:r>
              <a:rPr lang="es-ES" dirty="0" err="1" smtClean="0"/>
              <a:t>Summary</a:t>
            </a:r>
            <a:r>
              <a:rPr lang="es-ES" dirty="0" smtClean="0"/>
              <a:t> </a:t>
            </a:r>
            <a:r>
              <a:rPr lang="es-ES" dirty="0"/>
              <a:t>and </a:t>
            </a:r>
            <a:r>
              <a:rPr lang="es-ES" dirty="0" err="1"/>
              <a:t>synthesis</a:t>
            </a:r>
            <a:r>
              <a:rPr lang="es-ES" dirty="0"/>
              <a:t> of </a:t>
            </a:r>
            <a:r>
              <a:rPr lang="es-ES" dirty="0" err="1"/>
              <a:t>study</a:t>
            </a:r>
            <a:r>
              <a:rPr lang="es-ES" dirty="0"/>
              <a:t> </a:t>
            </a:r>
            <a:r>
              <a:rPr lang="es-ES" dirty="0" err="1"/>
              <a:t>results</a:t>
            </a:r>
            <a:r>
              <a:rPr lang="es-ES" dirty="0"/>
              <a:t> (me-</a:t>
            </a:r>
          </a:p>
          <a:p>
            <a:r>
              <a:rPr lang="es-ES" dirty="0" err="1"/>
              <a:t>ta-analysis</a:t>
            </a:r>
            <a:r>
              <a:rPr lang="es-ES" dirty="0"/>
              <a:t>). </a:t>
            </a:r>
            <a:endParaRPr lang="es-ES" dirty="0"/>
          </a:p>
          <a:p>
            <a:r>
              <a:rPr lang="es-ES" dirty="0" err="1" smtClean="0"/>
              <a:t>Interpretation</a:t>
            </a:r>
            <a:r>
              <a:rPr lang="es-ES" dirty="0" smtClean="0"/>
              <a:t> </a:t>
            </a:r>
            <a:r>
              <a:rPr lang="es-ES" dirty="0"/>
              <a:t>of </a:t>
            </a:r>
            <a:r>
              <a:rPr lang="es-ES" dirty="0" err="1"/>
              <a:t>the</a:t>
            </a:r>
            <a:r>
              <a:rPr lang="es-ES" dirty="0"/>
              <a:t> </a:t>
            </a:r>
            <a:r>
              <a:rPr lang="es-ES" dirty="0" err="1" smtClean="0"/>
              <a:t>results</a:t>
            </a:r>
            <a:r>
              <a:rPr lang="es-ES" dirty="0" smtClean="0"/>
              <a:t>.</a:t>
            </a:r>
            <a:endParaRPr lang="es-ES" dirty="0"/>
          </a:p>
        </p:txBody>
      </p:sp>
    </p:spTree>
    <p:extLst>
      <p:ext uri="{BB962C8B-B14F-4D97-AF65-F5344CB8AC3E}">
        <p14:creationId xmlns:p14="http://schemas.microsoft.com/office/powerpoint/2010/main" val="26602108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Usability</a:t>
            </a:r>
            <a:r>
              <a:rPr lang="es-ES" dirty="0" smtClean="0"/>
              <a:t> </a:t>
            </a:r>
            <a:r>
              <a:rPr lang="es-ES" dirty="0" err="1" smtClean="0"/>
              <a:t>Inspection</a:t>
            </a:r>
            <a:endParaRPr lang="es-ES" dirty="0"/>
          </a:p>
        </p:txBody>
      </p:sp>
      <p:sp>
        <p:nvSpPr>
          <p:cNvPr id="5" name="Marcador de contenido 4"/>
          <p:cNvSpPr>
            <a:spLocks noGrp="1"/>
          </p:cNvSpPr>
          <p:nvPr>
            <p:ph idx="1"/>
          </p:nvPr>
        </p:nvSpPr>
        <p:spPr/>
        <p:txBody>
          <a:bodyPr>
            <a:normAutofit lnSpcReduction="10000"/>
          </a:bodyPr>
          <a:lstStyle/>
          <a:p>
            <a:r>
              <a:rPr lang="en-GB" dirty="0" smtClean="0"/>
              <a:t>Set of methods that are all based on having evaluators inspecting a user interface. </a:t>
            </a:r>
          </a:p>
          <a:p>
            <a:endParaRPr lang="en-GB" dirty="0" smtClean="0"/>
          </a:p>
          <a:p>
            <a:r>
              <a:rPr lang="en-GB" dirty="0" smtClean="0"/>
              <a:t>Identify Usability Problems</a:t>
            </a:r>
          </a:p>
          <a:p>
            <a:endParaRPr lang="en-GB" b="1" dirty="0" smtClean="0"/>
          </a:p>
          <a:p>
            <a:r>
              <a:rPr lang="en-GB" b="1" dirty="0" smtClean="0"/>
              <a:t>Inspectors</a:t>
            </a:r>
            <a:r>
              <a:rPr lang="en-GB" dirty="0" smtClean="0"/>
              <a:t> evaluate the UI to check that it conforms with a set of design characteristics</a:t>
            </a:r>
          </a:p>
          <a:p>
            <a:pPr marL="118872" indent="0">
              <a:buNone/>
            </a:pPr>
            <a:endParaRPr lang="en-GB" dirty="0" smtClean="0"/>
          </a:p>
          <a:p>
            <a:r>
              <a:rPr lang="en-GB" dirty="0" smtClean="0"/>
              <a:t>Inspector: domain and usability expert </a:t>
            </a:r>
          </a:p>
          <a:p>
            <a:pPr lvl="1"/>
            <a:r>
              <a:rPr lang="en-GB" dirty="0" smtClean="0"/>
              <a:t>Non-experts: Colleague, potential users</a:t>
            </a:r>
            <a:endParaRPr lang="en-GB" dirty="0"/>
          </a:p>
        </p:txBody>
      </p:sp>
    </p:spTree>
    <p:extLst>
      <p:ext uri="{BB962C8B-B14F-4D97-AF65-F5344CB8AC3E}">
        <p14:creationId xmlns:p14="http://schemas.microsoft.com/office/powerpoint/2010/main" val="9131110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Heuristic</a:t>
            </a:r>
            <a:r>
              <a:rPr lang="es-ES" dirty="0" smtClean="0"/>
              <a:t> </a:t>
            </a:r>
            <a:r>
              <a:rPr lang="es-ES" dirty="0" err="1" smtClean="0"/>
              <a:t>Evaluation</a:t>
            </a:r>
            <a:r>
              <a:rPr lang="es-ES" dirty="0" smtClean="0"/>
              <a:t> </a:t>
            </a:r>
            <a:endParaRPr lang="es-ES" dirty="0"/>
          </a:p>
        </p:txBody>
      </p:sp>
      <p:sp>
        <p:nvSpPr>
          <p:cNvPr id="5" name="CuadroTexto 4"/>
          <p:cNvSpPr txBox="1"/>
          <p:nvPr/>
        </p:nvSpPr>
        <p:spPr>
          <a:xfrm>
            <a:off x="169333" y="6553202"/>
            <a:ext cx="4455066" cy="307777"/>
          </a:xfrm>
          <a:prstGeom prst="rect">
            <a:avLst/>
          </a:prstGeom>
          <a:noFill/>
        </p:spPr>
        <p:txBody>
          <a:bodyPr wrap="none" rtlCol="0">
            <a:spAutoFit/>
          </a:bodyPr>
          <a:lstStyle/>
          <a:p>
            <a:r>
              <a:rPr lang="es-ES" sz="1400" dirty="0"/>
              <a:t>http://</a:t>
            </a:r>
            <a:r>
              <a:rPr lang="es-ES" sz="1400" dirty="0" err="1"/>
              <a:t>www.nngroup.com</a:t>
            </a:r>
            <a:r>
              <a:rPr lang="es-ES" sz="1400" dirty="0"/>
              <a:t>/</a:t>
            </a:r>
            <a:r>
              <a:rPr lang="es-ES" sz="1400" dirty="0" err="1"/>
              <a:t>articles</a:t>
            </a:r>
            <a:r>
              <a:rPr lang="es-ES" sz="1400" dirty="0"/>
              <a:t>/ten-</a:t>
            </a:r>
            <a:r>
              <a:rPr lang="es-ES" sz="1400" dirty="0" err="1"/>
              <a:t>usability</a:t>
            </a:r>
            <a:r>
              <a:rPr lang="es-ES" sz="1400" dirty="0"/>
              <a:t>-</a:t>
            </a:r>
            <a:r>
              <a:rPr lang="es-ES" sz="1400" dirty="0" err="1"/>
              <a:t>heuristics</a:t>
            </a:r>
            <a:r>
              <a:rPr lang="es-ES" sz="1400" dirty="0"/>
              <a:t>/</a:t>
            </a:r>
          </a:p>
        </p:txBody>
      </p:sp>
      <p:sp>
        <p:nvSpPr>
          <p:cNvPr id="7" name="CuadroTexto 6"/>
          <p:cNvSpPr txBox="1"/>
          <p:nvPr/>
        </p:nvSpPr>
        <p:spPr>
          <a:xfrm>
            <a:off x="339839" y="1670734"/>
            <a:ext cx="8564942" cy="1569660"/>
          </a:xfrm>
          <a:prstGeom prst="rect">
            <a:avLst/>
          </a:prstGeom>
          <a:noFill/>
        </p:spPr>
        <p:txBody>
          <a:bodyPr wrap="square" rtlCol="0">
            <a:spAutoFit/>
          </a:bodyPr>
          <a:lstStyle/>
          <a:p>
            <a:pPr marL="118872" indent="0" algn="ctr">
              <a:buNone/>
            </a:pPr>
            <a:r>
              <a:rPr lang="es-ES" sz="3200" i="1" dirty="0"/>
              <a:t>“</a:t>
            </a:r>
            <a:r>
              <a:rPr lang="en-GB" sz="3200" i="1" dirty="0"/>
              <a:t>A small set of evaluators (3-5) examine the interface and judge its compliance with recognized usability principles (the heuristics)” [Nielsen, 1994]</a:t>
            </a:r>
            <a:endParaRPr lang="en-GB" sz="3200" dirty="0"/>
          </a:p>
        </p:txBody>
      </p:sp>
      <p:pic>
        <p:nvPicPr>
          <p:cNvPr id="6" name="Imagen 5"/>
          <p:cNvPicPr>
            <a:picLocks noChangeAspect="1"/>
          </p:cNvPicPr>
          <p:nvPr/>
        </p:nvPicPr>
        <p:blipFill>
          <a:blip r:embed="rId3"/>
          <a:stretch>
            <a:fillRect/>
          </a:stretch>
        </p:blipFill>
        <p:spPr>
          <a:xfrm>
            <a:off x="4396280" y="3223459"/>
            <a:ext cx="4735020" cy="3471333"/>
          </a:xfrm>
          <a:prstGeom prst="rect">
            <a:avLst/>
          </a:prstGeom>
        </p:spPr>
      </p:pic>
      <p:sp>
        <p:nvSpPr>
          <p:cNvPr id="3" name="Marcador de contenido 2"/>
          <p:cNvSpPr>
            <a:spLocks noGrp="1"/>
          </p:cNvSpPr>
          <p:nvPr>
            <p:ph idx="1"/>
          </p:nvPr>
        </p:nvSpPr>
        <p:spPr>
          <a:xfrm>
            <a:off x="-1" y="3293088"/>
            <a:ext cx="5143500" cy="2434166"/>
          </a:xfrm>
        </p:spPr>
        <p:txBody>
          <a:bodyPr>
            <a:normAutofit/>
          </a:bodyPr>
          <a:lstStyle/>
          <a:p>
            <a:r>
              <a:rPr lang="en-GB" dirty="0" smtClean="0"/>
              <a:t>Different evaluators identify different UP</a:t>
            </a:r>
          </a:p>
          <a:p>
            <a:endParaRPr lang="en-GB" dirty="0" smtClean="0"/>
          </a:p>
          <a:p>
            <a:r>
              <a:rPr lang="en-GB" dirty="0" smtClean="0"/>
              <a:t>More evaluators, more UP</a:t>
            </a:r>
          </a:p>
        </p:txBody>
      </p:sp>
      <p:pic>
        <p:nvPicPr>
          <p:cNvPr id="4" name="Imagen 3"/>
          <p:cNvPicPr>
            <a:picLocks noChangeAspect="1"/>
          </p:cNvPicPr>
          <p:nvPr/>
        </p:nvPicPr>
        <p:blipFill>
          <a:blip r:embed="rId4"/>
          <a:stretch>
            <a:fillRect/>
          </a:stretch>
        </p:blipFill>
        <p:spPr>
          <a:xfrm>
            <a:off x="1083465" y="2003734"/>
            <a:ext cx="7081868" cy="4275666"/>
          </a:xfrm>
          <a:prstGeom prst="rect">
            <a:avLst/>
          </a:prstGeom>
          <a:ln>
            <a:solidFill>
              <a:schemeClr val="tx1"/>
            </a:solidFill>
          </a:ln>
        </p:spPr>
      </p:pic>
    </p:spTree>
    <p:extLst>
      <p:ext uri="{BB962C8B-B14F-4D97-AF65-F5344CB8AC3E}">
        <p14:creationId xmlns:p14="http://schemas.microsoft.com/office/powerpoint/2010/main" val="2480341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err="1" smtClean="0"/>
              <a:t>Conducting</a:t>
            </a:r>
            <a:r>
              <a:rPr lang="es-ES" dirty="0" smtClean="0"/>
              <a:t> a </a:t>
            </a:r>
            <a:r>
              <a:rPr lang="es-ES" dirty="0" err="1" smtClean="0"/>
              <a:t>Heuristic</a:t>
            </a:r>
            <a:r>
              <a:rPr lang="es-ES" dirty="0" smtClean="0"/>
              <a:t> </a:t>
            </a:r>
            <a:br>
              <a:rPr lang="es-ES" dirty="0" smtClean="0"/>
            </a:br>
            <a:r>
              <a:rPr lang="es-ES" dirty="0" err="1" smtClean="0"/>
              <a:t>Evaluation</a:t>
            </a:r>
            <a:r>
              <a:rPr lang="es-ES" dirty="0" smtClean="0"/>
              <a:t> </a:t>
            </a:r>
            <a:endParaRPr lang="es-ES" dirty="0"/>
          </a:p>
        </p:txBody>
      </p:sp>
      <p:sp>
        <p:nvSpPr>
          <p:cNvPr id="3" name="Marcador de contenido 2"/>
          <p:cNvSpPr>
            <a:spLocks noGrp="1"/>
          </p:cNvSpPr>
          <p:nvPr>
            <p:ph idx="1"/>
          </p:nvPr>
        </p:nvSpPr>
        <p:spPr/>
        <p:txBody>
          <a:bodyPr>
            <a:normAutofit/>
          </a:bodyPr>
          <a:lstStyle/>
          <a:p>
            <a:r>
              <a:rPr lang="en-GB" dirty="0" smtClean="0"/>
              <a:t>Prepare tasks descriptions </a:t>
            </a:r>
          </a:p>
          <a:p>
            <a:r>
              <a:rPr lang="en-GB" dirty="0" smtClean="0"/>
              <a:t>Individual Inspection Session </a:t>
            </a:r>
          </a:p>
          <a:p>
            <a:pPr lvl="1"/>
            <a:r>
              <a:rPr lang="en-GB" dirty="0" smtClean="0"/>
              <a:t>1-2 hour session, </a:t>
            </a:r>
            <a:r>
              <a:rPr lang="en-GB" dirty="0"/>
              <a:t>d</a:t>
            </a:r>
            <a:r>
              <a:rPr lang="en-GB" dirty="0" smtClean="0"/>
              <a:t>ouble revision</a:t>
            </a:r>
          </a:p>
          <a:p>
            <a:pPr lvl="1"/>
            <a:r>
              <a:rPr lang="en-GB" dirty="0" smtClean="0"/>
              <a:t>Each inspector prepare a list of UP</a:t>
            </a:r>
          </a:p>
          <a:p>
            <a:r>
              <a:rPr lang="en-GB" dirty="0" smtClean="0"/>
              <a:t>Analysis of Heuristic Inspection Data </a:t>
            </a:r>
          </a:p>
          <a:p>
            <a:pPr lvl="1"/>
            <a:r>
              <a:rPr lang="en-GB" dirty="0" smtClean="0"/>
              <a:t>Integrated list of UP</a:t>
            </a:r>
          </a:p>
          <a:p>
            <a:r>
              <a:rPr lang="en-GB" dirty="0" smtClean="0"/>
              <a:t>Interpretation of Heuristic Inspection Data</a:t>
            </a:r>
          </a:p>
          <a:p>
            <a:pPr lvl="1"/>
            <a:r>
              <a:rPr lang="en-GB" dirty="0"/>
              <a:t>S</a:t>
            </a:r>
            <a:r>
              <a:rPr lang="en-GB" dirty="0" smtClean="0"/>
              <a:t>et of Design Recommendations</a:t>
            </a:r>
          </a:p>
          <a:p>
            <a:endParaRPr lang="es-ES" dirty="0"/>
          </a:p>
          <a:p>
            <a:endParaRPr lang="en-GB" dirty="0" smtClean="0"/>
          </a:p>
          <a:p>
            <a:pPr lvl="1"/>
            <a:endParaRPr lang="es-ES" dirty="0" smtClean="0"/>
          </a:p>
          <a:p>
            <a:endParaRPr lang="es-ES" dirty="0" smtClean="0"/>
          </a:p>
          <a:p>
            <a:pPr lvl="1"/>
            <a:endParaRPr lang="es-ES" dirty="0" smtClean="0"/>
          </a:p>
          <a:p>
            <a:endParaRPr lang="es-ES" dirty="0"/>
          </a:p>
        </p:txBody>
      </p:sp>
    </p:spTree>
    <p:extLst>
      <p:ext uri="{BB962C8B-B14F-4D97-AF65-F5344CB8AC3E}">
        <p14:creationId xmlns:p14="http://schemas.microsoft.com/office/powerpoint/2010/main" val="16320820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Benefits</a:t>
            </a:r>
            <a:r>
              <a:rPr lang="es-ES" dirty="0" smtClean="0"/>
              <a:t> of </a:t>
            </a:r>
            <a:r>
              <a:rPr lang="es-ES" dirty="0" err="1" smtClean="0"/>
              <a:t>inspections</a:t>
            </a:r>
            <a:endParaRPr lang="es-ES" dirty="0"/>
          </a:p>
        </p:txBody>
      </p:sp>
      <p:sp>
        <p:nvSpPr>
          <p:cNvPr id="3" name="Marcador de contenido 2"/>
          <p:cNvSpPr>
            <a:spLocks noGrp="1"/>
          </p:cNvSpPr>
          <p:nvPr>
            <p:ph idx="1"/>
          </p:nvPr>
        </p:nvSpPr>
        <p:spPr/>
        <p:txBody>
          <a:bodyPr/>
          <a:lstStyle/>
          <a:p>
            <a:r>
              <a:rPr lang="es-ES" dirty="0" err="1" smtClean="0"/>
              <a:t>Less</a:t>
            </a:r>
            <a:r>
              <a:rPr lang="es-ES" dirty="0" smtClean="0"/>
              <a:t> </a:t>
            </a:r>
            <a:r>
              <a:rPr lang="es-ES" dirty="0" err="1" smtClean="0"/>
              <a:t>expensive</a:t>
            </a:r>
            <a:r>
              <a:rPr lang="es-ES" dirty="0" smtClean="0"/>
              <a:t> </a:t>
            </a:r>
            <a:r>
              <a:rPr lang="es-ES" dirty="0" err="1" smtClean="0"/>
              <a:t>than</a:t>
            </a:r>
            <a:r>
              <a:rPr lang="es-ES" dirty="0" smtClean="0"/>
              <a:t> </a:t>
            </a:r>
            <a:r>
              <a:rPr lang="es-ES" dirty="0" err="1" smtClean="0"/>
              <a:t>users</a:t>
            </a:r>
            <a:r>
              <a:rPr lang="es-ES" dirty="0" smtClean="0"/>
              <a:t> </a:t>
            </a:r>
            <a:r>
              <a:rPr lang="es-ES" dirty="0" err="1" smtClean="0"/>
              <a:t>observation</a:t>
            </a:r>
            <a:endParaRPr lang="es-ES" dirty="0" smtClean="0"/>
          </a:p>
          <a:p>
            <a:pPr marL="118872" indent="0">
              <a:buNone/>
            </a:pPr>
            <a:endParaRPr lang="es-ES" dirty="0"/>
          </a:p>
          <a:p>
            <a:r>
              <a:rPr lang="es-ES" dirty="0" err="1" smtClean="0"/>
              <a:t>Experts</a:t>
            </a:r>
            <a:r>
              <a:rPr lang="es-ES" dirty="0" smtClean="0"/>
              <a:t> </a:t>
            </a:r>
            <a:r>
              <a:rPr lang="es-ES" dirty="0" err="1" smtClean="0"/>
              <a:t>tend</a:t>
            </a:r>
            <a:r>
              <a:rPr lang="es-ES" dirty="0" smtClean="0"/>
              <a:t> </a:t>
            </a:r>
            <a:r>
              <a:rPr lang="es-ES" dirty="0" err="1" smtClean="0"/>
              <a:t>to</a:t>
            </a:r>
            <a:r>
              <a:rPr lang="es-ES" dirty="0" smtClean="0"/>
              <a:t> </a:t>
            </a:r>
            <a:r>
              <a:rPr lang="es-ES" dirty="0" err="1" smtClean="0"/>
              <a:t>suggest</a:t>
            </a:r>
            <a:r>
              <a:rPr lang="es-ES" dirty="0" smtClean="0"/>
              <a:t> </a:t>
            </a:r>
            <a:r>
              <a:rPr lang="es-ES" dirty="0" err="1" smtClean="0"/>
              <a:t>solutions</a:t>
            </a:r>
            <a:endParaRPr lang="es-ES" dirty="0" smtClean="0"/>
          </a:p>
          <a:p>
            <a:pPr marL="118872" indent="0">
              <a:buNone/>
            </a:pPr>
            <a:endParaRPr lang="es-ES" dirty="0" smtClean="0"/>
          </a:p>
          <a:p>
            <a:r>
              <a:rPr lang="es-ES" dirty="0" err="1"/>
              <a:t>L</a:t>
            </a:r>
            <a:r>
              <a:rPr lang="es-ES" dirty="0" err="1" smtClean="0"/>
              <a:t>arge</a:t>
            </a:r>
            <a:r>
              <a:rPr lang="es-ES" dirty="0" smtClean="0"/>
              <a:t> </a:t>
            </a:r>
            <a:r>
              <a:rPr lang="es-ES" dirty="0" err="1" smtClean="0"/>
              <a:t>number</a:t>
            </a:r>
            <a:r>
              <a:rPr lang="es-ES" dirty="0" smtClean="0"/>
              <a:t> of (</a:t>
            </a:r>
            <a:r>
              <a:rPr lang="es-ES" dirty="0" err="1" smtClean="0"/>
              <a:t>obvious</a:t>
            </a:r>
            <a:r>
              <a:rPr lang="es-ES" dirty="0" smtClean="0"/>
              <a:t>) </a:t>
            </a:r>
            <a:r>
              <a:rPr lang="es-ES" dirty="0" err="1" smtClean="0"/>
              <a:t>errors</a:t>
            </a:r>
            <a:r>
              <a:rPr lang="es-ES" dirty="0" smtClean="0"/>
              <a:t> are </a:t>
            </a:r>
            <a:r>
              <a:rPr lang="es-ES" dirty="0" err="1" smtClean="0"/>
              <a:t>discovered</a:t>
            </a:r>
            <a:r>
              <a:rPr lang="es-ES" dirty="0" smtClean="0"/>
              <a:t> </a:t>
            </a:r>
            <a:r>
              <a:rPr lang="es-ES" dirty="0" err="1" smtClean="0"/>
              <a:t>before</a:t>
            </a:r>
            <a:r>
              <a:rPr lang="es-ES" dirty="0" smtClean="0"/>
              <a:t> </a:t>
            </a:r>
            <a:r>
              <a:rPr lang="es-ES" dirty="0" err="1" smtClean="0"/>
              <a:t>users</a:t>
            </a:r>
            <a:r>
              <a:rPr lang="es-ES" dirty="0" smtClean="0"/>
              <a:t> </a:t>
            </a:r>
            <a:r>
              <a:rPr lang="es-ES" dirty="0" err="1" smtClean="0"/>
              <a:t>observation</a:t>
            </a:r>
            <a:endParaRPr lang="es-ES" dirty="0" smtClean="0"/>
          </a:p>
          <a:p>
            <a:endParaRPr lang="es-ES" dirty="0"/>
          </a:p>
          <a:p>
            <a:r>
              <a:rPr lang="es-ES" dirty="0" err="1" smtClean="0"/>
              <a:t>Inspections</a:t>
            </a:r>
            <a:r>
              <a:rPr lang="es-ES" dirty="0" smtClean="0"/>
              <a:t> </a:t>
            </a:r>
            <a:r>
              <a:rPr lang="es-ES" dirty="0" err="1" smtClean="0"/>
              <a:t>complement</a:t>
            </a:r>
            <a:r>
              <a:rPr lang="es-ES" dirty="0" smtClean="0"/>
              <a:t> </a:t>
            </a:r>
            <a:r>
              <a:rPr lang="es-ES" dirty="0" err="1" smtClean="0"/>
              <a:t>users</a:t>
            </a:r>
            <a:r>
              <a:rPr lang="es-ES" dirty="0" smtClean="0"/>
              <a:t> </a:t>
            </a:r>
            <a:r>
              <a:rPr lang="es-ES" dirty="0" err="1" smtClean="0"/>
              <a:t>observation</a:t>
            </a:r>
            <a:endParaRPr lang="es-ES" dirty="0" smtClean="0"/>
          </a:p>
        </p:txBody>
      </p:sp>
    </p:spTree>
    <p:extLst>
      <p:ext uri="{BB962C8B-B14F-4D97-AF65-F5344CB8AC3E}">
        <p14:creationId xmlns:p14="http://schemas.microsoft.com/office/powerpoint/2010/main" val="34900889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Limitations</a:t>
            </a:r>
            <a:r>
              <a:rPr lang="es-ES" dirty="0" smtClean="0"/>
              <a:t> of </a:t>
            </a:r>
            <a:r>
              <a:rPr lang="es-ES" dirty="0" err="1" smtClean="0"/>
              <a:t>Inspections</a:t>
            </a:r>
            <a:endParaRPr lang="es-ES" dirty="0"/>
          </a:p>
        </p:txBody>
      </p:sp>
      <p:sp>
        <p:nvSpPr>
          <p:cNvPr id="3" name="Marcador de contenido 2"/>
          <p:cNvSpPr>
            <a:spLocks noGrp="1"/>
          </p:cNvSpPr>
          <p:nvPr>
            <p:ph idx="1"/>
          </p:nvPr>
        </p:nvSpPr>
        <p:spPr/>
        <p:txBody>
          <a:bodyPr/>
          <a:lstStyle/>
          <a:p>
            <a:r>
              <a:rPr lang="en-GB" dirty="0" smtClean="0"/>
              <a:t>Rely on the inspectors ability to predict the kind of usability problems.</a:t>
            </a:r>
          </a:p>
          <a:p>
            <a:r>
              <a:rPr lang="en-GB" dirty="0" smtClean="0"/>
              <a:t>Ideally, an inspector is expert in HCI and the domain.</a:t>
            </a:r>
          </a:p>
          <a:p>
            <a:r>
              <a:rPr lang="en-GB" dirty="0"/>
              <a:t>M</a:t>
            </a:r>
            <a:r>
              <a:rPr lang="en-GB" dirty="0" smtClean="0"/>
              <a:t>ake false assumptions of what actual users will do with the UI. </a:t>
            </a:r>
          </a:p>
          <a:p>
            <a:r>
              <a:rPr lang="en-GB" dirty="0" smtClean="0"/>
              <a:t>Inspectors may have their own preferences and views toward the UI design.</a:t>
            </a:r>
          </a:p>
          <a:p>
            <a:endParaRPr lang="en-GB" dirty="0" smtClean="0"/>
          </a:p>
          <a:p>
            <a:endParaRPr lang="es-ES" dirty="0"/>
          </a:p>
        </p:txBody>
      </p:sp>
    </p:spTree>
    <p:extLst>
      <p:ext uri="{BB962C8B-B14F-4D97-AF65-F5344CB8AC3E}">
        <p14:creationId xmlns:p14="http://schemas.microsoft.com/office/powerpoint/2010/main" val="22991480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09034" y="1374647"/>
            <a:ext cx="6273759" cy="3417485"/>
          </a:xfrm>
        </p:spPr>
        <p:txBody>
          <a:bodyPr>
            <a:normAutofit/>
          </a:bodyPr>
          <a:lstStyle/>
          <a:p>
            <a:r>
              <a:rPr lang="es-ES" sz="4000" dirty="0" err="1" smtClean="0"/>
              <a:t>Design</a:t>
            </a:r>
            <a:r>
              <a:rPr lang="es-ES" sz="4000" dirty="0" smtClean="0"/>
              <a:t> </a:t>
            </a:r>
            <a:r>
              <a:rPr lang="es-ES" sz="4000" dirty="0" err="1" smtClean="0"/>
              <a:t>Dimensions</a:t>
            </a:r>
            <a:r>
              <a:rPr lang="es-ES" sz="4000" dirty="0" smtClean="0"/>
              <a:t> of</a:t>
            </a:r>
            <a:br>
              <a:rPr lang="es-ES" sz="4000" dirty="0" smtClean="0"/>
            </a:br>
            <a:r>
              <a:rPr lang="es-ES" sz="4000" dirty="0" err="1" smtClean="0"/>
              <a:t>Ambient</a:t>
            </a:r>
            <a:r>
              <a:rPr lang="es-ES" sz="4000" dirty="0" smtClean="0"/>
              <a:t> </a:t>
            </a:r>
            <a:r>
              <a:rPr lang="es-ES" sz="4000" dirty="0" err="1" smtClean="0"/>
              <a:t>Systems</a:t>
            </a:r>
            <a:r>
              <a:rPr lang="es-ES" sz="4000" dirty="0" smtClean="0"/>
              <a:t> </a:t>
            </a:r>
            <a:r>
              <a:rPr lang="es-ES" sz="4000" dirty="0" err="1" smtClean="0"/>
              <a:t>to</a:t>
            </a:r>
            <a:r>
              <a:rPr lang="es-ES" sz="4000" dirty="0" smtClean="0"/>
              <a:t>  </a:t>
            </a:r>
            <a:r>
              <a:rPr lang="es-ES" sz="4000" dirty="0" err="1"/>
              <a:t>S</a:t>
            </a:r>
            <a:r>
              <a:rPr lang="es-ES" sz="4000" dirty="0" err="1" smtClean="0"/>
              <a:t>upport</a:t>
            </a:r>
            <a:r>
              <a:rPr lang="es-ES" sz="4000" dirty="0" smtClean="0"/>
              <a:t> </a:t>
            </a:r>
            <a:r>
              <a:rPr lang="es-ES" sz="4000" dirty="0" err="1" smtClean="0"/>
              <a:t>Elderly</a:t>
            </a:r>
            <a:r>
              <a:rPr lang="es-ES" sz="4000" dirty="0" smtClean="0"/>
              <a:t> </a:t>
            </a:r>
            <a:r>
              <a:rPr lang="es-ES" sz="4000" dirty="0" err="1" smtClean="0"/>
              <a:t>Medication</a:t>
            </a:r>
            <a:r>
              <a:rPr lang="es-ES" sz="4000" dirty="0" smtClean="0"/>
              <a:t> </a:t>
            </a:r>
            <a:endParaRPr lang="es-ES" sz="4000" dirty="0"/>
          </a:p>
        </p:txBody>
      </p:sp>
      <p:pic>
        <p:nvPicPr>
          <p:cNvPr id="7" name="Imagen 6"/>
          <p:cNvPicPr>
            <a:picLocks noChangeAspect="1"/>
          </p:cNvPicPr>
          <p:nvPr/>
        </p:nvPicPr>
        <p:blipFill>
          <a:blip r:embed="rId2"/>
          <a:stretch>
            <a:fillRect/>
          </a:stretch>
        </p:blipFill>
        <p:spPr>
          <a:xfrm>
            <a:off x="6582793" y="16933"/>
            <a:ext cx="2561206" cy="1727258"/>
          </a:xfrm>
          <a:prstGeom prst="rect">
            <a:avLst/>
          </a:prstGeom>
        </p:spPr>
      </p:pic>
      <p:pic>
        <p:nvPicPr>
          <p:cNvPr id="9" name="Imagen 8"/>
          <p:cNvPicPr>
            <a:picLocks noChangeAspect="1"/>
          </p:cNvPicPr>
          <p:nvPr/>
        </p:nvPicPr>
        <p:blipFill>
          <a:blip r:embed="rId3"/>
          <a:stretch>
            <a:fillRect/>
          </a:stretch>
        </p:blipFill>
        <p:spPr>
          <a:xfrm>
            <a:off x="6582793" y="3352808"/>
            <a:ext cx="2561200" cy="1794925"/>
          </a:xfrm>
          <a:prstGeom prst="rect">
            <a:avLst/>
          </a:prstGeom>
        </p:spPr>
      </p:pic>
      <p:pic>
        <p:nvPicPr>
          <p:cNvPr id="10" name="Imagen 9"/>
          <p:cNvPicPr>
            <a:picLocks noChangeAspect="1"/>
          </p:cNvPicPr>
          <p:nvPr/>
        </p:nvPicPr>
        <p:blipFill>
          <a:blip r:embed="rId4"/>
          <a:stretch>
            <a:fillRect/>
          </a:stretch>
        </p:blipFill>
        <p:spPr>
          <a:xfrm>
            <a:off x="6582793" y="1744191"/>
            <a:ext cx="2561207" cy="1628138"/>
          </a:xfrm>
          <a:prstGeom prst="rect">
            <a:avLst/>
          </a:prstGeom>
        </p:spPr>
      </p:pic>
      <p:sp>
        <p:nvSpPr>
          <p:cNvPr id="11" name="Subtítulo 2"/>
          <p:cNvSpPr txBox="1">
            <a:spLocks/>
          </p:cNvSpPr>
          <p:nvPr/>
        </p:nvSpPr>
        <p:spPr>
          <a:xfrm>
            <a:off x="309034" y="5341429"/>
            <a:ext cx="8077200" cy="1499616"/>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lstStyle>
          <a:p>
            <a:r>
              <a:rPr lang="es-ES" smtClean="0"/>
              <a:t>Instructor:</a:t>
            </a:r>
          </a:p>
          <a:p>
            <a:r>
              <a:rPr lang="es-ES" smtClean="0"/>
              <a:t>Marcela D. Rodríguez (UABC, México)</a:t>
            </a:r>
          </a:p>
          <a:p>
            <a:r>
              <a:rPr lang="es-ES" smtClean="0"/>
              <a:t>marcerod@uabc.edu.mx</a:t>
            </a:r>
          </a:p>
          <a:p>
            <a:endParaRPr lang="es-ES" dirty="0"/>
          </a:p>
        </p:txBody>
      </p:sp>
    </p:spTree>
    <p:extLst>
      <p:ext uri="{BB962C8B-B14F-4D97-AF65-F5344CB8AC3E}">
        <p14:creationId xmlns:p14="http://schemas.microsoft.com/office/powerpoint/2010/main" val="22791291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Medication</a:t>
            </a:r>
            <a:r>
              <a:rPr lang="es-ES" dirty="0" smtClean="0"/>
              <a:t> </a:t>
            </a:r>
            <a:r>
              <a:rPr lang="es-ES" dirty="0" err="1" smtClean="0"/>
              <a:t>Adherence</a:t>
            </a:r>
            <a:endParaRPr lang="es-ES" dirty="0"/>
          </a:p>
        </p:txBody>
      </p:sp>
      <p:sp>
        <p:nvSpPr>
          <p:cNvPr id="4" name="Marcador de contenido 2"/>
          <p:cNvSpPr>
            <a:spLocks noGrp="1"/>
          </p:cNvSpPr>
          <p:nvPr>
            <p:ph idx="1"/>
          </p:nvPr>
        </p:nvSpPr>
        <p:spPr>
          <a:xfrm>
            <a:off x="457200" y="1775191"/>
            <a:ext cx="8229600" cy="4625609"/>
          </a:xfrm>
        </p:spPr>
        <p:txBody>
          <a:bodyPr>
            <a:normAutofit lnSpcReduction="10000"/>
          </a:bodyPr>
          <a:lstStyle/>
          <a:p>
            <a:r>
              <a:rPr lang="en-US" dirty="0" smtClean="0"/>
              <a:t>Definition: ”taking the prescribed number of pills each day, within a prescribed period”</a:t>
            </a:r>
          </a:p>
          <a:p>
            <a:endParaRPr lang="en-US" dirty="0" smtClean="0"/>
          </a:p>
          <a:p>
            <a:r>
              <a:rPr lang="en-US" dirty="0" smtClean="0"/>
              <a:t>It is reported as  the % of medication taken </a:t>
            </a:r>
          </a:p>
          <a:p>
            <a:endParaRPr lang="en-US" dirty="0" smtClean="0"/>
          </a:p>
          <a:p>
            <a:r>
              <a:rPr lang="en-US" dirty="0" smtClean="0"/>
              <a:t>Patients with chronic conditions has a low adherence</a:t>
            </a:r>
          </a:p>
          <a:p>
            <a:endParaRPr lang="en-US" dirty="0" smtClean="0"/>
          </a:p>
          <a:p>
            <a:r>
              <a:rPr lang="en-US" dirty="0" smtClean="0"/>
              <a:t>Rates of adherence drops most dramatically after 6 months of therapy</a:t>
            </a:r>
          </a:p>
          <a:p>
            <a:pPr marL="118872" indent="0">
              <a:buNone/>
            </a:pPr>
            <a:endParaRPr lang="en-US" dirty="0" smtClean="0"/>
          </a:p>
        </p:txBody>
      </p:sp>
      <p:pic>
        <p:nvPicPr>
          <p:cNvPr id="6" name="Imagen 5"/>
          <p:cNvPicPr>
            <a:picLocks noChangeAspect="1"/>
          </p:cNvPicPr>
          <p:nvPr/>
        </p:nvPicPr>
        <p:blipFill>
          <a:blip r:embed="rId3"/>
          <a:stretch>
            <a:fillRect/>
          </a:stretch>
        </p:blipFill>
        <p:spPr>
          <a:xfrm>
            <a:off x="1826153" y="1608667"/>
            <a:ext cx="5830366" cy="5249333"/>
          </a:xfrm>
          <a:prstGeom prst="rect">
            <a:avLst/>
          </a:prstGeom>
        </p:spPr>
      </p:pic>
    </p:spTree>
    <p:extLst>
      <p:ext uri="{BB962C8B-B14F-4D97-AF65-F5344CB8AC3E}">
        <p14:creationId xmlns:p14="http://schemas.microsoft.com/office/powerpoint/2010/main" val="898162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Elderly</a:t>
            </a:r>
            <a:r>
              <a:rPr lang="es-ES" dirty="0" smtClean="0"/>
              <a:t> </a:t>
            </a:r>
            <a:r>
              <a:rPr lang="es-ES" dirty="0" err="1" smtClean="0"/>
              <a:t>Medication</a:t>
            </a:r>
            <a:r>
              <a:rPr lang="es-ES" dirty="0" smtClean="0"/>
              <a:t> </a:t>
            </a:r>
            <a:r>
              <a:rPr lang="es-ES" dirty="0" err="1" smtClean="0"/>
              <a:t>Problems</a:t>
            </a:r>
            <a:endParaRPr lang="es-ES" dirty="0"/>
          </a:p>
        </p:txBody>
      </p:sp>
      <p:sp>
        <p:nvSpPr>
          <p:cNvPr id="4" name="Marcador de contenido 2"/>
          <p:cNvSpPr>
            <a:spLocks noGrp="1"/>
          </p:cNvSpPr>
          <p:nvPr>
            <p:ph idx="1"/>
          </p:nvPr>
        </p:nvSpPr>
        <p:spPr>
          <a:xfrm>
            <a:off x="457200" y="1775191"/>
            <a:ext cx="8229600" cy="4625609"/>
          </a:xfrm>
        </p:spPr>
        <p:txBody>
          <a:bodyPr>
            <a:normAutofit lnSpcReduction="10000"/>
          </a:bodyPr>
          <a:lstStyle/>
          <a:p>
            <a:r>
              <a:rPr lang="en-US" dirty="0"/>
              <a:t>26% to 59% of older adults have lower drugs compliance </a:t>
            </a:r>
            <a:r>
              <a:rPr lang="es-MX" sz="1400" dirty="0" smtClean="0">
                <a:cs typeface="Arial" charset="0"/>
              </a:rPr>
              <a:t>[Orwing </a:t>
            </a:r>
            <a:r>
              <a:rPr lang="es-MX" sz="1400" dirty="0">
                <a:cs typeface="Arial" charset="0"/>
              </a:rPr>
              <a:t>et al, </a:t>
            </a:r>
            <a:r>
              <a:rPr lang="es-MX" sz="1400" dirty="0" smtClean="0">
                <a:cs typeface="Arial" charset="0"/>
              </a:rPr>
              <a:t>06]</a:t>
            </a:r>
            <a:r>
              <a:rPr lang="es-MX" sz="5400" dirty="0" smtClean="0">
                <a:latin typeface="Palatino Linotype" charset="0"/>
                <a:cs typeface="Arial" charset="0"/>
              </a:rPr>
              <a:t> </a:t>
            </a:r>
            <a:endParaRPr lang="en-US" dirty="0" smtClean="0"/>
          </a:p>
          <a:p>
            <a:endParaRPr lang="en-US" dirty="0" smtClean="0"/>
          </a:p>
          <a:p>
            <a:r>
              <a:rPr lang="en-US" dirty="0" smtClean="0"/>
              <a:t>Elders </a:t>
            </a:r>
            <a:r>
              <a:rPr lang="en-US" dirty="0"/>
              <a:t>living alone, and taking more than 3 medicines are prone to medication </a:t>
            </a:r>
            <a:r>
              <a:rPr lang="en-US" dirty="0" smtClean="0"/>
              <a:t>errors</a:t>
            </a:r>
            <a:endParaRPr lang="en-US" dirty="0"/>
          </a:p>
          <a:p>
            <a:endParaRPr lang="en-US" dirty="0" smtClean="0"/>
          </a:p>
          <a:p>
            <a:r>
              <a:rPr lang="en-US" dirty="0" smtClean="0"/>
              <a:t>Forgetting </a:t>
            </a:r>
            <a:r>
              <a:rPr lang="en-US" dirty="0"/>
              <a:t>to take their drugs, taking incorrect doses, and to terminate drug-taking prematurely</a:t>
            </a:r>
            <a:r>
              <a:rPr lang="en-US" sz="1500" dirty="0"/>
              <a:t>[</a:t>
            </a:r>
            <a:r>
              <a:rPr lang="en-US" sz="1500" dirty="0" err="1"/>
              <a:t>Lison</a:t>
            </a:r>
            <a:r>
              <a:rPr lang="en-US" sz="1500" dirty="0"/>
              <a:t> et al, 2006]</a:t>
            </a:r>
            <a:r>
              <a:rPr lang="en-US" dirty="0"/>
              <a:t>. </a:t>
            </a:r>
            <a:endParaRPr lang="es-ES" dirty="0"/>
          </a:p>
          <a:p>
            <a:endParaRPr lang="en-US" dirty="0" smtClean="0"/>
          </a:p>
        </p:txBody>
      </p:sp>
    </p:spTree>
    <p:extLst>
      <p:ext uri="{BB962C8B-B14F-4D97-AF65-F5344CB8AC3E}">
        <p14:creationId xmlns:p14="http://schemas.microsoft.com/office/powerpoint/2010/main" val="29034212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Designing</a:t>
            </a:r>
            <a:r>
              <a:rPr lang="es-ES" dirty="0" smtClean="0"/>
              <a:t> </a:t>
            </a:r>
            <a:r>
              <a:rPr lang="es-ES" dirty="0" err="1" smtClean="0"/>
              <a:t>for</a:t>
            </a:r>
            <a:r>
              <a:rPr lang="es-ES" dirty="0" smtClean="0"/>
              <a:t> </a:t>
            </a:r>
            <a:r>
              <a:rPr lang="es-ES" dirty="0" err="1" smtClean="0"/>
              <a:t>the</a:t>
            </a:r>
            <a:r>
              <a:rPr lang="es-ES" dirty="0" smtClean="0"/>
              <a:t> </a:t>
            </a:r>
            <a:r>
              <a:rPr lang="es-ES" dirty="0" err="1" smtClean="0"/>
              <a:t>context</a:t>
            </a:r>
            <a:r>
              <a:rPr lang="es-ES" dirty="0" smtClean="0"/>
              <a:t> of use</a:t>
            </a:r>
            <a:endParaRPr lang="es-ES" dirty="0"/>
          </a:p>
        </p:txBody>
      </p:sp>
      <p:cxnSp>
        <p:nvCxnSpPr>
          <p:cNvPr id="4" name="39 Conector recto de flecha"/>
          <p:cNvCxnSpPr/>
          <p:nvPr/>
        </p:nvCxnSpPr>
        <p:spPr>
          <a:xfrm>
            <a:off x="4487863" y="3891488"/>
            <a:ext cx="0" cy="13319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12 Conector recto de flecha"/>
          <p:cNvCxnSpPr/>
          <p:nvPr/>
        </p:nvCxnSpPr>
        <p:spPr>
          <a:xfrm>
            <a:off x="5064125" y="3750200"/>
            <a:ext cx="7921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43 Conector recto de flecha"/>
          <p:cNvCxnSpPr/>
          <p:nvPr/>
        </p:nvCxnSpPr>
        <p:spPr>
          <a:xfrm flipH="1">
            <a:off x="3048000" y="3750200"/>
            <a:ext cx="94773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Line 12"/>
          <p:cNvSpPr>
            <a:spLocks noChangeShapeType="1"/>
          </p:cNvSpPr>
          <p:nvPr/>
        </p:nvSpPr>
        <p:spPr bwMode="auto">
          <a:xfrm>
            <a:off x="250825" y="6423551"/>
            <a:ext cx="8640763"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8" name="Text Box 31"/>
          <p:cNvSpPr txBox="1">
            <a:spLocks noChangeArrowheads="1"/>
          </p:cNvSpPr>
          <p:nvPr/>
        </p:nvSpPr>
        <p:spPr bwMode="auto">
          <a:xfrm>
            <a:off x="56357" y="4230375"/>
            <a:ext cx="309721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MX" sz="2400" dirty="0" smtClean="0">
                <a:latin typeface="+mn-lt"/>
              </a:rPr>
              <a:t>Elders prefer aesthetic assistive producst </a:t>
            </a:r>
            <a:r>
              <a:rPr lang="es-MX" sz="1400" dirty="0" smtClean="0">
                <a:latin typeface="+mn-lt"/>
              </a:rPr>
              <a:t>(Forlizzi</a:t>
            </a:r>
            <a:r>
              <a:rPr lang="es-MX" sz="1400" dirty="0">
                <a:latin typeface="+mn-lt"/>
              </a:rPr>
              <a:t>, 2004</a:t>
            </a:r>
            <a:r>
              <a:rPr lang="es-MX" sz="1400" dirty="0" smtClean="0">
                <a:latin typeface="+mn-lt"/>
              </a:rPr>
              <a:t>) (</a:t>
            </a:r>
            <a:r>
              <a:rPr lang="es-MX" sz="1400" dirty="0">
                <a:latin typeface="+mn-lt"/>
              </a:rPr>
              <a:t>Hirsch et al, 2000).</a:t>
            </a:r>
          </a:p>
        </p:txBody>
      </p:sp>
      <p:sp>
        <p:nvSpPr>
          <p:cNvPr id="9" name="Text Box 34"/>
          <p:cNvSpPr txBox="1">
            <a:spLocks noChangeArrowheads="1"/>
          </p:cNvSpPr>
          <p:nvPr/>
        </p:nvSpPr>
        <p:spPr bwMode="auto">
          <a:xfrm>
            <a:off x="6122198" y="2153598"/>
            <a:ext cx="3097212"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GB" sz="2400" dirty="0" smtClean="0">
                <a:latin typeface="+mn-lt"/>
              </a:rPr>
              <a:t>Based on their abilities and necessities </a:t>
            </a:r>
            <a:r>
              <a:rPr lang="es-MX" sz="1400" dirty="0" smtClean="0">
                <a:latin typeface="+mn-lt"/>
              </a:rPr>
              <a:t>(</a:t>
            </a:r>
            <a:r>
              <a:rPr lang="es-MX" sz="1400" dirty="0">
                <a:latin typeface="+mn-lt"/>
              </a:rPr>
              <a:t>Rogers &amp; Mynatt, 2003)</a:t>
            </a:r>
          </a:p>
          <a:p>
            <a:pPr eaLnBrk="1" hangingPunct="1">
              <a:spcBef>
                <a:spcPct val="50000"/>
              </a:spcBef>
            </a:pPr>
            <a:endParaRPr lang="es-MX" sz="1400" dirty="0">
              <a:latin typeface="+mn-lt"/>
            </a:endParaRPr>
          </a:p>
        </p:txBody>
      </p:sp>
      <p:sp>
        <p:nvSpPr>
          <p:cNvPr id="10" name="Text Box 36"/>
          <p:cNvSpPr txBox="1">
            <a:spLocks noChangeArrowheads="1"/>
          </p:cNvSpPr>
          <p:nvPr/>
        </p:nvSpPr>
        <p:spPr bwMode="auto">
          <a:xfrm>
            <a:off x="372535" y="1516650"/>
            <a:ext cx="316865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s-MX" sz="2400" dirty="0" smtClean="0">
                <a:latin typeface="+mn-lt"/>
              </a:rPr>
              <a:t>Use a familiar language </a:t>
            </a:r>
            <a:r>
              <a:rPr lang="es-MX" sz="1400" dirty="0" smtClean="0">
                <a:latin typeface="+mn-lt"/>
              </a:rPr>
              <a:t>(</a:t>
            </a:r>
            <a:r>
              <a:rPr lang="es-MX" sz="1400" dirty="0">
                <a:latin typeface="+mn-lt"/>
              </a:rPr>
              <a:t>Fisk et al, 2003).</a:t>
            </a:r>
          </a:p>
          <a:p>
            <a:pPr eaLnBrk="1" hangingPunct="1">
              <a:spcBef>
                <a:spcPct val="50000"/>
              </a:spcBef>
            </a:pPr>
            <a:endParaRPr lang="es-MX" sz="1400" dirty="0">
              <a:latin typeface="+mn-lt"/>
            </a:endParaRPr>
          </a:p>
        </p:txBody>
      </p:sp>
      <p:sp>
        <p:nvSpPr>
          <p:cNvPr id="11" name="Text Box 38"/>
          <p:cNvSpPr txBox="1">
            <a:spLocks noChangeArrowheads="1"/>
          </p:cNvSpPr>
          <p:nvPr/>
        </p:nvSpPr>
        <p:spPr bwMode="auto">
          <a:xfrm>
            <a:off x="5631392" y="5247734"/>
            <a:ext cx="2881313"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s-MX" sz="2400" dirty="0" smtClean="0">
                <a:latin typeface="+mn-lt"/>
              </a:rPr>
              <a:t>Integrated into their ADLs</a:t>
            </a:r>
            <a:endParaRPr lang="es-MX" sz="1400" dirty="0">
              <a:latin typeface="+mn-lt"/>
            </a:endParaRPr>
          </a:p>
          <a:p>
            <a:pPr eaLnBrk="1" hangingPunct="1">
              <a:spcBef>
                <a:spcPct val="50000"/>
              </a:spcBef>
            </a:pPr>
            <a:endParaRPr lang="es-MX" sz="1400" dirty="0">
              <a:latin typeface="+mn-lt"/>
            </a:endParaRPr>
          </a:p>
        </p:txBody>
      </p:sp>
      <p:sp>
        <p:nvSpPr>
          <p:cNvPr id="12" name="31 Rectángulo redondeado"/>
          <p:cNvSpPr>
            <a:spLocks noChangeArrowheads="1"/>
          </p:cNvSpPr>
          <p:nvPr/>
        </p:nvSpPr>
        <p:spPr bwMode="auto">
          <a:xfrm>
            <a:off x="1655763" y="3316813"/>
            <a:ext cx="1392237" cy="806450"/>
          </a:xfrm>
          <a:prstGeom prst="roundRect">
            <a:avLst>
              <a:gd name="adj" fmla="val 16667"/>
            </a:avLst>
          </a:prstGeom>
          <a:solidFill>
            <a:srgbClr val="E6E6E6"/>
          </a:solidFill>
          <a:ln w="25400">
            <a:solidFill>
              <a:schemeClr val="tx1"/>
            </a:solidFill>
            <a:round/>
            <a:headEnd/>
            <a:tailEnd/>
          </a:ln>
          <a:effectLst>
            <a:outerShdw blurRad="50800" dist="38100" dir="2700000" algn="tl" rotWithShape="0">
              <a:srgbClr val="000000">
                <a:alpha val="39998"/>
              </a:srgbClr>
            </a:outerShdw>
          </a:effectLst>
        </p:spPr>
        <p:txBody>
          <a:bodyPr anchor="ctr"/>
          <a:lstStyle/>
          <a:p>
            <a:pPr algn="ctr"/>
            <a:r>
              <a:rPr lang="es-MX" sz="2000" b="1" dirty="0" smtClean="0"/>
              <a:t>Aesthetic</a:t>
            </a:r>
            <a:endParaRPr lang="es-MX" sz="2000" b="1" dirty="0"/>
          </a:p>
        </p:txBody>
      </p:sp>
      <p:sp>
        <p:nvSpPr>
          <p:cNvPr id="13" name="32 Rectángulo redondeado"/>
          <p:cNvSpPr>
            <a:spLocks noChangeArrowheads="1"/>
          </p:cNvSpPr>
          <p:nvPr/>
        </p:nvSpPr>
        <p:spPr bwMode="auto">
          <a:xfrm>
            <a:off x="5886450" y="3316813"/>
            <a:ext cx="1409700" cy="836612"/>
          </a:xfrm>
          <a:prstGeom prst="roundRect">
            <a:avLst>
              <a:gd name="adj" fmla="val 16667"/>
            </a:avLst>
          </a:prstGeom>
          <a:solidFill>
            <a:srgbClr val="E6E6E6"/>
          </a:solidFill>
          <a:ln w="25400">
            <a:solidFill>
              <a:schemeClr val="tx1"/>
            </a:solidFill>
            <a:round/>
            <a:headEnd/>
            <a:tailEnd/>
          </a:ln>
          <a:effectLst>
            <a:outerShdw blurRad="50800" dist="38100" dir="2700000" algn="tl" rotWithShape="0">
              <a:srgbClr val="000000">
                <a:alpha val="39998"/>
              </a:srgbClr>
            </a:outerShdw>
          </a:effectLst>
        </p:spPr>
        <p:txBody>
          <a:bodyPr anchor="ctr"/>
          <a:lstStyle/>
          <a:p>
            <a:pPr algn="ctr"/>
            <a:r>
              <a:rPr lang="es-MX" sz="2000" b="1" dirty="0" smtClean="0"/>
              <a:t>Easy to use</a:t>
            </a:r>
            <a:endParaRPr lang="es-MX" sz="2000" b="1" dirty="0"/>
          </a:p>
        </p:txBody>
      </p:sp>
      <p:sp>
        <p:nvSpPr>
          <p:cNvPr id="14" name="33 Rectángulo redondeado"/>
          <p:cNvSpPr>
            <a:spLocks noChangeArrowheads="1"/>
          </p:cNvSpPr>
          <p:nvPr/>
        </p:nvSpPr>
        <p:spPr bwMode="auto">
          <a:xfrm>
            <a:off x="3486150" y="1572150"/>
            <a:ext cx="2009775" cy="847725"/>
          </a:xfrm>
          <a:prstGeom prst="roundRect">
            <a:avLst>
              <a:gd name="adj" fmla="val 16667"/>
            </a:avLst>
          </a:prstGeom>
          <a:solidFill>
            <a:srgbClr val="E6E6E6"/>
          </a:solidFill>
          <a:ln w="25400">
            <a:solidFill>
              <a:schemeClr val="tx1"/>
            </a:solidFill>
            <a:round/>
            <a:headEnd/>
            <a:tailEnd/>
          </a:ln>
          <a:effectLst>
            <a:outerShdw blurRad="50800" dist="38100" dir="2700000" algn="tl" rotWithShape="0">
              <a:srgbClr val="000000">
                <a:alpha val="39998"/>
              </a:srgbClr>
            </a:outerShdw>
          </a:effectLst>
        </p:spPr>
        <p:txBody>
          <a:bodyPr anchor="ctr"/>
          <a:lstStyle/>
          <a:p>
            <a:pPr algn="ctr"/>
            <a:r>
              <a:rPr lang="es-MX" sz="2000" b="1" dirty="0" smtClean="0"/>
              <a:t>Easy to comprehend</a:t>
            </a:r>
            <a:endParaRPr lang="es-MX" sz="2000" b="1" dirty="0"/>
          </a:p>
        </p:txBody>
      </p:sp>
      <p:sp>
        <p:nvSpPr>
          <p:cNvPr id="15" name="34 Rectángulo redondeado"/>
          <p:cNvSpPr>
            <a:spLocks noChangeArrowheads="1"/>
          </p:cNvSpPr>
          <p:nvPr/>
        </p:nvSpPr>
        <p:spPr bwMode="auto">
          <a:xfrm>
            <a:off x="3486150" y="5278963"/>
            <a:ext cx="2009775" cy="1004887"/>
          </a:xfrm>
          <a:prstGeom prst="roundRect">
            <a:avLst>
              <a:gd name="adj" fmla="val 16667"/>
            </a:avLst>
          </a:prstGeom>
          <a:solidFill>
            <a:srgbClr val="E6E6E6"/>
          </a:solidFill>
          <a:ln w="25400">
            <a:solidFill>
              <a:schemeClr val="tx1"/>
            </a:solidFill>
            <a:round/>
            <a:headEnd/>
            <a:tailEnd/>
          </a:ln>
          <a:effectLst>
            <a:outerShdw blurRad="50800" dist="38100" dir="2700000" algn="tl" rotWithShape="0">
              <a:srgbClr val="000000">
                <a:alpha val="39998"/>
              </a:srgbClr>
            </a:outerShdw>
          </a:effectLst>
        </p:spPr>
        <p:txBody>
          <a:bodyPr anchor="ctr"/>
          <a:lstStyle/>
          <a:p>
            <a:pPr algn="ctr">
              <a:defRPr/>
            </a:pPr>
            <a:r>
              <a:rPr lang="es-MX" sz="2000" b="1" dirty="0" smtClean="0">
                <a:cs typeface="Arial" pitchFamily="34" charset="0"/>
              </a:rPr>
              <a:t>Integrated </a:t>
            </a:r>
          </a:p>
          <a:p>
            <a:pPr algn="ctr">
              <a:defRPr/>
            </a:pPr>
            <a:r>
              <a:rPr lang="es-MX" sz="2000" b="1" dirty="0" smtClean="0">
                <a:cs typeface="Arial" pitchFamily="34" charset="0"/>
              </a:rPr>
              <a:t>into the environment</a:t>
            </a:r>
            <a:endParaRPr lang="es-MX" sz="2000" b="1" dirty="0">
              <a:ea typeface="+mn-ea"/>
              <a:cs typeface="Arial" pitchFamily="34" charset="0"/>
            </a:endParaRPr>
          </a:p>
        </p:txBody>
      </p:sp>
      <p:cxnSp>
        <p:nvCxnSpPr>
          <p:cNvPr id="16" name="9 Conector recto de flecha"/>
          <p:cNvCxnSpPr/>
          <p:nvPr/>
        </p:nvCxnSpPr>
        <p:spPr>
          <a:xfrm flipV="1">
            <a:off x="4487863" y="2430988"/>
            <a:ext cx="0" cy="10699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46 Rectángulo redondeado"/>
          <p:cNvSpPr/>
          <p:nvPr/>
        </p:nvSpPr>
        <p:spPr>
          <a:xfrm>
            <a:off x="1644650" y="3316813"/>
            <a:ext cx="1392238" cy="80645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chemeClr val="tx1"/>
              </a:solidFill>
            </a:endParaRPr>
          </a:p>
        </p:txBody>
      </p:sp>
      <p:sp>
        <p:nvSpPr>
          <p:cNvPr id="18" name="47 Rectángulo redondeado"/>
          <p:cNvSpPr/>
          <p:nvPr/>
        </p:nvSpPr>
        <p:spPr>
          <a:xfrm>
            <a:off x="3479800" y="1572150"/>
            <a:ext cx="2016125" cy="85883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chemeClr val="tx1"/>
              </a:solidFill>
            </a:endParaRPr>
          </a:p>
        </p:txBody>
      </p:sp>
      <p:sp>
        <p:nvSpPr>
          <p:cNvPr id="19" name="49 Rectángulo redondeado"/>
          <p:cNvSpPr/>
          <p:nvPr/>
        </p:nvSpPr>
        <p:spPr>
          <a:xfrm>
            <a:off x="5886450" y="3316813"/>
            <a:ext cx="1409700" cy="83661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chemeClr val="tx1"/>
              </a:solidFill>
            </a:endParaRPr>
          </a:p>
        </p:txBody>
      </p:sp>
      <p:sp>
        <p:nvSpPr>
          <p:cNvPr id="20" name="50 Rectángulo redondeado"/>
          <p:cNvSpPr/>
          <p:nvPr/>
        </p:nvSpPr>
        <p:spPr>
          <a:xfrm>
            <a:off x="3479800" y="5278963"/>
            <a:ext cx="2016125" cy="100488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chemeClr val="tx1"/>
              </a:solidFill>
            </a:endParaRPr>
          </a:p>
        </p:txBody>
      </p:sp>
      <p:sp>
        <p:nvSpPr>
          <p:cNvPr id="21" name="5 Rectángulo redondeado"/>
          <p:cNvSpPr>
            <a:spLocks noChangeArrowheads="1"/>
          </p:cNvSpPr>
          <p:nvPr/>
        </p:nvSpPr>
        <p:spPr bwMode="auto">
          <a:xfrm>
            <a:off x="3552825" y="3316813"/>
            <a:ext cx="1763713" cy="836612"/>
          </a:xfrm>
          <a:prstGeom prst="roundRect">
            <a:avLst>
              <a:gd name="adj" fmla="val 16667"/>
            </a:avLst>
          </a:prstGeom>
          <a:solidFill>
            <a:srgbClr val="D88D48"/>
          </a:solidFill>
          <a:ln w="25400">
            <a:solidFill>
              <a:schemeClr val="tx1"/>
            </a:solidFill>
            <a:round/>
            <a:headEnd/>
            <a:tailEnd/>
          </a:ln>
          <a:effectLst>
            <a:outerShdw blurRad="44450" dist="27940" dir="5400000" algn="ctr" rotWithShape="0">
              <a:srgbClr val="000000">
                <a:alpha val="31999"/>
              </a:srgbClr>
            </a:outerShdw>
          </a:effectLst>
        </p:spPr>
        <p:txBody>
          <a:bodyPr anchor="ctr"/>
          <a:lstStyle/>
          <a:p>
            <a:pPr algn="ctr"/>
            <a:r>
              <a:rPr lang="es-MX" sz="2000" b="1" dirty="0" smtClean="0">
                <a:solidFill>
                  <a:schemeClr val="bg1"/>
                </a:solidFill>
              </a:rPr>
              <a:t>Assistive Technology</a:t>
            </a:r>
            <a:endParaRPr lang="es-MX" sz="2000" b="1" dirty="0">
              <a:solidFill>
                <a:schemeClr val="bg1"/>
              </a:solidFill>
            </a:endParaRPr>
          </a:p>
        </p:txBody>
      </p:sp>
    </p:spTree>
    <p:extLst>
      <p:ext uri="{BB962C8B-B14F-4D97-AF65-F5344CB8AC3E}">
        <p14:creationId xmlns:p14="http://schemas.microsoft.com/office/powerpoint/2010/main" val="4277239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9" presetClass="emph" presetSubtype="0" grpId="0" nodeType="withEffect">
                                  <p:stCondLst>
                                    <p:cond delay="0"/>
                                  </p:stCondLst>
                                  <p:childTnLst>
                                    <p:set>
                                      <p:cBhvr rctx="PPT">
                                        <p:cTn id="22" dur="indefinite"/>
                                        <p:tgtEl>
                                          <p:spTgt spid="12"/>
                                        </p:tgtEl>
                                        <p:attrNameLst>
                                          <p:attrName>style.opacity</p:attrName>
                                        </p:attrNameLst>
                                      </p:cBhvr>
                                      <p:to>
                                        <p:strVal val="0.5"/>
                                      </p:to>
                                    </p:set>
                                    <p:animEffect filter="image" prLst="opacity: 0.5">
                                      <p:cBhvr rctx="IE">
                                        <p:cTn id="23" dur="indefinite"/>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8"/>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9" presetClass="emph" presetSubtype="0" grpId="0" nodeType="withEffect">
                                  <p:stCondLst>
                                    <p:cond delay="0"/>
                                  </p:stCondLst>
                                  <p:childTnLst>
                                    <p:set>
                                      <p:cBhvr rctx="PPT">
                                        <p:cTn id="37" dur="indefinite"/>
                                        <p:tgtEl>
                                          <p:spTgt spid="14"/>
                                        </p:tgtEl>
                                        <p:attrNameLst>
                                          <p:attrName>style.opacity</p:attrName>
                                        </p:attrNameLst>
                                      </p:cBhvr>
                                      <p:to>
                                        <p:strVal val="0.5"/>
                                      </p:to>
                                    </p:set>
                                    <p:animEffect filter="image" prLst="opacity: 0.5">
                                      <p:cBhvr rctx="IE">
                                        <p:cTn id="38" dur="indefinite"/>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9" presetClass="emph" presetSubtype="0" grpId="0" nodeType="withEffect">
                                  <p:stCondLst>
                                    <p:cond delay="0"/>
                                  </p:stCondLst>
                                  <p:childTnLst>
                                    <p:set>
                                      <p:cBhvr rctx="PPT">
                                        <p:cTn id="52" dur="indefinite"/>
                                        <p:tgtEl>
                                          <p:spTgt spid="13"/>
                                        </p:tgtEl>
                                        <p:attrNameLst>
                                          <p:attrName>style.opacity</p:attrName>
                                        </p:attrNameLst>
                                      </p:cBhvr>
                                      <p:to>
                                        <p:strVal val="0.5"/>
                                      </p:to>
                                    </p:set>
                                    <p:animEffect filter="image" prLst="opacity: 0.5">
                                      <p:cBhvr rctx="IE">
                                        <p:cTn id="53" dur="indefinite"/>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2" grpId="0" animBg="1"/>
      <p:bldP spid="13" grpId="0" animBg="1"/>
      <p:bldP spid="14" grpId="0" animBg="1"/>
      <p:bldP spid="17" grpId="0" animBg="1"/>
      <p:bldP spid="17" grpId="1" animBg="1"/>
      <p:bldP spid="18" grpId="0" animBg="1"/>
      <p:bldP spid="18" grpId="1" animBg="1"/>
      <p:bldP spid="19" grpId="0" animBg="1"/>
      <p:bldP spid="19" grpId="1"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Questions</a:t>
            </a:r>
            <a:r>
              <a:rPr lang="es-ES" dirty="0" smtClean="0"/>
              <a:t> </a:t>
            </a:r>
            <a:r>
              <a:rPr lang="es-ES" dirty="0" err="1" smtClean="0"/>
              <a:t>to</a:t>
            </a:r>
            <a:r>
              <a:rPr lang="es-ES" dirty="0" smtClean="0"/>
              <a:t> </a:t>
            </a:r>
            <a:r>
              <a:rPr lang="es-ES" dirty="0" err="1" smtClean="0"/>
              <a:t>address</a:t>
            </a:r>
            <a:endParaRPr lang="es-ES" dirty="0"/>
          </a:p>
        </p:txBody>
      </p:sp>
      <p:sp>
        <p:nvSpPr>
          <p:cNvPr id="3" name="Marcador de contenido 2"/>
          <p:cNvSpPr>
            <a:spLocks noGrp="1"/>
          </p:cNvSpPr>
          <p:nvPr>
            <p:ph idx="1"/>
          </p:nvPr>
        </p:nvSpPr>
        <p:spPr/>
        <p:txBody>
          <a:bodyPr>
            <a:normAutofit/>
          </a:bodyPr>
          <a:lstStyle/>
          <a:p>
            <a:r>
              <a:rPr lang="en-GB" dirty="0" smtClean="0"/>
              <a:t>Why knowledge of experts is important to consider when designing AHA?</a:t>
            </a:r>
          </a:p>
          <a:p>
            <a:pPr marL="118872" indent="0">
              <a:buNone/>
            </a:pPr>
            <a:endParaRPr lang="en-GB" dirty="0" smtClean="0"/>
          </a:p>
          <a:p>
            <a:r>
              <a:rPr lang="en-GB" dirty="0" smtClean="0"/>
              <a:t>How expert knowledge can be used to abstract design principles for AHA?</a:t>
            </a:r>
          </a:p>
          <a:p>
            <a:pPr marL="118872" indent="0">
              <a:buNone/>
            </a:pPr>
            <a:endParaRPr lang="en-GB" dirty="0"/>
          </a:p>
          <a:p>
            <a:pPr marL="118872" indent="0">
              <a:buNone/>
            </a:pPr>
            <a:endParaRPr lang="en-GB" dirty="0"/>
          </a:p>
          <a:p>
            <a:endParaRPr lang="en-GB"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val="25967010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Ambient</a:t>
            </a:r>
            <a:r>
              <a:rPr lang="es-ES" dirty="0" smtClean="0"/>
              <a:t> </a:t>
            </a:r>
            <a:r>
              <a:rPr lang="es-ES" dirty="0" err="1" smtClean="0"/>
              <a:t>Information</a:t>
            </a:r>
            <a:r>
              <a:rPr lang="es-ES" dirty="0" smtClean="0"/>
              <a:t> </a:t>
            </a:r>
            <a:r>
              <a:rPr lang="es-ES" dirty="0" err="1" smtClean="0"/>
              <a:t>Systems</a:t>
            </a:r>
            <a:endParaRPr lang="es-ES" dirty="0"/>
          </a:p>
        </p:txBody>
      </p:sp>
      <p:sp>
        <p:nvSpPr>
          <p:cNvPr id="4" name="Line 8"/>
          <p:cNvSpPr>
            <a:spLocks noChangeShapeType="1"/>
          </p:cNvSpPr>
          <p:nvPr/>
        </p:nvSpPr>
        <p:spPr bwMode="auto">
          <a:xfrm flipH="1">
            <a:off x="3130550" y="5632450"/>
            <a:ext cx="100806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 name="Line 10"/>
          <p:cNvSpPr>
            <a:spLocks noChangeShapeType="1"/>
          </p:cNvSpPr>
          <p:nvPr/>
        </p:nvSpPr>
        <p:spPr bwMode="auto">
          <a:xfrm>
            <a:off x="4786313" y="5632450"/>
            <a:ext cx="122396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 name="Line 9"/>
          <p:cNvSpPr>
            <a:spLocks noChangeShapeType="1"/>
          </p:cNvSpPr>
          <p:nvPr/>
        </p:nvSpPr>
        <p:spPr bwMode="auto">
          <a:xfrm flipH="1" flipV="1">
            <a:off x="4572000" y="4840288"/>
            <a:ext cx="0" cy="863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 name="AutoShape 4"/>
          <p:cNvSpPr>
            <a:spLocks noChangeArrowheads="1"/>
          </p:cNvSpPr>
          <p:nvPr/>
        </p:nvSpPr>
        <p:spPr bwMode="auto">
          <a:xfrm>
            <a:off x="3638550" y="3787775"/>
            <a:ext cx="2085975" cy="1081088"/>
          </a:xfrm>
          <a:prstGeom prst="roundRect">
            <a:avLst>
              <a:gd name="adj" fmla="val 16667"/>
            </a:avLst>
          </a:prstGeom>
          <a:solidFill>
            <a:srgbClr val="F2F2F2"/>
          </a:solidFill>
          <a:ln w="28575">
            <a:solidFill>
              <a:schemeClr val="tx1"/>
            </a:solidFill>
            <a:round/>
            <a:headEnd/>
            <a:tailEnd/>
          </a:ln>
          <a:effectLst>
            <a:outerShdw blurRad="50800" dist="38100" dir="2700000" algn="tl" rotWithShape="0">
              <a:srgbClr val="000000">
                <a:alpha val="39998"/>
              </a:srgbClr>
            </a:outerShdw>
          </a:effectLst>
        </p:spPr>
        <p:txBody>
          <a:bodyPr wrap="none" anchor="ctr"/>
          <a:lstStyle/>
          <a:p>
            <a:pPr algn="ctr">
              <a:defRPr/>
            </a:pPr>
            <a:r>
              <a:rPr lang="es-MX" b="1" dirty="0" smtClean="0">
                <a:latin typeface="Palatino Linotype" pitchFamily="18" charset="0"/>
                <a:ea typeface="+mn-ea"/>
                <a:cs typeface="Arial" pitchFamily="34" charset="0"/>
              </a:rPr>
              <a:t>Ambient Displays</a:t>
            </a:r>
            <a:endParaRPr lang="es-MX" b="1" dirty="0">
              <a:latin typeface="Palatino Linotype" pitchFamily="18" charset="0"/>
              <a:ea typeface="+mn-ea"/>
              <a:cs typeface="Arial" pitchFamily="34" charset="0"/>
            </a:endParaRPr>
          </a:p>
          <a:p>
            <a:pPr algn="ctr">
              <a:defRPr/>
            </a:pPr>
            <a:r>
              <a:rPr lang="es-MX" sz="1400" dirty="0">
                <a:latin typeface="Palatino Linotype" pitchFamily="18" charset="0"/>
                <a:ea typeface="+mn-ea"/>
                <a:cs typeface="Arial" pitchFamily="34" charset="0"/>
              </a:rPr>
              <a:t>(Wisneski et al, 1998)</a:t>
            </a:r>
          </a:p>
        </p:txBody>
      </p:sp>
      <p:sp>
        <p:nvSpPr>
          <p:cNvPr id="8" name="AutoShape 5"/>
          <p:cNvSpPr>
            <a:spLocks noChangeArrowheads="1"/>
          </p:cNvSpPr>
          <p:nvPr/>
        </p:nvSpPr>
        <p:spPr bwMode="auto">
          <a:xfrm>
            <a:off x="3994150" y="5272088"/>
            <a:ext cx="1223963" cy="792162"/>
          </a:xfrm>
          <a:prstGeom prst="roundRect">
            <a:avLst>
              <a:gd name="adj" fmla="val 16667"/>
            </a:avLst>
          </a:prstGeom>
          <a:solidFill>
            <a:srgbClr val="D88D48"/>
          </a:solidFill>
          <a:ln w="28575">
            <a:solidFill>
              <a:schemeClr val="tx1"/>
            </a:solidFill>
            <a:round/>
            <a:headEnd/>
            <a:tailEnd/>
          </a:ln>
          <a:effectLst>
            <a:outerShdw blurRad="44450" dist="27940" dir="5400000" algn="ctr" rotWithShape="0">
              <a:srgbClr val="000000">
                <a:alpha val="31999"/>
              </a:srgbClr>
            </a:outerShdw>
          </a:effectLst>
        </p:spPr>
        <p:txBody>
          <a:bodyPr wrap="none" anchor="ct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defRPr/>
            </a:pPr>
            <a:r>
              <a:rPr lang="es-MX" b="1" dirty="0" smtClean="0">
                <a:solidFill>
                  <a:schemeClr val="bg1"/>
                </a:solidFill>
                <a:latin typeface="Palatino Linotype" pitchFamily="18" charset="0"/>
                <a:ea typeface="+mn-ea"/>
              </a:rPr>
              <a:t>AIS</a:t>
            </a:r>
          </a:p>
        </p:txBody>
      </p:sp>
      <p:sp>
        <p:nvSpPr>
          <p:cNvPr id="9" name="AutoShape 6"/>
          <p:cNvSpPr>
            <a:spLocks noChangeArrowheads="1"/>
          </p:cNvSpPr>
          <p:nvPr/>
        </p:nvSpPr>
        <p:spPr bwMode="auto">
          <a:xfrm>
            <a:off x="6081713" y="4984750"/>
            <a:ext cx="2016125" cy="1152525"/>
          </a:xfrm>
          <a:prstGeom prst="roundRect">
            <a:avLst>
              <a:gd name="adj" fmla="val 16667"/>
            </a:avLst>
          </a:prstGeom>
          <a:solidFill>
            <a:srgbClr val="F2F2F2"/>
          </a:solidFill>
          <a:ln w="28575">
            <a:solidFill>
              <a:schemeClr val="tx1"/>
            </a:solidFill>
            <a:round/>
            <a:headEnd/>
            <a:tailEnd/>
          </a:ln>
          <a:effectLst>
            <a:outerShdw blurRad="50800" dist="38100" dir="2700000" algn="tl" rotWithShape="0">
              <a:srgbClr val="000000">
                <a:alpha val="39998"/>
              </a:srgbClr>
            </a:outerShdw>
          </a:effectLst>
        </p:spPr>
        <p:txBody>
          <a:bodyPr wrap="none" anchor="ctr"/>
          <a:lstStyle/>
          <a:p>
            <a:pPr algn="ctr"/>
            <a:r>
              <a:rPr lang="es-MX" b="1" dirty="0" smtClean="0">
                <a:latin typeface="Palatino Linotype" charset="0"/>
              </a:rPr>
              <a:t>Notification </a:t>
            </a:r>
          </a:p>
          <a:p>
            <a:pPr algn="ctr"/>
            <a:r>
              <a:rPr lang="es-MX" b="1" dirty="0" smtClean="0">
                <a:latin typeface="Palatino Linotype" charset="0"/>
              </a:rPr>
              <a:t>Systems</a:t>
            </a:r>
            <a:endParaRPr lang="es-MX" b="1" dirty="0">
              <a:latin typeface="Palatino Linotype" charset="0"/>
            </a:endParaRPr>
          </a:p>
          <a:p>
            <a:pPr algn="ctr"/>
            <a:r>
              <a:rPr lang="es-MX" sz="1400" dirty="0">
                <a:latin typeface="Palatino Linotype" charset="0"/>
              </a:rPr>
              <a:t>(McCrikard et al, 2001)</a:t>
            </a:r>
          </a:p>
        </p:txBody>
      </p:sp>
      <p:sp>
        <p:nvSpPr>
          <p:cNvPr id="10" name="AutoShape 7"/>
          <p:cNvSpPr>
            <a:spLocks noChangeArrowheads="1"/>
          </p:cNvSpPr>
          <p:nvPr/>
        </p:nvSpPr>
        <p:spPr bwMode="auto">
          <a:xfrm>
            <a:off x="1258888" y="4999038"/>
            <a:ext cx="1871662" cy="1081087"/>
          </a:xfrm>
          <a:prstGeom prst="roundRect">
            <a:avLst>
              <a:gd name="adj" fmla="val 16667"/>
            </a:avLst>
          </a:prstGeom>
          <a:solidFill>
            <a:srgbClr val="F2F2F2"/>
          </a:solidFill>
          <a:ln w="28575">
            <a:solidFill>
              <a:schemeClr val="tx1"/>
            </a:solidFill>
            <a:round/>
            <a:headEnd/>
            <a:tailEnd/>
          </a:ln>
          <a:effectLst>
            <a:outerShdw blurRad="50800" dist="38100" dir="2700000" algn="tl" rotWithShape="0">
              <a:srgbClr val="000000">
                <a:alpha val="39998"/>
              </a:srgbClr>
            </a:outerShdw>
          </a:effectLst>
        </p:spPr>
        <p:txBody>
          <a:bodyPr wrap="none" anchor="ctr"/>
          <a:lstStyle/>
          <a:p>
            <a:pPr algn="ctr"/>
            <a:r>
              <a:rPr lang="es-MX" b="1" dirty="0" smtClean="0">
                <a:latin typeface="Palatino Linotype" charset="0"/>
              </a:rPr>
              <a:t>Peripherical </a:t>
            </a:r>
          </a:p>
          <a:p>
            <a:pPr algn="ctr"/>
            <a:r>
              <a:rPr lang="es-MX" b="1" dirty="0" smtClean="0">
                <a:latin typeface="Palatino Linotype" charset="0"/>
              </a:rPr>
              <a:t>Displays</a:t>
            </a:r>
          </a:p>
          <a:p>
            <a:pPr algn="ctr"/>
            <a:r>
              <a:rPr lang="es-MX" sz="1400" dirty="0" smtClean="0">
                <a:latin typeface="Palatino Linotype" charset="0"/>
              </a:rPr>
              <a:t>(</a:t>
            </a:r>
            <a:r>
              <a:rPr lang="es-MX" sz="1400" dirty="0">
                <a:latin typeface="Palatino Linotype" charset="0"/>
              </a:rPr>
              <a:t>Matthews et al, 2004)</a:t>
            </a:r>
          </a:p>
        </p:txBody>
      </p:sp>
      <p:sp>
        <p:nvSpPr>
          <p:cNvPr id="11" name="Line 11"/>
          <p:cNvSpPr>
            <a:spLocks noChangeShapeType="1"/>
          </p:cNvSpPr>
          <p:nvPr/>
        </p:nvSpPr>
        <p:spPr bwMode="auto">
          <a:xfrm>
            <a:off x="250825" y="6237288"/>
            <a:ext cx="8640763"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12" name="AutoShape 14"/>
          <p:cNvSpPr>
            <a:spLocks noChangeArrowheads="1"/>
          </p:cNvSpPr>
          <p:nvPr/>
        </p:nvSpPr>
        <p:spPr bwMode="auto">
          <a:xfrm>
            <a:off x="3617913" y="3789363"/>
            <a:ext cx="2085975" cy="1081087"/>
          </a:xfrm>
          <a:prstGeom prst="roundRect">
            <a:avLst>
              <a:gd name="adj" fmla="val 16667"/>
            </a:avLst>
          </a:prstGeom>
          <a:noFill/>
          <a:ln w="762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a:latin typeface="Palatino Linotype" charset="0"/>
            </a:endParaRPr>
          </a:p>
        </p:txBody>
      </p:sp>
      <p:sp>
        <p:nvSpPr>
          <p:cNvPr id="13" name="AutoShape 15"/>
          <p:cNvSpPr>
            <a:spLocks noChangeArrowheads="1"/>
          </p:cNvSpPr>
          <p:nvPr/>
        </p:nvSpPr>
        <p:spPr bwMode="auto">
          <a:xfrm>
            <a:off x="1258888" y="4981575"/>
            <a:ext cx="1871662" cy="1081088"/>
          </a:xfrm>
          <a:prstGeom prst="roundRect">
            <a:avLst>
              <a:gd name="adj" fmla="val 16667"/>
            </a:avLst>
          </a:prstGeom>
          <a:noFill/>
          <a:ln w="762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a:latin typeface="Palatino Linotype" charset="0"/>
            </a:endParaRPr>
          </a:p>
        </p:txBody>
      </p:sp>
      <p:sp>
        <p:nvSpPr>
          <p:cNvPr id="14" name="AutoShape 16"/>
          <p:cNvSpPr>
            <a:spLocks noChangeArrowheads="1"/>
          </p:cNvSpPr>
          <p:nvPr/>
        </p:nvSpPr>
        <p:spPr bwMode="auto">
          <a:xfrm>
            <a:off x="6083300" y="4983163"/>
            <a:ext cx="2014538" cy="1154112"/>
          </a:xfrm>
          <a:prstGeom prst="roundRect">
            <a:avLst>
              <a:gd name="adj" fmla="val 16667"/>
            </a:avLst>
          </a:prstGeom>
          <a:noFill/>
          <a:ln w="762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a:latin typeface="Palatino Linotype" charset="0"/>
            </a:endParaRPr>
          </a:p>
        </p:txBody>
      </p:sp>
      <p:sp>
        <p:nvSpPr>
          <p:cNvPr id="16" name="CuadroTexto 15"/>
          <p:cNvSpPr txBox="1"/>
          <p:nvPr/>
        </p:nvSpPr>
        <p:spPr>
          <a:xfrm>
            <a:off x="256089" y="1539410"/>
            <a:ext cx="8501647" cy="2062103"/>
          </a:xfrm>
          <a:prstGeom prst="rect">
            <a:avLst/>
          </a:prstGeom>
          <a:noFill/>
        </p:spPr>
        <p:txBody>
          <a:bodyPr wrap="none" rtlCol="0">
            <a:spAutoFit/>
          </a:bodyPr>
          <a:lstStyle/>
          <a:p>
            <a:pPr algn="ctr"/>
            <a:r>
              <a:rPr lang="es-ES" sz="3200" dirty="0" err="1" smtClean="0"/>
              <a:t>They</a:t>
            </a:r>
            <a:r>
              <a:rPr lang="es-ES" sz="3200" dirty="0" smtClean="0"/>
              <a:t> </a:t>
            </a:r>
            <a:r>
              <a:rPr lang="es-ES" sz="3200" dirty="0"/>
              <a:t>are </a:t>
            </a:r>
            <a:r>
              <a:rPr lang="es-ES" sz="3200" dirty="0" err="1"/>
              <a:t>aesthetically</a:t>
            </a:r>
            <a:r>
              <a:rPr lang="es-ES" sz="3200" dirty="0"/>
              <a:t> </a:t>
            </a:r>
            <a:r>
              <a:rPr lang="es-ES" sz="3200" dirty="0" err="1"/>
              <a:t>pleasing</a:t>
            </a:r>
            <a:r>
              <a:rPr lang="es-ES" sz="3200" dirty="0"/>
              <a:t> </a:t>
            </a:r>
            <a:r>
              <a:rPr lang="es-ES" sz="3200" dirty="0" err="1"/>
              <a:t>applications</a:t>
            </a:r>
            <a:r>
              <a:rPr lang="es-ES" sz="3200" dirty="0"/>
              <a:t> </a:t>
            </a:r>
            <a:endParaRPr lang="es-ES" sz="3200" dirty="0" smtClean="0"/>
          </a:p>
          <a:p>
            <a:pPr algn="ctr"/>
            <a:r>
              <a:rPr lang="es-ES" sz="3200" dirty="0" err="1" smtClean="0"/>
              <a:t>that</a:t>
            </a:r>
            <a:r>
              <a:rPr lang="es-ES" sz="3200" dirty="0" smtClean="0"/>
              <a:t> </a:t>
            </a:r>
            <a:r>
              <a:rPr lang="es-ES" sz="3200" dirty="0" err="1" smtClean="0"/>
              <a:t>provide</a:t>
            </a:r>
            <a:r>
              <a:rPr lang="es-ES" sz="3200" dirty="0" smtClean="0"/>
              <a:t> </a:t>
            </a:r>
            <a:r>
              <a:rPr lang="es-ES" sz="3200" dirty="0" err="1"/>
              <a:t>valued</a:t>
            </a:r>
            <a:r>
              <a:rPr lang="es-ES" sz="3200" dirty="0"/>
              <a:t> </a:t>
            </a:r>
            <a:r>
              <a:rPr lang="es-ES" sz="3200" dirty="0" err="1"/>
              <a:t>information</a:t>
            </a:r>
            <a:r>
              <a:rPr lang="es-ES" sz="3200" dirty="0"/>
              <a:t> </a:t>
            </a:r>
            <a:r>
              <a:rPr lang="es-ES" sz="3200" dirty="0" err="1"/>
              <a:t>through</a:t>
            </a:r>
            <a:r>
              <a:rPr lang="es-ES" sz="3200" dirty="0"/>
              <a:t> </a:t>
            </a:r>
            <a:r>
              <a:rPr lang="es-ES" sz="3200" dirty="0" err="1"/>
              <a:t>ambient</a:t>
            </a:r>
            <a:r>
              <a:rPr lang="es-ES" sz="3200" dirty="0"/>
              <a:t> </a:t>
            </a:r>
            <a:endParaRPr lang="es-ES" sz="3200" dirty="0" smtClean="0"/>
          </a:p>
          <a:p>
            <a:pPr algn="ctr"/>
            <a:r>
              <a:rPr lang="es-ES" sz="3200" dirty="0" err="1"/>
              <a:t>c</a:t>
            </a:r>
            <a:r>
              <a:rPr lang="es-ES" sz="3200" dirty="0" err="1" smtClean="0"/>
              <a:t>hanges</a:t>
            </a:r>
            <a:r>
              <a:rPr lang="es-ES" sz="3200" dirty="0" smtClean="0"/>
              <a:t> and </a:t>
            </a:r>
            <a:r>
              <a:rPr lang="es-ES" sz="3200" dirty="0" err="1" smtClean="0"/>
              <a:t>abstract</a:t>
            </a:r>
            <a:r>
              <a:rPr lang="es-ES" sz="3200" dirty="0" smtClean="0"/>
              <a:t> </a:t>
            </a:r>
            <a:r>
              <a:rPr lang="es-ES" sz="3200" dirty="0" err="1"/>
              <a:t>representations</a:t>
            </a:r>
            <a:r>
              <a:rPr lang="es-ES" sz="3200" dirty="0"/>
              <a:t>, </a:t>
            </a:r>
            <a:endParaRPr lang="es-ES" sz="3200" dirty="0" smtClean="0"/>
          </a:p>
          <a:p>
            <a:pPr algn="ctr"/>
            <a:r>
              <a:rPr lang="es-ES" sz="3200" dirty="0" err="1" smtClean="0"/>
              <a:t>that</a:t>
            </a:r>
            <a:r>
              <a:rPr lang="es-ES" sz="3200" dirty="0" smtClean="0"/>
              <a:t> </a:t>
            </a:r>
            <a:r>
              <a:rPr lang="es-ES" sz="3200" dirty="0"/>
              <a:t>are </a:t>
            </a:r>
            <a:r>
              <a:rPr lang="es-ES" sz="3200" dirty="0" err="1"/>
              <a:t>easy</a:t>
            </a:r>
            <a:r>
              <a:rPr lang="es-ES" sz="3200" dirty="0"/>
              <a:t> </a:t>
            </a:r>
            <a:r>
              <a:rPr lang="es-ES" sz="3200" dirty="0" err="1"/>
              <a:t>to</a:t>
            </a:r>
            <a:r>
              <a:rPr lang="es-ES" sz="3200" dirty="0"/>
              <a:t> </a:t>
            </a:r>
            <a:r>
              <a:rPr lang="es-ES" sz="3200" dirty="0" err="1"/>
              <a:t>comprehend</a:t>
            </a:r>
            <a:r>
              <a:rPr lang="es-ES" sz="3200" dirty="0" smtClean="0"/>
              <a:t>: </a:t>
            </a:r>
            <a:endParaRPr lang="es-ES" sz="3200" dirty="0"/>
          </a:p>
        </p:txBody>
      </p:sp>
    </p:spTree>
    <p:extLst>
      <p:ext uri="{BB962C8B-B14F-4D97-AF65-F5344CB8AC3E}">
        <p14:creationId xmlns:p14="http://schemas.microsoft.com/office/powerpoint/2010/main" val="2030195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9" presetClass="emph" presetSubtype="0" grpId="0" nodeType="withEffect">
                                  <p:stCondLst>
                                    <p:cond delay="0"/>
                                  </p:stCondLst>
                                  <p:childTnLst>
                                    <p:set>
                                      <p:cBhvr rctx="PPT">
                                        <p:cTn id="16" dur="indefinite"/>
                                        <p:tgtEl>
                                          <p:spTgt spid="10"/>
                                        </p:tgtEl>
                                        <p:attrNameLst>
                                          <p:attrName>style.opacity</p:attrName>
                                        </p:attrNameLst>
                                      </p:cBhvr>
                                      <p:to>
                                        <p:strVal val="0.5"/>
                                      </p:to>
                                    </p:set>
                                    <p:animEffect filter="image" prLst="opacity: 0.5">
                                      <p:cBhvr rctx="IE">
                                        <p:cTn id="17" dur="indefinite"/>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9" presetClass="emph" presetSubtype="0" grpId="0" nodeType="withEffect">
                                  <p:stCondLst>
                                    <p:cond delay="0"/>
                                  </p:stCondLst>
                                  <p:childTnLst>
                                    <p:set>
                                      <p:cBhvr rctx="PPT">
                                        <p:cTn id="27" dur="indefinite"/>
                                        <p:tgtEl>
                                          <p:spTgt spid="7"/>
                                        </p:tgtEl>
                                        <p:attrNameLst>
                                          <p:attrName>style.opacity</p:attrName>
                                        </p:attrNameLst>
                                      </p:cBhvr>
                                      <p:to>
                                        <p:strVal val="0.5"/>
                                      </p:to>
                                    </p:set>
                                    <p:animEffect filter="image" prLst="opacity: 0.5">
                                      <p:cBhvr rctx="IE">
                                        <p:cTn id="28" dur="indefinite"/>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2" grpId="1" animBg="1"/>
      <p:bldP spid="13" grpId="0" animBg="1"/>
      <p:bldP spid="13" grpId="1" animBg="1"/>
      <p:bldP spid="14" grpId="0" animBg="1"/>
      <p:bldP spid="1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Case of </a:t>
            </a:r>
            <a:r>
              <a:rPr lang="es-ES" dirty="0" err="1" smtClean="0"/>
              <a:t>Study</a:t>
            </a:r>
            <a:endParaRPr lang="es-ES" dirty="0"/>
          </a:p>
        </p:txBody>
      </p:sp>
      <p:sp>
        <p:nvSpPr>
          <p:cNvPr id="3" name="Marcador de contenido 2"/>
          <p:cNvSpPr>
            <a:spLocks noGrp="1"/>
          </p:cNvSpPr>
          <p:nvPr>
            <p:ph idx="1"/>
          </p:nvPr>
        </p:nvSpPr>
        <p:spPr/>
        <p:txBody>
          <a:bodyPr>
            <a:normAutofit lnSpcReduction="10000"/>
          </a:bodyPr>
          <a:lstStyle/>
          <a:p>
            <a:r>
              <a:rPr lang="es-ES" dirty="0" smtClean="0"/>
              <a:t>17 </a:t>
            </a:r>
            <a:r>
              <a:rPr lang="es-ES" dirty="0" err="1"/>
              <a:t>older</a:t>
            </a:r>
            <a:r>
              <a:rPr lang="es-ES" dirty="0"/>
              <a:t> </a:t>
            </a:r>
            <a:r>
              <a:rPr lang="es-ES" dirty="0" err="1"/>
              <a:t>adults</a:t>
            </a:r>
            <a:r>
              <a:rPr lang="es-ES" dirty="0"/>
              <a:t> </a:t>
            </a:r>
            <a:r>
              <a:rPr lang="es-ES" dirty="0" err="1" smtClean="0"/>
              <a:t>between</a:t>
            </a:r>
            <a:r>
              <a:rPr lang="es-ES" dirty="0" smtClean="0"/>
              <a:t> </a:t>
            </a:r>
            <a:r>
              <a:rPr lang="es-ES" dirty="0" smtClean="0"/>
              <a:t>65 </a:t>
            </a:r>
            <a:r>
              <a:rPr lang="es-ES" dirty="0"/>
              <a:t>and 86 </a:t>
            </a:r>
            <a:r>
              <a:rPr lang="es-ES" dirty="0" err="1"/>
              <a:t>years</a:t>
            </a:r>
            <a:r>
              <a:rPr lang="es-ES" dirty="0"/>
              <a:t> </a:t>
            </a:r>
            <a:r>
              <a:rPr lang="es-ES" dirty="0" err="1"/>
              <a:t>old</a:t>
            </a:r>
            <a:r>
              <a:rPr lang="es-ES" dirty="0"/>
              <a:t>, </a:t>
            </a:r>
            <a:r>
              <a:rPr lang="es-ES" dirty="0" err="1"/>
              <a:t>who</a:t>
            </a:r>
            <a:r>
              <a:rPr lang="es-ES" dirty="0"/>
              <a:t> </a:t>
            </a:r>
            <a:r>
              <a:rPr lang="es-ES" dirty="0" err="1"/>
              <a:t>take</a:t>
            </a:r>
            <a:r>
              <a:rPr lang="es-ES" dirty="0"/>
              <a:t> </a:t>
            </a:r>
            <a:r>
              <a:rPr lang="es-ES" dirty="0" err="1"/>
              <a:t>between</a:t>
            </a:r>
            <a:r>
              <a:rPr lang="es-ES" dirty="0"/>
              <a:t> 3 and 10 </a:t>
            </a:r>
            <a:r>
              <a:rPr lang="es-ES" dirty="0" smtClean="0"/>
              <a:t>medicines</a:t>
            </a:r>
          </a:p>
          <a:p>
            <a:endParaRPr lang="es-ES" dirty="0"/>
          </a:p>
          <a:p>
            <a:r>
              <a:rPr lang="es-ES" dirty="0"/>
              <a:t>40-minute contextual interviews (</a:t>
            </a:r>
            <a:r>
              <a:rPr lang="es-ES" dirty="0" err="1"/>
              <a:t>MedMaIDE</a:t>
            </a:r>
            <a:r>
              <a:rPr lang="es-ES" dirty="0"/>
              <a:t> </a:t>
            </a:r>
            <a:r>
              <a:rPr lang="es-ES" dirty="0" err="1"/>
              <a:t>index</a:t>
            </a:r>
            <a:r>
              <a:rPr lang="es-ES" dirty="0" smtClean="0"/>
              <a:t>)</a:t>
            </a:r>
            <a:r>
              <a:rPr lang="es-ES" sz="1300" dirty="0" smtClean="0"/>
              <a:t>[</a:t>
            </a:r>
            <a:r>
              <a:rPr lang="es-ES" sz="1300" dirty="0" err="1" smtClean="0"/>
              <a:t>Orwing</a:t>
            </a:r>
            <a:r>
              <a:rPr lang="es-ES" sz="1300" dirty="0" smtClean="0"/>
              <a:t> 06]</a:t>
            </a:r>
            <a:r>
              <a:rPr lang="es-ES" dirty="0" smtClean="0"/>
              <a:t>:</a:t>
            </a:r>
            <a:endParaRPr lang="es-ES" dirty="0"/>
          </a:p>
          <a:p>
            <a:endParaRPr lang="es-ES" dirty="0" smtClean="0"/>
          </a:p>
          <a:p>
            <a:r>
              <a:rPr lang="es-ES" dirty="0" err="1" smtClean="0"/>
              <a:t>What</a:t>
            </a:r>
            <a:r>
              <a:rPr lang="es-ES" dirty="0" smtClean="0"/>
              <a:t> </a:t>
            </a:r>
            <a:r>
              <a:rPr lang="es-ES" dirty="0" err="1"/>
              <a:t>elders</a:t>
            </a:r>
            <a:r>
              <a:rPr lang="es-ES" dirty="0"/>
              <a:t> </a:t>
            </a:r>
            <a:r>
              <a:rPr lang="es-ES" dirty="0" err="1"/>
              <a:t>know</a:t>
            </a:r>
            <a:r>
              <a:rPr lang="es-ES" dirty="0"/>
              <a:t> </a:t>
            </a:r>
            <a:r>
              <a:rPr lang="es-ES" dirty="0" err="1"/>
              <a:t>about</a:t>
            </a:r>
            <a:r>
              <a:rPr lang="es-ES" dirty="0"/>
              <a:t> </a:t>
            </a:r>
            <a:r>
              <a:rPr lang="es-ES" dirty="0" err="1"/>
              <a:t>their</a:t>
            </a:r>
            <a:r>
              <a:rPr lang="es-ES" dirty="0"/>
              <a:t> </a:t>
            </a:r>
            <a:r>
              <a:rPr lang="es-ES" dirty="0" err="1" smtClean="0"/>
              <a:t>medication</a:t>
            </a:r>
            <a:endParaRPr lang="es-ES" dirty="0" smtClean="0"/>
          </a:p>
          <a:p>
            <a:pPr lvl="1"/>
            <a:r>
              <a:rPr lang="es-ES" dirty="0" err="1" smtClean="0"/>
              <a:t>The</a:t>
            </a:r>
            <a:r>
              <a:rPr lang="es-ES" dirty="0" smtClean="0"/>
              <a:t> </a:t>
            </a:r>
            <a:r>
              <a:rPr lang="es-ES" dirty="0"/>
              <a:t>place </a:t>
            </a:r>
            <a:r>
              <a:rPr lang="es-ES" dirty="0" err="1"/>
              <a:t>where</a:t>
            </a:r>
            <a:r>
              <a:rPr lang="es-ES" dirty="0"/>
              <a:t> </a:t>
            </a:r>
            <a:r>
              <a:rPr lang="es-ES" dirty="0" err="1"/>
              <a:t>they</a:t>
            </a:r>
            <a:r>
              <a:rPr lang="es-ES" dirty="0"/>
              <a:t> </a:t>
            </a:r>
            <a:r>
              <a:rPr lang="es-ES" dirty="0" err="1" smtClean="0"/>
              <a:t>medicate</a:t>
            </a:r>
            <a:r>
              <a:rPr lang="es-ES" dirty="0" smtClean="0"/>
              <a:t> </a:t>
            </a:r>
          </a:p>
          <a:p>
            <a:pPr lvl="1"/>
            <a:r>
              <a:rPr lang="es-ES" dirty="0" err="1" smtClean="0"/>
              <a:t>supporting</a:t>
            </a:r>
            <a:r>
              <a:rPr lang="es-ES" dirty="0" smtClean="0"/>
              <a:t> </a:t>
            </a:r>
            <a:r>
              <a:rPr lang="es-ES" dirty="0" err="1"/>
              <a:t>resources</a:t>
            </a:r>
            <a:r>
              <a:rPr lang="es-ES" dirty="0"/>
              <a:t> </a:t>
            </a:r>
            <a:r>
              <a:rPr lang="es-ES" dirty="0" err="1"/>
              <a:t>they</a:t>
            </a:r>
            <a:r>
              <a:rPr lang="es-ES" dirty="0"/>
              <a:t> use </a:t>
            </a:r>
            <a:r>
              <a:rPr lang="es-ES" dirty="0" err="1"/>
              <a:t>for</a:t>
            </a:r>
            <a:r>
              <a:rPr lang="es-ES" dirty="0"/>
              <a:t> </a:t>
            </a:r>
            <a:r>
              <a:rPr lang="es-ES" dirty="0" err="1" smtClean="0"/>
              <a:t>medicating</a:t>
            </a:r>
            <a:r>
              <a:rPr lang="es-ES" dirty="0" smtClean="0"/>
              <a:t> </a:t>
            </a:r>
          </a:p>
          <a:p>
            <a:pPr lvl="1"/>
            <a:r>
              <a:rPr lang="es-ES" dirty="0" err="1" smtClean="0"/>
              <a:t>involved</a:t>
            </a:r>
            <a:r>
              <a:rPr lang="es-ES" dirty="0" smtClean="0"/>
              <a:t> </a:t>
            </a:r>
            <a:r>
              <a:rPr lang="es-ES" dirty="0" err="1" smtClean="0"/>
              <a:t>community</a:t>
            </a:r>
            <a:r>
              <a:rPr lang="es-ES" dirty="0" smtClean="0"/>
              <a:t>.</a:t>
            </a:r>
            <a:endParaRPr lang="es-ES" dirty="0"/>
          </a:p>
        </p:txBody>
      </p:sp>
      <p:sp>
        <p:nvSpPr>
          <p:cNvPr id="4" name="Marcador de pie de página 3"/>
          <p:cNvSpPr>
            <a:spLocks noGrp="1"/>
          </p:cNvSpPr>
          <p:nvPr>
            <p:ph type="ftr" sz="quarter" idx="11"/>
          </p:nvPr>
        </p:nvSpPr>
        <p:spPr/>
        <p:txBody>
          <a:bodyPr/>
          <a:lstStyle/>
          <a:p>
            <a:r>
              <a:rPr lang="es-ES" smtClean="0"/>
              <a:t>Marcela D. Rodríguez, UABC</a:t>
            </a:r>
            <a:endParaRPr lang="es-ES"/>
          </a:p>
        </p:txBody>
      </p:sp>
      <p:sp>
        <p:nvSpPr>
          <p:cNvPr id="5" name="Marcador de número de diapositiva 4"/>
          <p:cNvSpPr>
            <a:spLocks noGrp="1"/>
          </p:cNvSpPr>
          <p:nvPr>
            <p:ph type="sldNum" sz="quarter" idx="12"/>
          </p:nvPr>
        </p:nvSpPr>
        <p:spPr/>
        <p:txBody>
          <a:bodyPr/>
          <a:lstStyle/>
          <a:p>
            <a:fld id="{62A4A63D-11CC-384B-8831-B6AAA48997F6}" type="slidenum">
              <a:rPr lang="es-ES" smtClean="0"/>
              <a:t>21</a:t>
            </a:fld>
            <a:endParaRPr lang="es-ES"/>
          </a:p>
        </p:txBody>
      </p:sp>
      <p:cxnSp>
        <p:nvCxnSpPr>
          <p:cNvPr id="6" name="10 Conector recto"/>
          <p:cNvCxnSpPr/>
          <p:nvPr/>
        </p:nvCxnSpPr>
        <p:spPr>
          <a:xfrm>
            <a:off x="323528" y="1234723"/>
            <a:ext cx="8424936"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8209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0 Rectángulo"/>
          <p:cNvSpPr/>
          <p:nvPr/>
        </p:nvSpPr>
        <p:spPr>
          <a:xfrm>
            <a:off x="5148064" y="3106931"/>
            <a:ext cx="3600400" cy="13766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sz="1600" dirty="0"/>
          </a:p>
        </p:txBody>
      </p:sp>
      <p:sp>
        <p:nvSpPr>
          <p:cNvPr id="2" name="1 Título"/>
          <p:cNvSpPr>
            <a:spLocks noGrp="1"/>
          </p:cNvSpPr>
          <p:nvPr>
            <p:ph type="title"/>
          </p:nvPr>
        </p:nvSpPr>
        <p:spPr>
          <a:xfrm>
            <a:off x="457200" y="81468"/>
            <a:ext cx="8229600" cy="1143000"/>
          </a:xfrm>
        </p:spPr>
        <p:txBody>
          <a:bodyPr>
            <a:normAutofit/>
          </a:bodyPr>
          <a:lstStyle/>
          <a:p>
            <a:r>
              <a:rPr lang="es-MX" dirty="0">
                <a:latin typeface="+mn-lt"/>
              </a:rPr>
              <a:t>S</a:t>
            </a:r>
            <a:r>
              <a:rPr lang="es-MX" dirty="0" smtClean="0">
                <a:latin typeface="+mn-lt"/>
              </a:rPr>
              <a:t>tudy findings </a:t>
            </a:r>
            <a:endParaRPr lang="es-MX" dirty="0">
              <a:latin typeface="+mn-lt"/>
            </a:endParaRPr>
          </a:p>
        </p:txBody>
      </p:sp>
      <p:sp>
        <p:nvSpPr>
          <p:cNvPr id="7" name="6 Marcador de número de diapositiva"/>
          <p:cNvSpPr>
            <a:spLocks noGrp="1"/>
          </p:cNvSpPr>
          <p:nvPr>
            <p:ph type="sldNum" sz="quarter" idx="12"/>
          </p:nvPr>
        </p:nvSpPr>
        <p:spPr>
          <a:xfrm>
            <a:off x="6553200" y="6486222"/>
            <a:ext cx="2133600" cy="365125"/>
          </a:xfrm>
        </p:spPr>
        <p:txBody>
          <a:bodyPr/>
          <a:lstStyle/>
          <a:p>
            <a:fld id="{580BC1BD-EE67-448A-9CF1-55034EB358CE}" type="slidenum">
              <a:rPr lang="es-MX" sz="1800" smtClean="0"/>
              <a:pPr/>
              <a:t>22</a:t>
            </a:fld>
            <a:endParaRPr lang="es-MX" sz="1800" dirty="0"/>
          </a:p>
        </p:txBody>
      </p:sp>
      <p:grpSp>
        <p:nvGrpSpPr>
          <p:cNvPr id="3" name="2 Grupo"/>
          <p:cNvGrpSpPr/>
          <p:nvPr/>
        </p:nvGrpSpPr>
        <p:grpSpPr>
          <a:xfrm>
            <a:off x="323527" y="1369611"/>
            <a:ext cx="8424937" cy="5193704"/>
            <a:chOff x="985729" y="11958570"/>
            <a:chExt cx="14787668" cy="9055299"/>
          </a:xfrm>
        </p:grpSpPr>
        <p:sp>
          <p:nvSpPr>
            <p:cNvPr id="21" name="20 Rectángulo redondeado"/>
            <p:cNvSpPr/>
            <p:nvPr/>
          </p:nvSpPr>
          <p:spPr>
            <a:xfrm>
              <a:off x="985731" y="11958570"/>
              <a:ext cx="3665319" cy="785818"/>
            </a:xfrm>
            <a:prstGeom prst="round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s-MX" sz="1600" b="1" dirty="0" smtClean="0">
                  <a:effectLst>
                    <a:outerShdw blurRad="38100" dist="38100" dir="2700000" algn="tl">
                      <a:srgbClr val="000000">
                        <a:alpha val="43137"/>
                      </a:srgbClr>
                    </a:outerShdw>
                  </a:effectLst>
                </a:rPr>
                <a:t>Elders’ Strategies </a:t>
              </a:r>
              <a:endParaRPr lang="es-MX" sz="1600" b="1" dirty="0">
                <a:effectLst>
                  <a:outerShdw blurRad="38100" dist="38100" dir="2700000" algn="tl">
                    <a:srgbClr val="000000">
                      <a:alpha val="43137"/>
                    </a:srgbClr>
                  </a:outerShdw>
                </a:effectLst>
              </a:endParaRPr>
            </a:p>
          </p:txBody>
        </p:sp>
        <p:sp>
          <p:nvSpPr>
            <p:cNvPr id="27" name="26 Rectángulo redondeado"/>
            <p:cNvSpPr/>
            <p:nvPr/>
          </p:nvSpPr>
          <p:spPr>
            <a:xfrm>
              <a:off x="4651048" y="11958570"/>
              <a:ext cx="4835804" cy="785818"/>
            </a:xfrm>
            <a:prstGeom prst="round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s-MX" sz="1600" b="1" dirty="0" smtClean="0">
                  <a:effectLst>
                    <a:outerShdw blurRad="38100" dist="38100" dir="2700000" algn="tl">
                      <a:srgbClr val="000000">
                        <a:alpha val="43137"/>
                      </a:srgbClr>
                    </a:outerShdw>
                  </a:effectLst>
                </a:rPr>
                <a:t>Goal</a:t>
              </a:r>
              <a:endParaRPr lang="es-MX" sz="1600" b="1" dirty="0">
                <a:effectLst>
                  <a:outerShdw blurRad="38100" dist="38100" dir="2700000" algn="tl">
                    <a:srgbClr val="000000">
                      <a:alpha val="43137"/>
                    </a:srgbClr>
                  </a:outerShdw>
                </a:effectLst>
              </a:endParaRPr>
            </a:p>
          </p:txBody>
        </p:sp>
        <p:sp>
          <p:nvSpPr>
            <p:cNvPr id="28" name="27 Rectángulo redondeado"/>
            <p:cNvSpPr/>
            <p:nvPr/>
          </p:nvSpPr>
          <p:spPr>
            <a:xfrm>
              <a:off x="9453882" y="11974485"/>
              <a:ext cx="6286543" cy="785818"/>
            </a:xfrm>
            <a:prstGeom prst="round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s-MX" sz="1600" b="1" dirty="0" err="1" smtClean="0">
                  <a:effectLst>
                    <a:outerShdw blurRad="38100" dist="38100" dir="2700000" algn="tl">
                      <a:srgbClr val="000000">
                        <a:alpha val="43137"/>
                      </a:srgbClr>
                    </a:outerShdw>
                  </a:effectLst>
                </a:rPr>
                <a:t>Evidence</a:t>
              </a:r>
              <a:endParaRPr lang="es-MX" sz="1600" b="1" dirty="0">
                <a:effectLst>
                  <a:outerShdw blurRad="38100" dist="38100" dir="2700000" algn="tl">
                    <a:srgbClr val="000000">
                      <a:alpha val="43137"/>
                    </a:srgbClr>
                  </a:outerShdw>
                </a:effectLst>
              </a:endParaRPr>
            </a:p>
          </p:txBody>
        </p:sp>
        <p:sp>
          <p:nvSpPr>
            <p:cNvPr id="29" name="28 Rectángulo"/>
            <p:cNvSpPr/>
            <p:nvPr/>
          </p:nvSpPr>
          <p:spPr>
            <a:xfrm>
              <a:off x="985729" y="12744388"/>
              <a:ext cx="3665317" cy="22432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a:t>Have </a:t>
              </a:r>
              <a:r>
                <a:rPr lang="en-US" sz="2000" dirty="0" smtClean="0"/>
                <a:t>a specific </a:t>
              </a:r>
              <a:r>
                <a:rPr lang="en-US" sz="2000" dirty="0"/>
                <a:t>place to medicate</a:t>
              </a:r>
            </a:p>
          </p:txBody>
        </p:sp>
        <p:sp>
          <p:nvSpPr>
            <p:cNvPr id="30" name="29 Rectángulo"/>
            <p:cNvSpPr/>
            <p:nvPr/>
          </p:nvSpPr>
          <p:spPr>
            <a:xfrm>
              <a:off x="985731" y="14987615"/>
              <a:ext cx="3665315" cy="21342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a:t>Sort </a:t>
              </a:r>
              <a:r>
                <a:rPr lang="en-US" sz="2000" dirty="0" smtClean="0"/>
                <a:t>their medicines</a:t>
              </a:r>
              <a:endParaRPr lang="en-US" sz="2000" dirty="0"/>
            </a:p>
          </p:txBody>
        </p:sp>
        <p:sp>
          <p:nvSpPr>
            <p:cNvPr id="31" name="30 Rectángulo"/>
            <p:cNvSpPr/>
            <p:nvPr/>
          </p:nvSpPr>
          <p:spPr>
            <a:xfrm>
              <a:off x="985731" y="17121913"/>
              <a:ext cx="3665319" cy="1883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smtClean="0"/>
                <a:t>Write down notes indicating the medicine purpose</a:t>
              </a:r>
              <a:endParaRPr lang="en-US" sz="2000" dirty="0"/>
            </a:p>
          </p:txBody>
        </p:sp>
        <p:sp>
          <p:nvSpPr>
            <p:cNvPr id="32" name="31 Rectángulo"/>
            <p:cNvSpPr/>
            <p:nvPr/>
          </p:nvSpPr>
          <p:spPr>
            <a:xfrm>
              <a:off x="985731" y="19005117"/>
              <a:ext cx="3665315" cy="2008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smtClean="0"/>
                <a:t>Visit </a:t>
              </a:r>
              <a:r>
                <a:rPr lang="en-US" sz="2000" dirty="0"/>
                <a:t>periodically to their </a:t>
              </a:r>
              <a:r>
                <a:rPr lang="en-US" sz="2000" dirty="0" smtClean="0"/>
                <a:t>doctors</a:t>
              </a:r>
              <a:endParaRPr lang="en-US" sz="2000" dirty="0"/>
            </a:p>
          </p:txBody>
        </p:sp>
        <p:sp>
          <p:nvSpPr>
            <p:cNvPr id="33" name="32 Rectángulo"/>
            <p:cNvSpPr/>
            <p:nvPr/>
          </p:nvSpPr>
          <p:spPr>
            <a:xfrm>
              <a:off x="4651048" y="12727767"/>
              <a:ext cx="4835805" cy="22598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smtClean="0"/>
                <a:t>Not forget taking their medicines.</a:t>
              </a:r>
              <a:endParaRPr lang="en-US" sz="2000" dirty="0"/>
            </a:p>
            <a:p>
              <a:r>
                <a:rPr lang="en-US" sz="2000" dirty="0" smtClean="0"/>
                <a:t>Have the </a:t>
              </a:r>
              <a:r>
                <a:rPr lang="en-US" sz="2000" dirty="0"/>
                <a:t>objects </a:t>
              </a:r>
              <a:r>
                <a:rPr lang="en-US" sz="2000" dirty="0" smtClean="0"/>
                <a:t> they need to medicate</a:t>
              </a:r>
              <a:endParaRPr lang="en-US" sz="2000" dirty="0"/>
            </a:p>
          </p:txBody>
        </p:sp>
        <p:sp>
          <p:nvSpPr>
            <p:cNvPr id="34" name="33 Rectángulo"/>
            <p:cNvSpPr/>
            <p:nvPr/>
          </p:nvSpPr>
          <p:spPr>
            <a:xfrm>
              <a:off x="9486854" y="12744388"/>
              <a:ext cx="6286543" cy="22432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sz="1600" dirty="0"/>
            </a:p>
          </p:txBody>
        </p:sp>
        <p:pic>
          <p:nvPicPr>
            <p:cNvPr id="35" name="Picture 8" descr="Lugar donde comunmente estan.JPG"/>
            <p:cNvPicPr>
              <a:picLocks noChangeAspect="1"/>
            </p:cNvPicPr>
            <p:nvPr/>
          </p:nvPicPr>
          <p:blipFill>
            <a:blip r:embed="rId2" cstate="print">
              <a:lum bright="7000"/>
            </a:blip>
            <a:stretch>
              <a:fillRect/>
            </a:stretch>
          </p:blipFill>
          <p:spPr>
            <a:xfrm>
              <a:off x="11772869" y="12913789"/>
              <a:ext cx="1690667" cy="1571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 name="Picture 9" descr="DSCN0390.JPG"/>
            <p:cNvPicPr>
              <a:picLocks noChangeAspect="1"/>
            </p:cNvPicPr>
            <p:nvPr/>
          </p:nvPicPr>
          <p:blipFill>
            <a:blip r:embed="rId3" cstate="print"/>
            <a:stretch>
              <a:fillRect/>
            </a:stretch>
          </p:blipFill>
          <p:spPr>
            <a:xfrm>
              <a:off x="13773133" y="12913789"/>
              <a:ext cx="1643074" cy="1571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 name="Picture 19" descr="DSCN0404.JPG"/>
            <p:cNvPicPr>
              <a:picLocks noChangeAspect="1"/>
            </p:cNvPicPr>
            <p:nvPr/>
          </p:nvPicPr>
          <p:blipFill>
            <a:blip r:embed="rId4" cstate="print">
              <a:lum bright="10000"/>
            </a:blip>
            <a:stretch>
              <a:fillRect/>
            </a:stretch>
          </p:blipFill>
          <p:spPr>
            <a:xfrm>
              <a:off x="11844306" y="15190963"/>
              <a:ext cx="1643076" cy="14287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 name="Picture 2" descr="F:\ines e irene\S4020025.JPG"/>
            <p:cNvPicPr>
              <a:picLocks noChangeAspect="1" noChangeArrowheads="1"/>
            </p:cNvPicPr>
            <p:nvPr/>
          </p:nvPicPr>
          <p:blipFill>
            <a:blip r:embed="rId5" cstate="print">
              <a:lum bright="7000"/>
            </a:blip>
            <a:srcRect/>
            <a:stretch>
              <a:fillRect/>
            </a:stretch>
          </p:blipFill>
          <p:spPr bwMode="auto">
            <a:xfrm>
              <a:off x="9701167" y="15190963"/>
              <a:ext cx="1785949" cy="14287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 name="38 Rectángulo"/>
            <p:cNvSpPr/>
            <p:nvPr/>
          </p:nvSpPr>
          <p:spPr>
            <a:xfrm>
              <a:off x="4651046" y="14987613"/>
              <a:ext cx="4835807" cy="24002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a:t>A</a:t>
              </a:r>
              <a:r>
                <a:rPr lang="en-US" sz="2000" dirty="0" smtClean="0"/>
                <a:t>void taking incorrect doses or medicines    </a:t>
              </a:r>
              <a:endParaRPr lang="en-US" sz="2000" dirty="0"/>
            </a:p>
            <a:p>
              <a:endParaRPr lang="es-ES" sz="2000" dirty="0"/>
            </a:p>
          </p:txBody>
        </p:sp>
        <p:sp>
          <p:nvSpPr>
            <p:cNvPr id="40" name="39 Rectángulo"/>
            <p:cNvSpPr/>
            <p:nvPr/>
          </p:nvSpPr>
          <p:spPr>
            <a:xfrm>
              <a:off x="9486854" y="17121913"/>
              <a:ext cx="6286543" cy="20518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sz="1600" dirty="0"/>
            </a:p>
          </p:txBody>
        </p:sp>
        <p:pic>
          <p:nvPicPr>
            <p:cNvPr id="41" name="Picture 20" descr="Notas de Medicamentos.JPG"/>
            <p:cNvPicPr>
              <a:picLocks noChangeAspect="1"/>
            </p:cNvPicPr>
            <p:nvPr/>
          </p:nvPicPr>
          <p:blipFill>
            <a:blip r:embed="rId6" cstate="print"/>
            <a:stretch>
              <a:fillRect/>
            </a:stretch>
          </p:blipFill>
          <p:spPr>
            <a:xfrm>
              <a:off x="10272672" y="17378310"/>
              <a:ext cx="1928825" cy="1250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2" name="41 Rectángulo"/>
            <p:cNvSpPr/>
            <p:nvPr/>
          </p:nvSpPr>
          <p:spPr>
            <a:xfrm>
              <a:off x="4651046" y="17121910"/>
              <a:ext cx="4835807" cy="1883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2000" dirty="0" smtClean="0"/>
            </a:p>
            <a:p>
              <a:r>
                <a:rPr lang="en-US" sz="2000" dirty="0" smtClean="0"/>
                <a:t>Remember the health problem addressed by their </a:t>
              </a:r>
              <a:r>
                <a:rPr lang="en-US" sz="2000" dirty="0"/>
                <a:t>medicines </a:t>
              </a:r>
              <a:r>
                <a:rPr lang="en-US" sz="2000" dirty="0" smtClean="0"/>
                <a:t>  </a:t>
              </a:r>
              <a:endParaRPr lang="en-US" sz="2000" dirty="0"/>
            </a:p>
            <a:p>
              <a:pPr defTabSz="914400">
                <a:defRPr/>
              </a:pPr>
              <a:endParaRPr lang="es-MX" sz="2000" dirty="0" smtClean="0">
                <a:solidFill>
                  <a:schemeClr val="tx1"/>
                </a:solidFill>
                <a:cs typeface="Tahoma" pitchFamily="34" charset="0"/>
              </a:endParaRPr>
            </a:p>
          </p:txBody>
        </p:sp>
        <p:sp>
          <p:nvSpPr>
            <p:cNvPr id="43" name="42 Rectángulo"/>
            <p:cNvSpPr/>
            <p:nvPr/>
          </p:nvSpPr>
          <p:spPr>
            <a:xfrm>
              <a:off x="4651050" y="19005115"/>
              <a:ext cx="4835804" cy="2008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defTabSz="914400">
                <a:defRPr/>
              </a:pPr>
              <a:endParaRPr lang="es-MX" sz="1600" dirty="0" smtClean="0">
                <a:solidFill>
                  <a:schemeClr val="tx1"/>
                </a:solidFill>
                <a:cs typeface="Tahoma" pitchFamily="34" charset="0"/>
              </a:endParaRPr>
            </a:p>
          </p:txBody>
        </p:sp>
        <p:sp>
          <p:nvSpPr>
            <p:cNvPr id="44" name="43 Rectángulo"/>
            <p:cNvSpPr/>
            <p:nvPr/>
          </p:nvSpPr>
          <p:spPr>
            <a:xfrm>
              <a:off x="9486854" y="19005115"/>
              <a:ext cx="6286543" cy="2008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sz="1600" dirty="0"/>
            </a:p>
          </p:txBody>
        </p:sp>
        <p:pic>
          <p:nvPicPr>
            <p:cNvPr id="45" name="Picture 4" descr="\\Lambint-jgarcia\respaldo notebook\esc\ARTICULOS PARA TESIS IMPORTANTES\CASO DE ESTUDIO Y EVALUACION\ADULTOS MAYORES EVALUACION\Teresa Reatiga\Imagenes\DSCN0853.JPG"/>
            <p:cNvPicPr>
              <a:picLocks noChangeAspect="1" noChangeArrowheads="1"/>
            </p:cNvPicPr>
            <p:nvPr/>
          </p:nvPicPr>
          <p:blipFill>
            <a:blip r:embed="rId7" cstate="print"/>
            <a:srcRect/>
            <a:stretch>
              <a:fillRect/>
            </a:stretch>
          </p:blipFill>
          <p:spPr bwMode="auto">
            <a:xfrm>
              <a:off x="13773133" y="19316684"/>
              <a:ext cx="1500198" cy="12858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6" name="Picture 7"/>
            <p:cNvPicPr>
              <a:picLocks noChangeAspect="1" noChangeArrowheads="1"/>
            </p:cNvPicPr>
            <p:nvPr/>
          </p:nvPicPr>
          <p:blipFill>
            <a:blip r:embed="rId8" cstate="print"/>
            <a:srcRect/>
            <a:stretch>
              <a:fillRect/>
            </a:stretch>
          </p:blipFill>
          <p:spPr bwMode="auto">
            <a:xfrm>
              <a:off x="13844570" y="15190963"/>
              <a:ext cx="1571636" cy="14287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7" name="Picture 8"/>
            <p:cNvPicPr>
              <a:picLocks noChangeAspect="1" noChangeArrowheads="1"/>
            </p:cNvPicPr>
            <p:nvPr/>
          </p:nvPicPr>
          <p:blipFill>
            <a:blip r:embed="rId9" cstate="print"/>
            <a:srcRect/>
            <a:stretch>
              <a:fillRect/>
            </a:stretch>
          </p:blipFill>
          <p:spPr bwMode="auto">
            <a:xfrm>
              <a:off x="12880306" y="17373005"/>
              <a:ext cx="2107273" cy="1285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8" name="Picture 9" descr="\\Lambint-jgarcia\respaldo notebook\esc\ARTICULOS PARA TESIS IMPORTANTES\CASO DE ESTUDIO Y EVALUACION\stuff\panchita calndar.jpg"/>
            <p:cNvPicPr>
              <a:picLocks noChangeAspect="1" noChangeArrowheads="1"/>
            </p:cNvPicPr>
            <p:nvPr/>
          </p:nvPicPr>
          <p:blipFill>
            <a:blip r:embed="rId10" cstate="print"/>
            <a:srcRect/>
            <a:stretch>
              <a:fillRect/>
            </a:stretch>
          </p:blipFill>
          <p:spPr bwMode="auto">
            <a:xfrm>
              <a:off x="10272672" y="19256209"/>
              <a:ext cx="1428759" cy="1311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9" name="Picture 9" descr="DSCN0406.JPG"/>
            <p:cNvPicPr>
              <a:picLocks noChangeAspect="1"/>
            </p:cNvPicPr>
            <p:nvPr/>
          </p:nvPicPr>
          <p:blipFill>
            <a:blip r:embed="rId11" cstate="print"/>
            <a:stretch>
              <a:fillRect/>
            </a:stretch>
          </p:blipFill>
          <p:spPr>
            <a:xfrm rot="16200000">
              <a:off x="11999089" y="19315742"/>
              <a:ext cx="1333509" cy="1214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0" name="Picture 4" descr="MySnap2.jpg"/>
            <p:cNvPicPr/>
            <p:nvPr/>
          </p:nvPicPr>
          <p:blipFill>
            <a:blip r:embed="rId12" cstate="print"/>
            <a:stretch>
              <a:fillRect/>
            </a:stretch>
          </p:blipFill>
          <p:spPr>
            <a:xfrm>
              <a:off x="9772604" y="12904156"/>
              <a:ext cx="1619250" cy="1581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8" name="7 Rectángulo"/>
          <p:cNvSpPr/>
          <p:nvPr/>
        </p:nvSpPr>
        <p:spPr>
          <a:xfrm>
            <a:off x="2411758" y="5483195"/>
            <a:ext cx="2445139" cy="1015663"/>
          </a:xfrm>
          <a:prstGeom prst="rect">
            <a:avLst/>
          </a:prstGeom>
        </p:spPr>
        <p:txBody>
          <a:bodyPr wrap="square">
            <a:spAutoFit/>
          </a:bodyPr>
          <a:lstStyle/>
          <a:p>
            <a:r>
              <a:rPr lang="en-US" sz="2000" dirty="0" smtClean="0"/>
              <a:t>Remember the appointment  to refill the medicines</a:t>
            </a:r>
            <a:endParaRPr lang="en-US" sz="2000" dirty="0"/>
          </a:p>
        </p:txBody>
      </p:sp>
      <p:sp>
        <p:nvSpPr>
          <p:cNvPr id="52" name="51 CuadroTexto"/>
          <p:cNvSpPr txBox="1"/>
          <p:nvPr/>
        </p:nvSpPr>
        <p:spPr>
          <a:xfrm>
            <a:off x="5213524" y="2845321"/>
            <a:ext cx="1928826" cy="261610"/>
          </a:xfrm>
          <a:prstGeom prst="rect">
            <a:avLst/>
          </a:prstGeom>
          <a:noFill/>
        </p:spPr>
        <p:txBody>
          <a:bodyPr wrap="square" rtlCol="0">
            <a:spAutoFit/>
          </a:bodyPr>
          <a:lstStyle/>
          <a:p>
            <a:r>
              <a:rPr lang="es-MX" sz="1100" dirty="0" smtClean="0"/>
              <a:t>(11/17) </a:t>
            </a:r>
            <a:r>
              <a:rPr lang="es-MX" sz="1100" dirty="0" err="1" smtClean="0"/>
              <a:t>Kitchen</a:t>
            </a:r>
            <a:endParaRPr lang="es-MX" sz="1100" dirty="0"/>
          </a:p>
        </p:txBody>
      </p:sp>
      <p:sp>
        <p:nvSpPr>
          <p:cNvPr id="53" name="52 CuadroTexto"/>
          <p:cNvSpPr txBox="1"/>
          <p:nvPr/>
        </p:nvSpPr>
        <p:spPr>
          <a:xfrm>
            <a:off x="6327473" y="2818899"/>
            <a:ext cx="2143140" cy="261610"/>
          </a:xfrm>
          <a:prstGeom prst="rect">
            <a:avLst/>
          </a:prstGeom>
          <a:noFill/>
        </p:spPr>
        <p:txBody>
          <a:bodyPr wrap="square" rtlCol="0">
            <a:spAutoFit/>
          </a:bodyPr>
          <a:lstStyle/>
          <a:p>
            <a:r>
              <a:rPr lang="es-MX" sz="1100" dirty="0" smtClean="0"/>
              <a:t>(4/17) </a:t>
            </a:r>
            <a:r>
              <a:rPr lang="es-MX" sz="1100" dirty="0" err="1" smtClean="0"/>
              <a:t>Bedroom</a:t>
            </a:r>
            <a:endParaRPr lang="es-MX" sz="1100" dirty="0"/>
          </a:p>
        </p:txBody>
      </p:sp>
      <p:sp>
        <p:nvSpPr>
          <p:cNvPr id="54" name="53 CuadroTexto"/>
          <p:cNvSpPr txBox="1"/>
          <p:nvPr/>
        </p:nvSpPr>
        <p:spPr>
          <a:xfrm>
            <a:off x="7505083" y="2818899"/>
            <a:ext cx="1224679" cy="261610"/>
          </a:xfrm>
          <a:prstGeom prst="rect">
            <a:avLst/>
          </a:prstGeom>
          <a:noFill/>
        </p:spPr>
        <p:txBody>
          <a:bodyPr wrap="square" rtlCol="0">
            <a:spAutoFit/>
          </a:bodyPr>
          <a:lstStyle/>
          <a:p>
            <a:r>
              <a:rPr lang="es-MX" sz="1100" dirty="0" smtClean="0"/>
              <a:t>(2/17) Living </a:t>
            </a:r>
            <a:r>
              <a:rPr lang="es-MX" sz="1100" dirty="0" err="1" smtClean="0"/>
              <a:t>room</a:t>
            </a:r>
            <a:endParaRPr lang="es-MX" sz="1100" dirty="0"/>
          </a:p>
        </p:txBody>
      </p:sp>
      <p:cxnSp>
        <p:nvCxnSpPr>
          <p:cNvPr id="55" name="6 Conector recto"/>
          <p:cNvCxnSpPr/>
          <p:nvPr/>
        </p:nvCxnSpPr>
        <p:spPr>
          <a:xfrm>
            <a:off x="323528" y="6563315"/>
            <a:ext cx="8136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56 CuadroTexto"/>
          <p:cNvSpPr txBox="1"/>
          <p:nvPr/>
        </p:nvSpPr>
        <p:spPr>
          <a:xfrm>
            <a:off x="5163454" y="4069457"/>
            <a:ext cx="1928826" cy="261610"/>
          </a:xfrm>
          <a:prstGeom prst="rect">
            <a:avLst/>
          </a:prstGeom>
          <a:noFill/>
        </p:spPr>
        <p:txBody>
          <a:bodyPr wrap="square" rtlCol="0">
            <a:spAutoFit/>
          </a:bodyPr>
          <a:lstStyle/>
          <a:p>
            <a:r>
              <a:rPr lang="es-MX" sz="1100" dirty="0" smtClean="0"/>
              <a:t>(6/17) use </a:t>
            </a:r>
            <a:r>
              <a:rPr lang="es-MX" sz="1100" dirty="0" err="1" smtClean="0"/>
              <a:t>containers</a:t>
            </a:r>
            <a:endParaRPr lang="es-MX" sz="1100" dirty="0"/>
          </a:p>
        </p:txBody>
      </p:sp>
      <p:sp>
        <p:nvSpPr>
          <p:cNvPr id="58" name="57 CuadroTexto"/>
          <p:cNvSpPr txBox="1"/>
          <p:nvPr/>
        </p:nvSpPr>
        <p:spPr>
          <a:xfrm>
            <a:off x="5148064" y="5195163"/>
            <a:ext cx="2662436" cy="261610"/>
          </a:xfrm>
          <a:prstGeom prst="rect">
            <a:avLst/>
          </a:prstGeom>
          <a:noFill/>
        </p:spPr>
        <p:txBody>
          <a:bodyPr wrap="square" rtlCol="0">
            <a:spAutoFit/>
          </a:bodyPr>
          <a:lstStyle/>
          <a:p>
            <a:r>
              <a:rPr lang="es-MX" sz="1100" dirty="0" smtClean="0"/>
              <a:t>(3/17) </a:t>
            </a:r>
            <a:r>
              <a:rPr lang="es-MX" sz="1100" dirty="0" err="1" smtClean="0"/>
              <a:t>write</a:t>
            </a:r>
            <a:r>
              <a:rPr lang="es-MX" sz="1100" dirty="0" smtClean="0"/>
              <a:t> </a:t>
            </a:r>
            <a:r>
              <a:rPr lang="es-MX" sz="1100" dirty="0" err="1" smtClean="0"/>
              <a:t>the</a:t>
            </a:r>
            <a:r>
              <a:rPr lang="es-MX" sz="1100" dirty="0" smtClean="0"/>
              <a:t> medicine </a:t>
            </a:r>
            <a:r>
              <a:rPr lang="es-MX" sz="1100" dirty="0" err="1" smtClean="0"/>
              <a:t>purpose</a:t>
            </a:r>
            <a:endParaRPr lang="es-MX" sz="1100" dirty="0"/>
          </a:p>
        </p:txBody>
      </p:sp>
      <p:sp>
        <p:nvSpPr>
          <p:cNvPr id="59" name="58 CuadroTexto"/>
          <p:cNvSpPr txBox="1"/>
          <p:nvPr/>
        </p:nvSpPr>
        <p:spPr>
          <a:xfrm>
            <a:off x="5163454" y="6301705"/>
            <a:ext cx="3296978" cy="261610"/>
          </a:xfrm>
          <a:prstGeom prst="rect">
            <a:avLst/>
          </a:prstGeom>
          <a:noFill/>
        </p:spPr>
        <p:txBody>
          <a:bodyPr wrap="square" rtlCol="0">
            <a:spAutoFit/>
          </a:bodyPr>
          <a:lstStyle/>
          <a:p>
            <a:r>
              <a:rPr lang="es-MX" sz="1100" dirty="0" smtClean="0"/>
              <a:t>(17/17) use </a:t>
            </a:r>
            <a:r>
              <a:rPr lang="es-MX" sz="1100" dirty="0" err="1" smtClean="0"/>
              <a:t>calendars</a:t>
            </a:r>
            <a:r>
              <a:rPr lang="es-MX" sz="1100" dirty="0" smtClean="0"/>
              <a:t> </a:t>
            </a:r>
            <a:r>
              <a:rPr lang="es-MX" sz="1100" dirty="0" err="1" smtClean="0"/>
              <a:t>or</a:t>
            </a:r>
            <a:r>
              <a:rPr lang="es-MX" sz="1100" dirty="0" smtClean="0"/>
              <a:t> agendas</a:t>
            </a:r>
            <a:endParaRPr lang="es-MX" sz="1100" dirty="0"/>
          </a:p>
        </p:txBody>
      </p:sp>
      <p:sp>
        <p:nvSpPr>
          <p:cNvPr id="56" name="55 Rectángulo"/>
          <p:cNvSpPr/>
          <p:nvPr/>
        </p:nvSpPr>
        <p:spPr>
          <a:xfrm>
            <a:off x="251520" y="1738779"/>
            <a:ext cx="8568952" cy="1368152"/>
          </a:xfrm>
          <a:prstGeom prst="rect">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accent2">
                  <a:lumMod val="75000"/>
                </a:schemeClr>
              </a:solidFill>
            </a:endParaRPr>
          </a:p>
        </p:txBody>
      </p:sp>
      <p:sp>
        <p:nvSpPr>
          <p:cNvPr id="61" name="60 Rectángulo"/>
          <p:cNvSpPr/>
          <p:nvPr/>
        </p:nvSpPr>
        <p:spPr>
          <a:xfrm>
            <a:off x="251520" y="3106931"/>
            <a:ext cx="8568952" cy="1224136"/>
          </a:xfrm>
          <a:prstGeom prst="rect">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accent2">
                  <a:lumMod val="75000"/>
                </a:schemeClr>
              </a:solidFill>
            </a:endParaRPr>
          </a:p>
        </p:txBody>
      </p:sp>
      <p:sp>
        <p:nvSpPr>
          <p:cNvPr id="62" name="61 Rectángulo"/>
          <p:cNvSpPr/>
          <p:nvPr/>
        </p:nvSpPr>
        <p:spPr>
          <a:xfrm>
            <a:off x="251520" y="4331067"/>
            <a:ext cx="8568952" cy="1080120"/>
          </a:xfrm>
          <a:prstGeom prst="rect">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accent2">
                  <a:lumMod val="75000"/>
                </a:schemeClr>
              </a:solidFill>
            </a:endParaRPr>
          </a:p>
        </p:txBody>
      </p:sp>
      <p:sp>
        <p:nvSpPr>
          <p:cNvPr id="63" name="62 Rectángulo"/>
          <p:cNvSpPr/>
          <p:nvPr/>
        </p:nvSpPr>
        <p:spPr>
          <a:xfrm>
            <a:off x="251520" y="5411187"/>
            <a:ext cx="8568952" cy="1224136"/>
          </a:xfrm>
          <a:prstGeom prst="rect">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accent2">
                  <a:lumMod val="75000"/>
                </a:schemeClr>
              </a:solidFill>
            </a:endParaRPr>
          </a:p>
        </p:txBody>
      </p:sp>
      <p:sp>
        <p:nvSpPr>
          <p:cNvPr id="64" name="63 Rectángulo"/>
          <p:cNvSpPr/>
          <p:nvPr/>
        </p:nvSpPr>
        <p:spPr>
          <a:xfrm>
            <a:off x="285997" y="3159550"/>
            <a:ext cx="8568952" cy="1224136"/>
          </a:xfrm>
          <a:prstGeom prst="rect">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accent2">
                  <a:lumMod val="75000"/>
                </a:schemeClr>
              </a:solidFill>
            </a:endParaRPr>
          </a:p>
        </p:txBody>
      </p:sp>
    </p:spTree>
    <p:extLst>
      <p:ext uri="{BB962C8B-B14F-4D97-AF65-F5344CB8AC3E}">
        <p14:creationId xmlns:p14="http://schemas.microsoft.com/office/powerpoint/2010/main" val="2736999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subTnLst>
                                    <p:set>
                                      <p:cBhvr override="childStyle">
                                        <p:cTn dur="1" fill="hold" display="0" masterRel="nextClick" afterEffect="1"/>
                                        <p:tgtEl>
                                          <p:spTgt spid="6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21"/>
                                            </p:cond>
                                          </p:stCondLst>
                                        </p:cTn>
                                        <p:tgtEl>
                                          <p:spTgt spid="6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2" grpId="0" animBg="1"/>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Strategies</a:t>
            </a:r>
            <a:r>
              <a:rPr lang="es-ES" dirty="0" smtClean="0"/>
              <a:t> </a:t>
            </a:r>
            <a:r>
              <a:rPr lang="es-ES" dirty="0" err="1"/>
              <a:t>to</a:t>
            </a:r>
            <a:r>
              <a:rPr lang="es-ES" dirty="0"/>
              <a:t> </a:t>
            </a:r>
            <a:r>
              <a:rPr lang="es-ES" dirty="0" err="1"/>
              <a:t>Assist</a:t>
            </a:r>
            <a:r>
              <a:rPr lang="es-ES" dirty="0"/>
              <a:t> </a:t>
            </a:r>
            <a:r>
              <a:rPr lang="es-ES" dirty="0" err="1"/>
              <a:t>Medication</a:t>
            </a:r>
            <a:endParaRPr lang="es-ES" dirty="0"/>
          </a:p>
        </p:txBody>
      </p:sp>
      <p:pic>
        <p:nvPicPr>
          <p:cNvPr id="3" name="Imagen 2"/>
          <p:cNvPicPr>
            <a:picLocks noChangeAspect="1"/>
          </p:cNvPicPr>
          <p:nvPr/>
        </p:nvPicPr>
        <p:blipFill>
          <a:blip r:embed="rId3"/>
          <a:stretch>
            <a:fillRect/>
          </a:stretch>
        </p:blipFill>
        <p:spPr>
          <a:xfrm>
            <a:off x="339379" y="1574801"/>
            <a:ext cx="8347421" cy="4814724"/>
          </a:xfrm>
          <a:prstGeom prst="rect">
            <a:avLst/>
          </a:prstGeom>
        </p:spPr>
      </p:pic>
      <p:grpSp>
        <p:nvGrpSpPr>
          <p:cNvPr id="16" name="Agrupar 15"/>
          <p:cNvGrpSpPr/>
          <p:nvPr/>
        </p:nvGrpSpPr>
        <p:grpSpPr>
          <a:xfrm>
            <a:off x="521412" y="2799346"/>
            <a:ext cx="6396565" cy="2894825"/>
            <a:chOff x="508712" y="1375577"/>
            <a:chExt cx="6396565" cy="2894825"/>
          </a:xfrm>
        </p:grpSpPr>
        <p:grpSp>
          <p:nvGrpSpPr>
            <p:cNvPr id="13" name="Agrupar 12"/>
            <p:cNvGrpSpPr/>
            <p:nvPr/>
          </p:nvGrpSpPr>
          <p:grpSpPr>
            <a:xfrm>
              <a:off x="508712" y="1375577"/>
              <a:ext cx="3520014" cy="2894825"/>
              <a:chOff x="508712" y="1375577"/>
              <a:chExt cx="3520014" cy="2894825"/>
            </a:xfrm>
          </p:grpSpPr>
          <p:sp>
            <p:nvSpPr>
              <p:cNvPr id="10" name="CuadroTexto 9"/>
              <p:cNvSpPr txBox="1"/>
              <p:nvPr/>
            </p:nvSpPr>
            <p:spPr>
              <a:xfrm>
                <a:off x="508712" y="1375577"/>
                <a:ext cx="3520014" cy="369332"/>
              </a:xfrm>
              <a:prstGeom prst="rect">
                <a:avLst/>
              </a:prstGeom>
              <a:solidFill>
                <a:schemeClr val="bg1"/>
              </a:solidFill>
            </p:spPr>
            <p:txBody>
              <a:bodyPr wrap="none" rtlCol="0">
                <a:spAutoFit/>
              </a:bodyPr>
              <a:lstStyle/>
              <a:p>
                <a:r>
                  <a:rPr lang="en-US" b="1" dirty="0" smtClean="0">
                    <a:solidFill>
                      <a:srgbClr val="FF0000"/>
                    </a:solidFill>
                  </a:rPr>
                  <a:t>Presence of cognitive impairment</a:t>
                </a:r>
                <a:endParaRPr lang="en-US" b="1" dirty="0">
                  <a:solidFill>
                    <a:srgbClr val="FF0000"/>
                  </a:solidFill>
                </a:endParaRPr>
              </a:p>
            </p:txBody>
          </p:sp>
          <p:sp>
            <p:nvSpPr>
              <p:cNvPr id="11" name="CuadroTexto 10"/>
              <p:cNvSpPr txBox="1"/>
              <p:nvPr/>
            </p:nvSpPr>
            <p:spPr>
              <a:xfrm>
                <a:off x="508712" y="3624071"/>
                <a:ext cx="2659702" cy="646331"/>
              </a:xfrm>
              <a:prstGeom prst="rect">
                <a:avLst/>
              </a:prstGeom>
              <a:solidFill>
                <a:schemeClr val="bg1"/>
              </a:solidFill>
            </p:spPr>
            <p:txBody>
              <a:bodyPr wrap="none" rtlCol="0">
                <a:spAutoFit/>
              </a:bodyPr>
              <a:lstStyle/>
              <a:p>
                <a:r>
                  <a:rPr lang="en-US" b="1" dirty="0" smtClean="0">
                    <a:solidFill>
                      <a:srgbClr val="FF0000"/>
                    </a:solidFill>
                  </a:rPr>
                  <a:t>Missed appointments</a:t>
                </a:r>
              </a:p>
              <a:p>
                <a:r>
                  <a:rPr lang="en-US" b="1" dirty="0" smtClean="0">
                    <a:solidFill>
                      <a:srgbClr val="FF0000"/>
                    </a:solidFill>
                  </a:rPr>
                  <a:t>Complexity of treatment</a:t>
                </a:r>
                <a:endParaRPr lang="en-US" b="1" dirty="0">
                  <a:solidFill>
                    <a:srgbClr val="FF0000"/>
                  </a:solidFill>
                </a:endParaRPr>
              </a:p>
            </p:txBody>
          </p:sp>
        </p:grpSp>
        <p:sp>
          <p:nvSpPr>
            <p:cNvPr id="14" name="7 Rectángulo redondeado"/>
            <p:cNvSpPr/>
            <p:nvPr/>
          </p:nvSpPr>
          <p:spPr>
            <a:xfrm>
              <a:off x="4028726" y="2238913"/>
              <a:ext cx="2876551" cy="981075"/>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200" b="1" dirty="0" smtClean="0">
                  <a:solidFill>
                    <a:schemeClr val="tx1"/>
                  </a:solidFill>
                </a:rPr>
                <a:t>Reminders</a:t>
              </a:r>
              <a:endParaRPr lang="es-MX" sz="3200" b="1" dirty="0">
                <a:solidFill>
                  <a:schemeClr val="tx1"/>
                </a:solidFill>
              </a:endParaRPr>
            </a:p>
          </p:txBody>
        </p:sp>
      </p:grpSp>
      <p:grpSp>
        <p:nvGrpSpPr>
          <p:cNvPr id="19" name="Agrupar 18"/>
          <p:cNvGrpSpPr/>
          <p:nvPr/>
        </p:nvGrpSpPr>
        <p:grpSpPr>
          <a:xfrm>
            <a:off x="521412" y="4354526"/>
            <a:ext cx="6182002" cy="1350407"/>
            <a:chOff x="521412" y="4354526"/>
            <a:chExt cx="6182002" cy="1350407"/>
          </a:xfrm>
        </p:grpSpPr>
        <p:sp>
          <p:nvSpPr>
            <p:cNvPr id="17" name="CuadroTexto 16"/>
            <p:cNvSpPr txBox="1"/>
            <p:nvPr/>
          </p:nvSpPr>
          <p:spPr>
            <a:xfrm>
              <a:off x="521412" y="5335601"/>
              <a:ext cx="2634302" cy="369332"/>
            </a:xfrm>
            <a:prstGeom prst="rect">
              <a:avLst/>
            </a:prstGeom>
            <a:solidFill>
              <a:schemeClr val="bg1"/>
            </a:solidFill>
          </p:spPr>
          <p:txBody>
            <a:bodyPr wrap="square" rtlCol="0">
              <a:spAutoFit/>
            </a:bodyPr>
            <a:lstStyle/>
            <a:p>
              <a:r>
                <a:rPr lang="en-US" b="1" dirty="0" smtClean="0">
                  <a:solidFill>
                    <a:srgbClr val="FF0000"/>
                  </a:solidFill>
                </a:rPr>
                <a:t>Complexity of treatment</a:t>
              </a:r>
              <a:endParaRPr lang="en-US" b="1" dirty="0">
                <a:solidFill>
                  <a:srgbClr val="FF0000"/>
                </a:solidFill>
              </a:endParaRPr>
            </a:p>
          </p:txBody>
        </p:sp>
        <p:sp>
          <p:nvSpPr>
            <p:cNvPr id="18" name="7 Rectángulo redondeado"/>
            <p:cNvSpPr/>
            <p:nvPr/>
          </p:nvSpPr>
          <p:spPr>
            <a:xfrm>
              <a:off x="3826863" y="4354526"/>
              <a:ext cx="2876551" cy="981075"/>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200" b="1" dirty="0" smtClean="0">
                  <a:solidFill>
                    <a:schemeClr val="tx1"/>
                  </a:solidFill>
                </a:rPr>
                <a:t>Guidance</a:t>
              </a:r>
              <a:endParaRPr lang="es-MX" sz="3200" b="1" dirty="0">
                <a:solidFill>
                  <a:schemeClr val="tx1"/>
                </a:solidFill>
              </a:endParaRPr>
            </a:p>
          </p:txBody>
        </p:sp>
      </p:grpSp>
      <p:grpSp>
        <p:nvGrpSpPr>
          <p:cNvPr id="25" name="Agrupar 24"/>
          <p:cNvGrpSpPr/>
          <p:nvPr/>
        </p:nvGrpSpPr>
        <p:grpSpPr>
          <a:xfrm>
            <a:off x="508712" y="2305672"/>
            <a:ext cx="7632978" cy="1985541"/>
            <a:chOff x="508712" y="2305672"/>
            <a:chExt cx="7632978" cy="1985541"/>
          </a:xfrm>
        </p:grpSpPr>
        <p:sp>
          <p:nvSpPr>
            <p:cNvPr id="20" name="7 Rectángulo redondeado"/>
            <p:cNvSpPr/>
            <p:nvPr/>
          </p:nvSpPr>
          <p:spPr>
            <a:xfrm>
              <a:off x="5265139" y="3026860"/>
              <a:ext cx="2876551" cy="981075"/>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200" b="1" dirty="0" smtClean="0">
                  <a:solidFill>
                    <a:schemeClr val="tx1"/>
                  </a:solidFill>
                </a:rPr>
                <a:t>Motivators</a:t>
              </a:r>
              <a:endParaRPr lang="es-MX" sz="3200" b="1" dirty="0">
                <a:solidFill>
                  <a:schemeClr val="tx1"/>
                </a:solidFill>
              </a:endParaRPr>
            </a:p>
          </p:txBody>
        </p:sp>
        <p:sp>
          <p:nvSpPr>
            <p:cNvPr id="21" name="CuadroTexto 20"/>
            <p:cNvSpPr txBox="1"/>
            <p:nvPr/>
          </p:nvSpPr>
          <p:spPr>
            <a:xfrm>
              <a:off x="512826" y="3067971"/>
              <a:ext cx="3818586" cy="369332"/>
            </a:xfrm>
            <a:prstGeom prst="rect">
              <a:avLst/>
            </a:prstGeom>
            <a:solidFill>
              <a:schemeClr val="bg1"/>
            </a:solidFill>
          </p:spPr>
          <p:txBody>
            <a:bodyPr wrap="none" rtlCol="0">
              <a:spAutoFit/>
            </a:bodyPr>
            <a:lstStyle/>
            <a:p>
              <a:r>
                <a:rPr lang="en-US" b="1" dirty="0" smtClean="0">
                  <a:solidFill>
                    <a:srgbClr val="FF0000"/>
                  </a:solidFill>
                </a:rPr>
                <a:t>Treatment of asymptomatic disease</a:t>
              </a:r>
              <a:endParaRPr lang="en-US" b="1" dirty="0">
                <a:solidFill>
                  <a:srgbClr val="FF0000"/>
                </a:solidFill>
              </a:endParaRPr>
            </a:p>
          </p:txBody>
        </p:sp>
        <p:sp>
          <p:nvSpPr>
            <p:cNvPr id="22" name="CuadroTexto 21"/>
            <p:cNvSpPr txBox="1"/>
            <p:nvPr/>
          </p:nvSpPr>
          <p:spPr>
            <a:xfrm>
              <a:off x="508712" y="3644882"/>
              <a:ext cx="4685898" cy="646331"/>
            </a:xfrm>
            <a:prstGeom prst="rect">
              <a:avLst/>
            </a:prstGeom>
            <a:solidFill>
              <a:schemeClr val="bg1"/>
            </a:solidFill>
          </p:spPr>
          <p:txBody>
            <a:bodyPr wrap="none" rtlCol="0">
              <a:spAutoFit/>
            </a:bodyPr>
            <a:lstStyle/>
            <a:p>
              <a:r>
                <a:rPr lang="en-US" b="1" dirty="0" smtClean="0">
                  <a:solidFill>
                    <a:srgbClr val="FF0000"/>
                  </a:solidFill>
                </a:rPr>
                <a:t>Side effects of medication</a:t>
              </a:r>
            </a:p>
            <a:p>
              <a:r>
                <a:rPr lang="en-US" b="1" dirty="0">
                  <a:solidFill>
                    <a:srgbClr val="FF0000"/>
                  </a:solidFill>
                </a:rPr>
                <a:t>Patient’s lack of belief in benefit of </a:t>
              </a:r>
              <a:r>
                <a:rPr lang="en-US" b="1" dirty="0" smtClean="0">
                  <a:solidFill>
                    <a:srgbClr val="FF0000"/>
                  </a:solidFill>
                </a:rPr>
                <a:t>treatment</a:t>
              </a:r>
              <a:endParaRPr lang="en-US" b="1" dirty="0">
                <a:solidFill>
                  <a:srgbClr val="FF0000"/>
                </a:solidFill>
              </a:endParaRPr>
            </a:p>
          </p:txBody>
        </p:sp>
        <p:sp>
          <p:nvSpPr>
            <p:cNvPr id="24" name="CuadroTexto 23"/>
            <p:cNvSpPr txBox="1"/>
            <p:nvPr/>
          </p:nvSpPr>
          <p:spPr>
            <a:xfrm>
              <a:off x="512888" y="2305672"/>
              <a:ext cx="4980851" cy="646331"/>
            </a:xfrm>
            <a:prstGeom prst="rect">
              <a:avLst/>
            </a:prstGeom>
            <a:solidFill>
              <a:schemeClr val="bg1"/>
            </a:solidFill>
          </p:spPr>
          <p:txBody>
            <a:bodyPr wrap="none" rtlCol="0">
              <a:spAutoFit/>
            </a:bodyPr>
            <a:lstStyle/>
            <a:p>
              <a:r>
                <a:rPr lang="en-US" b="1" dirty="0" smtClean="0">
                  <a:solidFill>
                    <a:srgbClr val="FF0000"/>
                  </a:solidFill>
                </a:rPr>
                <a:t>Presence of psychological problems, particularly</a:t>
              </a:r>
            </a:p>
            <a:p>
              <a:r>
                <a:rPr lang="en-US" b="1" dirty="0" smtClean="0">
                  <a:solidFill>
                    <a:srgbClr val="FF0000"/>
                  </a:solidFill>
                </a:rPr>
                <a:t>       depression</a:t>
              </a:r>
              <a:endParaRPr lang="en-US" b="1" dirty="0">
                <a:solidFill>
                  <a:srgbClr val="FF0000"/>
                </a:solidFill>
              </a:endParaRPr>
            </a:p>
          </p:txBody>
        </p:sp>
      </p:grpSp>
    </p:spTree>
    <p:extLst>
      <p:ext uri="{BB962C8B-B14F-4D97-AF65-F5344CB8AC3E}">
        <p14:creationId xmlns:p14="http://schemas.microsoft.com/office/powerpoint/2010/main" val="1283758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38" y="3364433"/>
            <a:ext cx="1027112" cy="792163"/>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
        <p:nvSpPr>
          <p:cNvPr id="70" name="Text Box 31"/>
          <p:cNvSpPr txBox="1">
            <a:spLocks noChangeArrowheads="1"/>
          </p:cNvSpPr>
          <p:nvPr/>
        </p:nvSpPr>
        <p:spPr bwMode="auto">
          <a:xfrm>
            <a:off x="6784975" y="4156596"/>
            <a:ext cx="17478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000" b="1">
                <a:latin typeface="Palatino Linotype" charset="0"/>
              </a:rPr>
              <a:t> Cadex www.e-pill.com</a:t>
            </a:r>
          </a:p>
        </p:txBody>
      </p:sp>
      <p:pic>
        <p:nvPicPr>
          <p:cNvPr id="71" name="129 Imagen" descr="Descripción: http://t2.gstatic.com/images?q=tbn:ANd9GcSCe5uaM1Y9XLHJwAa3v0ZJikmPCFm50F4UfhrNNGRPda0nai2gng"/>
          <p:cNvPicPr/>
          <p:nvPr/>
        </p:nvPicPr>
        <p:blipFill>
          <a:blip r:embed="rId5" cstate="print">
            <a:extLst/>
          </a:blip>
          <a:srcRect/>
          <a:stretch>
            <a:fillRect/>
          </a:stretch>
        </p:blipFill>
        <p:spPr bwMode="auto">
          <a:xfrm>
            <a:off x="7068941" y="2069059"/>
            <a:ext cx="1150589" cy="792088"/>
          </a:xfrm>
          <a:prstGeom prst="roundRect">
            <a:avLst>
              <a:gd name="adj" fmla="val 8594"/>
            </a:avLst>
          </a:prstGeom>
          <a:solidFill>
            <a:srgbClr val="FFFFFF">
              <a:shade val="85000"/>
            </a:srgbClr>
          </a:solidFill>
          <a:ln>
            <a:noFill/>
          </a:ln>
          <a:effectLst/>
        </p:spPr>
      </p:pic>
      <p:graphicFrame>
        <p:nvGraphicFramePr>
          <p:cNvPr id="72" name="130 Objeto"/>
          <p:cNvGraphicFramePr>
            <a:graphicFrameLocks noChangeAspect="1"/>
          </p:cNvGraphicFramePr>
          <p:nvPr>
            <p:extLst>
              <p:ext uri="{D42A27DB-BD31-4B8C-83A1-F6EECF244321}">
                <p14:modId xmlns:p14="http://schemas.microsoft.com/office/powerpoint/2010/main" val="2799190986"/>
              </p:ext>
            </p:extLst>
          </p:nvPr>
        </p:nvGraphicFramePr>
        <p:xfrm>
          <a:off x="4494213" y="2069033"/>
          <a:ext cx="1566862" cy="827088"/>
        </p:xfrm>
        <a:graphic>
          <a:graphicData uri="http://schemas.openxmlformats.org/presentationml/2006/ole">
            <mc:AlternateContent xmlns:mc="http://schemas.openxmlformats.org/markup-compatibility/2006">
              <mc:Choice xmlns:v="urn:schemas-microsoft-com:vml" Requires="v">
                <p:oleObj spid="_x0000_s4754" name="Imagen de mapa de bits" r:id="rId6" imgW="2362405" imgH="1120237" progId="Paint.Picture">
                  <p:embed/>
                </p:oleObj>
              </mc:Choice>
              <mc:Fallback>
                <p:oleObj name="Imagen de mapa de bits" r:id="rId6" imgW="2362405" imgH="1120237"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4213" y="2069033"/>
                        <a:ext cx="1566862"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 name="Text Box 31"/>
          <p:cNvSpPr txBox="1">
            <a:spLocks noChangeArrowheads="1"/>
          </p:cNvSpPr>
          <p:nvPr/>
        </p:nvSpPr>
        <p:spPr bwMode="auto">
          <a:xfrm>
            <a:off x="4332288" y="2886596"/>
            <a:ext cx="18907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MEMS   www.aardex.com</a:t>
            </a:r>
          </a:p>
        </p:txBody>
      </p:sp>
      <p:sp>
        <p:nvSpPr>
          <p:cNvPr id="74" name="Text Box 31"/>
          <p:cNvSpPr txBox="1">
            <a:spLocks noChangeArrowheads="1"/>
          </p:cNvSpPr>
          <p:nvPr/>
        </p:nvSpPr>
        <p:spPr bwMode="auto">
          <a:xfrm>
            <a:off x="6299200" y="2886596"/>
            <a:ext cx="237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Helping Hand (Bleser et al, 2010</a:t>
            </a:r>
          </a:p>
        </p:txBody>
      </p:sp>
      <p:pic>
        <p:nvPicPr>
          <p:cNvPr id="75" name="Picture 8" descr="wps_clip_image-21859"/>
          <p:cNvPicPr>
            <a:picLocks noGrp="1" noChangeAspect="1" noChangeArrowheads="1"/>
          </p:cNvPicPr>
          <p:nvPr>
            <p:ph sz="quarter" idx="4294967295"/>
          </p:nvPr>
        </p:nvPicPr>
        <p:blipFill>
          <a:blip r:embed="rId8">
            <a:extLst>
              <a:ext uri="{28A0092B-C50C-407E-A947-70E740481C1C}">
                <a14:useLocalDpi xmlns:a14="http://schemas.microsoft.com/office/drawing/2010/main" val="0"/>
              </a:ext>
            </a:extLst>
          </a:blip>
          <a:srcRect/>
          <a:stretch>
            <a:fillRect/>
          </a:stretch>
        </p:blipFill>
        <p:spPr>
          <a:xfrm>
            <a:off x="5484813" y="4434408"/>
            <a:ext cx="1604962" cy="1084263"/>
          </a:xfrm>
          <a:prstGeom prst="rect">
            <a:avLst/>
          </a:prstGeom>
          <a:noFill/>
        </p:spPr>
      </p:pic>
      <p:sp>
        <p:nvSpPr>
          <p:cNvPr id="76" name="Text Box 31"/>
          <p:cNvSpPr txBox="1">
            <a:spLocks noChangeArrowheads="1"/>
          </p:cNvSpPr>
          <p:nvPr/>
        </p:nvSpPr>
        <p:spPr bwMode="auto">
          <a:xfrm>
            <a:off x="6910388" y="4863033"/>
            <a:ext cx="18907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Movipill</a:t>
            </a:r>
          </a:p>
          <a:p>
            <a:pPr algn="ctr" eaLnBrk="1" hangingPunct="1">
              <a:spcBef>
                <a:spcPct val="50000"/>
              </a:spcBef>
            </a:pPr>
            <a:r>
              <a:rPr lang="es-MX" sz="1100" b="1">
                <a:latin typeface="Palatino Linotype" charset="0"/>
              </a:rPr>
              <a:t>(Oliveira et al, 2010)</a:t>
            </a:r>
          </a:p>
        </p:txBody>
      </p:sp>
      <p:pic>
        <p:nvPicPr>
          <p:cNvPr id="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0413" y="5648846"/>
            <a:ext cx="1042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 Box 31"/>
          <p:cNvSpPr txBox="1">
            <a:spLocks noChangeArrowheads="1"/>
          </p:cNvSpPr>
          <p:nvPr/>
        </p:nvSpPr>
        <p:spPr bwMode="auto">
          <a:xfrm>
            <a:off x="3679825" y="6161608"/>
            <a:ext cx="31956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Dispositivo para dar seguimiento </a:t>
            </a:r>
          </a:p>
        </p:txBody>
      </p:sp>
      <p:pic>
        <p:nvPicPr>
          <p:cNvPr id="7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5825" y="3364433"/>
            <a:ext cx="1295400" cy="7207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0" name="Text Box 31"/>
          <p:cNvSpPr txBox="1">
            <a:spLocks noChangeArrowheads="1"/>
          </p:cNvSpPr>
          <p:nvPr/>
        </p:nvSpPr>
        <p:spPr bwMode="auto">
          <a:xfrm>
            <a:off x="4211638" y="4156596"/>
            <a:ext cx="2251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Medtracker (Hayes et al, 2009)</a:t>
            </a:r>
          </a:p>
        </p:txBody>
      </p:sp>
      <p:sp>
        <p:nvSpPr>
          <p:cNvPr id="81" name="Line 4"/>
          <p:cNvSpPr>
            <a:spLocks noChangeShapeType="1"/>
          </p:cNvSpPr>
          <p:nvPr/>
        </p:nvSpPr>
        <p:spPr bwMode="auto">
          <a:xfrm>
            <a:off x="250825" y="6677546"/>
            <a:ext cx="8640763"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pic>
        <p:nvPicPr>
          <p:cNvPr id="82" name="Picture 1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8313" y="5669483"/>
            <a:ext cx="14986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 Box 31"/>
          <p:cNvSpPr txBox="1">
            <a:spLocks noChangeArrowheads="1"/>
          </p:cNvSpPr>
          <p:nvPr/>
        </p:nvSpPr>
        <p:spPr bwMode="auto">
          <a:xfrm>
            <a:off x="6319838" y="6272733"/>
            <a:ext cx="2644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Representación de lo datos</a:t>
            </a:r>
          </a:p>
        </p:txBody>
      </p:sp>
      <p:pic>
        <p:nvPicPr>
          <p:cNvPr id="84" name="Picture 8" descr="wps_clip_image-21859"/>
          <p:cNvPicPr>
            <a:picLocks noGrp="1" noChangeAspect="1" noChangeArrowheads="1"/>
          </p:cNvPicPr>
          <p:nvPr>
            <p:ph sz="quarter" idx="4294967295"/>
          </p:nvPr>
        </p:nvPicPr>
        <p:blipFill>
          <a:blip r:embed="rId8">
            <a:extLst>
              <a:ext uri="{28A0092B-C50C-407E-A947-70E740481C1C}">
                <a14:useLocalDpi xmlns:a14="http://schemas.microsoft.com/office/drawing/2010/main" val="0"/>
              </a:ext>
            </a:extLst>
          </a:blip>
          <a:srcRect/>
          <a:stretch>
            <a:fillRect/>
          </a:stretch>
        </p:blipFill>
        <p:spPr>
          <a:xfrm>
            <a:off x="5484813" y="4434408"/>
            <a:ext cx="1604962" cy="1084263"/>
          </a:xfrm>
          <a:prstGeom prst="rect">
            <a:avLst/>
          </a:prstGeom>
          <a:noFill/>
        </p:spPr>
      </p:pic>
      <p:pic>
        <p:nvPicPr>
          <p:cNvPr id="85" name="Picture 8" descr="wps_clip_image-21859"/>
          <p:cNvPicPr>
            <a:picLocks noGrp="1" noChangeAspect="1" noChangeArrowheads="1"/>
          </p:cNvPicPr>
          <p:nvPr>
            <p:ph sz="quarter" idx="4294967295"/>
          </p:nvPr>
        </p:nvPicPr>
        <p:blipFill>
          <a:blip r:embed="rId8">
            <a:extLst>
              <a:ext uri="{28A0092B-C50C-407E-A947-70E740481C1C}">
                <a14:useLocalDpi xmlns:a14="http://schemas.microsoft.com/office/drawing/2010/main" val="0"/>
              </a:ext>
            </a:extLst>
          </a:blip>
          <a:srcRect/>
          <a:stretch>
            <a:fillRect/>
          </a:stretch>
        </p:blipFill>
        <p:spPr>
          <a:xfrm>
            <a:off x="5484813" y="4434408"/>
            <a:ext cx="1604962" cy="1084263"/>
          </a:xfrm>
          <a:prstGeom prst="rect">
            <a:avLst/>
          </a:prstGeom>
          <a:noFill/>
        </p:spPr>
      </p:pic>
      <p:pic>
        <p:nvPicPr>
          <p:cNvPr id="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38" y="3364433"/>
            <a:ext cx="1027112" cy="792163"/>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
        <p:nvSpPr>
          <p:cNvPr id="89" name="Text Box 31"/>
          <p:cNvSpPr txBox="1">
            <a:spLocks noChangeArrowheads="1"/>
          </p:cNvSpPr>
          <p:nvPr/>
        </p:nvSpPr>
        <p:spPr bwMode="auto">
          <a:xfrm>
            <a:off x="6784975" y="4156596"/>
            <a:ext cx="17478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000" b="1">
                <a:latin typeface="Palatino Linotype" charset="0"/>
              </a:rPr>
              <a:t> Cadex www.e-pill.com</a:t>
            </a:r>
          </a:p>
        </p:txBody>
      </p:sp>
      <p:pic>
        <p:nvPicPr>
          <p:cNvPr id="90" name="73 Imagen" descr="Descripción: http://t2.gstatic.com/images?q=tbn:ANd9GcSCe5uaM1Y9XLHJwAa3v0ZJikmPCFm50F4UfhrNNGRPda0nai2gng"/>
          <p:cNvPicPr/>
          <p:nvPr/>
        </p:nvPicPr>
        <p:blipFill>
          <a:blip r:embed="rId5" cstate="print">
            <a:extLst/>
          </a:blip>
          <a:srcRect/>
          <a:stretch>
            <a:fillRect/>
          </a:stretch>
        </p:blipFill>
        <p:spPr bwMode="auto">
          <a:xfrm>
            <a:off x="7068941" y="2069059"/>
            <a:ext cx="1150589" cy="792088"/>
          </a:xfrm>
          <a:prstGeom prst="roundRect">
            <a:avLst>
              <a:gd name="adj" fmla="val 8594"/>
            </a:avLst>
          </a:prstGeom>
          <a:solidFill>
            <a:srgbClr val="FFFFFF">
              <a:shade val="85000"/>
            </a:srgbClr>
          </a:solidFill>
          <a:ln>
            <a:noFill/>
          </a:ln>
          <a:effectLst/>
        </p:spPr>
      </p:pic>
      <p:graphicFrame>
        <p:nvGraphicFramePr>
          <p:cNvPr id="91" name="130 Objeto"/>
          <p:cNvGraphicFramePr>
            <a:graphicFrameLocks noChangeAspect="1"/>
          </p:cNvGraphicFramePr>
          <p:nvPr>
            <p:extLst>
              <p:ext uri="{D42A27DB-BD31-4B8C-83A1-F6EECF244321}">
                <p14:modId xmlns:p14="http://schemas.microsoft.com/office/powerpoint/2010/main" val="1609775115"/>
              </p:ext>
            </p:extLst>
          </p:nvPr>
        </p:nvGraphicFramePr>
        <p:xfrm>
          <a:off x="4494213" y="2069033"/>
          <a:ext cx="1566862" cy="827088"/>
        </p:xfrm>
        <a:graphic>
          <a:graphicData uri="http://schemas.openxmlformats.org/presentationml/2006/ole">
            <mc:AlternateContent xmlns:mc="http://schemas.openxmlformats.org/markup-compatibility/2006">
              <mc:Choice xmlns:v="urn:schemas-microsoft-com:vml" Requires="v">
                <p:oleObj spid="_x0000_s4755" name="Imagen de mapa de bits" r:id="rId12" imgW="2362405" imgH="1120237" progId="Paint.Picture">
                  <p:embed/>
                </p:oleObj>
              </mc:Choice>
              <mc:Fallback>
                <p:oleObj name="Imagen de mapa de bits" r:id="rId12" imgW="2362405" imgH="1120237"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4213" y="2069033"/>
                        <a:ext cx="1566862"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 name="Text Box 31"/>
          <p:cNvSpPr txBox="1">
            <a:spLocks noChangeArrowheads="1"/>
          </p:cNvSpPr>
          <p:nvPr/>
        </p:nvSpPr>
        <p:spPr bwMode="auto">
          <a:xfrm>
            <a:off x="4332288" y="2886596"/>
            <a:ext cx="18907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MEMS   www.aardex.com</a:t>
            </a:r>
          </a:p>
        </p:txBody>
      </p:sp>
      <p:sp>
        <p:nvSpPr>
          <p:cNvPr id="93" name="Text Box 31"/>
          <p:cNvSpPr txBox="1">
            <a:spLocks noChangeArrowheads="1"/>
          </p:cNvSpPr>
          <p:nvPr/>
        </p:nvSpPr>
        <p:spPr bwMode="auto">
          <a:xfrm>
            <a:off x="6299200" y="2886596"/>
            <a:ext cx="237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Helping Hand (Bleser et al, 2010</a:t>
            </a:r>
          </a:p>
        </p:txBody>
      </p:sp>
      <p:pic>
        <p:nvPicPr>
          <p:cNvPr id="94" name="Picture 8" descr="wps_clip_image-21859"/>
          <p:cNvPicPr>
            <a:picLocks noGrp="1" noChangeAspect="1" noChangeArrowheads="1"/>
          </p:cNvPicPr>
          <p:nvPr>
            <p:ph sz="quarter" idx="4294967295"/>
          </p:nvPr>
        </p:nvPicPr>
        <p:blipFill>
          <a:blip r:embed="rId8">
            <a:extLst>
              <a:ext uri="{28A0092B-C50C-407E-A947-70E740481C1C}">
                <a14:useLocalDpi xmlns:a14="http://schemas.microsoft.com/office/drawing/2010/main" val="0"/>
              </a:ext>
            </a:extLst>
          </a:blip>
          <a:srcRect/>
          <a:stretch>
            <a:fillRect/>
          </a:stretch>
        </p:blipFill>
        <p:spPr>
          <a:xfrm>
            <a:off x="5484813" y="4434408"/>
            <a:ext cx="1604962" cy="1084263"/>
          </a:xfrm>
          <a:prstGeom prst="rect">
            <a:avLst/>
          </a:prstGeom>
          <a:noFill/>
        </p:spPr>
      </p:pic>
      <p:sp>
        <p:nvSpPr>
          <p:cNvPr id="95" name="Text Box 31"/>
          <p:cNvSpPr txBox="1">
            <a:spLocks noChangeArrowheads="1"/>
          </p:cNvSpPr>
          <p:nvPr/>
        </p:nvSpPr>
        <p:spPr bwMode="auto">
          <a:xfrm>
            <a:off x="6910388" y="4863033"/>
            <a:ext cx="18907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Movipill</a:t>
            </a:r>
          </a:p>
          <a:p>
            <a:pPr algn="ctr" eaLnBrk="1" hangingPunct="1">
              <a:spcBef>
                <a:spcPct val="50000"/>
              </a:spcBef>
            </a:pPr>
            <a:r>
              <a:rPr lang="es-MX" sz="1100" b="1">
                <a:latin typeface="Palatino Linotype" charset="0"/>
              </a:rPr>
              <a:t>(Oliveira et al, 2010)</a:t>
            </a:r>
          </a:p>
        </p:txBody>
      </p:sp>
      <p:pic>
        <p:nvPicPr>
          <p:cNvPr id="96"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0413" y="5648846"/>
            <a:ext cx="1042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Text Box 31"/>
          <p:cNvSpPr txBox="1">
            <a:spLocks noChangeArrowheads="1"/>
          </p:cNvSpPr>
          <p:nvPr/>
        </p:nvSpPr>
        <p:spPr bwMode="auto">
          <a:xfrm>
            <a:off x="3679825" y="6161608"/>
            <a:ext cx="31956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Dispositivo para dar seguimiento </a:t>
            </a:r>
          </a:p>
        </p:txBody>
      </p:sp>
      <p:pic>
        <p:nvPicPr>
          <p:cNvPr id="9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5825" y="3364433"/>
            <a:ext cx="1295400" cy="7207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9" name="Text Box 31"/>
          <p:cNvSpPr txBox="1">
            <a:spLocks noChangeArrowheads="1"/>
          </p:cNvSpPr>
          <p:nvPr/>
        </p:nvSpPr>
        <p:spPr bwMode="auto">
          <a:xfrm>
            <a:off x="4211638" y="4156596"/>
            <a:ext cx="2251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Medtracker (Hayes et al, 2009)</a:t>
            </a:r>
          </a:p>
        </p:txBody>
      </p:sp>
      <p:pic>
        <p:nvPicPr>
          <p:cNvPr id="100" name="Picture 1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8313" y="5669483"/>
            <a:ext cx="14986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Text Box 31"/>
          <p:cNvSpPr txBox="1">
            <a:spLocks noChangeArrowheads="1"/>
          </p:cNvSpPr>
          <p:nvPr/>
        </p:nvSpPr>
        <p:spPr bwMode="auto">
          <a:xfrm>
            <a:off x="6319838" y="6272733"/>
            <a:ext cx="2644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Representación de lo datos</a:t>
            </a:r>
          </a:p>
        </p:txBody>
      </p:sp>
      <p:pic>
        <p:nvPicPr>
          <p:cNvPr id="102" name="Picture 8" descr="wps_clip_image-21859"/>
          <p:cNvPicPr>
            <a:picLocks noGrp="1" noChangeAspect="1" noChangeArrowheads="1"/>
          </p:cNvPicPr>
          <p:nvPr>
            <p:ph sz="quarter" idx="4294967295"/>
          </p:nvPr>
        </p:nvPicPr>
        <p:blipFill>
          <a:blip r:embed="rId8">
            <a:extLst>
              <a:ext uri="{28A0092B-C50C-407E-A947-70E740481C1C}">
                <a14:useLocalDpi xmlns:a14="http://schemas.microsoft.com/office/drawing/2010/main" val="0"/>
              </a:ext>
            </a:extLst>
          </a:blip>
          <a:srcRect/>
          <a:stretch>
            <a:fillRect/>
          </a:stretch>
        </p:blipFill>
        <p:spPr>
          <a:xfrm>
            <a:off x="5484813" y="4434408"/>
            <a:ext cx="1604962" cy="1084263"/>
          </a:xfrm>
          <a:prstGeom prst="rect">
            <a:avLst/>
          </a:prstGeom>
          <a:noFill/>
        </p:spPr>
      </p:pic>
      <p:pic>
        <p:nvPicPr>
          <p:cNvPr id="103" name="Picture 8" descr="wps_clip_image-21859"/>
          <p:cNvPicPr>
            <a:picLocks noGrp="1" noChangeAspect="1" noChangeArrowheads="1"/>
          </p:cNvPicPr>
          <p:nvPr>
            <p:ph sz="quarter" idx="4294967295"/>
          </p:nvPr>
        </p:nvPicPr>
        <p:blipFill>
          <a:blip r:embed="rId8">
            <a:extLst>
              <a:ext uri="{28A0092B-C50C-407E-A947-70E740481C1C}">
                <a14:useLocalDpi xmlns:a14="http://schemas.microsoft.com/office/drawing/2010/main" val="0"/>
              </a:ext>
            </a:extLst>
          </a:blip>
          <a:srcRect/>
          <a:stretch>
            <a:fillRect/>
          </a:stretch>
        </p:blipFill>
        <p:spPr>
          <a:xfrm>
            <a:off x="5484813" y="4434408"/>
            <a:ext cx="1604962" cy="1084263"/>
          </a:xfrm>
          <a:prstGeom prst="rect">
            <a:avLst/>
          </a:prstGeom>
          <a:noFill/>
        </p:spPr>
      </p:pic>
      <p:sp>
        <p:nvSpPr>
          <p:cNvPr id="104" name="87 Rectángulo"/>
          <p:cNvSpPr>
            <a:spLocks noChangeArrowheads="1"/>
          </p:cNvSpPr>
          <p:nvPr/>
        </p:nvSpPr>
        <p:spPr bwMode="auto">
          <a:xfrm>
            <a:off x="4572000" y="6317183"/>
            <a:ext cx="1171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s-MX" sz="1000" b="1">
                <a:latin typeface="Palatino Linotype" charset="0"/>
              </a:rPr>
              <a:t>(Lee y Dey, 2011)</a:t>
            </a:r>
          </a:p>
        </p:txBody>
      </p:sp>
      <p:pic>
        <p:nvPicPr>
          <p:cNvPr id="1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38" y="3364433"/>
            <a:ext cx="1027112" cy="792163"/>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
        <p:nvSpPr>
          <p:cNvPr id="107" name="Text Box 31"/>
          <p:cNvSpPr txBox="1">
            <a:spLocks noChangeArrowheads="1"/>
          </p:cNvSpPr>
          <p:nvPr/>
        </p:nvSpPr>
        <p:spPr bwMode="auto">
          <a:xfrm>
            <a:off x="6784975" y="4156596"/>
            <a:ext cx="17478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000" b="1">
                <a:latin typeface="Palatino Linotype" charset="0"/>
              </a:rPr>
              <a:t> Cadex www.e-pill.com</a:t>
            </a:r>
          </a:p>
        </p:txBody>
      </p:sp>
      <p:pic>
        <p:nvPicPr>
          <p:cNvPr id="108" name="91 Imagen" descr="Descripción: http://t2.gstatic.com/images?q=tbn:ANd9GcSCe5uaM1Y9XLHJwAa3v0ZJikmPCFm50F4UfhrNNGRPda0nai2gng"/>
          <p:cNvPicPr/>
          <p:nvPr/>
        </p:nvPicPr>
        <p:blipFill>
          <a:blip r:embed="rId5" cstate="print">
            <a:extLst/>
          </a:blip>
          <a:srcRect/>
          <a:stretch>
            <a:fillRect/>
          </a:stretch>
        </p:blipFill>
        <p:spPr bwMode="auto">
          <a:xfrm>
            <a:off x="7068941" y="2069059"/>
            <a:ext cx="1150589" cy="792088"/>
          </a:xfrm>
          <a:prstGeom prst="roundRect">
            <a:avLst>
              <a:gd name="adj" fmla="val 8594"/>
            </a:avLst>
          </a:prstGeom>
          <a:solidFill>
            <a:srgbClr val="FFFFFF">
              <a:shade val="85000"/>
            </a:srgbClr>
          </a:solidFill>
          <a:ln>
            <a:noFill/>
          </a:ln>
          <a:effectLst/>
        </p:spPr>
      </p:pic>
      <p:graphicFrame>
        <p:nvGraphicFramePr>
          <p:cNvPr id="109" name="130 Objeto"/>
          <p:cNvGraphicFramePr>
            <a:graphicFrameLocks noChangeAspect="1"/>
          </p:cNvGraphicFramePr>
          <p:nvPr>
            <p:extLst>
              <p:ext uri="{D42A27DB-BD31-4B8C-83A1-F6EECF244321}">
                <p14:modId xmlns:p14="http://schemas.microsoft.com/office/powerpoint/2010/main" val="861815605"/>
              </p:ext>
            </p:extLst>
          </p:nvPr>
        </p:nvGraphicFramePr>
        <p:xfrm>
          <a:off x="4494213" y="2069033"/>
          <a:ext cx="1566862" cy="827088"/>
        </p:xfrm>
        <a:graphic>
          <a:graphicData uri="http://schemas.openxmlformats.org/presentationml/2006/ole">
            <mc:AlternateContent xmlns:mc="http://schemas.openxmlformats.org/markup-compatibility/2006">
              <mc:Choice xmlns:v="urn:schemas-microsoft-com:vml" Requires="v">
                <p:oleObj spid="_x0000_s4756" name="Imagen de mapa de bits" r:id="rId13" imgW="2362405" imgH="1120237" progId="Paint.Picture">
                  <p:embed/>
                </p:oleObj>
              </mc:Choice>
              <mc:Fallback>
                <p:oleObj name="Imagen de mapa de bits" r:id="rId13" imgW="2362405" imgH="1120237"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4213" y="2069033"/>
                        <a:ext cx="1566862"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 name="Text Box 31"/>
          <p:cNvSpPr txBox="1">
            <a:spLocks noChangeArrowheads="1"/>
          </p:cNvSpPr>
          <p:nvPr/>
        </p:nvSpPr>
        <p:spPr bwMode="auto">
          <a:xfrm>
            <a:off x="4332288" y="2886596"/>
            <a:ext cx="18907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MEMS   www.aardex.com</a:t>
            </a:r>
          </a:p>
        </p:txBody>
      </p:sp>
      <p:sp>
        <p:nvSpPr>
          <p:cNvPr id="111" name="Text Box 31"/>
          <p:cNvSpPr txBox="1">
            <a:spLocks noChangeArrowheads="1"/>
          </p:cNvSpPr>
          <p:nvPr/>
        </p:nvSpPr>
        <p:spPr bwMode="auto">
          <a:xfrm>
            <a:off x="6299200" y="2886596"/>
            <a:ext cx="237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Helping Hand (Bleser et al, 2010</a:t>
            </a:r>
          </a:p>
        </p:txBody>
      </p:sp>
      <p:sp>
        <p:nvSpPr>
          <p:cNvPr id="112" name="Text Box 31"/>
          <p:cNvSpPr txBox="1">
            <a:spLocks noChangeArrowheads="1"/>
          </p:cNvSpPr>
          <p:nvPr/>
        </p:nvSpPr>
        <p:spPr bwMode="auto">
          <a:xfrm>
            <a:off x="6910388" y="4863033"/>
            <a:ext cx="18907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Movipill</a:t>
            </a:r>
          </a:p>
          <a:p>
            <a:pPr algn="ctr" eaLnBrk="1" hangingPunct="1">
              <a:spcBef>
                <a:spcPct val="50000"/>
              </a:spcBef>
            </a:pPr>
            <a:r>
              <a:rPr lang="es-MX" sz="1100" b="1">
                <a:latin typeface="Palatino Linotype" charset="0"/>
              </a:rPr>
              <a:t>(Oliveira et al, 2010)</a:t>
            </a:r>
          </a:p>
        </p:txBody>
      </p:sp>
      <p:pic>
        <p:nvPicPr>
          <p:cNvPr id="11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0413" y="5648846"/>
            <a:ext cx="1042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Text Box 31"/>
          <p:cNvSpPr txBox="1">
            <a:spLocks noChangeArrowheads="1"/>
          </p:cNvSpPr>
          <p:nvPr/>
        </p:nvSpPr>
        <p:spPr bwMode="auto">
          <a:xfrm>
            <a:off x="3679825" y="6161608"/>
            <a:ext cx="31956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Dispositivo para dar seguimiento </a:t>
            </a:r>
          </a:p>
        </p:txBody>
      </p:sp>
      <p:pic>
        <p:nvPicPr>
          <p:cNvPr id="11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5825" y="3364433"/>
            <a:ext cx="1295400" cy="7207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6" name="Text Box 31"/>
          <p:cNvSpPr txBox="1">
            <a:spLocks noChangeArrowheads="1"/>
          </p:cNvSpPr>
          <p:nvPr/>
        </p:nvSpPr>
        <p:spPr bwMode="auto">
          <a:xfrm>
            <a:off x="4211638" y="4156596"/>
            <a:ext cx="2251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Medtracker (Hayes et al, 2009)</a:t>
            </a:r>
          </a:p>
        </p:txBody>
      </p:sp>
      <p:pic>
        <p:nvPicPr>
          <p:cNvPr id="117" name="Picture 1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8313" y="5669483"/>
            <a:ext cx="14986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Text Box 31"/>
          <p:cNvSpPr txBox="1">
            <a:spLocks noChangeArrowheads="1"/>
          </p:cNvSpPr>
          <p:nvPr/>
        </p:nvSpPr>
        <p:spPr bwMode="auto">
          <a:xfrm>
            <a:off x="6319838" y="6272733"/>
            <a:ext cx="2644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Representación de lo datos</a:t>
            </a:r>
          </a:p>
        </p:txBody>
      </p:sp>
      <p:pic>
        <p:nvPicPr>
          <p:cNvPr id="119" name="Picture 8" descr="wps_clip_image-21859"/>
          <p:cNvPicPr>
            <a:picLocks noGrp="1" noChangeAspect="1" noChangeArrowheads="1"/>
          </p:cNvPicPr>
          <p:nvPr>
            <p:ph sz="quarter" idx="4294967295"/>
          </p:nvPr>
        </p:nvPicPr>
        <p:blipFill>
          <a:blip r:embed="rId8">
            <a:extLst>
              <a:ext uri="{28A0092B-C50C-407E-A947-70E740481C1C}">
                <a14:useLocalDpi xmlns:a14="http://schemas.microsoft.com/office/drawing/2010/main" val="0"/>
              </a:ext>
            </a:extLst>
          </a:blip>
          <a:srcRect/>
          <a:stretch>
            <a:fillRect/>
          </a:stretch>
        </p:blipFill>
        <p:spPr>
          <a:xfrm>
            <a:off x="5484813" y="4434408"/>
            <a:ext cx="1604962" cy="1084263"/>
          </a:xfrm>
          <a:prstGeom prst="rect">
            <a:avLst/>
          </a:prstGeom>
          <a:noFill/>
        </p:spPr>
      </p:pic>
      <p:graphicFrame>
        <p:nvGraphicFramePr>
          <p:cNvPr id="120" name="103 Tabla"/>
          <p:cNvGraphicFramePr>
            <a:graphicFrameLocks noGrp="1"/>
          </p:cNvGraphicFramePr>
          <p:nvPr>
            <p:extLst>
              <p:ext uri="{D42A27DB-BD31-4B8C-83A1-F6EECF244321}">
                <p14:modId xmlns:p14="http://schemas.microsoft.com/office/powerpoint/2010/main" val="3961562449"/>
              </p:ext>
            </p:extLst>
          </p:nvPr>
        </p:nvGraphicFramePr>
        <p:xfrm>
          <a:off x="372534" y="1642533"/>
          <a:ext cx="8314266" cy="4938292"/>
        </p:xfrm>
        <a:graphic>
          <a:graphicData uri="http://schemas.openxmlformats.org/drawingml/2006/table">
            <a:tbl>
              <a:tblPr/>
              <a:tblGrid>
                <a:gridCol w="3488266"/>
                <a:gridCol w="4826000"/>
              </a:tblGrid>
              <a:tr h="35521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400" b="1" i="0" u="none" strike="noStrike" cap="none" normalizeH="0" baseline="0" dirty="0" smtClean="0">
                          <a:ln>
                            <a:noFill/>
                          </a:ln>
                          <a:solidFill>
                            <a:srgbClr val="FFFFFF"/>
                          </a:solidFill>
                          <a:effectLst>
                            <a:outerShdw blurRad="38100" dist="38100" dir="2700000" algn="tl">
                              <a:srgbClr val="000000"/>
                            </a:outerShdw>
                          </a:effectLst>
                          <a:latin typeface="Palatino Linotype" charset="0"/>
                          <a:ea typeface="ＭＳ Ｐゴシック" charset="0"/>
                          <a:cs typeface="Arial" charset="0"/>
                        </a:rPr>
                        <a:t>Technological Approaches</a:t>
                      </a:r>
                      <a:endParaRPr kumimoji="0" lang="es-MX" sz="2400" b="1" i="0" u="none" strike="noStrike" cap="none" normalizeH="0" baseline="0" dirty="0">
                        <a:ln>
                          <a:noFill/>
                        </a:ln>
                        <a:solidFill>
                          <a:srgbClr val="FFFFFF"/>
                        </a:solidFill>
                        <a:effectLst>
                          <a:outerShdw blurRad="38100" dist="38100" dir="2700000" algn="tl">
                            <a:srgbClr val="000000"/>
                          </a:outerShdw>
                        </a:effectLst>
                        <a:latin typeface="Palatino Linotype" charset="0"/>
                        <a:ea typeface="ＭＳ Ｐゴシック" charset="0"/>
                        <a:cs typeface="Arial" charset="0"/>
                      </a:endParaRPr>
                    </a:p>
                  </a:txBody>
                  <a:tcPr marL="91451" marR="91451" marT="45694" marB="4569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88D4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1" i="0" u="none" strike="noStrike" cap="none" normalizeH="0" baseline="0" dirty="0">
                        <a:ln>
                          <a:noFill/>
                        </a:ln>
                        <a:solidFill>
                          <a:srgbClr val="FFFFFF"/>
                        </a:solidFill>
                        <a:effectLst>
                          <a:outerShdw blurRad="38100" dist="38100" dir="2700000" algn="tl">
                            <a:srgbClr val="000000"/>
                          </a:outerShdw>
                        </a:effectLst>
                        <a:latin typeface="Palatino Linotype" charset="0"/>
                        <a:ea typeface="ＭＳ Ｐゴシック" charset="0"/>
                        <a:cs typeface="Arial" charset="0"/>
                      </a:endParaRPr>
                    </a:p>
                  </a:txBody>
                  <a:tcPr marL="91451" marR="91451" marT="45694" marB="4569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88D48"/>
                    </a:solidFill>
                  </a:tcPr>
                </a:tc>
              </a:tr>
              <a:tr h="1189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mn-lt"/>
                          <a:ea typeface="ＭＳ Ｐゴシック" charset="0"/>
                          <a:cs typeface="Arial" charset="0"/>
                        </a:rPr>
                        <a:t>Electronic medication- monitoring devices</a:t>
                      </a:r>
                      <a:endParaRPr kumimoji="0" lang="es-MX" sz="2400" b="0" i="0" u="none" strike="noStrike" cap="none" normalizeH="0" baseline="0" dirty="0">
                        <a:ln>
                          <a:noFill/>
                        </a:ln>
                        <a:solidFill>
                          <a:schemeClr val="tx1"/>
                        </a:solidFill>
                        <a:effectLst/>
                        <a:latin typeface="+mn-lt"/>
                        <a:ea typeface="ＭＳ Ｐゴシック" charset="0"/>
                        <a:cs typeface="Arial" charset="0"/>
                      </a:endParaRPr>
                    </a:p>
                  </a:txBody>
                  <a:tcPr marL="91451" marR="91451" marT="45694" marB="4569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Palatino Linotype"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Palatino Linotype"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Palatino Linotype"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Palatino Linotype" charset="0"/>
                        <a:ea typeface="ＭＳ Ｐゴシック" charset="0"/>
                        <a:cs typeface="Arial" charset="0"/>
                      </a:endParaRPr>
                    </a:p>
                  </a:txBody>
                  <a:tcPr marL="91451" marR="91451" marT="45694" marB="4569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189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mn-lt"/>
                          <a:ea typeface="ＭＳ Ｐゴシック" charset="0"/>
                          <a:cs typeface="Arial" charset="0"/>
                        </a:rPr>
                        <a:t>Reminder systems</a:t>
                      </a:r>
                      <a:endParaRPr kumimoji="0" lang="es-MX" sz="2400" b="0" i="0" u="none" strike="noStrike" cap="none" normalizeH="0" baseline="0" dirty="0">
                        <a:ln>
                          <a:noFill/>
                        </a:ln>
                        <a:solidFill>
                          <a:schemeClr val="tx1"/>
                        </a:solidFill>
                        <a:effectLst/>
                        <a:latin typeface="+mn-lt"/>
                        <a:ea typeface="ＭＳ Ｐゴシック" charset="0"/>
                        <a:cs typeface="Arial" charset="0"/>
                      </a:endParaRPr>
                    </a:p>
                  </a:txBody>
                  <a:tcPr marL="91451" marR="91451" marT="45694" marB="4569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Palatino Linotype"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Palatino Linotype"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Palatino Linotype"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Palatino Linotype" charset="0"/>
                        <a:ea typeface="ＭＳ Ｐゴシック" charset="0"/>
                        <a:cs typeface="Arial" charset="0"/>
                      </a:endParaRPr>
                    </a:p>
                  </a:txBody>
                  <a:tcPr marL="91451" marR="91451" marT="45694" marB="4569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173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mn-lt"/>
                          <a:ea typeface="ＭＳ Ｐゴシック" charset="0"/>
                          <a:cs typeface="Arial" charset="0"/>
                        </a:rPr>
                        <a:t>Persuasion through social games</a:t>
                      </a:r>
                      <a:endParaRPr kumimoji="0" lang="es-MX" sz="2400" b="0" i="0" u="none" strike="noStrike" cap="none" normalizeH="0" baseline="0" dirty="0">
                        <a:ln>
                          <a:noFill/>
                        </a:ln>
                        <a:solidFill>
                          <a:schemeClr val="tx1"/>
                        </a:solidFill>
                        <a:effectLst/>
                        <a:latin typeface="+mn-lt"/>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dirty="0">
                        <a:ln>
                          <a:noFill/>
                        </a:ln>
                        <a:solidFill>
                          <a:schemeClr val="tx1"/>
                        </a:solidFill>
                        <a:effectLst/>
                        <a:latin typeface="+mn-lt"/>
                        <a:ea typeface="ＭＳ Ｐゴシック" charset="0"/>
                        <a:cs typeface="Arial" charset="0"/>
                      </a:endParaRPr>
                    </a:p>
                  </a:txBody>
                  <a:tcPr marL="91451" marR="91451" marT="45694" marB="4569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Palatino Linotype"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Palatino Linotype"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Palatino Linotype" charset="0"/>
                        <a:ea typeface="ＭＳ Ｐゴシック" charset="0"/>
                        <a:cs typeface="Arial" charset="0"/>
                      </a:endParaRPr>
                    </a:p>
                  </a:txBody>
                  <a:tcPr marL="91451" marR="91451" marT="45694" marB="4569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mn-lt"/>
                          <a:ea typeface="ＭＳ Ｐゴシック" charset="0"/>
                          <a:cs typeface="Arial" charset="0"/>
                        </a:rPr>
                        <a:t>Promote reflexion</a:t>
                      </a:r>
                      <a:endParaRPr kumimoji="0" lang="es-MX" sz="2400" b="0" i="0" u="none" strike="noStrike" cap="none" normalizeH="0" baseline="0" dirty="0">
                        <a:ln>
                          <a:noFill/>
                        </a:ln>
                        <a:solidFill>
                          <a:schemeClr val="tx1"/>
                        </a:solidFill>
                        <a:effectLst/>
                        <a:latin typeface="+mn-lt"/>
                        <a:ea typeface="ＭＳ Ｐゴシック" charset="0"/>
                        <a:cs typeface="Arial" charset="0"/>
                      </a:endParaRPr>
                    </a:p>
                  </a:txBody>
                  <a:tcPr marL="91451" marR="91451" marT="45694" marB="4569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Palatino Linotype"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Palatino Linotype"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Palatino Linotype" charset="0"/>
                        <a:ea typeface="ＭＳ Ｐゴシック" charset="0"/>
                        <a:cs typeface="Arial" charset="0"/>
                      </a:endParaRPr>
                    </a:p>
                  </a:txBody>
                  <a:tcPr marL="91451" marR="91451" marT="45694" marB="4569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38" y="3364433"/>
            <a:ext cx="1027112" cy="792163"/>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
        <p:nvSpPr>
          <p:cNvPr id="122" name="Text Box 31"/>
          <p:cNvSpPr txBox="1">
            <a:spLocks noChangeArrowheads="1"/>
          </p:cNvSpPr>
          <p:nvPr/>
        </p:nvSpPr>
        <p:spPr bwMode="auto">
          <a:xfrm>
            <a:off x="6784975" y="4156596"/>
            <a:ext cx="17478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000" b="1">
                <a:latin typeface="Palatino Linotype" charset="0"/>
              </a:rPr>
              <a:t> Cadex www.e-pill.com</a:t>
            </a:r>
          </a:p>
        </p:txBody>
      </p:sp>
      <p:pic>
        <p:nvPicPr>
          <p:cNvPr id="123" name="106 Imagen" descr="Descripción: http://t2.gstatic.com/images?q=tbn:ANd9GcSCe5uaM1Y9XLHJwAa3v0ZJikmPCFm50F4UfhrNNGRPda0nai2gng"/>
          <p:cNvPicPr/>
          <p:nvPr/>
        </p:nvPicPr>
        <p:blipFill>
          <a:blip r:embed="rId5" cstate="print">
            <a:extLst/>
          </a:blip>
          <a:srcRect/>
          <a:stretch>
            <a:fillRect/>
          </a:stretch>
        </p:blipFill>
        <p:spPr bwMode="auto">
          <a:xfrm>
            <a:off x="7068941" y="2069059"/>
            <a:ext cx="1150589" cy="792088"/>
          </a:xfrm>
          <a:prstGeom prst="roundRect">
            <a:avLst>
              <a:gd name="adj" fmla="val 8594"/>
            </a:avLst>
          </a:prstGeom>
          <a:solidFill>
            <a:srgbClr val="FFFFFF">
              <a:shade val="85000"/>
            </a:srgbClr>
          </a:solidFill>
          <a:ln>
            <a:noFill/>
          </a:ln>
          <a:effectLst/>
        </p:spPr>
      </p:pic>
      <p:graphicFrame>
        <p:nvGraphicFramePr>
          <p:cNvPr id="124" name="130 Objeto"/>
          <p:cNvGraphicFramePr>
            <a:graphicFrameLocks noChangeAspect="1"/>
          </p:cNvGraphicFramePr>
          <p:nvPr>
            <p:extLst>
              <p:ext uri="{D42A27DB-BD31-4B8C-83A1-F6EECF244321}">
                <p14:modId xmlns:p14="http://schemas.microsoft.com/office/powerpoint/2010/main" val="922439497"/>
              </p:ext>
            </p:extLst>
          </p:nvPr>
        </p:nvGraphicFramePr>
        <p:xfrm>
          <a:off x="4494213" y="2069033"/>
          <a:ext cx="1566862" cy="827088"/>
        </p:xfrm>
        <a:graphic>
          <a:graphicData uri="http://schemas.openxmlformats.org/presentationml/2006/ole">
            <mc:AlternateContent xmlns:mc="http://schemas.openxmlformats.org/markup-compatibility/2006">
              <mc:Choice xmlns:v="urn:schemas-microsoft-com:vml" Requires="v">
                <p:oleObj spid="_x0000_s4757" name="Imagen de mapa de bits" r:id="rId14" imgW="2362405" imgH="1120237" progId="Paint.Picture">
                  <p:embed/>
                </p:oleObj>
              </mc:Choice>
              <mc:Fallback>
                <p:oleObj name="Imagen de mapa de bits" r:id="rId14" imgW="2362405" imgH="1120237"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4213" y="2069033"/>
                        <a:ext cx="1566862"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 name="Text Box 31"/>
          <p:cNvSpPr txBox="1">
            <a:spLocks noChangeArrowheads="1"/>
          </p:cNvSpPr>
          <p:nvPr/>
        </p:nvSpPr>
        <p:spPr bwMode="auto">
          <a:xfrm>
            <a:off x="4332288" y="2886596"/>
            <a:ext cx="18907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MEMS   www.aardex.com</a:t>
            </a:r>
          </a:p>
        </p:txBody>
      </p:sp>
      <p:sp>
        <p:nvSpPr>
          <p:cNvPr id="126" name="Text Box 31"/>
          <p:cNvSpPr txBox="1">
            <a:spLocks noChangeArrowheads="1"/>
          </p:cNvSpPr>
          <p:nvPr/>
        </p:nvSpPr>
        <p:spPr bwMode="auto">
          <a:xfrm>
            <a:off x="6299200" y="2886596"/>
            <a:ext cx="237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Helping Hand (Bleser et al, 2010</a:t>
            </a:r>
          </a:p>
        </p:txBody>
      </p:sp>
      <p:sp>
        <p:nvSpPr>
          <p:cNvPr id="127" name="Text Box 31"/>
          <p:cNvSpPr txBox="1">
            <a:spLocks noChangeArrowheads="1"/>
          </p:cNvSpPr>
          <p:nvPr/>
        </p:nvSpPr>
        <p:spPr bwMode="auto">
          <a:xfrm>
            <a:off x="6910388" y="4863033"/>
            <a:ext cx="18907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Movipill</a:t>
            </a:r>
          </a:p>
          <a:p>
            <a:pPr algn="ctr" eaLnBrk="1" hangingPunct="1">
              <a:spcBef>
                <a:spcPct val="50000"/>
              </a:spcBef>
            </a:pPr>
            <a:r>
              <a:rPr lang="es-MX" sz="1100" b="1">
                <a:latin typeface="Palatino Linotype" charset="0"/>
              </a:rPr>
              <a:t>(Oliveira et al, 2010)</a:t>
            </a:r>
          </a:p>
        </p:txBody>
      </p:sp>
      <p:pic>
        <p:nvPicPr>
          <p:cNvPr id="128"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0413" y="5699645"/>
            <a:ext cx="1042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Text Box 31"/>
          <p:cNvSpPr txBox="1">
            <a:spLocks noChangeArrowheads="1"/>
          </p:cNvSpPr>
          <p:nvPr/>
        </p:nvSpPr>
        <p:spPr bwMode="auto">
          <a:xfrm>
            <a:off x="3679825" y="6161608"/>
            <a:ext cx="31956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Dispositivo para dar seguimiento </a:t>
            </a:r>
          </a:p>
        </p:txBody>
      </p:sp>
      <p:pic>
        <p:nvPicPr>
          <p:cNvPr id="13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5825" y="3364433"/>
            <a:ext cx="1295400" cy="7207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1" name="Text Box 31"/>
          <p:cNvSpPr txBox="1">
            <a:spLocks noChangeArrowheads="1"/>
          </p:cNvSpPr>
          <p:nvPr/>
        </p:nvSpPr>
        <p:spPr bwMode="auto">
          <a:xfrm>
            <a:off x="4211638" y="4156596"/>
            <a:ext cx="2251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Medtracker (Hayes et al, 2009)</a:t>
            </a:r>
          </a:p>
        </p:txBody>
      </p:sp>
      <p:pic>
        <p:nvPicPr>
          <p:cNvPr id="132" name="Picture 1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8313" y="5703349"/>
            <a:ext cx="14986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Text Box 31"/>
          <p:cNvSpPr txBox="1">
            <a:spLocks noChangeArrowheads="1"/>
          </p:cNvSpPr>
          <p:nvPr/>
        </p:nvSpPr>
        <p:spPr bwMode="auto">
          <a:xfrm>
            <a:off x="6319838" y="6272733"/>
            <a:ext cx="2644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s-MX" sz="1100" b="1">
                <a:latin typeface="Palatino Linotype" charset="0"/>
              </a:rPr>
              <a:t>Representación de lo datos</a:t>
            </a:r>
          </a:p>
        </p:txBody>
      </p:sp>
      <p:pic>
        <p:nvPicPr>
          <p:cNvPr id="134" name="Picture 8" descr="wps_clip_image-21859"/>
          <p:cNvPicPr>
            <a:picLocks noGrp="1" noChangeAspect="1" noChangeArrowheads="1"/>
          </p:cNvPicPr>
          <p:nvPr>
            <p:ph sz="quarter" idx="4294967295"/>
          </p:nvPr>
        </p:nvPicPr>
        <p:blipFill>
          <a:blip r:embed="rId8">
            <a:extLst>
              <a:ext uri="{28A0092B-C50C-407E-A947-70E740481C1C}">
                <a14:useLocalDpi xmlns:a14="http://schemas.microsoft.com/office/drawing/2010/main" val="0"/>
              </a:ext>
            </a:extLst>
          </a:blip>
          <a:srcRect/>
          <a:stretch>
            <a:fillRect/>
          </a:stretch>
        </p:blipFill>
        <p:spPr>
          <a:xfrm>
            <a:off x="5484813" y="4519073"/>
            <a:ext cx="1604962" cy="1084263"/>
          </a:xfrm>
          <a:prstGeom prst="rect">
            <a:avLst/>
          </a:prstGeom>
          <a:noFill/>
        </p:spPr>
      </p:pic>
      <p:sp>
        <p:nvSpPr>
          <p:cNvPr id="86" name="3 Rectángulo"/>
          <p:cNvSpPr>
            <a:spLocks noChangeArrowheads="1"/>
          </p:cNvSpPr>
          <p:nvPr/>
        </p:nvSpPr>
        <p:spPr bwMode="auto">
          <a:xfrm>
            <a:off x="4572000" y="6317183"/>
            <a:ext cx="1171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s-MX" sz="1000" b="1">
                <a:latin typeface="Palatino Linotype" charset="0"/>
              </a:rPr>
              <a:t>(Lee y Dey, 2011)</a:t>
            </a:r>
          </a:p>
        </p:txBody>
      </p:sp>
      <p:sp>
        <p:nvSpPr>
          <p:cNvPr id="138" name="Título 1"/>
          <p:cNvSpPr>
            <a:spLocks noGrp="1"/>
          </p:cNvSpPr>
          <p:nvPr>
            <p:ph type="title"/>
          </p:nvPr>
        </p:nvSpPr>
        <p:spPr/>
        <p:txBody>
          <a:bodyPr>
            <a:noAutofit/>
          </a:bodyPr>
          <a:lstStyle/>
          <a:p>
            <a:r>
              <a:rPr lang="es-ES" dirty="0" smtClean="0"/>
              <a:t>Technologies </a:t>
            </a:r>
            <a:r>
              <a:rPr lang="es-ES" dirty="0" err="1" smtClean="0"/>
              <a:t>for</a:t>
            </a:r>
            <a:r>
              <a:rPr lang="es-ES" dirty="0" smtClean="0"/>
              <a:t> </a:t>
            </a:r>
            <a:r>
              <a:rPr lang="es-ES" dirty="0" err="1" smtClean="0"/>
              <a:t>Medication</a:t>
            </a:r>
            <a:endParaRPr lang="es-ES" dirty="0"/>
          </a:p>
        </p:txBody>
      </p:sp>
    </p:spTree>
    <p:extLst>
      <p:ext uri="{BB962C8B-B14F-4D97-AF65-F5344CB8AC3E}">
        <p14:creationId xmlns:p14="http://schemas.microsoft.com/office/powerpoint/2010/main" val="35008482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err="1" smtClean="0"/>
              <a:t>Ambient</a:t>
            </a:r>
            <a:r>
              <a:rPr lang="es-ES" dirty="0" smtClean="0"/>
              <a:t> </a:t>
            </a:r>
            <a:r>
              <a:rPr lang="es-ES" dirty="0" err="1" smtClean="0"/>
              <a:t>Information</a:t>
            </a:r>
            <a:r>
              <a:rPr lang="es-ES" dirty="0"/>
              <a:t> </a:t>
            </a:r>
            <a:r>
              <a:rPr lang="es-ES" dirty="0" err="1" smtClean="0"/>
              <a:t>Systems</a:t>
            </a:r>
            <a:endParaRPr lang="es-ES" dirty="0"/>
          </a:p>
        </p:txBody>
      </p:sp>
      <p:sp>
        <p:nvSpPr>
          <p:cNvPr id="3" name="Marcador de contenido 2"/>
          <p:cNvSpPr>
            <a:spLocks noGrp="1"/>
          </p:cNvSpPr>
          <p:nvPr>
            <p:ph idx="1"/>
          </p:nvPr>
        </p:nvSpPr>
        <p:spPr>
          <a:xfrm>
            <a:off x="3347864" y="1600200"/>
            <a:ext cx="5338936" cy="4525963"/>
          </a:xfrm>
        </p:spPr>
        <p:txBody>
          <a:bodyPr>
            <a:normAutofit fontScale="92500"/>
          </a:bodyPr>
          <a:lstStyle/>
          <a:p>
            <a:r>
              <a:rPr lang="es-MX" dirty="0" smtClean="0"/>
              <a:t>AIS for making users aware of the status of relevant and unpredictable events. </a:t>
            </a:r>
          </a:p>
          <a:p>
            <a:pPr marL="118872" indent="0">
              <a:buNone/>
            </a:pPr>
            <a:endParaRPr lang="es-MX" dirty="0" smtClean="0"/>
          </a:p>
          <a:p>
            <a:r>
              <a:rPr lang="es-MX" dirty="0" smtClean="0">
                <a:cs typeface="Times New Roman" pitchFamily="18" charset="0"/>
              </a:rPr>
              <a:t>AIS that notify of predictable or scheduled events.</a:t>
            </a:r>
          </a:p>
          <a:p>
            <a:pPr marL="118872" indent="0">
              <a:buNone/>
            </a:pPr>
            <a:endParaRPr lang="es-MX" dirty="0" smtClean="0">
              <a:cs typeface="Times New Roman" pitchFamily="18" charset="0"/>
            </a:endParaRPr>
          </a:p>
          <a:p>
            <a:r>
              <a:rPr lang="es-MX" dirty="0" smtClean="0">
                <a:cs typeface="Times New Roman" pitchFamily="18" charset="0"/>
              </a:rPr>
              <a:t>AIS to motivate a change on the users behavior</a:t>
            </a:r>
            <a:r>
              <a:rPr lang="es-MX" dirty="0">
                <a:cs typeface="Times New Roman" pitchFamily="18" charset="0"/>
              </a:rPr>
              <a:t>.</a:t>
            </a:r>
            <a:endParaRPr lang="es-MX" dirty="0" smtClean="0">
              <a:cs typeface="Times New Roman" pitchFamily="18" charset="0"/>
            </a:endParaRPr>
          </a:p>
        </p:txBody>
      </p:sp>
      <p:sp>
        <p:nvSpPr>
          <p:cNvPr id="8" name="TextBox 15"/>
          <p:cNvSpPr txBox="1"/>
          <p:nvPr/>
        </p:nvSpPr>
        <p:spPr>
          <a:xfrm>
            <a:off x="-142304" y="6220933"/>
            <a:ext cx="3143272" cy="461665"/>
          </a:xfrm>
          <a:prstGeom prst="rect">
            <a:avLst/>
          </a:prstGeom>
          <a:noFill/>
        </p:spPr>
        <p:txBody>
          <a:bodyPr wrap="square" rtlCol="0">
            <a:spAutoFit/>
          </a:bodyPr>
          <a:lstStyle/>
          <a:p>
            <a:pPr algn="ctr"/>
            <a:r>
              <a:rPr lang="en-US" sz="2400" b="1" dirty="0" smtClean="0">
                <a:latin typeface="+mj-lt"/>
                <a:cs typeface="Times New Roman" pitchFamily="18" charset="0"/>
              </a:rPr>
              <a:t>The Orb</a:t>
            </a:r>
            <a:endParaRPr lang="en-US" sz="1400" dirty="0">
              <a:latin typeface="+mj-lt"/>
              <a:cs typeface="Times New Roman" pitchFamily="18" charset="0"/>
            </a:endParaRPr>
          </a:p>
        </p:txBody>
      </p:sp>
      <p:pic>
        <p:nvPicPr>
          <p:cNvPr id="9" name="Picture 2"/>
          <p:cNvPicPr>
            <a:picLocks noChangeAspect="1" noChangeArrowheads="1"/>
          </p:cNvPicPr>
          <p:nvPr/>
        </p:nvPicPr>
        <p:blipFill>
          <a:blip r:embed="rId3" cstate="print"/>
          <a:srcRect/>
          <a:stretch>
            <a:fillRect/>
          </a:stretch>
        </p:blipFill>
        <p:spPr bwMode="auto">
          <a:xfrm>
            <a:off x="344618" y="1631801"/>
            <a:ext cx="2643206" cy="1806961"/>
          </a:xfrm>
          <a:prstGeom prst="rect">
            <a:avLst/>
          </a:prstGeom>
          <a:noFill/>
          <a:ln w="9525">
            <a:noFill/>
            <a:miter lim="800000"/>
            <a:headEnd/>
            <a:tailEnd/>
          </a:ln>
        </p:spPr>
      </p:pic>
      <p:sp>
        <p:nvSpPr>
          <p:cNvPr id="10" name="TextBox 9"/>
          <p:cNvSpPr txBox="1"/>
          <p:nvPr/>
        </p:nvSpPr>
        <p:spPr>
          <a:xfrm>
            <a:off x="107504" y="3506393"/>
            <a:ext cx="2999183" cy="677108"/>
          </a:xfrm>
          <a:prstGeom prst="rect">
            <a:avLst/>
          </a:prstGeom>
          <a:noFill/>
        </p:spPr>
        <p:txBody>
          <a:bodyPr wrap="square" rtlCol="0">
            <a:spAutoFit/>
          </a:bodyPr>
          <a:lstStyle/>
          <a:p>
            <a:pPr algn="ctr"/>
            <a:r>
              <a:rPr lang="en-US" sz="2400" b="1" dirty="0" smtClean="0"/>
              <a:t>Reminder Bracelet</a:t>
            </a:r>
            <a:r>
              <a:rPr lang="en-US" sz="1400" dirty="0" smtClean="0">
                <a:latin typeface="Arial Narrow" pitchFamily="34" charset="0"/>
              </a:rPr>
              <a:t>  (Hansson et al 2000)</a:t>
            </a:r>
          </a:p>
        </p:txBody>
      </p:sp>
      <p:sp>
        <p:nvSpPr>
          <p:cNvPr id="11" name="TextBox 9"/>
          <p:cNvSpPr txBox="1"/>
          <p:nvPr/>
        </p:nvSpPr>
        <p:spPr>
          <a:xfrm>
            <a:off x="107504" y="6223101"/>
            <a:ext cx="2781300" cy="677108"/>
          </a:xfrm>
          <a:prstGeom prst="rect">
            <a:avLst/>
          </a:prstGeom>
          <a:noFill/>
        </p:spPr>
        <p:txBody>
          <a:bodyPr wrap="square" rtlCol="0">
            <a:spAutoFit/>
          </a:bodyPr>
          <a:lstStyle/>
          <a:p>
            <a:pPr algn="ctr"/>
            <a:r>
              <a:rPr lang="en-US" sz="2400" b="1" dirty="0" err="1" smtClean="0">
                <a:latin typeface="+mj-lt"/>
              </a:rPr>
              <a:t>BusMobile</a:t>
            </a:r>
            <a:r>
              <a:rPr lang="en-US" sz="2400" dirty="0" smtClean="0">
                <a:latin typeface="+mj-lt"/>
              </a:rPr>
              <a:t>  </a:t>
            </a:r>
          </a:p>
          <a:p>
            <a:pPr algn="ctr"/>
            <a:r>
              <a:rPr lang="en-US" sz="1400" dirty="0" smtClean="0">
                <a:latin typeface="Arial Narrow" pitchFamily="34" charset="0"/>
              </a:rPr>
              <a:t>(</a:t>
            </a:r>
            <a:r>
              <a:rPr lang="en-US" sz="1400" dirty="0" err="1" smtClean="0">
                <a:latin typeface="Arial Narrow" pitchFamily="34" charset="0"/>
              </a:rPr>
              <a:t>Mankoff</a:t>
            </a:r>
            <a:r>
              <a:rPr lang="en-US" sz="1400" dirty="0" smtClean="0">
                <a:latin typeface="Arial Narrow" pitchFamily="34" charset="0"/>
              </a:rPr>
              <a:t> et al 2003</a:t>
            </a:r>
            <a:endParaRPr lang="en-US" sz="1400" dirty="0">
              <a:latin typeface="Arial Narrow" pitchFamily="34" charset="0"/>
            </a:endParaRPr>
          </a:p>
        </p:txBody>
      </p:sp>
      <p:pic>
        <p:nvPicPr>
          <p:cNvPr id="12" name="Picture 2"/>
          <p:cNvPicPr>
            <a:picLocks noChangeAspect="1" noChangeArrowheads="1"/>
          </p:cNvPicPr>
          <p:nvPr/>
        </p:nvPicPr>
        <p:blipFill>
          <a:blip r:embed="rId4" cstate="print"/>
          <a:srcRect/>
          <a:stretch>
            <a:fillRect/>
          </a:stretch>
        </p:blipFill>
        <p:spPr bwMode="auto">
          <a:xfrm>
            <a:off x="812800" y="4161737"/>
            <a:ext cx="1318270" cy="2174290"/>
          </a:xfrm>
          <a:prstGeom prst="rect">
            <a:avLst/>
          </a:prstGeom>
          <a:noFill/>
          <a:ln w="9525">
            <a:noFill/>
            <a:miter lim="800000"/>
            <a:headEnd/>
            <a:tailEnd/>
          </a:ln>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1713465"/>
            <a:ext cx="2039504" cy="195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9"/>
          <p:cNvSpPr txBox="1"/>
          <p:nvPr/>
        </p:nvSpPr>
        <p:spPr>
          <a:xfrm>
            <a:off x="107504" y="3484629"/>
            <a:ext cx="3143272" cy="677108"/>
          </a:xfrm>
          <a:prstGeom prst="rect">
            <a:avLst/>
          </a:prstGeom>
          <a:noFill/>
        </p:spPr>
        <p:txBody>
          <a:bodyPr wrap="square" rtlCol="0">
            <a:spAutoFit/>
          </a:bodyPr>
          <a:lstStyle/>
          <a:p>
            <a:pPr algn="ctr"/>
            <a:r>
              <a:rPr lang="en-US" sz="2400" b="1" dirty="0" err="1" smtClean="0">
                <a:latin typeface="+mj-lt"/>
              </a:rPr>
              <a:t>UbiFitGarden</a:t>
            </a:r>
            <a:r>
              <a:rPr lang="en-US" sz="1400" dirty="0" smtClean="0">
                <a:latin typeface="Arial Narrow" pitchFamily="34" charset="0"/>
              </a:rPr>
              <a:t> </a:t>
            </a:r>
          </a:p>
          <a:p>
            <a:pPr algn="ctr"/>
            <a:r>
              <a:rPr lang="en-US" sz="1400" dirty="0" smtClean="0">
                <a:latin typeface="Arial Narrow" pitchFamily="34" charset="0"/>
              </a:rPr>
              <a:t>(</a:t>
            </a:r>
            <a:r>
              <a:rPr lang="en-US" sz="1400" dirty="0" err="1" smtClean="0">
                <a:latin typeface="Arial Narrow" pitchFamily="34" charset="0"/>
              </a:rPr>
              <a:t>Consolvo</a:t>
            </a:r>
            <a:r>
              <a:rPr lang="en-US" sz="1400" dirty="0" smtClean="0">
                <a:latin typeface="Arial Narrow" pitchFamily="34" charset="0"/>
              </a:rPr>
              <a:t> et al, 2008)</a:t>
            </a:r>
            <a:endParaRPr lang="en-US" sz="1400" dirty="0">
              <a:latin typeface="Arial Narrow" pitchFamily="34" charset="0"/>
            </a:endParaRPr>
          </a:p>
        </p:txBody>
      </p:sp>
      <p:sp>
        <p:nvSpPr>
          <p:cNvPr id="15" name="TextBox 12"/>
          <p:cNvSpPr txBox="1"/>
          <p:nvPr/>
        </p:nvSpPr>
        <p:spPr>
          <a:xfrm>
            <a:off x="-142304" y="6218929"/>
            <a:ext cx="3143272" cy="677108"/>
          </a:xfrm>
          <a:prstGeom prst="rect">
            <a:avLst/>
          </a:prstGeom>
          <a:noFill/>
        </p:spPr>
        <p:txBody>
          <a:bodyPr wrap="square" rtlCol="0">
            <a:spAutoFit/>
          </a:bodyPr>
          <a:lstStyle/>
          <a:p>
            <a:pPr algn="ctr"/>
            <a:r>
              <a:rPr lang="en-US" sz="2400" b="1" dirty="0" err="1" smtClean="0"/>
              <a:t>Fish’n’Steps</a:t>
            </a:r>
            <a:r>
              <a:rPr lang="en-US" sz="2400" b="1" dirty="0" smtClean="0"/>
              <a:t> </a:t>
            </a:r>
          </a:p>
          <a:p>
            <a:pPr algn="ctr"/>
            <a:r>
              <a:rPr lang="en-US" sz="1400" dirty="0" smtClean="0">
                <a:latin typeface="Arial Narrow" pitchFamily="34" charset="0"/>
              </a:rPr>
              <a:t>(Lin et al 2006)</a:t>
            </a:r>
            <a:endParaRPr lang="en-US" sz="1400" dirty="0">
              <a:latin typeface="Arial Narrow" pitchFamily="34" charset="0"/>
            </a:endParaRPr>
          </a:p>
        </p:txBody>
      </p:sp>
      <p:pic>
        <p:nvPicPr>
          <p:cNvPr id="16" name="Picture 2"/>
          <p:cNvPicPr>
            <a:picLocks noChangeAspect="1" noChangeArrowheads="1"/>
          </p:cNvPicPr>
          <p:nvPr/>
        </p:nvPicPr>
        <p:blipFill>
          <a:blip r:embed="rId6" cstate="print"/>
          <a:srcRect/>
          <a:stretch>
            <a:fillRect/>
          </a:stretch>
        </p:blipFill>
        <p:spPr bwMode="auto">
          <a:xfrm>
            <a:off x="444500" y="4495325"/>
            <a:ext cx="2214578" cy="1727092"/>
          </a:xfrm>
          <a:prstGeom prst="rect">
            <a:avLst/>
          </a:prstGeom>
          <a:noFill/>
          <a:ln w="9525">
            <a:noFill/>
            <a:miter lim="800000"/>
            <a:headEnd/>
            <a:tailEnd/>
          </a:ln>
        </p:spPr>
      </p:pic>
      <p:pic>
        <p:nvPicPr>
          <p:cNvPr id="19" name="Imagen 18"/>
          <p:cNvPicPr>
            <a:picLocks noChangeAspect="1"/>
          </p:cNvPicPr>
          <p:nvPr/>
        </p:nvPicPr>
        <p:blipFill>
          <a:blip r:embed="rId7"/>
          <a:stretch>
            <a:fillRect/>
          </a:stretch>
        </p:blipFill>
        <p:spPr>
          <a:xfrm>
            <a:off x="344618" y="4266725"/>
            <a:ext cx="2341493" cy="1915767"/>
          </a:xfrm>
          <a:prstGeom prst="rect">
            <a:avLst/>
          </a:prstGeom>
        </p:spPr>
      </p:pic>
      <p:grpSp>
        <p:nvGrpSpPr>
          <p:cNvPr id="23" name="Group 5"/>
          <p:cNvGrpSpPr>
            <a:grpSpLocks/>
          </p:cNvGrpSpPr>
          <p:nvPr/>
        </p:nvGrpSpPr>
        <p:grpSpPr bwMode="auto">
          <a:xfrm>
            <a:off x="611560" y="1256802"/>
            <a:ext cx="2117725" cy="2630487"/>
            <a:chOff x="4200" y="2112"/>
            <a:chExt cx="1560" cy="1908"/>
          </a:xfrm>
        </p:grpSpPr>
        <p:pic>
          <p:nvPicPr>
            <p:cNvPr id="24" name="Picture 6" descr="portrait_big_print_Ubico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0" y="2112"/>
              <a:ext cx="1560" cy="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7"/>
            <p:cNvSpPr txBox="1">
              <a:spLocks noChangeArrowheads="1"/>
            </p:cNvSpPr>
            <p:nvPr/>
          </p:nvSpPr>
          <p:spPr bwMode="auto">
            <a:xfrm>
              <a:off x="4275" y="3799"/>
              <a:ext cx="108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lgn="ctr" eaLnBrk="1" hangingPunct="1"/>
              <a:r>
                <a:rPr lang="en-US" sz="1400" dirty="0" err="1">
                  <a:solidFill>
                    <a:srgbClr val="000000"/>
                  </a:solidFill>
                  <a:latin typeface="Arial" charset="0"/>
                </a:rPr>
                <a:t>CareNet</a:t>
              </a:r>
              <a:r>
                <a:rPr lang="en-US" sz="1400" dirty="0">
                  <a:solidFill>
                    <a:srgbClr val="000000"/>
                  </a:solidFill>
                  <a:latin typeface="Arial" charset="0"/>
                </a:rPr>
                <a:t> Display</a:t>
              </a:r>
            </a:p>
          </p:txBody>
        </p:sp>
      </p:grpSp>
      <p:sp>
        <p:nvSpPr>
          <p:cNvPr id="6" name="TextBox 9"/>
          <p:cNvSpPr txBox="1"/>
          <p:nvPr/>
        </p:nvSpPr>
        <p:spPr>
          <a:xfrm>
            <a:off x="-36585" y="3506393"/>
            <a:ext cx="3143272" cy="677108"/>
          </a:xfrm>
          <a:prstGeom prst="rect">
            <a:avLst/>
          </a:prstGeom>
          <a:solidFill>
            <a:schemeClr val="bg1"/>
          </a:solidFill>
        </p:spPr>
        <p:txBody>
          <a:bodyPr wrap="square" rtlCol="0">
            <a:spAutoFit/>
          </a:bodyPr>
          <a:lstStyle/>
          <a:p>
            <a:pPr algn="ctr"/>
            <a:r>
              <a:rPr lang="en-US" sz="2400" b="1" dirty="0" err="1" smtClean="0">
                <a:latin typeface="+mj-lt"/>
                <a:cs typeface="Times New Roman" pitchFamily="18" charset="0"/>
              </a:rPr>
              <a:t>CareNet</a:t>
            </a:r>
            <a:r>
              <a:rPr lang="en-US" sz="2400" b="1" dirty="0" smtClean="0">
                <a:latin typeface="+mj-lt"/>
                <a:cs typeface="Times New Roman" pitchFamily="18" charset="0"/>
              </a:rPr>
              <a:t> Display</a:t>
            </a:r>
            <a:endParaRPr lang="en-US" sz="1400" dirty="0" smtClean="0">
              <a:latin typeface="+mj-lt"/>
              <a:cs typeface="Times New Roman" pitchFamily="18" charset="0"/>
            </a:endParaRPr>
          </a:p>
          <a:p>
            <a:pPr algn="ctr"/>
            <a:r>
              <a:rPr lang="en-US" sz="1400" dirty="0" smtClean="0">
                <a:latin typeface="+mj-lt"/>
                <a:cs typeface="Times New Roman" pitchFamily="18" charset="0"/>
              </a:rPr>
              <a:t>(</a:t>
            </a:r>
            <a:r>
              <a:rPr lang="en-US" sz="1400" dirty="0" err="1" smtClean="0">
                <a:latin typeface="+mj-lt"/>
                <a:cs typeface="Times New Roman" pitchFamily="18" charset="0"/>
              </a:rPr>
              <a:t>Mynatt</a:t>
            </a:r>
            <a:r>
              <a:rPr lang="en-US" sz="1400" dirty="0" smtClean="0">
                <a:latin typeface="+mj-lt"/>
                <a:cs typeface="Times New Roman" pitchFamily="18" charset="0"/>
              </a:rPr>
              <a:t>, 2003)</a:t>
            </a:r>
            <a:endParaRPr lang="en-US" sz="1400" dirty="0">
              <a:latin typeface="+mj-lt"/>
              <a:cs typeface="Times New Roman" pitchFamily="18" charset="0"/>
            </a:endParaRPr>
          </a:p>
        </p:txBody>
      </p:sp>
      <p:sp>
        <p:nvSpPr>
          <p:cNvPr id="21" name="Marcador de pie de página 20"/>
          <p:cNvSpPr>
            <a:spLocks noGrp="1"/>
          </p:cNvSpPr>
          <p:nvPr>
            <p:ph type="ftr" sz="quarter" idx="11"/>
          </p:nvPr>
        </p:nvSpPr>
        <p:spPr/>
        <p:txBody>
          <a:bodyPr/>
          <a:lstStyle/>
          <a:p>
            <a:r>
              <a:rPr lang="es-ES" smtClean="0"/>
              <a:t>Marcela D. Rodríguez, UABC</a:t>
            </a:r>
            <a:endParaRPr lang="es-ES"/>
          </a:p>
        </p:txBody>
      </p:sp>
      <p:sp>
        <p:nvSpPr>
          <p:cNvPr id="26" name="Marcador de número de diapositiva 25"/>
          <p:cNvSpPr>
            <a:spLocks noGrp="1"/>
          </p:cNvSpPr>
          <p:nvPr>
            <p:ph type="sldNum" sz="quarter" idx="12"/>
          </p:nvPr>
        </p:nvSpPr>
        <p:spPr/>
        <p:txBody>
          <a:bodyPr/>
          <a:lstStyle/>
          <a:p>
            <a:fld id="{62A4A63D-11CC-384B-8831-B6AAA48997F6}" type="slidenum">
              <a:rPr lang="es-ES" smtClean="0"/>
              <a:t>25</a:t>
            </a:fld>
            <a:endParaRPr lang="es-ES"/>
          </a:p>
        </p:txBody>
      </p:sp>
    </p:spTree>
    <p:extLst>
      <p:ext uri="{BB962C8B-B14F-4D97-AF65-F5344CB8AC3E}">
        <p14:creationId xmlns:p14="http://schemas.microsoft.com/office/powerpoint/2010/main" val="3971426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3"/>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4" grpId="0"/>
      <p:bldP spid="14" grpId="1"/>
      <p:bldP spid="15" grpId="0"/>
      <p:bldP spid="15" grpId="1"/>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Design</a:t>
            </a:r>
            <a:r>
              <a:rPr lang="es-ES" dirty="0" smtClean="0"/>
              <a:t> </a:t>
            </a:r>
            <a:r>
              <a:rPr lang="es-ES" dirty="0" err="1" smtClean="0"/>
              <a:t>Dimensions</a:t>
            </a:r>
            <a:r>
              <a:rPr lang="es-ES" dirty="0" smtClean="0"/>
              <a:t> of AIS</a:t>
            </a:r>
            <a:endParaRPr lang="es-ES" dirty="0"/>
          </a:p>
        </p:txBody>
      </p:sp>
      <p:sp>
        <p:nvSpPr>
          <p:cNvPr id="3" name="Marcador de contenido 2"/>
          <p:cNvSpPr>
            <a:spLocks noGrp="1"/>
          </p:cNvSpPr>
          <p:nvPr>
            <p:ph idx="1"/>
          </p:nvPr>
        </p:nvSpPr>
        <p:spPr/>
        <p:txBody>
          <a:bodyPr>
            <a:normAutofit/>
          </a:bodyPr>
          <a:lstStyle/>
          <a:p>
            <a:r>
              <a:rPr lang="en-US" dirty="0" smtClean="0"/>
              <a:t>Aesthetic design </a:t>
            </a:r>
          </a:p>
          <a:p>
            <a:endParaRPr lang="en-US" dirty="0" smtClean="0"/>
          </a:p>
          <a:p>
            <a:r>
              <a:rPr lang="en-US" dirty="0" smtClean="0"/>
              <a:t>Modalities for </a:t>
            </a:r>
            <a:r>
              <a:rPr lang="en-US" dirty="0"/>
              <a:t>grasping </a:t>
            </a:r>
            <a:r>
              <a:rPr lang="en-US" dirty="0" smtClean="0"/>
              <a:t>appropriate </a:t>
            </a:r>
            <a:r>
              <a:rPr lang="en-US" dirty="0"/>
              <a:t>amount of users </a:t>
            </a:r>
            <a:r>
              <a:rPr lang="en-US" dirty="0" smtClean="0"/>
              <a:t>attention</a:t>
            </a:r>
          </a:p>
          <a:p>
            <a:endParaRPr lang="en-US" dirty="0" smtClean="0"/>
          </a:p>
          <a:p>
            <a:r>
              <a:rPr lang="en-US" dirty="0" smtClean="0"/>
              <a:t>Modalities to represent information  </a:t>
            </a:r>
          </a:p>
          <a:p>
            <a:pPr marL="118872" indent="0">
              <a:buNone/>
            </a:pPr>
            <a:endParaRPr lang="en-US" dirty="0" smtClean="0"/>
          </a:p>
          <a:p>
            <a:r>
              <a:rPr lang="en-US" dirty="0" smtClean="0"/>
              <a:t>How </a:t>
            </a:r>
            <a:r>
              <a:rPr lang="en-US" dirty="0"/>
              <a:t>to </a:t>
            </a:r>
            <a:r>
              <a:rPr lang="en-US" dirty="0" smtClean="0"/>
              <a:t>apply or adapt these AIS design attributes to support elders medication?</a:t>
            </a:r>
            <a:endParaRPr lang="es-ES" dirty="0"/>
          </a:p>
        </p:txBody>
      </p:sp>
      <p:sp>
        <p:nvSpPr>
          <p:cNvPr id="5" name="Marcador de número de diapositiva 4"/>
          <p:cNvSpPr>
            <a:spLocks noGrp="1"/>
          </p:cNvSpPr>
          <p:nvPr>
            <p:ph type="sldNum" sz="quarter" idx="12"/>
          </p:nvPr>
        </p:nvSpPr>
        <p:spPr/>
        <p:txBody>
          <a:bodyPr/>
          <a:lstStyle/>
          <a:p>
            <a:fld id="{62A4A63D-11CC-384B-8831-B6AAA48997F6}" type="slidenum">
              <a:rPr lang="es-ES" smtClean="0"/>
              <a:t>26</a:t>
            </a:fld>
            <a:endParaRPr lang="es-ES"/>
          </a:p>
        </p:txBody>
      </p:sp>
      <p:sp>
        <p:nvSpPr>
          <p:cNvPr id="7" name="16 Rectángulo redondeado"/>
          <p:cNvSpPr/>
          <p:nvPr/>
        </p:nvSpPr>
        <p:spPr>
          <a:xfrm>
            <a:off x="372110" y="2592423"/>
            <a:ext cx="8531225" cy="2724642"/>
          </a:xfrm>
          <a:prstGeom prst="round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s-MX" sz="800" dirty="0" smtClean="0">
              <a:solidFill>
                <a:schemeClr val="tx1"/>
              </a:solidFill>
              <a:ea typeface="ＭＳ Ｐゴシック" charset="0"/>
              <a:cs typeface="Arial" charset="0"/>
            </a:endParaRPr>
          </a:p>
          <a:p>
            <a:pPr>
              <a:buFont typeface="Arial" charset="0"/>
              <a:buChar char="•"/>
            </a:pPr>
            <a:r>
              <a:rPr lang="es-MX" sz="2600" dirty="0" smtClean="0">
                <a:solidFill>
                  <a:schemeClr val="tx1"/>
                </a:solidFill>
                <a:ea typeface="ＭＳ Ｐゴシック" charset="0"/>
                <a:cs typeface="Arial" charset="0"/>
              </a:rPr>
              <a:t> AIS should be perceived for the information provided  </a:t>
            </a:r>
            <a:r>
              <a:rPr lang="es-MX" sz="1400" dirty="0" smtClean="0">
                <a:solidFill>
                  <a:schemeClr val="tx1"/>
                </a:solidFill>
                <a:ea typeface="ＭＳ Ｐゴシック" charset="0"/>
                <a:cs typeface="Arial" charset="0"/>
              </a:rPr>
              <a:t>(Mankoff et al, 2003).</a:t>
            </a:r>
          </a:p>
          <a:p>
            <a:pPr>
              <a:buFont typeface="Arial" charset="0"/>
              <a:buChar char="•"/>
            </a:pPr>
            <a:endParaRPr lang="es-MX" sz="800" dirty="0">
              <a:solidFill>
                <a:schemeClr val="tx1"/>
              </a:solidFill>
              <a:ea typeface="ＭＳ Ｐゴシック" charset="0"/>
              <a:cs typeface="Arial" charset="0"/>
            </a:endParaRPr>
          </a:p>
          <a:p>
            <a:endParaRPr lang="es-MX" sz="800" dirty="0">
              <a:solidFill>
                <a:schemeClr val="tx1"/>
              </a:solidFill>
              <a:ea typeface="ＭＳ Ｐゴシック" charset="0"/>
              <a:cs typeface="Arial" charset="0"/>
            </a:endParaRPr>
          </a:p>
          <a:p>
            <a:pPr>
              <a:buFont typeface="Arial" charset="0"/>
              <a:buChar char="•"/>
            </a:pPr>
            <a:r>
              <a:rPr lang="es-MX" sz="2600" dirty="0" smtClean="0">
                <a:solidFill>
                  <a:schemeClr val="tx1"/>
                </a:solidFill>
                <a:ea typeface="ＭＳ Ｐゴシック" charset="0"/>
                <a:cs typeface="Arial" charset="0"/>
              </a:rPr>
              <a:t> Use few sources of information </a:t>
            </a:r>
            <a:r>
              <a:rPr lang="es-MX" sz="1400" dirty="0" smtClean="0">
                <a:solidFill>
                  <a:schemeClr val="tx1"/>
                </a:solidFill>
                <a:ea typeface="ＭＳ Ｐゴシック" charset="0"/>
                <a:cs typeface="Arial" charset="0"/>
              </a:rPr>
              <a:t>(Pousman &amp; Stasko, 2006)</a:t>
            </a:r>
          </a:p>
          <a:p>
            <a:pPr>
              <a:buFont typeface="Arial" charset="0"/>
              <a:buChar char="•"/>
            </a:pPr>
            <a:endParaRPr lang="es-MX" sz="2600" dirty="0">
              <a:solidFill>
                <a:schemeClr val="tx1"/>
              </a:solidFill>
              <a:ea typeface="ＭＳ Ｐゴシック" charset="0"/>
              <a:cs typeface="Arial" charset="0"/>
            </a:endParaRPr>
          </a:p>
          <a:p>
            <a:pPr>
              <a:buFont typeface="Arial" charset="0"/>
              <a:buChar char="•"/>
            </a:pPr>
            <a:r>
              <a:rPr lang="es-MX" sz="2600" dirty="0" smtClean="0">
                <a:solidFill>
                  <a:schemeClr val="tx1"/>
                </a:solidFill>
                <a:ea typeface="ＭＳ Ｐゴシック" charset="0"/>
                <a:cs typeface="Arial" charset="0"/>
              </a:rPr>
              <a:t>Consider the users’ life style, and cultural aspects </a:t>
            </a:r>
            <a:r>
              <a:rPr lang="es-MX" sz="1400" dirty="0" smtClean="0">
                <a:solidFill>
                  <a:schemeClr val="tx1"/>
                </a:solidFill>
                <a:ea typeface="ＭＳ Ｐゴシック" charset="0"/>
                <a:cs typeface="Arial" charset="0"/>
              </a:rPr>
              <a:t>(</a:t>
            </a:r>
            <a:r>
              <a:rPr lang="en-US" sz="1400" dirty="0" err="1">
                <a:solidFill>
                  <a:srgbClr val="000000"/>
                </a:solidFill>
              </a:rPr>
              <a:t>Jafarinaimi</a:t>
            </a:r>
            <a:r>
              <a:rPr lang="en-US" sz="1400" dirty="0">
                <a:solidFill>
                  <a:srgbClr val="000000"/>
                </a:solidFill>
              </a:rPr>
              <a:t>, </a:t>
            </a:r>
            <a:r>
              <a:rPr lang="en-US" sz="1400" dirty="0" smtClean="0">
                <a:solidFill>
                  <a:srgbClr val="000000"/>
                </a:solidFill>
              </a:rPr>
              <a:t>et al 2005</a:t>
            </a:r>
            <a:r>
              <a:rPr lang="es-MX" sz="1400" dirty="0" smtClean="0">
                <a:solidFill>
                  <a:schemeClr val="tx1"/>
                </a:solidFill>
                <a:ea typeface="ＭＳ Ｐゴシック" charset="0"/>
                <a:cs typeface="Arial" charset="0"/>
              </a:rPr>
              <a:t>)</a:t>
            </a:r>
            <a:endParaRPr lang="es-MX" sz="1400" dirty="0">
              <a:solidFill>
                <a:schemeClr val="tx1"/>
              </a:solidFill>
              <a:ea typeface="ＭＳ Ｐゴシック" charset="0"/>
              <a:cs typeface="Arial" charset="0"/>
            </a:endParaRPr>
          </a:p>
        </p:txBody>
      </p:sp>
      <p:sp>
        <p:nvSpPr>
          <p:cNvPr id="8" name="14 Rectángulo redondeado"/>
          <p:cNvSpPr/>
          <p:nvPr/>
        </p:nvSpPr>
        <p:spPr>
          <a:xfrm>
            <a:off x="407035" y="1574799"/>
            <a:ext cx="8496300" cy="2467187"/>
          </a:xfrm>
          <a:prstGeom prst="round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s-MX" sz="600" b="1" dirty="0">
              <a:solidFill>
                <a:schemeClr val="tx1"/>
              </a:solidFill>
              <a:latin typeface="Palatino Linotype" charset="0"/>
              <a:ea typeface="ＭＳ Ｐゴシック" charset="0"/>
              <a:cs typeface="Arial" charset="0"/>
            </a:endParaRPr>
          </a:p>
          <a:p>
            <a:endParaRPr lang="en-CA" sz="800" dirty="0" smtClean="0">
              <a:solidFill>
                <a:schemeClr val="tx1"/>
              </a:solidFill>
              <a:latin typeface="Palatino Linotype" charset="0"/>
              <a:ea typeface="ＭＳ Ｐゴシック" charset="0"/>
              <a:cs typeface="Arial" charset="0"/>
            </a:endParaRPr>
          </a:p>
          <a:p>
            <a:endParaRPr lang="en-CA" sz="2600" dirty="0" smtClean="0">
              <a:solidFill>
                <a:schemeClr val="tx1"/>
              </a:solidFill>
              <a:ea typeface="ＭＳ Ｐゴシック" charset="0"/>
              <a:cs typeface="Arial" charset="0"/>
            </a:endParaRPr>
          </a:p>
          <a:p>
            <a:pPr>
              <a:buFont typeface="Arial" charset="0"/>
              <a:buChar char="•"/>
            </a:pPr>
            <a:r>
              <a:rPr lang="en-CA" sz="2600" dirty="0" smtClean="0">
                <a:solidFill>
                  <a:schemeClr val="tx1"/>
                </a:solidFill>
                <a:ea typeface="ＭＳ Ｐゴシック" charset="0"/>
                <a:cs typeface="Arial" charset="0"/>
              </a:rPr>
              <a:t> Low cognitive effort, easy to monitor </a:t>
            </a:r>
            <a:r>
              <a:rPr lang="en-CA" sz="1400" dirty="0" smtClean="0">
                <a:solidFill>
                  <a:schemeClr val="tx1"/>
                </a:solidFill>
                <a:ea typeface="ＭＳ Ｐゴシック" charset="0"/>
                <a:cs typeface="Arial" charset="0"/>
              </a:rPr>
              <a:t>(</a:t>
            </a:r>
            <a:r>
              <a:rPr lang="en-CA" sz="1400" dirty="0" err="1" smtClean="0">
                <a:solidFill>
                  <a:schemeClr val="tx1"/>
                </a:solidFill>
                <a:ea typeface="ＭＳ Ｐゴシック" charset="0"/>
                <a:cs typeface="Arial" charset="0"/>
              </a:rPr>
              <a:t>Mattews</a:t>
            </a:r>
            <a:r>
              <a:rPr lang="en-CA" sz="1400" dirty="0" smtClean="0">
                <a:solidFill>
                  <a:schemeClr val="tx1"/>
                </a:solidFill>
                <a:ea typeface="ＭＳ Ｐゴシック" charset="0"/>
                <a:cs typeface="Arial" charset="0"/>
              </a:rPr>
              <a:t> et al, 2004)</a:t>
            </a:r>
          </a:p>
          <a:p>
            <a:pPr>
              <a:buFont typeface="Arial" charset="0"/>
              <a:buChar char="•"/>
            </a:pPr>
            <a:endParaRPr lang="en-CA" sz="2600" dirty="0" smtClean="0">
              <a:solidFill>
                <a:schemeClr val="tx1"/>
              </a:solidFill>
              <a:ea typeface="ＭＳ Ｐゴシック" charset="0"/>
              <a:cs typeface="Arial" charset="0"/>
            </a:endParaRPr>
          </a:p>
          <a:p>
            <a:pPr>
              <a:buFont typeface="Arial" charset="0"/>
              <a:buChar char="•"/>
            </a:pPr>
            <a:r>
              <a:rPr lang="en-CA" sz="2600" dirty="0" smtClean="0">
                <a:solidFill>
                  <a:schemeClr val="tx1"/>
                </a:solidFill>
                <a:ea typeface="ＭＳ Ｐゴシック" charset="0"/>
                <a:cs typeface="Arial" charset="0"/>
              </a:rPr>
              <a:t> Use of semiotics  </a:t>
            </a:r>
            <a:r>
              <a:rPr lang="es-MX" sz="1400" dirty="0" smtClean="0">
                <a:solidFill>
                  <a:schemeClr val="tx1"/>
                </a:solidFill>
                <a:ea typeface="ＭＳ Ｐゴシック" charset="0"/>
                <a:cs typeface="Arial" charset="0"/>
              </a:rPr>
              <a:t>(</a:t>
            </a:r>
            <a:r>
              <a:rPr lang="es-MX" sz="1400" dirty="0">
                <a:solidFill>
                  <a:schemeClr val="tx1"/>
                </a:solidFill>
                <a:ea typeface="ＭＳ Ｐゴシック" charset="0"/>
                <a:cs typeface="Arial" charset="0"/>
              </a:rPr>
              <a:t>Pousman y Stasko, 2006)</a:t>
            </a:r>
            <a:r>
              <a:rPr lang="es-MX" sz="2600" dirty="0">
                <a:solidFill>
                  <a:schemeClr val="tx1"/>
                </a:solidFill>
                <a:ea typeface="ＭＳ Ｐゴシック" charset="0"/>
                <a:cs typeface="Arial" charset="0"/>
              </a:rPr>
              <a:t>.</a:t>
            </a:r>
          </a:p>
          <a:p>
            <a:endParaRPr lang="es-MX" sz="800" dirty="0">
              <a:solidFill>
                <a:schemeClr val="tx1"/>
              </a:solidFill>
              <a:ea typeface="ＭＳ Ｐゴシック" charset="0"/>
              <a:cs typeface="Arial" charset="0"/>
            </a:endParaRPr>
          </a:p>
          <a:p>
            <a:endParaRPr lang="es-MX" sz="800" dirty="0">
              <a:solidFill>
                <a:schemeClr val="tx1"/>
              </a:solidFill>
              <a:ea typeface="ＭＳ Ｐゴシック" charset="0"/>
              <a:cs typeface="Arial" charset="0"/>
            </a:endParaRPr>
          </a:p>
          <a:p>
            <a:pPr>
              <a:buFont typeface="Arial" charset="0"/>
              <a:buChar char="•"/>
            </a:pPr>
            <a:r>
              <a:rPr lang="es-MX" sz="2600" dirty="0" smtClean="0">
                <a:solidFill>
                  <a:schemeClr val="tx1"/>
                </a:solidFill>
                <a:ea typeface="ＭＳ Ｐゴシック" charset="0"/>
                <a:cs typeface="Arial" charset="0"/>
              </a:rPr>
              <a:t>  Promote reflexion of users abour their behavior </a:t>
            </a:r>
            <a:r>
              <a:rPr lang="es-MX" sz="1400" dirty="0">
                <a:solidFill>
                  <a:schemeClr val="tx1"/>
                </a:solidFill>
                <a:ea typeface="ＭＳ Ｐゴシック" charset="0"/>
                <a:cs typeface="Arial" charset="0"/>
              </a:rPr>
              <a:t>(Consolvo, et al, 2009)</a:t>
            </a:r>
          </a:p>
          <a:p>
            <a:pPr>
              <a:buFont typeface="Arial" charset="0"/>
              <a:buChar char="•"/>
            </a:pPr>
            <a:endParaRPr lang="es-MX" sz="1400" dirty="0">
              <a:solidFill>
                <a:schemeClr val="tx1"/>
              </a:solidFill>
              <a:ea typeface="ＭＳ Ｐゴシック" charset="0"/>
              <a:cs typeface="Arial" charset="0"/>
            </a:endParaRPr>
          </a:p>
          <a:p>
            <a:endParaRPr lang="es-MX" sz="1100" dirty="0">
              <a:solidFill>
                <a:schemeClr val="tx1"/>
              </a:solidFill>
              <a:ea typeface="ＭＳ Ｐゴシック" charset="0"/>
              <a:cs typeface="Arial" charset="0"/>
            </a:endParaRPr>
          </a:p>
          <a:p>
            <a:pPr algn="ctr"/>
            <a:endParaRPr lang="es-MX" sz="2600" dirty="0">
              <a:solidFill>
                <a:schemeClr val="tx1"/>
              </a:solidFill>
              <a:ea typeface="ＭＳ Ｐゴシック" charset="0"/>
              <a:cs typeface="Arial" charset="0"/>
            </a:endParaRPr>
          </a:p>
        </p:txBody>
      </p:sp>
      <p:sp>
        <p:nvSpPr>
          <p:cNvPr id="9" name="16 Rectángulo redondeado"/>
          <p:cNvSpPr/>
          <p:nvPr/>
        </p:nvSpPr>
        <p:spPr>
          <a:xfrm>
            <a:off x="407035" y="3765971"/>
            <a:ext cx="8531225" cy="1913467"/>
          </a:xfrm>
          <a:prstGeom prst="round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s-MX" sz="2600" b="1" dirty="0" smtClean="0">
                <a:solidFill>
                  <a:schemeClr val="tx1"/>
                </a:solidFill>
                <a:latin typeface="Palatino Linotype" charset="0"/>
                <a:ea typeface="ＭＳ Ｐゴシック" charset="0"/>
                <a:cs typeface="Arial" charset="0"/>
              </a:rPr>
              <a:t>    </a:t>
            </a:r>
            <a:endParaRPr lang="es-MX" sz="800" dirty="0" smtClean="0">
              <a:solidFill>
                <a:schemeClr val="tx1"/>
              </a:solidFill>
              <a:ea typeface="ＭＳ Ｐゴシック" charset="0"/>
              <a:cs typeface="Arial" charset="0"/>
            </a:endParaRPr>
          </a:p>
          <a:p>
            <a:pPr>
              <a:buFont typeface="Arial" charset="0"/>
              <a:buChar char="•"/>
            </a:pPr>
            <a:r>
              <a:rPr lang="es-MX" sz="2600" dirty="0" smtClean="0">
                <a:solidFill>
                  <a:schemeClr val="tx1"/>
                </a:solidFill>
                <a:ea typeface="ＭＳ Ｐゴシック" charset="0"/>
                <a:cs typeface="Arial" charset="0"/>
              </a:rPr>
              <a:t> Five notification levels  for managing user attention </a:t>
            </a:r>
            <a:r>
              <a:rPr lang="es-MX" sz="1400" dirty="0" smtClean="0">
                <a:solidFill>
                  <a:schemeClr val="tx1"/>
                </a:solidFill>
                <a:ea typeface="ＭＳ Ｐゴシック" charset="0"/>
                <a:cs typeface="Arial" charset="0"/>
              </a:rPr>
              <a:t>(Pousman 06; Matthews et al, 2004).</a:t>
            </a:r>
          </a:p>
          <a:p>
            <a:pPr>
              <a:buFont typeface="Arial" charset="0"/>
              <a:buChar char="•"/>
            </a:pPr>
            <a:endParaRPr lang="es-MX" sz="800" dirty="0">
              <a:solidFill>
                <a:schemeClr val="tx1"/>
              </a:solidFill>
              <a:ea typeface="ＭＳ Ｐゴシック" charset="0"/>
              <a:cs typeface="Arial" charset="0"/>
            </a:endParaRPr>
          </a:p>
          <a:p>
            <a:endParaRPr lang="es-MX" sz="800" dirty="0">
              <a:solidFill>
                <a:schemeClr val="tx1"/>
              </a:solidFill>
              <a:ea typeface="ＭＳ Ｐゴシック" charset="0"/>
              <a:cs typeface="Arial" charset="0"/>
            </a:endParaRPr>
          </a:p>
          <a:p>
            <a:pPr>
              <a:buFont typeface="Arial" charset="0"/>
              <a:buChar char="•"/>
            </a:pPr>
            <a:r>
              <a:rPr lang="es-MX" sz="2600" dirty="0" smtClean="0">
                <a:solidFill>
                  <a:schemeClr val="tx1"/>
                </a:solidFill>
                <a:ea typeface="ＭＳ Ｐゴシック" charset="0"/>
                <a:cs typeface="Arial" charset="0"/>
              </a:rPr>
              <a:t> Criteria for measuring user’s </a:t>
            </a:r>
            <a:r>
              <a:rPr lang="es-MX" sz="2600" i="1" dirty="0" smtClean="0">
                <a:solidFill>
                  <a:schemeClr val="tx1"/>
                </a:solidFill>
                <a:ea typeface="ＭＳ Ｐゴシック" charset="0"/>
                <a:cs typeface="Arial" charset="0"/>
              </a:rPr>
              <a:t>interruption, reaction and comprehension </a:t>
            </a:r>
            <a:r>
              <a:rPr lang="es-MX" sz="1400" dirty="0" smtClean="0">
                <a:solidFill>
                  <a:schemeClr val="tx1"/>
                </a:solidFill>
                <a:ea typeface="ＭＳ Ｐゴシック" charset="0"/>
                <a:cs typeface="Arial" charset="0"/>
              </a:rPr>
              <a:t>(</a:t>
            </a:r>
            <a:r>
              <a:rPr lang="es-MX" sz="1400" dirty="0">
                <a:solidFill>
                  <a:schemeClr val="tx1"/>
                </a:solidFill>
                <a:ea typeface="ＭＳ Ｐゴシック" charset="0"/>
                <a:cs typeface="Arial" charset="0"/>
              </a:rPr>
              <a:t>McCrickard et al, 2001</a:t>
            </a:r>
            <a:r>
              <a:rPr lang="es-MX" sz="1400" dirty="0" smtClean="0">
                <a:solidFill>
                  <a:schemeClr val="tx1"/>
                </a:solidFill>
                <a:ea typeface="ＭＳ Ｐゴシック" charset="0"/>
                <a:cs typeface="Arial" charset="0"/>
              </a:rPr>
              <a:t>)</a:t>
            </a:r>
          </a:p>
          <a:p>
            <a:pPr>
              <a:buFont typeface="Arial" charset="0"/>
              <a:buChar char="•"/>
            </a:pPr>
            <a:endParaRPr lang="es-MX" sz="2600" dirty="0">
              <a:solidFill>
                <a:schemeClr val="tx1"/>
              </a:solidFill>
              <a:ea typeface="ＭＳ Ｐゴシック" charset="0"/>
              <a:cs typeface="Arial" charset="0"/>
            </a:endParaRPr>
          </a:p>
        </p:txBody>
      </p:sp>
    </p:spTree>
    <p:extLst>
      <p:ext uri="{BB962C8B-B14F-4D97-AF65-F5344CB8AC3E}">
        <p14:creationId xmlns:p14="http://schemas.microsoft.com/office/powerpoint/2010/main" val="3730520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smtClean="0"/>
              <a:t>Strategies to support through AIS</a:t>
            </a:r>
            <a:endParaRPr lang="en-GB" dirty="0"/>
          </a:p>
        </p:txBody>
      </p:sp>
      <p:cxnSp>
        <p:nvCxnSpPr>
          <p:cNvPr id="4" name="47 Conector recto de flecha"/>
          <p:cNvCxnSpPr/>
          <p:nvPr/>
        </p:nvCxnSpPr>
        <p:spPr>
          <a:xfrm flipV="1">
            <a:off x="3564731" y="2384425"/>
            <a:ext cx="0" cy="12239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3 Conector recto de flecha"/>
          <p:cNvCxnSpPr/>
          <p:nvPr/>
        </p:nvCxnSpPr>
        <p:spPr>
          <a:xfrm flipV="1">
            <a:off x="1620043" y="2384425"/>
            <a:ext cx="0" cy="12239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7 Rectángulo redondeado"/>
          <p:cNvSpPr/>
          <p:nvPr/>
        </p:nvSpPr>
        <p:spPr>
          <a:xfrm>
            <a:off x="251618" y="1736725"/>
            <a:ext cx="2160588" cy="6477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200" dirty="0" smtClean="0">
                <a:solidFill>
                  <a:schemeClr val="tx1"/>
                </a:solidFill>
              </a:rPr>
              <a:t>Remind</a:t>
            </a:r>
            <a:endParaRPr lang="es-MX" sz="3200" dirty="0">
              <a:solidFill>
                <a:schemeClr val="tx1"/>
              </a:solidFill>
            </a:endParaRPr>
          </a:p>
        </p:txBody>
      </p:sp>
      <p:sp>
        <p:nvSpPr>
          <p:cNvPr id="8" name="12 Rectángulo redondeado"/>
          <p:cNvSpPr/>
          <p:nvPr/>
        </p:nvSpPr>
        <p:spPr>
          <a:xfrm>
            <a:off x="2844006" y="1736725"/>
            <a:ext cx="2160587" cy="6477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200" dirty="0" smtClean="0">
                <a:solidFill>
                  <a:schemeClr val="tx1"/>
                </a:solidFill>
              </a:rPr>
              <a:t>Guide</a:t>
            </a:r>
            <a:endParaRPr lang="es-MX" sz="3200" dirty="0">
              <a:solidFill>
                <a:schemeClr val="tx1"/>
              </a:solidFill>
            </a:endParaRPr>
          </a:p>
        </p:txBody>
      </p:sp>
      <p:grpSp>
        <p:nvGrpSpPr>
          <p:cNvPr id="3" name="Agrupar 2"/>
          <p:cNvGrpSpPr/>
          <p:nvPr/>
        </p:nvGrpSpPr>
        <p:grpSpPr>
          <a:xfrm>
            <a:off x="1512886" y="4113213"/>
            <a:ext cx="2162176" cy="2181946"/>
            <a:chOff x="1512886" y="4113213"/>
            <a:chExt cx="2162176" cy="2181946"/>
          </a:xfrm>
        </p:grpSpPr>
        <p:cxnSp>
          <p:nvCxnSpPr>
            <p:cNvPr id="5" name="18 Conector recto de flecha"/>
            <p:cNvCxnSpPr/>
            <p:nvPr/>
          </p:nvCxnSpPr>
          <p:spPr>
            <a:xfrm>
              <a:off x="2577307" y="4117975"/>
              <a:ext cx="0" cy="15065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48 Rectángulo redondeado"/>
            <p:cNvSpPr/>
            <p:nvPr/>
          </p:nvSpPr>
          <p:spPr>
            <a:xfrm>
              <a:off x="1512886" y="5638272"/>
              <a:ext cx="2160587" cy="649287"/>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200" b="1" dirty="0" smtClean="0">
                  <a:solidFill>
                    <a:schemeClr val="tx1"/>
                  </a:solidFill>
                </a:rPr>
                <a:t>Motivate</a:t>
              </a:r>
              <a:endParaRPr lang="es-MX" sz="3200" b="1" dirty="0">
                <a:solidFill>
                  <a:schemeClr val="tx1"/>
                </a:solidFill>
              </a:endParaRPr>
            </a:p>
          </p:txBody>
        </p:sp>
        <p:sp>
          <p:nvSpPr>
            <p:cNvPr id="13" name="50 Rectángulo redondeado"/>
            <p:cNvSpPr/>
            <p:nvPr/>
          </p:nvSpPr>
          <p:spPr>
            <a:xfrm>
              <a:off x="1514474" y="5647459"/>
              <a:ext cx="2160588" cy="6477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b="1" dirty="0">
                <a:solidFill>
                  <a:schemeClr val="tx1"/>
                </a:solidFill>
                <a:latin typeface="Palatino Linotype" pitchFamily="18" charset="0"/>
              </a:endParaRPr>
            </a:p>
          </p:txBody>
        </p:sp>
        <p:cxnSp>
          <p:nvCxnSpPr>
            <p:cNvPr id="16" name="54 Conector recto de flecha"/>
            <p:cNvCxnSpPr/>
            <p:nvPr/>
          </p:nvCxnSpPr>
          <p:spPr>
            <a:xfrm>
              <a:off x="2577307" y="4113213"/>
              <a:ext cx="0" cy="150653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AutoShape 5"/>
          <p:cNvSpPr>
            <a:spLocks noChangeArrowheads="1"/>
          </p:cNvSpPr>
          <p:nvPr/>
        </p:nvSpPr>
        <p:spPr bwMode="auto">
          <a:xfrm>
            <a:off x="1151731" y="3608388"/>
            <a:ext cx="2844800" cy="792162"/>
          </a:xfrm>
          <a:prstGeom prst="roundRect">
            <a:avLst>
              <a:gd name="adj" fmla="val 16667"/>
            </a:avLst>
          </a:prstGeom>
          <a:solidFill>
            <a:srgbClr val="D88D48"/>
          </a:solidFill>
          <a:ln w="28575">
            <a:solidFill>
              <a:schemeClr val="tx1"/>
            </a:solidFill>
            <a:round/>
            <a:headEnd/>
            <a:tailEnd/>
          </a:ln>
          <a:effectLst>
            <a:outerShdw blurRad="44450" dist="27940" dir="5400000" algn="ctr" rotWithShape="0">
              <a:srgbClr val="000000">
                <a:alpha val="31999"/>
              </a:srgbClr>
            </a:outerShdw>
          </a:effectLst>
        </p:spPr>
        <p:txBody>
          <a:bodyPr wrap="none" anchor="ct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defRPr/>
            </a:pPr>
            <a:r>
              <a:rPr lang="es-MX" sz="3200" b="1" dirty="0" smtClean="0">
                <a:solidFill>
                  <a:schemeClr val="bg1"/>
                </a:solidFill>
                <a:latin typeface="+mn-lt"/>
                <a:ea typeface="+mn-ea"/>
              </a:rPr>
              <a:t>AIS Strategies</a:t>
            </a:r>
          </a:p>
        </p:txBody>
      </p:sp>
      <p:sp>
        <p:nvSpPr>
          <p:cNvPr id="20" name="1 Rectángulo"/>
          <p:cNvSpPr>
            <a:spLocks noChangeArrowheads="1"/>
          </p:cNvSpPr>
          <p:nvPr/>
        </p:nvSpPr>
        <p:spPr bwMode="auto">
          <a:xfrm>
            <a:off x="4369858" y="2618774"/>
            <a:ext cx="4774142" cy="353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MX" sz="2800" b="1" dirty="0" smtClean="0"/>
              <a:t>To not abandon the therapeutic treatment:</a:t>
            </a:r>
          </a:p>
          <a:p>
            <a:pPr marL="457200" indent="-457200">
              <a:buFont typeface="Arial" charset="0"/>
              <a:buChar char="•"/>
            </a:pPr>
            <a:r>
              <a:rPr lang="es-MX" sz="2800" dirty="0" smtClean="0"/>
              <a:t>Psicological and persuasive techniques</a:t>
            </a:r>
            <a:endParaRPr lang="en-GB" sz="2800" dirty="0" smtClean="0"/>
          </a:p>
          <a:p>
            <a:pPr marL="457200" indent="-457200">
              <a:buFont typeface="Arial" charset="0"/>
              <a:buChar char="•"/>
            </a:pPr>
            <a:r>
              <a:rPr lang="en-GB" sz="2800" dirty="0" smtClean="0"/>
              <a:t>Abstract representations</a:t>
            </a:r>
          </a:p>
          <a:p>
            <a:pPr marL="457200" indent="-457200">
              <a:buFont typeface="Arial" charset="0"/>
              <a:buChar char="•"/>
            </a:pPr>
            <a:r>
              <a:rPr lang="en-GB" sz="2800" dirty="0" smtClean="0"/>
              <a:t>Historical information and reflection </a:t>
            </a:r>
          </a:p>
          <a:p>
            <a:pPr marL="457200" indent="-457200">
              <a:buFont typeface="Arial" charset="0"/>
              <a:buChar char="•"/>
            </a:pPr>
            <a:r>
              <a:rPr lang="en-GB" sz="2800" dirty="0"/>
              <a:t>R</a:t>
            </a:r>
            <a:r>
              <a:rPr lang="en-GB" sz="2800" dirty="0" smtClean="0"/>
              <a:t>einforcements</a:t>
            </a:r>
            <a:endParaRPr lang="en-GB" sz="2800" dirty="0"/>
          </a:p>
        </p:txBody>
      </p:sp>
    </p:spTree>
    <p:extLst>
      <p:ext uri="{BB962C8B-B14F-4D97-AF65-F5344CB8AC3E}">
        <p14:creationId xmlns:p14="http://schemas.microsoft.com/office/powerpoint/2010/main" val="19810941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935923"/>
            <a:ext cx="4187646" cy="4654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4540" y="5521397"/>
            <a:ext cx="754850" cy="43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Marcador de número de diapositiva"/>
          <p:cNvSpPr>
            <a:spLocks noGrp="1"/>
          </p:cNvSpPr>
          <p:nvPr>
            <p:ph type="sldNum" sz="quarter" idx="12"/>
          </p:nvPr>
        </p:nvSpPr>
        <p:spPr>
          <a:xfrm>
            <a:off x="6553200" y="7101411"/>
            <a:ext cx="2133600" cy="365125"/>
          </a:xfrm>
        </p:spPr>
        <p:txBody>
          <a:bodyPr/>
          <a:lstStyle/>
          <a:p>
            <a:fld id="{A2231876-DA33-4B43-891C-302CFCCD6FD8}" type="slidenum">
              <a:rPr lang="es-MX" smtClean="0"/>
              <a:pPr/>
              <a:t>28</a:t>
            </a:fld>
            <a:endParaRPr lang="es-MX" dirty="0"/>
          </a:p>
        </p:txBody>
      </p:sp>
      <p:cxnSp>
        <p:nvCxnSpPr>
          <p:cNvPr id="19" name="18 Conector recto de flecha"/>
          <p:cNvCxnSpPr/>
          <p:nvPr/>
        </p:nvCxnSpPr>
        <p:spPr>
          <a:xfrm flipV="1">
            <a:off x="7135749" y="4971064"/>
            <a:ext cx="0" cy="95410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24 Rectángulo"/>
          <p:cNvSpPr/>
          <p:nvPr/>
        </p:nvSpPr>
        <p:spPr>
          <a:xfrm>
            <a:off x="4937524" y="5882509"/>
            <a:ext cx="3959117"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MX" sz="2000" b="1" dirty="0" smtClean="0">
                <a:latin typeface="Calisto MT" pitchFamily="18" charset="0"/>
              </a:rPr>
              <a:t> Medication adherence during the 3 past weeks</a:t>
            </a:r>
            <a:endParaRPr lang="es-MX" sz="2000" b="1" dirty="0">
              <a:latin typeface="Calisto MT" pitchFamily="18" charset="0"/>
            </a:endParaRPr>
          </a:p>
        </p:txBody>
      </p:sp>
      <p:sp>
        <p:nvSpPr>
          <p:cNvPr id="18" name="9 Marcador de contenido"/>
          <p:cNvSpPr txBox="1">
            <a:spLocks/>
          </p:cNvSpPr>
          <p:nvPr/>
        </p:nvSpPr>
        <p:spPr>
          <a:xfrm>
            <a:off x="75079" y="1437928"/>
            <a:ext cx="4928969" cy="2304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s-MX" sz="2400" dirty="0" smtClean="0">
              <a:latin typeface="Calisto MT" pitchFamily="18" charset="0"/>
            </a:endParaRPr>
          </a:p>
        </p:txBody>
      </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688" y="5110336"/>
            <a:ext cx="689992" cy="98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9712" y="5398368"/>
            <a:ext cx="576064" cy="66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2373" y="5542384"/>
            <a:ext cx="371475" cy="47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CuadroTexto"/>
          <p:cNvSpPr txBox="1"/>
          <p:nvPr/>
        </p:nvSpPr>
        <p:spPr>
          <a:xfrm>
            <a:off x="755576" y="6302534"/>
            <a:ext cx="324036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2000" b="1" dirty="0" smtClean="0">
                <a:latin typeface="Calisto MT" pitchFamily="18" charset="0"/>
              </a:rPr>
              <a:t>Growth levels</a:t>
            </a:r>
            <a:endParaRPr lang="es-MX" sz="2000" b="1" dirty="0">
              <a:latin typeface="Calisto MT" pitchFamily="18" charset="0"/>
            </a:endParaRPr>
          </a:p>
        </p:txBody>
      </p:sp>
      <p:sp>
        <p:nvSpPr>
          <p:cNvPr id="24" name="21 CuadroTexto"/>
          <p:cNvSpPr txBox="1"/>
          <p:nvPr/>
        </p:nvSpPr>
        <p:spPr>
          <a:xfrm>
            <a:off x="755576" y="5902424"/>
            <a:ext cx="3888432"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MX" sz="2000" b="1" dirty="0" smtClean="0">
                <a:latin typeface="Arial Narrow" pitchFamily="34" charset="0"/>
              </a:rPr>
              <a:t>     3                 2           1           0 </a:t>
            </a:r>
            <a:endParaRPr lang="es-MX" sz="2000" b="1" dirty="0">
              <a:latin typeface="Arial Narrow" pitchFamily="34" charset="0"/>
            </a:endParaRPr>
          </a:p>
        </p:txBody>
      </p:sp>
      <p:sp>
        <p:nvSpPr>
          <p:cNvPr id="9" name="8 Rectángulo"/>
          <p:cNvSpPr/>
          <p:nvPr/>
        </p:nvSpPr>
        <p:spPr>
          <a:xfrm>
            <a:off x="3368874" y="4966319"/>
            <a:ext cx="771078" cy="13362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p:cNvSpPr/>
          <p:nvPr/>
        </p:nvSpPr>
        <p:spPr>
          <a:xfrm>
            <a:off x="755576" y="4966320"/>
            <a:ext cx="2613298" cy="13362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26 Rectángulo"/>
          <p:cNvSpPr/>
          <p:nvPr/>
        </p:nvSpPr>
        <p:spPr>
          <a:xfrm>
            <a:off x="4889490" y="1581980"/>
            <a:ext cx="3959117"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MX" sz="2000" b="1" dirty="0" smtClean="0">
                <a:latin typeface="Calisto MT" pitchFamily="18" charset="0"/>
              </a:rPr>
              <a:t>Current medication week</a:t>
            </a:r>
            <a:endParaRPr lang="es-MX" sz="2000" b="1" dirty="0">
              <a:latin typeface="Calisto MT" pitchFamily="18" charset="0"/>
            </a:endParaRPr>
          </a:p>
        </p:txBody>
      </p:sp>
      <p:cxnSp>
        <p:nvCxnSpPr>
          <p:cNvPr id="28" name="27 Conector recto de flecha"/>
          <p:cNvCxnSpPr/>
          <p:nvPr/>
        </p:nvCxnSpPr>
        <p:spPr>
          <a:xfrm>
            <a:off x="6427035" y="2069964"/>
            <a:ext cx="0" cy="158339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3 Llamada rectangular redondeada"/>
          <p:cNvSpPr/>
          <p:nvPr/>
        </p:nvSpPr>
        <p:spPr>
          <a:xfrm>
            <a:off x="4535996" y="4622658"/>
            <a:ext cx="2306336" cy="857887"/>
          </a:xfrm>
          <a:prstGeom prst="wedgeRoundRectCallout">
            <a:avLst>
              <a:gd name="adj1" fmla="val 47116"/>
              <a:gd name="adj2" fmla="val -9195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tx1"/>
                </a:solidFill>
                <a:latin typeface="Calisto MT" pitchFamily="18" charset="0"/>
              </a:rPr>
              <a:t>Rewards:</a:t>
            </a:r>
          </a:p>
          <a:p>
            <a:pPr algn="ctr"/>
            <a:r>
              <a:rPr lang="es-MX" sz="2000" i="1" dirty="0" smtClean="0">
                <a:solidFill>
                  <a:schemeClr val="tx1"/>
                </a:solidFill>
                <a:latin typeface="Calisto MT" pitchFamily="18" charset="0"/>
              </a:rPr>
              <a:t>“Periquito Curro”</a:t>
            </a:r>
            <a:endParaRPr lang="es-MX" sz="2000" i="1" dirty="0">
              <a:solidFill>
                <a:schemeClr val="tx1"/>
              </a:solidFill>
              <a:latin typeface="Calisto MT" pitchFamily="18" charset="0"/>
            </a:endParaRPr>
          </a:p>
        </p:txBody>
      </p:sp>
      <p:sp>
        <p:nvSpPr>
          <p:cNvPr id="26" name="5 Marcador de pie de página"/>
          <p:cNvSpPr>
            <a:spLocks noGrp="1"/>
          </p:cNvSpPr>
          <p:nvPr>
            <p:ph type="ftr" sz="quarter" idx="11"/>
          </p:nvPr>
        </p:nvSpPr>
        <p:spPr>
          <a:xfrm>
            <a:off x="251520" y="6813550"/>
            <a:ext cx="8208912" cy="365125"/>
          </a:xfrm>
        </p:spPr>
        <p:txBody>
          <a:bodyPr/>
          <a:lstStyle/>
          <a:p>
            <a:r>
              <a:rPr lang="es-MX" smtClean="0"/>
              <a:t>Marcela D. Rodríguez, UABC</a:t>
            </a:r>
            <a:endParaRPr lang="es-MX" dirty="0"/>
          </a:p>
        </p:txBody>
      </p:sp>
      <p:sp>
        <p:nvSpPr>
          <p:cNvPr id="6" name="Título 5"/>
          <p:cNvSpPr>
            <a:spLocks noGrp="1"/>
          </p:cNvSpPr>
          <p:nvPr>
            <p:ph type="title"/>
          </p:nvPr>
        </p:nvSpPr>
        <p:spPr>
          <a:xfrm>
            <a:off x="244917" y="274638"/>
            <a:ext cx="8686800" cy="1143000"/>
          </a:xfrm>
        </p:spPr>
        <p:txBody>
          <a:bodyPr>
            <a:normAutofit fontScale="90000"/>
          </a:bodyPr>
          <a:lstStyle/>
          <a:p>
            <a:r>
              <a:rPr lang="es-ES" dirty="0" err="1" smtClean="0"/>
              <a:t>CARe</a:t>
            </a:r>
            <a:r>
              <a:rPr lang="es-ES" dirty="0" smtClean="0"/>
              <a:t>-Me </a:t>
            </a:r>
            <a:r>
              <a:rPr lang="es-ES" sz="3200" dirty="0" smtClean="0"/>
              <a:t>(</a:t>
            </a:r>
            <a:r>
              <a:rPr lang="es-ES" sz="2800" dirty="0" err="1" smtClean="0"/>
              <a:t>Context</a:t>
            </a:r>
            <a:r>
              <a:rPr lang="es-ES" sz="2800" dirty="0" smtClean="0"/>
              <a:t> </a:t>
            </a:r>
            <a:r>
              <a:rPr lang="es-ES" sz="2800" dirty="0" err="1" smtClean="0"/>
              <a:t>Aware</a:t>
            </a:r>
            <a:r>
              <a:rPr lang="es-ES" sz="2800" dirty="0" smtClean="0"/>
              <a:t> </a:t>
            </a:r>
            <a:r>
              <a:rPr lang="es-ES" sz="2800" dirty="0" err="1" smtClean="0"/>
              <a:t>Representation</a:t>
            </a:r>
            <a:r>
              <a:rPr lang="es-ES" sz="2800" dirty="0" smtClean="0"/>
              <a:t> </a:t>
            </a:r>
            <a:r>
              <a:rPr lang="es-ES" sz="2800" dirty="0" err="1" smtClean="0"/>
              <a:t>for</a:t>
            </a:r>
            <a:r>
              <a:rPr lang="es-ES" sz="2800" dirty="0" smtClean="0"/>
              <a:t> </a:t>
            </a:r>
            <a:r>
              <a:rPr lang="es-ES" sz="2800" dirty="0" err="1"/>
              <a:t>M</a:t>
            </a:r>
            <a:r>
              <a:rPr lang="es-ES" sz="2800" dirty="0" err="1" smtClean="0"/>
              <a:t>edicating</a:t>
            </a:r>
            <a:r>
              <a:rPr lang="es-ES" sz="3200" dirty="0" smtClean="0"/>
              <a:t>)</a:t>
            </a:r>
            <a:endParaRPr lang="es-ES" sz="4800" dirty="0"/>
          </a:p>
        </p:txBody>
      </p:sp>
      <p:sp>
        <p:nvSpPr>
          <p:cNvPr id="29" name="Marcador de contenido 2"/>
          <p:cNvSpPr>
            <a:spLocks noGrp="1"/>
          </p:cNvSpPr>
          <p:nvPr>
            <p:ph idx="1"/>
          </p:nvPr>
        </p:nvSpPr>
        <p:spPr>
          <a:xfrm>
            <a:off x="457200" y="1600200"/>
            <a:ext cx="4186808" cy="4525963"/>
          </a:xfrm>
        </p:spPr>
        <p:txBody>
          <a:bodyPr>
            <a:normAutofit/>
          </a:bodyPr>
          <a:lstStyle/>
          <a:p>
            <a:r>
              <a:rPr lang="en-US" sz="3000" dirty="0" smtClean="0"/>
              <a:t>A stylized representation of medication adherence</a:t>
            </a:r>
            <a:endParaRPr lang="en-US" sz="3000" dirty="0"/>
          </a:p>
          <a:p>
            <a:r>
              <a:rPr lang="en-US" sz="3000" dirty="0" smtClean="0"/>
              <a:t>Metaphor: Birds growth to symbolize repercussions </a:t>
            </a:r>
            <a:r>
              <a:rPr lang="en-US" sz="3000" dirty="0"/>
              <a:t>on </a:t>
            </a:r>
            <a:r>
              <a:rPr lang="en-US" sz="3000" dirty="0" smtClean="0"/>
              <a:t>elders health.</a:t>
            </a:r>
            <a:endParaRPr lang="en-US" sz="3000" dirty="0"/>
          </a:p>
        </p:txBody>
      </p:sp>
    </p:spTree>
    <p:extLst>
      <p:ext uri="{BB962C8B-B14F-4D97-AF65-F5344CB8AC3E}">
        <p14:creationId xmlns:p14="http://schemas.microsoft.com/office/powerpoint/2010/main" val="1371196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P spid="24" grpId="0"/>
      <p:bldP spid="9" grpId="0" animBg="1"/>
      <p:bldP spid="9" grpId="1" animBg="1"/>
      <p:bldP spid="10" grpId="0" animBg="1"/>
      <p:bldP spid="10" grpId="1" animBg="1"/>
      <p:bldP spid="27"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smtClean="0"/>
              <a:t>Strategies to support through AIS</a:t>
            </a:r>
            <a:endParaRPr lang="en-GB" dirty="0"/>
          </a:p>
        </p:txBody>
      </p:sp>
      <p:cxnSp>
        <p:nvCxnSpPr>
          <p:cNvPr id="4" name="47 Conector recto de flecha"/>
          <p:cNvCxnSpPr/>
          <p:nvPr/>
        </p:nvCxnSpPr>
        <p:spPr>
          <a:xfrm flipV="1">
            <a:off x="3564731" y="2384425"/>
            <a:ext cx="0" cy="12239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18 Conector recto de flecha"/>
          <p:cNvCxnSpPr/>
          <p:nvPr/>
        </p:nvCxnSpPr>
        <p:spPr>
          <a:xfrm>
            <a:off x="2577307" y="4117975"/>
            <a:ext cx="0" cy="15065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3 Conector recto de flecha"/>
          <p:cNvCxnSpPr/>
          <p:nvPr/>
        </p:nvCxnSpPr>
        <p:spPr>
          <a:xfrm flipV="1">
            <a:off x="1620043" y="2384425"/>
            <a:ext cx="0" cy="12239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7 Rectángulo redondeado"/>
          <p:cNvSpPr/>
          <p:nvPr/>
        </p:nvSpPr>
        <p:spPr>
          <a:xfrm>
            <a:off x="251618" y="1736725"/>
            <a:ext cx="2160588" cy="6477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200" b="1" dirty="0" smtClean="0">
                <a:solidFill>
                  <a:schemeClr val="tx1"/>
                </a:solidFill>
              </a:rPr>
              <a:t>Remind</a:t>
            </a:r>
            <a:endParaRPr lang="es-MX" sz="3200" b="1" dirty="0">
              <a:solidFill>
                <a:schemeClr val="tx1"/>
              </a:solidFill>
            </a:endParaRPr>
          </a:p>
        </p:txBody>
      </p:sp>
      <p:sp>
        <p:nvSpPr>
          <p:cNvPr id="8" name="12 Rectángulo redondeado"/>
          <p:cNvSpPr/>
          <p:nvPr/>
        </p:nvSpPr>
        <p:spPr>
          <a:xfrm>
            <a:off x="2844006" y="1736725"/>
            <a:ext cx="2160587" cy="6477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200" dirty="0" smtClean="0">
                <a:solidFill>
                  <a:schemeClr val="tx1"/>
                </a:solidFill>
              </a:rPr>
              <a:t>Guide</a:t>
            </a:r>
            <a:endParaRPr lang="es-MX" sz="3200" dirty="0">
              <a:solidFill>
                <a:schemeClr val="tx1"/>
              </a:solidFill>
            </a:endParaRPr>
          </a:p>
        </p:txBody>
      </p:sp>
      <p:sp>
        <p:nvSpPr>
          <p:cNvPr id="9" name="17 CuadroTexto"/>
          <p:cNvSpPr txBox="1">
            <a:spLocks noChangeArrowheads="1"/>
          </p:cNvSpPr>
          <p:nvPr/>
        </p:nvSpPr>
        <p:spPr bwMode="auto">
          <a:xfrm>
            <a:off x="4283601" y="3086074"/>
            <a:ext cx="472466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MX" sz="2800" b="1" dirty="0" smtClean="0">
                <a:latin typeface="+mn-lt"/>
              </a:rPr>
              <a:t>Initiate the activity:</a:t>
            </a:r>
            <a:endParaRPr lang="es-MX" sz="2800" b="1" dirty="0">
              <a:latin typeface="+mn-lt"/>
            </a:endParaRPr>
          </a:p>
          <a:p>
            <a:pPr marL="457200" indent="-457200" eaLnBrk="1" hangingPunct="1">
              <a:buFont typeface="Arial"/>
              <a:buChar char="•"/>
            </a:pPr>
            <a:r>
              <a:rPr lang="es-MX" sz="2800" dirty="0" smtClean="0">
                <a:latin typeface="+mn-lt"/>
              </a:rPr>
              <a:t>Provide a stimulus to demand user’s attention</a:t>
            </a:r>
            <a:endParaRPr lang="es-MX" sz="2800" dirty="0">
              <a:latin typeface="+mn-lt"/>
            </a:endParaRPr>
          </a:p>
          <a:p>
            <a:pPr marL="457200" indent="-457200" eaLnBrk="1" hangingPunct="1">
              <a:buFont typeface="Arial"/>
              <a:buChar char="•"/>
            </a:pPr>
            <a:r>
              <a:rPr lang="es-MX" sz="2800" dirty="0" smtClean="0">
                <a:latin typeface="+mn-lt"/>
              </a:rPr>
              <a:t>Make elder’s aware of the importance of medicating.</a:t>
            </a:r>
            <a:endParaRPr lang="es-MX" sz="2800" dirty="0">
              <a:latin typeface="+mn-lt"/>
            </a:endParaRPr>
          </a:p>
        </p:txBody>
      </p:sp>
      <p:sp>
        <p:nvSpPr>
          <p:cNvPr id="12" name="48 Rectángulo redondeado"/>
          <p:cNvSpPr/>
          <p:nvPr/>
        </p:nvSpPr>
        <p:spPr>
          <a:xfrm>
            <a:off x="1512886" y="5638272"/>
            <a:ext cx="2160587" cy="649287"/>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200" dirty="0" smtClean="0">
                <a:solidFill>
                  <a:schemeClr val="tx1"/>
                </a:solidFill>
              </a:rPr>
              <a:t>Motivate</a:t>
            </a:r>
            <a:endParaRPr lang="es-MX" sz="3200" dirty="0">
              <a:solidFill>
                <a:schemeClr val="tx1"/>
              </a:solidFill>
            </a:endParaRPr>
          </a:p>
        </p:txBody>
      </p:sp>
      <p:sp>
        <p:nvSpPr>
          <p:cNvPr id="13" name="50 Rectángulo redondeado"/>
          <p:cNvSpPr/>
          <p:nvPr/>
        </p:nvSpPr>
        <p:spPr>
          <a:xfrm>
            <a:off x="251618" y="1736725"/>
            <a:ext cx="2160588" cy="6477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b="1" dirty="0">
              <a:solidFill>
                <a:schemeClr val="tx1"/>
              </a:solidFill>
              <a:latin typeface="Palatino Linotype" pitchFamily="18" charset="0"/>
            </a:endParaRPr>
          </a:p>
        </p:txBody>
      </p:sp>
      <p:cxnSp>
        <p:nvCxnSpPr>
          <p:cNvPr id="14" name="51 Conector recto de flecha"/>
          <p:cNvCxnSpPr/>
          <p:nvPr/>
        </p:nvCxnSpPr>
        <p:spPr>
          <a:xfrm flipV="1">
            <a:off x="1620043" y="2384425"/>
            <a:ext cx="0" cy="122396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AutoShape 5"/>
          <p:cNvSpPr>
            <a:spLocks noChangeArrowheads="1"/>
          </p:cNvSpPr>
          <p:nvPr/>
        </p:nvSpPr>
        <p:spPr bwMode="auto">
          <a:xfrm>
            <a:off x="1151731" y="3608388"/>
            <a:ext cx="2844800" cy="792162"/>
          </a:xfrm>
          <a:prstGeom prst="roundRect">
            <a:avLst>
              <a:gd name="adj" fmla="val 16667"/>
            </a:avLst>
          </a:prstGeom>
          <a:solidFill>
            <a:srgbClr val="D88D48"/>
          </a:solidFill>
          <a:ln w="28575">
            <a:solidFill>
              <a:schemeClr val="tx1"/>
            </a:solidFill>
            <a:round/>
            <a:headEnd/>
            <a:tailEnd/>
          </a:ln>
          <a:effectLst>
            <a:outerShdw blurRad="44450" dist="27940" dir="5400000" algn="ctr" rotWithShape="0">
              <a:srgbClr val="000000">
                <a:alpha val="31999"/>
              </a:srgbClr>
            </a:outerShdw>
          </a:effectLst>
        </p:spPr>
        <p:txBody>
          <a:bodyPr wrap="none" anchor="ct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defRPr/>
            </a:pPr>
            <a:r>
              <a:rPr lang="es-MX" sz="3200" b="1" dirty="0" smtClean="0">
                <a:solidFill>
                  <a:schemeClr val="bg1"/>
                </a:solidFill>
                <a:latin typeface="+mn-lt"/>
                <a:ea typeface="+mn-ea"/>
              </a:rPr>
              <a:t>AIS Strategies</a:t>
            </a:r>
          </a:p>
        </p:txBody>
      </p:sp>
    </p:spTree>
    <p:extLst>
      <p:ext uri="{BB962C8B-B14F-4D97-AF65-F5344CB8AC3E}">
        <p14:creationId xmlns:p14="http://schemas.microsoft.com/office/powerpoint/2010/main" val="2971701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6548"/>
            <a:ext cx="8229600" cy="1252728"/>
          </a:xfrm>
        </p:spPr>
        <p:txBody>
          <a:bodyPr>
            <a:noAutofit/>
          </a:bodyPr>
          <a:lstStyle/>
          <a:p>
            <a:r>
              <a:rPr lang="en-GB" dirty="0" smtClean="0"/>
              <a:t>Techniques for using expert knowledge</a:t>
            </a:r>
            <a:endParaRPr lang="en-GB" dirty="0"/>
          </a:p>
        </p:txBody>
      </p:sp>
      <p:pic>
        <p:nvPicPr>
          <p:cNvPr id="4" name="Marcador de contenido 3" descr="Metodologia-1.png"/>
          <p:cNvPicPr>
            <a:picLocks noGrp="1" noChangeAspect="1"/>
          </p:cNvPicPr>
          <p:nvPr>
            <p:ph idx="1"/>
          </p:nvPr>
        </p:nvPicPr>
        <p:blipFill>
          <a:blip r:embed="rId2">
            <a:extLst>
              <a:ext uri="{28A0092B-C50C-407E-A947-70E740481C1C}">
                <a14:useLocalDpi xmlns:a14="http://schemas.microsoft.com/office/drawing/2010/main" val="0"/>
              </a:ext>
            </a:extLst>
          </a:blip>
          <a:srcRect t="-4427" b="-4427"/>
          <a:stretch>
            <a:fillRect/>
          </a:stretch>
        </p:blipFill>
        <p:spPr>
          <a:xfrm>
            <a:off x="457200" y="1775191"/>
            <a:ext cx="8229600" cy="4625609"/>
          </a:xfrm>
        </p:spPr>
      </p:pic>
    </p:spTree>
    <p:extLst>
      <p:ext uri="{BB962C8B-B14F-4D97-AF65-F5344CB8AC3E}">
        <p14:creationId xmlns:p14="http://schemas.microsoft.com/office/powerpoint/2010/main" val="1759083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Remind</a:t>
            </a:r>
            <a:r>
              <a:rPr lang="es-ES" dirty="0" smtClean="0"/>
              <a:t>-Me </a:t>
            </a:r>
            <a:r>
              <a:rPr lang="es-ES" sz="2800" dirty="0" smtClean="0"/>
              <a:t>(</a:t>
            </a:r>
            <a:r>
              <a:rPr lang="es-ES" sz="2800" dirty="0" err="1" smtClean="0"/>
              <a:t>Remind</a:t>
            </a:r>
            <a:r>
              <a:rPr lang="es-ES" sz="2800" dirty="0" smtClean="0"/>
              <a:t> </a:t>
            </a:r>
            <a:r>
              <a:rPr lang="es-ES" sz="2800" dirty="0" err="1" smtClean="0"/>
              <a:t>elders</a:t>
            </a:r>
            <a:r>
              <a:rPr lang="es-ES" sz="2800" dirty="0" smtClean="0"/>
              <a:t> </a:t>
            </a:r>
            <a:r>
              <a:rPr lang="es-ES" sz="2800" dirty="0" err="1" smtClean="0"/>
              <a:t>to</a:t>
            </a:r>
            <a:r>
              <a:rPr lang="es-ES" sz="2800" dirty="0"/>
              <a:t> </a:t>
            </a:r>
            <a:r>
              <a:rPr lang="es-ES" sz="2800" dirty="0" err="1" smtClean="0"/>
              <a:t>Medicate</a:t>
            </a:r>
            <a:r>
              <a:rPr lang="es-ES" sz="2800" dirty="0" smtClean="0"/>
              <a:t>)</a:t>
            </a:r>
            <a:endParaRPr lang="es-ES" sz="2800" dirty="0"/>
          </a:p>
        </p:txBody>
      </p:sp>
      <p:sp>
        <p:nvSpPr>
          <p:cNvPr id="4" name="6 Marcador de número de diapositiva"/>
          <p:cNvSpPr>
            <a:spLocks noGrp="1"/>
          </p:cNvSpPr>
          <p:nvPr>
            <p:ph type="sldNum" sz="quarter" idx="12"/>
          </p:nvPr>
        </p:nvSpPr>
        <p:spPr>
          <a:xfrm>
            <a:off x="6553200" y="7004050"/>
            <a:ext cx="2133600" cy="365125"/>
          </a:xfrm>
        </p:spPr>
        <p:txBody>
          <a:bodyPr/>
          <a:lstStyle/>
          <a:p>
            <a:fld id="{A2231876-DA33-4B43-891C-302CFCCD6FD8}" type="slidenum">
              <a:rPr lang="es-MX" smtClean="0"/>
              <a:pPr/>
              <a:t>30</a:t>
            </a:fld>
            <a:endParaRPr lang="es-MX"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8963" y="1556420"/>
            <a:ext cx="2980928" cy="523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9 Rectángulo"/>
          <p:cNvSpPr/>
          <p:nvPr/>
        </p:nvSpPr>
        <p:spPr>
          <a:xfrm>
            <a:off x="6277578" y="2636539"/>
            <a:ext cx="2223864" cy="24649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8" name="Picture 2"/>
          <p:cNvPicPr>
            <a:picLocks noChangeAspect="1" noChangeArrowheads="1"/>
          </p:cNvPicPr>
          <p:nvPr/>
        </p:nvPicPr>
        <p:blipFill>
          <a:blip r:embed="rId3" cstate="print"/>
          <a:srcRect/>
          <a:stretch>
            <a:fillRect/>
          </a:stretch>
        </p:blipFill>
        <p:spPr bwMode="auto">
          <a:xfrm>
            <a:off x="6907075" y="3180666"/>
            <a:ext cx="936103" cy="1231640"/>
          </a:xfrm>
          <a:prstGeom prst="rect">
            <a:avLst/>
          </a:prstGeom>
          <a:noFill/>
          <a:ln w="9525">
            <a:noFill/>
            <a:miter lim="800000"/>
            <a:headEnd/>
            <a:tailEnd/>
          </a:ln>
        </p:spPr>
      </p:pic>
      <p:grpSp>
        <p:nvGrpSpPr>
          <p:cNvPr id="9" name="11 Grupo"/>
          <p:cNvGrpSpPr/>
          <p:nvPr/>
        </p:nvGrpSpPr>
        <p:grpSpPr>
          <a:xfrm>
            <a:off x="6471871" y="4303326"/>
            <a:ext cx="569223" cy="595310"/>
            <a:chOff x="3714745" y="4214818"/>
            <a:chExt cx="357190" cy="428628"/>
          </a:xfrm>
        </p:grpSpPr>
        <p:sp>
          <p:nvSpPr>
            <p:cNvPr id="10" name="Oval 18"/>
            <p:cNvSpPr/>
            <p:nvPr/>
          </p:nvSpPr>
          <p:spPr>
            <a:xfrm>
              <a:off x="3714745" y="4214818"/>
              <a:ext cx="357190" cy="428628"/>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9"/>
            <p:cNvCxnSpPr>
              <a:stCxn id="10" idx="2"/>
              <a:endCxn id="10" idx="6"/>
            </p:cNvCxnSpPr>
            <p:nvPr/>
          </p:nvCxnSpPr>
          <p:spPr>
            <a:xfrm rot="10800000" flipH="1">
              <a:off x="3714745" y="4429132"/>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14 CuadroTexto"/>
          <p:cNvSpPr txBox="1"/>
          <p:nvPr/>
        </p:nvSpPr>
        <p:spPr>
          <a:xfrm>
            <a:off x="4470400" y="2150533"/>
            <a:ext cx="1256908"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MX" sz="2000" b="1" dirty="0" smtClean="0">
                <a:latin typeface="Calisto MT" pitchFamily="18" charset="0"/>
              </a:rPr>
              <a:t>Medicine</a:t>
            </a:r>
            <a:endParaRPr lang="es-MX" sz="2000" b="1" dirty="0">
              <a:latin typeface="Calisto MT" pitchFamily="18" charset="0"/>
            </a:endParaRPr>
          </a:p>
        </p:txBody>
      </p:sp>
      <p:cxnSp>
        <p:nvCxnSpPr>
          <p:cNvPr id="13" name="15 Conector recto de flecha"/>
          <p:cNvCxnSpPr/>
          <p:nvPr/>
        </p:nvCxnSpPr>
        <p:spPr>
          <a:xfrm flipV="1">
            <a:off x="5835538" y="4750033"/>
            <a:ext cx="605736" cy="31746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16 CuadroTexto"/>
          <p:cNvSpPr txBox="1"/>
          <p:nvPr/>
        </p:nvSpPr>
        <p:spPr>
          <a:xfrm>
            <a:off x="3878812" y="4874084"/>
            <a:ext cx="1848496"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2000" b="1" dirty="0" smtClean="0">
                <a:latin typeface="Calisto MT" pitchFamily="18" charset="0"/>
              </a:rPr>
              <a:t>Doses</a:t>
            </a:r>
            <a:endParaRPr lang="es-MX" sz="2000" b="1" dirty="0">
              <a:latin typeface="Calisto MT" pitchFamily="18" charset="0"/>
            </a:endParaRPr>
          </a:p>
        </p:txBody>
      </p:sp>
      <p:cxnSp>
        <p:nvCxnSpPr>
          <p:cNvPr id="15" name="17 Conector recto de flecha"/>
          <p:cNvCxnSpPr>
            <a:stCxn id="12" idx="3"/>
          </p:cNvCxnSpPr>
          <p:nvPr/>
        </p:nvCxnSpPr>
        <p:spPr>
          <a:xfrm>
            <a:off x="5727308" y="2350588"/>
            <a:ext cx="1067441" cy="57398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8 Conector recto de flecha"/>
          <p:cNvCxnSpPr/>
          <p:nvPr/>
        </p:nvCxnSpPr>
        <p:spPr>
          <a:xfrm>
            <a:off x="5796136" y="3774052"/>
            <a:ext cx="108462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19 CuadroTexto"/>
          <p:cNvSpPr txBox="1"/>
          <p:nvPr/>
        </p:nvSpPr>
        <p:spPr>
          <a:xfrm>
            <a:off x="4470399" y="3383862"/>
            <a:ext cx="1256909"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MX" sz="2000" b="1" dirty="0" smtClean="0">
                <a:latin typeface="Calisto MT" pitchFamily="18" charset="0"/>
              </a:rPr>
              <a:t>Health problem</a:t>
            </a:r>
            <a:endParaRPr lang="es-MX" sz="2000" b="1" dirty="0">
              <a:latin typeface="Calisto MT" pitchFamily="18" charset="0"/>
            </a:endParaRPr>
          </a:p>
        </p:txBody>
      </p:sp>
      <p:sp>
        <p:nvSpPr>
          <p:cNvPr id="19" name="2 CuadroTexto"/>
          <p:cNvSpPr txBox="1"/>
          <p:nvPr/>
        </p:nvSpPr>
        <p:spPr>
          <a:xfrm>
            <a:off x="6804248" y="2683148"/>
            <a:ext cx="1697194" cy="461665"/>
          </a:xfrm>
          <a:prstGeom prst="rect">
            <a:avLst/>
          </a:prstGeom>
          <a:noFill/>
        </p:spPr>
        <p:txBody>
          <a:bodyPr wrap="square" rtlCol="0">
            <a:spAutoFit/>
          </a:bodyPr>
          <a:lstStyle/>
          <a:p>
            <a:r>
              <a:rPr lang="es-MX" sz="2400" b="1" dirty="0" err="1" smtClean="0">
                <a:latin typeface="Arial Narrow" pitchFamily="34" charset="0"/>
              </a:rPr>
              <a:t>Enalapril</a:t>
            </a:r>
            <a:endParaRPr lang="es-MX" sz="2400" b="1" dirty="0">
              <a:latin typeface="Arial Narrow" pitchFamily="34" charset="0"/>
            </a:endParaRPr>
          </a:p>
        </p:txBody>
      </p:sp>
      <p:sp>
        <p:nvSpPr>
          <p:cNvPr id="20" name="23 CuadroTexto"/>
          <p:cNvSpPr txBox="1"/>
          <p:nvPr/>
        </p:nvSpPr>
        <p:spPr>
          <a:xfrm>
            <a:off x="7452320" y="4544601"/>
            <a:ext cx="1427571" cy="461665"/>
          </a:xfrm>
          <a:prstGeom prst="rect">
            <a:avLst/>
          </a:prstGeom>
          <a:noFill/>
        </p:spPr>
        <p:txBody>
          <a:bodyPr wrap="square" rtlCol="0">
            <a:spAutoFit/>
          </a:bodyPr>
          <a:lstStyle/>
          <a:p>
            <a:r>
              <a:rPr lang="es-MX" sz="2400" b="1" dirty="0" smtClean="0">
                <a:latin typeface="Arial Narrow" pitchFamily="34" charset="0"/>
              </a:rPr>
              <a:t>20:00</a:t>
            </a:r>
            <a:endParaRPr lang="es-MX" sz="2400" b="1" dirty="0">
              <a:latin typeface="Arial Narrow" pitchFamily="34" charset="0"/>
            </a:endParaRPr>
          </a:p>
        </p:txBody>
      </p:sp>
      <p:sp>
        <p:nvSpPr>
          <p:cNvPr id="3" name="Marcador de contenido 2"/>
          <p:cNvSpPr>
            <a:spLocks noGrp="1"/>
          </p:cNvSpPr>
          <p:nvPr>
            <p:ph idx="1"/>
          </p:nvPr>
        </p:nvSpPr>
        <p:spPr>
          <a:xfrm>
            <a:off x="406399" y="1600200"/>
            <a:ext cx="3776133" cy="4525963"/>
          </a:xfrm>
        </p:spPr>
        <p:txBody>
          <a:bodyPr>
            <a:normAutofit/>
          </a:bodyPr>
          <a:lstStyle/>
          <a:p>
            <a:r>
              <a:rPr lang="es-ES" dirty="0" err="1"/>
              <a:t>T</a:t>
            </a:r>
            <a:r>
              <a:rPr lang="es-ES" dirty="0" err="1" smtClean="0"/>
              <a:t>imely</a:t>
            </a:r>
            <a:r>
              <a:rPr lang="es-ES" dirty="0" smtClean="0"/>
              <a:t> </a:t>
            </a:r>
            <a:r>
              <a:rPr lang="es-ES" dirty="0" err="1"/>
              <a:t>auditory</a:t>
            </a:r>
            <a:r>
              <a:rPr lang="es-ES" dirty="0"/>
              <a:t> </a:t>
            </a:r>
            <a:r>
              <a:rPr lang="es-ES" dirty="0" err="1" smtClean="0"/>
              <a:t>reminders</a:t>
            </a:r>
            <a:endParaRPr lang="es-ES" dirty="0" smtClean="0"/>
          </a:p>
          <a:p>
            <a:pPr marL="118872" indent="0">
              <a:buNone/>
            </a:pPr>
            <a:endParaRPr lang="es-ES" dirty="0"/>
          </a:p>
          <a:p>
            <a:r>
              <a:rPr lang="es-ES" dirty="0" smtClean="0"/>
              <a:t>Visual </a:t>
            </a:r>
            <a:r>
              <a:rPr lang="es-ES" dirty="0" err="1" smtClean="0"/>
              <a:t>notifications</a:t>
            </a:r>
            <a:r>
              <a:rPr lang="es-ES" dirty="0" smtClean="0"/>
              <a:t> </a:t>
            </a:r>
            <a:r>
              <a:rPr lang="es-ES" dirty="0" err="1" smtClean="0"/>
              <a:t>with</a:t>
            </a:r>
            <a:r>
              <a:rPr lang="es-ES" dirty="0" smtClean="0"/>
              <a:t> </a:t>
            </a:r>
            <a:r>
              <a:rPr lang="es-ES" dirty="0" err="1" smtClean="0"/>
              <a:t>critical</a:t>
            </a:r>
            <a:r>
              <a:rPr lang="es-ES" dirty="0" smtClean="0"/>
              <a:t> </a:t>
            </a:r>
            <a:r>
              <a:rPr lang="es-ES" dirty="0" err="1" smtClean="0"/>
              <a:t>information</a:t>
            </a:r>
            <a:endParaRPr lang="es-ES" dirty="0"/>
          </a:p>
          <a:p>
            <a:endParaRPr lang="es-ES" dirty="0"/>
          </a:p>
        </p:txBody>
      </p:sp>
      <p:sp>
        <p:nvSpPr>
          <p:cNvPr id="21" name="Marcador de pie de página 20"/>
          <p:cNvSpPr>
            <a:spLocks noGrp="1"/>
          </p:cNvSpPr>
          <p:nvPr>
            <p:ph type="ftr" sz="quarter" idx="11"/>
          </p:nvPr>
        </p:nvSpPr>
        <p:spPr/>
        <p:txBody>
          <a:bodyPr/>
          <a:lstStyle/>
          <a:p>
            <a:r>
              <a:rPr lang="es-ES" smtClean="0"/>
              <a:t>Marcela D. Rodríguez, UABC</a:t>
            </a:r>
            <a:endParaRPr lang="es-ES"/>
          </a:p>
        </p:txBody>
      </p:sp>
      <p:cxnSp>
        <p:nvCxnSpPr>
          <p:cNvPr id="22" name="10 Conector recto"/>
          <p:cNvCxnSpPr/>
          <p:nvPr/>
        </p:nvCxnSpPr>
        <p:spPr>
          <a:xfrm>
            <a:off x="323528" y="1234723"/>
            <a:ext cx="8424936"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6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smtClean="0"/>
              <a:t>Strategies to support through AIS</a:t>
            </a:r>
            <a:endParaRPr lang="en-GB" dirty="0"/>
          </a:p>
        </p:txBody>
      </p:sp>
      <p:cxnSp>
        <p:nvCxnSpPr>
          <p:cNvPr id="4" name="47 Conector recto de flecha"/>
          <p:cNvCxnSpPr/>
          <p:nvPr/>
        </p:nvCxnSpPr>
        <p:spPr>
          <a:xfrm flipV="1">
            <a:off x="3564731" y="2384425"/>
            <a:ext cx="0" cy="12239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18 Conector recto de flecha"/>
          <p:cNvCxnSpPr/>
          <p:nvPr/>
        </p:nvCxnSpPr>
        <p:spPr>
          <a:xfrm>
            <a:off x="2577307" y="4117975"/>
            <a:ext cx="0" cy="15065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3 Conector recto de flecha"/>
          <p:cNvCxnSpPr/>
          <p:nvPr/>
        </p:nvCxnSpPr>
        <p:spPr>
          <a:xfrm flipV="1">
            <a:off x="1620043" y="2384425"/>
            <a:ext cx="0" cy="12239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7 Rectángulo redondeado"/>
          <p:cNvSpPr/>
          <p:nvPr/>
        </p:nvSpPr>
        <p:spPr>
          <a:xfrm>
            <a:off x="319350" y="1721915"/>
            <a:ext cx="2160588" cy="6477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200" dirty="0" smtClean="0">
                <a:solidFill>
                  <a:schemeClr val="tx1"/>
                </a:solidFill>
              </a:rPr>
              <a:t>Remind</a:t>
            </a:r>
            <a:endParaRPr lang="es-MX" sz="3200" dirty="0">
              <a:solidFill>
                <a:schemeClr val="tx1"/>
              </a:solidFill>
            </a:endParaRPr>
          </a:p>
        </p:txBody>
      </p:sp>
      <p:sp>
        <p:nvSpPr>
          <p:cNvPr id="8" name="12 Rectángulo redondeado"/>
          <p:cNvSpPr/>
          <p:nvPr/>
        </p:nvSpPr>
        <p:spPr>
          <a:xfrm>
            <a:off x="2844006" y="1736725"/>
            <a:ext cx="2160587" cy="6477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200" b="1" dirty="0" smtClean="0">
                <a:solidFill>
                  <a:schemeClr val="tx1"/>
                </a:solidFill>
              </a:rPr>
              <a:t>Guide</a:t>
            </a:r>
            <a:endParaRPr lang="es-MX" sz="3200" b="1" dirty="0">
              <a:solidFill>
                <a:schemeClr val="tx1"/>
              </a:solidFill>
            </a:endParaRPr>
          </a:p>
        </p:txBody>
      </p:sp>
      <p:sp>
        <p:nvSpPr>
          <p:cNvPr id="9" name="17 CuadroTexto"/>
          <p:cNvSpPr txBox="1">
            <a:spLocks noChangeArrowheads="1"/>
          </p:cNvSpPr>
          <p:nvPr/>
        </p:nvSpPr>
        <p:spPr bwMode="auto">
          <a:xfrm>
            <a:off x="4283601" y="3086074"/>
            <a:ext cx="472466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MX" sz="2600" b="1" dirty="0" smtClean="0">
                <a:latin typeface="+mn-lt"/>
              </a:rPr>
              <a:t>Complete the activity:</a:t>
            </a:r>
            <a:endParaRPr lang="es-MX" sz="2600" b="1" dirty="0">
              <a:latin typeface="+mn-lt"/>
            </a:endParaRPr>
          </a:p>
          <a:p>
            <a:pPr marL="457200" indent="-457200" eaLnBrk="1" hangingPunct="1">
              <a:buFont typeface="Arial"/>
              <a:buChar char="•"/>
            </a:pPr>
            <a:r>
              <a:rPr lang="es-MX" sz="2600" dirty="0" smtClean="0">
                <a:latin typeface="+mn-lt"/>
              </a:rPr>
              <a:t>Atract users attentions to the containers medicines</a:t>
            </a:r>
            <a:endParaRPr lang="es-MX" sz="2600" dirty="0">
              <a:latin typeface="+mn-lt"/>
            </a:endParaRPr>
          </a:p>
          <a:p>
            <a:pPr marL="457200" indent="-457200" eaLnBrk="1" hangingPunct="1">
              <a:buFont typeface="Arial"/>
              <a:buChar char="•"/>
            </a:pPr>
            <a:r>
              <a:rPr lang="es-MX" sz="2600" dirty="0" smtClean="0">
                <a:latin typeface="+mn-lt"/>
              </a:rPr>
              <a:t>Provide critical information to correctly take the medication.</a:t>
            </a:r>
            <a:endParaRPr lang="es-MX" sz="2600" dirty="0">
              <a:latin typeface="+mn-lt"/>
            </a:endParaRPr>
          </a:p>
        </p:txBody>
      </p:sp>
      <p:sp>
        <p:nvSpPr>
          <p:cNvPr id="12" name="48 Rectángulo redondeado"/>
          <p:cNvSpPr/>
          <p:nvPr/>
        </p:nvSpPr>
        <p:spPr>
          <a:xfrm>
            <a:off x="1512886" y="5638272"/>
            <a:ext cx="2160587" cy="649287"/>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200" dirty="0" smtClean="0">
                <a:solidFill>
                  <a:schemeClr val="tx1"/>
                </a:solidFill>
              </a:rPr>
              <a:t>Motivate</a:t>
            </a:r>
            <a:endParaRPr lang="es-MX" sz="3200" dirty="0">
              <a:solidFill>
                <a:schemeClr val="tx1"/>
              </a:solidFill>
            </a:endParaRPr>
          </a:p>
        </p:txBody>
      </p:sp>
      <p:cxnSp>
        <p:nvCxnSpPr>
          <p:cNvPr id="17" name="53 Conector recto de flecha"/>
          <p:cNvCxnSpPr/>
          <p:nvPr/>
        </p:nvCxnSpPr>
        <p:spPr>
          <a:xfrm flipV="1">
            <a:off x="3564731" y="2384425"/>
            <a:ext cx="0" cy="122396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AutoShape 5"/>
          <p:cNvSpPr>
            <a:spLocks noChangeArrowheads="1"/>
          </p:cNvSpPr>
          <p:nvPr/>
        </p:nvSpPr>
        <p:spPr bwMode="auto">
          <a:xfrm>
            <a:off x="1151731" y="3608388"/>
            <a:ext cx="2844800" cy="792162"/>
          </a:xfrm>
          <a:prstGeom prst="roundRect">
            <a:avLst>
              <a:gd name="adj" fmla="val 16667"/>
            </a:avLst>
          </a:prstGeom>
          <a:solidFill>
            <a:srgbClr val="D88D48"/>
          </a:solidFill>
          <a:ln w="28575">
            <a:solidFill>
              <a:schemeClr val="tx1"/>
            </a:solidFill>
            <a:round/>
            <a:headEnd/>
            <a:tailEnd/>
          </a:ln>
          <a:effectLst>
            <a:outerShdw blurRad="44450" dist="27940" dir="5400000" algn="ctr" rotWithShape="0">
              <a:srgbClr val="000000">
                <a:alpha val="31999"/>
              </a:srgbClr>
            </a:outerShdw>
          </a:effectLst>
        </p:spPr>
        <p:txBody>
          <a:bodyPr wrap="none" anchor="ct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defRPr/>
            </a:pPr>
            <a:r>
              <a:rPr lang="es-MX" sz="3200" b="1" dirty="0" smtClean="0">
                <a:solidFill>
                  <a:schemeClr val="bg1"/>
                </a:solidFill>
                <a:latin typeface="+mn-lt"/>
                <a:ea typeface="+mn-ea"/>
              </a:rPr>
              <a:t>AIS Strategies</a:t>
            </a:r>
          </a:p>
        </p:txBody>
      </p:sp>
    </p:spTree>
    <p:extLst>
      <p:ext uri="{BB962C8B-B14F-4D97-AF65-F5344CB8AC3E}">
        <p14:creationId xmlns:p14="http://schemas.microsoft.com/office/powerpoint/2010/main" val="1981094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GUIDE-</a:t>
            </a:r>
            <a:r>
              <a:rPr lang="es-ES" dirty="0" smtClean="0"/>
              <a:t>Me</a:t>
            </a:r>
            <a:r>
              <a:rPr lang="es-ES" sz="3100" dirty="0" smtClean="0"/>
              <a:t> (</a:t>
            </a:r>
            <a:r>
              <a:rPr lang="es-ES" sz="3100" dirty="0" err="1"/>
              <a:t>Geometric</a:t>
            </a:r>
            <a:r>
              <a:rPr lang="es-ES" sz="3100" dirty="0"/>
              <a:t> </a:t>
            </a:r>
            <a:r>
              <a:rPr lang="es-ES" sz="3100" dirty="0" err="1"/>
              <a:t>User</a:t>
            </a:r>
            <a:r>
              <a:rPr lang="es-ES" sz="3100" dirty="0"/>
              <a:t> Interfaces </a:t>
            </a:r>
            <a:r>
              <a:rPr lang="es-ES" sz="3100" dirty="0" err="1"/>
              <a:t>to</a:t>
            </a:r>
            <a:r>
              <a:rPr lang="es-ES" sz="3100" dirty="0"/>
              <a:t> </a:t>
            </a:r>
            <a:r>
              <a:rPr lang="es-ES" sz="3100" dirty="0" err="1"/>
              <a:t>Display</a:t>
            </a:r>
            <a:r>
              <a:rPr lang="es-ES" sz="3100" dirty="0"/>
              <a:t> </a:t>
            </a:r>
            <a:r>
              <a:rPr lang="es-ES" sz="3100" dirty="0" err="1"/>
              <a:t>aids</a:t>
            </a:r>
            <a:r>
              <a:rPr lang="es-ES" sz="3100" dirty="0"/>
              <a:t> </a:t>
            </a:r>
            <a:r>
              <a:rPr lang="es-ES" sz="3100" dirty="0" err="1"/>
              <a:t>for</a:t>
            </a:r>
            <a:r>
              <a:rPr lang="es-ES" sz="3100" dirty="0"/>
              <a:t> </a:t>
            </a:r>
            <a:r>
              <a:rPr lang="es-ES" sz="3100" dirty="0" err="1"/>
              <a:t>the</a:t>
            </a:r>
            <a:r>
              <a:rPr lang="es-ES" sz="3100" dirty="0"/>
              <a:t> </a:t>
            </a:r>
            <a:r>
              <a:rPr lang="es-ES" sz="3100" dirty="0" err="1"/>
              <a:t>Elderly</a:t>
            </a:r>
            <a:r>
              <a:rPr lang="es-ES" sz="3100" dirty="0"/>
              <a:t> </a:t>
            </a:r>
            <a:r>
              <a:rPr lang="es-ES" sz="3100" dirty="0" err="1"/>
              <a:t>when</a:t>
            </a:r>
            <a:r>
              <a:rPr lang="es-ES" sz="3100" dirty="0"/>
              <a:t> </a:t>
            </a:r>
            <a:r>
              <a:rPr lang="es-ES" sz="3100" dirty="0" err="1"/>
              <a:t>Medicating</a:t>
            </a:r>
            <a:r>
              <a:rPr lang="es-ES" sz="3100" dirty="0"/>
              <a:t>)</a:t>
            </a:r>
            <a:endParaRPr lang="es-ES" dirty="0"/>
          </a:p>
        </p:txBody>
      </p:sp>
      <p:sp>
        <p:nvSpPr>
          <p:cNvPr id="3" name="Marcador de contenido 2"/>
          <p:cNvSpPr>
            <a:spLocks noGrp="1"/>
          </p:cNvSpPr>
          <p:nvPr>
            <p:ph idx="1"/>
          </p:nvPr>
        </p:nvSpPr>
        <p:spPr/>
        <p:txBody>
          <a:bodyPr/>
          <a:lstStyle/>
          <a:p>
            <a:r>
              <a:rPr lang="en-US" dirty="0" smtClean="0"/>
              <a:t>AIS attached to medicines to make elders aware of how to carry out the activity.</a:t>
            </a:r>
          </a:p>
          <a:p>
            <a:endParaRPr lang="es-ES" dirty="0"/>
          </a:p>
        </p:txBody>
      </p:sp>
      <p:grpSp>
        <p:nvGrpSpPr>
          <p:cNvPr id="4" name="21 Grupo"/>
          <p:cNvGrpSpPr/>
          <p:nvPr/>
        </p:nvGrpSpPr>
        <p:grpSpPr>
          <a:xfrm>
            <a:off x="7127776" y="3780230"/>
            <a:ext cx="1908720" cy="2457082"/>
            <a:chOff x="1619672" y="2060848"/>
            <a:chExt cx="2952328" cy="3672408"/>
          </a:xfrm>
        </p:grpSpPr>
        <p:pic>
          <p:nvPicPr>
            <p:cNvPr id="5" name="0 Imagen"/>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060848"/>
              <a:ext cx="2952328"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24 Grupo"/>
            <p:cNvGrpSpPr/>
            <p:nvPr/>
          </p:nvGrpSpPr>
          <p:grpSpPr>
            <a:xfrm>
              <a:off x="3245853" y="3574692"/>
              <a:ext cx="936104" cy="1150452"/>
              <a:chOff x="3779912" y="1872588"/>
              <a:chExt cx="2592288" cy="2996572"/>
            </a:xfrm>
          </p:grpSpPr>
          <p:sp>
            <p:nvSpPr>
              <p:cNvPr id="7" name="26 Rectángulo"/>
              <p:cNvSpPr/>
              <p:nvPr/>
            </p:nvSpPr>
            <p:spPr>
              <a:xfrm>
                <a:off x="3779912" y="1872588"/>
                <a:ext cx="2592288" cy="299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28 Rectángulo"/>
              <p:cNvSpPr/>
              <p:nvPr/>
            </p:nvSpPr>
            <p:spPr>
              <a:xfrm>
                <a:off x="3995936" y="2060847"/>
                <a:ext cx="2181650" cy="2636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7" descr="http://2.bp.blogspot.com/_6AGyEwTCMz8/SlZroBE11MI/AAAAAAAAAC0/9MgXuspIPKA/s400/lech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0347" y="2060848"/>
                <a:ext cx="2217239" cy="259228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0" name="2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316" y="3687961"/>
            <a:ext cx="6628653" cy="2376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1" name="4 Conector recto"/>
          <p:cNvCxnSpPr/>
          <p:nvPr/>
        </p:nvCxnSpPr>
        <p:spPr>
          <a:xfrm>
            <a:off x="251520" y="6237312"/>
            <a:ext cx="85689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0 Conector recto de flecha"/>
          <p:cNvCxnSpPr>
            <a:stCxn id="19" idx="2"/>
          </p:cNvCxnSpPr>
          <p:nvPr/>
        </p:nvCxnSpPr>
        <p:spPr>
          <a:xfrm>
            <a:off x="1585827" y="3880927"/>
            <a:ext cx="877646" cy="995166"/>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H="1" flipV="1">
            <a:off x="4801239" y="5247973"/>
            <a:ext cx="1756" cy="782827"/>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6 Conector recto de flecha"/>
          <p:cNvCxnSpPr>
            <a:stCxn id="18" idx="2"/>
          </p:cNvCxnSpPr>
          <p:nvPr/>
        </p:nvCxnSpPr>
        <p:spPr>
          <a:xfrm flipH="1">
            <a:off x="4335682" y="3880927"/>
            <a:ext cx="1599546" cy="74313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8 Conector recto de flecha"/>
          <p:cNvCxnSpPr/>
          <p:nvPr/>
        </p:nvCxnSpPr>
        <p:spPr>
          <a:xfrm flipH="1">
            <a:off x="5760471" y="3780231"/>
            <a:ext cx="172327" cy="98785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20 Conector recto de flecha"/>
          <p:cNvCxnSpPr>
            <a:stCxn id="19" idx="2"/>
          </p:cNvCxnSpPr>
          <p:nvPr/>
        </p:nvCxnSpPr>
        <p:spPr>
          <a:xfrm flipH="1">
            <a:off x="735281" y="3880927"/>
            <a:ext cx="850546" cy="995166"/>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8" name="22 CuadroTexto"/>
          <p:cNvSpPr txBox="1"/>
          <p:nvPr/>
        </p:nvSpPr>
        <p:spPr>
          <a:xfrm>
            <a:off x="4778176" y="3419262"/>
            <a:ext cx="231410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2400" b="1" dirty="0" smtClean="0">
                <a:latin typeface="Calisto MT" pitchFamily="18" charset="0"/>
              </a:rPr>
              <a:t>Fre	quency</a:t>
            </a:r>
            <a:endParaRPr lang="es-MX" sz="2400" b="1" dirty="0">
              <a:latin typeface="Calisto MT" pitchFamily="18" charset="0"/>
            </a:endParaRPr>
          </a:p>
        </p:txBody>
      </p:sp>
      <p:sp>
        <p:nvSpPr>
          <p:cNvPr id="19" name="19 CuadroTexto"/>
          <p:cNvSpPr txBox="1"/>
          <p:nvPr/>
        </p:nvSpPr>
        <p:spPr>
          <a:xfrm>
            <a:off x="1081771" y="3419262"/>
            <a:ext cx="100811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2400" b="1" dirty="0" smtClean="0">
                <a:latin typeface="Calisto MT" pitchFamily="18" charset="0"/>
              </a:rPr>
              <a:t>Doses</a:t>
            </a:r>
            <a:endParaRPr lang="es-MX" sz="2400" b="1" dirty="0">
              <a:latin typeface="Calisto MT" pitchFamily="18" charset="0"/>
            </a:endParaRPr>
          </a:p>
        </p:txBody>
      </p:sp>
      <p:grpSp>
        <p:nvGrpSpPr>
          <p:cNvPr id="20" name="30 Grupo"/>
          <p:cNvGrpSpPr/>
          <p:nvPr/>
        </p:nvGrpSpPr>
        <p:grpSpPr>
          <a:xfrm rot="19878730">
            <a:off x="2771444" y="4168556"/>
            <a:ext cx="877786" cy="768925"/>
            <a:chOff x="755576" y="1556792"/>
            <a:chExt cx="3012926" cy="2952328"/>
          </a:xfrm>
        </p:grpSpPr>
        <p:sp>
          <p:nvSpPr>
            <p:cNvPr id="21" name="31 Rectángulo"/>
            <p:cNvSpPr/>
            <p:nvPr/>
          </p:nvSpPr>
          <p:spPr>
            <a:xfrm>
              <a:off x="755576" y="1556792"/>
              <a:ext cx="3012926" cy="2952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2" name="Picture 2" descr="http://www.bonbonsconnexion.com/images/bonbons/CT306818x_mint_lump_cand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5924" y="1659058"/>
              <a:ext cx="2706046" cy="2706046"/>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7 Elipse"/>
          <p:cNvSpPr/>
          <p:nvPr/>
        </p:nvSpPr>
        <p:spPr>
          <a:xfrm>
            <a:off x="5207463" y="4725144"/>
            <a:ext cx="948713" cy="87130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9 Luna"/>
          <p:cNvSpPr/>
          <p:nvPr/>
        </p:nvSpPr>
        <p:spPr>
          <a:xfrm>
            <a:off x="3613642" y="4553018"/>
            <a:ext cx="722040" cy="936896"/>
          </a:xfrm>
          <a:prstGeom prst="moon">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11 Triángulo isósceles"/>
          <p:cNvSpPr/>
          <p:nvPr/>
        </p:nvSpPr>
        <p:spPr>
          <a:xfrm>
            <a:off x="2162049" y="4472796"/>
            <a:ext cx="897783" cy="688000"/>
          </a:xfrm>
          <a:prstGeom prst="triangl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12 Rectángulo"/>
          <p:cNvSpPr/>
          <p:nvPr/>
        </p:nvSpPr>
        <p:spPr>
          <a:xfrm>
            <a:off x="395536" y="4624066"/>
            <a:ext cx="765018" cy="6961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7" name="14 Conector recto"/>
          <p:cNvCxnSpPr/>
          <p:nvPr/>
        </p:nvCxnSpPr>
        <p:spPr>
          <a:xfrm>
            <a:off x="7452320" y="4724657"/>
            <a:ext cx="0" cy="869166"/>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35 Conector recto"/>
          <p:cNvCxnSpPr/>
          <p:nvPr/>
        </p:nvCxnSpPr>
        <p:spPr>
          <a:xfrm>
            <a:off x="7439817" y="5557795"/>
            <a:ext cx="789741" cy="5024"/>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25 CuadroTexto"/>
          <p:cNvSpPr txBox="1"/>
          <p:nvPr/>
        </p:nvSpPr>
        <p:spPr>
          <a:xfrm>
            <a:off x="3419872" y="6023029"/>
            <a:ext cx="302433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2400" b="1" dirty="0" smtClean="0">
                <a:latin typeface="Calisto MT" pitchFamily="18" charset="0"/>
              </a:rPr>
              <a:t>Health-problem</a:t>
            </a:r>
            <a:endParaRPr lang="es-MX" sz="2400" b="1" dirty="0">
              <a:latin typeface="Calisto MT" pitchFamily="18" charset="0"/>
            </a:endParaRPr>
          </a:p>
        </p:txBody>
      </p:sp>
      <p:sp>
        <p:nvSpPr>
          <p:cNvPr id="32" name="Marcador de pie de página 31"/>
          <p:cNvSpPr>
            <a:spLocks noGrp="1"/>
          </p:cNvSpPr>
          <p:nvPr>
            <p:ph type="ftr" sz="quarter" idx="11"/>
          </p:nvPr>
        </p:nvSpPr>
        <p:spPr/>
        <p:txBody>
          <a:bodyPr/>
          <a:lstStyle/>
          <a:p>
            <a:r>
              <a:rPr lang="es-ES" smtClean="0"/>
              <a:t>Marcela D. Rodríguez, UABC</a:t>
            </a:r>
            <a:endParaRPr lang="es-ES"/>
          </a:p>
        </p:txBody>
      </p:sp>
      <p:sp>
        <p:nvSpPr>
          <p:cNvPr id="33" name="Marcador de número de diapositiva 32"/>
          <p:cNvSpPr>
            <a:spLocks noGrp="1"/>
          </p:cNvSpPr>
          <p:nvPr>
            <p:ph type="sldNum" sz="quarter" idx="12"/>
          </p:nvPr>
        </p:nvSpPr>
        <p:spPr/>
        <p:txBody>
          <a:bodyPr/>
          <a:lstStyle/>
          <a:p>
            <a:fld id="{62A4A63D-11CC-384B-8831-B6AAA48997F6}" type="slidenum">
              <a:rPr lang="es-ES" smtClean="0"/>
              <a:t>32</a:t>
            </a:fld>
            <a:endParaRPr lang="es-ES"/>
          </a:p>
        </p:txBody>
      </p:sp>
      <p:cxnSp>
        <p:nvCxnSpPr>
          <p:cNvPr id="34" name="10 Conector recto"/>
          <p:cNvCxnSpPr/>
          <p:nvPr/>
        </p:nvCxnSpPr>
        <p:spPr>
          <a:xfrm>
            <a:off x="323528" y="1488718"/>
            <a:ext cx="8424936"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386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P spid="23" grpId="1" animBg="1"/>
      <p:bldP spid="24" grpId="0" animBg="1"/>
      <p:bldP spid="24" grpId="1" animBg="1"/>
      <p:bldP spid="25" grpId="0" animBg="1"/>
      <p:bldP spid="25" grpId="1" animBg="1"/>
      <p:bldP spid="26" grpId="0" animBg="1"/>
      <p:bldP spid="26" grpId="1" animBg="1"/>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592" y="1471436"/>
            <a:ext cx="4964897" cy="4669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3 Llamada rectangular redondeada"/>
          <p:cNvSpPr/>
          <p:nvPr/>
        </p:nvSpPr>
        <p:spPr>
          <a:xfrm>
            <a:off x="179512" y="3475398"/>
            <a:ext cx="1836712" cy="869523"/>
          </a:xfrm>
          <a:prstGeom prst="wedgeRoundRectCallout">
            <a:avLst>
              <a:gd name="adj1" fmla="val 31265"/>
              <a:gd name="adj2" fmla="val 10002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2000" dirty="0" smtClean="0">
                <a:latin typeface="Comic Sans MS" pitchFamily="66" charset="0"/>
              </a:rPr>
              <a:t>Periquito curro</a:t>
            </a:r>
            <a:endParaRPr lang="es-MX" sz="2000" dirty="0">
              <a:latin typeface="Comic Sans MS" pitchFamily="66" charset="0"/>
            </a:endParaRPr>
          </a:p>
        </p:txBody>
      </p:sp>
      <p:pic>
        <p:nvPicPr>
          <p:cNvPr id="10"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8195" y="1471436"/>
            <a:ext cx="3652297" cy="4608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12 Rectángulo"/>
          <p:cNvSpPr/>
          <p:nvPr/>
        </p:nvSpPr>
        <p:spPr>
          <a:xfrm>
            <a:off x="6912260" y="1798289"/>
            <a:ext cx="2088232" cy="30963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3 Rectángulo"/>
          <p:cNvSpPr/>
          <p:nvPr/>
        </p:nvSpPr>
        <p:spPr>
          <a:xfrm>
            <a:off x="5348196" y="1798289"/>
            <a:ext cx="1826148" cy="17281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Título 5"/>
          <p:cNvSpPr>
            <a:spLocks noGrp="1"/>
          </p:cNvSpPr>
          <p:nvPr>
            <p:ph type="title"/>
          </p:nvPr>
        </p:nvSpPr>
        <p:spPr/>
        <p:txBody>
          <a:bodyPr/>
          <a:lstStyle/>
          <a:p>
            <a:r>
              <a:rPr lang="es-ES" dirty="0" err="1" smtClean="0"/>
              <a:t>Scenario</a:t>
            </a:r>
            <a:r>
              <a:rPr lang="es-ES" dirty="0" smtClean="0"/>
              <a:t> of use (</a:t>
            </a:r>
            <a:r>
              <a:rPr lang="es-ES" dirty="0" err="1" smtClean="0"/>
              <a:t>Care</a:t>
            </a:r>
            <a:r>
              <a:rPr lang="es-ES" dirty="0" smtClean="0"/>
              <a:t>-Me)</a:t>
            </a:r>
            <a:endParaRPr lang="es-ES" dirty="0"/>
          </a:p>
        </p:txBody>
      </p:sp>
      <p:sp>
        <p:nvSpPr>
          <p:cNvPr id="3" name="Marcador de número de diapositiva 2"/>
          <p:cNvSpPr>
            <a:spLocks noGrp="1"/>
          </p:cNvSpPr>
          <p:nvPr>
            <p:ph type="sldNum" sz="quarter" idx="12"/>
          </p:nvPr>
        </p:nvSpPr>
        <p:spPr/>
        <p:txBody>
          <a:bodyPr/>
          <a:lstStyle/>
          <a:p>
            <a:fld id="{62A4A63D-11CC-384B-8831-B6AAA48997F6}" type="slidenum">
              <a:rPr lang="es-ES" smtClean="0"/>
              <a:t>33</a:t>
            </a:fld>
            <a:endParaRPr lang="es-ES"/>
          </a:p>
        </p:txBody>
      </p:sp>
    </p:spTree>
    <p:extLst>
      <p:ext uri="{BB962C8B-B14F-4D97-AF65-F5344CB8AC3E}">
        <p14:creationId xmlns:p14="http://schemas.microsoft.com/office/powerpoint/2010/main" val="3523553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1" grpId="1"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251520" y="6618312"/>
            <a:ext cx="85689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a:xfrm>
            <a:off x="6553200" y="6737350"/>
            <a:ext cx="2133600" cy="365125"/>
          </a:xfrm>
        </p:spPr>
        <p:txBody>
          <a:bodyPr/>
          <a:lstStyle/>
          <a:p>
            <a:fld id="{A2231876-DA33-4B43-891C-302CFCCD6FD8}" type="slidenum">
              <a:rPr lang="es-MX" smtClean="0"/>
              <a:pPr/>
              <a:t>34</a:t>
            </a:fld>
            <a:endParaRPr lang="es-MX" dirty="0"/>
          </a:p>
        </p:txBody>
      </p:sp>
      <p:sp>
        <p:nvSpPr>
          <p:cNvPr id="6" name="5 CuadroTexto"/>
          <p:cNvSpPr txBox="1"/>
          <p:nvPr/>
        </p:nvSpPr>
        <p:spPr>
          <a:xfrm>
            <a:off x="1415206" y="5927206"/>
            <a:ext cx="4542747" cy="400110"/>
          </a:xfrm>
          <a:prstGeom prst="rect">
            <a:avLst/>
          </a:prstGeom>
          <a:noFill/>
        </p:spPr>
        <p:txBody>
          <a:bodyPr wrap="square" rtlCol="0">
            <a:spAutoFit/>
          </a:bodyPr>
          <a:lstStyle/>
          <a:p>
            <a:r>
              <a:rPr lang="es-MX" sz="2000" dirty="0" smtClean="0">
                <a:latin typeface="Calisto MT" pitchFamily="18" charset="0"/>
              </a:rPr>
              <a:t>La Sra. Ana leyendo su novela</a:t>
            </a:r>
            <a:endParaRPr lang="es-MX" sz="2000" dirty="0">
              <a:latin typeface="Calisto MT" pitchFamily="18" charset="0"/>
            </a:endParaRPr>
          </a:p>
        </p:txBody>
      </p:sp>
      <p:pic>
        <p:nvPicPr>
          <p:cNvPr id="276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649676"/>
            <a:ext cx="5925719" cy="4824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5 Marcador de pie de página"/>
          <p:cNvSpPr>
            <a:spLocks noGrp="1"/>
          </p:cNvSpPr>
          <p:nvPr>
            <p:ph type="ftr" sz="quarter" idx="11"/>
          </p:nvPr>
        </p:nvSpPr>
        <p:spPr>
          <a:xfrm>
            <a:off x="251520" y="6737350"/>
            <a:ext cx="8208912" cy="365125"/>
          </a:xfrm>
        </p:spPr>
        <p:txBody>
          <a:bodyPr/>
          <a:lstStyle/>
          <a:p>
            <a:r>
              <a:rPr lang="es-MX" smtClean="0"/>
              <a:t>Marcela D. Rodríguez, UABC</a:t>
            </a:r>
            <a:endParaRPr lang="es-MX" dirty="0"/>
          </a:p>
        </p:txBody>
      </p:sp>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964" y="1642633"/>
            <a:ext cx="6358396" cy="5111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5" name="6 Marcador de número de diapositiva"/>
          <p:cNvSpPr txBox="1">
            <a:spLocks/>
          </p:cNvSpPr>
          <p:nvPr/>
        </p:nvSpPr>
        <p:spPr>
          <a:xfrm>
            <a:off x="6553200" y="6737350"/>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2231876-DA33-4B43-891C-302CFCCD6FD8}" type="slidenum">
              <a:rPr lang="es-MX" smtClean="0"/>
              <a:pPr/>
              <a:t>34</a:t>
            </a:fld>
            <a:endParaRPr lang="es-MX" dirty="0"/>
          </a:p>
        </p:txBody>
      </p:sp>
      <p:grpSp>
        <p:nvGrpSpPr>
          <p:cNvPr id="8" name="Agrupar 7"/>
          <p:cNvGrpSpPr/>
          <p:nvPr/>
        </p:nvGrpSpPr>
        <p:grpSpPr>
          <a:xfrm>
            <a:off x="5949652" y="1239727"/>
            <a:ext cx="2980928" cy="5234598"/>
            <a:chOff x="5936952" y="858727"/>
            <a:chExt cx="2980928" cy="5234598"/>
          </a:xfrm>
        </p:grpSpPr>
        <p:pic>
          <p:nvPicPr>
            <p:cNvPr id="35" name="1Parrot Picture, Parrot Desktop Wallpaper, Free Wallpapers, Download, Animals - National Geographi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6012160" y="5483725"/>
              <a:ext cx="609600" cy="609600"/>
            </a:xfrm>
            <a:prstGeom prst="rect">
              <a:avLst/>
            </a:prstGeom>
          </p:spPr>
        </p:pic>
        <p:pic>
          <p:nvPicPr>
            <p:cNvPr id="16" name="1Parrot Picture, Parrot Desktop Wallpaper, Free Wallpapers, Download, Animals - National Geographi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6012160" y="5483725"/>
              <a:ext cx="609600" cy="609600"/>
            </a:xfrm>
            <a:prstGeom prst="rect">
              <a:avLst/>
            </a:prstGeom>
          </p:spPr>
        </p:pic>
        <p:pic>
          <p:nvPicPr>
            <p:cNvPr id="17" name="1Parrot Picture, Parrot Desktop Wallpaper, Free Wallpapers, Download, Animals - National Geographi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6012160" y="5483725"/>
              <a:ext cx="609600" cy="609600"/>
            </a:xfrm>
            <a:prstGeom prst="rect">
              <a:avLst/>
            </a:prstGeom>
          </p:spPr>
        </p:pic>
        <p:pic>
          <p:nvPicPr>
            <p:cNvPr id="1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6952" y="858727"/>
              <a:ext cx="2980928" cy="523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11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82061" y="1811098"/>
              <a:ext cx="2481280" cy="2916757"/>
            </a:xfrm>
            <a:prstGeom prst="rect">
              <a:avLst/>
            </a:prstGeom>
          </p:spPr>
        </p:pic>
        <p:grpSp>
          <p:nvGrpSpPr>
            <p:cNvPr id="4" name="Agrupar 3"/>
            <p:cNvGrpSpPr/>
            <p:nvPr/>
          </p:nvGrpSpPr>
          <p:grpSpPr>
            <a:xfrm>
              <a:off x="6182061" y="4702455"/>
              <a:ext cx="2481280" cy="614565"/>
              <a:chOff x="6182061" y="4702455"/>
              <a:chExt cx="2481280" cy="614565"/>
            </a:xfrm>
          </p:grpSpPr>
          <p:sp>
            <p:nvSpPr>
              <p:cNvPr id="20" name="13 Rectángulo"/>
              <p:cNvSpPr/>
              <p:nvPr/>
            </p:nvSpPr>
            <p:spPr>
              <a:xfrm>
                <a:off x="6182061" y="4702455"/>
                <a:ext cx="2481280" cy="61456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MX"/>
              </a:p>
            </p:txBody>
          </p:sp>
          <p:sp>
            <p:nvSpPr>
              <p:cNvPr id="21" name="14 Flecha derecha"/>
              <p:cNvSpPr/>
              <p:nvPr/>
            </p:nvSpPr>
            <p:spPr>
              <a:xfrm>
                <a:off x="7237587" y="4846471"/>
                <a:ext cx="307533" cy="261138"/>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2" name="15 CuadroTexto"/>
            <p:cNvSpPr txBox="1"/>
            <p:nvPr/>
          </p:nvSpPr>
          <p:spPr>
            <a:xfrm>
              <a:off x="7401104" y="3955071"/>
              <a:ext cx="961053" cy="369332"/>
            </a:xfrm>
            <a:prstGeom prst="rect">
              <a:avLst/>
            </a:prstGeom>
            <a:solidFill>
              <a:schemeClr val="bg1"/>
            </a:solidFill>
          </p:spPr>
          <p:txBody>
            <a:bodyPr wrap="square" rtlCol="0">
              <a:spAutoFit/>
            </a:bodyPr>
            <a:lstStyle/>
            <a:p>
              <a:r>
                <a:rPr lang="es-MX" b="1" dirty="0" smtClean="0">
                  <a:latin typeface="Arial Narrow" pitchFamily="34" charset="0"/>
                </a:rPr>
                <a:t>21:00</a:t>
              </a:r>
              <a:endParaRPr lang="es-MX" b="1" dirty="0">
                <a:latin typeface="Arial Narrow" pitchFamily="34" charset="0"/>
              </a:endParaRPr>
            </a:p>
          </p:txBody>
        </p:sp>
      </p:grpSp>
      <p:pic>
        <p:nvPicPr>
          <p:cNvPr id="23"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56661" y="2178330"/>
            <a:ext cx="253365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1Parrot Picture, Parrot Desktop Wallpaper, Free Wallpapers, Download, Animals - National Geographic.mp3">
            <a:hlinkHover r:id="" action="ppaction://ole?verb=0"/>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641452" y="5997109"/>
            <a:ext cx="609600" cy="609600"/>
          </a:xfrm>
          <a:prstGeom prst="rect">
            <a:avLst/>
          </a:prstGeom>
        </p:spPr>
      </p:pic>
      <p:sp>
        <p:nvSpPr>
          <p:cNvPr id="9" name="Título 8"/>
          <p:cNvSpPr>
            <a:spLocks noGrp="1"/>
          </p:cNvSpPr>
          <p:nvPr>
            <p:ph type="title"/>
          </p:nvPr>
        </p:nvSpPr>
        <p:spPr/>
        <p:txBody>
          <a:bodyPr/>
          <a:lstStyle/>
          <a:p>
            <a:r>
              <a:rPr lang="es-ES" dirty="0" err="1" smtClean="0"/>
              <a:t>Scenario</a:t>
            </a:r>
            <a:r>
              <a:rPr lang="es-ES" dirty="0" smtClean="0"/>
              <a:t> of use (</a:t>
            </a:r>
            <a:r>
              <a:rPr lang="es-ES" dirty="0" err="1" smtClean="0"/>
              <a:t>Remind</a:t>
            </a:r>
            <a:r>
              <a:rPr lang="es-ES" dirty="0" smtClean="0"/>
              <a:t>-Me)</a:t>
            </a:r>
            <a:endParaRPr lang="es-ES" dirty="0"/>
          </a:p>
        </p:txBody>
      </p:sp>
    </p:spTree>
    <p:extLst>
      <p:ext uri="{BB962C8B-B14F-4D97-AF65-F5344CB8AC3E}">
        <p14:creationId xmlns:p14="http://schemas.microsoft.com/office/powerpoint/2010/main" val="4025531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81" fill="hold"/>
                                        <p:tgtEl>
                                          <p:spTgt spid="2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cmd type="evt" cmd="onstopaudio">
                                      <p:cBhvr>
                                        <p:cTn display="0" masterRel="sameClick">
                                          <p:stCondLst>
                                            <p:cond evt="begin" delay="0">
                                              <p:tn val="13"/>
                                            </p:cond>
                                          </p:stCondLst>
                                        </p:cTn>
                                        <p:tgtEl>
                                          <p:sldTgt/>
                                        </p:tgtEl>
                                      </p:cBhvr>
                                    </p:cmd>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5"/>
                </p:tgtEl>
              </p:cMediaNode>
            </p:audio>
            <p:audio>
              <p:cMediaNode vol="80000">
                <p:cTn id="20" fill="hold" display="0">
                  <p:stCondLst>
                    <p:cond delay="indefinite"/>
                  </p:stCondLst>
                  <p:endCondLst>
                    <p:cond evt="onStopAudio" delay="0">
                      <p:tgtEl>
                        <p:sldTgt/>
                      </p:tgtEl>
                    </p:cond>
                  </p:endCondLst>
                </p:cTn>
                <p:tgtEl>
                  <p:spTgt spid="16"/>
                </p:tgtEl>
              </p:cMediaNode>
            </p:audio>
            <p:audio>
              <p:cMediaNode vol="80000">
                <p:cTn id="21" fill="hold" display="0">
                  <p:stCondLst>
                    <p:cond delay="indefinite"/>
                  </p:stCondLst>
                  <p:endCondLst>
                    <p:cond evt="onStopAudio" delay="0">
                      <p:tgtEl>
                        <p:sldTgt/>
                      </p:tgtEl>
                    </p:cond>
                  </p:endCondLst>
                </p:cTn>
                <p:tgtEl>
                  <p:spTgt spid="17"/>
                </p:tgtEl>
              </p:cMediaNode>
            </p:audio>
            <p:audio>
              <p:cMediaNode vol="80000">
                <p:cTn id="22" fill="hold" display="0">
                  <p:stCondLst>
                    <p:cond delay="indefinite"/>
                  </p:stCondLst>
                  <p:endCondLst>
                    <p:cond evt="onStopAudio" delay="0">
                      <p:tgtEl>
                        <p:sldTgt/>
                      </p:tgtEl>
                    </p:cond>
                  </p:endCondLst>
                </p:cTn>
                <p:tgtEl>
                  <p:spTgt spid="26"/>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251520" y="6237312"/>
            <a:ext cx="85689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936514"/>
            <a:ext cx="5328592" cy="4228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5189" y="1945777"/>
            <a:ext cx="3009561" cy="42195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3 Arco"/>
          <p:cNvSpPr/>
          <p:nvPr/>
        </p:nvSpPr>
        <p:spPr>
          <a:xfrm rot="16200000">
            <a:off x="6279614" y="3192398"/>
            <a:ext cx="1841355" cy="2088232"/>
          </a:xfrm>
          <a:prstGeom prst="arc">
            <a:avLst>
              <a:gd name="adj1" fmla="val 8504668"/>
              <a:gd name="adj2" fmla="val 2267924"/>
            </a:avLst>
          </a:prstGeom>
          <a:ln w="152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2" name="11 Arco"/>
          <p:cNvSpPr/>
          <p:nvPr/>
        </p:nvSpPr>
        <p:spPr>
          <a:xfrm rot="16200000">
            <a:off x="7431742" y="3138407"/>
            <a:ext cx="1841355" cy="2088232"/>
          </a:xfrm>
          <a:prstGeom prst="arc">
            <a:avLst>
              <a:gd name="adj1" fmla="val 13008920"/>
              <a:gd name="adj2" fmla="val 19161372"/>
            </a:avLst>
          </a:prstGeom>
          <a:ln w="152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 name="Título 2"/>
          <p:cNvSpPr>
            <a:spLocks noGrp="1"/>
          </p:cNvSpPr>
          <p:nvPr>
            <p:ph type="title"/>
          </p:nvPr>
        </p:nvSpPr>
        <p:spPr/>
        <p:txBody>
          <a:bodyPr/>
          <a:lstStyle/>
          <a:p>
            <a:r>
              <a:rPr lang="es-ES" dirty="0" err="1" smtClean="0"/>
              <a:t>Scenario</a:t>
            </a:r>
            <a:r>
              <a:rPr lang="es-ES" dirty="0" smtClean="0"/>
              <a:t> of use (GUIDE-Me)</a:t>
            </a:r>
            <a:endParaRPr lang="es-ES" dirty="0"/>
          </a:p>
        </p:txBody>
      </p:sp>
      <p:sp>
        <p:nvSpPr>
          <p:cNvPr id="2" name="Marcador de pie de página 1"/>
          <p:cNvSpPr>
            <a:spLocks noGrp="1"/>
          </p:cNvSpPr>
          <p:nvPr>
            <p:ph type="ftr" sz="quarter" idx="11"/>
          </p:nvPr>
        </p:nvSpPr>
        <p:spPr/>
        <p:txBody>
          <a:bodyPr/>
          <a:lstStyle/>
          <a:p>
            <a:r>
              <a:rPr lang="es-ES" smtClean="0"/>
              <a:t>Marcela D. Rodríguez, UABC</a:t>
            </a:r>
            <a:endParaRPr lang="es-ES"/>
          </a:p>
        </p:txBody>
      </p:sp>
      <p:sp>
        <p:nvSpPr>
          <p:cNvPr id="6" name="Marcador de número de diapositiva 5"/>
          <p:cNvSpPr>
            <a:spLocks noGrp="1"/>
          </p:cNvSpPr>
          <p:nvPr>
            <p:ph type="sldNum" sz="quarter" idx="12"/>
          </p:nvPr>
        </p:nvSpPr>
        <p:spPr/>
        <p:txBody>
          <a:bodyPr/>
          <a:lstStyle/>
          <a:p>
            <a:fld id="{62A4A63D-11CC-384B-8831-B6AAA48997F6}" type="slidenum">
              <a:rPr lang="es-ES" smtClean="0"/>
              <a:t>35</a:t>
            </a:fld>
            <a:endParaRPr lang="es-ES"/>
          </a:p>
        </p:txBody>
      </p:sp>
    </p:spTree>
    <p:extLst>
      <p:ext uri="{BB962C8B-B14F-4D97-AF65-F5344CB8AC3E}">
        <p14:creationId xmlns:p14="http://schemas.microsoft.com/office/powerpoint/2010/main" val="324089442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CDEE4F-6EA4-314A-B973-8E5F0D09FDE0}" type="slidenum">
              <a:rPr lang="es-MX" sz="1400"/>
              <a:pPr eaLnBrk="1" hangingPunct="1"/>
              <a:t>36</a:t>
            </a:fld>
            <a:endParaRPr lang="es-MX" sz="1400"/>
          </a:p>
        </p:txBody>
      </p:sp>
      <p:sp>
        <p:nvSpPr>
          <p:cNvPr id="58370" name="Rectangle 2"/>
          <p:cNvSpPr>
            <a:spLocks noGrp="1" noChangeArrowheads="1"/>
          </p:cNvSpPr>
          <p:nvPr>
            <p:ph type="title"/>
          </p:nvPr>
        </p:nvSpPr>
        <p:spPr>
          <a:xfrm>
            <a:off x="457200" y="115888"/>
            <a:ext cx="8229600" cy="1143000"/>
          </a:xfrm>
        </p:spPr>
        <p:txBody>
          <a:bodyPr>
            <a:normAutofit/>
          </a:bodyPr>
          <a:lstStyle/>
          <a:p>
            <a:r>
              <a:rPr lang="es-ES" dirty="0" err="1"/>
              <a:t>Heuristic</a:t>
            </a:r>
            <a:r>
              <a:rPr lang="es-ES" dirty="0"/>
              <a:t> </a:t>
            </a:r>
            <a:r>
              <a:rPr lang="es-ES" dirty="0" err="1" smtClean="0"/>
              <a:t>Evaluation</a:t>
            </a:r>
            <a:endParaRPr lang="es-MX" dirty="0">
              <a:latin typeface="Palatino Linotype" charset="0"/>
            </a:endParaRPr>
          </a:p>
        </p:txBody>
      </p:sp>
      <p:sp>
        <p:nvSpPr>
          <p:cNvPr id="58371" name="Rectangle 3"/>
          <p:cNvSpPr>
            <a:spLocks noGrp="1" noChangeArrowheads="1"/>
          </p:cNvSpPr>
          <p:nvPr>
            <p:ph type="body" idx="1"/>
          </p:nvPr>
        </p:nvSpPr>
        <p:spPr>
          <a:xfrm>
            <a:off x="457200" y="1691738"/>
            <a:ext cx="8229600" cy="4525963"/>
          </a:xfrm>
        </p:spPr>
        <p:txBody>
          <a:bodyPr>
            <a:normAutofit/>
          </a:bodyPr>
          <a:lstStyle/>
          <a:p>
            <a:pPr eaLnBrk="1" hangingPunct="1">
              <a:lnSpc>
                <a:spcPct val="80000"/>
              </a:lnSpc>
            </a:pPr>
            <a:r>
              <a:rPr lang="es-MX" b="1" dirty="0" smtClean="0"/>
              <a:t>Objective:</a:t>
            </a:r>
            <a:r>
              <a:rPr lang="es-MX" dirty="0" smtClean="0"/>
              <a:t> </a:t>
            </a:r>
          </a:p>
          <a:p>
            <a:pPr lvl="1">
              <a:lnSpc>
                <a:spcPct val="80000"/>
              </a:lnSpc>
            </a:pPr>
            <a:r>
              <a:rPr lang="es-MX" dirty="0" smtClean="0"/>
              <a:t>Identify usability problems</a:t>
            </a:r>
          </a:p>
          <a:p>
            <a:pPr lvl="1">
              <a:lnSpc>
                <a:spcPct val="80000"/>
              </a:lnSpc>
            </a:pPr>
            <a:r>
              <a:rPr lang="es-MX" dirty="0" smtClean="0"/>
              <a:t>Design recomendations</a:t>
            </a:r>
          </a:p>
          <a:p>
            <a:pPr lvl="1">
              <a:lnSpc>
                <a:spcPct val="80000"/>
              </a:lnSpc>
            </a:pPr>
            <a:r>
              <a:rPr lang="es-MX" dirty="0" smtClean="0"/>
              <a:t>Validate design dimensions</a:t>
            </a:r>
          </a:p>
          <a:p>
            <a:pPr>
              <a:lnSpc>
                <a:spcPct val="80000"/>
              </a:lnSpc>
            </a:pPr>
            <a:r>
              <a:rPr lang="es-MX" b="1" dirty="0" smtClean="0"/>
              <a:t>17 Inspectors:</a:t>
            </a:r>
          </a:p>
          <a:p>
            <a:pPr lvl="1">
              <a:lnSpc>
                <a:spcPct val="80000"/>
              </a:lnSpc>
            </a:pPr>
            <a:r>
              <a:rPr lang="es-MX" dirty="0" smtClean="0"/>
              <a:t>5 Domain Experts (DE): Elderly healthcare specialists</a:t>
            </a:r>
            <a:endParaRPr lang="es-MX" dirty="0"/>
          </a:p>
          <a:p>
            <a:pPr lvl="1">
              <a:lnSpc>
                <a:spcPct val="80000"/>
              </a:lnSpc>
            </a:pPr>
            <a:r>
              <a:rPr lang="es-MX" dirty="0" smtClean="0"/>
              <a:t>7 Novice Experts (NE): Computer Engineering or Master Degree in Computer Science</a:t>
            </a:r>
          </a:p>
          <a:p>
            <a:pPr lvl="1">
              <a:lnSpc>
                <a:spcPct val="80000"/>
              </a:lnSpc>
            </a:pPr>
            <a:r>
              <a:rPr lang="es-MX" dirty="0" smtClean="0"/>
              <a:t>5 Advanced Experts (AE): kwnoledge on usability engineering; C.Sc. Doctoral students</a:t>
            </a:r>
            <a:endParaRPr lang="es-MX" dirty="0"/>
          </a:p>
        </p:txBody>
      </p:sp>
      <p:sp>
        <p:nvSpPr>
          <p:cNvPr id="58372" name="Line 4"/>
          <p:cNvSpPr>
            <a:spLocks noChangeShapeType="1"/>
          </p:cNvSpPr>
          <p:nvPr/>
        </p:nvSpPr>
        <p:spPr bwMode="auto">
          <a:xfrm>
            <a:off x="250825" y="6237288"/>
            <a:ext cx="8640763"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58374" name="Footer Placeholder 4"/>
          <p:cNvSpPr>
            <a:spLocks noGrp="1"/>
          </p:cNvSpPr>
          <p:nvPr>
            <p:ph type="ftr" sz="quarter" idx="11"/>
          </p:nvPr>
        </p:nvSpPr>
        <p:spPr>
          <a:xfrm>
            <a:off x="250825" y="6245225"/>
            <a:ext cx="57689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sz="1400"/>
              <a:t>Juan P. García                                      Avance de Tesis</a:t>
            </a:r>
          </a:p>
        </p:txBody>
      </p:sp>
    </p:spTree>
    <p:extLst>
      <p:ext uri="{BB962C8B-B14F-4D97-AF65-F5344CB8AC3E}">
        <p14:creationId xmlns:p14="http://schemas.microsoft.com/office/powerpoint/2010/main" val="342616984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Heuristic</a:t>
            </a:r>
            <a:r>
              <a:rPr lang="es-ES" dirty="0" smtClean="0"/>
              <a:t> </a:t>
            </a:r>
            <a:r>
              <a:rPr lang="es-ES" dirty="0" err="1" smtClean="0"/>
              <a:t>Evaluation</a:t>
            </a:r>
            <a:r>
              <a:rPr lang="es-ES" dirty="0" smtClean="0"/>
              <a:t> </a:t>
            </a:r>
            <a:r>
              <a:rPr lang="es-ES" dirty="0" err="1" smtClean="0"/>
              <a:t>Steps</a:t>
            </a:r>
            <a:endParaRPr lang="es-ES" dirty="0"/>
          </a:p>
        </p:txBody>
      </p:sp>
      <p:sp>
        <p:nvSpPr>
          <p:cNvPr id="6" name="AutoShape 8"/>
          <p:cNvSpPr>
            <a:spLocks noChangeArrowheads="1"/>
          </p:cNvSpPr>
          <p:nvPr/>
        </p:nvSpPr>
        <p:spPr bwMode="auto">
          <a:xfrm>
            <a:off x="106363" y="1557338"/>
            <a:ext cx="1657350" cy="1655762"/>
          </a:xfrm>
          <a:prstGeom prst="roundRect">
            <a:avLst>
              <a:gd name="adj" fmla="val 10722"/>
            </a:avLst>
          </a:prstGeom>
          <a:solidFill>
            <a:srgbClr val="FFDD71">
              <a:alpha val="67058"/>
            </a:srgbClr>
          </a:solidFill>
          <a:ln w="38100">
            <a:solidFill>
              <a:schemeClr val="tx1"/>
            </a:solidFill>
            <a:round/>
            <a:headEnd/>
            <a:tailEnd/>
          </a:ln>
        </p:spPr>
        <p:txBody>
          <a:bodyPr wrap="none" anchor="ctr"/>
          <a:lstStyle/>
          <a:p>
            <a:pPr algn="ctr"/>
            <a:r>
              <a:rPr lang="es-MX" sz="2000" dirty="0" smtClean="0">
                <a:latin typeface="Palatino Linotype" charset="0"/>
              </a:rPr>
              <a:t>Introduce</a:t>
            </a:r>
          </a:p>
          <a:p>
            <a:pPr algn="ctr"/>
            <a:r>
              <a:rPr lang="es-MX" sz="2000" dirty="0" smtClean="0">
                <a:latin typeface="Palatino Linotype" charset="0"/>
              </a:rPr>
              <a:t>evaluation </a:t>
            </a:r>
          </a:p>
          <a:p>
            <a:pPr algn="ctr"/>
            <a:endParaRPr lang="es-MX" sz="2000" dirty="0">
              <a:latin typeface="Palatino Linotype" charset="0"/>
            </a:endParaRPr>
          </a:p>
        </p:txBody>
      </p:sp>
      <p:sp>
        <p:nvSpPr>
          <p:cNvPr id="7" name="AutoShape 8"/>
          <p:cNvSpPr>
            <a:spLocks noChangeArrowheads="1"/>
          </p:cNvSpPr>
          <p:nvPr/>
        </p:nvSpPr>
        <p:spPr bwMode="auto">
          <a:xfrm>
            <a:off x="2268538" y="1557338"/>
            <a:ext cx="1798637" cy="1654175"/>
          </a:xfrm>
          <a:prstGeom prst="roundRect">
            <a:avLst>
              <a:gd name="adj" fmla="val 9866"/>
            </a:avLst>
          </a:prstGeom>
          <a:solidFill>
            <a:srgbClr val="FFDD71">
              <a:alpha val="63921"/>
            </a:srgbClr>
          </a:solidFill>
          <a:ln w="38100">
            <a:solidFill>
              <a:schemeClr val="tx1"/>
            </a:solidFill>
            <a:round/>
            <a:headEnd/>
            <a:tailEnd/>
          </a:ln>
        </p:spPr>
        <p:txBody>
          <a:bodyPr wrap="none" anchor="ctr"/>
          <a:lstStyle/>
          <a:p>
            <a:pPr algn="ctr"/>
            <a:r>
              <a:rPr lang="es-MX" sz="2000" dirty="0" smtClean="0">
                <a:latin typeface="Palatino Linotype" charset="0"/>
              </a:rPr>
              <a:t>Explanation </a:t>
            </a:r>
          </a:p>
          <a:p>
            <a:pPr algn="ctr"/>
            <a:r>
              <a:rPr lang="es-MX" sz="2000" dirty="0">
                <a:latin typeface="Palatino Linotype" charset="0"/>
              </a:rPr>
              <a:t>o</a:t>
            </a:r>
            <a:r>
              <a:rPr lang="es-MX" sz="2000" dirty="0" smtClean="0">
                <a:latin typeface="Palatino Linotype" charset="0"/>
              </a:rPr>
              <a:t>f the systems</a:t>
            </a:r>
            <a:endParaRPr lang="es-MX" sz="2000" b="1" dirty="0">
              <a:latin typeface="Palatino Linotype" charset="0"/>
            </a:endParaRPr>
          </a:p>
          <a:p>
            <a:endParaRPr lang="es-MX" sz="1200" dirty="0">
              <a:latin typeface="Palatino Linotype" charset="0"/>
            </a:endParaRPr>
          </a:p>
        </p:txBody>
      </p:sp>
      <p:sp>
        <p:nvSpPr>
          <p:cNvPr id="8" name="AutoShape 8"/>
          <p:cNvSpPr>
            <a:spLocks noChangeArrowheads="1"/>
          </p:cNvSpPr>
          <p:nvPr/>
        </p:nvSpPr>
        <p:spPr bwMode="auto">
          <a:xfrm>
            <a:off x="4643438" y="1557338"/>
            <a:ext cx="2016125" cy="1654175"/>
          </a:xfrm>
          <a:prstGeom prst="roundRect">
            <a:avLst>
              <a:gd name="adj" fmla="val 9866"/>
            </a:avLst>
          </a:prstGeom>
          <a:solidFill>
            <a:srgbClr val="FFDD71">
              <a:alpha val="70979"/>
            </a:srgbClr>
          </a:solidFill>
          <a:ln w="38100">
            <a:solidFill>
              <a:schemeClr val="tx1"/>
            </a:solidFill>
            <a:round/>
            <a:headEnd/>
            <a:tailEnd/>
          </a:ln>
        </p:spPr>
        <p:txBody>
          <a:bodyPr wrap="none" anchor="ctr"/>
          <a:lstStyle/>
          <a:p>
            <a:pPr algn="ctr"/>
            <a:endParaRPr lang="es-MX" sz="900" b="1" dirty="0">
              <a:latin typeface="Palatino Linotype" charset="0"/>
            </a:endParaRPr>
          </a:p>
          <a:p>
            <a:pPr algn="ctr"/>
            <a:r>
              <a:rPr lang="es-MX" sz="2000" dirty="0" smtClean="0">
                <a:latin typeface="Palatino Linotype" charset="0"/>
              </a:rPr>
              <a:t>Individual</a:t>
            </a:r>
          </a:p>
          <a:p>
            <a:pPr algn="ctr"/>
            <a:r>
              <a:rPr lang="es-MX" sz="2000" dirty="0" smtClean="0">
                <a:latin typeface="Palatino Linotype" charset="0"/>
              </a:rPr>
              <a:t>Inspection</a:t>
            </a:r>
            <a:endParaRPr lang="es-MX" sz="2000" dirty="0">
              <a:latin typeface="Palatino Linotype" charset="0"/>
            </a:endParaRPr>
          </a:p>
          <a:p>
            <a:pPr algn="ctr"/>
            <a:endParaRPr lang="es-MX" sz="1200" dirty="0">
              <a:latin typeface="Palatino Linotype" charset="0"/>
            </a:endParaRPr>
          </a:p>
        </p:txBody>
      </p:sp>
      <p:sp>
        <p:nvSpPr>
          <p:cNvPr id="9" name="AutoShape 8"/>
          <p:cNvSpPr>
            <a:spLocks noChangeArrowheads="1"/>
          </p:cNvSpPr>
          <p:nvPr/>
        </p:nvSpPr>
        <p:spPr bwMode="auto">
          <a:xfrm>
            <a:off x="7164388" y="1557338"/>
            <a:ext cx="1836737" cy="1654175"/>
          </a:xfrm>
          <a:prstGeom prst="roundRect">
            <a:avLst>
              <a:gd name="adj" fmla="val 7319"/>
            </a:avLst>
          </a:prstGeom>
          <a:solidFill>
            <a:srgbClr val="FFDD71">
              <a:alpha val="67058"/>
            </a:srgbClr>
          </a:solidFill>
          <a:ln w="38100">
            <a:solidFill>
              <a:schemeClr val="tx1"/>
            </a:solidFill>
            <a:round/>
            <a:headEnd/>
            <a:tailEnd/>
          </a:ln>
        </p:spPr>
        <p:txBody>
          <a:bodyPr wrap="none" anchor="ctr"/>
          <a:lstStyle/>
          <a:p>
            <a:pPr algn="ctr"/>
            <a:endParaRPr lang="es-MX" sz="1200" b="1" dirty="0">
              <a:latin typeface="Palatino Linotype" charset="0"/>
            </a:endParaRPr>
          </a:p>
          <a:p>
            <a:pPr algn="ctr"/>
            <a:r>
              <a:rPr lang="es-MX" sz="2000" dirty="0" smtClean="0">
                <a:latin typeface="Palatino Linotype" charset="0"/>
              </a:rPr>
              <a:t>Group </a:t>
            </a:r>
          </a:p>
          <a:p>
            <a:pPr algn="ctr"/>
            <a:r>
              <a:rPr lang="es-MX" sz="2000" dirty="0" smtClean="0">
                <a:latin typeface="Palatino Linotype" charset="0"/>
              </a:rPr>
              <a:t>Discussion </a:t>
            </a:r>
            <a:endParaRPr lang="es-MX" sz="2000" dirty="0">
              <a:latin typeface="Palatino Linotype" charset="0"/>
            </a:endParaRPr>
          </a:p>
          <a:p>
            <a:pPr algn="ctr"/>
            <a:endParaRPr lang="es-MX" sz="1200" dirty="0">
              <a:latin typeface="Palatino Linotype" charset="0"/>
            </a:endParaRPr>
          </a:p>
        </p:txBody>
      </p:sp>
      <p:cxnSp>
        <p:nvCxnSpPr>
          <p:cNvPr id="10" name="Straight Arrow Connector 16"/>
          <p:cNvCxnSpPr/>
          <p:nvPr/>
        </p:nvCxnSpPr>
        <p:spPr>
          <a:xfrm>
            <a:off x="1835150" y="2349500"/>
            <a:ext cx="433388" cy="0"/>
          </a:xfrm>
          <a:prstGeom prst="straightConnector1">
            <a:avLst/>
          </a:prstGeom>
          <a:ln w="127000" cap="sq">
            <a:solidFill>
              <a:schemeClr val="tx1"/>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23"/>
          <p:cNvCxnSpPr/>
          <p:nvPr/>
        </p:nvCxnSpPr>
        <p:spPr>
          <a:xfrm>
            <a:off x="4140200" y="2349500"/>
            <a:ext cx="431800" cy="0"/>
          </a:xfrm>
          <a:prstGeom prst="straightConnector1">
            <a:avLst/>
          </a:prstGeom>
          <a:ln w="127000" cap="sq">
            <a:solidFill>
              <a:schemeClr val="tx1"/>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24"/>
          <p:cNvCxnSpPr/>
          <p:nvPr/>
        </p:nvCxnSpPr>
        <p:spPr>
          <a:xfrm>
            <a:off x="6732588" y="2349500"/>
            <a:ext cx="431800" cy="0"/>
          </a:xfrm>
          <a:prstGeom prst="straightConnector1">
            <a:avLst/>
          </a:prstGeom>
          <a:ln w="127000" cap="sq">
            <a:solidFill>
              <a:schemeClr val="tx1"/>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AutoShape 8"/>
          <p:cNvSpPr>
            <a:spLocks noChangeArrowheads="1"/>
          </p:cNvSpPr>
          <p:nvPr/>
        </p:nvSpPr>
        <p:spPr bwMode="auto">
          <a:xfrm>
            <a:off x="107949" y="1557338"/>
            <a:ext cx="3959225" cy="1655762"/>
          </a:xfrm>
          <a:prstGeom prst="roundRect">
            <a:avLst>
              <a:gd name="adj" fmla="val 10722"/>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sz="2000" b="1">
              <a:latin typeface="Palatino Linotype" charset="0"/>
            </a:endParaRPr>
          </a:p>
        </p:txBody>
      </p:sp>
      <p:sp>
        <p:nvSpPr>
          <p:cNvPr id="15" name="AutoShape 8"/>
          <p:cNvSpPr>
            <a:spLocks noChangeArrowheads="1"/>
          </p:cNvSpPr>
          <p:nvPr/>
        </p:nvSpPr>
        <p:spPr bwMode="auto">
          <a:xfrm>
            <a:off x="4643438" y="1557338"/>
            <a:ext cx="2016125" cy="1655762"/>
          </a:xfrm>
          <a:prstGeom prst="roundRect">
            <a:avLst>
              <a:gd name="adj" fmla="val 10722"/>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sz="2000" b="1">
              <a:latin typeface="Palatino Linotype" charset="0"/>
            </a:endParaRPr>
          </a:p>
        </p:txBody>
      </p:sp>
      <p:sp>
        <p:nvSpPr>
          <p:cNvPr id="16" name="AutoShape 8"/>
          <p:cNvSpPr>
            <a:spLocks noChangeArrowheads="1"/>
          </p:cNvSpPr>
          <p:nvPr/>
        </p:nvSpPr>
        <p:spPr bwMode="auto">
          <a:xfrm>
            <a:off x="7164388" y="1557338"/>
            <a:ext cx="1836737" cy="1655762"/>
          </a:xfrm>
          <a:prstGeom prst="roundRect">
            <a:avLst>
              <a:gd name="adj" fmla="val 10722"/>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sz="2000" b="1">
              <a:latin typeface="Palatino Linotype" charset="0"/>
            </a:endParaRPr>
          </a:p>
        </p:txBody>
      </p:sp>
      <p:pic>
        <p:nvPicPr>
          <p:cNvPr id="19" name="Picture 1" descr="C:\Documents and Settings\Juan Garcia\Local Settings\Temporary Internet Files\Content.Word\GRAFICO EVA.JPG"/>
          <p:cNvPicPr/>
          <p:nvPr/>
        </p:nvPicPr>
        <p:blipFill>
          <a:blip r:embed="rId3" cstate="print">
            <a:lum contrast="-10000"/>
          </a:blip>
          <a:srcRect/>
          <a:stretch>
            <a:fillRect/>
          </a:stretch>
        </p:blipFill>
        <p:spPr bwMode="auto">
          <a:xfrm>
            <a:off x="642718" y="3429024"/>
            <a:ext cx="8105746" cy="2664272"/>
          </a:xfrm>
          <a:prstGeom prst="rect">
            <a:avLst/>
          </a:prstGeom>
          <a:noFill/>
          <a:ln w="9525">
            <a:noFill/>
            <a:miter lim="800000"/>
            <a:headEnd/>
            <a:tailEnd/>
          </a:ln>
          <a:scene3d>
            <a:camera prst="orthographicFront">
              <a:rot lat="600000" lon="120000" rev="0"/>
            </a:camera>
            <a:lightRig rig="threePt" dir="t"/>
          </a:scene3d>
        </p:spPr>
      </p:pic>
      <p:sp>
        <p:nvSpPr>
          <p:cNvPr id="21" name="36 CuadroTexto"/>
          <p:cNvSpPr txBox="1">
            <a:spLocks noChangeArrowheads="1"/>
          </p:cNvSpPr>
          <p:nvPr/>
        </p:nvSpPr>
        <p:spPr bwMode="auto">
          <a:xfrm>
            <a:off x="827088" y="3757086"/>
            <a:ext cx="8064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s-MX" dirty="0" smtClean="0">
                <a:latin typeface="Palatino Linotype" charset="0"/>
              </a:rPr>
              <a:t>Discussion of:</a:t>
            </a:r>
          </a:p>
          <a:p>
            <a:pPr lvl="1" eaLnBrk="1" hangingPunct="1">
              <a:buFont typeface="Arial" charset="0"/>
              <a:buChar char="•"/>
            </a:pPr>
            <a:r>
              <a:rPr lang="es-MX" dirty="0" smtClean="0">
                <a:latin typeface="Palatino Linotype" charset="0"/>
              </a:rPr>
              <a:t>Usability problems </a:t>
            </a:r>
          </a:p>
          <a:p>
            <a:pPr lvl="1" eaLnBrk="1" hangingPunct="1">
              <a:buFont typeface="Arial" charset="0"/>
              <a:buChar char="•"/>
            </a:pPr>
            <a:r>
              <a:rPr lang="es-MX" dirty="0" smtClean="0">
                <a:latin typeface="Palatino Linotype" charset="0"/>
              </a:rPr>
              <a:t>Recommendations</a:t>
            </a:r>
          </a:p>
          <a:p>
            <a:pPr lvl="1" eaLnBrk="1" hangingPunct="1">
              <a:buFont typeface="Arial" charset="0"/>
              <a:buChar char="•"/>
            </a:pPr>
            <a:r>
              <a:rPr lang="es-MX" dirty="0" smtClean="0">
                <a:latin typeface="Palatino Linotype" charset="0"/>
              </a:rPr>
              <a:t>Barriers elders face to adopt systems</a:t>
            </a:r>
          </a:p>
        </p:txBody>
      </p:sp>
      <p:pic>
        <p:nvPicPr>
          <p:cNvPr id="22" name="Imagen 21"/>
          <p:cNvPicPr>
            <a:picLocks noChangeAspect="1"/>
          </p:cNvPicPr>
          <p:nvPr/>
        </p:nvPicPr>
        <p:blipFill>
          <a:blip r:embed="rId4"/>
          <a:stretch>
            <a:fillRect/>
          </a:stretch>
        </p:blipFill>
        <p:spPr>
          <a:xfrm>
            <a:off x="4140200" y="3429024"/>
            <a:ext cx="4373270" cy="2969305"/>
          </a:xfrm>
          <a:prstGeom prst="rect">
            <a:avLst/>
          </a:prstGeom>
        </p:spPr>
      </p:pic>
      <p:sp>
        <p:nvSpPr>
          <p:cNvPr id="23" name="CuadroTexto 22"/>
          <p:cNvSpPr txBox="1"/>
          <p:nvPr/>
        </p:nvSpPr>
        <p:spPr>
          <a:xfrm>
            <a:off x="265953" y="3354084"/>
            <a:ext cx="3429000" cy="3046988"/>
          </a:xfrm>
          <a:prstGeom prst="rect">
            <a:avLst/>
          </a:prstGeom>
          <a:noFill/>
        </p:spPr>
        <p:txBody>
          <a:bodyPr wrap="square" rtlCol="0">
            <a:spAutoFit/>
          </a:bodyPr>
          <a:lstStyle/>
          <a:p>
            <a:r>
              <a:rPr lang="en-US" sz="1600" dirty="0" smtClean="0"/>
              <a:t>Feature check list (</a:t>
            </a:r>
            <a:r>
              <a:rPr lang="en-US" sz="1600" dirty="0" err="1" smtClean="0"/>
              <a:t>Mankoff</a:t>
            </a:r>
            <a:r>
              <a:rPr lang="en-US" sz="1600" dirty="0" smtClean="0"/>
              <a:t> 03):</a:t>
            </a:r>
          </a:p>
          <a:p>
            <a:r>
              <a:rPr lang="en-US" sz="1600" dirty="0" smtClean="0"/>
              <a:t>C1- Useful and relevant information  </a:t>
            </a:r>
          </a:p>
          <a:p>
            <a:r>
              <a:rPr lang="en-US" sz="1600" dirty="0" smtClean="0"/>
              <a:t>C2- </a:t>
            </a:r>
            <a:r>
              <a:rPr lang="en-US" sz="1600" dirty="0" err="1" smtClean="0"/>
              <a:t>Peripherality</a:t>
            </a:r>
            <a:endParaRPr lang="en-US" sz="1600" dirty="0" smtClean="0"/>
          </a:p>
          <a:p>
            <a:r>
              <a:rPr lang="en-US" sz="1600" dirty="0" smtClean="0"/>
              <a:t>C3- Match between system and </a:t>
            </a:r>
          </a:p>
          <a:p>
            <a:r>
              <a:rPr lang="en-US" sz="1600" dirty="0" smtClean="0"/>
              <a:t>       real world</a:t>
            </a:r>
          </a:p>
          <a:p>
            <a:r>
              <a:rPr lang="en-US" sz="1600" dirty="0" smtClean="0"/>
              <a:t>C4- Sufficient information design</a:t>
            </a:r>
          </a:p>
          <a:p>
            <a:r>
              <a:rPr lang="en-US" sz="1600" dirty="0" smtClean="0"/>
              <a:t>C5- Consistent and intuitive mapping</a:t>
            </a:r>
          </a:p>
          <a:p>
            <a:r>
              <a:rPr lang="en-US" sz="1600" dirty="0" smtClean="0"/>
              <a:t>C6- Easy transition</a:t>
            </a:r>
          </a:p>
          <a:p>
            <a:r>
              <a:rPr lang="en-US" sz="1600" dirty="0" smtClean="0"/>
              <a:t>C7- Visibility of status</a:t>
            </a:r>
          </a:p>
          <a:p>
            <a:r>
              <a:rPr lang="en-US" sz="1600" dirty="0" smtClean="0"/>
              <a:t>C8- Aesthetic and pleasing design</a:t>
            </a:r>
          </a:p>
          <a:p>
            <a:r>
              <a:rPr lang="en-US" sz="1600" dirty="0" smtClean="0"/>
              <a:t>C9- Strategy to assist</a:t>
            </a:r>
          </a:p>
          <a:p>
            <a:r>
              <a:rPr lang="en-US" sz="1600" dirty="0" smtClean="0"/>
              <a:t>C10- Target object of the AIS</a:t>
            </a:r>
            <a:endParaRPr lang="en-US" sz="1600" dirty="0"/>
          </a:p>
        </p:txBody>
      </p:sp>
    </p:spTree>
    <p:extLst>
      <p:ext uri="{BB962C8B-B14F-4D97-AF65-F5344CB8AC3E}">
        <p14:creationId xmlns:p14="http://schemas.microsoft.com/office/powerpoint/2010/main" val="1522466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21"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Usability</a:t>
            </a:r>
            <a:r>
              <a:rPr lang="es-ES" dirty="0" smtClean="0"/>
              <a:t> </a:t>
            </a:r>
            <a:r>
              <a:rPr lang="es-ES" dirty="0" err="1" smtClean="0"/>
              <a:t>Problems</a:t>
            </a:r>
            <a:r>
              <a:rPr lang="es-ES" dirty="0" smtClean="0"/>
              <a:t>: </a:t>
            </a:r>
            <a:r>
              <a:rPr lang="es-ES" dirty="0" err="1" smtClean="0"/>
              <a:t>Care</a:t>
            </a:r>
            <a:r>
              <a:rPr lang="es-ES" dirty="0" smtClean="0"/>
              <a:t>-Me</a:t>
            </a:r>
            <a:endParaRPr lang="es-ES" dirty="0"/>
          </a:p>
        </p:txBody>
      </p:sp>
      <p:grpSp>
        <p:nvGrpSpPr>
          <p:cNvPr id="4" name="Group 13"/>
          <p:cNvGrpSpPr>
            <a:grpSpLocks/>
          </p:cNvGrpSpPr>
          <p:nvPr/>
        </p:nvGrpSpPr>
        <p:grpSpPr bwMode="auto">
          <a:xfrm>
            <a:off x="179388" y="3817938"/>
            <a:ext cx="2879725" cy="1314450"/>
            <a:chOff x="359532" y="4320360"/>
            <a:chExt cx="3348372" cy="1262283"/>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3054" y="4680400"/>
              <a:ext cx="754850" cy="43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20360"/>
              <a:ext cx="504056" cy="9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464376"/>
              <a:ext cx="432048" cy="79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000" y="4680400"/>
              <a:ext cx="296776" cy="54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8"/>
            <p:cNvSpPr txBox="1">
              <a:spLocks noChangeArrowheads="1"/>
            </p:cNvSpPr>
            <p:nvPr/>
          </p:nvSpPr>
          <p:spPr bwMode="auto">
            <a:xfrm>
              <a:off x="359532" y="5257258"/>
              <a:ext cx="3240359" cy="3253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MX" sz="1600">
                  <a:latin typeface="Palatino Linotype" charset="0"/>
                </a:rPr>
                <a:t>3            2              1              0</a:t>
              </a:r>
            </a:p>
          </p:txBody>
        </p:sp>
      </p:grpSp>
      <p:sp>
        <p:nvSpPr>
          <p:cNvPr id="10" name="TextBox 11"/>
          <p:cNvSpPr txBox="1">
            <a:spLocks noChangeArrowheads="1"/>
          </p:cNvSpPr>
          <p:nvPr/>
        </p:nvSpPr>
        <p:spPr bwMode="auto">
          <a:xfrm>
            <a:off x="3419475" y="3746500"/>
            <a:ext cx="2663825" cy="1200329"/>
          </a:xfrm>
          <a:prstGeom prst="rect">
            <a:avLst/>
          </a:prstGeom>
          <a:solidFill>
            <a:srgbClr val="FFFFCC"/>
          </a:solidFill>
          <a:ln w="3810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MX" b="1" dirty="0" smtClean="0"/>
              <a:t>DE5</a:t>
            </a:r>
            <a:r>
              <a:rPr lang="es-MX" b="1" dirty="0"/>
              <a:t>(0)-C6:</a:t>
            </a:r>
            <a:r>
              <a:rPr lang="es-MX" dirty="0"/>
              <a:t> </a:t>
            </a:r>
            <a:r>
              <a:rPr lang="ja-JP" altLang="es-MX" i="1" dirty="0" smtClean="0"/>
              <a:t>“</a:t>
            </a:r>
            <a:r>
              <a:rPr lang="en-US" altLang="ja-JP" i="1" dirty="0" smtClean="0"/>
              <a:t>Identifying the multiple levels of growth is difficult for the patients</a:t>
            </a:r>
            <a:r>
              <a:rPr lang="ja-JP" altLang="es-MX" i="1" dirty="0" smtClean="0"/>
              <a:t>”</a:t>
            </a:r>
            <a:endParaRPr lang="es-MX" i="1" dirty="0"/>
          </a:p>
        </p:txBody>
      </p:sp>
      <p:sp>
        <p:nvSpPr>
          <p:cNvPr id="11" name="TextBox 18"/>
          <p:cNvSpPr txBox="1">
            <a:spLocks noChangeArrowheads="1"/>
          </p:cNvSpPr>
          <p:nvPr/>
        </p:nvSpPr>
        <p:spPr bwMode="auto">
          <a:xfrm>
            <a:off x="-36513" y="5114925"/>
            <a:ext cx="3095626"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MX" b="1" dirty="0" smtClean="0">
                <a:latin typeface="Palatino Linotype" charset="0"/>
              </a:rPr>
              <a:t>Growth levels</a:t>
            </a:r>
            <a:endParaRPr lang="es-MX" b="1" dirty="0">
              <a:latin typeface="Palatino Linotype" charset="0"/>
            </a:endParaRPr>
          </a:p>
        </p:txBody>
      </p:sp>
      <p:graphicFrame>
        <p:nvGraphicFramePr>
          <p:cNvPr id="12" name="4 Tabla"/>
          <p:cNvGraphicFramePr>
            <a:graphicFrameLocks noGrp="1"/>
          </p:cNvGraphicFramePr>
          <p:nvPr>
            <p:extLst>
              <p:ext uri="{D42A27DB-BD31-4B8C-83A1-F6EECF244321}">
                <p14:modId xmlns:p14="http://schemas.microsoft.com/office/powerpoint/2010/main" val="2904496761"/>
              </p:ext>
            </p:extLst>
          </p:nvPr>
        </p:nvGraphicFramePr>
        <p:xfrm>
          <a:off x="550863" y="1798638"/>
          <a:ext cx="8135937" cy="1402621"/>
        </p:xfrm>
        <a:graphic>
          <a:graphicData uri="http://schemas.openxmlformats.org/drawingml/2006/table">
            <a:tbl>
              <a:tblPr/>
              <a:tblGrid>
                <a:gridCol w="1428750"/>
                <a:gridCol w="6707187"/>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Palatino Linotype" charset="0"/>
                          <a:ea typeface="ＭＳ Ｐゴシック" charset="0"/>
                          <a:cs typeface="Arial" charset="0"/>
                        </a:rPr>
                        <a:t>Frecuency</a:t>
                      </a:r>
                      <a:endParaRPr kumimoji="0" lang="es-MX" sz="2000" b="1" i="0" u="none" strike="noStrike" cap="none" normalizeH="0" baseline="0" dirty="0">
                        <a:ln>
                          <a:noFill/>
                        </a:ln>
                        <a:solidFill>
                          <a:schemeClr val="bg1"/>
                        </a:solidFill>
                        <a:effectLst>
                          <a:outerShdw blurRad="38100" dist="38100" dir="2700000" algn="tl">
                            <a:srgbClr val="000000"/>
                          </a:outerShdw>
                        </a:effectLst>
                        <a:latin typeface="Palatino Linotype" charset="0"/>
                        <a:ea typeface="ＭＳ Ｐゴシック" charset="0"/>
                        <a:cs typeface="Arial" charset="0"/>
                      </a:endParaRPr>
                    </a:p>
                  </a:txBody>
                  <a:tcPr marL="91449" marR="91449" marT="45673" marB="456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8D4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Palatino Linotype" charset="0"/>
                          <a:ea typeface="ＭＳ Ｐゴシック" charset="0"/>
                          <a:cs typeface="Arial" charset="0"/>
                        </a:rPr>
                        <a:t>Problem</a:t>
                      </a:r>
                      <a:endParaRPr kumimoji="0" lang="es-MX" sz="2000" b="1" i="0" u="none" strike="noStrike" cap="none" normalizeH="0" baseline="0" dirty="0">
                        <a:ln>
                          <a:noFill/>
                        </a:ln>
                        <a:solidFill>
                          <a:schemeClr val="bg1"/>
                        </a:solidFill>
                        <a:effectLst>
                          <a:outerShdw blurRad="38100" dist="38100" dir="2700000" algn="tl">
                            <a:srgbClr val="000000"/>
                          </a:outerShdw>
                        </a:effectLst>
                        <a:latin typeface="Palatino Linotype" charset="0"/>
                        <a:ea typeface="ＭＳ Ｐゴシック" charset="0"/>
                        <a:cs typeface="Arial" charset="0"/>
                      </a:endParaRPr>
                    </a:p>
                  </a:txBody>
                  <a:tcPr marL="91449" marR="91449" marT="45673" marB="456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8D48"/>
                    </a:solidFill>
                  </a:tcPr>
                </a:tc>
              </a:tr>
              <a:tr h="700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Palatino Linotype" charset="0"/>
                          <a:ea typeface="ＭＳ Ｐゴシック" charset="0"/>
                          <a:cs typeface="Arial" charset="0"/>
                        </a:rPr>
                        <a:t>12/17</a:t>
                      </a:r>
                    </a:p>
                  </a:txBody>
                  <a:tcPr marL="91449" marR="91449" marT="45673" marB="456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Palatino Linotype" charset="0"/>
                          <a:ea typeface="ＭＳ Ｐゴシック" charset="0"/>
                          <a:cs typeface="Arial" charset="0"/>
                        </a:rPr>
                        <a:t>Dificulty for perceiving changes on the parakeets; therefore it is not  easy to associate the parakeets behavior with the elderly medication compliance. </a:t>
                      </a:r>
                      <a:endParaRPr kumimoji="0" lang="es-MX" sz="2000" b="0" i="0" u="none" strike="noStrike" cap="none" normalizeH="0" baseline="0" dirty="0">
                        <a:ln>
                          <a:noFill/>
                        </a:ln>
                        <a:solidFill>
                          <a:srgbClr val="000000"/>
                        </a:solidFill>
                        <a:effectLst/>
                        <a:latin typeface="Palatino Linotype" charset="0"/>
                        <a:ea typeface="ＭＳ Ｐゴシック" charset="0"/>
                        <a:cs typeface="Arial" charset="0"/>
                      </a:endParaRPr>
                    </a:p>
                  </a:txBody>
                  <a:tcPr marL="91449" marR="91449" marT="45673" marB="456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 name="TextBox 13"/>
          <p:cNvSpPr txBox="1">
            <a:spLocks noChangeArrowheads="1"/>
          </p:cNvSpPr>
          <p:nvPr/>
        </p:nvSpPr>
        <p:spPr bwMode="auto">
          <a:xfrm>
            <a:off x="6300788" y="3746500"/>
            <a:ext cx="2447925" cy="2308324"/>
          </a:xfrm>
          <a:prstGeom prst="rect">
            <a:avLst/>
          </a:prstGeom>
          <a:solidFill>
            <a:srgbClr val="A4CC6E"/>
          </a:solidFill>
          <a:ln w="3810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MX" b="1" dirty="0" smtClean="0"/>
              <a:t>AE1</a:t>
            </a:r>
            <a:r>
              <a:rPr lang="es-MX" b="1" dirty="0"/>
              <a:t>-C5-</a:t>
            </a:r>
            <a:r>
              <a:rPr lang="es-MX" b="1" dirty="0" smtClean="0"/>
              <a:t>R</a:t>
            </a:r>
            <a:r>
              <a:rPr lang="en-GB" b="1" dirty="0" smtClean="0"/>
              <a:t>:</a:t>
            </a:r>
            <a:r>
              <a:rPr lang="en-GB" dirty="0" smtClean="0"/>
              <a:t> </a:t>
            </a:r>
            <a:r>
              <a:rPr lang="en-GB" altLang="ja-JP" i="1" dirty="0" smtClean="0"/>
              <a:t>“Include</a:t>
            </a:r>
            <a:r>
              <a:rPr lang="en-GB" i="1" dirty="0" smtClean="0"/>
              <a:t> other parakeet behaviour characteristics: such as emotions, make the parakeet seem seek</a:t>
            </a:r>
            <a:r>
              <a:rPr lang="ja-JP" altLang="es-MX" i="1" dirty="0" smtClean="0"/>
              <a:t>”</a:t>
            </a:r>
            <a:endParaRPr lang="es-MX" i="1" dirty="0"/>
          </a:p>
          <a:p>
            <a:pPr eaLnBrk="1" hangingPunct="1"/>
            <a:endParaRPr lang="es-MX" i="1" dirty="0"/>
          </a:p>
        </p:txBody>
      </p:sp>
    </p:spTree>
    <p:extLst>
      <p:ext uri="{BB962C8B-B14F-4D97-AF65-F5344CB8AC3E}">
        <p14:creationId xmlns:p14="http://schemas.microsoft.com/office/powerpoint/2010/main" val="334025389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Usability</a:t>
            </a:r>
            <a:r>
              <a:rPr lang="es-ES" dirty="0"/>
              <a:t> </a:t>
            </a:r>
            <a:r>
              <a:rPr lang="es-ES" dirty="0" err="1"/>
              <a:t>Problems</a:t>
            </a:r>
            <a:r>
              <a:rPr lang="es-ES" dirty="0"/>
              <a:t>: </a:t>
            </a:r>
            <a:r>
              <a:rPr lang="es-ES" dirty="0" err="1"/>
              <a:t>Care</a:t>
            </a:r>
            <a:r>
              <a:rPr lang="es-ES" dirty="0"/>
              <a:t>-Me</a:t>
            </a:r>
          </a:p>
        </p:txBody>
      </p:sp>
      <p:sp>
        <p:nvSpPr>
          <p:cNvPr id="5" name="1 Rectángulo"/>
          <p:cNvSpPr>
            <a:spLocks noChangeArrowheads="1"/>
          </p:cNvSpPr>
          <p:nvPr/>
        </p:nvSpPr>
        <p:spPr bwMode="auto">
          <a:xfrm>
            <a:off x="2916238" y="3646488"/>
            <a:ext cx="2879725" cy="1477328"/>
          </a:xfrm>
          <a:prstGeom prst="rect">
            <a:avLst/>
          </a:prstGeom>
          <a:solidFill>
            <a:srgbClr val="FFFFCC"/>
          </a:solidFill>
          <a:ln w="38100">
            <a:solidFill>
              <a:schemeClr val="tx1"/>
            </a:solidFill>
            <a:miter lim="800000"/>
            <a:headEnd/>
            <a:tailEnd/>
          </a:ln>
        </p:spPr>
        <p:txBody>
          <a:bodyPr>
            <a:spAutoFit/>
          </a:bodyPr>
          <a:lstStyle/>
          <a:p>
            <a:r>
              <a:rPr lang="es-MX" b="1" dirty="0" smtClean="0"/>
              <a:t>AE5</a:t>
            </a:r>
            <a:r>
              <a:rPr lang="es-MX" b="1" dirty="0"/>
              <a:t>(0)-C6:</a:t>
            </a:r>
            <a:r>
              <a:rPr lang="es-MX" dirty="0"/>
              <a:t> </a:t>
            </a:r>
            <a:r>
              <a:rPr lang="ja-JP" altLang="es-MX" i="1" dirty="0" smtClean="0"/>
              <a:t>“</a:t>
            </a:r>
            <a:r>
              <a:rPr lang="es-MX" i="1" dirty="0" smtClean="0"/>
              <a:t>It will not be easy for an older adult to identify in which week he correctly or incorrectly take his medications</a:t>
            </a:r>
            <a:r>
              <a:rPr lang="ja-JP" altLang="es-MX" i="1" dirty="0" smtClean="0"/>
              <a:t>”</a:t>
            </a:r>
            <a:endParaRPr lang="es-MX"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5125" b="2158"/>
          <a:stretch>
            <a:fillRect/>
          </a:stretch>
        </p:blipFill>
        <p:spPr bwMode="auto">
          <a:xfrm>
            <a:off x="395288" y="3009900"/>
            <a:ext cx="232092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graphicFrame>
        <p:nvGraphicFramePr>
          <p:cNvPr id="9" name="21 Tabla"/>
          <p:cNvGraphicFramePr>
            <a:graphicFrameLocks noGrp="1"/>
          </p:cNvGraphicFramePr>
          <p:nvPr>
            <p:extLst>
              <p:ext uri="{D42A27DB-BD31-4B8C-83A1-F6EECF244321}">
                <p14:modId xmlns:p14="http://schemas.microsoft.com/office/powerpoint/2010/main" val="654705417"/>
              </p:ext>
            </p:extLst>
          </p:nvPr>
        </p:nvGraphicFramePr>
        <p:xfrm>
          <a:off x="550863" y="1671638"/>
          <a:ext cx="8135937" cy="1049338"/>
        </p:xfrm>
        <a:graphic>
          <a:graphicData uri="http://schemas.openxmlformats.org/drawingml/2006/table">
            <a:tbl>
              <a:tblPr/>
              <a:tblGrid>
                <a:gridCol w="1428750"/>
                <a:gridCol w="6707187"/>
              </a:tblGrid>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Palatino Linotype" charset="0"/>
                          <a:ea typeface="ＭＳ Ｐゴシック" charset="0"/>
                          <a:cs typeface="Arial" charset="0"/>
                        </a:rPr>
                        <a:t>Frecuency</a:t>
                      </a:r>
                      <a:endParaRPr kumimoji="0" lang="es-MX" sz="2000" b="1" i="0" u="none" strike="noStrike" cap="none" normalizeH="0" baseline="0" dirty="0">
                        <a:ln>
                          <a:noFill/>
                        </a:ln>
                        <a:solidFill>
                          <a:schemeClr val="bg1"/>
                        </a:solidFill>
                        <a:effectLst>
                          <a:outerShdw blurRad="38100" dist="38100" dir="2700000" algn="tl">
                            <a:srgbClr val="000000"/>
                          </a:outerShdw>
                        </a:effectLst>
                        <a:latin typeface="Palatino Linotype" charset="0"/>
                        <a:ea typeface="ＭＳ Ｐゴシック" charset="0"/>
                        <a:cs typeface="Arial" charset="0"/>
                      </a:endParaRPr>
                    </a:p>
                  </a:txBody>
                  <a:tcPr marL="91449" marR="91449"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8D4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Palatino Linotype" charset="0"/>
                          <a:ea typeface="ＭＳ Ｐゴシック" charset="0"/>
                          <a:cs typeface="Arial" charset="0"/>
                        </a:rPr>
                        <a:t>Problem</a:t>
                      </a:r>
                      <a:endParaRPr kumimoji="0" lang="es-MX" sz="2000" b="1" i="0" u="none" strike="noStrike" cap="none" normalizeH="0" baseline="0" dirty="0">
                        <a:ln>
                          <a:noFill/>
                        </a:ln>
                        <a:solidFill>
                          <a:schemeClr val="bg1"/>
                        </a:solidFill>
                        <a:effectLst>
                          <a:outerShdw blurRad="38100" dist="38100" dir="2700000" algn="tl">
                            <a:srgbClr val="000000"/>
                          </a:outerShdw>
                        </a:effectLst>
                        <a:latin typeface="Palatino Linotype" charset="0"/>
                        <a:ea typeface="ＭＳ Ｐゴシック" charset="0"/>
                        <a:cs typeface="Arial" charset="0"/>
                      </a:endParaRPr>
                    </a:p>
                  </a:txBody>
                  <a:tcPr marL="91449" marR="91449"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8D48"/>
                    </a:solidFill>
                  </a:tcPr>
                </a:tc>
              </a:tr>
              <a:tr h="627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Palatino Linotype" charset="0"/>
                          <a:ea typeface="ＭＳ Ｐゴシック" charset="0"/>
                          <a:cs typeface="Arial" charset="0"/>
                        </a:rPr>
                        <a:t>5/17</a:t>
                      </a:r>
                    </a:p>
                  </a:txBody>
                  <a:tcPr marL="91449" marR="91449"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es-MX" sz="2000" b="0" i="0" u="none" strike="noStrike" cap="none" normalizeH="0" baseline="0" dirty="0" smtClean="0">
                          <a:ln>
                            <a:noFill/>
                          </a:ln>
                          <a:solidFill>
                            <a:srgbClr val="000000"/>
                          </a:solidFill>
                          <a:effectLst/>
                          <a:latin typeface="Palatino Linotype" charset="0"/>
                          <a:ea typeface="ＭＳ Ｐゴシック" charset="0"/>
                          <a:cs typeface="Arial" charset="0"/>
                        </a:rPr>
                        <a:t>It is difficult to identify the medication week represented by each parakeet.</a:t>
                      </a:r>
                      <a:endParaRPr kumimoji="0" lang="es-MX" sz="2000" b="0" i="0" u="none" strike="noStrike" cap="none" normalizeH="0" baseline="0" dirty="0">
                        <a:ln>
                          <a:noFill/>
                        </a:ln>
                        <a:solidFill>
                          <a:srgbClr val="000000"/>
                        </a:solidFill>
                        <a:effectLst/>
                        <a:latin typeface="Palatino Linotype" charset="0"/>
                        <a:ea typeface="ＭＳ Ｐゴシック" charset="0"/>
                        <a:cs typeface="Arial" charset="0"/>
                      </a:endParaRPr>
                    </a:p>
                  </a:txBody>
                  <a:tcPr marL="91449" marR="91449"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1 Rectángulo"/>
          <p:cNvSpPr>
            <a:spLocks noChangeArrowheads="1"/>
          </p:cNvSpPr>
          <p:nvPr/>
        </p:nvSpPr>
        <p:spPr bwMode="auto">
          <a:xfrm>
            <a:off x="6084888" y="3671888"/>
            <a:ext cx="2663825" cy="1200329"/>
          </a:xfrm>
          <a:prstGeom prst="rect">
            <a:avLst/>
          </a:prstGeom>
          <a:solidFill>
            <a:srgbClr val="A4CC6E"/>
          </a:solidFill>
          <a:ln w="38100">
            <a:solidFill>
              <a:schemeClr val="tx1"/>
            </a:solidFill>
            <a:miter lim="800000"/>
            <a:headEnd/>
            <a:tailEnd/>
          </a:ln>
        </p:spPr>
        <p:txBody>
          <a:bodyPr>
            <a:spAutoFit/>
          </a:bodyPr>
          <a:lstStyle/>
          <a:p>
            <a:r>
              <a:rPr lang="es-MX" b="1" dirty="0" smtClean="0"/>
              <a:t>AE1</a:t>
            </a:r>
            <a:r>
              <a:rPr lang="es-MX" b="1" dirty="0"/>
              <a:t>-C1-R:</a:t>
            </a:r>
            <a:r>
              <a:rPr lang="es-MX" dirty="0"/>
              <a:t> </a:t>
            </a:r>
            <a:r>
              <a:rPr lang="ja-JP" altLang="es-MX" i="1" dirty="0" smtClean="0"/>
              <a:t>“</a:t>
            </a:r>
            <a:r>
              <a:rPr lang="es-MX" i="1" dirty="0" smtClean="0"/>
              <a:t>use different colors for each parakeet</a:t>
            </a:r>
            <a:r>
              <a:rPr lang="ja-JP" altLang="es-MX" i="1" dirty="0" smtClean="0"/>
              <a:t>”</a:t>
            </a:r>
            <a:endParaRPr lang="es-MX" i="1" dirty="0"/>
          </a:p>
          <a:p>
            <a:endParaRPr lang="es-MX" i="1" dirty="0"/>
          </a:p>
          <a:p>
            <a:endParaRPr lang="es-MX" dirty="0"/>
          </a:p>
        </p:txBody>
      </p:sp>
    </p:spTree>
    <p:extLst>
      <p:ext uri="{BB962C8B-B14F-4D97-AF65-F5344CB8AC3E}">
        <p14:creationId xmlns:p14="http://schemas.microsoft.com/office/powerpoint/2010/main" val="28091080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Outline</a:t>
            </a:r>
            <a:endParaRPr lang="es-ES" dirty="0"/>
          </a:p>
        </p:txBody>
      </p:sp>
      <p:sp>
        <p:nvSpPr>
          <p:cNvPr id="3" name="Marcador de contenido 2"/>
          <p:cNvSpPr>
            <a:spLocks noGrp="1"/>
          </p:cNvSpPr>
          <p:nvPr>
            <p:ph idx="1"/>
          </p:nvPr>
        </p:nvSpPr>
        <p:spPr/>
        <p:txBody>
          <a:bodyPr>
            <a:normAutofit/>
          </a:bodyPr>
          <a:lstStyle/>
          <a:p>
            <a:pPr marL="690372" indent="-571500">
              <a:buFont typeface="+mj-lt"/>
              <a:buAutoNum type="romanUcPeriod"/>
            </a:pPr>
            <a:r>
              <a:rPr lang="en-GB" dirty="0"/>
              <a:t>Approaches for using expert knowledge </a:t>
            </a:r>
          </a:p>
          <a:p>
            <a:pPr marL="971550" lvl="1" indent="-514350">
              <a:buFont typeface="+mj-lt"/>
              <a:buAutoNum type="alphaLcPeriod"/>
            </a:pPr>
            <a:r>
              <a:rPr lang="en-GB" dirty="0"/>
              <a:t>Systematic </a:t>
            </a:r>
            <a:r>
              <a:rPr lang="en-GB" dirty="0" smtClean="0"/>
              <a:t>Reviews </a:t>
            </a:r>
            <a:endParaRPr lang="en-GB" dirty="0"/>
          </a:p>
          <a:p>
            <a:pPr marL="971550" lvl="1" indent="-514350">
              <a:buFont typeface="+mj-lt"/>
              <a:buAutoNum type="alphaLcPeriod"/>
            </a:pPr>
            <a:r>
              <a:rPr lang="en-GB" dirty="0" smtClean="0"/>
              <a:t>Heuristic </a:t>
            </a:r>
            <a:r>
              <a:rPr lang="en-GB" dirty="0"/>
              <a:t>Evaluations</a:t>
            </a:r>
          </a:p>
          <a:p>
            <a:pPr marL="690372" indent="-571500">
              <a:buFont typeface="+mj-lt"/>
              <a:buAutoNum type="romanUcPeriod"/>
            </a:pPr>
            <a:endParaRPr lang="en-GB" dirty="0" smtClean="0"/>
          </a:p>
          <a:p>
            <a:pPr marL="690372" indent="-571500">
              <a:buFont typeface="+mj-lt"/>
              <a:buAutoNum type="romanUcPeriod"/>
            </a:pPr>
            <a:r>
              <a:rPr lang="en-GB" dirty="0" smtClean="0"/>
              <a:t>AIS  </a:t>
            </a:r>
            <a:r>
              <a:rPr lang="en-GB" dirty="0" smtClean="0"/>
              <a:t>for Elderly Medication</a:t>
            </a:r>
          </a:p>
          <a:p>
            <a:pPr marL="690372" indent="-571500">
              <a:buFont typeface="+mj-lt"/>
              <a:buAutoNum type="romanUcPeriod"/>
            </a:pPr>
            <a:endParaRPr lang="en-GB" dirty="0" smtClean="0"/>
          </a:p>
          <a:p>
            <a:pPr marL="690372" indent="-571500">
              <a:buFont typeface="+mj-lt"/>
              <a:buAutoNum type="romanUcPeriod"/>
            </a:pPr>
            <a:r>
              <a:rPr lang="en-GB" dirty="0" smtClean="0"/>
              <a:t>Design </a:t>
            </a:r>
            <a:r>
              <a:rPr lang="en-GB" dirty="0" smtClean="0"/>
              <a:t>Dimensions for AIS </a:t>
            </a:r>
          </a:p>
          <a:p>
            <a:pPr marL="690372" indent="-571500">
              <a:buFont typeface="+mj-lt"/>
              <a:buAutoNum type="romanUcPeriod"/>
            </a:pPr>
            <a:endParaRPr lang="en-GB" dirty="0" smtClean="0"/>
          </a:p>
          <a:p>
            <a:pPr marL="690372" indent="-571500">
              <a:buFont typeface="+mj-lt"/>
              <a:buAutoNum type="romanUcPeriod"/>
            </a:pPr>
            <a:r>
              <a:rPr lang="en-GB" dirty="0" smtClean="0"/>
              <a:t>Conclusions</a:t>
            </a:r>
            <a:endParaRPr lang="en-GB" dirty="0" smtClean="0"/>
          </a:p>
          <a:p>
            <a:endParaRPr lang="es-ES" dirty="0"/>
          </a:p>
          <a:p>
            <a:endParaRPr lang="es-ES" dirty="0" smtClean="0"/>
          </a:p>
          <a:p>
            <a:endParaRPr lang="es-ES" dirty="0" smtClean="0"/>
          </a:p>
          <a:p>
            <a:endParaRPr lang="es-ES" dirty="0"/>
          </a:p>
        </p:txBody>
      </p:sp>
    </p:spTree>
    <p:extLst>
      <p:ext uri="{BB962C8B-B14F-4D97-AF65-F5344CB8AC3E}">
        <p14:creationId xmlns:p14="http://schemas.microsoft.com/office/powerpoint/2010/main" val="212580230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Usability</a:t>
            </a:r>
            <a:r>
              <a:rPr lang="es-ES" dirty="0"/>
              <a:t> </a:t>
            </a:r>
            <a:r>
              <a:rPr lang="es-ES" dirty="0" err="1"/>
              <a:t>Problems</a:t>
            </a:r>
            <a:r>
              <a:rPr lang="es-ES" dirty="0"/>
              <a:t>: </a:t>
            </a:r>
            <a:r>
              <a:rPr lang="es-ES" dirty="0" err="1"/>
              <a:t>Care</a:t>
            </a:r>
            <a:r>
              <a:rPr lang="es-ES" dirty="0"/>
              <a:t>-Me</a:t>
            </a:r>
          </a:p>
        </p:txBody>
      </p:sp>
      <p:sp>
        <p:nvSpPr>
          <p:cNvPr id="4" name="Line 3"/>
          <p:cNvSpPr>
            <a:spLocks noChangeShapeType="1"/>
          </p:cNvSpPr>
          <p:nvPr/>
        </p:nvSpPr>
        <p:spPr bwMode="auto">
          <a:xfrm>
            <a:off x="46037" y="7896750"/>
            <a:ext cx="8640763"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5" name="TextBox 19"/>
          <p:cNvSpPr txBox="1">
            <a:spLocks noChangeArrowheads="1"/>
          </p:cNvSpPr>
          <p:nvPr/>
        </p:nvSpPr>
        <p:spPr bwMode="auto">
          <a:xfrm>
            <a:off x="5800718" y="1773242"/>
            <a:ext cx="3157015" cy="1815882"/>
          </a:xfrm>
          <a:prstGeom prst="rect">
            <a:avLst/>
          </a:prstGeom>
          <a:solidFill>
            <a:srgbClr val="FFFFCC"/>
          </a:solidFill>
          <a:ln w="38100">
            <a:solidFill>
              <a:schemeClr val="tx1"/>
            </a:solidFill>
            <a:miter lim="800000"/>
            <a:headEnd/>
            <a:tailEnd/>
          </a:ln>
          <a:effectLst>
            <a:outerShdw blurRad="40000" dist="20000" dir="5400000" rotWithShape="0">
              <a:srgbClr val="000000">
                <a:alpha val="37999"/>
              </a:srgbClr>
            </a:outerShdw>
          </a:effec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MX" b="1" dirty="0" smtClean="0"/>
              <a:t>DE2</a:t>
            </a:r>
            <a:r>
              <a:rPr lang="es-MX" b="1" dirty="0"/>
              <a:t>(1)-C1:</a:t>
            </a:r>
            <a:r>
              <a:rPr lang="es-MX" i="1" dirty="0"/>
              <a:t> </a:t>
            </a:r>
            <a:r>
              <a:rPr lang="ja-JP" altLang="es-MX" i="1" dirty="0" smtClean="0"/>
              <a:t>“</a:t>
            </a:r>
            <a:r>
              <a:rPr lang="en-US" altLang="ja-JP" i="1" dirty="0" smtClean="0"/>
              <a:t>It would be useful and more relevant to provide explicit information indicating the medicines taken and not taken, and schedules”</a:t>
            </a:r>
            <a:r>
              <a:rPr lang="es-MX" dirty="0" smtClean="0"/>
              <a:t> </a:t>
            </a:r>
            <a:endParaRPr lang="es-MX" dirty="0"/>
          </a:p>
          <a:p>
            <a:pPr eaLnBrk="1" hangingPunct="1"/>
            <a:endParaRPr lang="en-US" sz="400" i="1" dirty="0">
              <a:solidFill>
                <a:srgbClr val="000000"/>
              </a:solidFill>
              <a:cs typeface="Aparajita" charset="0"/>
            </a:endParaRPr>
          </a:p>
        </p:txBody>
      </p:sp>
      <p:sp>
        <p:nvSpPr>
          <p:cNvPr id="6" name="TextBox 30"/>
          <p:cNvSpPr txBox="1">
            <a:spLocks noChangeArrowheads="1"/>
          </p:cNvSpPr>
          <p:nvPr/>
        </p:nvSpPr>
        <p:spPr bwMode="auto">
          <a:xfrm>
            <a:off x="5800718" y="3791627"/>
            <a:ext cx="3157015" cy="1200329"/>
          </a:xfrm>
          <a:prstGeom prst="rect">
            <a:avLst/>
          </a:prstGeom>
          <a:solidFill>
            <a:srgbClr val="FFFFCC"/>
          </a:solidFill>
          <a:ln w="38100">
            <a:solidFill>
              <a:schemeClr val="tx1"/>
            </a:solidFill>
            <a:miter lim="800000"/>
            <a:headEnd/>
            <a:tailEnd/>
          </a:ln>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MX" b="1" dirty="0" smtClean="0"/>
              <a:t>DE4</a:t>
            </a:r>
            <a:r>
              <a:rPr lang="es-MX" b="1" dirty="0"/>
              <a:t>-C4-D: </a:t>
            </a:r>
            <a:r>
              <a:rPr lang="ja-JP" altLang="es-MX" dirty="0" smtClean="0"/>
              <a:t>“</a:t>
            </a:r>
            <a:r>
              <a:rPr lang="es-MX" dirty="0" smtClean="0"/>
              <a:t>elders need to receive an immediate reinforcement</a:t>
            </a:r>
            <a:r>
              <a:rPr lang="en-US" i="1" dirty="0" smtClean="0"/>
              <a:t> associated with their actions…”</a:t>
            </a:r>
            <a:endParaRPr lang="es-MX" sz="1100" i="1" dirty="0"/>
          </a:p>
        </p:txBody>
      </p:sp>
      <p:sp>
        <p:nvSpPr>
          <p:cNvPr id="10" name="1 Rectángulo"/>
          <p:cNvSpPr>
            <a:spLocks noChangeArrowheads="1"/>
          </p:cNvSpPr>
          <p:nvPr/>
        </p:nvSpPr>
        <p:spPr bwMode="auto">
          <a:xfrm>
            <a:off x="5800718" y="5237260"/>
            <a:ext cx="3157015" cy="1477328"/>
          </a:xfrm>
          <a:prstGeom prst="rect">
            <a:avLst/>
          </a:prstGeom>
          <a:solidFill>
            <a:srgbClr val="FFFFCC"/>
          </a:solidFill>
          <a:ln w="38100">
            <a:solidFill>
              <a:schemeClr val="tx1"/>
            </a:solidFill>
            <a:miter lim="800000"/>
            <a:headEnd/>
            <a:tailEnd/>
          </a:ln>
        </p:spPr>
        <p:txBody>
          <a:bodyPr wrap="square">
            <a:spAutoFit/>
          </a:bodyPr>
          <a:lstStyle/>
          <a:p>
            <a:r>
              <a:rPr lang="es-MX" b="1" dirty="0" smtClean="0">
                <a:latin typeface="Arial"/>
                <a:cs typeface="Arial"/>
              </a:rPr>
              <a:t>DE1</a:t>
            </a:r>
            <a:r>
              <a:rPr lang="es-MX" b="1" dirty="0">
                <a:latin typeface="Arial"/>
                <a:cs typeface="Arial"/>
              </a:rPr>
              <a:t>-C5-D: </a:t>
            </a:r>
            <a:r>
              <a:rPr lang="ja-JP" altLang="es-MX" i="1" dirty="0" smtClean="0">
                <a:latin typeface="Arial"/>
                <a:cs typeface="Arial"/>
              </a:rPr>
              <a:t>“</a:t>
            </a:r>
            <a:r>
              <a:rPr lang="en-US" altLang="ja-JP" i="1" dirty="0" smtClean="0">
                <a:latin typeface="Arial"/>
                <a:cs typeface="Arial"/>
              </a:rPr>
              <a:t>Provide personalized feedback: </a:t>
            </a:r>
            <a:r>
              <a:rPr lang="es-MX" i="1" dirty="0" smtClean="0">
                <a:latin typeface="Arial"/>
                <a:cs typeface="Arial"/>
              </a:rPr>
              <a:t>¡Arthur, you did it</a:t>
            </a:r>
            <a:r>
              <a:rPr lang="es-MX" dirty="0" smtClean="0">
                <a:latin typeface="Arial"/>
                <a:cs typeface="Arial"/>
              </a:rPr>
              <a:t>; </a:t>
            </a:r>
            <a:r>
              <a:rPr lang="ja-JP" altLang="es-MX" i="1" dirty="0">
                <a:latin typeface="Arial"/>
                <a:cs typeface="Arial"/>
              </a:rPr>
              <a:t>“</a:t>
            </a:r>
            <a:r>
              <a:rPr lang="es-MX" i="1" dirty="0" smtClean="0">
                <a:latin typeface="Arial"/>
                <a:cs typeface="Arial"/>
              </a:rPr>
              <a:t>…based on the compliance situation</a:t>
            </a:r>
            <a:r>
              <a:rPr lang="ja-JP" altLang="es-MX" i="1" dirty="0" smtClean="0">
                <a:latin typeface="Arial"/>
                <a:cs typeface="Arial"/>
              </a:rPr>
              <a:t>”</a:t>
            </a:r>
            <a:endParaRPr lang="es-MX" dirty="0">
              <a:latin typeface="Arial"/>
              <a:cs typeface="Arial"/>
            </a:endParaRPr>
          </a:p>
        </p:txBody>
      </p:sp>
      <p:graphicFrame>
        <p:nvGraphicFramePr>
          <p:cNvPr id="11" name="21 Tabla"/>
          <p:cNvGraphicFramePr>
            <a:graphicFrameLocks noGrp="1"/>
          </p:cNvGraphicFramePr>
          <p:nvPr>
            <p:extLst>
              <p:ext uri="{D42A27DB-BD31-4B8C-83A1-F6EECF244321}">
                <p14:modId xmlns:p14="http://schemas.microsoft.com/office/powerpoint/2010/main" val="1010617145"/>
              </p:ext>
            </p:extLst>
          </p:nvPr>
        </p:nvGraphicFramePr>
        <p:xfrm>
          <a:off x="355602" y="2128838"/>
          <a:ext cx="5181600" cy="2544762"/>
        </p:xfrm>
        <a:graphic>
          <a:graphicData uri="http://schemas.openxmlformats.org/drawingml/2006/table">
            <a:tbl>
              <a:tblPr/>
              <a:tblGrid>
                <a:gridCol w="1388533"/>
                <a:gridCol w="3793067"/>
              </a:tblGrid>
              <a:tr h="5739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Palatino Linotype" charset="0"/>
                          <a:ea typeface="ＭＳ Ｐゴシック" charset="0"/>
                          <a:cs typeface="Arial" charset="0"/>
                        </a:rPr>
                        <a:t>Frecuency</a:t>
                      </a:r>
                      <a:endParaRPr kumimoji="0" lang="es-MX" sz="2000" b="1" i="0" u="none" strike="noStrike" cap="none" normalizeH="0" baseline="0" dirty="0">
                        <a:ln>
                          <a:noFill/>
                        </a:ln>
                        <a:solidFill>
                          <a:schemeClr val="bg1"/>
                        </a:solidFill>
                        <a:effectLst>
                          <a:outerShdw blurRad="38100" dist="38100" dir="2700000" algn="tl">
                            <a:srgbClr val="000000"/>
                          </a:outerShdw>
                        </a:effectLst>
                        <a:latin typeface="Palatino Linotype" charset="0"/>
                        <a:ea typeface="ＭＳ Ｐゴシック" charset="0"/>
                        <a:cs typeface="Arial" charset="0"/>
                      </a:endParaRPr>
                    </a:p>
                  </a:txBody>
                  <a:tcPr marL="91449" marR="91449"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8D4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noProof="0" smtClean="0">
                          <a:ln>
                            <a:noFill/>
                          </a:ln>
                          <a:solidFill>
                            <a:schemeClr val="bg1"/>
                          </a:solidFill>
                          <a:effectLst>
                            <a:outerShdw blurRad="38100" dist="38100" dir="2700000" algn="tl">
                              <a:srgbClr val="000000"/>
                            </a:outerShdw>
                          </a:effectLst>
                          <a:latin typeface="Palatino Linotype" charset="0"/>
                          <a:ea typeface="ＭＳ Ｐゴシック" charset="0"/>
                          <a:cs typeface="Arial" charset="0"/>
                        </a:rPr>
                        <a:t>Problem </a:t>
                      </a:r>
                      <a:endParaRPr kumimoji="0" lang="en-GB" sz="2000" b="1" i="0" u="none" strike="noStrike" cap="none" normalizeH="0" baseline="0" noProof="0">
                        <a:ln>
                          <a:noFill/>
                        </a:ln>
                        <a:solidFill>
                          <a:schemeClr val="bg1"/>
                        </a:solidFill>
                        <a:effectLst>
                          <a:outerShdw blurRad="38100" dist="38100" dir="2700000" algn="tl">
                            <a:srgbClr val="000000"/>
                          </a:outerShdw>
                        </a:effectLst>
                        <a:latin typeface="Palatino Linotype" charset="0"/>
                        <a:ea typeface="ＭＳ Ｐゴシック" charset="0"/>
                        <a:cs typeface="Arial" charset="0"/>
                      </a:endParaRPr>
                    </a:p>
                  </a:txBody>
                  <a:tcPr marL="91449" marR="91449"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8D48"/>
                    </a:solidFill>
                  </a:tcPr>
                </a:tc>
              </a:tr>
              <a:tr h="11184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Palatino Linotype" charset="0"/>
                          <a:ea typeface="ＭＳ Ｐゴシック" charset="0"/>
                          <a:cs typeface="Arial" charset="0"/>
                        </a:rPr>
                        <a:t>5/17</a:t>
                      </a:r>
                    </a:p>
                  </a:txBody>
                  <a:tcPr marL="91449" marR="91449"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lang="en-GB" sz="2000" noProof="0" dirty="0" smtClean="0">
                          <a:solidFill>
                            <a:srgbClr val="000000"/>
                          </a:solidFill>
                          <a:latin typeface="Palatino Linotype" charset="0"/>
                        </a:rPr>
                        <a:t>The system should provide feedbac</a:t>
                      </a:r>
                      <a:r>
                        <a:rPr lang="en-GB" sz="2000" baseline="0" noProof="0" dirty="0" smtClean="0">
                          <a:solidFill>
                            <a:srgbClr val="000000"/>
                          </a:solidFill>
                          <a:latin typeface="Palatino Linotype" charset="0"/>
                        </a:rPr>
                        <a:t>k when taken or omitted the taken of the medication.</a:t>
                      </a:r>
                      <a:endParaRPr kumimoji="0" lang="en-GB" sz="2000" b="0" i="0" u="none" strike="noStrike" cap="none" normalizeH="0" baseline="0" noProof="0" dirty="0">
                        <a:ln>
                          <a:noFill/>
                        </a:ln>
                        <a:solidFill>
                          <a:srgbClr val="000000"/>
                        </a:solidFill>
                        <a:effectLst/>
                        <a:latin typeface="Palatino Linotype" charset="0"/>
                        <a:ea typeface="ＭＳ Ｐゴシック" charset="0"/>
                        <a:cs typeface="Arial" charset="0"/>
                      </a:endParaRPr>
                    </a:p>
                  </a:txBody>
                  <a:tcPr marL="91449" marR="91449"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523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Palatino Linotype" charset="0"/>
                          <a:ea typeface="ＭＳ Ｐゴシック" charset="0"/>
                          <a:cs typeface="Arial" charset="0"/>
                        </a:rPr>
                        <a:t>6/17</a:t>
                      </a:r>
                      <a:endParaRPr kumimoji="0" lang="es-MX" sz="2000" b="0" i="0" u="none" strike="noStrike" cap="none" normalizeH="0" baseline="0" dirty="0">
                        <a:ln>
                          <a:noFill/>
                        </a:ln>
                        <a:solidFill>
                          <a:srgbClr val="000000"/>
                        </a:solidFill>
                        <a:effectLst/>
                        <a:latin typeface="Palatino Linotype" charset="0"/>
                        <a:ea typeface="ＭＳ Ｐゴシック" charset="0"/>
                        <a:cs typeface="Arial" charset="0"/>
                      </a:endParaRPr>
                    </a:p>
                  </a:txBody>
                  <a:tcPr marL="91449" marR="91449"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lang="en-GB" sz="2000" noProof="0" dirty="0" smtClean="0">
                          <a:solidFill>
                            <a:srgbClr val="000000"/>
                          </a:solidFill>
                          <a:latin typeface="Palatino Linotype" charset="0"/>
                        </a:rPr>
                        <a:t>The</a:t>
                      </a:r>
                      <a:r>
                        <a:rPr lang="en-GB" sz="2000" baseline="0" noProof="0" dirty="0" smtClean="0">
                          <a:solidFill>
                            <a:srgbClr val="000000"/>
                          </a:solidFill>
                          <a:latin typeface="Palatino Linotype" charset="0"/>
                        </a:rPr>
                        <a:t> </a:t>
                      </a:r>
                      <a:r>
                        <a:rPr lang="en-GB" sz="2000" noProof="0" dirty="0" smtClean="0">
                          <a:solidFill>
                            <a:srgbClr val="000000"/>
                          </a:solidFill>
                          <a:latin typeface="Palatino Linotype" charset="0"/>
                        </a:rPr>
                        <a:t>system should provide reinforcements daily. </a:t>
                      </a:r>
                      <a:endParaRPr kumimoji="0" lang="en-GB" sz="2000" b="0" i="0" u="none" strike="noStrike" cap="none" normalizeH="0" baseline="0" noProof="0" dirty="0" smtClean="0">
                        <a:ln>
                          <a:noFill/>
                        </a:ln>
                        <a:solidFill>
                          <a:srgbClr val="000000"/>
                        </a:solidFill>
                        <a:effectLst/>
                        <a:latin typeface="Palatino Linotype" charset="0"/>
                        <a:ea typeface="ＭＳ Ｐゴシック" charset="0"/>
                        <a:cs typeface="Arial" charset="0"/>
                      </a:endParaRPr>
                    </a:p>
                  </a:txBody>
                  <a:tcPr marL="91449" marR="91449"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36497089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Usability</a:t>
            </a:r>
            <a:r>
              <a:rPr lang="es-ES" dirty="0" smtClean="0"/>
              <a:t> </a:t>
            </a:r>
            <a:r>
              <a:rPr lang="es-ES" dirty="0" err="1" smtClean="0"/>
              <a:t>Problems</a:t>
            </a:r>
            <a:r>
              <a:rPr lang="es-ES" dirty="0" smtClean="0"/>
              <a:t>: </a:t>
            </a:r>
            <a:r>
              <a:rPr lang="es-ES" dirty="0" err="1" smtClean="0"/>
              <a:t>Remind</a:t>
            </a:r>
            <a:r>
              <a:rPr lang="es-ES" dirty="0" smtClean="0"/>
              <a:t>-Me</a:t>
            </a:r>
            <a:endParaRPr lang="es-ES" dirty="0"/>
          </a:p>
        </p:txBody>
      </p:sp>
      <p:sp>
        <p:nvSpPr>
          <p:cNvPr id="4" name="Rectangle 3"/>
          <p:cNvSpPr txBox="1">
            <a:spLocks noChangeArrowheads="1"/>
          </p:cNvSpPr>
          <p:nvPr/>
        </p:nvSpPr>
        <p:spPr bwMode="auto">
          <a:xfrm>
            <a:off x="457200" y="185313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80000"/>
              </a:lnSpc>
              <a:spcBef>
                <a:spcPct val="20000"/>
              </a:spcBef>
            </a:pPr>
            <a:endParaRPr lang="en-US" sz="2600" b="1">
              <a:latin typeface="Palatino Linotype" charset="0"/>
            </a:endParaRPr>
          </a:p>
        </p:txBody>
      </p:sp>
      <p:sp>
        <p:nvSpPr>
          <p:cNvPr id="5" name="1 Rectángulo"/>
          <p:cNvSpPr>
            <a:spLocks noChangeArrowheads="1"/>
          </p:cNvSpPr>
          <p:nvPr/>
        </p:nvSpPr>
        <p:spPr bwMode="auto">
          <a:xfrm>
            <a:off x="4410075" y="3508896"/>
            <a:ext cx="3681413" cy="923330"/>
          </a:xfrm>
          <a:prstGeom prst="rect">
            <a:avLst/>
          </a:prstGeom>
          <a:solidFill>
            <a:srgbClr val="FFFFCC"/>
          </a:solidFill>
          <a:ln w="38100">
            <a:solidFill>
              <a:schemeClr val="tx1"/>
            </a:solidFill>
            <a:miter lim="800000"/>
            <a:headEnd/>
            <a:tailEnd/>
          </a:ln>
        </p:spPr>
        <p:txBody>
          <a:bodyPr>
            <a:spAutoFit/>
          </a:bodyPr>
          <a:lstStyle/>
          <a:p>
            <a:r>
              <a:rPr lang="es-MX" b="1" dirty="0" smtClean="0"/>
              <a:t>DE4</a:t>
            </a:r>
            <a:r>
              <a:rPr lang="es-MX" b="1" dirty="0"/>
              <a:t>-D:</a:t>
            </a:r>
            <a:r>
              <a:rPr lang="es-MX" dirty="0"/>
              <a:t> </a:t>
            </a:r>
            <a:r>
              <a:rPr lang="ja-JP" altLang="es-MX" i="1" dirty="0" smtClean="0"/>
              <a:t>“</a:t>
            </a:r>
            <a:r>
              <a:rPr lang="en-US" altLang="ja-JP" i="1" dirty="0" smtClean="0"/>
              <a:t>… the </a:t>
            </a:r>
            <a:r>
              <a:rPr lang="es-MX" i="1" dirty="0" smtClean="0"/>
              <a:t>salt image may confuse al older adult; he may think that ir is time to consume salt”</a:t>
            </a:r>
            <a:endParaRPr lang="es-MX" dirty="0"/>
          </a:p>
        </p:txBody>
      </p:sp>
      <p:grpSp>
        <p:nvGrpSpPr>
          <p:cNvPr id="6" name="2 Grupo"/>
          <p:cNvGrpSpPr>
            <a:grpSpLocks/>
          </p:cNvGrpSpPr>
          <p:nvPr/>
        </p:nvGrpSpPr>
        <p:grpSpPr bwMode="auto">
          <a:xfrm>
            <a:off x="1241425" y="4013721"/>
            <a:ext cx="2016125" cy="2178050"/>
            <a:chOff x="539552" y="3914775"/>
            <a:chExt cx="2016323" cy="2178050"/>
          </a:xfrm>
        </p:grpSpPr>
        <p:grpSp>
          <p:nvGrpSpPr>
            <p:cNvPr id="7" name="18 Grupo"/>
            <p:cNvGrpSpPr>
              <a:grpSpLocks/>
            </p:cNvGrpSpPr>
            <p:nvPr/>
          </p:nvGrpSpPr>
          <p:grpSpPr bwMode="auto">
            <a:xfrm>
              <a:off x="539552" y="3914775"/>
              <a:ext cx="1971675" cy="2178050"/>
              <a:chOff x="987191" y="3350514"/>
              <a:chExt cx="2337639" cy="3325323"/>
            </a:xfrm>
          </p:grpSpPr>
          <p:sp>
            <p:nvSpPr>
              <p:cNvPr id="9" name="19 Rectángulo"/>
              <p:cNvSpPr/>
              <p:nvPr/>
            </p:nvSpPr>
            <p:spPr>
              <a:xfrm>
                <a:off x="987191" y="3350514"/>
                <a:ext cx="2337869" cy="332532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20 Rectángulo"/>
              <p:cNvSpPr/>
              <p:nvPr/>
            </p:nvSpPr>
            <p:spPr>
              <a:xfrm>
                <a:off x="1111426" y="3532291"/>
                <a:ext cx="2063047" cy="293753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751" y="4221247"/>
                <a:ext cx="1246519" cy="152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22 Grupo"/>
              <p:cNvGrpSpPr>
                <a:grpSpLocks/>
              </p:cNvGrpSpPr>
              <p:nvPr/>
            </p:nvGrpSpPr>
            <p:grpSpPr bwMode="auto">
              <a:xfrm>
                <a:off x="1291685" y="5750098"/>
                <a:ext cx="527972" cy="565054"/>
                <a:chOff x="3714745" y="4214818"/>
                <a:chExt cx="357190" cy="428628"/>
              </a:xfrm>
            </p:grpSpPr>
            <p:sp>
              <p:nvSpPr>
                <p:cNvPr id="14" name="Oval 18"/>
                <p:cNvSpPr/>
                <p:nvPr/>
              </p:nvSpPr>
              <p:spPr>
                <a:xfrm>
                  <a:off x="3715047" y="4214730"/>
                  <a:ext cx="356570" cy="428377"/>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5" name="Straight Connector 19"/>
                <p:cNvCxnSpPr>
                  <a:stCxn id="14" idx="2"/>
                  <a:endCxn id="14" idx="6"/>
                </p:cNvCxnSpPr>
                <p:nvPr/>
              </p:nvCxnSpPr>
              <p:spPr>
                <a:xfrm rot="10800000" flipH="1">
                  <a:off x="3715047" y="4429837"/>
                  <a:ext cx="35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23 CuadroTexto"/>
              <p:cNvSpPr txBox="1">
                <a:spLocks noChangeArrowheads="1"/>
              </p:cNvSpPr>
              <p:nvPr/>
            </p:nvSpPr>
            <p:spPr bwMode="auto">
              <a:xfrm>
                <a:off x="2157047" y="5870153"/>
                <a:ext cx="1080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MX" sz="2400" b="1">
                    <a:latin typeface="Arial Narrow" charset="0"/>
                  </a:rPr>
                  <a:t>20:00</a:t>
                </a:r>
              </a:p>
            </p:txBody>
          </p:sp>
        </p:grpSp>
        <p:sp>
          <p:nvSpPr>
            <p:cNvPr id="8" name="35 CuadroTexto"/>
            <p:cNvSpPr txBox="1">
              <a:spLocks noChangeArrowheads="1"/>
            </p:cNvSpPr>
            <p:nvPr/>
          </p:nvSpPr>
          <p:spPr bwMode="auto">
            <a:xfrm>
              <a:off x="944563" y="3975100"/>
              <a:ext cx="1611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MX" sz="2400" b="1">
                  <a:latin typeface="Arial Narrow" charset="0"/>
                </a:rPr>
                <a:t>Enalapril</a:t>
              </a:r>
            </a:p>
          </p:txBody>
        </p:sp>
      </p:grpSp>
      <p:graphicFrame>
        <p:nvGraphicFramePr>
          <p:cNvPr id="16" name="39 Tabla"/>
          <p:cNvGraphicFramePr>
            <a:graphicFrameLocks noGrp="1"/>
          </p:cNvGraphicFramePr>
          <p:nvPr>
            <p:extLst>
              <p:ext uri="{D42A27DB-BD31-4B8C-83A1-F6EECF244321}">
                <p14:modId xmlns:p14="http://schemas.microsoft.com/office/powerpoint/2010/main" val="2906073910"/>
              </p:ext>
            </p:extLst>
          </p:nvPr>
        </p:nvGraphicFramePr>
        <p:xfrm>
          <a:off x="539750" y="1667396"/>
          <a:ext cx="8135938" cy="1608138"/>
        </p:xfrm>
        <a:graphic>
          <a:graphicData uri="http://schemas.openxmlformats.org/drawingml/2006/table">
            <a:tbl>
              <a:tblPr/>
              <a:tblGrid>
                <a:gridCol w="1439863"/>
                <a:gridCol w="6696075"/>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Palatino Linotype" charset="0"/>
                          <a:ea typeface="ＭＳ Ｐゴシック" charset="0"/>
                          <a:cs typeface="Arial" charset="0"/>
                        </a:rPr>
                        <a:t>Frecuency</a:t>
                      </a:r>
                      <a:endParaRPr kumimoji="0" lang="es-MX" sz="2000" b="1" i="0" u="none" strike="noStrike" cap="none" normalizeH="0" baseline="0" dirty="0">
                        <a:ln>
                          <a:noFill/>
                        </a:ln>
                        <a:solidFill>
                          <a:schemeClr val="bg1"/>
                        </a:solidFill>
                        <a:effectLst>
                          <a:outerShdw blurRad="38100" dist="38100" dir="2700000" algn="tl">
                            <a:srgbClr val="000000"/>
                          </a:outerShdw>
                        </a:effectLst>
                        <a:latin typeface="Palatino Linotype" charset="0"/>
                        <a:ea typeface="ＭＳ Ｐゴシック" charset="0"/>
                        <a:cs typeface="Arial" charset="0"/>
                      </a:endParaRPr>
                    </a:p>
                  </a:txBody>
                  <a:tcPr marL="91449" marR="91449"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8D4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Palatino Linotype" charset="0"/>
                          <a:ea typeface="ＭＳ Ｐゴシック" charset="0"/>
                          <a:cs typeface="Arial" charset="0"/>
                        </a:rPr>
                        <a:t>Problem</a:t>
                      </a:r>
                      <a:endParaRPr kumimoji="0" lang="es-MX" sz="2000" b="1" i="0" u="none" strike="noStrike" cap="none" normalizeH="0" baseline="0" dirty="0">
                        <a:ln>
                          <a:noFill/>
                        </a:ln>
                        <a:solidFill>
                          <a:schemeClr val="bg1"/>
                        </a:solidFill>
                        <a:effectLst>
                          <a:outerShdw blurRad="38100" dist="38100" dir="2700000" algn="tl">
                            <a:srgbClr val="000000"/>
                          </a:outerShdw>
                        </a:effectLst>
                        <a:latin typeface="Palatino Linotype" charset="0"/>
                        <a:ea typeface="ＭＳ Ｐゴシック" charset="0"/>
                        <a:cs typeface="Arial" charset="0"/>
                      </a:endParaRPr>
                    </a:p>
                  </a:txBody>
                  <a:tcPr marL="91449" marR="91449"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8D48"/>
                    </a:solidFill>
                  </a:tcPr>
                </a:tc>
              </a:tr>
              <a:tr h="1211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Palatino Linotype" charset="0"/>
                          <a:ea typeface="ＭＳ Ｐゴシック" charset="0"/>
                          <a:cs typeface="Arial" charset="0"/>
                        </a:rPr>
                        <a:t>7/17</a:t>
                      </a:r>
                    </a:p>
                  </a:txBody>
                  <a:tcPr marL="91449" marR="91449"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es-MX" sz="2000" b="0" i="0" u="none" strike="noStrike" cap="none" normalizeH="0" baseline="0" dirty="0" smtClean="0">
                          <a:ln>
                            <a:noFill/>
                          </a:ln>
                          <a:solidFill>
                            <a:srgbClr val="000000"/>
                          </a:solidFill>
                          <a:effectLst/>
                          <a:latin typeface="Palatino Linotype" charset="0"/>
                          <a:ea typeface="ＭＳ Ｐゴシック" charset="0"/>
                          <a:cs typeface="Arial" charset="0"/>
                        </a:rPr>
                        <a:t>Using images of food, may cause elderly associate them with medication instructions, instead of associating it with the health problem.</a:t>
                      </a:r>
                      <a:endParaRPr kumimoji="0" lang="es-MX" sz="2000" b="0" i="0" u="none" strike="noStrike" cap="none" normalizeH="0" baseline="0" dirty="0">
                        <a:ln>
                          <a:noFill/>
                        </a:ln>
                        <a:solidFill>
                          <a:srgbClr val="000000"/>
                        </a:solidFill>
                        <a:effectLst/>
                        <a:latin typeface="Palatino Linotype" charset="0"/>
                        <a:ea typeface="ＭＳ Ｐゴシック" charset="0"/>
                        <a:cs typeface="Arial" charset="0"/>
                      </a:endParaRPr>
                    </a:p>
                  </a:txBody>
                  <a:tcPr marL="91449" marR="91449"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7" name="1 Rectángulo"/>
          <p:cNvSpPr>
            <a:spLocks noChangeArrowheads="1"/>
          </p:cNvSpPr>
          <p:nvPr/>
        </p:nvSpPr>
        <p:spPr bwMode="auto">
          <a:xfrm>
            <a:off x="4410075" y="4924946"/>
            <a:ext cx="3681413" cy="1200329"/>
          </a:xfrm>
          <a:prstGeom prst="rect">
            <a:avLst/>
          </a:prstGeom>
          <a:solidFill>
            <a:srgbClr val="A4CC6E"/>
          </a:solidFill>
          <a:ln w="38100">
            <a:solidFill>
              <a:schemeClr val="tx1"/>
            </a:solidFill>
            <a:miter lim="800000"/>
            <a:headEnd/>
            <a:tailEnd/>
          </a:ln>
        </p:spPr>
        <p:txBody>
          <a:bodyPr>
            <a:spAutoFit/>
          </a:bodyPr>
          <a:lstStyle/>
          <a:p>
            <a:r>
              <a:rPr lang="es-MX" b="1" dirty="0" smtClean="0"/>
              <a:t>AE3</a:t>
            </a:r>
            <a:r>
              <a:rPr lang="es-MX" b="1" dirty="0"/>
              <a:t>-C5-R:</a:t>
            </a:r>
            <a:r>
              <a:rPr lang="es-MX" dirty="0"/>
              <a:t> </a:t>
            </a:r>
            <a:r>
              <a:rPr lang="ja-JP" altLang="es-MX" i="1" dirty="0" smtClean="0"/>
              <a:t>“</a:t>
            </a:r>
            <a:r>
              <a:rPr lang="en-US" altLang="ja-JP" i="1" dirty="0" smtClean="0"/>
              <a:t>I suggest to modify the image to include a symbol to indicate if it is a recommended or restricted food</a:t>
            </a:r>
            <a:r>
              <a:rPr lang="ja-JP" altLang="es-MX" i="1" dirty="0" smtClean="0"/>
              <a:t>”</a:t>
            </a:r>
            <a:endParaRPr lang="es-MX" dirty="0"/>
          </a:p>
        </p:txBody>
      </p:sp>
    </p:spTree>
    <p:extLst>
      <p:ext uri="{BB962C8B-B14F-4D97-AF65-F5344CB8AC3E}">
        <p14:creationId xmlns:p14="http://schemas.microsoft.com/office/powerpoint/2010/main" val="22811275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Usability</a:t>
            </a:r>
            <a:r>
              <a:rPr lang="es-ES" dirty="0"/>
              <a:t> </a:t>
            </a:r>
            <a:r>
              <a:rPr lang="es-ES" dirty="0" err="1"/>
              <a:t>Problems</a:t>
            </a:r>
            <a:r>
              <a:rPr lang="es-ES" dirty="0"/>
              <a:t>: </a:t>
            </a:r>
            <a:r>
              <a:rPr lang="es-ES" dirty="0" err="1"/>
              <a:t>Remind</a:t>
            </a:r>
            <a:r>
              <a:rPr lang="es-ES" dirty="0"/>
              <a:t>-Me</a:t>
            </a:r>
          </a:p>
        </p:txBody>
      </p:sp>
      <p:sp>
        <p:nvSpPr>
          <p:cNvPr id="4" name="2 Rectángulo"/>
          <p:cNvSpPr>
            <a:spLocks noChangeArrowheads="1"/>
          </p:cNvSpPr>
          <p:nvPr/>
        </p:nvSpPr>
        <p:spPr bwMode="auto">
          <a:xfrm>
            <a:off x="4932363" y="1709728"/>
            <a:ext cx="3760788" cy="1754327"/>
          </a:xfrm>
          <a:prstGeom prst="rect">
            <a:avLst/>
          </a:prstGeom>
          <a:solidFill>
            <a:srgbClr val="FFFFCC"/>
          </a:solidFill>
          <a:ln w="38100">
            <a:solidFill>
              <a:schemeClr val="tx1"/>
            </a:solidFill>
            <a:miter lim="800000"/>
            <a:headEnd/>
            <a:tailEnd/>
          </a:ln>
        </p:spPr>
        <p:txBody>
          <a:bodyPr>
            <a:spAutoFit/>
          </a:bodyPr>
          <a:lstStyle/>
          <a:p>
            <a:r>
              <a:rPr lang="es-MX" b="1" dirty="0" smtClean="0"/>
              <a:t>DE1</a:t>
            </a:r>
            <a:r>
              <a:rPr lang="es-MX" b="1" dirty="0"/>
              <a:t>-C3-D: </a:t>
            </a:r>
            <a:r>
              <a:rPr lang="ja-JP" altLang="es-MX" i="1" dirty="0" smtClean="0"/>
              <a:t>“</a:t>
            </a:r>
            <a:r>
              <a:rPr lang="es-ES" altLang="ja-JP" i="1" dirty="0" err="1" smtClean="0"/>
              <a:t>some</a:t>
            </a:r>
            <a:r>
              <a:rPr lang="es-ES" altLang="ja-JP" i="1" dirty="0" smtClean="0"/>
              <a:t> </a:t>
            </a:r>
            <a:r>
              <a:rPr lang="es-ES" altLang="ja-JP" i="1" dirty="0" err="1"/>
              <a:t>elder’s</a:t>
            </a:r>
            <a:r>
              <a:rPr lang="es-ES" altLang="ja-JP" i="1" dirty="0"/>
              <a:t> </a:t>
            </a:r>
            <a:r>
              <a:rPr lang="es-ES" altLang="ja-JP" i="1" dirty="0" err="1"/>
              <a:t>present</a:t>
            </a:r>
            <a:r>
              <a:rPr lang="es-ES" altLang="ja-JP" i="1" dirty="0"/>
              <a:t> </a:t>
            </a:r>
            <a:r>
              <a:rPr lang="es-ES" altLang="ja-JP" i="1" dirty="0" err="1"/>
              <a:t>presbycusis</a:t>
            </a:r>
            <a:r>
              <a:rPr lang="es-ES" altLang="ja-JP" i="1" dirty="0"/>
              <a:t>, </a:t>
            </a:r>
            <a:r>
              <a:rPr lang="es-ES" altLang="ja-JP" i="1" dirty="0" err="1"/>
              <a:t>loss</a:t>
            </a:r>
            <a:r>
              <a:rPr lang="es-ES" altLang="ja-JP" i="1" dirty="0"/>
              <a:t> of </a:t>
            </a:r>
            <a:r>
              <a:rPr lang="es-ES" altLang="ja-JP" i="1" dirty="0" err="1" smtClean="0"/>
              <a:t>ability</a:t>
            </a:r>
            <a:r>
              <a:rPr lang="es-ES" altLang="ja-JP" i="1" dirty="0" smtClean="0"/>
              <a:t> </a:t>
            </a:r>
            <a:r>
              <a:rPr lang="es-ES" altLang="ja-JP" i="1" dirty="0" err="1"/>
              <a:t>to</a:t>
            </a:r>
            <a:r>
              <a:rPr lang="es-ES" altLang="ja-JP" i="1" dirty="0"/>
              <a:t> </a:t>
            </a:r>
            <a:r>
              <a:rPr lang="es-ES" altLang="ja-JP" i="1" dirty="0" err="1"/>
              <a:t>perceive</a:t>
            </a:r>
            <a:r>
              <a:rPr lang="es-ES" altLang="ja-JP" i="1" dirty="0"/>
              <a:t> </a:t>
            </a:r>
            <a:r>
              <a:rPr lang="es-ES" altLang="ja-JP" i="1" dirty="0" err="1"/>
              <a:t>high</a:t>
            </a:r>
            <a:r>
              <a:rPr lang="es-ES" altLang="ja-JP" i="1" dirty="0"/>
              <a:t> </a:t>
            </a:r>
            <a:r>
              <a:rPr lang="es-ES" altLang="ja-JP" i="1" dirty="0" err="1"/>
              <a:t>frequency</a:t>
            </a:r>
            <a:r>
              <a:rPr lang="es-ES" altLang="ja-JP" i="1" dirty="0"/>
              <a:t> </a:t>
            </a:r>
            <a:r>
              <a:rPr lang="es-ES" altLang="ja-JP" i="1" dirty="0" err="1"/>
              <a:t>sounds</a:t>
            </a:r>
            <a:r>
              <a:rPr lang="es-ES" altLang="ja-JP" i="1" dirty="0"/>
              <a:t> </a:t>
            </a:r>
            <a:r>
              <a:rPr lang="es-ES" altLang="ja-JP" i="1" dirty="0" err="1"/>
              <a:t>or</a:t>
            </a:r>
            <a:r>
              <a:rPr lang="es-ES" altLang="ja-JP" i="1" dirty="0"/>
              <a:t> </a:t>
            </a:r>
            <a:r>
              <a:rPr lang="es-ES" altLang="ja-JP" i="1" dirty="0" err="1"/>
              <a:t>distinguish</a:t>
            </a:r>
            <a:r>
              <a:rPr lang="es-ES" altLang="ja-JP" i="1" dirty="0"/>
              <a:t> </a:t>
            </a:r>
            <a:r>
              <a:rPr lang="es-ES" altLang="ja-JP" i="1" dirty="0" err="1"/>
              <a:t>between</a:t>
            </a:r>
            <a:r>
              <a:rPr lang="es-ES" altLang="ja-JP" i="1" dirty="0"/>
              <a:t> </a:t>
            </a:r>
            <a:r>
              <a:rPr lang="es-ES" altLang="ja-JP" i="1" dirty="0" smtClean="0"/>
              <a:t>tones, </a:t>
            </a:r>
            <a:r>
              <a:rPr lang="es-ES" altLang="ja-JP" i="1" dirty="0" err="1" smtClean="0"/>
              <a:t>therefore</a:t>
            </a:r>
            <a:r>
              <a:rPr lang="es-ES" altLang="ja-JP" i="1" dirty="0" smtClean="0"/>
              <a:t> </a:t>
            </a:r>
            <a:r>
              <a:rPr lang="es-ES" altLang="ja-JP" i="1" dirty="0" err="1" smtClean="0"/>
              <a:t>they</a:t>
            </a:r>
            <a:r>
              <a:rPr lang="es-ES" altLang="ja-JP" i="1" dirty="0" smtClean="0"/>
              <a:t> </a:t>
            </a:r>
            <a:r>
              <a:rPr lang="es-ES" altLang="ja-JP" i="1" dirty="0" err="1" smtClean="0"/>
              <a:t>may</a:t>
            </a:r>
            <a:r>
              <a:rPr lang="es-ES" altLang="ja-JP" i="1" dirty="0" smtClean="0"/>
              <a:t> </a:t>
            </a:r>
            <a:r>
              <a:rPr lang="es-ES" altLang="ja-JP" i="1" dirty="0" err="1" smtClean="0"/>
              <a:t>not</a:t>
            </a:r>
            <a:r>
              <a:rPr lang="es-ES" altLang="ja-JP" i="1" dirty="0" smtClean="0"/>
              <a:t> </a:t>
            </a:r>
            <a:r>
              <a:rPr lang="es-ES" altLang="ja-JP" i="1" dirty="0" err="1" smtClean="0"/>
              <a:t>distinguihed</a:t>
            </a:r>
            <a:r>
              <a:rPr lang="es-ES" altLang="ja-JP" i="1" dirty="0" smtClean="0"/>
              <a:t> </a:t>
            </a:r>
            <a:r>
              <a:rPr lang="es-ES" altLang="ja-JP" i="1" dirty="0" err="1" smtClean="0"/>
              <a:t>this</a:t>
            </a:r>
            <a:r>
              <a:rPr lang="es-ES" altLang="ja-JP" i="1" dirty="0" smtClean="0"/>
              <a:t> </a:t>
            </a:r>
            <a:r>
              <a:rPr lang="es-ES" altLang="ja-JP" i="1" dirty="0" err="1" smtClean="0"/>
              <a:t>auditory</a:t>
            </a:r>
            <a:r>
              <a:rPr lang="es-ES" altLang="ja-JP" i="1" dirty="0" smtClean="0"/>
              <a:t> </a:t>
            </a:r>
            <a:r>
              <a:rPr lang="es-ES" altLang="ja-JP" i="1" dirty="0" err="1" smtClean="0"/>
              <a:t>notifications</a:t>
            </a:r>
            <a:r>
              <a:rPr lang="es-ES" altLang="ja-JP" i="1" dirty="0" smtClean="0"/>
              <a:t>”</a:t>
            </a:r>
            <a:r>
              <a:rPr lang="es-MX" dirty="0" smtClean="0"/>
              <a:t> </a:t>
            </a:r>
            <a:endParaRPr lang="es-MX" dirty="0"/>
          </a:p>
        </p:txBody>
      </p:sp>
      <p:graphicFrame>
        <p:nvGraphicFramePr>
          <p:cNvPr id="5" name="14 Tabla"/>
          <p:cNvGraphicFramePr>
            <a:graphicFrameLocks noGrp="1"/>
          </p:cNvGraphicFramePr>
          <p:nvPr>
            <p:extLst>
              <p:ext uri="{D42A27DB-BD31-4B8C-83A1-F6EECF244321}">
                <p14:modId xmlns:p14="http://schemas.microsoft.com/office/powerpoint/2010/main" val="1797325185"/>
              </p:ext>
            </p:extLst>
          </p:nvPr>
        </p:nvGraphicFramePr>
        <p:xfrm>
          <a:off x="539750" y="1695975"/>
          <a:ext cx="3998383" cy="3383370"/>
        </p:xfrm>
        <a:graphic>
          <a:graphicData uri="http://schemas.openxmlformats.org/drawingml/2006/table">
            <a:tbl>
              <a:tblPr/>
              <a:tblGrid>
                <a:gridCol w="1439863"/>
                <a:gridCol w="2558520"/>
              </a:tblGrid>
              <a:tr h="3591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Palatino Linotype" charset="0"/>
                          <a:ea typeface="ＭＳ Ｐゴシック" charset="0"/>
                          <a:cs typeface="Arial" charset="0"/>
                        </a:rPr>
                        <a:t>Frecuency</a:t>
                      </a:r>
                      <a:endParaRPr kumimoji="0" lang="es-MX" sz="2000" b="1" i="0" u="none" strike="noStrike" cap="none" normalizeH="0" baseline="0" dirty="0">
                        <a:ln>
                          <a:noFill/>
                        </a:ln>
                        <a:solidFill>
                          <a:schemeClr val="bg1"/>
                        </a:solidFill>
                        <a:effectLst>
                          <a:outerShdw blurRad="38100" dist="38100" dir="2700000" algn="tl">
                            <a:srgbClr val="000000"/>
                          </a:outerShdw>
                        </a:effectLst>
                        <a:latin typeface="Palatino Linotype" charset="0"/>
                        <a:ea typeface="ＭＳ Ｐゴシック" charset="0"/>
                        <a:cs typeface="Arial" charset="0"/>
                      </a:endParaRPr>
                    </a:p>
                  </a:txBody>
                  <a:tcPr marL="91449" marR="91449"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8D4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Palatino Linotype" charset="0"/>
                          <a:ea typeface="ＭＳ Ｐゴシック" charset="0"/>
                          <a:cs typeface="Arial" charset="0"/>
                        </a:rPr>
                        <a:t>Problem</a:t>
                      </a:r>
                      <a:endParaRPr kumimoji="0" lang="es-MX" sz="2000" b="1" i="0" u="none" strike="noStrike" cap="none" normalizeH="0" baseline="0" dirty="0">
                        <a:ln>
                          <a:noFill/>
                        </a:ln>
                        <a:solidFill>
                          <a:schemeClr val="bg1"/>
                        </a:solidFill>
                        <a:effectLst>
                          <a:outerShdw blurRad="38100" dist="38100" dir="2700000" algn="tl">
                            <a:srgbClr val="000000"/>
                          </a:outerShdw>
                        </a:effectLst>
                        <a:latin typeface="Palatino Linotype" charset="0"/>
                        <a:ea typeface="ＭＳ Ｐゴシック" charset="0"/>
                        <a:cs typeface="Arial" charset="0"/>
                      </a:endParaRPr>
                    </a:p>
                  </a:txBody>
                  <a:tcPr marL="91449" marR="91449"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8D48"/>
                    </a:solidFill>
                  </a:tcPr>
                </a:tc>
              </a:tr>
              <a:tr h="11860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rgbClr val="000000"/>
                          </a:solidFill>
                          <a:effectLst/>
                          <a:latin typeface="Palatino Linotype" charset="0"/>
                          <a:ea typeface="ＭＳ Ｐゴシック" charset="0"/>
                          <a:cs typeface="Arial" charset="0"/>
                        </a:rPr>
                        <a:t>5/17</a:t>
                      </a:r>
                    </a:p>
                  </a:txBody>
                  <a:tcPr marL="91449" marR="91449"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es-MX" sz="2000" b="0" i="0" u="none" strike="noStrike" cap="none" normalizeH="0" baseline="0" dirty="0" smtClean="0">
                          <a:ln>
                            <a:noFill/>
                          </a:ln>
                          <a:solidFill>
                            <a:srgbClr val="000000"/>
                          </a:solidFill>
                          <a:effectLst/>
                          <a:latin typeface="Palatino Linotype" charset="0"/>
                          <a:ea typeface="ＭＳ Ｐゴシック" charset="0"/>
                          <a:cs typeface="Arial" charset="0"/>
                        </a:rPr>
                        <a:t>Using high frequency auditory notification, may not be perceived by older adults.</a:t>
                      </a:r>
                      <a:r>
                        <a:rPr kumimoji="0" lang="es-MX" sz="2000" b="1" i="0" u="none" strike="noStrike" cap="none" normalizeH="0" baseline="0" dirty="0" smtClean="0">
                          <a:ln>
                            <a:noFill/>
                          </a:ln>
                          <a:solidFill>
                            <a:srgbClr val="000000"/>
                          </a:solidFill>
                          <a:effectLst/>
                          <a:latin typeface="Palatino Linotype" charset="0"/>
                          <a:ea typeface="ＭＳ Ｐゴシック" charset="0"/>
                          <a:cs typeface="Arial" charset="0"/>
                        </a:rPr>
                        <a:t> </a:t>
                      </a:r>
                      <a:endParaRPr kumimoji="0" lang="es-MX" sz="2000" b="1" i="0" u="none" strike="noStrike" cap="none" normalizeH="0" baseline="0" dirty="0">
                        <a:ln>
                          <a:noFill/>
                        </a:ln>
                        <a:solidFill>
                          <a:srgbClr val="000000"/>
                        </a:solidFill>
                        <a:effectLst/>
                        <a:latin typeface="Palatino Linotype" charset="0"/>
                        <a:ea typeface="ＭＳ Ｐゴシック" charset="0"/>
                        <a:cs typeface="Arial" charset="0"/>
                      </a:endParaRPr>
                    </a:p>
                  </a:txBody>
                  <a:tcPr marL="91449" marR="91449"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170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Palatino Linotype" charset="0"/>
                          <a:ea typeface="ＭＳ Ｐゴシック" charset="0"/>
                          <a:cs typeface="Arial" charset="0"/>
                        </a:rPr>
                        <a:t>3/17</a:t>
                      </a:r>
                      <a:endParaRPr kumimoji="0" lang="es-MX" sz="2000" b="0" i="0" u="none" strike="noStrike" cap="none" normalizeH="0" baseline="0" dirty="0">
                        <a:ln>
                          <a:noFill/>
                        </a:ln>
                        <a:solidFill>
                          <a:srgbClr val="000000"/>
                        </a:solidFill>
                        <a:effectLst/>
                        <a:latin typeface="Palatino Linotype" charset="0"/>
                        <a:ea typeface="ＭＳ Ｐゴシック" charset="0"/>
                        <a:cs typeface="Arial" charset="0"/>
                      </a:endParaRPr>
                    </a:p>
                  </a:txBody>
                  <a:tcPr marL="91449" marR="91449"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lang="es-MX" sz="2000" dirty="0" smtClean="0">
                          <a:solidFill>
                            <a:srgbClr val="000000"/>
                          </a:solidFill>
                          <a:latin typeface="Palatino Linotype" charset="0"/>
                        </a:rPr>
                        <a:t>The system does not makes elders aware about thei medication complizance.</a:t>
                      </a: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es-MX" sz="2000" b="1" i="0" u="none" strike="noStrike" cap="none" normalizeH="0" baseline="0" dirty="0">
                        <a:ln>
                          <a:noFill/>
                        </a:ln>
                        <a:solidFill>
                          <a:srgbClr val="000000"/>
                        </a:solidFill>
                        <a:effectLst/>
                        <a:latin typeface="Palatino Linotype" charset="0"/>
                        <a:ea typeface="ＭＳ Ｐゴシック" charset="0"/>
                        <a:cs typeface="Arial" charset="0"/>
                      </a:endParaRPr>
                    </a:p>
                  </a:txBody>
                  <a:tcPr marL="91449" marR="91449"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1 Rectángulo"/>
          <p:cNvSpPr>
            <a:spLocks noChangeArrowheads="1"/>
          </p:cNvSpPr>
          <p:nvPr/>
        </p:nvSpPr>
        <p:spPr bwMode="auto">
          <a:xfrm>
            <a:off x="4932363" y="3579757"/>
            <a:ext cx="2879725" cy="1200329"/>
          </a:xfrm>
          <a:prstGeom prst="rect">
            <a:avLst/>
          </a:prstGeom>
          <a:solidFill>
            <a:srgbClr val="FFFFCC"/>
          </a:solidFill>
          <a:ln w="38100">
            <a:solidFill>
              <a:schemeClr val="tx1"/>
            </a:solidFill>
            <a:miter lim="800000"/>
            <a:headEnd/>
            <a:tailEnd/>
          </a:ln>
        </p:spPr>
        <p:txBody>
          <a:bodyPr>
            <a:spAutoFit/>
          </a:bodyPr>
          <a:lstStyle/>
          <a:p>
            <a:r>
              <a:rPr lang="es-MX" b="1" dirty="0" smtClean="0"/>
              <a:t>AE3</a:t>
            </a:r>
            <a:r>
              <a:rPr lang="es-MX" b="1" dirty="0"/>
              <a:t>(0)-C6-D: </a:t>
            </a:r>
            <a:r>
              <a:rPr lang="ja-JP" altLang="es-MX" i="1" dirty="0" smtClean="0"/>
              <a:t>“</a:t>
            </a:r>
            <a:r>
              <a:rPr lang="es-MX" i="1" dirty="0" smtClean="0"/>
              <a:t>The system does not allow to get additional information sbout my medication compliance”.</a:t>
            </a:r>
            <a:endParaRPr lang="es-MX" dirty="0"/>
          </a:p>
        </p:txBody>
      </p:sp>
    </p:spTree>
    <p:extLst>
      <p:ext uri="{BB962C8B-B14F-4D97-AF65-F5344CB8AC3E}">
        <p14:creationId xmlns:p14="http://schemas.microsoft.com/office/powerpoint/2010/main" val="80857656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Usability</a:t>
            </a:r>
            <a:r>
              <a:rPr lang="es-ES" dirty="0"/>
              <a:t> </a:t>
            </a:r>
            <a:r>
              <a:rPr lang="es-ES" dirty="0" err="1"/>
              <a:t>Problems</a:t>
            </a:r>
            <a:r>
              <a:rPr lang="es-ES" dirty="0"/>
              <a:t>: </a:t>
            </a:r>
            <a:r>
              <a:rPr lang="es-ES" dirty="0" smtClean="0"/>
              <a:t>Guide-</a:t>
            </a:r>
            <a:r>
              <a:rPr lang="es-ES" dirty="0"/>
              <a:t>Me</a:t>
            </a:r>
          </a:p>
        </p:txBody>
      </p:sp>
      <p:graphicFrame>
        <p:nvGraphicFramePr>
          <p:cNvPr id="8" name="13 Tabla"/>
          <p:cNvGraphicFramePr>
            <a:graphicFrameLocks noGrp="1"/>
          </p:cNvGraphicFramePr>
          <p:nvPr>
            <p:extLst>
              <p:ext uri="{D42A27DB-BD31-4B8C-83A1-F6EECF244321}">
                <p14:modId xmlns:p14="http://schemas.microsoft.com/office/powerpoint/2010/main" val="1306666431"/>
              </p:ext>
            </p:extLst>
          </p:nvPr>
        </p:nvGraphicFramePr>
        <p:xfrm>
          <a:off x="270937" y="1622238"/>
          <a:ext cx="8612188" cy="3161738"/>
        </p:xfrm>
        <a:graphic>
          <a:graphicData uri="http://schemas.openxmlformats.org/drawingml/2006/table">
            <a:tbl>
              <a:tblPr/>
              <a:tblGrid>
                <a:gridCol w="1509713"/>
                <a:gridCol w="7102475"/>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Palatino Linotype" charset="0"/>
                          <a:ea typeface="ＭＳ Ｐゴシック" charset="0"/>
                          <a:cs typeface="Arial" charset="0"/>
                        </a:rPr>
                        <a:t>Frecuency</a:t>
                      </a:r>
                      <a:endParaRPr kumimoji="0" lang="es-MX" sz="2000" b="1" i="0" u="none" strike="noStrike" cap="none" normalizeH="0" baseline="0" dirty="0">
                        <a:ln>
                          <a:noFill/>
                        </a:ln>
                        <a:solidFill>
                          <a:schemeClr val="bg1"/>
                        </a:solidFill>
                        <a:effectLst>
                          <a:outerShdw blurRad="38100" dist="38100" dir="2700000" algn="tl">
                            <a:srgbClr val="000000"/>
                          </a:outerShdw>
                        </a:effectLst>
                        <a:latin typeface="Palatino Linotype" charset="0"/>
                        <a:ea typeface="ＭＳ Ｐゴシック" charset="0"/>
                        <a:cs typeface="Arial" charset="0"/>
                      </a:endParaRPr>
                    </a:p>
                  </a:txBody>
                  <a:tcPr marL="91436" marR="91436" marT="45756" marB="4575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88D4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Palatino Linotype" charset="0"/>
                          <a:ea typeface="ＭＳ Ｐゴシック" charset="0"/>
                          <a:cs typeface="Arial" charset="0"/>
                        </a:rPr>
                        <a:t>Problem</a:t>
                      </a:r>
                      <a:endParaRPr kumimoji="0" lang="es-MX" sz="2000" b="1" i="0" u="none" strike="noStrike" cap="none" normalizeH="0" baseline="0" dirty="0">
                        <a:ln>
                          <a:noFill/>
                        </a:ln>
                        <a:solidFill>
                          <a:schemeClr val="bg1"/>
                        </a:solidFill>
                        <a:effectLst>
                          <a:outerShdw blurRad="38100" dist="38100" dir="2700000" algn="tl">
                            <a:srgbClr val="000000"/>
                          </a:outerShdw>
                        </a:effectLst>
                        <a:latin typeface="Palatino Linotype" charset="0"/>
                        <a:ea typeface="ＭＳ Ｐゴシック" charset="0"/>
                        <a:cs typeface="Arial" charset="0"/>
                      </a:endParaRPr>
                    </a:p>
                  </a:txBody>
                  <a:tcPr marL="91436" marR="91436" marT="45756" marB="4575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88D48"/>
                    </a:solidFill>
                  </a:tcPr>
                </a:tc>
              </a:tr>
              <a:tr h="579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rgbClr val="000000"/>
                          </a:solidFill>
                          <a:effectLst/>
                          <a:latin typeface="Palatino Linotype" charset="0"/>
                          <a:ea typeface="ＭＳ Ｐゴシック" charset="0"/>
                          <a:cs typeface="Arial" charset="0"/>
                        </a:rPr>
                        <a:t>13/16</a:t>
                      </a:r>
                    </a:p>
                  </a:txBody>
                  <a:tcPr marL="91436" marR="91436" marT="45756" marB="4575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GB" sz="2000" b="0" i="0" u="none" strike="noStrike" cap="none" normalizeH="0" baseline="0" noProof="0" smtClean="0">
                          <a:ln>
                            <a:noFill/>
                          </a:ln>
                          <a:solidFill>
                            <a:srgbClr val="000000"/>
                          </a:solidFill>
                          <a:effectLst/>
                          <a:latin typeface="Palatino Linotype" charset="0"/>
                          <a:ea typeface="ＭＳ Ｐゴシック" charset="0"/>
                          <a:cs typeface="Arial" charset="0"/>
                        </a:rPr>
                        <a:t>Asociate the geometric figures with the medication frequency is a complex task. </a:t>
                      </a:r>
                      <a:endParaRPr kumimoji="0" lang="en-GB" sz="2000" b="0" i="0" u="none" strike="noStrike" cap="none" normalizeH="0" baseline="0" noProof="0">
                        <a:ln>
                          <a:noFill/>
                        </a:ln>
                        <a:solidFill>
                          <a:srgbClr val="000000"/>
                        </a:solidFill>
                        <a:effectLst/>
                        <a:latin typeface="Palatino Linotype" charset="0"/>
                        <a:ea typeface="ＭＳ Ｐゴシック" charset="0"/>
                        <a:cs typeface="Arial" charset="0"/>
                      </a:endParaRPr>
                    </a:p>
                  </a:txBody>
                  <a:tcPr marL="91436" marR="91436" marT="45756" marB="4575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FF"/>
                    </a:solidFill>
                  </a:tcPr>
                </a:tc>
              </a:tr>
              <a:tr h="660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Palatino Linotype" charset="0"/>
                          <a:ea typeface="ＭＳ Ｐゴシック" charset="0"/>
                          <a:cs typeface="Arial" charset="0"/>
                        </a:rPr>
                        <a:t>8/16</a:t>
                      </a:r>
                    </a:p>
                  </a:txBody>
                  <a:tcPr marL="91436" marR="91436" marT="45756" marB="4575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GB" sz="2000" b="0" i="0" u="none" strike="noStrike" cap="none" normalizeH="0" baseline="0" noProof="0" smtClean="0">
                          <a:ln>
                            <a:noFill/>
                          </a:ln>
                          <a:solidFill>
                            <a:srgbClr val="000000"/>
                          </a:solidFill>
                          <a:effectLst/>
                          <a:latin typeface="Palatino Linotype" charset="0"/>
                          <a:ea typeface="ＭＳ Ｐゴシック" charset="0"/>
                          <a:cs typeface="Arial" charset="0"/>
                        </a:rPr>
                        <a:t>The system design is not pleasant</a:t>
                      </a:r>
                      <a:endParaRPr kumimoji="0" lang="en-GB" sz="2000" b="0" i="0" u="none" strike="noStrike" cap="none" normalizeH="0" baseline="0" noProof="0">
                        <a:ln>
                          <a:noFill/>
                        </a:ln>
                        <a:solidFill>
                          <a:srgbClr val="000000"/>
                        </a:solidFill>
                        <a:effectLst/>
                        <a:latin typeface="Palatino Linotype" charset="0"/>
                        <a:ea typeface="ＭＳ Ｐゴシック" charset="0"/>
                        <a:cs typeface="Arial" charset="0"/>
                      </a:endParaRPr>
                    </a:p>
                  </a:txBody>
                  <a:tcPr marL="91436" marR="91436" marT="45756" marB="4575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FF"/>
                    </a:solidFill>
                  </a:tcPr>
                </a:tc>
              </a:tr>
              <a:tr h="823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rgbClr val="000000"/>
                          </a:solidFill>
                          <a:effectLst/>
                          <a:latin typeface="Palatino Linotype" charset="0"/>
                          <a:ea typeface="ＭＳ Ｐゴシック" charset="0"/>
                          <a:cs typeface="Arial" charset="0"/>
                        </a:rPr>
                        <a:t>6/16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dirty="0">
                        <a:ln>
                          <a:noFill/>
                        </a:ln>
                        <a:solidFill>
                          <a:srgbClr val="000000"/>
                        </a:solidFill>
                        <a:effectLst/>
                        <a:latin typeface="Palatino Linotype" charset="0"/>
                        <a:ea typeface="ＭＳ Ｐゴシック" charset="0"/>
                        <a:cs typeface="Arial" charset="0"/>
                      </a:endParaRPr>
                    </a:p>
                  </a:txBody>
                  <a:tcPr marL="91436" marR="91436" marT="45756" marB="4575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GB" sz="2000" b="0" i="0" u="none" strike="noStrike" cap="none" normalizeH="0" baseline="0" noProof="0" smtClean="0">
                          <a:ln>
                            <a:noFill/>
                          </a:ln>
                          <a:solidFill>
                            <a:srgbClr val="000000"/>
                          </a:solidFill>
                          <a:effectLst/>
                          <a:latin typeface="Palatino Linotype" charset="0"/>
                          <a:ea typeface="ＭＳ Ｐゴシック" charset="0"/>
                          <a:cs typeface="Arial" charset="0"/>
                        </a:rPr>
                        <a:t>Interpreting the meaning of the highlited sides is a complex task</a:t>
                      </a:r>
                      <a:endParaRPr kumimoji="0" lang="en-GB" sz="2000" b="0" i="0" u="none" strike="noStrike" cap="none" normalizeH="0" baseline="0" noProof="0">
                        <a:ln>
                          <a:noFill/>
                        </a:ln>
                        <a:solidFill>
                          <a:srgbClr val="000000"/>
                        </a:solidFill>
                        <a:effectLst/>
                        <a:latin typeface="Palatino Linotype" charset="0"/>
                        <a:ea typeface="ＭＳ Ｐゴシック" charset="0"/>
                        <a:cs typeface="Arial" charset="0"/>
                      </a:endParaRPr>
                    </a:p>
                  </a:txBody>
                  <a:tcPr marL="91436" marR="91436" marT="45756" marB="4575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FF"/>
                    </a:solidFill>
                  </a:tcPr>
                </a:tc>
              </a:tr>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rgbClr val="000000"/>
                          </a:solidFill>
                          <a:effectLst/>
                          <a:latin typeface="Palatino Linotype" charset="0"/>
                          <a:ea typeface="ＭＳ Ｐゴシック" charset="0"/>
                          <a:cs typeface="Arial" charset="0"/>
                        </a:rPr>
                        <a:t>4/16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dirty="0">
                        <a:ln>
                          <a:noFill/>
                        </a:ln>
                        <a:solidFill>
                          <a:srgbClr val="000000"/>
                        </a:solidFill>
                        <a:effectLst/>
                        <a:latin typeface="Palatino Linotype" charset="0"/>
                        <a:ea typeface="ＭＳ Ｐゴシック" charset="0"/>
                        <a:cs typeface="Arial" charset="0"/>
                      </a:endParaRPr>
                    </a:p>
                  </a:txBody>
                  <a:tcPr marL="91436" marR="91436" marT="45756" marB="4575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GB" sz="2000" b="0" i="0" u="none" strike="noStrike" cap="none" normalizeH="0" baseline="0" noProof="0" dirty="0" smtClean="0">
                          <a:ln>
                            <a:noFill/>
                          </a:ln>
                          <a:solidFill>
                            <a:srgbClr val="000000"/>
                          </a:solidFill>
                          <a:effectLst/>
                          <a:latin typeface="Palatino Linotype" charset="0"/>
                          <a:ea typeface="ＭＳ Ｐゴシック" charset="0"/>
                          <a:cs typeface="Arial" charset="0"/>
                        </a:rPr>
                        <a:t>The luminosity intensity of the sides, may not be perceived by older adults</a:t>
                      </a:r>
                      <a:endParaRPr kumimoji="0" lang="en-GB" sz="2000" b="0" i="0" u="none" strike="noStrike" cap="none" normalizeH="0" baseline="0" noProof="0" dirty="0">
                        <a:ln>
                          <a:noFill/>
                        </a:ln>
                        <a:solidFill>
                          <a:srgbClr val="000000"/>
                        </a:solidFill>
                        <a:effectLst/>
                        <a:latin typeface="Palatino Linotype" charset="0"/>
                        <a:ea typeface="ＭＳ Ｐゴシック" charset="0"/>
                        <a:cs typeface="Arial" charset="0"/>
                      </a:endParaRPr>
                    </a:p>
                  </a:txBody>
                  <a:tcPr marL="91436" marR="91436" marT="45756" marB="4575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2504256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Recommendations</a:t>
            </a:r>
            <a:endParaRPr lang="es-ES" dirty="0"/>
          </a:p>
        </p:txBody>
      </p:sp>
      <p:sp>
        <p:nvSpPr>
          <p:cNvPr id="3" name="Marcador de contenido 2"/>
          <p:cNvSpPr>
            <a:spLocks noGrp="1"/>
          </p:cNvSpPr>
          <p:nvPr>
            <p:ph idx="1"/>
          </p:nvPr>
        </p:nvSpPr>
        <p:spPr/>
        <p:txBody>
          <a:bodyPr>
            <a:normAutofit/>
          </a:bodyPr>
          <a:lstStyle/>
          <a:p>
            <a:r>
              <a:rPr lang="en-US" sz="3000" dirty="0" smtClean="0"/>
              <a:t>CARE-Me should reinforce </a:t>
            </a:r>
            <a:r>
              <a:rPr lang="en-US" sz="3000" dirty="0"/>
              <a:t>the elders’ behavior towards the </a:t>
            </a:r>
            <a:r>
              <a:rPr lang="en-US" sz="3000" dirty="0" smtClean="0"/>
              <a:t>activity.</a:t>
            </a:r>
          </a:p>
          <a:p>
            <a:pPr lvl="1"/>
            <a:r>
              <a:rPr lang="en-US" sz="2600" dirty="0" smtClean="0"/>
              <a:t>It is important to represent more detailed and additional information (</a:t>
            </a:r>
            <a:r>
              <a:rPr lang="en-US" sz="2600" i="1" dirty="0" smtClean="0"/>
              <a:t>Sufficient information, C4=0.81;  Easy transition, C6=0.52</a:t>
            </a:r>
            <a:r>
              <a:rPr lang="en-US" sz="2600" dirty="0" smtClean="0"/>
              <a:t>)</a:t>
            </a:r>
          </a:p>
          <a:p>
            <a:pPr lvl="1"/>
            <a:r>
              <a:rPr lang="en-US" sz="2600" dirty="0" smtClean="0"/>
              <a:t>Daily representations of the medication compliance  and present instructions for medicating (12/17).</a:t>
            </a:r>
          </a:p>
          <a:p>
            <a:pPr lvl="1"/>
            <a:r>
              <a:rPr lang="en-US" sz="2600" dirty="0" smtClean="0"/>
              <a:t>Daily </a:t>
            </a:r>
            <a:r>
              <a:rPr lang="en-US" sz="2600" dirty="0"/>
              <a:t>rewards instead of </a:t>
            </a:r>
            <a:r>
              <a:rPr lang="en-US" sz="2600" dirty="0" smtClean="0"/>
              <a:t>weekly: parakeets notify appropriate and inappropriate behavior (5/17).</a:t>
            </a:r>
          </a:p>
          <a:p>
            <a:pPr lvl="1"/>
            <a:endParaRPr lang="en-US" dirty="0"/>
          </a:p>
          <a:p>
            <a:pPr lvl="1"/>
            <a:endParaRPr lang="en-US" dirty="0" smtClean="0"/>
          </a:p>
          <a:p>
            <a:pPr lvl="1"/>
            <a:endParaRPr lang="en-US" dirty="0" smtClean="0"/>
          </a:p>
          <a:p>
            <a:pPr lvl="1"/>
            <a:endParaRPr lang="en-US" dirty="0" smtClean="0"/>
          </a:p>
          <a:p>
            <a:pPr lvl="1"/>
            <a:endParaRPr lang="es-ES" dirty="0"/>
          </a:p>
        </p:txBody>
      </p:sp>
      <p:sp>
        <p:nvSpPr>
          <p:cNvPr id="5" name="Marcador de número de diapositiva 4"/>
          <p:cNvSpPr>
            <a:spLocks noGrp="1"/>
          </p:cNvSpPr>
          <p:nvPr>
            <p:ph type="sldNum" sz="quarter" idx="12"/>
          </p:nvPr>
        </p:nvSpPr>
        <p:spPr/>
        <p:txBody>
          <a:bodyPr/>
          <a:lstStyle/>
          <a:p>
            <a:fld id="{62A4A63D-11CC-384B-8831-B6AAA48997F6}" type="slidenum">
              <a:rPr lang="es-ES" smtClean="0"/>
              <a:t>44</a:t>
            </a:fld>
            <a:endParaRPr lang="es-ES"/>
          </a:p>
        </p:txBody>
      </p:sp>
    </p:spTree>
    <p:extLst>
      <p:ext uri="{BB962C8B-B14F-4D97-AF65-F5344CB8AC3E}">
        <p14:creationId xmlns:p14="http://schemas.microsoft.com/office/powerpoint/2010/main" val="245503735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Recommendations</a:t>
            </a:r>
            <a:r>
              <a:rPr lang="es-ES" dirty="0" smtClean="0"/>
              <a:t> </a:t>
            </a:r>
            <a:endParaRPr lang="es-ES" dirty="0"/>
          </a:p>
        </p:txBody>
      </p:sp>
      <p:sp>
        <p:nvSpPr>
          <p:cNvPr id="3" name="Marcador de contenido 2"/>
          <p:cNvSpPr>
            <a:spLocks noGrp="1"/>
          </p:cNvSpPr>
          <p:nvPr>
            <p:ph idx="1"/>
          </p:nvPr>
        </p:nvSpPr>
        <p:spPr/>
        <p:txBody>
          <a:bodyPr>
            <a:normAutofit fontScale="92500"/>
          </a:bodyPr>
          <a:lstStyle/>
          <a:p>
            <a:r>
              <a:rPr lang="en-US" dirty="0" smtClean="0"/>
              <a:t>Remind-Me is appropriate to demand </a:t>
            </a:r>
            <a:r>
              <a:rPr lang="en-US" dirty="0"/>
              <a:t>elders to timely execute an important </a:t>
            </a:r>
            <a:r>
              <a:rPr lang="en-US" dirty="0" smtClean="0"/>
              <a:t>activity. </a:t>
            </a:r>
          </a:p>
          <a:p>
            <a:pPr lvl="1"/>
            <a:r>
              <a:rPr lang="en-US" dirty="0" smtClean="0"/>
              <a:t>Audio alerts demand </a:t>
            </a:r>
            <a:r>
              <a:rPr lang="en-US" dirty="0"/>
              <a:t>elders to timely execute an </a:t>
            </a:r>
            <a:r>
              <a:rPr lang="en-US" dirty="0" smtClean="0"/>
              <a:t>activity (11/17)  (</a:t>
            </a:r>
            <a:r>
              <a:rPr lang="en-US" i="1" dirty="0" err="1" smtClean="0"/>
              <a:t>Peripherality</a:t>
            </a:r>
            <a:r>
              <a:rPr lang="en-US" i="1" dirty="0" smtClean="0"/>
              <a:t>, C2=-0.17)</a:t>
            </a:r>
          </a:p>
          <a:p>
            <a:pPr lvl="1"/>
            <a:r>
              <a:rPr lang="en-US" dirty="0" smtClean="0"/>
              <a:t>Mobile </a:t>
            </a:r>
            <a:r>
              <a:rPr lang="en-US" dirty="0"/>
              <a:t>devices </a:t>
            </a:r>
            <a:r>
              <a:rPr lang="en-US" dirty="0" smtClean="0"/>
              <a:t>aren’t </a:t>
            </a:r>
            <a:r>
              <a:rPr lang="en-US" dirty="0"/>
              <a:t>common objects used by elders (</a:t>
            </a:r>
            <a:r>
              <a:rPr lang="en-US" i="1" dirty="0"/>
              <a:t>Harmony with the environment, C3=</a:t>
            </a:r>
            <a:r>
              <a:rPr lang="en-US" i="1" dirty="0" smtClean="0"/>
              <a:t>0.99)</a:t>
            </a:r>
            <a:r>
              <a:rPr lang="en-US" dirty="0" smtClean="0"/>
              <a:t>, however elders may </a:t>
            </a:r>
            <a:r>
              <a:rPr lang="en-US" dirty="0"/>
              <a:t>get used to take them </a:t>
            </a:r>
            <a:r>
              <a:rPr lang="en-US" dirty="0" smtClean="0"/>
              <a:t>anywhere (13/17). </a:t>
            </a:r>
          </a:p>
          <a:p>
            <a:pPr lvl="1"/>
            <a:r>
              <a:rPr lang="en-US" i="1" dirty="0" smtClean="0"/>
              <a:t>Information is sufficient and relevant (C4=1.24)</a:t>
            </a:r>
            <a:r>
              <a:rPr lang="en-US" dirty="0" smtClean="0"/>
              <a:t>, but (9/17) some experts suggested to provide elders with additional information (</a:t>
            </a:r>
            <a:r>
              <a:rPr lang="en-US" dirty="0" err="1" smtClean="0"/>
              <a:t>i.e</a:t>
            </a:r>
            <a:r>
              <a:rPr lang="en-US" dirty="0" smtClean="0"/>
              <a:t> pre-conditions)</a:t>
            </a:r>
          </a:p>
          <a:p>
            <a:endParaRPr lang="es-ES" dirty="0"/>
          </a:p>
        </p:txBody>
      </p:sp>
      <p:sp>
        <p:nvSpPr>
          <p:cNvPr id="5" name="Marcador de número de diapositiva 4"/>
          <p:cNvSpPr>
            <a:spLocks noGrp="1"/>
          </p:cNvSpPr>
          <p:nvPr>
            <p:ph type="sldNum" sz="quarter" idx="12"/>
          </p:nvPr>
        </p:nvSpPr>
        <p:spPr/>
        <p:txBody>
          <a:bodyPr/>
          <a:lstStyle/>
          <a:p>
            <a:fld id="{62A4A63D-11CC-384B-8831-B6AAA48997F6}" type="slidenum">
              <a:rPr lang="es-ES" smtClean="0"/>
              <a:t>45</a:t>
            </a:fld>
            <a:endParaRPr lang="es-ES"/>
          </a:p>
        </p:txBody>
      </p:sp>
    </p:spTree>
    <p:extLst>
      <p:ext uri="{BB962C8B-B14F-4D97-AF65-F5344CB8AC3E}">
        <p14:creationId xmlns:p14="http://schemas.microsoft.com/office/powerpoint/2010/main" val="128491859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Recommendations</a:t>
            </a:r>
            <a:endParaRPr lang="es-ES" dirty="0"/>
          </a:p>
        </p:txBody>
      </p:sp>
      <p:sp>
        <p:nvSpPr>
          <p:cNvPr id="3" name="Marcador de contenido 2"/>
          <p:cNvSpPr>
            <a:spLocks noGrp="1"/>
          </p:cNvSpPr>
          <p:nvPr>
            <p:ph idx="1"/>
          </p:nvPr>
        </p:nvSpPr>
        <p:spPr>
          <a:xfrm>
            <a:off x="457200" y="1600200"/>
            <a:ext cx="8229600" cy="5257800"/>
          </a:xfrm>
        </p:spPr>
        <p:txBody>
          <a:bodyPr>
            <a:normAutofit fontScale="70000" lnSpcReduction="20000"/>
          </a:bodyPr>
          <a:lstStyle/>
          <a:p>
            <a:r>
              <a:rPr lang="en-US" sz="4300" dirty="0" smtClean="0"/>
              <a:t>Tuning of ambient information to elders’ perceptual characteristics.</a:t>
            </a:r>
          </a:p>
          <a:p>
            <a:pPr lvl="1"/>
            <a:r>
              <a:rPr lang="en-US" sz="3700" dirty="0" smtClean="0"/>
              <a:t>Adjust the fidelity of information representation (metaphors) and notification modality (auditory).</a:t>
            </a:r>
          </a:p>
          <a:p>
            <a:pPr lvl="1"/>
            <a:r>
              <a:rPr lang="en-US" sz="3700" dirty="0" smtClean="0"/>
              <a:t>6/17 evaluators (all geriatricians) stated that the parakeet whistle may be unpleasant and not easily heard. </a:t>
            </a:r>
          </a:p>
          <a:p>
            <a:pPr lvl="1"/>
            <a:r>
              <a:rPr lang="en-US" sz="3700" dirty="0" smtClean="0"/>
              <a:t>The AIS should not be in highly harmony with the elders environment to avoid they stop perceiving the ambient information (2 advanced experts).</a:t>
            </a:r>
          </a:p>
          <a:p>
            <a:pPr lvl="1"/>
            <a:r>
              <a:rPr lang="en-US" sz="3700" dirty="0" smtClean="0"/>
              <a:t>Include the elder’s name in the rewards phrases: to grasp  her attention and open a trust linkage (all geriatricians) </a:t>
            </a:r>
          </a:p>
          <a:p>
            <a:pPr lvl="1"/>
            <a:endParaRPr lang="en-US" sz="3700" dirty="0" smtClean="0"/>
          </a:p>
          <a:p>
            <a:pPr lvl="1"/>
            <a:endParaRPr lang="en-US" dirty="0"/>
          </a:p>
        </p:txBody>
      </p:sp>
      <p:sp>
        <p:nvSpPr>
          <p:cNvPr id="5" name="Marcador de número de diapositiva 4"/>
          <p:cNvSpPr>
            <a:spLocks noGrp="1"/>
          </p:cNvSpPr>
          <p:nvPr>
            <p:ph type="sldNum" sz="quarter" idx="12"/>
          </p:nvPr>
        </p:nvSpPr>
        <p:spPr/>
        <p:txBody>
          <a:bodyPr/>
          <a:lstStyle/>
          <a:p>
            <a:fld id="{62A4A63D-11CC-384B-8831-B6AAA48997F6}" type="slidenum">
              <a:rPr lang="es-ES" smtClean="0"/>
              <a:t>46</a:t>
            </a:fld>
            <a:endParaRPr lang="es-ES"/>
          </a:p>
        </p:txBody>
      </p:sp>
    </p:spTree>
    <p:extLst>
      <p:ext uri="{BB962C8B-B14F-4D97-AF65-F5344CB8AC3E}">
        <p14:creationId xmlns:p14="http://schemas.microsoft.com/office/powerpoint/2010/main" val="312731964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Recommendations</a:t>
            </a:r>
            <a:endParaRPr lang="es-ES" dirty="0"/>
          </a:p>
        </p:txBody>
      </p:sp>
      <p:sp>
        <p:nvSpPr>
          <p:cNvPr id="3" name="Marcador de contenido 2"/>
          <p:cNvSpPr>
            <a:spLocks noGrp="1"/>
          </p:cNvSpPr>
          <p:nvPr>
            <p:ph idx="1"/>
          </p:nvPr>
        </p:nvSpPr>
        <p:spPr/>
        <p:txBody>
          <a:bodyPr>
            <a:normAutofit/>
          </a:bodyPr>
          <a:lstStyle/>
          <a:p>
            <a:r>
              <a:rPr lang="es-ES" sz="3000" dirty="0" smtClean="0"/>
              <a:t>Basic </a:t>
            </a:r>
            <a:r>
              <a:rPr lang="es-ES" sz="3000" dirty="0" err="1" smtClean="0"/>
              <a:t>objects</a:t>
            </a:r>
            <a:r>
              <a:rPr lang="es-ES" sz="3000" dirty="0" smtClean="0"/>
              <a:t> </a:t>
            </a:r>
            <a:r>
              <a:rPr lang="es-ES" sz="3000" dirty="0" err="1" smtClean="0"/>
              <a:t>used</a:t>
            </a:r>
            <a:r>
              <a:rPr lang="es-ES" sz="3000" dirty="0" smtClean="0"/>
              <a:t> </a:t>
            </a:r>
            <a:r>
              <a:rPr lang="es-ES" sz="3000" dirty="0" err="1" smtClean="0"/>
              <a:t>to</a:t>
            </a:r>
            <a:r>
              <a:rPr lang="es-ES" sz="3000" dirty="0" smtClean="0"/>
              <a:t> guide </a:t>
            </a:r>
            <a:r>
              <a:rPr lang="es-ES" sz="3000" dirty="0" err="1" smtClean="0"/>
              <a:t>the</a:t>
            </a:r>
            <a:r>
              <a:rPr lang="es-ES" sz="3000" dirty="0" smtClean="0"/>
              <a:t> </a:t>
            </a:r>
            <a:r>
              <a:rPr lang="es-ES" sz="3000" dirty="0" err="1" smtClean="0"/>
              <a:t>activity</a:t>
            </a:r>
            <a:r>
              <a:rPr lang="es-ES" sz="3000" dirty="0" smtClean="0"/>
              <a:t>, </a:t>
            </a:r>
            <a:r>
              <a:rPr lang="es-ES" sz="3000" dirty="0" err="1" smtClean="0"/>
              <a:t>should</a:t>
            </a:r>
            <a:r>
              <a:rPr lang="es-ES" sz="3000" dirty="0" smtClean="0"/>
              <a:t> </a:t>
            </a:r>
            <a:r>
              <a:rPr lang="es-ES" sz="3000" dirty="0" err="1" smtClean="0"/>
              <a:t>present</a:t>
            </a:r>
            <a:r>
              <a:rPr lang="es-ES" sz="3000" dirty="0" smtClean="0"/>
              <a:t> </a:t>
            </a:r>
            <a:r>
              <a:rPr lang="es-ES" sz="3000" dirty="0" err="1" smtClean="0"/>
              <a:t>enough</a:t>
            </a:r>
            <a:r>
              <a:rPr lang="es-ES" sz="3000" dirty="0" smtClean="0"/>
              <a:t> </a:t>
            </a:r>
            <a:r>
              <a:rPr lang="es-ES" sz="3000" dirty="0" err="1" smtClean="0"/>
              <a:t>information</a:t>
            </a:r>
            <a:r>
              <a:rPr lang="es-ES" sz="3000" dirty="0" smtClean="0"/>
              <a:t> </a:t>
            </a:r>
            <a:r>
              <a:rPr lang="es-ES" sz="3000" dirty="0" err="1" smtClean="0"/>
              <a:t>to</a:t>
            </a:r>
            <a:r>
              <a:rPr lang="es-ES" sz="3000" dirty="0" smtClean="0"/>
              <a:t> </a:t>
            </a:r>
            <a:r>
              <a:rPr lang="es-ES" sz="3000" dirty="0" err="1" smtClean="0"/>
              <a:t>influence</a:t>
            </a:r>
            <a:r>
              <a:rPr lang="es-ES" sz="3000" dirty="0" smtClean="0"/>
              <a:t> </a:t>
            </a:r>
            <a:r>
              <a:rPr lang="es-ES" sz="3000" dirty="0" err="1" smtClean="0"/>
              <a:t>elders</a:t>
            </a:r>
            <a:r>
              <a:rPr lang="es-ES" sz="3000" dirty="0" smtClean="0"/>
              <a:t> </a:t>
            </a:r>
            <a:r>
              <a:rPr lang="es-ES" sz="3000" dirty="0" err="1" smtClean="0"/>
              <a:t>to</a:t>
            </a:r>
            <a:r>
              <a:rPr lang="es-ES" sz="3000" dirty="0" smtClean="0"/>
              <a:t> </a:t>
            </a:r>
            <a:r>
              <a:rPr lang="es-ES" sz="3000" dirty="0" err="1" smtClean="0"/>
              <a:t>carry</a:t>
            </a:r>
            <a:r>
              <a:rPr lang="es-ES" sz="3000" dirty="0" smtClean="0"/>
              <a:t> </a:t>
            </a:r>
            <a:r>
              <a:rPr lang="es-ES" sz="3000" dirty="0" err="1" smtClean="0"/>
              <a:t>out</a:t>
            </a:r>
            <a:r>
              <a:rPr lang="es-ES" sz="3000" dirty="0" smtClean="0"/>
              <a:t> a </a:t>
            </a:r>
            <a:r>
              <a:rPr lang="es-ES" sz="3000" dirty="0" err="1" smtClean="0"/>
              <a:t>current</a:t>
            </a:r>
            <a:r>
              <a:rPr lang="es-ES" sz="3000" dirty="0" smtClean="0"/>
              <a:t> </a:t>
            </a:r>
            <a:r>
              <a:rPr lang="es-ES" sz="3000" dirty="0" err="1" smtClean="0"/>
              <a:t>action</a:t>
            </a:r>
            <a:r>
              <a:rPr lang="es-ES" sz="3000" dirty="0" smtClean="0"/>
              <a:t> </a:t>
            </a:r>
            <a:r>
              <a:rPr lang="es-ES" sz="3000" dirty="0" err="1" smtClean="0"/>
              <a:t>adequately</a:t>
            </a:r>
            <a:r>
              <a:rPr lang="es-ES" sz="3000" dirty="0" smtClean="0"/>
              <a:t>.</a:t>
            </a:r>
            <a:endParaRPr lang="es-ES" sz="3000" dirty="0"/>
          </a:p>
        </p:txBody>
      </p:sp>
      <p:graphicFrame>
        <p:nvGraphicFramePr>
          <p:cNvPr id="4" name="1 Gráfico"/>
          <p:cNvGraphicFramePr>
            <a:graphicFrameLocks/>
          </p:cNvGraphicFramePr>
          <p:nvPr>
            <p:extLst>
              <p:ext uri="{D42A27DB-BD31-4B8C-83A1-F6EECF244321}">
                <p14:modId xmlns:p14="http://schemas.microsoft.com/office/powerpoint/2010/main" val="1854912707"/>
              </p:ext>
            </p:extLst>
          </p:nvPr>
        </p:nvGraphicFramePr>
        <p:xfrm>
          <a:off x="0" y="3635355"/>
          <a:ext cx="6192688" cy="2524609"/>
        </p:xfrm>
        <a:graphic>
          <a:graphicData uri="http://schemas.openxmlformats.org/drawingml/2006/chart">
            <c:chart xmlns:c="http://schemas.openxmlformats.org/drawingml/2006/chart" xmlns:r="http://schemas.openxmlformats.org/officeDocument/2006/relationships" r:id="rId2"/>
          </a:graphicData>
        </a:graphic>
      </p:graphicFrame>
      <p:sp>
        <p:nvSpPr>
          <p:cNvPr id="5" name="7 CuadroTexto"/>
          <p:cNvSpPr txBox="1"/>
          <p:nvPr/>
        </p:nvSpPr>
        <p:spPr>
          <a:xfrm>
            <a:off x="372294" y="3692505"/>
            <a:ext cx="1739900" cy="461665"/>
          </a:xfrm>
          <a:prstGeom prst="rect">
            <a:avLst/>
          </a:prstGeom>
          <a:noFill/>
        </p:spPr>
        <p:txBody>
          <a:bodyPr wrap="square" rtlCol="0">
            <a:spAutoFit/>
          </a:bodyPr>
          <a:lstStyle/>
          <a:p>
            <a:r>
              <a:rPr lang="es-MX" sz="2400" b="1" dirty="0" smtClean="0"/>
              <a:t>GUIDE-Me</a:t>
            </a:r>
            <a:endParaRPr lang="es-MX" sz="2400" b="1" dirty="0"/>
          </a:p>
        </p:txBody>
      </p:sp>
      <p:sp>
        <p:nvSpPr>
          <p:cNvPr id="6" name="CuadroTexto 5"/>
          <p:cNvSpPr txBox="1"/>
          <p:nvPr/>
        </p:nvSpPr>
        <p:spPr>
          <a:xfrm>
            <a:off x="6192688" y="3532651"/>
            <a:ext cx="3429000" cy="2462213"/>
          </a:xfrm>
          <a:prstGeom prst="rect">
            <a:avLst/>
          </a:prstGeom>
          <a:noFill/>
        </p:spPr>
        <p:txBody>
          <a:bodyPr wrap="square" rtlCol="0">
            <a:spAutoFit/>
          </a:bodyPr>
          <a:lstStyle/>
          <a:p>
            <a:r>
              <a:rPr lang="es-ES" sz="1400" dirty="0" smtClean="0"/>
              <a:t>C1- </a:t>
            </a:r>
            <a:r>
              <a:rPr lang="es-ES" sz="1400" dirty="0" err="1" smtClean="0"/>
              <a:t>Useful</a:t>
            </a:r>
            <a:r>
              <a:rPr lang="es-ES" sz="1400" dirty="0" smtClean="0"/>
              <a:t> and </a:t>
            </a:r>
            <a:r>
              <a:rPr lang="es-ES" sz="1400" dirty="0" err="1" smtClean="0"/>
              <a:t>relevant</a:t>
            </a:r>
            <a:r>
              <a:rPr lang="es-ES" sz="1400" dirty="0" smtClean="0"/>
              <a:t> </a:t>
            </a:r>
            <a:r>
              <a:rPr lang="es-ES" sz="1400" dirty="0" err="1" smtClean="0"/>
              <a:t>information</a:t>
            </a:r>
            <a:r>
              <a:rPr lang="es-ES" sz="1400" dirty="0" smtClean="0"/>
              <a:t>  </a:t>
            </a:r>
          </a:p>
          <a:p>
            <a:r>
              <a:rPr lang="es-ES" sz="1400" dirty="0" smtClean="0"/>
              <a:t>C2- </a:t>
            </a:r>
            <a:r>
              <a:rPr lang="es-ES" sz="1400" dirty="0" err="1" smtClean="0"/>
              <a:t>Peripherality</a:t>
            </a:r>
            <a:endParaRPr lang="es-ES" sz="1400" dirty="0" smtClean="0"/>
          </a:p>
          <a:p>
            <a:r>
              <a:rPr lang="es-ES" sz="1400" dirty="0" smtClean="0">
                <a:solidFill>
                  <a:srgbClr val="FF0000"/>
                </a:solidFill>
              </a:rPr>
              <a:t>C3- Match </a:t>
            </a:r>
            <a:r>
              <a:rPr lang="es-ES" sz="1400" dirty="0" err="1" smtClean="0">
                <a:solidFill>
                  <a:srgbClr val="FF0000"/>
                </a:solidFill>
              </a:rPr>
              <a:t>between</a:t>
            </a:r>
            <a:r>
              <a:rPr lang="es-ES" sz="1400" dirty="0" smtClean="0">
                <a:solidFill>
                  <a:srgbClr val="FF0000"/>
                </a:solidFill>
              </a:rPr>
              <a:t> </a:t>
            </a:r>
            <a:r>
              <a:rPr lang="es-ES" sz="1400" dirty="0" err="1" smtClean="0">
                <a:solidFill>
                  <a:srgbClr val="FF0000"/>
                </a:solidFill>
              </a:rPr>
              <a:t>system</a:t>
            </a:r>
            <a:r>
              <a:rPr lang="es-ES" sz="1400" dirty="0" smtClean="0">
                <a:solidFill>
                  <a:srgbClr val="FF0000"/>
                </a:solidFill>
              </a:rPr>
              <a:t> and </a:t>
            </a:r>
          </a:p>
          <a:p>
            <a:r>
              <a:rPr lang="es-ES" sz="1400" dirty="0">
                <a:solidFill>
                  <a:srgbClr val="FF0000"/>
                </a:solidFill>
              </a:rPr>
              <a:t> </a:t>
            </a:r>
            <a:r>
              <a:rPr lang="es-ES" sz="1400" dirty="0" smtClean="0">
                <a:solidFill>
                  <a:srgbClr val="FF0000"/>
                </a:solidFill>
              </a:rPr>
              <a:t>      real </a:t>
            </a:r>
            <a:r>
              <a:rPr lang="es-ES" sz="1400" dirty="0" err="1" smtClean="0">
                <a:solidFill>
                  <a:srgbClr val="FF0000"/>
                </a:solidFill>
              </a:rPr>
              <a:t>world</a:t>
            </a:r>
            <a:endParaRPr lang="es-ES" sz="1400" dirty="0" smtClean="0">
              <a:solidFill>
                <a:srgbClr val="FF0000"/>
              </a:solidFill>
            </a:endParaRPr>
          </a:p>
          <a:p>
            <a:r>
              <a:rPr lang="es-ES" sz="1400" dirty="0" smtClean="0">
                <a:solidFill>
                  <a:srgbClr val="FF0000"/>
                </a:solidFill>
              </a:rPr>
              <a:t>C4- </a:t>
            </a:r>
            <a:r>
              <a:rPr lang="es-ES" sz="1400" dirty="0" err="1" smtClean="0">
                <a:solidFill>
                  <a:srgbClr val="FF0000"/>
                </a:solidFill>
              </a:rPr>
              <a:t>Sufficient</a:t>
            </a:r>
            <a:r>
              <a:rPr lang="es-ES" sz="1400" dirty="0" smtClean="0">
                <a:solidFill>
                  <a:srgbClr val="FF0000"/>
                </a:solidFill>
              </a:rPr>
              <a:t> </a:t>
            </a:r>
            <a:r>
              <a:rPr lang="es-ES" sz="1400" dirty="0" err="1" smtClean="0">
                <a:solidFill>
                  <a:srgbClr val="FF0000"/>
                </a:solidFill>
              </a:rPr>
              <a:t>information</a:t>
            </a:r>
            <a:r>
              <a:rPr lang="es-ES" sz="1400" dirty="0" smtClean="0">
                <a:solidFill>
                  <a:srgbClr val="FF0000"/>
                </a:solidFill>
              </a:rPr>
              <a:t> </a:t>
            </a:r>
            <a:r>
              <a:rPr lang="es-ES" sz="1400" dirty="0" err="1" smtClean="0">
                <a:solidFill>
                  <a:srgbClr val="FF0000"/>
                </a:solidFill>
              </a:rPr>
              <a:t>design</a:t>
            </a:r>
            <a:endParaRPr lang="es-ES" sz="1400" dirty="0" smtClean="0">
              <a:solidFill>
                <a:srgbClr val="FF0000"/>
              </a:solidFill>
            </a:endParaRPr>
          </a:p>
          <a:p>
            <a:r>
              <a:rPr lang="es-ES" sz="1400" dirty="0" smtClean="0">
                <a:solidFill>
                  <a:srgbClr val="FF0000"/>
                </a:solidFill>
              </a:rPr>
              <a:t>C5</a:t>
            </a:r>
            <a:r>
              <a:rPr lang="es-ES" sz="1400" dirty="0" smtClean="0">
                <a:solidFill>
                  <a:schemeClr val="accent2"/>
                </a:solidFill>
              </a:rPr>
              <a:t>- </a:t>
            </a:r>
            <a:r>
              <a:rPr lang="es-ES" sz="1400" dirty="0" err="1" smtClean="0">
                <a:solidFill>
                  <a:srgbClr val="FF0000"/>
                </a:solidFill>
              </a:rPr>
              <a:t>Consistent</a:t>
            </a:r>
            <a:r>
              <a:rPr lang="es-ES" sz="1400" dirty="0" smtClean="0">
                <a:solidFill>
                  <a:srgbClr val="FF0000"/>
                </a:solidFill>
              </a:rPr>
              <a:t> and </a:t>
            </a:r>
            <a:r>
              <a:rPr lang="es-ES" sz="1400" dirty="0" err="1" smtClean="0">
                <a:solidFill>
                  <a:srgbClr val="FF0000"/>
                </a:solidFill>
              </a:rPr>
              <a:t>intuitive</a:t>
            </a:r>
            <a:r>
              <a:rPr lang="es-ES" sz="1400" dirty="0" smtClean="0">
                <a:solidFill>
                  <a:srgbClr val="FF0000"/>
                </a:solidFill>
              </a:rPr>
              <a:t> </a:t>
            </a:r>
            <a:r>
              <a:rPr lang="es-ES" sz="1400" dirty="0" err="1" smtClean="0">
                <a:solidFill>
                  <a:srgbClr val="FF0000"/>
                </a:solidFill>
              </a:rPr>
              <a:t>mapping</a:t>
            </a:r>
            <a:endParaRPr lang="es-ES" sz="1400" dirty="0" smtClean="0">
              <a:solidFill>
                <a:srgbClr val="FF0000"/>
              </a:solidFill>
            </a:endParaRPr>
          </a:p>
          <a:p>
            <a:r>
              <a:rPr lang="es-ES" sz="1400" dirty="0" smtClean="0">
                <a:solidFill>
                  <a:srgbClr val="FF0000"/>
                </a:solidFill>
              </a:rPr>
              <a:t>C6- </a:t>
            </a:r>
            <a:r>
              <a:rPr lang="es-ES" sz="1400" dirty="0" err="1" smtClean="0">
                <a:solidFill>
                  <a:srgbClr val="FF0000"/>
                </a:solidFill>
              </a:rPr>
              <a:t>Easy</a:t>
            </a:r>
            <a:r>
              <a:rPr lang="es-ES" sz="1400" dirty="0" smtClean="0">
                <a:solidFill>
                  <a:srgbClr val="FF0000"/>
                </a:solidFill>
              </a:rPr>
              <a:t> </a:t>
            </a:r>
            <a:r>
              <a:rPr lang="es-ES" sz="1400" dirty="0" err="1" smtClean="0">
                <a:solidFill>
                  <a:srgbClr val="FF0000"/>
                </a:solidFill>
              </a:rPr>
              <a:t>transition</a:t>
            </a:r>
            <a:endParaRPr lang="es-ES" sz="1400" dirty="0" smtClean="0">
              <a:solidFill>
                <a:srgbClr val="FF0000"/>
              </a:solidFill>
            </a:endParaRPr>
          </a:p>
          <a:p>
            <a:r>
              <a:rPr lang="es-ES" sz="1400" dirty="0" smtClean="0"/>
              <a:t>C7- </a:t>
            </a:r>
            <a:r>
              <a:rPr lang="es-ES" sz="1400" dirty="0" err="1" smtClean="0"/>
              <a:t>Visibitily</a:t>
            </a:r>
            <a:r>
              <a:rPr lang="es-ES" sz="1400" dirty="0" smtClean="0"/>
              <a:t> of status</a:t>
            </a:r>
          </a:p>
          <a:p>
            <a:r>
              <a:rPr lang="es-ES" sz="1400" dirty="0" smtClean="0">
                <a:solidFill>
                  <a:srgbClr val="FF0000"/>
                </a:solidFill>
              </a:rPr>
              <a:t>C8- </a:t>
            </a:r>
            <a:r>
              <a:rPr lang="es-ES" sz="1400" dirty="0" err="1" smtClean="0">
                <a:solidFill>
                  <a:srgbClr val="FF0000"/>
                </a:solidFill>
              </a:rPr>
              <a:t>Aesthetic</a:t>
            </a:r>
            <a:r>
              <a:rPr lang="es-ES" sz="1400" dirty="0" smtClean="0">
                <a:solidFill>
                  <a:srgbClr val="FF0000"/>
                </a:solidFill>
              </a:rPr>
              <a:t> and </a:t>
            </a:r>
            <a:r>
              <a:rPr lang="es-ES" sz="1400" dirty="0" err="1" smtClean="0">
                <a:solidFill>
                  <a:srgbClr val="FF0000"/>
                </a:solidFill>
              </a:rPr>
              <a:t>pleasing</a:t>
            </a:r>
            <a:r>
              <a:rPr lang="es-ES" sz="1400" dirty="0" smtClean="0">
                <a:solidFill>
                  <a:srgbClr val="FF0000"/>
                </a:solidFill>
              </a:rPr>
              <a:t> </a:t>
            </a:r>
            <a:r>
              <a:rPr lang="es-ES" sz="1400" dirty="0" err="1" smtClean="0">
                <a:solidFill>
                  <a:srgbClr val="FF0000"/>
                </a:solidFill>
              </a:rPr>
              <a:t>design</a:t>
            </a:r>
            <a:endParaRPr lang="es-ES" sz="1400" dirty="0" smtClean="0">
              <a:solidFill>
                <a:srgbClr val="FF0000"/>
              </a:solidFill>
            </a:endParaRPr>
          </a:p>
          <a:p>
            <a:r>
              <a:rPr lang="es-ES" sz="1400" dirty="0" smtClean="0"/>
              <a:t>C9- </a:t>
            </a:r>
            <a:r>
              <a:rPr lang="es-ES" sz="1400" dirty="0" err="1" smtClean="0"/>
              <a:t>Strategy</a:t>
            </a:r>
            <a:r>
              <a:rPr lang="es-ES" sz="1400" dirty="0" smtClean="0"/>
              <a:t> </a:t>
            </a:r>
            <a:r>
              <a:rPr lang="es-ES" sz="1400" dirty="0" err="1" smtClean="0"/>
              <a:t>to</a:t>
            </a:r>
            <a:r>
              <a:rPr lang="es-ES" sz="1400" dirty="0" smtClean="0"/>
              <a:t> </a:t>
            </a:r>
            <a:r>
              <a:rPr lang="es-ES" sz="1400" dirty="0" err="1" smtClean="0"/>
              <a:t>assist</a:t>
            </a:r>
            <a:endParaRPr lang="es-ES" sz="1400" dirty="0" smtClean="0"/>
          </a:p>
          <a:p>
            <a:r>
              <a:rPr lang="es-ES" sz="1400" dirty="0" smtClean="0"/>
              <a:t>C10- Target </a:t>
            </a:r>
            <a:r>
              <a:rPr lang="es-ES" sz="1400" dirty="0" err="1" smtClean="0"/>
              <a:t>object</a:t>
            </a:r>
            <a:r>
              <a:rPr lang="es-ES" sz="1400" dirty="0" smtClean="0"/>
              <a:t> of </a:t>
            </a:r>
            <a:r>
              <a:rPr lang="es-ES" sz="1400" dirty="0" err="1" smtClean="0"/>
              <a:t>the</a:t>
            </a:r>
            <a:r>
              <a:rPr lang="es-ES" sz="1400" dirty="0" smtClean="0"/>
              <a:t> AIS</a:t>
            </a:r>
            <a:endParaRPr lang="es-ES" sz="1400" dirty="0"/>
          </a:p>
        </p:txBody>
      </p:sp>
      <p:sp>
        <p:nvSpPr>
          <p:cNvPr id="8" name="Marcador de número de diapositiva 7"/>
          <p:cNvSpPr>
            <a:spLocks noGrp="1"/>
          </p:cNvSpPr>
          <p:nvPr>
            <p:ph type="sldNum" sz="quarter" idx="12"/>
          </p:nvPr>
        </p:nvSpPr>
        <p:spPr/>
        <p:txBody>
          <a:bodyPr/>
          <a:lstStyle/>
          <a:p>
            <a:fld id="{62A4A63D-11CC-384B-8831-B6AAA48997F6}" type="slidenum">
              <a:rPr lang="es-ES" smtClean="0"/>
              <a:t>47</a:t>
            </a:fld>
            <a:endParaRPr lang="es-ES"/>
          </a:p>
        </p:txBody>
      </p:sp>
      <p:sp>
        <p:nvSpPr>
          <p:cNvPr id="10" name="Elipse 9"/>
          <p:cNvSpPr/>
          <p:nvPr/>
        </p:nvSpPr>
        <p:spPr>
          <a:xfrm>
            <a:off x="3301997" y="4746033"/>
            <a:ext cx="95253" cy="131299"/>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Elipse 10"/>
          <p:cNvSpPr/>
          <p:nvPr/>
        </p:nvSpPr>
        <p:spPr>
          <a:xfrm>
            <a:off x="3702047" y="4597833"/>
            <a:ext cx="95253" cy="131299"/>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Elipse 11"/>
          <p:cNvSpPr/>
          <p:nvPr/>
        </p:nvSpPr>
        <p:spPr>
          <a:xfrm>
            <a:off x="4133847" y="5381033"/>
            <a:ext cx="95253" cy="131299"/>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CuadroTexto 13"/>
          <p:cNvSpPr txBox="1"/>
          <p:nvPr/>
        </p:nvSpPr>
        <p:spPr>
          <a:xfrm>
            <a:off x="1673528" y="4729132"/>
            <a:ext cx="572016" cy="369332"/>
          </a:xfrm>
          <a:prstGeom prst="rect">
            <a:avLst/>
          </a:prstGeom>
          <a:solidFill>
            <a:schemeClr val="bg1"/>
          </a:solidFill>
        </p:spPr>
        <p:txBody>
          <a:bodyPr wrap="square" rtlCol="0">
            <a:spAutoFit/>
          </a:bodyPr>
          <a:lstStyle/>
          <a:p>
            <a:endParaRPr lang="es-ES" dirty="0"/>
          </a:p>
        </p:txBody>
      </p:sp>
      <p:sp>
        <p:nvSpPr>
          <p:cNvPr id="15" name="CuadroTexto 14"/>
          <p:cNvSpPr txBox="1"/>
          <p:nvPr/>
        </p:nvSpPr>
        <p:spPr>
          <a:xfrm>
            <a:off x="1758950" y="5625532"/>
            <a:ext cx="486594" cy="369332"/>
          </a:xfrm>
          <a:prstGeom prst="rect">
            <a:avLst/>
          </a:prstGeom>
          <a:solidFill>
            <a:schemeClr val="bg1"/>
          </a:solidFill>
        </p:spPr>
        <p:txBody>
          <a:bodyPr wrap="square" rtlCol="0">
            <a:spAutoFit/>
          </a:bodyPr>
          <a:lstStyle/>
          <a:p>
            <a:endParaRPr lang="es-ES" dirty="0"/>
          </a:p>
        </p:txBody>
      </p:sp>
    </p:spTree>
    <p:extLst>
      <p:ext uri="{BB962C8B-B14F-4D97-AF65-F5344CB8AC3E}">
        <p14:creationId xmlns:p14="http://schemas.microsoft.com/office/powerpoint/2010/main" val="234958144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Design</a:t>
            </a:r>
            <a:r>
              <a:rPr lang="es-ES" dirty="0" smtClean="0"/>
              <a:t> </a:t>
            </a:r>
            <a:r>
              <a:rPr lang="es-ES" dirty="0" err="1" smtClean="0"/>
              <a:t>Dimensions</a:t>
            </a:r>
            <a:endParaRPr lang="es-ES" dirty="0"/>
          </a:p>
        </p:txBody>
      </p:sp>
      <p:sp>
        <p:nvSpPr>
          <p:cNvPr id="3" name="Marcador de contenido 2"/>
          <p:cNvSpPr>
            <a:spLocks noGrp="1"/>
          </p:cNvSpPr>
          <p:nvPr>
            <p:ph idx="1"/>
          </p:nvPr>
        </p:nvSpPr>
        <p:spPr/>
        <p:txBody>
          <a:bodyPr>
            <a:normAutofit/>
          </a:bodyPr>
          <a:lstStyle/>
          <a:p>
            <a:r>
              <a:rPr lang="es-ES" b="1" dirty="0" err="1"/>
              <a:t>Strategy</a:t>
            </a:r>
            <a:r>
              <a:rPr lang="es-ES" b="1" dirty="0"/>
              <a:t> </a:t>
            </a:r>
            <a:r>
              <a:rPr lang="es-ES" b="1" dirty="0" err="1"/>
              <a:t>to</a:t>
            </a:r>
            <a:r>
              <a:rPr lang="es-ES" b="1" dirty="0"/>
              <a:t> </a:t>
            </a:r>
            <a:r>
              <a:rPr lang="es-ES" b="1" dirty="0" err="1" smtClean="0"/>
              <a:t>assist</a:t>
            </a:r>
            <a:r>
              <a:rPr lang="es-ES" dirty="0" smtClean="0"/>
              <a:t>: </a:t>
            </a:r>
          </a:p>
          <a:p>
            <a:pPr lvl="1"/>
            <a:r>
              <a:rPr lang="es-ES" b="1" dirty="0" smtClean="0"/>
              <a:t>P1- </a:t>
            </a:r>
            <a:r>
              <a:rPr lang="es-ES" i="1" dirty="0" err="1" smtClean="0"/>
              <a:t>Remember</a:t>
            </a:r>
            <a:r>
              <a:rPr lang="es-ES" i="1" dirty="0" smtClean="0"/>
              <a:t> </a:t>
            </a:r>
            <a:r>
              <a:rPr lang="es-ES" i="1" dirty="0" err="1"/>
              <a:t>to</a:t>
            </a:r>
            <a:r>
              <a:rPr lang="es-ES" i="1" dirty="0"/>
              <a:t> </a:t>
            </a:r>
            <a:r>
              <a:rPr lang="es-ES" i="1" dirty="0" err="1"/>
              <a:t>take</a:t>
            </a:r>
            <a:r>
              <a:rPr lang="es-ES" i="1" dirty="0"/>
              <a:t> </a:t>
            </a:r>
            <a:r>
              <a:rPr lang="es-ES" i="1" dirty="0" err="1"/>
              <a:t>their</a:t>
            </a:r>
            <a:r>
              <a:rPr lang="es-ES" i="1" dirty="0"/>
              <a:t> medicines </a:t>
            </a:r>
            <a:r>
              <a:rPr lang="es-ES" i="1" dirty="0" err="1"/>
              <a:t>by</a:t>
            </a:r>
            <a:r>
              <a:rPr lang="es-ES" i="1" dirty="0"/>
              <a:t> </a:t>
            </a:r>
            <a:r>
              <a:rPr lang="es-ES" i="1" dirty="0" err="1"/>
              <a:t>timely</a:t>
            </a:r>
            <a:r>
              <a:rPr lang="es-ES" i="1" dirty="0"/>
              <a:t> </a:t>
            </a:r>
            <a:r>
              <a:rPr lang="es-ES" i="1" dirty="0" err="1"/>
              <a:t>making</a:t>
            </a:r>
            <a:r>
              <a:rPr lang="es-ES" i="1" dirty="0"/>
              <a:t> </a:t>
            </a:r>
            <a:r>
              <a:rPr lang="es-ES" i="1" dirty="0" err="1"/>
              <a:t>elderly</a:t>
            </a:r>
            <a:r>
              <a:rPr lang="es-ES" i="1" dirty="0"/>
              <a:t> </a:t>
            </a:r>
            <a:r>
              <a:rPr lang="es-ES" i="1" dirty="0" err="1"/>
              <a:t>aware</a:t>
            </a:r>
            <a:r>
              <a:rPr lang="es-ES" i="1" dirty="0"/>
              <a:t> of </a:t>
            </a:r>
            <a:r>
              <a:rPr lang="es-ES" i="1" dirty="0" err="1"/>
              <a:t>taking</a:t>
            </a:r>
            <a:r>
              <a:rPr lang="es-ES" i="1" dirty="0"/>
              <a:t> </a:t>
            </a:r>
            <a:r>
              <a:rPr lang="es-ES" i="1" dirty="0" err="1" smtClean="0"/>
              <a:t>them</a:t>
            </a:r>
            <a:r>
              <a:rPr lang="es-ES" dirty="0" smtClean="0"/>
              <a:t> </a:t>
            </a:r>
          </a:p>
          <a:p>
            <a:pPr lvl="1"/>
            <a:r>
              <a:rPr lang="es-ES" b="1" dirty="0" smtClean="0"/>
              <a:t>P2- </a:t>
            </a:r>
            <a:r>
              <a:rPr lang="es-ES" i="1" dirty="0"/>
              <a:t>Guide </a:t>
            </a:r>
            <a:r>
              <a:rPr lang="es-ES" i="1" dirty="0" err="1"/>
              <a:t>medication</a:t>
            </a:r>
            <a:r>
              <a:rPr lang="es-ES" i="1" dirty="0"/>
              <a:t> </a:t>
            </a:r>
            <a:r>
              <a:rPr lang="es-ES" i="1" dirty="0" err="1"/>
              <a:t>intake</a:t>
            </a:r>
            <a:r>
              <a:rPr lang="es-ES" i="1" dirty="0"/>
              <a:t> </a:t>
            </a:r>
            <a:r>
              <a:rPr lang="es-ES" i="1" dirty="0" err="1"/>
              <a:t>by</a:t>
            </a:r>
            <a:r>
              <a:rPr lang="es-ES" i="1" dirty="0"/>
              <a:t> </a:t>
            </a:r>
            <a:r>
              <a:rPr lang="es-ES" i="1" dirty="0" err="1"/>
              <a:t>providing</a:t>
            </a:r>
            <a:r>
              <a:rPr lang="es-ES" i="1" dirty="0"/>
              <a:t> </a:t>
            </a:r>
            <a:r>
              <a:rPr lang="es-ES" i="1" dirty="0" err="1" smtClean="0"/>
              <a:t>the</a:t>
            </a:r>
            <a:r>
              <a:rPr lang="es-ES" i="1" dirty="0" smtClean="0"/>
              <a:t> </a:t>
            </a:r>
            <a:r>
              <a:rPr lang="es-ES" i="1" dirty="0" err="1"/>
              <a:t>necessary</a:t>
            </a:r>
            <a:r>
              <a:rPr lang="es-ES" i="1" dirty="0"/>
              <a:t> </a:t>
            </a:r>
            <a:r>
              <a:rPr lang="es-ES" i="1" dirty="0" err="1" smtClean="0"/>
              <a:t>information</a:t>
            </a:r>
            <a:r>
              <a:rPr lang="es-ES" i="1" dirty="0" smtClean="0"/>
              <a:t> </a:t>
            </a:r>
            <a:r>
              <a:rPr lang="es-ES" i="1" dirty="0" err="1"/>
              <a:t>to</a:t>
            </a:r>
            <a:r>
              <a:rPr lang="es-ES" i="1" dirty="0"/>
              <a:t> </a:t>
            </a:r>
            <a:r>
              <a:rPr lang="es-ES" i="1" dirty="0" err="1"/>
              <a:t>properly</a:t>
            </a:r>
            <a:r>
              <a:rPr lang="es-ES" i="1" dirty="0"/>
              <a:t> </a:t>
            </a:r>
            <a:r>
              <a:rPr lang="es-ES" i="1" dirty="0" err="1"/>
              <a:t>perform</a:t>
            </a:r>
            <a:r>
              <a:rPr lang="es-ES" i="1" dirty="0"/>
              <a:t> </a:t>
            </a:r>
            <a:r>
              <a:rPr lang="es-ES" i="1" dirty="0" err="1"/>
              <a:t>the</a:t>
            </a:r>
            <a:r>
              <a:rPr lang="es-ES" i="1" dirty="0"/>
              <a:t> </a:t>
            </a:r>
            <a:r>
              <a:rPr lang="es-ES" i="1" dirty="0" err="1"/>
              <a:t>medication</a:t>
            </a:r>
            <a:r>
              <a:rPr lang="es-ES" i="1" dirty="0"/>
              <a:t> </a:t>
            </a:r>
            <a:r>
              <a:rPr lang="es-ES" i="1" dirty="0" err="1" smtClean="0"/>
              <a:t>routine</a:t>
            </a:r>
            <a:endParaRPr lang="es-ES" i="1" dirty="0" smtClean="0"/>
          </a:p>
          <a:p>
            <a:pPr lvl="1"/>
            <a:r>
              <a:rPr lang="es-ES" b="1" dirty="0" smtClean="0"/>
              <a:t>P3- </a:t>
            </a:r>
            <a:r>
              <a:rPr lang="es-ES" i="1" dirty="0" err="1"/>
              <a:t>Motivating</a:t>
            </a:r>
            <a:r>
              <a:rPr lang="es-ES" i="1" dirty="0"/>
              <a:t> </a:t>
            </a:r>
            <a:r>
              <a:rPr lang="es-ES" i="1" dirty="0" err="1"/>
              <a:t>elders</a:t>
            </a:r>
            <a:r>
              <a:rPr lang="es-ES" i="1" dirty="0"/>
              <a:t> </a:t>
            </a:r>
            <a:r>
              <a:rPr lang="es-ES" i="1" dirty="0" err="1"/>
              <a:t>not</a:t>
            </a:r>
            <a:r>
              <a:rPr lang="es-ES" i="1" dirty="0"/>
              <a:t> </a:t>
            </a:r>
            <a:r>
              <a:rPr lang="es-ES" i="1" dirty="0" err="1"/>
              <a:t>to</a:t>
            </a:r>
            <a:r>
              <a:rPr lang="es-ES" i="1" dirty="0"/>
              <a:t> </a:t>
            </a:r>
            <a:r>
              <a:rPr lang="es-ES" i="1" dirty="0" err="1"/>
              <a:t>leave</a:t>
            </a:r>
            <a:r>
              <a:rPr lang="es-ES" i="1" dirty="0"/>
              <a:t> </a:t>
            </a:r>
            <a:r>
              <a:rPr lang="es-ES" i="1" dirty="0" err="1"/>
              <a:t>their</a:t>
            </a:r>
            <a:r>
              <a:rPr lang="es-ES" i="1" dirty="0"/>
              <a:t> </a:t>
            </a:r>
            <a:r>
              <a:rPr lang="es-ES" i="1" dirty="0" err="1"/>
              <a:t>medication</a:t>
            </a:r>
            <a:r>
              <a:rPr lang="es-ES" i="1" dirty="0"/>
              <a:t> </a:t>
            </a:r>
            <a:r>
              <a:rPr lang="es-ES" i="1" dirty="0" err="1"/>
              <a:t>by</a:t>
            </a:r>
            <a:r>
              <a:rPr lang="es-ES" i="1" dirty="0"/>
              <a:t> </a:t>
            </a:r>
            <a:r>
              <a:rPr lang="es-ES" i="1" dirty="0" err="1"/>
              <a:t>encouraging</a:t>
            </a:r>
            <a:r>
              <a:rPr lang="es-ES" i="1" dirty="0"/>
              <a:t> </a:t>
            </a:r>
            <a:r>
              <a:rPr lang="es-ES" i="1" dirty="0" err="1"/>
              <a:t>them</a:t>
            </a:r>
            <a:r>
              <a:rPr lang="es-ES" i="1" dirty="0"/>
              <a:t> </a:t>
            </a:r>
            <a:r>
              <a:rPr lang="es-ES" i="1" dirty="0" err="1"/>
              <a:t>to</a:t>
            </a:r>
            <a:r>
              <a:rPr lang="es-ES" i="1" dirty="0"/>
              <a:t> </a:t>
            </a:r>
            <a:r>
              <a:rPr lang="es-ES" i="1" dirty="0" err="1"/>
              <a:t>take</a:t>
            </a:r>
            <a:r>
              <a:rPr lang="es-ES" i="1" dirty="0"/>
              <a:t> </a:t>
            </a:r>
            <a:r>
              <a:rPr lang="es-ES" i="1" dirty="0" err="1"/>
              <a:t>their</a:t>
            </a:r>
            <a:r>
              <a:rPr lang="es-ES" i="1" dirty="0"/>
              <a:t> medicines and </a:t>
            </a:r>
            <a:r>
              <a:rPr lang="es-ES" i="1" dirty="0" err="1"/>
              <a:t>not</a:t>
            </a:r>
            <a:r>
              <a:rPr lang="es-ES" i="1" dirty="0"/>
              <a:t> </a:t>
            </a:r>
            <a:r>
              <a:rPr lang="es-ES" i="1" dirty="0" err="1"/>
              <a:t>to</a:t>
            </a:r>
            <a:r>
              <a:rPr lang="es-ES" i="1" dirty="0"/>
              <a:t> </a:t>
            </a:r>
            <a:r>
              <a:rPr lang="es-ES" i="1" dirty="0" err="1"/>
              <a:t>interrupt</a:t>
            </a:r>
            <a:r>
              <a:rPr lang="es-ES" i="1" dirty="0"/>
              <a:t> </a:t>
            </a:r>
            <a:r>
              <a:rPr lang="es-ES" i="1" dirty="0" err="1"/>
              <a:t>the</a:t>
            </a:r>
            <a:r>
              <a:rPr lang="es-ES" i="1" dirty="0"/>
              <a:t> </a:t>
            </a:r>
            <a:r>
              <a:rPr lang="es-ES" i="1" dirty="0" err="1" smtClean="0"/>
              <a:t>recommended</a:t>
            </a:r>
            <a:r>
              <a:rPr lang="es-ES" i="1" dirty="0" smtClean="0"/>
              <a:t>  </a:t>
            </a:r>
            <a:r>
              <a:rPr lang="es-ES" i="1" dirty="0" err="1" smtClean="0"/>
              <a:t>therapy</a:t>
            </a:r>
            <a:endParaRPr lang="es-ES" i="1" dirty="0"/>
          </a:p>
        </p:txBody>
      </p:sp>
    </p:spTree>
    <p:extLst>
      <p:ext uri="{BB962C8B-B14F-4D97-AF65-F5344CB8AC3E}">
        <p14:creationId xmlns:p14="http://schemas.microsoft.com/office/powerpoint/2010/main" val="77600201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Design</a:t>
            </a:r>
            <a:r>
              <a:rPr lang="es-ES" dirty="0" smtClean="0"/>
              <a:t> </a:t>
            </a:r>
            <a:r>
              <a:rPr lang="es-ES" dirty="0" err="1" smtClean="0"/>
              <a:t>Dimensions</a:t>
            </a:r>
            <a:endParaRPr lang="es-ES" dirty="0"/>
          </a:p>
        </p:txBody>
      </p:sp>
      <p:sp>
        <p:nvSpPr>
          <p:cNvPr id="3" name="Marcador de contenido 2"/>
          <p:cNvSpPr>
            <a:spLocks noGrp="1"/>
          </p:cNvSpPr>
          <p:nvPr>
            <p:ph idx="1"/>
          </p:nvPr>
        </p:nvSpPr>
        <p:spPr/>
        <p:txBody>
          <a:bodyPr>
            <a:normAutofit lnSpcReduction="10000"/>
          </a:bodyPr>
          <a:lstStyle/>
          <a:p>
            <a:r>
              <a:rPr lang="es-ES" b="1" dirty="0" err="1"/>
              <a:t>Activity</a:t>
            </a:r>
            <a:r>
              <a:rPr lang="es-ES" b="1" dirty="0"/>
              <a:t> </a:t>
            </a:r>
            <a:r>
              <a:rPr lang="es-ES" b="1" dirty="0" err="1" smtClean="0"/>
              <a:t>orientation</a:t>
            </a:r>
            <a:r>
              <a:rPr lang="es-ES" dirty="0" smtClean="0"/>
              <a:t>: </a:t>
            </a:r>
          </a:p>
          <a:p>
            <a:pPr lvl="1"/>
            <a:r>
              <a:rPr lang="es-ES" b="1" dirty="0" smtClean="0"/>
              <a:t>P4- </a:t>
            </a:r>
            <a:r>
              <a:rPr lang="es-ES" i="1" dirty="0" err="1"/>
              <a:t>Demand</a:t>
            </a:r>
            <a:r>
              <a:rPr lang="es-ES" i="1" dirty="0"/>
              <a:t> </a:t>
            </a:r>
            <a:r>
              <a:rPr lang="es-ES" i="1" dirty="0" err="1"/>
              <a:t>to</a:t>
            </a:r>
            <a:r>
              <a:rPr lang="es-ES" i="1" dirty="0"/>
              <a:t> </a:t>
            </a:r>
            <a:r>
              <a:rPr lang="es-ES" i="1" dirty="0" err="1"/>
              <a:t>execute</a:t>
            </a:r>
            <a:r>
              <a:rPr lang="es-ES" i="1" dirty="0"/>
              <a:t> </a:t>
            </a:r>
            <a:r>
              <a:rPr lang="es-ES" i="1" dirty="0" err="1"/>
              <a:t>an</a:t>
            </a:r>
            <a:r>
              <a:rPr lang="es-ES" i="1" dirty="0"/>
              <a:t> </a:t>
            </a:r>
            <a:r>
              <a:rPr lang="es-ES" i="1" dirty="0" err="1"/>
              <a:t>activity</a:t>
            </a:r>
            <a:r>
              <a:rPr lang="es-ES" i="1" dirty="0"/>
              <a:t> </a:t>
            </a:r>
            <a:r>
              <a:rPr lang="es-ES" i="1" dirty="0" err="1"/>
              <a:t>through</a:t>
            </a:r>
            <a:r>
              <a:rPr lang="es-ES" i="1" dirty="0"/>
              <a:t> a </a:t>
            </a:r>
            <a:r>
              <a:rPr lang="es-ES" i="1" dirty="0" err="1"/>
              <a:t>stimulus</a:t>
            </a:r>
            <a:r>
              <a:rPr lang="es-ES" i="1" dirty="0"/>
              <a:t> and </a:t>
            </a:r>
            <a:r>
              <a:rPr lang="es-ES" i="1" dirty="0" err="1"/>
              <a:t>critical</a:t>
            </a:r>
            <a:r>
              <a:rPr lang="es-ES" i="1" dirty="0"/>
              <a:t> </a:t>
            </a:r>
            <a:r>
              <a:rPr lang="es-ES" i="1" dirty="0" err="1"/>
              <a:t>information</a:t>
            </a:r>
            <a:r>
              <a:rPr lang="es-ES" i="1" dirty="0"/>
              <a:t> </a:t>
            </a:r>
            <a:r>
              <a:rPr lang="es-ES" i="1" dirty="0" err="1"/>
              <a:t>that</a:t>
            </a:r>
            <a:r>
              <a:rPr lang="es-ES" i="1" dirty="0"/>
              <a:t> </a:t>
            </a:r>
            <a:r>
              <a:rPr lang="es-ES" i="1" dirty="0" err="1"/>
              <a:t>indicate</a:t>
            </a:r>
            <a:r>
              <a:rPr lang="es-ES" i="1" dirty="0"/>
              <a:t> </a:t>
            </a:r>
            <a:r>
              <a:rPr lang="es-ES" i="1" dirty="0" err="1"/>
              <a:t>the</a:t>
            </a:r>
            <a:r>
              <a:rPr lang="es-ES" i="1" dirty="0"/>
              <a:t> </a:t>
            </a:r>
            <a:r>
              <a:rPr lang="es-ES" i="1" dirty="0" err="1"/>
              <a:t>importance</a:t>
            </a:r>
            <a:r>
              <a:rPr lang="es-ES" i="1" dirty="0"/>
              <a:t> of </a:t>
            </a:r>
            <a:r>
              <a:rPr lang="es-ES" i="1" dirty="0" err="1"/>
              <a:t>performing</a:t>
            </a:r>
            <a:r>
              <a:rPr lang="es-ES" i="1" dirty="0"/>
              <a:t> </a:t>
            </a:r>
            <a:r>
              <a:rPr lang="es-ES" i="1" dirty="0" err="1"/>
              <a:t>the</a:t>
            </a:r>
            <a:r>
              <a:rPr lang="es-ES" i="1" dirty="0"/>
              <a:t> </a:t>
            </a:r>
            <a:r>
              <a:rPr lang="es-ES" i="1" dirty="0" err="1" smtClean="0"/>
              <a:t>activity</a:t>
            </a:r>
            <a:r>
              <a:rPr lang="es-ES" dirty="0" smtClean="0"/>
              <a:t> </a:t>
            </a:r>
          </a:p>
          <a:p>
            <a:pPr lvl="1"/>
            <a:r>
              <a:rPr lang="es-ES" b="1" dirty="0" smtClean="0"/>
              <a:t>P5- </a:t>
            </a:r>
            <a:r>
              <a:rPr lang="es-ES" i="1" dirty="0" err="1"/>
              <a:t>Make</a:t>
            </a:r>
            <a:r>
              <a:rPr lang="es-ES" i="1" dirty="0"/>
              <a:t> </a:t>
            </a:r>
            <a:r>
              <a:rPr lang="es-ES" i="1" dirty="0" err="1" smtClean="0"/>
              <a:t>elders</a:t>
            </a:r>
            <a:r>
              <a:rPr lang="es-ES" i="1" dirty="0" smtClean="0"/>
              <a:t> </a:t>
            </a:r>
            <a:r>
              <a:rPr lang="es-ES" i="1" dirty="0" err="1"/>
              <a:t>aware</a:t>
            </a:r>
            <a:r>
              <a:rPr lang="es-ES" i="1" dirty="0"/>
              <a:t> of </a:t>
            </a:r>
            <a:r>
              <a:rPr lang="es-ES" i="1" dirty="0" err="1"/>
              <a:t>critical</a:t>
            </a:r>
            <a:r>
              <a:rPr lang="es-ES" i="1" dirty="0"/>
              <a:t> </a:t>
            </a:r>
            <a:r>
              <a:rPr lang="es-ES" i="1" dirty="0" err="1"/>
              <a:t>information</a:t>
            </a:r>
            <a:r>
              <a:rPr lang="es-ES" i="1" dirty="0"/>
              <a:t> </a:t>
            </a:r>
            <a:r>
              <a:rPr lang="es-ES" i="1" dirty="0" err="1"/>
              <a:t>to</a:t>
            </a:r>
            <a:r>
              <a:rPr lang="es-ES" i="1" dirty="0"/>
              <a:t> </a:t>
            </a:r>
            <a:r>
              <a:rPr lang="es-ES" i="1" dirty="0" smtClean="0"/>
              <a:t>complete </a:t>
            </a:r>
            <a:r>
              <a:rPr lang="es-ES" i="1" dirty="0" err="1"/>
              <a:t>properly</a:t>
            </a:r>
            <a:r>
              <a:rPr lang="es-ES" i="1" dirty="0"/>
              <a:t> </a:t>
            </a:r>
            <a:r>
              <a:rPr lang="es-ES" i="1" dirty="0" err="1"/>
              <a:t>their</a:t>
            </a:r>
            <a:r>
              <a:rPr lang="es-ES" i="1" dirty="0"/>
              <a:t> </a:t>
            </a:r>
            <a:r>
              <a:rPr lang="es-ES" i="1" dirty="0" err="1" smtClean="0"/>
              <a:t>medication</a:t>
            </a:r>
            <a:endParaRPr lang="es-ES" i="1" dirty="0"/>
          </a:p>
          <a:p>
            <a:pPr lvl="1"/>
            <a:r>
              <a:rPr lang="es-ES" b="1" dirty="0" smtClean="0"/>
              <a:t>P6- </a:t>
            </a:r>
            <a:r>
              <a:rPr lang="es-ES" i="1" dirty="0" err="1" smtClean="0"/>
              <a:t>Provide</a:t>
            </a:r>
            <a:r>
              <a:rPr lang="es-ES" i="1" dirty="0" smtClean="0"/>
              <a:t> </a:t>
            </a:r>
            <a:r>
              <a:rPr lang="es-ES" i="1" dirty="0" err="1"/>
              <a:t>daily</a:t>
            </a:r>
            <a:r>
              <a:rPr lang="es-ES" i="1" dirty="0"/>
              <a:t> </a:t>
            </a:r>
            <a:r>
              <a:rPr lang="es-ES" i="1" dirty="0" err="1"/>
              <a:t>reinforcement</a:t>
            </a:r>
            <a:r>
              <a:rPr lang="es-ES" i="1" dirty="0"/>
              <a:t> </a:t>
            </a:r>
            <a:r>
              <a:rPr lang="es-ES" i="1" dirty="0" err="1"/>
              <a:t>to</a:t>
            </a:r>
            <a:r>
              <a:rPr lang="es-ES" i="1" dirty="0"/>
              <a:t> </a:t>
            </a:r>
            <a:r>
              <a:rPr lang="es-ES" i="1" dirty="0" err="1"/>
              <a:t>motivate</a:t>
            </a:r>
            <a:r>
              <a:rPr lang="es-ES" i="1" dirty="0"/>
              <a:t> </a:t>
            </a:r>
            <a:r>
              <a:rPr lang="es-ES" i="1" dirty="0" err="1"/>
              <a:t>elders</a:t>
            </a:r>
            <a:r>
              <a:rPr lang="es-ES" i="1" dirty="0"/>
              <a:t> </a:t>
            </a:r>
            <a:r>
              <a:rPr lang="es-ES" i="1" dirty="0" err="1"/>
              <a:t>to</a:t>
            </a:r>
            <a:r>
              <a:rPr lang="es-ES" i="1" dirty="0"/>
              <a:t> </a:t>
            </a:r>
            <a:r>
              <a:rPr lang="es-ES" i="1" dirty="0" err="1"/>
              <a:t>medicate</a:t>
            </a:r>
            <a:r>
              <a:rPr lang="es-ES" i="1" dirty="0"/>
              <a:t> </a:t>
            </a:r>
            <a:r>
              <a:rPr lang="es-ES" i="1" dirty="0" err="1" smtClean="0"/>
              <a:t>routinely</a:t>
            </a:r>
            <a:endParaRPr lang="es-ES" i="1" dirty="0" smtClean="0"/>
          </a:p>
          <a:p>
            <a:pPr lvl="1"/>
            <a:r>
              <a:rPr lang="es-ES" b="1" dirty="0" smtClean="0"/>
              <a:t>P7- </a:t>
            </a:r>
            <a:r>
              <a:rPr lang="es-ES" i="1" dirty="0" err="1"/>
              <a:t>Provide</a:t>
            </a:r>
            <a:r>
              <a:rPr lang="es-ES" i="1" dirty="0"/>
              <a:t> </a:t>
            </a:r>
            <a:r>
              <a:rPr lang="es-ES" i="1" dirty="0" err="1"/>
              <a:t>immediate</a:t>
            </a:r>
            <a:r>
              <a:rPr lang="es-ES" i="1" dirty="0"/>
              <a:t> </a:t>
            </a:r>
            <a:r>
              <a:rPr lang="es-ES" i="1" dirty="0" err="1"/>
              <a:t>feedback</a:t>
            </a:r>
            <a:r>
              <a:rPr lang="es-ES" i="1" dirty="0"/>
              <a:t> </a:t>
            </a:r>
            <a:r>
              <a:rPr lang="es-ES" i="1" dirty="0" err="1"/>
              <a:t>to</a:t>
            </a:r>
            <a:r>
              <a:rPr lang="es-ES" i="1" dirty="0"/>
              <a:t> </a:t>
            </a:r>
            <a:r>
              <a:rPr lang="es-ES" i="1" dirty="0" err="1"/>
              <a:t>make</a:t>
            </a:r>
            <a:r>
              <a:rPr lang="es-ES" i="1" dirty="0"/>
              <a:t> </a:t>
            </a:r>
            <a:r>
              <a:rPr lang="es-ES" i="1" dirty="0" err="1"/>
              <a:t>elders</a:t>
            </a:r>
            <a:r>
              <a:rPr lang="es-ES" i="1" dirty="0"/>
              <a:t> </a:t>
            </a:r>
            <a:r>
              <a:rPr lang="es-ES" i="1" dirty="0" err="1"/>
              <a:t>aware</a:t>
            </a:r>
            <a:r>
              <a:rPr lang="es-ES" i="1" dirty="0"/>
              <a:t> </a:t>
            </a:r>
            <a:r>
              <a:rPr lang="es-ES" i="1" dirty="0" err="1"/>
              <a:t>about</a:t>
            </a:r>
            <a:r>
              <a:rPr lang="es-ES" i="1" dirty="0"/>
              <a:t> </a:t>
            </a:r>
            <a:r>
              <a:rPr lang="es-ES" i="1" dirty="0" err="1"/>
              <a:t>the</a:t>
            </a:r>
            <a:r>
              <a:rPr lang="es-ES" i="1" dirty="0"/>
              <a:t> </a:t>
            </a:r>
            <a:r>
              <a:rPr lang="es-ES" i="1" dirty="0" err="1" smtClean="0"/>
              <a:t>medication</a:t>
            </a:r>
            <a:r>
              <a:rPr lang="es-ES" i="1" dirty="0" smtClean="0"/>
              <a:t> </a:t>
            </a:r>
            <a:r>
              <a:rPr lang="es-ES" i="1" dirty="0" err="1" smtClean="0"/>
              <a:t>success</a:t>
            </a:r>
            <a:r>
              <a:rPr lang="es-ES" i="1" dirty="0" smtClean="0"/>
              <a:t> </a:t>
            </a:r>
            <a:r>
              <a:rPr lang="es-ES" i="1" dirty="0" err="1" smtClean="0"/>
              <a:t>or</a:t>
            </a:r>
            <a:r>
              <a:rPr lang="es-ES" i="1" dirty="0" smtClean="0"/>
              <a:t> </a:t>
            </a:r>
            <a:r>
              <a:rPr lang="es-ES" i="1" dirty="0" err="1" smtClean="0"/>
              <a:t>failure</a:t>
            </a:r>
            <a:endParaRPr lang="es-ES" i="1" dirty="0"/>
          </a:p>
        </p:txBody>
      </p:sp>
    </p:spTree>
    <p:extLst>
      <p:ext uri="{BB962C8B-B14F-4D97-AF65-F5344CB8AC3E}">
        <p14:creationId xmlns:p14="http://schemas.microsoft.com/office/powerpoint/2010/main" val="20909862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Systematic</a:t>
            </a:r>
            <a:r>
              <a:rPr lang="es-ES" dirty="0" smtClean="0"/>
              <a:t> </a:t>
            </a:r>
            <a:r>
              <a:rPr lang="es-ES" dirty="0" err="1" smtClean="0"/>
              <a:t>Review</a:t>
            </a:r>
            <a:r>
              <a:rPr lang="es-ES" dirty="0" smtClean="0"/>
              <a:t> (SR)</a:t>
            </a:r>
            <a:endParaRPr lang="es-ES" dirty="0"/>
          </a:p>
        </p:txBody>
      </p:sp>
      <p:sp>
        <p:nvSpPr>
          <p:cNvPr id="3" name="Marcador de contenido 2"/>
          <p:cNvSpPr>
            <a:spLocks noGrp="1"/>
          </p:cNvSpPr>
          <p:nvPr>
            <p:ph idx="1"/>
          </p:nvPr>
        </p:nvSpPr>
        <p:spPr/>
        <p:txBody>
          <a:bodyPr>
            <a:normAutofit lnSpcReduction="10000"/>
          </a:bodyPr>
          <a:lstStyle/>
          <a:p>
            <a:r>
              <a:rPr lang="es-ES" dirty="0" err="1"/>
              <a:t>Essential</a:t>
            </a:r>
            <a:r>
              <a:rPr lang="es-ES" dirty="0"/>
              <a:t> </a:t>
            </a:r>
            <a:r>
              <a:rPr lang="es-ES" dirty="0" err="1"/>
              <a:t>tool</a:t>
            </a:r>
            <a:r>
              <a:rPr lang="es-ES" dirty="0"/>
              <a:t> </a:t>
            </a:r>
            <a:r>
              <a:rPr lang="es-ES" dirty="0" err="1"/>
              <a:t>for</a:t>
            </a:r>
            <a:r>
              <a:rPr lang="es-ES" dirty="0"/>
              <a:t> </a:t>
            </a:r>
            <a:r>
              <a:rPr lang="es-ES" dirty="0" err="1"/>
              <a:t>summarising</a:t>
            </a:r>
            <a:r>
              <a:rPr lang="es-ES" dirty="0"/>
              <a:t> </a:t>
            </a:r>
            <a:r>
              <a:rPr lang="es-ES" dirty="0" err="1"/>
              <a:t>evidence</a:t>
            </a:r>
            <a:r>
              <a:rPr lang="es-ES" dirty="0"/>
              <a:t> </a:t>
            </a:r>
            <a:r>
              <a:rPr lang="es-ES" dirty="0" err="1"/>
              <a:t>accurately</a:t>
            </a:r>
            <a:r>
              <a:rPr lang="es-ES" dirty="0"/>
              <a:t> and </a:t>
            </a:r>
            <a:r>
              <a:rPr lang="es-ES" dirty="0" err="1"/>
              <a:t>reliably</a:t>
            </a:r>
            <a:r>
              <a:rPr lang="es-ES" dirty="0" smtClean="0"/>
              <a:t>.</a:t>
            </a:r>
          </a:p>
          <a:p>
            <a:endParaRPr lang="en-GB" dirty="0" smtClean="0"/>
          </a:p>
          <a:p>
            <a:r>
              <a:rPr lang="en-GB" dirty="0" smtClean="0"/>
              <a:t>Collate </a:t>
            </a:r>
            <a:r>
              <a:rPr lang="en-GB" dirty="0" smtClean="0"/>
              <a:t>empirical evidence that fits pre-specified </a:t>
            </a:r>
            <a:r>
              <a:rPr lang="en-GB" b="1" dirty="0" smtClean="0"/>
              <a:t>eligibility criteria </a:t>
            </a:r>
            <a:r>
              <a:rPr lang="en-GB" dirty="0" smtClean="0"/>
              <a:t>to answer a </a:t>
            </a:r>
            <a:r>
              <a:rPr lang="en-GB" b="1" dirty="0" smtClean="0"/>
              <a:t>research question</a:t>
            </a:r>
            <a:r>
              <a:rPr lang="en-GB" dirty="0" smtClean="0"/>
              <a:t>. </a:t>
            </a:r>
            <a:endParaRPr lang="en-GB" dirty="0" smtClean="0"/>
          </a:p>
          <a:p>
            <a:endParaRPr lang="en-GB" dirty="0" smtClean="0"/>
          </a:p>
          <a:p>
            <a:r>
              <a:rPr lang="en-GB" dirty="0" smtClean="0"/>
              <a:t>Provides reliable findings from which conclusions can be drawn and decisions made.</a:t>
            </a:r>
          </a:p>
          <a:p>
            <a:pPr marL="118872" indent="0">
              <a:buNone/>
            </a:pPr>
            <a:endParaRPr lang="en-GB" dirty="0"/>
          </a:p>
        </p:txBody>
      </p:sp>
    </p:spTree>
    <p:extLst>
      <p:ext uri="{BB962C8B-B14F-4D97-AF65-F5344CB8AC3E}">
        <p14:creationId xmlns:p14="http://schemas.microsoft.com/office/powerpoint/2010/main" val="195626993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Design</a:t>
            </a:r>
            <a:r>
              <a:rPr lang="es-ES" dirty="0"/>
              <a:t> </a:t>
            </a:r>
            <a:r>
              <a:rPr lang="es-ES" dirty="0" err="1"/>
              <a:t>Dimensions</a:t>
            </a:r>
            <a:endParaRPr lang="es-ES" dirty="0"/>
          </a:p>
        </p:txBody>
      </p:sp>
      <p:sp>
        <p:nvSpPr>
          <p:cNvPr id="3" name="Marcador de contenido 2"/>
          <p:cNvSpPr>
            <a:spLocks noGrp="1"/>
          </p:cNvSpPr>
          <p:nvPr>
            <p:ph idx="1"/>
          </p:nvPr>
        </p:nvSpPr>
        <p:spPr/>
        <p:txBody>
          <a:bodyPr>
            <a:normAutofit fontScale="92500"/>
          </a:bodyPr>
          <a:lstStyle/>
          <a:p>
            <a:r>
              <a:rPr lang="es-ES" b="1" dirty="0" err="1"/>
              <a:t>Tuning</a:t>
            </a:r>
            <a:r>
              <a:rPr lang="es-ES" b="1" dirty="0"/>
              <a:t> </a:t>
            </a:r>
            <a:r>
              <a:rPr lang="es-ES" b="1" dirty="0" err="1"/>
              <a:t>ambient</a:t>
            </a:r>
            <a:r>
              <a:rPr lang="es-ES" b="1" dirty="0"/>
              <a:t> </a:t>
            </a:r>
            <a:r>
              <a:rPr lang="es-ES" b="1" dirty="0" err="1" smtClean="0"/>
              <a:t>information</a:t>
            </a:r>
            <a:endParaRPr lang="es-ES" b="1" dirty="0" smtClean="0"/>
          </a:p>
          <a:p>
            <a:pPr lvl="1"/>
            <a:r>
              <a:rPr lang="es-ES" b="1" dirty="0" smtClean="0"/>
              <a:t>P8- </a:t>
            </a:r>
            <a:r>
              <a:rPr lang="es-ES" dirty="0" err="1" smtClean="0"/>
              <a:t>Auditory</a:t>
            </a:r>
            <a:r>
              <a:rPr lang="es-ES" dirty="0" smtClean="0"/>
              <a:t> </a:t>
            </a:r>
            <a:r>
              <a:rPr lang="es-ES" dirty="0" err="1"/>
              <a:t>notifications</a:t>
            </a:r>
            <a:r>
              <a:rPr lang="es-ES" dirty="0"/>
              <a:t> </a:t>
            </a:r>
            <a:r>
              <a:rPr lang="es-ES" dirty="0" err="1"/>
              <a:t>should</a:t>
            </a:r>
            <a:r>
              <a:rPr lang="es-ES" dirty="0"/>
              <a:t> be </a:t>
            </a:r>
            <a:r>
              <a:rPr lang="es-ES" dirty="0" err="1" smtClean="0"/>
              <a:t>adjusted</a:t>
            </a:r>
            <a:r>
              <a:rPr lang="es-ES" dirty="0" smtClean="0"/>
              <a:t> </a:t>
            </a:r>
            <a:r>
              <a:rPr lang="es-ES" dirty="0" err="1" smtClean="0"/>
              <a:t>to</a:t>
            </a:r>
            <a:r>
              <a:rPr lang="es-ES" dirty="0" smtClean="0"/>
              <a:t> </a:t>
            </a:r>
            <a:r>
              <a:rPr lang="es-ES" dirty="0" err="1"/>
              <a:t>the</a:t>
            </a:r>
            <a:r>
              <a:rPr lang="es-ES" dirty="0"/>
              <a:t> </a:t>
            </a:r>
            <a:r>
              <a:rPr lang="es-ES" dirty="0" err="1"/>
              <a:t>frequency</a:t>
            </a:r>
            <a:r>
              <a:rPr lang="es-ES" dirty="0"/>
              <a:t> </a:t>
            </a:r>
            <a:r>
              <a:rPr lang="es-ES" dirty="0" err="1"/>
              <a:t>range</a:t>
            </a:r>
            <a:r>
              <a:rPr lang="es-ES" dirty="0"/>
              <a:t> in </a:t>
            </a:r>
            <a:r>
              <a:rPr lang="es-ES" dirty="0" err="1"/>
              <a:t>which</a:t>
            </a:r>
            <a:r>
              <a:rPr lang="es-ES" dirty="0"/>
              <a:t> </a:t>
            </a:r>
            <a:r>
              <a:rPr lang="es-ES" dirty="0" err="1" smtClean="0"/>
              <a:t>elders</a:t>
            </a:r>
            <a:r>
              <a:rPr lang="es-ES" dirty="0" smtClean="0"/>
              <a:t> </a:t>
            </a:r>
            <a:r>
              <a:rPr lang="es-ES" dirty="0" err="1" smtClean="0"/>
              <a:t>hear</a:t>
            </a:r>
            <a:r>
              <a:rPr lang="es-ES" dirty="0"/>
              <a:t> </a:t>
            </a:r>
            <a:r>
              <a:rPr lang="es-ES" dirty="0" smtClean="0"/>
              <a:t>(</a:t>
            </a:r>
            <a:r>
              <a:rPr lang="es-ES" dirty="0" err="1" smtClean="0"/>
              <a:t>presbycusis</a:t>
            </a:r>
            <a:r>
              <a:rPr lang="es-ES" dirty="0" smtClean="0"/>
              <a:t>)</a:t>
            </a:r>
          </a:p>
          <a:p>
            <a:pPr lvl="1"/>
            <a:r>
              <a:rPr lang="es-ES" b="1" dirty="0" smtClean="0"/>
              <a:t>P9- </a:t>
            </a:r>
            <a:r>
              <a:rPr lang="es-ES" dirty="0" smtClean="0"/>
              <a:t>Use </a:t>
            </a:r>
            <a:r>
              <a:rPr lang="es-ES" dirty="0" err="1"/>
              <a:t>pictograms</a:t>
            </a:r>
            <a:r>
              <a:rPr lang="es-ES" dirty="0"/>
              <a:t> </a:t>
            </a:r>
            <a:r>
              <a:rPr lang="es-ES" dirty="0" err="1"/>
              <a:t>to</a:t>
            </a:r>
            <a:r>
              <a:rPr lang="es-ES" dirty="0"/>
              <a:t> </a:t>
            </a:r>
            <a:r>
              <a:rPr lang="es-ES" dirty="0" err="1"/>
              <a:t>express</a:t>
            </a:r>
            <a:r>
              <a:rPr lang="es-ES" dirty="0"/>
              <a:t> </a:t>
            </a:r>
            <a:r>
              <a:rPr lang="es-ES" dirty="0" err="1"/>
              <a:t>the</a:t>
            </a:r>
            <a:r>
              <a:rPr lang="es-ES" dirty="0"/>
              <a:t> rules </a:t>
            </a:r>
            <a:r>
              <a:rPr lang="es-ES" dirty="0" err="1"/>
              <a:t>to</a:t>
            </a:r>
            <a:r>
              <a:rPr lang="es-ES" dirty="0"/>
              <a:t> </a:t>
            </a:r>
            <a:r>
              <a:rPr lang="es-ES" dirty="0" err="1"/>
              <a:t>follow</a:t>
            </a:r>
            <a:r>
              <a:rPr lang="es-ES" dirty="0"/>
              <a:t> </a:t>
            </a:r>
            <a:r>
              <a:rPr lang="es-ES" dirty="0" err="1"/>
              <a:t>for</a:t>
            </a:r>
            <a:r>
              <a:rPr lang="es-ES" dirty="0"/>
              <a:t> </a:t>
            </a:r>
            <a:r>
              <a:rPr lang="es-ES" dirty="0" err="1" smtClean="0"/>
              <a:t>medicating</a:t>
            </a:r>
            <a:r>
              <a:rPr lang="es-ES" dirty="0" smtClean="0"/>
              <a:t>. </a:t>
            </a:r>
            <a:r>
              <a:rPr lang="es-ES" dirty="0" err="1" smtClean="0"/>
              <a:t>They</a:t>
            </a:r>
            <a:r>
              <a:rPr lang="es-ES" dirty="0" smtClean="0"/>
              <a:t> </a:t>
            </a:r>
            <a:r>
              <a:rPr lang="es-ES" dirty="0"/>
              <a:t>are </a:t>
            </a:r>
            <a:r>
              <a:rPr lang="es-ES" dirty="0" err="1"/>
              <a:t>stylized</a:t>
            </a:r>
            <a:r>
              <a:rPr lang="es-ES" dirty="0"/>
              <a:t> </a:t>
            </a:r>
            <a:r>
              <a:rPr lang="es-ES" dirty="0" err="1"/>
              <a:t>figurative</a:t>
            </a:r>
            <a:r>
              <a:rPr lang="es-ES" dirty="0"/>
              <a:t> </a:t>
            </a:r>
            <a:r>
              <a:rPr lang="es-ES" dirty="0" err="1"/>
              <a:t>drawings</a:t>
            </a:r>
            <a:r>
              <a:rPr lang="es-ES" dirty="0"/>
              <a:t> </a:t>
            </a:r>
            <a:r>
              <a:rPr lang="es-ES" dirty="0" err="1"/>
              <a:t>that</a:t>
            </a:r>
            <a:r>
              <a:rPr lang="es-ES" dirty="0"/>
              <a:t> </a:t>
            </a:r>
            <a:r>
              <a:rPr lang="es-ES" dirty="0" err="1"/>
              <a:t>refer</a:t>
            </a:r>
            <a:r>
              <a:rPr lang="es-ES" dirty="0"/>
              <a:t> </a:t>
            </a:r>
            <a:r>
              <a:rPr lang="es-ES" dirty="0" err="1"/>
              <a:t>directly</a:t>
            </a:r>
            <a:r>
              <a:rPr lang="es-ES" dirty="0"/>
              <a:t> </a:t>
            </a:r>
            <a:r>
              <a:rPr lang="es-ES" dirty="0" err="1"/>
              <a:t>to</a:t>
            </a:r>
            <a:r>
              <a:rPr lang="es-ES" dirty="0"/>
              <a:t> </a:t>
            </a:r>
            <a:r>
              <a:rPr lang="es-ES" dirty="0" err="1"/>
              <a:t>an</a:t>
            </a:r>
            <a:r>
              <a:rPr lang="es-ES" dirty="0"/>
              <a:t> </a:t>
            </a:r>
            <a:r>
              <a:rPr lang="es-ES" dirty="0" err="1"/>
              <a:t>object</a:t>
            </a:r>
            <a:r>
              <a:rPr lang="es-ES" dirty="0"/>
              <a:t> </a:t>
            </a:r>
            <a:r>
              <a:rPr lang="es-ES" dirty="0" err="1" smtClean="0"/>
              <a:t>to</a:t>
            </a:r>
            <a:r>
              <a:rPr lang="es-ES" dirty="0" smtClean="0"/>
              <a:t> </a:t>
            </a:r>
            <a:r>
              <a:rPr lang="es-ES" dirty="0" err="1" smtClean="0"/>
              <a:t>communicate</a:t>
            </a:r>
            <a:r>
              <a:rPr lang="es-ES" dirty="0" smtClean="0"/>
              <a:t>.</a:t>
            </a:r>
            <a:endParaRPr lang="es-ES" dirty="0"/>
          </a:p>
          <a:p>
            <a:pPr lvl="1"/>
            <a:r>
              <a:rPr lang="es-ES" b="1" dirty="0" smtClean="0"/>
              <a:t>P10- </a:t>
            </a:r>
            <a:r>
              <a:rPr lang="es-ES" dirty="0" err="1"/>
              <a:t>Using</a:t>
            </a:r>
            <a:r>
              <a:rPr lang="es-ES" dirty="0"/>
              <a:t> visual </a:t>
            </a:r>
            <a:r>
              <a:rPr lang="es-ES" dirty="0" err="1"/>
              <a:t>metaphors</a:t>
            </a:r>
            <a:r>
              <a:rPr lang="es-ES" dirty="0"/>
              <a:t> </a:t>
            </a:r>
            <a:r>
              <a:rPr lang="es-ES" dirty="0" err="1"/>
              <a:t>to</a:t>
            </a:r>
            <a:r>
              <a:rPr lang="es-ES" dirty="0"/>
              <a:t> </a:t>
            </a:r>
            <a:r>
              <a:rPr lang="es-ES" dirty="0" err="1"/>
              <a:t>raise</a:t>
            </a:r>
            <a:r>
              <a:rPr lang="es-ES" dirty="0"/>
              <a:t> </a:t>
            </a:r>
            <a:r>
              <a:rPr lang="es-ES" dirty="0" err="1"/>
              <a:t>awareness</a:t>
            </a:r>
            <a:r>
              <a:rPr lang="es-ES" dirty="0"/>
              <a:t> </a:t>
            </a:r>
            <a:r>
              <a:rPr lang="es-ES" dirty="0" err="1"/>
              <a:t>about</a:t>
            </a:r>
            <a:r>
              <a:rPr lang="es-ES" dirty="0"/>
              <a:t> </a:t>
            </a:r>
            <a:r>
              <a:rPr lang="es-ES" dirty="0" err="1"/>
              <a:t>medication</a:t>
            </a:r>
            <a:r>
              <a:rPr lang="es-ES" dirty="0"/>
              <a:t> </a:t>
            </a:r>
            <a:r>
              <a:rPr lang="es-ES" dirty="0" err="1" smtClean="0"/>
              <a:t>compliance</a:t>
            </a:r>
            <a:r>
              <a:rPr lang="es-ES" dirty="0" smtClean="0"/>
              <a:t>; </a:t>
            </a:r>
            <a:r>
              <a:rPr lang="es-ES" dirty="0" err="1" smtClean="0"/>
              <a:t>e.g</a:t>
            </a:r>
            <a:r>
              <a:rPr lang="es-ES" dirty="0" smtClean="0"/>
              <a:t>. </a:t>
            </a:r>
            <a:r>
              <a:rPr lang="es-ES" dirty="0" err="1" smtClean="0"/>
              <a:t>metaphors</a:t>
            </a:r>
            <a:r>
              <a:rPr lang="es-ES" dirty="0" smtClean="0"/>
              <a:t> </a:t>
            </a:r>
            <a:r>
              <a:rPr lang="es-ES" dirty="0" err="1"/>
              <a:t>based</a:t>
            </a:r>
            <a:r>
              <a:rPr lang="es-ES" dirty="0"/>
              <a:t> </a:t>
            </a:r>
            <a:r>
              <a:rPr lang="es-ES" dirty="0" err="1"/>
              <a:t>on</a:t>
            </a:r>
            <a:r>
              <a:rPr lang="es-ES" dirty="0"/>
              <a:t> </a:t>
            </a:r>
            <a:r>
              <a:rPr lang="es-ES" dirty="0" err="1"/>
              <a:t>the</a:t>
            </a:r>
            <a:r>
              <a:rPr lang="es-ES" dirty="0"/>
              <a:t> </a:t>
            </a:r>
            <a:r>
              <a:rPr lang="es-ES" dirty="0" err="1"/>
              <a:t>care</a:t>
            </a:r>
            <a:r>
              <a:rPr lang="es-ES" dirty="0"/>
              <a:t> of </a:t>
            </a:r>
            <a:r>
              <a:rPr lang="es-ES" dirty="0" err="1"/>
              <a:t>pets</a:t>
            </a:r>
            <a:r>
              <a:rPr lang="es-ES" dirty="0"/>
              <a:t> </a:t>
            </a:r>
            <a:r>
              <a:rPr lang="es-ES" dirty="0" err="1" smtClean="0"/>
              <a:t>or</a:t>
            </a:r>
            <a:r>
              <a:rPr lang="es-ES" dirty="0" smtClean="0"/>
              <a:t> </a:t>
            </a:r>
            <a:r>
              <a:rPr lang="es-ES" dirty="0" err="1" smtClean="0"/>
              <a:t>plants</a:t>
            </a:r>
            <a:r>
              <a:rPr lang="es-ES" dirty="0" smtClean="0"/>
              <a:t> </a:t>
            </a:r>
            <a:r>
              <a:rPr lang="es-ES" dirty="0" err="1" smtClean="0"/>
              <a:t>to</a:t>
            </a:r>
            <a:r>
              <a:rPr lang="es-ES" dirty="0" smtClean="0"/>
              <a:t> </a:t>
            </a:r>
            <a:r>
              <a:rPr lang="es-ES" dirty="0" err="1"/>
              <a:t>provide</a:t>
            </a:r>
            <a:r>
              <a:rPr lang="es-ES" dirty="0"/>
              <a:t> </a:t>
            </a:r>
            <a:r>
              <a:rPr lang="es-ES" dirty="0" err="1"/>
              <a:t>immediate</a:t>
            </a:r>
            <a:r>
              <a:rPr lang="es-ES" dirty="0"/>
              <a:t> </a:t>
            </a:r>
            <a:r>
              <a:rPr lang="es-ES" dirty="0" err="1" smtClean="0"/>
              <a:t>feedback</a:t>
            </a:r>
            <a:r>
              <a:rPr lang="es-ES" dirty="0" smtClean="0"/>
              <a:t> </a:t>
            </a:r>
            <a:r>
              <a:rPr lang="es-ES" dirty="0"/>
              <a:t>and </a:t>
            </a:r>
            <a:r>
              <a:rPr lang="es-ES" dirty="0" err="1"/>
              <a:t>daily</a:t>
            </a:r>
            <a:r>
              <a:rPr lang="es-ES" dirty="0"/>
              <a:t> </a:t>
            </a:r>
            <a:r>
              <a:rPr lang="es-ES" dirty="0" err="1"/>
              <a:t>reinforcements</a:t>
            </a:r>
            <a:r>
              <a:rPr lang="es-ES" dirty="0"/>
              <a:t> </a:t>
            </a:r>
            <a:r>
              <a:rPr lang="es-ES" dirty="0" err="1"/>
              <a:t>on</a:t>
            </a:r>
            <a:r>
              <a:rPr lang="es-ES" dirty="0"/>
              <a:t> </a:t>
            </a:r>
            <a:r>
              <a:rPr lang="es-ES" dirty="0" err="1"/>
              <a:t>medication</a:t>
            </a:r>
            <a:r>
              <a:rPr lang="es-ES" dirty="0"/>
              <a:t> </a:t>
            </a:r>
            <a:r>
              <a:rPr lang="es-ES" dirty="0" err="1" smtClean="0"/>
              <a:t>compliance</a:t>
            </a:r>
            <a:r>
              <a:rPr lang="es-ES" dirty="0" smtClean="0"/>
              <a:t>.</a:t>
            </a:r>
            <a:endParaRPr lang="es-ES" dirty="0"/>
          </a:p>
        </p:txBody>
      </p:sp>
    </p:spTree>
    <p:extLst>
      <p:ext uri="{BB962C8B-B14F-4D97-AF65-F5344CB8AC3E}">
        <p14:creationId xmlns:p14="http://schemas.microsoft.com/office/powerpoint/2010/main" val="399972223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AIS </a:t>
            </a:r>
            <a:r>
              <a:rPr lang="es-ES" dirty="0" err="1" smtClean="0"/>
              <a:t>Design</a:t>
            </a:r>
            <a:r>
              <a:rPr lang="es-ES" dirty="0" smtClean="0"/>
              <a:t> </a:t>
            </a:r>
            <a:r>
              <a:rPr lang="es-ES" dirty="0" err="1" smtClean="0"/>
              <a:t>Modifications</a:t>
            </a:r>
            <a:endParaRPr lang="es-ES" dirty="0"/>
          </a:p>
        </p:txBody>
      </p:sp>
      <p:pic>
        <p:nvPicPr>
          <p:cNvPr id="4" name="Marcador de contenido 3"/>
          <p:cNvPicPr>
            <a:picLocks noGrp="1" noChangeAspect="1"/>
          </p:cNvPicPr>
          <p:nvPr>
            <p:ph idx="1"/>
          </p:nvPr>
        </p:nvPicPr>
        <p:blipFill>
          <a:blip r:embed="rId2"/>
          <a:srcRect l="-9179" r="-9179"/>
          <a:stretch>
            <a:fillRect/>
          </a:stretch>
        </p:blipFill>
        <p:spPr>
          <a:xfrm>
            <a:off x="457200" y="1774825"/>
            <a:ext cx="8229600" cy="4625975"/>
          </a:xfrm>
        </p:spPr>
      </p:pic>
    </p:spTree>
    <p:extLst>
      <p:ext uri="{BB962C8B-B14F-4D97-AF65-F5344CB8AC3E}">
        <p14:creationId xmlns:p14="http://schemas.microsoft.com/office/powerpoint/2010/main" val="29109850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AIS </a:t>
            </a:r>
            <a:r>
              <a:rPr lang="es-ES" dirty="0" err="1" smtClean="0"/>
              <a:t>Design</a:t>
            </a:r>
            <a:r>
              <a:rPr lang="es-ES" dirty="0" smtClean="0"/>
              <a:t> </a:t>
            </a:r>
            <a:r>
              <a:rPr lang="es-ES" dirty="0" err="1" smtClean="0"/>
              <a:t>Modifications</a:t>
            </a:r>
            <a:endParaRPr lang="es-ES" dirty="0"/>
          </a:p>
        </p:txBody>
      </p:sp>
      <p:graphicFrame>
        <p:nvGraphicFramePr>
          <p:cNvPr id="5" name="13 Tabla"/>
          <p:cNvGraphicFramePr>
            <a:graphicFrameLocks noGrp="1"/>
          </p:cNvGraphicFramePr>
          <p:nvPr>
            <p:extLst>
              <p:ext uri="{D42A27DB-BD31-4B8C-83A1-F6EECF244321}">
                <p14:modId xmlns:p14="http://schemas.microsoft.com/office/powerpoint/2010/main" val="2377901327"/>
              </p:ext>
            </p:extLst>
          </p:nvPr>
        </p:nvGraphicFramePr>
        <p:xfrm>
          <a:off x="549275" y="1981853"/>
          <a:ext cx="8137525" cy="3536297"/>
        </p:xfrm>
        <a:graphic>
          <a:graphicData uri="http://schemas.openxmlformats.org/drawingml/2006/table">
            <a:tbl>
              <a:tblPr/>
              <a:tblGrid>
                <a:gridCol w="4068763"/>
                <a:gridCol w="4068762"/>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Palatino Linotype" charset="0"/>
                          <a:ea typeface="ＭＳ Ｐゴシック" charset="0"/>
                          <a:cs typeface="Arial" charset="0"/>
                        </a:rPr>
                        <a:t>CARE-Me</a:t>
                      </a:r>
                      <a:endParaRPr kumimoji="0" lang="es-MX" sz="2000" b="1" i="0" u="none" strike="noStrike" cap="none" normalizeH="0" baseline="0" dirty="0">
                        <a:ln>
                          <a:noFill/>
                        </a:ln>
                        <a:solidFill>
                          <a:schemeClr val="bg1"/>
                        </a:solidFill>
                        <a:effectLst>
                          <a:outerShdw blurRad="38100" dist="38100" dir="2700000" algn="tl">
                            <a:srgbClr val="000000"/>
                          </a:outerShdw>
                        </a:effectLst>
                        <a:latin typeface="Palatino Linotype" charset="0"/>
                        <a:ea typeface="ＭＳ Ｐゴシック" charset="0"/>
                        <a:cs typeface="Arial"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8D4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Palatino Linotype" charset="0"/>
                          <a:ea typeface="ＭＳ Ｐゴシック" charset="0"/>
                          <a:cs typeface="Arial" charset="0"/>
                        </a:rPr>
                        <a:t>Enhanced Design</a:t>
                      </a:r>
                      <a:endParaRPr kumimoji="0" lang="es-MX" sz="2000" b="1" i="0" u="none" strike="noStrike" cap="none" normalizeH="0" baseline="0" dirty="0">
                        <a:ln>
                          <a:noFill/>
                        </a:ln>
                        <a:solidFill>
                          <a:schemeClr val="bg1"/>
                        </a:solidFill>
                        <a:effectLst>
                          <a:outerShdw blurRad="38100" dist="38100" dir="2700000" algn="tl">
                            <a:srgbClr val="000000"/>
                          </a:outerShdw>
                        </a:effectLst>
                        <a:latin typeface="Palatino Linotype" charset="0"/>
                        <a:ea typeface="ＭＳ Ｐゴシック" charset="0"/>
                        <a:cs typeface="Arial"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8D48"/>
                    </a:solidFill>
                  </a:tcPr>
                </a:tc>
              </a:tr>
              <a:tr h="313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a:ln>
                          <a:noFill/>
                        </a:ln>
                        <a:solidFill>
                          <a:srgbClr val="000000"/>
                        </a:solidFill>
                        <a:effectLst/>
                        <a:latin typeface="Arial" charset="0"/>
                        <a:ea typeface="ＭＳ Ｐゴシック" charset="0"/>
                        <a:cs typeface="Arial"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a:ln>
                          <a:noFill/>
                        </a:ln>
                        <a:solidFill>
                          <a:srgbClr val="000000"/>
                        </a:solidFill>
                        <a:effectLst/>
                        <a:latin typeface="Arial" charset="0"/>
                        <a:ea typeface="ＭＳ Ｐゴシック" charset="0"/>
                        <a:cs typeface="Arial" charset="0"/>
                      </a:endParaRPr>
                    </a:p>
                  </a:txBody>
                  <a:tcPr marL="91447" marR="9144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5125" b="2158"/>
          <a:stretch>
            <a:fillRect/>
          </a:stretch>
        </p:blipFill>
        <p:spPr bwMode="auto">
          <a:xfrm>
            <a:off x="1243013" y="2524778"/>
            <a:ext cx="2952750"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
        <p:nvSpPr>
          <p:cNvPr id="10" name="Rounded Rectangular Callout 40"/>
          <p:cNvSpPr/>
          <p:nvPr/>
        </p:nvSpPr>
        <p:spPr>
          <a:xfrm>
            <a:off x="668338" y="4109103"/>
            <a:ext cx="1584325" cy="792162"/>
          </a:xfrm>
          <a:prstGeom prst="wedgeRoundRectCallout">
            <a:avLst>
              <a:gd name="adj1" fmla="val 68319"/>
              <a:gd name="adj2" fmla="val -90713"/>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s-MX" sz="1600" dirty="0">
                <a:solidFill>
                  <a:srgbClr val="000000"/>
                </a:solidFill>
                <a:latin typeface="Comic Sans MS" pitchFamily="66" charset="0"/>
              </a:rPr>
              <a:t>Recompensa </a:t>
            </a:r>
          </a:p>
          <a:p>
            <a:pPr algn="ctr">
              <a:defRPr/>
            </a:pPr>
            <a:r>
              <a:rPr lang="es-MX" sz="1600" dirty="0">
                <a:solidFill>
                  <a:srgbClr val="000000"/>
                </a:solidFill>
                <a:latin typeface="Comic Sans MS" pitchFamily="66" charset="0"/>
              </a:rPr>
              <a:t>Semanal</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l="2457" t="7738" r="7095" b="4189"/>
          <a:stretch>
            <a:fillRect/>
          </a:stretch>
        </p:blipFill>
        <p:spPr bwMode="auto">
          <a:xfrm>
            <a:off x="5170488" y="2527953"/>
            <a:ext cx="305435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2 CuadroTexto"/>
          <p:cNvSpPr txBox="1">
            <a:spLocks noChangeArrowheads="1"/>
          </p:cNvSpPr>
          <p:nvPr/>
        </p:nvSpPr>
        <p:spPr bwMode="auto">
          <a:xfrm>
            <a:off x="5003800" y="5179078"/>
            <a:ext cx="3729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MX" b="1" dirty="0" smtClean="0">
                <a:latin typeface="Palatino Linotype" charset="0"/>
              </a:rPr>
              <a:t>Immedate Reinforcement</a:t>
            </a:r>
            <a:endParaRPr lang="es-MX" b="1" dirty="0">
              <a:latin typeface="Palatino Linotype" charset="0"/>
            </a:endParaRPr>
          </a:p>
        </p:txBody>
      </p:sp>
      <p:cxnSp>
        <p:nvCxnSpPr>
          <p:cNvPr id="13" name="2 Conector recto de flecha"/>
          <p:cNvCxnSpPr/>
          <p:nvPr/>
        </p:nvCxnSpPr>
        <p:spPr>
          <a:xfrm flipV="1">
            <a:off x="6211888" y="3953528"/>
            <a:ext cx="0" cy="1235075"/>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93783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AIS </a:t>
            </a:r>
            <a:r>
              <a:rPr lang="es-ES" dirty="0" err="1" smtClean="0"/>
              <a:t>Design</a:t>
            </a:r>
            <a:r>
              <a:rPr lang="es-ES" dirty="0" smtClean="0"/>
              <a:t> </a:t>
            </a:r>
            <a:r>
              <a:rPr lang="es-ES" dirty="0" err="1" smtClean="0"/>
              <a:t>Modifications</a:t>
            </a:r>
            <a:endParaRPr lang="es-ES" dirty="0"/>
          </a:p>
        </p:txBody>
      </p:sp>
      <p:graphicFrame>
        <p:nvGraphicFramePr>
          <p:cNvPr id="4" name="25 Tabla"/>
          <p:cNvGraphicFramePr>
            <a:graphicFrameLocks noGrp="1"/>
          </p:cNvGraphicFramePr>
          <p:nvPr>
            <p:extLst>
              <p:ext uri="{D42A27DB-BD31-4B8C-83A1-F6EECF244321}">
                <p14:modId xmlns:p14="http://schemas.microsoft.com/office/powerpoint/2010/main" val="2278380642"/>
              </p:ext>
            </p:extLst>
          </p:nvPr>
        </p:nvGraphicFramePr>
        <p:xfrm>
          <a:off x="846667" y="1981214"/>
          <a:ext cx="6749521" cy="3418265"/>
        </p:xfrm>
        <a:graphic>
          <a:graphicData uri="http://schemas.openxmlformats.org/drawingml/2006/table">
            <a:tbl>
              <a:tblPr/>
              <a:tblGrid>
                <a:gridCol w="3117118"/>
                <a:gridCol w="3632403"/>
              </a:tblGrid>
              <a:tr h="5174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Palatino Linotype" charset="0"/>
                          <a:ea typeface="ＭＳ Ｐゴシック" charset="0"/>
                          <a:cs typeface="Arial" charset="0"/>
                        </a:rPr>
                        <a:t>Remind-Me</a:t>
                      </a:r>
                      <a:endParaRPr kumimoji="0" lang="es-MX" sz="2000" b="1" i="0" u="none" strike="noStrike" cap="none" normalizeH="0" baseline="0" dirty="0">
                        <a:ln>
                          <a:noFill/>
                        </a:ln>
                        <a:solidFill>
                          <a:schemeClr val="bg1"/>
                        </a:solidFill>
                        <a:effectLst>
                          <a:outerShdw blurRad="38100" dist="38100" dir="2700000" algn="tl">
                            <a:srgbClr val="000000"/>
                          </a:outerShdw>
                        </a:effectLst>
                        <a:latin typeface="Palatino Linotype" charset="0"/>
                        <a:ea typeface="ＭＳ Ｐゴシック" charset="0"/>
                        <a:cs typeface="Arial"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8D4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Palatino Linotype" charset="0"/>
                          <a:ea typeface="ＭＳ Ｐゴシック" charset="0"/>
                          <a:cs typeface="Arial" charset="0"/>
                        </a:rPr>
                        <a:t>Enhanced Design</a:t>
                      </a:r>
                      <a:endParaRPr kumimoji="0" lang="es-MX" sz="2000" b="1" i="0" u="none" strike="noStrike" cap="none" normalizeH="0" baseline="0" dirty="0">
                        <a:ln>
                          <a:noFill/>
                        </a:ln>
                        <a:solidFill>
                          <a:schemeClr val="bg1"/>
                        </a:solidFill>
                        <a:effectLst>
                          <a:outerShdw blurRad="38100" dist="38100" dir="2700000" algn="tl">
                            <a:srgbClr val="000000"/>
                          </a:outerShdw>
                        </a:effectLst>
                        <a:latin typeface="Palatino Linotype" charset="0"/>
                        <a:ea typeface="ＭＳ Ｐゴシック" charset="0"/>
                        <a:cs typeface="Arial"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8D48"/>
                    </a:solidFill>
                  </a:tcPr>
                </a:tc>
              </a:tr>
              <a:tr h="29008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a:ln>
                          <a:noFill/>
                        </a:ln>
                        <a:solidFill>
                          <a:srgbClr val="000000"/>
                        </a:solidFill>
                        <a:effectLst/>
                        <a:latin typeface="Arial" charset="0"/>
                        <a:ea typeface="ＭＳ Ｐゴシック" charset="0"/>
                        <a:cs typeface="Arial"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a:ln>
                          <a:noFill/>
                        </a:ln>
                        <a:solidFill>
                          <a:srgbClr val="000000"/>
                        </a:solidFill>
                        <a:effectLst/>
                        <a:latin typeface="Arial" charset="0"/>
                        <a:ea typeface="ＭＳ Ｐゴシック" charset="0"/>
                        <a:cs typeface="Arial"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138" y="2673410"/>
            <a:ext cx="2322209" cy="261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460" y="2672928"/>
            <a:ext cx="2065566" cy="2616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Multiply 18"/>
          <p:cNvSpPr/>
          <p:nvPr/>
        </p:nvSpPr>
        <p:spPr>
          <a:xfrm>
            <a:off x="6300998" y="4511193"/>
            <a:ext cx="328403" cy="374618"/>
          </a:xfrm>
          <a:prstGeom prst="mathMultiply">
            <a:avLst>
              <a:gd name="adj1" fmla="val 9090"/>
            </a:avLst>
          </a:prstGeom>
          <a:solidFill>
            <a:srgbClr val="FF0000"/>
          </a:solidFill>
          <a:ln w="0" cmpd="sng">
            <a:solidFill>
              <a:schemeClr val="tx1">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215205649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Utility</a:t>
            </a:r>
            <a:r>
              <a:rPr lang="es-ES" dirty="0" smtClean="0"/>
              <a:t> of </a:t>
            </a:r>
            <a:r>
              <a:rPr lang="es-ES" dirty="0" err="1" smtClean="0"/>
              <a:t>the</a:t>
            </a:r>
            <a:r>
              <a:rPr lang="es-ES" dirty="0" smtClean="0"/>
              <a:t> </a:t>
            </a:r>
            <a:r>
              <a:rPr lang="es-ES" dirty="0" err="1" smtClean="0"/>
              <a:t>Design</a:t>
            </a:r>
            <a:r>
              <a:rPr lang="es-ES" dirty="0" smtClean="0"/>
              <a:t> </a:t>
            </a:r>
            <a:r>
              <a:rPr lang="es-ES" dirty="0" err="1" smtClean="0"/>
              <a:t>Principles</a:t>
            </a:r>
            <a:endParaRPr lang="es-ES" dirty="0"/>
          </a:p>
        </p:txBody>
      </p:sp>
      <p:sp>
        <p:nvSpPr>
          <p:cNvPr id="3" name="Marcador de contenido 2"/>
          <p:cNvSpPr>
            <a:spLocks noGrp="1"/>
          </p:cNvSpPr>
          <p:nvPr>
            <p:ph idx="1"/>
          </p:nvPr>
        </p:nvSpPr>
        <p:spPr>
          <a:xfrm>
            <a:off x="457200" y="1775191"/>
            <a:ext cx="8229600" cy="4879609"/>
          </a:xfrm>
        </p:spPr>
        <p:txBody>
          <a:bodyPr/>
          <a:lstStyle/>
          <a:p>
            <a:r>
              <a:rPr lang="es-MX" dirty="0" smtClean="0"/>
              <a:t>Guide the design</a:t>
            </a:r>
          </a:p>
          <a:p>
            <a:endParaRPr lang="es-MX" dirty="0" smtClean="0"/>
          </a:p>
          <a:p>
            <a:r>
              <a:rPr lang="es-MX" dirty="0" smtClean="0"/>
              <a:t>Evaluate a design</a:t>
            </a:r>
          </a:p>
          <a:p>
            <a:endParaRPr lang="es-MX" dirty="0" smtClean="0"/>
          </a:p>
          <a:p>
            <a:r>
              <a:rPr lang="es-MX" dirty="0" smtClean="0"/>
              <a:t>Clasify systems </a:t>
            </a:r>
          </a:p>
          <a:p>
            <a:endParaRPr lang="es-MX" dirty="0" smtClean="0"/>
          </a:p>
          <a:p>
            <a:r>
              <a:rPr lang="es-MX" dirty="0" smtClean="0"/>
              <a:t>Identify design patterns</a:t>
            </a:r>
            <a:endParaRPr lang="es-ES" dirty="0"/>
          </a:p>
        </p:txBody>
      </p:sp>
      <p:sp>
        <p:nvSpPr>
          <p:cNvPr id="4" name="Rectángulo redondeado 3"/>
          <p:cNvSpPr/>
          <p:nvPr/>
        </p:nvSpPr>
        <p:spPr>
          <a:xfrm>
            <a:off x="1642534" y="5452532"/>
            <a:ext cx="5757333" cy="1168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err="1" smtClean="0"/>
              <a:t>Characterize</a:t>
            </a:r>
            <a:r>
              <a:rPr lang="es-ES" sz="2800" b="1" dirty="0" smtClean="0"/>
              <a:t> </a:t>
            </a:r>
            <a:r>
              <a:rPr lang="es-ES" sz="2800" b="1" dirty="0" err="1" smtClean="0"/>
              <a:t>system</a:t>
            </a:r>
            <a:r>
              <a:rPr lang="es-ES" sz="2800" b="1" dirty="0" err="1"/>
              <a:t>s</a:t>
            </a:r>
            <a:r>
              <a:rPr lang="es-ES" sz="2800" b="1" dirty="0" smtClean="0"/>
              <a:t> </a:t>
            </a:r>
            <a:r>
              <a:rPr lang="es-ES" sz="2800" b="1" dirty="0" err="1" smtClean="0"/>
              <a:t>by</a:t>
            </a:r>
            <a:r>
              <a:rPr lang="es-ES" sz="2800" b="1" dirty="0" smtClean="0"/>
              <a:t> </a:t>
            </a:r>
            <a:r>
              <a:rPr lang="es-ES" sz="2800" b="1" dirty="0" err="1" smtClean="0"/>
              <a:t>using</a:t>
            </a:r>
            <a:r>
              <a:rPr lang="es-ES" sz="2800" b="1" dirty="0" smtClean="0"/>
              <a:t> </a:t>
            </a:r>
            <a:r>
              <a:rPr lang="es-ES" sz="2800" b="1" dirty="0" err="1" smtClean="0"/>
              <a:t>th</a:t>
            </a:r>
            <a:r>
              <a:rPr lang="es-ES" sz="2800" b="1" dirty="0" err="1" smtClean="0"/>
              <a:t>e</a:t>
            </a:r>
            <a:r>
              <a:rPr lang="es-ES" sz="2800" b="1" dirty="0" smtClean="0"/>
              <a:t> </a:t>
            </a:r>
            <a:r>
              <a:rPr lang="es-ES" sz="2800" b="1" dirty="0" err="1" smtClean="0"/>
              <a:t>Design</a:t>
            </a:r>
            <a:r>
              <a:rPr lang="es-ES" sz="2800" b="1" dirty="0" smtClean="0"/>
              <a:t> </a:t>
            </a:r>
            <a:r>
              <a:rPr lang="es-ES" sz="2800" b="1" dirty="0" err="1" smtClean="0"/>
              <a:t>Dimensions</a:t>
            </a:r>
            <a:r>
              <a:rPr lang="es-ES" sz="2800" b="1" dirty="0" smtClean="0"/>
              <a:t> </a:t>
            </a:r>
            <a:r>
              <a:rPr lang="es-ES" sz="2800" b="1" dirty="0" err="1" smtClean="0"/>
              <a:t>proposed</a:t>
            </a:r>
            <a:endParaRPr lang="es-ES" sz="2800" b="1" dirty="0"/>
          </a:p>
        </p:txBody>
      </p:sp>
    </p:spTree>
    <p:extLst>
      <p:ext uri="{BB962C8B-B14F-4D97-AF65-F5344CB8AC3E}">
        <p14:creationId xmlns:p14="http://schemas.microsoft.com/office/powerpoint/2010/main" val="65077613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Analisis</a:t>
            </a:r>
            <a:r>
              <a:rPr lang="es-ES" dirty="0" smtClean="0"/>
              <a:t> of  </a:t>
            </a:r>
            <a:r>
              <a:rPr lang="es-ES" dirty="0" err="1" smtClean="0"/>
              <a:t>Vitally-Glowcaps</a:t>
            </a:r>
            <a:endParaRPr lang="es-ES" dirty="0"/>
          </a:p>
        </p:txBody>
      </p:sp>
      <p:pic>
        <p:nvPicPr>
          <p:cNvPr id="4" name="Marcador de contenido 3"/>
          <p:cNvPicPr>
            <a:picLocks noGrp="1" noChangeAspect="1"/>
          </p:cNvPicPr>
          <p:nvPr>
            <p:ph idx="1"/>
          </p:nvPr>
        </p:nvPicPr>
        <p:blipFill>
          <a:blip r:embed="rId3"/>
          <a:srcRect t="-190010" b="-190010"/>
          <a:stretch>
            <a:fillRect/>
          </a:stretch>
        </p:blipFill>
        <p:spPr>
          <a:xfrm>
            <a:off x="-118531" y="-1726014"/>
            <a:ext cx="7603067" cy="8584014"/>
          </a:xfrm>
        </p:spPr>
      </p:pic>
      <p:pic>
        <p:nvPicPr>
          <p:cNvPr id="5" name="Imagen 4"/>
          <p:cNvPicPr>
            <a:picLocks noChangeAspect="1"/>
          </p:cNvPicPr>
          <p:nvPr/>
        </p:nvPicPr>
        <p:blipFill>
          <a:blip r:embed="rId4"/>
          <a:stretch>
            <a:fillRect/>
          </a:stretch>
        </p:blipFill>
        <p:spPr>
          <a:xfrm>
            <a:off x="-84665" y="3937007"/>
            <a:ext cx="7924800" cy="1917700"/>
          </a:xfrm>
          <a:prstGeom prst="rect">
            <a:avLst/>
          </a:prstGeom>
        </p:spPr>
      </p:pic>
      <p:pic>
        <p:nvPicPr>
          <p:cNvPr id="6" name="Imagen 5"/>
          <p:cNvPicPr>
            <a:picLocks noChangeAspect="1"/>
          </p:cNvPicPr>
          <p:nvPr/>
        </p:nvPicPr>
        <p:blipFill>
          <a:blip r:embed="rId5"/>
          <a:stretch>
            <a:fillRect/>
          </a:stretch>
        </p:blipFill>
        <p:spPr>
          <a:xfrm>
            <a:off x="5352040" y="2353730"/>
            <a:ext cx="4397758" cy="4334933"/>
          </a:xfrm>
          <a:prstGeom prst="rect">
            <a:avLst/>
          </a:prstGeom>
        </p:spPr>
      </p:pic>
      <p:sp>
        <p:nvSpPr>
          <p:cNvPr id="7" name="Rectángulo 6"/>
          <p:cNvSpPr/>
          <p:nvPr/>
        </p:nvSpPr>
        <p:spPr>
          <a:xfrm>
            <a:off x="457200" y="2644345"/>
            <a:ext cx="5999978" cy="2585323"/>
          </a:xfrm>
          <a:prstGeom prst="rect">
            <a:avLst/>
          </a:prstGeom>
          <a:solidFill>
            <a:schemeClr val="bg1"/>
          </a:solidFill>
        </p:spPr>
        <p:txBody>
          <a:bodyPr wrap="none">
            <a:spAutoFit/>
          </a:bodyPr>
          <a:lstStyle/>
          <a:p>
            <a:r>
              <a:rPr lang="en-US" b="1" dirty="0" err="1" smtClean="0"/>
              <a:t>Stratey</a:t>
            </a:r>
            <a:r>
              <a:rPr lang="en-US" b="1" dirty="0" smtClean="0"/>
              <a:t> to assist:</a:t>
            </a:r>
          </a:p>
          <a:p>
            <a:r>
              <a:rPr lang="en-US" b="1" dirty="0" smtClean="0">
                <a:solidFill>
                  <a:srgbClr val="008000"/>
                </a:solidFill>
              </a:rPr>
              <a:t>P1- </a:t>
            </a:r>
            <a:r>
              <a:rPr lang="en-US" i="1" dirty="0" smtClean="0"/>
              <a:t>Remember to take their medicines: </a:t>
            </a:r>
          </a:p>
          <a:p>
            <a:r>
              <a:rPr lang="en-US" i="1" dirty="0" smtClean="0"/>
              <a:t>	</a:t>
            </a:r>
            <a:r>
              <a:rPr lang="en-US" dirty="0" smtClean="0"/>
              <a:t>Escalating </a:t>
            </a:r>
            <a:r>
              <a:rPr lang="en-US" dirty="0" err="1" smtClean="0"/>
              <a:t>alets</a:t>
            </a:r>
            <a:endParaRPr lang="en-US" dirty="0" smtClean="0"/>
          </a:p>
          <a:p>
            <a:r>
              <a:rPr lang="en-US" dirty="0" smtClean="0"/>
              <a:t>	2 hr. window</a:t>
            </a:r>
          </a:p>
          <a:p>
            <a:r>
              <a:rPr lang="en-US" b="1" dirty="0" smtClean="0">
                <a:solidFill>
                  <a:srgbClr val="008000"/>
                </a:solidFill>
              </a:rPr>
              <a:t>P2-</a:t>
            </a:r>
            <a:r>
              <a:rPr lang="en-US" b="1" dirty="0" smtClean="0"/>
              <a:t> </a:t>
            </a:r>
            <a:r>
              <a:rPr lang="en-US" i="1" dirty="0" smtClean="0"/>
              <a:t>Guide medication</a:t>
            </a:r>
          </a:p>
          <a:p>
            <a:r>
              <a:rPr lang="en-US" dirty="0" smtClean="0"/>
              <a:t>	 Indicate which medicine to take by emphasizing the cap</a:t>
            </a:r>
          </a:p>
          <a:p>
            <a:r>
              <a:rPr lang="en-US" b="1" dirty="0" smtClean="0">
                <a:solidFill>
                  <a:srgbClr val="008000"/>
                </a:solidFill>
              </a:rPr>
              <a:t>P3- </a:t>
            </a:r>
            <a:r>
              <a:rPr lang="en-US" i="1" dirty="0" smtClean="0"/>
              <a:t>Motivate elders not to leave their medication</a:t>
            </a:r>
          </a:p>
          <a:p>
            <a:r>
              <a:rPr lang="en-US" i="1" dirty="0"/>
              <a:t>	</a:t>
            </a:r>
            <a:r>
              <a:rPr lang="en-US" dirty="0" smtClean="0"/>
              <a:t>“Social feedback” : reports can be accessed by the elder’s </a:t>
            </a:r>
          </a:p>
          <a:p>
            <a:r>
              <a:rPr lang="en-US" dirty="0"/>
              <a:t>	</a:t>
            </a:r>
            <a:r>
              <a:rPr lang="en-US" dirty="0" smtClean="0"/>
              <a:t>social care network</a:t>
            </a:r>
            <a:endParaRPr lang="en-US" dirty="0"/>
          </a:p>
        </p:txBody>
      </p:sp>
      <p:sp>
        <p:nvSpPr>
          <p:cNvPr id="8" name="Rectángulo 7"/>
          <p:cNvSpPr/>
          <p:nvPr/>
        </p:nvSpPr>
        <p:spPr>
          <a:xfrm>
            <a:off x="1264429" y="3050744"/>
            <a:ext cx="6916433" cy="3139321"/>
          </a:xfrm>
          <a:prstGeom prst="rect">
            <a:avLst/>
          </a:prstGeom>
          <a:solidFill>
            <a:schemeClr val="bg1"/>
          </a:solidFill>
        </p:spPr>
        <p:txBody>
          <a:bodyPr wrap="none">
            <a:spAutoFit/>
          </a:bodyPr>
          <a:lstStyle/>
          <a:p>
            <a:r>
              <a:rPr lang="en-US" b="1" dirty="0" smtClean="0"/>
              <a:t>Activity Orientation:</a:t>
            </a:r>
          </a:p>
          <a:p>
            <a:r>
              <a:rPr lang="en-US" b="1" dirty="0" smtClean="0">
                <a:solidFill>
                  <a:srgbClr val="008000"/>
                </a:solidFill>
              </a:rPr>
              <a:t>P4- </a:t>
            </a:r>
            <a:r>
              <a:rPr lang="en-US" i="1" dirty="0" smtClean="0"/>
              <a:t>Demand to medicate through a stimulus and critical information: </a:t>
            </a:r>
          </a:p>
          <a:p>
            <a:r>
              <a:rPr lang="en-US" i="1" dirty="0" smtClean="0"/>
              <a:t>	</a:t>
            </a:r>
            <a:r>
              <a:rPr lang="en-US" dirty="0" smtClean="0"/>
              <a:t>Use of different ambient modalities: lights, sounds</a:t>
            </a:r>
          </a:p>
          <a:p>
            <a:r>
              <a:rPr lang="en-US" dirty="0"/>
              <a:t>	</a:t>
            </a:r>
            <a:r>
              <a:rPr lang="en-US" dirty="0" smtClean="0"/>
              <a:t>Increment the intensity of reminders</a:t>
            </a:r>
          </a:p>
          <a:p>
            <a:r>
              <a:rPr lang="en-US" b="1" dirty="0" smtClean="0">
                <a:solidFill>
                  <a:schemeClr val="accent1"/>
                </a:solidFill>
              </a:rPr>
              <a:t>P5- </a:t>
            </a:r>
            <a:r>
              <a:rPr lang="en-US" i="1" dirty="0" smtClean="0"/>
              <a:t>Make elders aware of critical information to complete the medication</a:t>
            </a:r>
          </a:p>
          <a:p>
            <a:r>
              <a:rPr lang="en-US" dirty="0" smtClean="0"/>
              <a:t>	</a:t>
            </a:r>
            <a:r>
              <a:rPr lang="en-US" b="1" dirty="0" smtClean="0"/>
              <a:t>Only</a:t>
            </a:r>
            <a:r>
              <a:rPr lang="en-US" dirty="0" smtClean="0"/>
              <a:t> indicate which medicine to take by emphasizing the cap</a:t>
            </a:r>
          </a:p>
          <a:p>
            <a:r>
              <a:rPr lang="en-US" b="1" dirty="0" smtClean="0">
                <a:solidFill>
                  <a:srgbClr val="FF0000"/>
                </a:solidFill>
              </a:rPr>
              <a:t>P6- </a:t>
            </a:r>
            <a:r>
              <a:rPr lang="en-US" i="1" dirty="0" smtClean="0"/>
              <a:t>Provide daily reinforcement</a:t>
            </a:r>
          </a:p>
          <a:p>
            <a:r>
              <a:rPr lang="en-US" i="1" dirty="0"/>
              <a:t>	</a:t>
            </a:r>
            <a:r>
              <a:rPr lang="en-US" dirty="0" smtClean="0"/>
              <a:t>Do not provide daily reinforcement</a:t>
            </a:r>
          </a:p>
          <a:p>
            <a:r>
              <a:rPr lang="en-US" b="1" dirty="0" smtClean="0">
                <a:solidFill>
                  <a:srgbClr val="F0AD00"/>
                </a:solidFill>
              </a:rPr>
              <a:t>P7-</a:t>
            </a:r>
            <a:r>
              <a:rPr lang="en-US" b="1" dirty="0" smtClean="0">
                <a:solidFill>
                  <a:srgbClr val="FF0000"/>
                </a:solidFill>
              </a:rPr>
              <a:t> </a:t>
            </a:r>
            <a:r>
              <a:rPr lang="en-US" i="1" dirty="0"/>
              <a:t>Provide </a:t>
            </a:r>
            <a:r>
              <a:rPr lang="en-US" i="1" dirty="0" smtClean="0"/>
              <a:t>immediate feedback</a:t>
            </a:r>
            <a:endParaRPr lang="en-US" i="1" dirty="0"/>
          </a:p>
          <a:p>
            <a:r>
              <a:rPr lang="en-US" i="1" dirty="0"/>
              <a:t>	</a:t>
            </a:r>
            <a:r>
              <a:rPr lang="en-US" dirty="0" smtClean="0"/>
              <a:t>Phone calls </a:t>
            </a:r>
            <a:r>
              <a:rPr lang="en-US" b="1" dirty="0" smtClean="0"/>
              <a:t>only </a:t>
            </a:r>
            <a:r>
              <a:rPr lang="en-US" dirty="0" smtClean="0"/>
              <a:t>when he missed to take the medicine </a:t>
            </a:r>
            <a:endParaRPr lang="en-US" dirty="0"/>
          </a:p>
          <a:p>
            <a:endParaRPr lang="en-US" dirty="0"/>
          </a:p>
        </p:txBody>
      </p:sp>
      <p:sp>
        <p:nvSpPr>
          <p:cNvPr id="9" name="Rectángulo 8"/>
          <p:cNvSpPr/>
          <p:nvPr/>
        </p:nvSpPr>
        <p:spPr>
          <a:xfrm>
            <a:off x="2094157" y="3473744"/>
            <a:ext cx="6798556" cy="3139321"/>
          </a:xfrm>
          <a:prstGeom prst="rect">
            <a:avLst/>
          </a:prstGeom>
          <a:solidFill>
            <a:schemeClr val="bg1"/>
          </a:solidFill>
        </p:spPr>
        <p:txBody>
          <a:bodyPr wrap="none">
            <a:spAutoFit/>
          </a:bodyPr>
          <a:lstStyle/>
          <a:p>
            <a:r>
              <a:rPr lang="es-ES" b="1" dirty="0" err="1"/>
              <a:t>Tuning</a:t>
            </a:r>
            <a:r>
              <a:rPr lang="es-ES" b="1" dirty="0"/>
              <a:t> </a:t>
            </a:r>
            <a:r>
              <a:rPr lang="es-ES" b="1" dirty="0" err="1"/>
              <a:t>ambient</a:t>
            </a:r>
            <a:r>
              <a:rPr lang="es-ES" b="1" dirty="0"/>
              <a:t> </a:t>
            </a:r>
            <a:r>
              <a:rPr lang="es-ES" b="1" dirty="0" err="1"/>
              <a:t>information</a:t>
            </a:r>
            <a:endParaRPr lang="es-ES" b="1" dirty="0"/>
          </a:p>
          <a:p>
            <a:pPr lvl="1"/>
            <a:r>
              <a:rPr lang="es-ES" b="1" dirty="0">
                <a:solidFill>
                  <a:srgbClr val="FF0000"/>
                </a:solidFill>
              </a:rPr>
              <a:t>P8- </a:t>
            </a:r>
            <a:r>
              <a:rPr lang="es-ES" dirty="0" err="1"/>
              <a:t>Auditory</a:t>
            </a:r>
            <a:r>
              <a:rPr lang="es-ES" dirty="0"/>
              <a:t> </a:t>
            </a:r>
            <a:r>
              <a:rPr lang="es-ES" dirty="0" err="1"/>
              <a:t>notifications</a:t>
            </a:r>
            <a:r>
              <a:rPr lang="es-ES" dirty="0"/>
              <a:t> </a:t>
            </a:r>
            <a:r>
              <a:rPr lang="es-ES" dirty="0" err="1"/>
              <a:t>should</a:t>
            </a:r>
            <a:r>
              <a:rPr lang="es-ES" dirty="0"/>
              <a:t> be </a:t>
            </a:r>
            <a:r>
              <a:rPr lang="es-ES" dirty="0" err="1" smtClean="0"/>
              <a:t>adjusted</a:t>
            </a:r>
            <a:r>
              <a:rPr lang="es-ES" dirty="0" smtClean="0"/>
              <a:t> (</a:t>
            </a:r>
            <a:r>
              <a:rPr lang="es-ES" dirty="0" err="1"/>
              <a:t>presbycusis</a:t>
            </a:r>
            <a:r>
              <a:rPr lang="es-ES" dirty="0"/>
              <a:t>)</a:t>
            </a:r>
            <a:endParaRPr lang="es-ES" dirty="0">
              <a:solidFill>
                <a:srgbClr val="FF0000"/>
              </a:solidFill>
            </a:endParaRPr>
          </a:p>
          <a:p>
            <a:pPr lvl="1"/>
            <a:r>
              <a:rPr lang="es-ES" b="1" dirty="0">
                <a:solidFill>
                  <a:srgbClr val="FF0000"/>
                </a:solidFill>
              </a:rPr>
              <a:t>P9-</a:t>
            </a:r>
            <a:r>
              <a:rPr lang="es-ES" b="1" dirty="0"/>
              <a:t> </a:t>
            </a:r>
            <a:r>
              <a:rPr lang="es-ES" dirty="0"/>
              <a:t>Use </a:t>
            </a:r>
            <a:r>
              <a:rPr lang="es-ES" dirty="0" err="1"/>
              <a:t>pictograms</a:t>
            </a:r>
            <a:r>
              <a:rPr lang="es-ES" dirty="0"/>
              <a:t> </a:t>
            </a:r>
            <a:r>
              <a:rPr lang="es-ES" dirty="0" err="1"/>
              <a:t>to</a:t>
            </a:r>
            <a:r>
              <a:rPr lang="es-ES" dirty="0"/>
              <a:t> </a:t>
            </a:r>
            <a:r>
              <a:rPr lang="es-ES" dirty="0" err="1"/>
              <a:t>express</a:t>
            </a:r>
            <a:r>
              <a:rPr lang="es-ES" dirty="0"/>
              <a:t> </a:t>
            </a:r>
            <a:r>
              <a:rPr lang="es-ES" dirty="0" err="1"/>
              <a:t>the</a:t>
            </a:r>
            <a:r>
              <a:rPr lang="es-ES" dirty="0"/>
              <a:t> rules </a:t>
            </a:r>
            <a:r>
              <a:rPr lang="es-ES" dirty="0" err="1"/>
              <a:t>to</a:t>
            </a:r>
            <a:r>
              <a:rPr lang="es-ES" dirty="0"/>
              <a:t> </a:t>
            </a:r>
            <a:r>
              <a:rPr lang="es-ES" dirty="0" err="1"/>
              <a:t>follow</a:t>
            </a:r>
            <a:r>
              <a:rPr lang="es-ES" dirty="0"/>
              <a:t> </a:t>
            </a:r>
            <a:r>
              <a:rPr lang="es-ES" dirty="0" err="1"/>
              <a:t>for</a:t>
            </a:r>
            <a:r>
              <a:rPr lang="es-ES" dirty="0"/>
              <a:t> </a:t>
            </a:r>
            <a:r>
              <a:rPr lang="es-ES" dirty="0" err="1"/>
              <a:t>medicating</a:t>
            </a:r>
            <a:r>
              <a:rPr lang="es-ES" dirty="0" smtClean="0"/>
              <a:t>.</a:t>
            </a:r>
            <a:endParaRPr lang="es-ES" dirty="0"/>
          </a:p>
          <a:p>
            <a:pPr lvl="1"/>
            <a:r>
              <a:rPr lang="es-ES" b="1" dirty="0">
                <a:solidFill>
                  <a:srgbClr val="FF0000"/>
                </a:solidFill>
              </a:rPr>
              <a:t>P10-</a:t>
            </a:r>
            <a:r>
              <a:rPr lang="es-ES" b="1" dirty="0"/>
              <a:t> </a:t>
            </a:r>
            <a:r>
              <a:rPr lang="es-ES" dirty="0" err="1"/>
              <a:t>Using</a:t>
            </a:r>
            <a:r>
              <a:rPr lang="es-ES" dirty="0"/>
              <a:t> visual </a:t>
            </a:r>
            <a:r>
              <a:rPr lang="es-ES" dirty="0" err="1"/>
              <a:t>metaphors</a:t>
            </a:r>
            <a:r>
              <a:rPr lang="es-ES" dirty="0"/>
              <a:t> </a:t>
            </a:r>
            <a:r>
              <a:rPr lang="es-ES" dirty="0" err="1"/>
              <a:t>to</a:t>
            </a:r>
            <a:r>
              <a:rPr lang="es-ES" dirty="0"/>
              <a:t> </a:t>
            </a:r>
            <a:r>
              <a:rPr lang="es-ES" dirty="0" err="1"/>
              <a:t>raise</a:t>
            </a:r>
            <a:r>
              <a:rPr lang="es-ES" dirty="0"/>
              <a:t> </a:t>
            </a:r>
            <a:r>
              <a:rPr lang="es-ES" dirty="0" err="1"/>
              <a:t>awareness</a:t>
            </a:r>
            <a:r>
              <a:rPr lang="es-ES" dirty="0"/>
              <a:t> </a:t>
            </a:r>
            <a:r>
              <a:rPr lang="es-ES" dirty="0" err="1" smtClean="0"/>
              <a:t>about</a:t>
            </a:r>
            <a:endParaRPr lang="es-ES" dirty="0" smtClean="0"/>
          </a:p>
          <a:p>
            <a:pPr lvl="1"/>
            <a:r>
              <a:rPr lang="es-ES" dirty="0" smtClean="0"/>
              <a:t> </a:t>
            </a:r>
            <a:r>
              <a:rPr lang="es-ES" dirty="0" err="1"/>
              <a:t>medication</a:t>
            </a:r>
            <a:r>
              <a:rPr lang="es-ES" dirty="0"/>
              <a:t> </a:t>
            </a:r>
            <a:r>
              <a:rPr lang="es-ES" dirty="0" err="1" smtClean="0"/>
              <a:t>compliance</a:t>
            </a:r>
            <a:endParaRPr lang="es-ES" dirty="0" smtClean="0"/>
          </a:p>
          <a:p>
            <a:pPr lvl="1"/>
            <a:endParaRPr lang="es-ES" b="1" dirty="0" smtClean="0"/>
          </a:p>
          <a:p>
            <a:pPr lvl="1"/>
            <a:r>
              <a:rPr lang="es-ES" b="1" dirty="0" smtClean="0"/>
              <a:t>* </a:t>
            </a:r>
            <a:r>
              <a:rPr lang="es-ES" b="1" dirty="0" err="1" smtClean="0"/>
              <a:t>Tuning</a:t>
            </a:r>
            <a:r>
              <a:rPr lang="es-ES" b="1" dirty="0" smtClean="0"/>
              <a:t> of </a:t>
            </a:r>
            <a:r>
              <a:rPr lang="es-ES" b="1" dirty="0" err="1" smtClean="0"/>
              <a:t>the</a:t>
            </a:r>
            <a:r>
              <a:rPr lang="es-ES" b="1" dirty="0" smtClean="0"/>
              <a:t> </a:t>
            </a:r>
            <a:r>
              <a:rPr lang="es-ES" b="1" dirty="0" err="1" smtClean="0"/>
              <a:t>intensity</a:t>
            </a:r>
            <a:r>
              <a:rPr lang="es-ES" b="1" dirty="0" smtClean="0"/>
              <a:t> of </a:t>
            </a:r>
            <a:r>
              <a:rPr lang="es-ES" b="1" dirty="0" err="1" smtClean="0"/>
              <a:t>alerts</a:t>
            </a:r>
            <a:r>
              <a:rPr lang="es-ES" b="1" dirty="0" smtClean="0"/>
              <a:t> </a:t>
            </a:r>
            <a:r>
              <a:rPr lang="es-ES" b="1" dirty="0" err="1" smtClean="0"/>
              <a:t>to</a:t>
            </a:r>
            <a:r>
              <a:rPr lang="es-ES" b="1" dirty="0" smtClean="0"/>
              <a:t> </a:t>
            </a:r>
            <a:r>
              <a:rPr lang="es-ES" b="1" dirty="0" err="1" smtClean="0"/>
              <a:t>not</a:t>
            </a:r>
            <a:r>
              <a:rPr lang="es-ES" b="1" dirty="0" smtClean="0"/>
              <a:t> </a:t>
            </a:r>
            <a:r>
              <a:rPr lang="es-ES" b="1" dirty="0" err="1" smtClean="0"/>
              <a:t>disturb</a:t>
            </a:r>
            <a:r>
              <a:rPr lang="es-ES" b="1" dirty="0" smtClean="0"/>
              <a:t> </a:t>
            </a:r>
            <a:r>
              <a:rPr lang="es-ES" b="1" dirty="0" err="1" smtClean="0"/>
              <a:t>the</a:t>
            </a:r>
            <a:r>
              <a:rPr lang="es-ES" b="1" dirty="0" smtClean="0"/>
              <a:t> </a:t>
            </a:r>
            <a:r>
              <a:rPr lang="es-ES" b="1" dirty="0" err="1" smtClean="0"/>
              <a:t>patient</a:t>
            </a:r>
            <a:r>
              <a:rPr lang="es-ES" b="1" dirty="0" smtClean="0"/>
              <a:t>. </a:t>
            </a:r>
            <a:endParaRPr lang="es-ES" b="1" dirty="0"/>
          </a:p>
          <a:p>
            <a:pPr lvl="1"/>
            <a:endParaRPr lang="es-ES" dirty="0" smtClean="0"/>
          </a:p>
          <a:p>
            <a:pPr lvl="1"/>
            <a:endParaRPr lang="es-ES" dirty="0"/>
          </a:p>
          <a:p>
            <a:pPr lvl="1"/>
            <a:endParaRPr lang="es-ES" dirty="0" smtClean="0"/>
          </a:p>
          <a:p>
            <a:pPr lvl="1"/>
            <a:endParaRPr lang="en-US" dirty="0"/>
          </a:p>
        </p:txBody>
      </p:sp>
    </p:spTree>
    <p:extLst>
      <p:ext uri="{BB962C8B-B14F-4D97-AF65-F5344CB8AC3E}">
        <p14:creationId xmlns:p14="http://schemas.microsoft.com/office/powerpoint/2010/main" val="1173201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Current</a:t>
            </a:r>
            <a:r>
              <a:rPr lang="es-ES" dirty="0"/>
              <a:t> </a:t>
            </a:r>
            <a:r>
              <a:rPr lang="es-ES" dirty="0" smtClean="0"/>
              <a:t>and </a:t>
            </a:r>
            <a:r>
              <a:rPr lang="es-ES" dirty="0" err="1" smtClean="0"/>
              <a:t>Future</a:t>
            </a:r>
            <a:r>
              <a:rPr lang="es-ES" dirty="0" smtClean="0"/>
              <a:t> </a:t>
            </a:r>
            <a:r>
              <a:rPr lang="es-ES" dirty="0" err="1" smtClean="0"/>
              <a:t>Work</a:t>
            </a:r>
            <a:endParaRPr lang="es-ES" dirty="0"/>
          </a:p>
        </p:txBody>
      </p:sp>
      <p:sp>
        <p:nvSpPr>
          <p:cNvPr id="3" name="Marcador de contenido 2"/>
          <p:cNvSpPr>
            <a:spLocks noGrp="1"/>
          </p:cNvSpPr>
          <p:nvPr>
            <p:ph idx="1"/>
          </p:nvPr>
        </p:nvSpPr>
        <p:spPr/>
        <p:txBody>
          <a:bodyPr/>
          <a:lstStyle/>
          <a:p>
            <a:pPr marL="118872" indent="0" algn="ctr">
              <a:buNone/>
            </a:pPr>
            <a:endParaRPr lang="en-US" dirty="0" smtClean="0"/>
          </a:p>
          <a:p>
            <a:pPr marL="118872" indent="0" algn="ctr">
              <a:buNone/>
            </a:pPr>
            <a:r>
              <a:rPr lang="en-US" sz="3600" b="1" dirty="0" smtClean="0"/>
              <a:t>Systematic Review:</a:t>
            </a:r>
          </a:p>
          <a:p>
            <a:pPr marL="118872" indent="0" algn="ctr">
              <a:buNone/>
            </a:pPr>
            <a:endParaRPr lang="en-US" sz="3600" dirty="0" smtClean="0"/>
          </a:p>
          <a:p>
            <a:pPr marL="118872" indent="0" algn="ctr">
              <a:buNone/>
            </a:pPr>
            <a:r>
              <a:rPr lang="en-US" sz="3600" dirty="0" smtClean="0"/>
              <a:t>Conduct a systematic review </a:t>
            </a:r>
            <a:r>
              <a:rPr lang="en-US" sz="3600" b="1" dirty="0" smtClean="0"/>
              <a:t>to select relevant technologie</a:t>
            </a:r>
            <a:r>
              <a:rPr lang="en-US" sz="3600" dirty="0" smtClean="0"/>
              <a:t>s that enable to validate the design </a:t>
            </a:r>
            <a:r>
              <a:rPr lang="en-US" sz="3600" dirty="0"/>
              <a:t>d</a:t>
            </a:r>
            <a:r>
              <a:rPr lang="en-US" sz="3600" dirty="0" smtClean="0"/>
              <a:t>imensions  of AIS</a:t>
            </a:r>
          </a:p>
          <a:p>
            <a:endParaRPr lang="en-US" dirty="0" smtClean="0"/>
          </a:p>
          <a:p>
            <a:endParaRPr lang="en-US" dirty="0"/>
          </a:p>
        </p:txBody>
      </p:sp>
    </p:spTree>
    <p:extLst>
      <p:ext uri="{BB962C8B-B14F-4D97-AF65-F5344CB8AC3E}">
        <p14:creationId xmlns:p14="http://schemas.microsoft.com/office/powerpoint/2010/main" val="409321398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err="1" smtClean="0"/>
              <a:t>Research</a:t>
            </a:r>
            <a:r>
              <a:rPr lang="es-ES" dirty="0" smtClean="0"/>
              <a:t> </a:t>
            </a:r>
            <a:r>
              <a:rPr lang="es-ES" dirty="0" err="1" smtClean="0"/>
              <a:t>question</a:t>
            </a:r>
            <a:r>
              <a:rPr lang="es-ES" dirty="0" smtClean="0"/>
              <a:t> and </a:t>
            </a:r>
            <a:r>
              <a:rPr lang="es-ES" dirty="0" err="1" smtClean="0"/>
              <a:t>objectives</a:t>
            </a:r>
            <a:endParaRPr lang="es-ES" dirty="0"/>
          </a:p>
        </p:txBody>
      </p:sp>
      <p:sp>
        <p:nvSpPr>
          <p:cNvPr id="3" name="Marcador de contenido 2"/>
          <p:cNvSpPr>
            <a:spLocks noGrp="1"/>
          </p:cNvSpPr>
          <p:nvPr>
            <p:ph idx="1"/>
          </p:nvPr>
        </p:nvSpPr>
        <p:spPr/>
        <p:txBody>
          <a:bodyPr>
            <a:normAutofit/>
          </a:bodyPr>
          <a:lstStyle/>
          <a:p>
            <a:r>
              <a:rPr lang="es-MX" i="1" dirty="0" smtClean="0"/>
              <a:t>¿What are the design principles recommended to follow for developing technologies that support medication adherence?</a:t>
            </a:r>
            <a:r>
              <a:rPr lang="es-MX" dirty="0" smtClean="0"/>
              <a:t>  </a:t>
            </a:r>
          </a:p>
          <a:p>
            <a:pPr marL="118872" indent="0">
              <a:buNone/>
            </a:pPr>
            <a:endParaRPr lang="es-ES_tradnl" dirty="0"/>
          </a:p>
          <a:p>
            <a:r>
              <a:rPr lang="en-US" b="1" dirty="0" smtClean="0"/>
              <a:t>Objectives</a:t>
            </a:r>
            <a:r>
              <a:rPr lang="en-US" dirty="0" smtClean="0"/>
              <a:t>: </a:t>
            </a:r>
          </a:p>
          <a:p>
            <a:pPr lvl="1"/>
            <a:r>
              <a:rPr lang="en-US" dirty="0" smtClean="0"/>
              <a:t>Identify how these technologies address the design dimensions we proposed for AIS. </a:t>
            </a:r>
          </a:p>
          <a:p>
            <a:pPr lvl="1"/>
            <a:r>
              <a:rPr lang="en-US" dirty="0" smtClean="0"/>
              <a:t>Identify additional design attributes</a:t>
            </a:r>
          </a:p>
        </p:txBody>
      </p:sp>
    </p:spTree>
    <p:extLst>
      <p:ext uri="{BB962C8B-B14F-4D97-AF65-F5344CB8AC3E}">
        <p14:creationId xmlns:p14="http://schemas.microsoft.com/office/powerpoint/2010/main" val="160119977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Inclusion</a:t>
            </a:r>
            <a:r>
              <a:rPr lang="es-ES" dirty="0" smtClean="0"/>
              <a:t> and </a:t>
            </a:r>
            <a:r>
              <a:rPr lang="es-ES" dirty="0" err="1" smtClean="0"/>
              <a:t>exclusion</a:t>
            </a:r>
            <a:r>
              <a:rPr lang="es-ES" dirty="0" smtClean="0"/>
              <a:t> </a:t>
            </a:r>
            <a:r>
              <a:rPr lang="es-ES" dirty="0" err="1" smtClean="0"/>
              <a:t>criteria</a:t>
            </a:r>
            <a:endParaRPr lang="es-ES" dirty="0"/>
          </a:p>
        </p:txBody>
      </p:sp>
      <p:sp>
        <p:nvSpPr>
          <p:cNvPr id="3" name="Marcador de contenido 2"/>
          <p:cNvSpPr>
            <a:spLocks noGrp="1"/>
          </p:cNvSpPr>
          <p:nvPr>
            <p:ph idx="1"/>
          </p:nvPr>
        </p:nvSpPr>
        <p:spPr/>
        <p:txBody>
          <a:bodyPr>
            <a:normAutofit/>
          </a:bodyPr>
          <a:lstStyle/>
          <a:p>
            <a:r>
              <a:rPr lang="en-US" dirty="0" smtClean="0"/>
              <a:t>Journal, and Conference proceedings papers (we will exclude work in progress papers: workshops, posters, doctoral symposium)</a:t>
            </a:r>
          </a:p>
          <a:p>
            <a:endParaRPr lang="en-US" dirty="0" smtClean="0"/>
          </a:p>
          <a:p>
            <a:r>
              <a:rPr lang="en-US" dirty="0" smtClean="0"/>
              <a:t>Report an evaluation of the technology</a:t>
            </a:r>
          </a:p>
          <a:p>
            <a:endParaRPr lang="en-US" dirty="0" smtClean="0"/>
          </a:p>
          <a:p>
            <a:r>
              <a:rPr lang="en-US" dirty="0" smtClean="0"/>
              <a:t>Report technology design/functionality </a:t>
            </a:r>
          </a:p>
          <a:p>
            <a:endParaRPr lang="en-US" dirty="0" smtClean="0"/>
          </a:p>
          <a:p>
            <a:r>
              <a:rPr lang="en-US" dirty="0" smtClean="0"/>
              <a:t>Commercial available products* </a:t>
            </a:r>
          </a:p>
          <a:p>
            <a:pPr marL="457200" lvl="1" indent="0">
              <a:buNone/>
            </a:pPr>
            <a:endParaRPr lang="en-US" sz="4000" dirty="0" smtClean="0"/>
          </a:p>
          <a:p>
            <a:pPr marL="457200" lvl="1" indent="0">
              <a:buNone/>
            </a:pPr>
            <a:endParaRPr lang="en-US" sz="4000" dirty="0" smtClean="0"/>
          </a:p>
          <a:p>
            <a:endParaRPr lang="en-US" dirty="0"/>
          </a:p>
        </p:txBody>
      </p:sp>
    </p:spTree>
    <p:extLst>
      <p:ext uri="{BB962C8B-B14F-4D97-AF65-F5344CB8AC3E}">
        <p14:creationId xmlns:p14="http://schemas.microsoft.com/office/powerpoint/2010/main" val="178093307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Data Bases </a:t>
            </a:r>
            <a:r>
              <a:rPr lang="es-ES" dirty="0" err="1" smtClean="0"/>
              <a:t>Selection</a:t>
            </a:r>
            <a:endParaRPr lang="es-ES" dirty="0"/>
          </a:p>
        </p:txBody>
      </p:sp>
      <p:sp>
        <p:nvSpPr>
          <p:cNvPr id="3" name="Marcador de contenido 2"/>
          <p:cNvSpPr>
            <a:spLocks noGrp="1"/>
          </p:cNvSpPr>
          <p:nvPr>
            <p:ph idx="1"/>
          </p:nvPr>
        </p:nvSpPr>
        <p:spPr/>
        <p:txBody>
          <a:bodyPr>
            <a:normAutofit lnSpcReduction="10000"/>
          </a:bodyPr>
          <a:lstStyle/>
          <a:p>
            <a:r>
              <a:rPr lang="es-ES" dirty="0" err="1" smtClean="0"/>
              <a:t>PubMed</a:t>
            </a:r>
            <a:r>
              <a:rPr lang="es-ES" dirty="0" smtClean="0"/>
              <a:t> Central – </a:t>
            </a:r>
            <a:r>
              <a:rPr lang="es-ES" dirty="0" err="1" smtClean="0"/>
              <a:t>includes</a:t>
            </a:r>
            <a:r>
              <a:rPr lang="es-ES" dirty="0" smtClean="0"/>
              <a:t> NLM </a:t>
            </a:r>
            <a:r>
              <a:rPr lang="es-ES" dirty="0" err="1" smtClean="0"/>
              <a:t>Catalog</a:t>
            </a:r>
            <a:r>
              <a:rPr lang="es-ES" dirty="0" smtClean="0"/>
              <a:t>, NCBI </a:t>
            </a:r>
            <a:r>
              <a:rPr lang="es-ES" dirty="0" err="1" smtClean="0"/>
              <a:t>databases</a:t>
            </a:r>
            <a:r>
              <a:rPr lang="es-ES" dirty="0" smtClean="0"/>
              <a:t>, MEDLINE, and uses </a:t>
            </a:r>
            <a:r>
              <a:rPr lang="es-ES" dirty="0" err="1" smtClean="0"/>
              <a:t>MeSH</a:t>
            </a:r>
            <a:r>
              <a:rPr lang="es-ES" dirty="0" smtClean="0"/>
              <a:t> (</a:t>
            </a:r>
            <a:r>
              <a:rPr lang="es-ES" dirty="0"/>
              <a:t>Medical </a:t>
            </a:r>
            <a:r>
              <a:rPr lang="es-ES" dirty="0" err="1"/>
              <a:t>Subject</a:t>
            </a:r>
            <a:r>
              <a:rPr lang="es-ES" dirty="0"/>
              <a:t> </a:t>
            </a:r>
            <a:r>
              <a:rPr lang="es-ES" dirty="0" err="1"/>
              <a:t>Headings</a:t>
            </a:r>
            <a:r>
              <a:rPr lang="es-ES" dirty="0" smtClean="0"/>
              <a:t>).</a:t>
            </a:r>
          </a:p>
          <a:p>
            <a:endParaRPr lang="es-ES" dirty="0" smtClean="0"/>
          </a:p>
          <a:p>
            <a:r>
              <a:rPr lang="es-ES" dirty="0" smtClean="0"/>
              <a:t>ACM – </a:t>
            </a:r>
            <a:r>
              <a:rPr lang="es-ES" dirty="0" err="1" smtClean="0"/>
              <a:t>enables</a:t>
            </a:r>
            <a:r>
              <a:rPr lang="es-ES" dirty="0" smtClean="0"/>
              <a:t> </a:t>
            </a:r>
            <a:r>
              <a:rPr lang="es-ES" dirty="0" err="1" smtClean="0"/>
              <a:t>to</a:t>
            </a:r>
            <a:r>
              <a:rPr lang="es-ES" dirty="0" smtClean="0"/>
              <a:t> </a:t>
            </a:r>
            <a:r>
              <a:rPr lang="es-ES" dirty="0" err="1" smtClean="0"/>
              <a:t>search</a:t>
            </a:r>
            <a:r>
              <a:rPr lang="es-ES" dirty="0" smtClean="0"/>
              <a:t> </a:t>
            </a:r>
            <a:r>
              <a:rPr lang="es-ES" dirty="0" err="1" smtClean="0"/>
              <a:t>conferences</a:t>
            </a:r>
            <a:r>
              <a:rPr lang="es-ES" dirty="0" smtClean="0"/>
              <a:t> and </a:t>
            </a:r>
            <a:r>
              <a:rPr lang="es-ES" dirty="0" err="1" smtClean="0"/>
              <a:t>journals</a:t>
            </a:r>
            <a:r>
              <a:rPr lang="es-ES" dirty="0" smtClean="0"/>
              <a:t> </a:t>
            </a:r>
            <a:r>
              <a:rPr lang="es-ES" dirty="0" err="1" smtClean="0"/>
              <a:t>from</a:t>
            </a:r>
            <a:r>
              <a:rPr lang="es-ES" dirty="0" smtClean="0"/>
              <a:t> IEEE, </a:t>
            </a:r>
            <a:r>
              <a:rPr lang="es-ES" dirty="0" err="1" smtClean="0"/>
              <a:t>Springer</a:t>
            </a:r>
            <a:r>
              <a:rPr lang="es-ES" dirty="0" smtClean="0"/>
              <a:t>, and </a:t>
            </a:r>
            <a:r>
              <a:rPr lang="es-ES" dirty="0" err="1" smtClean="0"/>
              <a:t>other</a:t>
            </a:r>
            <a:r>
              <a:rPr lang="es-ES" dirty="0" smtClean="0"/>
              <a:t> </a:t>
            </a:r>
            <a:r>
              <a:rPr lang="es-ES" dirty="0" err="1" smtClean="0"/>
              <a:t>relevant</a:t>
            </a:r>
            <a:r>
              <a:rPr lang="es-ES" dirty="0" smtClean="0"/>
              <a:t> </a:t>
            </a:r>
            <a:r>
              <a:rPr lang="es-ES" dirty="0" err="1" smtClean="0"/>
              <a:t>editorials</a:t>
            </a:r>
            <a:r>
              <a:rPr lang="es-ES" dirty="0" smtClean="0"/>
              <a:t> (i.e. </a:t>
            </a:r>
            <a:r>
              <a:rPr lang="es-ES" dirty="0" err="1" smtClean="0"/>
              <a:t>Elsevier</a:t>
            </a:r>
            <a:r>
              <a:rPr lang="es-ES" dirty="0" smtClean="0"/>
              <a:t>) </a:t>
            </a:r>
          </a:p>
          <a:p>
            <a:endParaRPr lang="es-ES" dirty="0"/>
          </a:p>
          <a:p>
            <a:r>
              <a:rPr lang="es-ES" dirty="0" err="1" smtClean="0"/>
              <a:t>It</a:t>
            </a:r>
            <a:r>
              <a:rPr lang="es-ES" dirty="0" smtClean="0"/>
              <a:t> </a:t>
            </a:r>
            <a:r>
              <a:rPr lang="es-ES" dirty="0" err="1" smtClean="0"/>
              <a:t>will</a:t>
            </a:r>
            <a:r>
              <a:rPr lang="es-ES" dirty="0" smtClean="0"/>
              <a:t> </a:t>
            </a:r>
            <a:r>
              <a:rPr lang="es-ES" dirty="0" err="1" smtClean="0"/>
              <a:t>enable</a:t>
            </a:r>
            <a:r>
              <a:rPr lang="es-ES" dirty="0" smtClean="0"/>
              <a:t> </a:t>
            </a:r>
            <a:r>
              <a:rPr lang="es-ES" dirty="0" err="1" smtClean="0"/>
              <a:t>us</a:t>
            </a:r>
            <a:r>
              <a:rPr lang="es-ES" dirty="0" smtClean="0"/>
              <a:t> </a:t>
            </a:r>
            <a:r>
              <a:rPr lang="es-ES" dirty="0" err="1" smtClean="0"/>
              <a:t>not</a:t>
            </a:r>
            <a:r>
              <a:rPr lang="es-ES" dirty="0" smtClean="0"/>
              <a:t> </a:t>
            </a:r>
            <a:r>
              <a:rPr lang="es-ES" dirty="0" err="1" smtClean="0"/>
              <a:t>retrieve</a:t>
            </a:r>
            <a:r>
              <a:rPr lang="es-ES" dirty="0" smtClean="0"/>
              <a:t> </a:t>
            </a:r>
            <a:r>
              <a:rPr lang="es-ES" dirty="0" err="1" smtClean="0"/>
              <a:t>several</a:t>
            </a:r>
            <a:r>
              <a:rPr lang="es-ES" dirty="0" smtClean="0"/>
              <a:t> </a:t>
            </a:r>
            <a:r>
              <a:rPr lang="es-ES" dirty="0" err="1" smtClean="0"/>
              <a:t>instances</a:t>
            </a:r>
            <a:r>
              <a:rPr lang="es-ES" dirty="0" smtClean="0"/>
              <a:t> of </a:t>
            </a:r>
            <a:r>
              <a:rPr lang="es-ES" dirty="0" err="1" smtClean="0"/>
              <a:t>the</a:t>
            </a:r>
            <a:r>
              <a:rPr lang="es-ES" dirty="0" smtClean="0"/>
              <a:t> </a:t>
            </a:r>
            <a:r>
              <a:rPr lang="es-ES" dirty="0" err="1" smtClean="0"/>
              <a:t>same</a:t>
            </a:r>
            <a:r>
              <a:rPr lang="es-ES" dirty="0" smtClean="0"/>
              <a:t> </a:t>
            </a:r>
            <a:r>
              <a:rPr lang="es-ES" dirty="0" err="1" smtClean="0"/>
              <a:t>paper</a:t>
            </a:r>
            <a:r>
              <a:rPr lang="es-ES" dirty="0" smtClean="0"/>
              <a:t>.</a:t>
            </a:r>
            <a:endParaRPr lang="es-ES" dirty="0"/>
          </a:p>
        </p:txBody>
      </p:sp>
    </p:spTree>
    <p:extLst>
      <p:ext uri="{BB962C8B-B14F-4D97-AF65-F5344CB8AC3E}">
        <p14:creationId xmlns:p14="http://schemas.microsoft.com/office/powerpoint/2010/main" val="41403213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Systematic</a:t>
            </a:r>
            <a:r>
              <a:rPr lang="es-ES" dirty="0" smtClean="0"/>
              <a:t> </a:t>
            </a:r>
            <a:r>
              <a:rPr lang="es-ES" dirty="0" err="1" smtClean="0"/>
              <a:t>Reviews</a:t>
            </a:r>
            <a:endParaRPr lang="es-ES" dirty="0"/>
          </a:p>
        </p:txBody>
      </p:sp>
      <p:sp>
        <p:nvSpPr>
          <p:cNvPr id="5" name="Marcador de contenido 4"/>
          <p:cNvSpPr>
            <a:spLocks noGrp="1"/>
          </p:cNvSpPr>
          <p:nvPr>
            <p:ph idx="1"/>
          </p:nvPr>
        </p:nvSpPr>
        <p:spPr>
          <a:xfrm>
            <a:off x="457200" y="1444991"/>
            <a:ext cx="8229600" cy="4625609"/>
          </a:xfrm>
        </p:spPr>
        <p:txBody>
          <a:bodyPr>
            <a:normAutofit/>
          </a:bodyPr>
          <a:lstStyle/>
          <a:p>
            <a:r>
              <a:rPr lang="en-GB" dirty="0" smtClean="0"/>
              <a:t>PRISMA </a:t>
            </a:r>
            <a:r>
              <a:rPr lang="en-GB" sz="1600" dirty="0" smtClean="0"/>
              <a:t>[</a:t>
            </a:r>
            <a:r>
              <a:rPr lang="en-GB" sz="1600" dirty="0" err="1" smtClean="0"/>
              <a:t>Liberati</a:t>
            </a:r>
            <a:r>
              <a:rPr lang="en-GB" sz="1600" dirty="0" smtClean="0"/>
              <a:t> et al, 2009]</a:t>
            </a:r>
            <a:r>
              <a:rPr lang="en-GB" dirty="0" smtClean="0"/>
              <a:t>: </a:t>
            </a:r>
            <a:r>
              <a:rPr lang="en-GB" dirty="0"/>
              <a:t>27-item checklist </a:t>
            </a:r>
            <a:r>
              <a:rPr lang="en-GB" dirty="0" smtClean="0"/>
              <a:t>and </a:t>
            </a:r>
            <a:r>
              <a:rPr lang="en-GB" dirty="0"/>
              <a:t>a four-phase flow diagram </a:t>
            </a:r>
            <a:r>
              <a:rPr lang="en-GB" dirty="0" smtClean="0"/>
              <a:t>  </a:t>
            </a:r>
          </a:p>
          <a:p>
            <a:endParaRPr lang="en-GB" dirty="0" smtClean="0"/>
          </a:p>
        </p:txBody>
      </p:sp>
      <p:pic>
        <p:nvPicPr>
          <p:cNvPr id="8" name="Imagen 7"/>
          <p:cNvPicPr>
            <a:picLocks noChangeAspect="1"/>
          </p:cNvPicPr>
          <p:nvPr/>
        </p:nvPicPr>
        <p:blipFill>
          <a:blip r:embed="rId3"/>
          <a:stretch>
            <a:fillRect/>
          </a:stretch>
        </p:blipFill>
        <p:spPr>
          <a:xfrm>
            <a:off x="4880097" y="2286000"/>
            <a:ext cx="4263903" cy="4330700"/>
          </a:xfrm>
          <a:prstGeom prst="rect">
            <a:avLst/>
          </a:prstGeom>
        </p:spPr>
      </p:pic>
      <p:pic>
        <p:nvPicPr>
          <p:cNvPr id="4" name="Imagen 3"/>
          <p:cNvPicPr>
            <a:picLocks noChangeAspect="1"/>
          </p:cNvPicPr>
          <p:nvPr/>
        </p:nvPicPr>
        <p:blipFill>
          <a:blip r:embed="rId4"/>
          <a:stretch>
            <a:fillRect/>
          </a:stretch>
        </p:blipFill>
        <p:spPr>
          <a:xfrm>
            <a:off x="0" y="5264150"/>
            <a:ext cx="4978400" cy="1092200"/>
          </a:xfrm>
          <a:prstGeom prst="rect">
            <a:avLst/>
          </a:prstGeom>
        </p:spPr>
      </p:pic>
      <p:pic>
        <p:nvPicPr>
          <p:cNvPr id="6" name="Imagen 5"/>
          <p:cNvPicPr>
            <a:picLocks noChangeAspect="1"/>
          </p:cNvPicPr>
          <p:nvPr/>
        </p:nvPicPr>
        <p:blipFill>
          <a:blip r:embed="rId5"/>
          <a:stretch>
            <a:fillRect/>
          </a:stretch>
        </p:blipFill>
        <p:spPr>
          <a:xfrm>
            <a:off x="50800" y="4038600"/>
            <a:ext cx="4991100" cy="1079500"/>
          </a:xfrm>
          <a:prstGeom prst="rect">
            <a:avLst/>
          </a:prstGeom>
        </p:spPr>
      </p:pic>
      <p:pic>
        <p:nvPicPr>
          <p:cNvPr id="7" name="Imagen 6"/>
          <p:cNvPicPr>
            <a:picLocks noChangeAspect="1"/>
          </p:cNvPicPr>
          <p:nvPr/>
        </p:nvPicPr>
        <p:blipFill>
          <a:blip r:embed="rId6"/>
          <a:stretch>
            <a:fillRect/>
          </a:stretch>
        </p:blipFill>
        <p:spPr>
          <a:xfrm>
            <a:off x="12700" y="2609850"/>
            <a:ext cx="4953000" cy="1333500"/>
          </a:xfrm>
          <a:prstGeom prst="rect">
            <a:avLst/>
          </a:prstGeom>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7921" y="1458976"/>
            <a:ext cx="6768752" cy="505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476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Criteria</a:t>
            </a:r>
            <a:r>
              <a:rPr lang="es-ES" dirty="0" smtClean="0"/>
              <a:t> </a:t>
            </a:r>
            <a:r>
              <a:rPr lang="es-ES" dirty="0" err="1" smtClean="0"/>
              <a:t>for</a:t>
            </a:r>
            <a:r>
              <a:rPr lang="es-ES" dirty="0" smtClean="0"/>
              <a:t> meta-</a:t>
            </a:r>
            <a:r>
              <a:rPr lang="es-ES" dirty="0" err="1" smtClean="0"/>
              <a:t>analysis</a:t>
            </a:r>
            <a:endParaRPr lang="es-ES" dirty="0"/>
          </a:p>
        </p:txBody>
      </p:sp>
      <p:sp>
        <p:nvSpPr>
          <p:cNvPr id="3" name="Marcador de contenido 2"/>
          <p:cNvSpPr>
            <a:spLocks noGrp="1"/>
          </p:cNvSpPr>
          <p:nvPr>
            <p:ph idx="1"/>
          </p:nvPr>
        </p:nvSpPr>
        <p:spPr/>
        <p:txBody>
          <a:bodyPr>
            <a:normAutofit fontScale="92500" lnSpcReduction="10000"/>
          </a:bodyPr>
          <a:lstStyle/>
          <a:p>
            <a:pPr lvl="0"/>
            <a:r>
              <a:rPr lang="en-US" dirty="0" smtClean="0"/>
              <a:t>% of papers retrieved</a:t>
            </a:r>
          </a:p>
          <a:p>
            <a:pPr lvl="0"/>
            <a:endParaRPr lang="en-US" dirty="0" smtClean="0"/>
          </a:p>
          <a:p>
            <a:pPr lvl="0"/>
            <a:r>
              <a:rPr lang="en-US" dirty="0" smtClean="0"/>
              <a:t>Type of technology approach used (mobile devices, electronic containers, web tech., </a:t>
            </a:r>
            <a:r>
              <a:rPr lang="en-US" dirty="0" err="1" smtClean="0"/>
              <a:t>etc</a:t>
            </a:r>
            <a:r>
              <a:rPr lang="en-US" dirty="0" smtClean="0"/>
              <a:t>)</a:t>
            </a:r>
          </a:p>
          <a:p>
            <a:pPr lvl="0"/>
            <a:endParaRPr lang="en-US" dirty="0" smtClean="0"/>
          </a:p>
          <a:p>
            <a:pPr lvl="0"/>
            <a:r>
              <a:rPr lang="en-US" dirty="0" smtClean="0"/>
              <a:t>Type of strategy supported</a:t>
            </a:r>
          </a:p>
          <a:p>
            <a:pPr lvl="0"/>
            <a:endParaRPr lang="en-US" dirty="0" smtClean="0"/>
          </a:p>
          <a:p>
            <a:pPr lvl="0"/>
            <a:r>
              <a:rPr lang="en-US" dirty="0" smtClean="0"/>
              <a:t>Group age</a:t>
            </a:r>
          </a:p>
          <a:p>
            <a:pPr lvl="0"/>
            <a:endParaRPr lang="en-US" dirty="0" smtClean="0"/>
          </a:p>
          <a:p>
            <a:pPr lvl="0"/>
            <a:r>
              <a:rPr lang="en-US" dirty="0" smtClean="0"/>
              <a:t>Type of evaluation (usability, </a:t>
            </a:r>
            <a:r>
              <a:rPr lang="en-US" dirty="0" err="1" smtClean="0"/>
              <a:t>effectivity</a:t>
            </a:r>
            <a:r>
              <a:rPr lang="en-US" dirty="0" smtClean="0"/>
              <a:t>)</a:t>
            </a:r>
            <a:endParaRPr lang="es-ES" dirty="0"/>
          </a:p>
        </p:txBody>
      </p:sp>
    </p:spTree>
    <p:extLst>
      <p:ext uri="{BB962C8B-B14F-4D97-AF65-F5344CB8AC3E}">
        <p14:creationId xmlns:p14="http://schemas.microsoft.com/office/powerpoint/2010/main" val="80154918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4 Conector recto de flecha"/>
          <p:cNvCxnSpPr/>
          <p:nvPr/>
        </p:nvCxnSpPr>
        <p:spPr>
          <a:xfrm>
            <a:off x="4773412" y="4956418"/>
            <a:ext cx="0" cy="9617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Título 1"/>
          <p:cNvSpPr>
            <a:spLocks noGrp="1"/>
          </p:cNvSpPr>
          <p:nvPr>
            <p:ph type="title"/>
          </p:nvPr>
        </p:nvSpPr>
        <p:spPr/>
        <p:txBody>
          <a:bodyPr/>
          <a:lstStyle/>
          <a:p>
            <a:r>
              <a:rPr lang="es-ES" dirty="0" err="1" smtClean="0"/>
              <a:t>Selection</a:t>
            </a:r>
            <a:r>
              <a:rPr lang="es-ES" dirty="0" smtClean="0"/>
              <a:t> </a:t>
            </a:r>
            <a:r>
              <a:rPr lang="es-ES" dirty="0" err="1" smtClean="0"/>
              <a:t>steps</a:t>
            </a:r>
            <a:endParaRPr lang="es-ES" dirty="0"/>
          </a:p>
        </p:txBody>
      </p:sp>
      <p:grpSp>
        <p:nvGrpSpPr>
          <p:cNvPr id="4" name="3 Grupo"/>
          <p:cNvGrpSpPr/>
          <p:nvPr/>
        </p:nvGrpSpPr>
        <p:grpSpPr>
          <a:xfrm>
            <a:off x="3887622" y="2022219"/>
            <a:ext cx="2701290" cy="3179730"/>
            <a:chOff x="0" y="-920653"/>
            <a:chExt cx="3629077" cy="4703551"/>
          </a:xfrm>
        </p:grpSpPr>
        <p:cxnSp>
          <p:nvCxnSpPr>
            <p:cNvPr id="5" name="10 Conector recto de flecha"/>
            <p:cNvCxnSpPr/>
            <p:nvPr/>
          </p:nvCxnSpPr>
          <p:spPr>
            <a:xfrm>
              <a:off x="1256447" y="-112151"/>
              <a:ext cx="0" cy="9521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4 Rectángulo"/>
            <p:cNvSpPr/>
            <p:nvPr/>
          </p:nvSpPr>
          <p:spPr>
            <a:xfrm>
              <a:off x="1" y="-920653"/>
              <a:ext cx="2513498" cy="808502"/>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MX" sz="1200" dirty="0" smtClean="0">
                  <a:solidFill>
                    <a:srgbClr val="000000"/>
                  </a:solidFill>
                  <a:latin typeface="Arial Narrow" panose="020B0606020202030204" pitchFamily="34" charset="0"/>
                  <a:ea typeface="Times New Roman"/>
                  <a:cs typeface="Arial"/>
                </a:rPr>
                <a:t>7</a:t>
              </a:r>
              <a:r>
                <a:rPr lang="es-MX" sz="1200" kern="1200" dirty="0" smtClean="0">
                  <a:solidFill>
                    <a:srgbClr val="000000"/>
                  </a:solidFill>
                  <a:effectLst/>
                  <a:latin typeface="Arial Narrow" panose="020B0606020202030204" pitchFamily="34" charset="0"/>
                  <a:ea typeface="Times New Roman"/>
                  <a:cs typeface="Arial"/>
                </a:rPr>
                <a:t>14 </a:t>
              </a:r>
              <a:r>
                <a:rPr lang="es-MX" sz="1200" kern="1200" dirty="0" err="1" smtClean="0">
                  <a:solidFill>
                    <a:srgbClr val="000000"/>
                  </a:solidFill>
                  <a:effectLst/>
                  <a:latin typeface="Arial Narrow" panose="020B0606020202030204" pitchFamily="34" charset="0"/>
                  <a:ea typeface="Times New Roman"/>
                  <a:cs typeface="Arial"/>
                </a:rPr>
                <a:t>Citation</a:t>
              </a:r>
              <a:r>
                <a:rPr lang="es-MX" sz="1200" dirty="0" err="1" smtClean="0">
                  <a:solidFill>
                    <a:srgbClr val="000000"/>
                  </a:solidFill>
                  <a:latin typeface="Arial Narrow" panose="020B0606020202030204" pitchFamily="34" charset="0"/>
                  <a:ea typeface="Times New Roman"/>
                  <a:cs typeface="Arial"/>
                </a:rPr>
                <a:t>s</a:t>
              </a:r>
              <a:r>
                <a:rPr lang="es-MX" sz="1200" dirty="0" smtClean="0">
                  <a:solidFill>
                    <a:srgbClr val="000000"/>
                  </a:solidFill>
                  <a:latin typeface="Arial Narrow" panose="020B0606020202030204" pitchFamily="34" charset="0"/>
                  <a:ea typeface="Times New Roman"/>
                  <a:cs typeface="Arial"/>
                </a:rPr>
                <a:t> </a:t>
              </a:r>
              <a:r>
                <a:rPr lang="es-MX" sz="1200" kern="1200" dirty="0" err="1" smtClean="0">
                  <a:solidFill>
                    <a:srgbClr val="000000"/>
                  </a:solidFill>
                  <a:effectLst/>
                  <a:latin typeface="Arial Narrow" panose="020B0606020202030204" pitchFamily="34" charset="0"/>
                  <a:ea typeface="Times New Roman"/>
                  <a:cs typeface="Arial"/>
                </a:rPr>
                <a:t>identified</a:t>
              </a:r>
              <a:r>
                <a:rPr lang="es-MX" sz="1200" kern="1200" dirty="0" smtClean="0">
                  <a:solidFill>
                    <a:srgbClr val="000000"/>
                  </a:solidFill>
                  <a:effectLst/>
                  <a:latin typeface="Arial Narrow" panose="020B0606020202030204" pitchFamily="34" charset="0"/>
                  <a:ea typeface="Times New Roman"/>
                  <a:cs typeface="Arial"/>
                </a:rPr>
                <a:t> </a:t>
              </a:r>
              <a:r>
                <a:rPr lang="es-MX" sz="1200" kern="1200" dirty="0" err="1" smtClean="0">
                  <a:solidFill>
                    <a:srgbClr val="000000"/>
                  </a:solidFill>
                  <a:effectLst/>
                  <a:latin typeface="Arial Narrow" panose="020B0606020202030204" pitchFamily="34" charset="0"/>
                  <a:ea typeface="Times New Roman"/>
                  <a:cs typeface="Arial"/>
                </a:rPr>
                <a:t>by</a:t>
              </a:r>
              <a:r>
                <a:rPr lang="es-MX" sz="1200" kern="1200" dirty="0" smtClean="0">
                  <a:solidFill>
                    <a:srgbClr val="000000"/>
                  </a:solidFill>
                  <a:effectLst/>
                  <a:latin typeface="Arial Narrow" panose="020B0606020202030204" pitchFamily="34" charset="0"/>
                  <a:ea typeface="Times New Roman"/>
                  <a:cs typeface="Arial"/>
                </a:rPr>
                <a:t> </a:t>
              </a:r>
              <a:r>
                <a:rPr lang="es-MX" sz="1200" kern="1200" dirty="0" err="1" smtClean="0">
                  <a:solidFill>
                    <a:srgbClr val="000000"/>
                  </a:solidFill>
                  <a:effectLst/>
                  <a:latin typeface="Arial Narrow" panose="020B0606020202030204" pitchFamily="34" charset="0"/>
                  <a:ea typeface="Times New Roman"/>
                  <a:cs typeface="Arial"/>
                </a:rPr>
                <a:t>initial</a:t>
              </a:r>
              <a:r>
                <a:rPr lang="es-MX" sz="1200" kern="1200" dirty="0" smtClean="0">
                  <a:solidFill>
                    <a:srgbClr val="000000"/>
                  </a:solidFill>
                  <a:effectLst/>
                  <a:latin typeface="Arial Narrow" panose="020B0606020202030204" pitchFamily="34" charset="0"/>
                  <a:ea typeface="Times New Roman"/>
                  <a:cs typeface="Arial"/>
                </a:rPr>
                <a:t> </a:t>
              </a:r>
              <a:r>
                <a:rPr lang="es-MX" sz="1200" kern="1200" dirty="0" err="1" smtClean="0">
                  <a:solidFill>
                    <a:srgbClr val="000000"/>
                  </a:solidFill>
                  <a:effectLst/>
                  <a:latin typeface="Arial Narrow" panose="020B0606020202030204" pitchFamily="34" charset="0"/>
                  <a:ea typeface="Times New Roman"/>
                  <a:cs typeface="Arial"/>
                </a:rPr>
                <a:t>electronic</a:t>
              </a:r>
              <a:r>
                <a:rPr lang="es-MX" sz="1200" kern="1200" dirty="0" smtClean="0">
                  <a:solidFill>
                    <a:srgbClr val="000000"/>
                  </a:solidFill>
                  <a:effectLst/>
                  <a:latin typeface="Arial Narrow" panose="020B0606020202030204" pitchFamily="34" charset="0"/>
                  <a:ea typeface="Times New Roman"/>
                  <a:cs typeface="Arial"/>
                </a:rPr>
                <a:t> </a:t>
              </a:r>
              <a:r>
                <a:rPr lang="es-MX" sz="1200" kern="1200" dirty="0" err="1" smtClean="0">
                  <a:solidFill>
                    <a:srgbClr val="000000"/>
                  </a:solidFill>
                  <a:effectLst/>
                  <a:latin typeface="Arial Narrow" panose="020B0606020202030204" pitchFamily="34" charset="0"/>
                  <a:ea typeface="Times New Roman"/>
                  <a:cs typeface="Arial"/>
                </a:rPr>
                <a:t>search</a:t>
              </a:r>
              <a:endParaRPr lang="en-US" sz="1200" dirty="0">
                <a:solidFill>
                  <a:schemeClr val="tx1"/>
                </a:solidFill>
                <a:effectLst/>
                <a:latin typeface="Arial Narrow" panose="020B0606020202030204" pitchFamily="34" charset="0"/>
                <a:ea typeface="Times New Roman"/>
              </a:endParaRPr>
            </a:p>
          </p:txBody>
        </p:sp>
        <p:sp>
          <p:nvSpPr>
            <p:cNvPr id="7" name="8 Rectángulo"/>
            <p:cNvSpPr/>
            <p:nvPr/>
          </p:nvSpPr>
          <p:spPr>
            <a:xfrm>
              <a:off x="0" y="890712"/>
              <a:ext cx="2489717" cy="557075"/>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MX" sz="1200" dirty="0" smtClean="0">
                  <a:solidFill>
                    <a:schemeClr val="tx1"/>
                  </a:solidFill>
                  <a:effectLst/>
                  <a:latin typeface="Arial Narrow" panose="020B0606020202030204" pitchFamily="34" charset="0"/>
                  <a:ea typeface="Times New Roman"/>
                </a:rPr>
                <a:t>139 Citations kept </a:t>
              </a:r>
              <a:endParaRPr lang="en-US" sz="1200" dirty="0">
                <a:solidFill>
                  <a:schemeClr val="tx1"/>
                </a:solidFill>
                <a:effectLst/>
                <a:latin typeface="Arial Narrow" panose="020B0606020202030204" pitchFamily="34" charset="0"/>
                <a:ea typeface="Times New Roman"/>
              </a:endParaRPr>
            </a:p>
          </p:txBody>
        </p:sp>
        <p:sp>
          <p:nvSpPr>
            <p:cNvPr id="8" name="13 Rectángulo"/>
            <p:cNvSpPr/>
            <p:nvPr/>
          </p:nvSpPr>
          <p:spPr>
            <a:xfrm>
              <a:off x="3" y="3020451"/>
              <a:ext cx="2513497" cy="762447"/>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spcAft>
                  <a:spcPts val="0"/>
                </a:spcAft>
                <a:buAutoNum type="arabicPlain" startAt="137"/>
              </a:pPr>
              <a:r>
                <a:rPr lang="es-MX" sz="1200" kern="1200" dirty="0" smtClean="0">
                  <a:solidFill>
                    <a:srgbClr val="000000"/>
                  </a:solidFill>
                  <a:effectLst/>
                  <a:ea typeface="Times New Roman"/>
                  <a:cs typeface="Arial"/>
                </a:rPr>
                <a:t>Articles to analyse</a:t>
              </a:r>
            </a:p>
            <a:p>
              <a:pPr algn="ctr">
                <a:spcAft>
                  <a:spcPts val="0"/>
                </a:spcAft>
              </a:pPr>
              <a:r>
                <a:rPr lang="es-MX" sz="1200" dirty="0" smtClean="0">
                  <a:solidFill>
                    <a:srgbClr val="000000"/>
                  </a:solidFill>
                  <a:ea typeface="Times New Roman"/>
                  <a:cs typeface="Arial"/>
                </a:rPr>
                <a:t>(meta-analysis)</a:t>
              </a:r>
              <a:endParaRPr lang="en-US" sz="1200" dirty="0">
                <a:effectLst/>
                <a:ea typeface="Times New Roman"/>
              </a:endParaRPr>
            </a:p>
          </p:txBody>
        </p:sp>
        <p:cxnSp>
          <p:nvCxnSpPr>
            <p:cNvPr id="9" name="14 Conector recto de flecha"/>
            <p:cNvCxnSpPr/>
            <p:nvPr/>
          </p:nvCxnSpPr>
          <p:spPr>
            <a:xfrm flipH="1">
              <a:off x="1241386" y="1460966"/>
              <a:ext cx="15365" cy="15594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20 Conector recto de flecha"/>
            <p:cNvCxnSpPr/>
            <p:nvPr/>
          </p:nvCxnSpPr>
          <p:spPr>
            <a:xfrm>
              <a:off x="1266150" y="357543"/>
              <a:ext cx="236292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1" name="23 Rectángulo"/>
          <p:cNvSpPr/>
          <p:nvPr/>
        </p:nvSpPr>
        <p:spPr>
          <a:xfrm>
            <a:off x="6585219" y="3966435"/>
            <a:ext cx="1905266" cy="443882"/>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es-MX" sz="1200" kern="1200" dirty="0" smtClean="0">
                <a:solidFill>
                  <a:srgbClr val="000000"/>
                </a:solidFill>
                <a:effectLst/>
                <a:latin typeface="Arial Narrow" panose="020B0606020202030204" pitchFamily="34" charset="0"/>
                <a:ea typeface="Times New Roman"/>
                <a:cs typeface="Arial"/>
              </a:rPr>
              <a:t>2 </a:t>
            </a:r>
            <a:r>
              <a:rPr lang="es-MX" sz="1200" kern="1200" dirty="0" err="1" smtClean="0">
                <a:solidFill>
                  <a:srgbClr val="000000"/>
                </a:solidFill>
                <a:effectLst/>
                <a:latin typeface="Arial Narrow" panose="020B0606020202030204" pitchFamily="34" charset="0"/>
                <a:ea typeface="Times New Roman"/>
                <a:cs typeface="Arial"/>
              </a:rPr>
              <a:t>Articles</a:t>
            </a:r>
            <a:r>
              <a:rPr lang="es-MX" sz="1200" kern="1200" dirty="0" smtClean="0">
                <a:solidFill>
                  <a:srgbClr val="000000"/>
                </a:solidFill>
                <a:effectLst/>
                <a:latin typeface="Arial Narrow" panose="020B0606020202030204" pitchFamily="34" charset="0"/>
                <a:ea typeface="Times New Roman"/>
                <a:cs typeface="Arial"/>
              </a:rPr>
              <a:t> </a:t>
            </a:r>
            <a:r>
              <a:rPr lang="es-MX" sz="1200" kern="1200" dirty="0" err="1" smtClean="0">
                <a:solidFill>
                  <a:srgbClr val="000000"/>
                </a:solidFill>
                <a:effectLst/>
                <a:latin typeface="Arial Narrow" panose="020B0606020202030204" pitchFamily="34" charset="0"/>
                <a:ea typeface="Times New Roman"/>
                <a:cs typeface="Arial"/>
              </a:rPr>
              <a:t>duplicated</a:t>
            </a:r>
            <a:r>
              <a:rPr lang="es-MX" sz="1200" kern="1200" dirty="0" smtClean="0">
                <a:solidFill>
                  <a:srgbClr val="000000"/>
                </a:solidFill>
                <a:effectLst/>
                <a:latin typeface="Arial Narrow" panose="020B0606020202030204" pitchFamily="34" charset="0"/>
                <a:ea typeface="Times New Roman"/>
                <a:cs typeface="Arial"/>
              </a:rPr>
              <a:t> </a:t>
            </a:r>
            <a:r>
              <a:rPr lang="es-MX" sz="1200" kern="1200" dirty="0" err="1" smtClean="0">
                <a:solidFill>
                  <a:srgbClr val="000000"/>
                </a:solidFill>
                <a:effectLst/>
                <a:latin typeface="Arial Narrow" panose="020B0606020202030204" pitchFamily="34" charset="0"/>
                <a:ea typeface="Times New Roman"/>
                <a:cs typeface="Arial"/>
              </a:rPr>
              <a:t>were</a:t>
            </a:r>
            <a:r>
              <a:rPr lang="es-MX" sz="1200" kern="1200" dirty="0" smtClean="0">
                <a:solidFill>
                  <a:srgbClr val="000000"/>
                </a:solidFill>
                <a:effectLst/>
                <a:latin typeface="Arial Narrow" panose="020B0606020202030204" pitchFamily="34" charset="0"/>
                <a:ea typeface="Times New Roman"/>
                <a:cs typeface="Arial"/>
              </a:rPr>
              <a:t> </a:t>
            </a:r>
            <a:r>
              <a:rPr lang="es-MX" sz="1200" kern="1200" dirty="0" err="1" smtClean="0">
                <a:solidFill>
                  <a:srgbClr val="000000"/>
                </a:solidFill>
                <a:effectLst/>
                <a:latin typeface="Arial Narrow" panose="020B0606020202030204" pitchFamily="34" charset="0"/>
                <a:ea typeface="Times New Roman"/>
                <a:cs typeface="Arial"/>
              </a:rPr>
              <a:t>excluded</a:t>
            </a:r>
            <a:endParaRPr lang="en-US" sz="1200" dirty="0">
              <a:effectLst/>
              <a:latin typeface="Arial Narrow" panose="020B0606020202030204" pitchFamily="34" charset="0"/>
              <a:ea typeface="Times New Roman"/>
            </a:endParaRPr>
          </a:p>
        </p:txBody>
      </p:sp>
      <p:cxnSp>
        <p:nvCxnSpPr>
          <p:cNvPr id="12" name="33 Conector recto de flecha"/>
          <p:cNvCxnSpPr/>
          <p:nvPr/>
        </p:nvCxnSpPr>
        <p:spPr>
          <a:xfrm>
            <a:off x="4811081" y="4110451"/>
            <a:ext cx="17695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8 Rectángulo"/>
          <p:cNvSpPr/>
          <p:nvPr/>
        </p:nvSpPr>
        <p:spPr>
          <a:xfrm>
            <a:off x="6580621" y="2721138"/>
            <a:ext cx="2062056" cy="592746"/>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MX" sz="1200" dirty="0">
                <a:solidFill>
                  <a:srgbClr val="000000"/>
                </a:solidFill>
                <a:latin typeface="Arial Narrow" panose="020B0606020202030204" pitchFamily="34" charset="0"/>
                <a:ea typeface="Times New Roman"/>
                <a:cs typeface="Arial"/>
              </a:rPr>
              <a:t> </a:t>
            </a:r>
            <a:r>
              <a:rPr lang="es-MX" sz="1200" dirty="0" smtClean="0">
                <a:solidFill>
                  <a:schemeClr val="tx1"/>
                </a:solidFill>
                <a:effectLst/>
                <a:latin typeface="Arial Narrow" panose="020B0606020202030204" pitchFamily="34" charset="0"/>
                <a:ea typeface="Times New Roman"/>
              </a:rPr>
              <a:t>575 </a:t>
            </a:r>
            <a:r>
              <a:rPr lang="es-MX" sz="1200" dirty="0" smtClean="0">
                <a:solidFill>
                  <a:schemeClr val="tx1"/>
                </a:solidFill>
                <a:latin typeface="Arial Narrow" panose="020B0606020202030204" pitchFamily="34" charset="0"/>
                <a:ea typeface="Times New Roman"/>
              </a:rPr>
              <a:t>Articles </a:t>
            </a:r>
            <a:r>
              <a:rPr lang="es-MX" sz="1200" dirty="0" smtClean="0">
                <a:solidFill>
                  <a:schemeClr val="tx1"/>
                </a:solidFill>
                <a:effectLst/>
                <a:latin typeface="Arial Narrow" panose="020B0606020202030204" pitchFamily="34" charset="0"/>
                <a:ea typeface="Times New Roman"/>
              </a:rPr>
              <a:t>excluded</a:t>
            </a:r>
          </a:p>
          <a:p>
            <a:pPr algn="ctr">
              <a:spcAft>
                <a:spcPts val="0"/>
              </a:spcAft>
            </a:pPr>
            <a:r>
              <a:rPr lang="es-MX" sz="1200" dirty="0" smtClean="0">
                <a:solidFill>
                  <a:schemeClr val="tx1"/>
                </a:solidFill>
                <a:latin typeface="Arial Narrow" panose="020B0606020202030204" pitchFamily="34" charset="0"/>
                <a:ea typeface="Times New Roman"/>
              </a:rPr>
              <a:t>(do not report technology to assist medication; work in progress)</a:t>
            </a:r>
            <a:r>
              <a:rPr lang="es-MX" sz="1200" dirty="0" smtClean="0">
                <a:solidFill>
                  <a:schemeClr val="tx1"/>
                </a:solidFill>
                <a:effectLst/>
                <a:latin typeface="Arial Narrow" panose="020B0606020202030204" pitchFamily="34" charset="0"/>
                <a:ea typeface="Times New Roman"/>
              </a:rPr>
              <a:t> </a:t>
            </a:r>
          </a:p>
        </p:txBody>
      </p:sp>
      <p:cxnSp>
        <p:nvCxnSpPr>
          <p:cNvPr id="15" name="33 Conector recto de flecha"/>
          <p:cNvCxnSpPr/>
          <p:nvPr/>
        </p:nvCxnSpPr>
        <p:spPr>
          <a:xfrm>
            <a:off x="4793925" y="5478603"/>
            <a:ext cx="17695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23 Rectángulo"/>
          <p:cNvSpPr/>
          <p:nvPr/>
        </p:nvSpPr>
        <p:spPr>
          <a:xfrm>
            <a:off x="6585219" y="4956418"/>
            <a:ext cx="1905266" cy="1193800"/>
          </a:xfrm>
          <a:prstGeom prst="rect">
            <a:avLst/>
          </a:prstGeom>
          <a:solidFill>
            <a:schemeClr val="accent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es-MX" sz="1200" dirty="0">
                <a:solidFill>
                  <a:srgbClr val="000000"/>
                </a:solidFill>
                <a:latin typeface="Arial Narrow" panose="020B0606020202030204" pitchFamily="34" charset="0"/>
                <a:ea typeface="Times New Roman"/>
                <a:cs typeface="Arial"/>
              </a:rPr>
              <a:t>?</a:t>
            </a:r>
            <a:r>
              <a:rPr lang="es-MX" sz="1200" kern="1200" dirty="0" smtClean="0">
                <a:solidFill>
                  <a:srgbClr val="000000"/>
                </a:solidFill>
                <a:effectLst/>
                <a:latin typeface="Arial Narrow" panose="020B0606020202030204" pitchFamily="34" charset="0"/>
                <a:ea typeface="Times New Roman"/>
                <a:cs typeface="Arial"/>
              </a:rPr>
              <a:t> </a:t>
            </a:r>
            <a:r>
              <a:rPr lang="es-MX" sz="1200" kern="1200" dirty="0" smtClean="0">
                <a:solidFill>
                  <a:srgbClr val="000000"/>
                </a:solidFill>
                <a:effectLst/>
                <a:latin typeface="Arial Narrow" panose="020B0606020202030204" pitchFamily="34" charset="0"/>
                <a:ea typeface="Times New Roman"/>
                <a:cs typeface="Arial"/>
              </a:rPr>
              <a:t>Articles </a:t>
            </a:r>
            <a:r>
              <a:rPr lang="es-MX" sz="1200" kern="1200" dirty="0" smtClean="0">
                <a:solidFill>
                  <a:srgbClr val="000000"/>
                </a:solidFill>
                <a:effectLst/>
                <a:latin typeface="Arial Narrow" panose="020B0606020202030204" pitchFamily="34" charset="0"/>
                <a:ea typeface="Times New Roman"/>
                <a:cs typeface="Arial"/>
              </a:rPr>
              <a:t>excluded</a:t>
            </a:r>
          </a:p>
          <a:p>
            <a:pPr algn="ctr">
              <a:spcAft>
                <a:spcPts val="0"/>
              </a:spcAft>
            </a:pPr>
            <a:endParaRPr lang="es-MX" sz="1200" kern="1200" dirty="0" smtClean="0">
              <a:solidFill>
                <a:srgbClr val="000000"/>
              </a:solidFill>
              <a:effectLst/>
              <a:latin typeface="Arial Narrow" panose="020B0606020202030204" pitchFamily="34" charset="0"/>
              <a:ea typeface="Times New Roman"/>
              <a:cs typeface="Arial"/>
            </a:endParaRPr>
          </a:p>
          <a:p>
            <a:pPr algn="ctr">
              <a:spcAft>
                <a:spcPts val="0"/>
              </a:spcAft>
            </a:pPr>
            <a:r>
              <a:rPr lang="es-MX" sz="1200" dirty="0">
                <a:solidFill>
                  <a:srgbClr val="000000"/>
                </a:solidFill>
                <a:latin typeface="Arial Narrow" panose="020B0606020202030204" pitchFamily="34" charset="0"/>
                <a:ea typeface="Times New Roman"/>
                <a:cs typeface="Arial"/>
              </a:rPr>
              <a:t>?</a:t>
            </a:r>
            <a:r>
              <a:rPr lang="es-MX" sz="1200" dirty="0" smtClean="0">
                <a:solidFill>
                  <a:srgbClr val="000000"/>
                </a:solidFill>
                <a:latin typeface="Arial Narrow" panose="020B0606020202030204" pitchFamily="34" charset="0"/>
                <a:ea typeface="Times New Roman"/>
                <a:cs typeface="Arial"/>
              </a:rPr>
              <a:t>  No containing description </a:t>
            </a:r>
            <a:r>
              <a:rPr lang="es-MX" sz="1200" dirty="0" smtClean="0">
                <a:solidFill>
                  <a:srgbClr val="000000"/>
                </a:solidFill>
                <a:latin typeface="Arial Narrow" panose="020B0606020202030204" pitchFamily="34" charset="0"/>
                <a:ea typeface="Times New Roman"/>
                <a:cs typeface="Arial"/>
              </a:rPr>
              <a:t>of technology</a:t>
            </a:r>
          </a:p>
          <a:p>
            <a:pPr algn="ctr">
              <a:spcAft>
                <a:spcPts val="0"/>
              </a:spcAft>
            </a:pPr>
            <a:r>
              <a:rPr lang="es-MX" sz="1200" dirty="0">
                <a:solidFill>
                  <a:srgbClr val="000000"/>
                </a:solidFill>
                <a:latin typeface="Arial Narrow" panose="020B0606020202030204" pitchFamily="34" charset="0"/>
                <a:ea typeface="Times New Roman"/>
                <a:cs typeface="Arial"/>
              </a:rPr>
              <a:t>?</a:t>
            </a:r>
            <a:r>
              <a:rPr lang="es-MX" sz="1200" dirty="0" smtClean="0">
                <a:solidFill>
                  <a:srgbClr val="000000"/>
                </a:solidFill>
                <a:effectLst/>
                <a:latin typeface="Arial Narrow" panose="020B0606020202030204" pitchFamily="34" charset="0"/>
                <a:ea typeface="Times New Roman"/>
                <a:cs typeface="Arial"/>
              </a:rPr>
              <a:t> No reporting evaluation</a:t>
            </a:r>
            <a:endParaRPr lang="en-US" sz="1200" dirty="0">
              <a:effectLst/>
              <a:latin typeface="Arial Narrow" panose="020B0606020202030204" pitchFamily="34" charset="0"/>
              <a:ea typeface="Times New Roman"/>
            </a:endParaRPr>
          </a:p>
        </p:txBody>
      </p:sp>
      <p:sp>
        <p:nvSpPr>
          <p:cNvPr id="17" name="13 Rectángulo"/>
          <p:cNvSpPr/>
          <p:nvPr/>
        </p:nvSpPr>
        <p:spPr>
          <a:xfrm>
            <a:off x="3858469" y="5889385"/>
            <a:ext cx="1870912" cy="666046"/>
          </a:xfrm>
          <a:prstGeom prst="rect">
            <a:avLst/>
          </a:prstGeom>
          <a:solidFill>
            <a:schemeClr val="accent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MX" sz="1200" dirty="0">
                <a:solidFill>
                  <a:srgbClr val="000000"/>
                </a:solidFill>
                <a:ea typeface="Times New Roman"/>
                <a:cs typeface="Arial"/>
              </a:rPr>
              <a:t>?</a:t>
            </a:r>
            <a:r>
              <a:rPr lang="es-MX" sz="1200" kern="1200" dirty="0" smtClean="0">
                <a:solidFill>
                  <a:srgbClr val="000000"/>
                </a:solidFill>
                <a:effectLst/>
                <a:ea typeface="Times New Roman"/>
                <a:cs typeface="Arial"/>
              </a:rPr>
              <a:t>  </a:t>
            </a:r>
            <a:r>
              <a:rPr lang="es-MX" sz="1200" dirty="0" smtClean="0">
                <a:solidFill>
                  <a:srgbClr val="000000"/>
                </a:solidFill>
                <a:ea typeface="Times New Roman"/>
                <a:cs typeface="Arial"/>
              </a:rPr>
              <a:t>Systems</a:t>
            </a:r>
            <a:r>
              <a:rPr lang="es-MX" sz="1200" kern="1200" dirty="0" smtClean="0">
                <a:solidFill>
                  <a:srgbClr val="000000"/>
                </a:solidFill>
                <a:effectLst/>
                <a:ea typeface="Times New Roman"/>
                <a:cs typeface="Arial"/>
              </a:rPr>
              <a:t>  to review to identify design principles</a:t>
            </a:r>
            <a:endParaRPr lang="es-MX" sz="1200" kern="1200" dirty="0" smtClean="0">
              <a:solidFill>
                <a:srgbClr val="000000"/>
              </a:solidFill>
              <a:effectLst/>
              <a:ea typeface="Times New Roman"/>
              <a:cs typeface="Arial"/>
            </a:endParaRPr>
          </a:p>
        </p:txBody>
      </p:sp>
      <p:cxnSp>
        <p:nvCxnSpPr>
          <p:cNvPr id="24" name="14 Conector recto de flecha"/>
          <p:cNvCxnSpPr/>
          <p:nvPr/>
        </p:nvCxnSpPr>
        <p:spPr>
          <a:xfrm>
            <a:off x="2231078" y="4395995"/>
            <a:ext cx="0" cy="9617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13 Rectángulo"/>
          <p:cNvSpPr/>
          <p:nvPr/>
        </p:nvSpPr>
        <p:spPr>
          <a:xfrm>
            <a:off x="1336055" y="3711520"/>
            <a:ext cx="1870912" cy="666046"/>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MX" sz="1200" kern="1200" dirty="0" smtClean="0">
                <a:solidFill>
                  <a:srgbClr val="000000"/>
                </a:solidFill>
                <a:effectLst/>
                <a:ea typeface="Times New Roman"/>
                <a:cs typeface="Arial"/>
              </a:rPr>
              <a:t>13  Commercial products sold for elderly.</a:t>
            </a:r>
          </a:p>
          <a:p>
            <a:pPr algn="ctr">
              <a:spcAft>
                <a:spcPts val="0"/>
              </a:spcAft>
            </a:pPr>
            <a:r>
              <a:rPr lang="es-MX" sz="1200" kern="1200" dirty="0" smtClean="0">
                <a:solidFill>
                  <a:srgbClr val="000000"/>
                </a:solidFill>
                <a:effectLst/>
                <a:ea typeface="Times New Roman"/>
                <a:cs typeface="Arial"/>
              </a:rPr>
              <a:t> Selected from:</a:t>
            </a:r>
            <a:endParaRPr lang="es-MX" sz="1200" kern="1200" dirty="0" smtClean="0">
              <a:solidFill>
                <a:srgbClr val="000000"/>
              </a:solidFill>
              <a:effectLst/>
              <a:ea typeface="Times New Roman"/>
              <a:cs typeface="Arial"/>
            </a:endParaRPr>
          </a:p>
        </p:txBody>
      </p:sp>
      <p:cxnSp>
        <p:nvCxnSpPr>
          <p:cNvPr id="26" name="14 Conector recto de flecha"/>
          <p:cNvCxnSpPr>
            <a:endCxn id="27" idx="3"/>
          </p:cNvCxnSpPr>
          <p:nvPr/>
        </p:nvCxnSpPr>
        <p:spPr>
          <a:xfrm flipH="1">
            <a:off x="1733767" y="4857763"/>
            <a:ext cx="49731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13 Rectángulo"/>
          <p:cNvSpPr/>
          <p:nvPr/>
        </p:nvSpPr>
        <p:spPr>
          <a:xfrm>
            <a:off x="152511" y="4545870"/>
            <a:ext cx="1581256" cy="623786"/>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s-MX" sz="1200" kern="1200" dirty="0" smtClean="0">
              <a:solidFill>
                <a:srgbClr val="000000"/>
              </a:solidFill>
              <a:effectLst/>
              <a:ea typeface="Times New Roman"/>
              <a:cs typeface="Arial"/>
            </a:endParaRPr>
          </a:p>
          <a:p>
            <a:pPr algn="ctr">
              <a:spcAft>
                <a:spcPts val="0"/>
              </a:spcAft>
            </a:pPr>
            <a:r>
              <a:rPr lang="es-MX" sz="1200" dirty="0">
                <a:solidFill>
                  <a:srgbClr val="000000"/>
                </a:solidFill>
                <a:ea typeface="Times New Roman"/>
                <a:cs typeface="Arial"/>
              </a:rPr>
              <a:t>5</a:t>
            </a:r>
            <a:r>
              <a:rPr lang="es-MX" sz="1200" kern="1200" dirty="0" smtClean="0">
                <a:solidFill>
                  <a:srgbClr val="000000"/>
                </a:solidFill>
                <a:effectLst/>
                <a:ea typeface="Times New Roman"/>
                <a:cs typeface="Arial"/>
              </a:rPr>
              <a:t> Products excluded:</a:t>
            </a:r>
          </a:p>
          <a:p>
            <a:pPr algn="ctr">
              <a:spcAft>
                <a:spcPts val="0"/>
              </a:spcAft>
            </a:pPr>
            <a:r>
              <a:rPr lang="es-MX" sz="1200" dirty="0" smtClean="0">
                <a:solidFill>
                  <a:srgbClr val="000000"/>
                </a:solidFill>
                <a:ea typeface="Times New Roman"/>
                <a:cs typeface="Arial"/>
              </a:rPr>
              <a:t>4</a:t>
            </a:r>
            <a:r>
              <a:rPr lang="es-MX" sz="1200" dirty="0">
                <a:solidFill>
                  <a:srgbClr val="000000"/>
                </a:solidFill>
                <a:ea typeface="Times New Roman"/>
                <a:cs typeface="Arial"/>
              </a:rPr>
              <a:t> </a:t>
            </a:r>
            <a:r>
              <a:rPr lang="es-MX" sz="1200" dirty="0" smtClean="0">
                <a:solidFill>
                  <a:srgbClr val="000000"/>
                </a:solidFill>
                <a:ea typeface="Times New Roman"/>
                <a:cs typeface="Arial"/>
              </a:rPr>
              <a:t>duplicated</a:t>
            </a:r>
          </a:p>
          <a:p>
            <a:pPr algn="ctr">
              <a:spcAft>
                <a:spcPts val="0"/>
              </a:spcAft>
            </a:pPr>
            <a:r>
              <a:rPr lang="es-MX" sz="1200" dirty="0" smtClean="0">
                <a:solidFill>
                  <a:srgbClr val="000000"/>
                </a:solidFill>
                <a:ea typeface="Times New Roman"/>
                <a:cs typeface="Arial"/>
              </a:rPr>
              <a:t>1 was an accesory</a:t>
            </a:r>
          </a:p>
          <a:p>
            <a:pPr algn="ctr">
              <a:spcAft>
                <a:spcPts val="0"/>
              </a:spcAft>
            </a:pPr>
            <a:endParaRPr lang="es-MX" sz="1200" dirty="0" smtClean="0">
              <a:solidFill>
                <a:srgbClr val="000000"/>
              </a:solidFill>
              <a:ea typeface="Times New Roman"/>
              <a:cs typeface="Arial"/>
            </a:endParaRPr>
          </a:p>
        </p:txBody>
      </p:sp>
      <p:cxnSp>
        <p:nvCxnSpPr>
          <p:cNvPr id="28" name="14 Conector recto de flecha"/>
          <p:cNvCxnSpPr/>
          <p:nvPr/>
        </p:nvCxnSpPr>
        <p:spPr>
          <a:xfrm>
            <a:off x="3130767" y="5514416"/>
            <a:ext cx="169357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13 Rectángulo"/>
          <p:cNvSpPr/>
          <p:nvPr/>
        </p:nvSpPr>
        <p:spPr>
          <a:xfrm>
            <a:off x="1259855" y="5378953"/>
            <a:ext cx="1870912" cy="321725"/>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MX" sz="1200" dirty="0">
                <a:solidFill>
                  <a:srgbClr val="000000"/>
                </a:solidFill>
                <a:ea typeface="Times New Roman"/>
                <a:cs typeface="Arial"/>
              </a:rPr>
              <a:t>8</a:t>
            </a:r>
            <a:r>
              <a:rPr lang="es-MX" sz="1200" kern="1200" dirty="0" smtClean="0">
                <a:solidFill>
                  <a:srgbClr val="000000"/>
                </a:solidFill>
                <a:effectLst/>
                <a:ea typeface="Times New Roman"/>
                <a:cs typeface="Arial"/>
              </a:rPr>
              <a:t>  Commercial products</a:t>
            </a:r>
            <a:endParaRPr lang="es-MX" sz="1200" kern="1200" dirty="0" smtClean="0">
              <a:solidFill>
                <a:srgbClr val="000000"/>
              </a:solidFill>
              <a:effectLst/>
              <a:ea typeface="Times New Roman"/>
              <a:cs typeface="Arial"/>
            </a:endParaRPr>
          </a:p>
        </p:txBody>
      </p:sp>
    </p:spTree>
    <p:extLst>
      <p:ext uri="{BB962C8B-B14F-4D97-AF65-F5344CB8AC3E}">
        <p14:creationId xmlns:p14="http://schemas.microsoft.com/office/powerpoint/2010/main" val="372122732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Conclusions</a:t>
            </a:r>
            <a:endParaRPr lang="es-ES" dirty="0"/>
          </a:p>
        </p:txBody>
      </p:sp>
      <p:sp>
        <p:nvSpPr>
          <p:cNvPr id="5" name="Marcador de número de diapositiva 4"/>
          <p:cNvSpPr>
            <a:spLocks noGrp="1"/>
          </p:cNvSpPr>
          <p:nvPr>
            <p:ph type="sldNum" sz="quarter" idx="12"/>
          </p:nvPr>
        </p:nvSpPr>
        <p:spPr/>
        <p:txBody>
          <a:bodyPr/>
          <a:lstStyle/>
          <a:p>
            <a:fld id="{62A4A63D-11CC-384B-8831-B6AAA48997F6}" type="slidenum">
              <a:rPr lang="es-ES" smtClean="0"/>
              <a:t>62</a:t>
            </a:fld>
            <a:endParaRPr lang="es-ES"/>
          </a:p>
        </p:txBody>
      </p:sp>
      <p:sp>
        <p:nvSpPr>
          <p:cNvPr id="4" name="Marcador de contenido 3"/>
          <p:cNvSpPr>
            <a:spLocks noGrp="1"/>
          </p:cNvSpPr>
          <p:nvPr>
            <p:ph idx="1"/>
          </p:nvPr>
        </p:nvSpPr>
        <p:spPr/>
        <p:txBody>
          <a:bodyPr/>
          <a:lstStyle/>
          <a:p>
            <a:r>
              <a:rPr lang="en-US" dirty="0" smtClean="0"/>
              <a:t>Suggestion 1: Carry out at the beginning of your research a literature review based on a systematic review.</a:t>
            </a:r>
          </a:p>
          <a:p>
            <a:endParaRPr lang="en-US" dirty="0" smtClean="0"/>
          </a:p>
          <a:p>
            <a:r>
              <a:rPr lang="en-US" dirty="0" smtClean="0"/>
              <a:t>Suggestion 2: Carry out the inspection first with Domain Experts, then with HCI Experts</a:t>
            </a:r>
          </a:p>
          <a:p>
            <a:endParaRPr lang="en-US" dirty="0" smtClean="0"/>
          </a:p>
          <a:p>
            <a:r>
              <a:rPr lang="en-US" dirty="0" smtClean="0"/>
              <a:t>It is complex to identify “design principles”, there are no ideal or standard methodology</a:t>
            </a:r>
            <a:endParaRPr lang="en-US" dirty="0"/>
          </a:p>
        </p:txBody>
      </p:sp>
    </p:spTree>
    <p:extLst>
      <p:ext uri="{BB962C8B-B14F-4D97-AF65-F5344CB8AC3E}">
        <p14:creationId xmlns:p14="http://schemas.microsoft.com/office/powerpoint/2010/main" val="156281294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09034" y="1374647"/>
            <a:ext cx="6273759" cy="3417485"/>
          </a:xfrm>
        </p:spPr>
        <p:txBody>
          <a:bodyPr>
            <a:normAutofit/>
          </a:bodyPr>
          <a:lstStyle/>
          <a:p>
            <a:r>
              <a:rPr lang="es-ES" sz="4000" dirty="0" err="1" smtClean="0"/>
              <a:t>Persuasive</a:t>
            </a:r>
            <a:r>
              <a:rPr lang="es-ES" sz="4000" dirty="0" smtClean="0"/>
              <a:t> </a:t>
            </a:r>
            <a:r>
              <a:rPr lang="es-ES" sz="4000" dirty="0" err="1" smtClean="0"/>
              <a:t>Strategies</a:t>
            </a:r>
            <a:r>
              <a:rPr lang="es-ES" sz="4000" dirty="0" smtClean="0"/>
              <a:t> </a:t>
            </a:r>
            <a:r>
              <a:rPr lang="es-ES" sz="4000" dirty="0" err="1" smtClean="0"/>
              <a:t>for</a:t>
            </a:r>
            <a:r>
              <a:rPr lang="es-ES" sz="4000" dirty="0" smtClean="0"/>
              <a:t> </a:t>
            </a:r>
            <a:r>
              <a:rPr lang="es-ES" sz="4000" dirty="0" err="1" smtClean="0"/>
              <a:t>Motivating</a:t>
            </a:r>
            <a:r>
              <a:rPr lang="es-ES" sz="4000" dirty="0" smtClean="0"/>
              <a:t> </a:t>
            </a:r>
            <a:r>
              <a:rPr lang="es-ES" sz="4000" dirty="0" err="1" smtClean="0"/>
              <a:t>Elders</a:t>
            </a:r>
            <a:r>
              <a:rPr lang="es-ES" sz="4000" dirty="0" smtClean="0"/>
              <a:t> </a:t>
            </a:r>
            <a:r>
              <a:rPr lang="es-ES" sz="4000" dirty="0" err="1" smtClean="0"/>
              <a:t>to</a:t>
            </a:r>
            <a:r>
              <a:rPr lang="es-ES" sz="4000" dirty="0" smtClean="0"/>
              <a:t> </a:t>
            </a:r>
            <a:r>
              <a:rPr lang="es-ES" sz="4000" dirty="0" err="1" smtClean="0"/>
              <a:t>Exercise</a:t>
            </a:r>
            <a:endParaRPr lang="es-ES" sz="4000" dirty="0"/>
          </a:p>
        </p:txBody>
      </p:sp>
      <p:sp>
        <p:nvSpPr>
          <p:cNvPr id="11" name="Subtítulo 2"/>
          <p:cNvSpPr txBox="1">
            <a:spLocks/>
          </p:cNvSpPr>
          <p:nvPr/>
        </p:nvSpPr>
        <p:spPr>
          <a:xfrm>
            <a:off x="309034" y="5341429"/>
            <a:ext cx="8077200" cy="1499616"/>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lstStyle>
          <a:p>
            <a:r>
              <a:rPr lang="es-ES" smtClean="0"/>
              <a:t>Instructor:</a:t>
            </a:r>
          </a:p>
          <a:p>
            <a:r>
              <a:rPr lang="es-ES" smtClean="0"/>
              <a:t>Marcela D. Rodríguez (UABC, México)</a:t>
            </a:r>
          </a:p>
          <a:p>
            <a:r>
              <a:rPr lang="es-ES" smtClean="0"/>
              <a:t>marcerod@uabc.edu.mx</a:t>
            </a:r>
          </a:p>
          <a:p>
            <a:endParaRPr lang="es-ES" dirty="0"/>
          </a:p>
        </p:txBody>
      </p:sp>
      <p:pic>
        <p:nvPicPr>
          <p:cNvPr id="8" name="Imagen 7"/>
          <p:cNvPicPr>
            <a:picLocks noChangeAspect="1"/>
          </p:cNvPicPr>
          <p:nvPr/>
        </p:nvPicPr>
        <p:blipFill>
          <a:blip r:embed="rId2"/>
          <a:stretch>
            <a:fillRect/>
          </a:stretch>
        </p:blipFill>
        <p:spPr>
          <a:xfrm>
            <a:off x="6272967" y="1374647"/>
            <a:ext cx="2555598" cy="1694472"/>
          </a:xfrm>
          <a:prstGeom prst="rect">
            <a:avLst/>
          </a:prstGeom>
        </p:spPr>
      </p:pic>
    </p:spTree>
    <p:extLst>
      <p:ext uri="{BB962C8B-B14F-4D97-AF65-F5344CB8AC3E}">
        <p14:creationId xmlns:p14="http://schemas.microsoft.com/office/powerpoint/2010/main" val="21141278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Motivation</a:t>
            </a:r>
            <a:endParaRPr lang="es-ES" dirty="0"/>
          </a:p>
        </p:txBody>
      </p:sp>
      <p:sp>
        <p:nvSpPr>
          <p:cNvPr id="3" name="Marcador de contenido 2"/>
          <p:cNvSpPr>
            <a:spLocks noGrp="1"/>
          </p:cNvSpPr>
          <p:nvPr>
            <p:ph idx="1"/>
          </p:nvPr>
        </p:nvSpPr>
        <p:spPr/>
        <p:txBody>
          <a:bodyPr>
            <a:normAutofit/>
          </a:bodyPr>
          <a:lstStyle/>
          <a:p>
            <a:r>
              <a:rPr lang="es-ES" dirty="0" err="1" smtClean="0"/>
              <a:t>Encouraging</a:t>
            </a:r>
            <a:r>
              <a:rPr lang="es-ES" dirty="0" smtClean="0"/>
              <a:t> </a:t>
            </a:r>
            <a:r>
              <a:rPr lang="es-ES" dirty="0" err="1"/>
              <a:t>people</a:t>
            </a:r>
            <a:r>
              <a:rPr lang="es-ES" dirty="0"/>
              <a:t> </a:t>
            </a:r>
            <a:r>
              <a:rPr lang="es-ES" dirty="0" err="1" smtClean="0"/>
              <a:t>to</a:t>
            </a:r>
            <a:r>
              <a:rPr lang="es-ES" dirty="0" smtClean="0"/>
              <a:t> </a:t>
            </a:r>
            <a:r>
              <a:rPr lang="es-ES" dirty="0" err="1" smtClean="0"/>
              <a:t>exercise</a:t>
            </a:r>
            <a:r>
              <a:rPr lang="es-ES" dirty="0" smtClean="0"/>
              <a:t> </a:t>
            </a:r>
            <a:r>
              <a:rPr lang="es-ES" dirty="0"/>
              <a:t>has </a:t>
            </a:r>
            <a:r>
              <a:rPr lang="es-ES" dirty="0" err="1"/>
              <a:t>been</a:t>
            </a:r>
            <a:r>
              <a:rPr lang="es-ES" dirty="0"/>
              <a:t> a </a:t>
            </a:r>
            <a:r>
              <a:rPr lang="es-ES" dirty="0" err="1"/>
              <a:t>major</a:t>
            </a:r>
            <a:r>
              <a:rPr lang="es-ES" dirty="0"/>
              <a:t> </a:t>
            </a:r>
            <a:r>
              <a:rPr lang="es-ES" dirty="0" err="1"/>
              <a:t>challenge</a:t>
            </a:r>
            <a:r>
              <a:rPr lang="es-ES" dirty="0"/>
              <a:t> </a:t>
            </a:r>
            <a:r>
              <a:rPr lang="es-ES" dirty="0" err="1"/>
              <a:t>over</a:t>
            </a:r>
            <a:r>
              <a:rPr lang="es-ES" dirty="0"/>
              <a:t> </a:t>
            </a:r>
            <a:r>
              <a:rPr lang="es-ES" dirty="0" err="1"/>
              <a:t>the</a:t>
            </a:r>
            <a:r>
              <a:rPr lang="es-ES" dirty="0"/>
              <a:t> </a:t>
            </a:r>
            <a:r>
              <a:rPr lang="es-ES" dirty="0" err="1" smtClean="0"/>
              <a:t>years</a:t>
            </a:r>
            <a:r>
              <a:rPr lang="es-ES" dirty="0" smtClean="0"/>
              <a:t>.</a:t>
            </a:r>
          </a:p>
          <a:p>
            <a:r>
              <a:rPr lang="es-ES" dirty="0" err="1" smtClean="0"/>
              <a:t>Elderly</a:t>
            </a:r>
            <a:r>
              <a:rPr lang="es-ES" dirty="0" smtClean="0"/>
              <a:t> </a:t>
            </a:r>
            <a:r>
              <a:rPr lang="es-ES" dirty="0" err="1" smtClean="0"/>
              <a:t>who</a:t>
            </a:r>
            <a:r>
              <a:rPr lang="es-ES" dirty="0" smtClean="0"/>
              <a:t>  </a:t>
            </a:r>
            <a:r>
              <a:rPr lang="es-ES" dirty="0" err="1" smtClean="0"/>
              <a:t>exercise</a:t>
            </a:r>
            <a:r>
              <a:rPr lang="es-ES" dirty="0" smtClean="0"/>
              <a:t>  </a:t>
            </a:r>
            <a:r>
              <a:rPr lang="es-ES" dirty="0" err="1" smtClean="0"/>
              <a:t>on</a:t>
            </a:r>
            <a:r>
              <a:rPr lang="es-ES" dirty="0" smtClean="0"/>
              <a:t>  a  regular  </a:t>
            </a:r>
            <a:r>
              <a:rPr lang="es-ES" dirty="0" err="1" smtClean="0"/>
              <a:t>basis</a:t>
            </a:r>
            <a:r>
              <a:rPr lang="es-ES" dirty="0" smtClean="0"/>
              <a:t>  </a:t>
            </a:r>
            <a:r>
              <a:rPr lang="es-ES" dirty="0" err="1" smtClean="0"/>
              <a:t>obtain</a:t>
            </a:r>
            <a:r>
              <a:rPr lang="es-ES" dirty="0" smtClean="0"/>
              <a:t> </a:t>
            </a:r>
            <a:r>
              <a:rPr lang="es-ES" dirty="0" err="1" smtClean="0"/>
              <a:t>many</a:t>
            </a:r>
            <a:r>
              <a:rPr lang="es-ES" dirty="0" smtClean="0"/>
              <a:t>  </a:t>
            </a:r>
            <a:r>
              <a:rPr lang="es-ES" dirty="0" err="1" smtClean="0"/>
              <a:t>benefits</a:t>
            </a:r>
            <a:r>
              <a:rPr lang="es-ES" dirty="0" smtClean="0"/>
              <a:t>:</a:t>
            </a:r>
          </a:p>
          <a:p>
            <a:pPr lvl="1"/>
            <a:r>
              <a:rPr lang="es-ES" dirty="0" err="1" smtClean="0"/>
              <a:t>to</a:t>
            </a:r>
            <a:r>
              <a:rPr lang="es-ES" dirty="0" smtClean="0"/>
              <a:t>  </a:t>
            </a:r>
            <a:r>
              <a:rPr lang="es-ES" dirty="0" err="1" smtClean="0"/>
              <a:t>perform</a:t>
            </a:r>
            <a:r>
              <a:rPr lang="es-ES" dirty="0" smtClean="0"/>
              <a:t>  </a:t>
            </a:r>
            <a:r>
              <a:rPr lang="es-ES" dirty="0" err="1" smtClean="0"/>
              <a:t>their</a:t>
            </a:r>
            <a:r>
              <a:rPr lang="es-ES" dirty="0" smtClean="0"/>
              <a:t>  </a:t>
            </a:r>
            <a:r>
              <a:rPr lang="es-ES" dirty="0" err="1" smtClean="0"/>
              <a:t>daily</a:t>
            </a:r>
            <a:r>
              <a:rPr lang="es-ES" dirty="0" smtClean="0"/>
              <a:t> </a:t>
            </a:r>
            <a:r>
              <a:rPr lang="es-ES" dirty="0" err="1" smtClean="0"/>
              <a:t>activities</a:t>
            </a:r>
            <a:endParaRPr lang="es-ES" dirty="0"/>
          </a:p>
          <a:p>
            <a:pPr lvl="1"/>
            <a:r>
              <a:rPr lang="es-ES" dirty="0" err="1" smtClean="0"/>
              <a:t>maintain</a:t>
            </a:r>
            <a:r>
              <a:rPr lang="es-ES" dirty="0" smtClean="0"/>
              <a:t> </a:t>
            </a:r>
            <a:r>
              <a:rPr lang="es-ES" dirty="0" err="1" smtClean="0"/>
              <a:t>their</a:t>
            </a:r>
            <a:r>
              <a:rPr lang="es-ES" dirty="0" smtClean="0"/>
              <a:t> </a:t>
            </a:r>
            <a:r>
              <a:rPr lang="es-ES" dirty="0" err="1" smtClean="0"/>
              <a:t>independence</a:t>
            </a:r>
            <a:endParaRPr lang="es-ES" dirty="0" smtClean="0"/>
          </a:p>
          <a:p>
            <a:pPr lvl="1"/>
            <a:r>
              <a:rPr lang="es-ES" dirty="0" err="1" smtClean="0"/>
              <a:t>improve</a:t>
            </a:r>
            <a:r>
              <a:rPr lang="es-ES" dirty="0" smtClean="0"/>
              <a:t> </a:t>
            </a:r>
            <a:r>
              <a:rPr lang="es-ES" dirty="0" err="1" smtClean="0"/>
              <a:t>their</a:t>
            </a:r>
            <a:r>
              <a:rPr lang="es-ES" dirty="0" smtClean="0"/>
              <a:t> </a:t>
            </a:r>
            <a:r>
              <a:rPr lang="es-ES" dirty="0" err="1" smtClean="0"/>
              <a:t>self-esteem</a:t>
            </a:r>
            <a:r>
              <a:rPr lang="es-ES" dirty="0" smtClean="0"/>
              <a:t> and </a:t>
            </a:r>
            <a:r>
              <a:rPr lang="es-ES" dirty="0" err="1" smtClean="0"/>
              <a:t>relationships</a:t>
            </a:r>
            <a:endParaRPr lang="es-ES" dirty="0" smtClean="0"/>
          </a:p>
        </p:txBody>
      </p:sp>
      <p:sp>
        <p:nvSpPr>
          <p:cNvPr id="7" name="Marcador de fecha 6"/>
          <p:cNvSpPr>
            <a:spLocks noGrp="1"/>
          </p:cNvSpPr>
          <p:nvPr>
            <p:ph type="dt" sz="half" idx="10"/>
          </p:nvPr>
        </p:nvSpPr>
        <p:spPr/>
        <p:txBody>
          <a:bodyPr/>
          <a:lstStyle/>
          <a:p>
            <a:r>
              <a:rPr lang="en-US" smtClean="0"/>
              <a:t>5/21/12</a:t>
            </a:r>
            <a:endParaRPr lang="es-ES"/>
          </a:p>
        </p:txBody>
      </p:sp>
      <p:sp>
        <p:nvSpPr>
          <p:cNvPr id="8" name="Marcador de pie de página 7"/>
          <p:cNvSpPr>
            <a:spLocks noGrp="1"/>
          </p:cNvSpPr>
          <p:nvPr>
            <p:ph type="ftr" sz="quarter" idx="11"/>
          </p:nvPr>
        </p:nvSpPr>
        <p:spPr/>
        <p:txBody>
          <a:bodyPr/>
          <a:lstStyle/>
          <a:p>
            <a:r>
              <a:rPr lang="es-ES" smtClean="0"/>
              <a:t>Wellnes Interventions and HCI</a:t>
            </a:r>
            <a:endParaRPr lang="es-ES"/>
          </a:p>
        </p:txBody>
      </p:sp>
      <p:sp>
        <p:nvSpPr>
          <p:cNvPr id="9" name="Marcador de número de diapositiva 8"/>
          <p:cNvSpPr>
            <a:spLocks noGrp="1"/>
          </p:cNvSpPr>
          <p:nvPr>
            <p:ph type="sldNum" sz="quarter" idx="12"/>
          </p:nvPr>
        </p:nvSpPr>
        <p:spPr/>
        <p:txBody>
          <a:bodyPr/>
          <a:lstStyle/>
          <a:p>
            <a:fld id="{1E77449E-7557-E048-920B-7296FB669C2A}" type="slidenum">
              <a:rPr lang="es-ES" smtClean="0"/>
              <a:t>64</a:t>
            </a:fld>
            <a:endParaRPr lang="es-ES"/>
          </a:p>
        </p:txBody>
      </p:sp>
    </p:spTree>
    <p:extLst>
      <p:ext uri="{BB962C8B-B14F-4D97-AF65-F5344CB8AC3E}">
        <p14:creationId xmlns:p14="http://schemas.microsoft.com/office/powerpoint/2010/main" val="393708531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Background</a:t>
            </a:r>
            <a:r>
              <a:rPr lang="es-ES" dirty="0" smtClean="0"/>
              <a:t> and </a:t>
            </a:r>
            <a:r>
              <a:rPr lang="es-ES" dirty="0" err="1" smtClean="0"/>
              <a:t>Related</a:t>
            </a:r>
            <a:r>
              <a:rPr lang="es-ES" dirty="0" smtClean="0"/>
              <a:t> </a:t>
            </a:r>
            <a:r>
              <a:rPr lang="es-ES" dirty="0" err="1" smtClean="0"/>
              <a:t>Work</a:t>
            </a:r>
            <a:endParaRPr lang="es-ES" dirty="0"/>
          </a:p>
        </p:txBody>
      </p:sp>
      <p:sp>
        <p:nvSpPr>
          <p:cNvPr id="3" name="Marcador de contenido 2"/>
          <p:cNvSpPr>
            <a:spLocks noGrp="1"/>
          </p:cNvSpPr>
          <p:nvPr>
            <p:ph idx="1"/>
          </p:nvPr>
        </p:nvSpPr>
        <p:spPr>
          <a:xfrm>
            <a:off x="457200" y="1600199"/>
            <a:ext cx="8229600" cy="5121275"/>
          </a:xfrm>
        </p:spPr>
        <p:txBody>
          <a:bodyPr>
            <a:normAutofit lnSpcReduction="10000"/>
          </a:bodyPr>
          <a:lstStyle/>
          <a:p>
            <a:endParaRPr lang="en-US" dirty="0" smtClean="0"/>
          </a:p>
          <a:p>
            <a:endParaRPr lang="en-US" dirty="0"/>
          </a:p>
          <a:p>
            <a:endParaRPr lang="en-US" dirty="0" smtClean="0"/>
          </a:p>
          <a:p>
            <a:endParaRPr lang="en-US" dirty="0" smtClean="0"/>
          </a:p>
          <a:p>
            <a:pPr marL="400050" lvl="1" indent="0">
              <a:buNone/>
            </a:pPr>
            <a:r>
              <a:rPr lang="en-US" dirty="0" smtClean="0"/>
              <a:t>Design strategies for persuading:</a:t>
            </a:r>
          </a:p>
          <a:p>
            <a:pPr lvl="1"/>
            <a:r>
              <a:rPr lang="en-US" dirty="0" smtClean="0"/>
              <a:t>Representations of exercise routines compliance </a:t>
            </a:r>
          </a:p>
          <a:p>
            <a:pPr lvl="1"/>
            <a:r>
              <a:rPr lang="en-US" dirty="0" smtClean="0"/>
              <a:t>Awareness of the impact of their behavior</a:t>
            </a:r>
          </a:p>
          <a:p>
            <a:pPr lvl="1"/>
            <a:r>
              <a:rPr lang="en-US" dirty="0" smtClean="0"/>
              <a:t>Reinforcements </a:t>
            </a:r>
          </a:p>
          <a:p>
            <a:pPr lvl="1"/>
            <a:r>
              <a:rPr lang="en-US" dirty="0" smtClean="0"/>
              <a:t>Support </a:t>
            </a:r>
            <a:r>
              <a:rPr lang="en-US" dirty="0"/>
              <a:t>the user’s personal </a:t>
            </a:r>
            <a:r>
              <a:rPr lang="en-US" dirty="0" smtClean="0"/>
              <a:t>style </a:t>
            </a:r>
          </a:p>
          <a:p>
            <a:pPr lvl="1"/>
            <a:r>
              <a:rPr lang="en-US" dirty="0" smtClean="0"/>
              <a:t>Competition that promotes socialization</a:t>
            </a:r>
          </a:p>
        </p:txBody>
      </p:sp>
      <p:sp>
        <p:nvSpPr>
          <p:cNvPr id="4" name="Marcador de fecha 3"/>
          <p:cNvSpPr>
            <a:spLocks noGrp="1"/>
          </p:cNvSpPr>
          <p:nvPr>
            <p:ph type="dt" sz="half" idx="10"/>
          </p:nvPr>
        </p:nvSpPr>
        <p:spPr/>
        <p:txBody>
          <a:bodyPr/>
          <a:lstStyle/>
          <a:p>
            <a:r>
              <a:rPr lang="en-US" smtClean="0"/>
              <a:t>5/21/12</a:t>
            </a:r>
            <a:endParaRPr lang="es-ES"/>
          </a:p>
        </p:txBody>
      </p:sp>
      <p:sp>
        <p:nvSpPr>
          <p:cNvPr id="5" name="Marcador de pie de página 4"/>
          <p:cNvSpPr>
            <a:spLocks noGrp="1"/>
          </p:cNvSpPr>
          <p:nvPr>
            <p:ph type="ftr" sz="quarter" idx="11"/>
          </p:nvPr>
        </p:nvSpPr>
        <p:spPr/>
        <p:txBody>
          <a:bodyPr/>
          <a:lstStyle/>
          <a:p>
            <a:r>
              <a:rPr lang="es-ES" smtClean="0"/>
              <a:t>Wellnes Interventions and HCI</a:t>
            </a:r>
            <a:endParaRPr lang="es-ES"/>
          </a:p>
        </p:txBody>
      </p:sp>
      <p:sp>
        <p:nvSpPr>
          <p:cNvPr id="6" name="Marcador de número de diapositiva 5"/>
          <p:cNvSpPr>
            <a:spLocks noGrp="1"/>
          </p:cNvSpPr>
          <p:nvPr>
            <p:ph type="sldNum" sz="quarter" idx="12"/>
          </p:nvPr>
        </p:nvSpPr>
        <p:spPr/>
        <p:txBody>
          <a:bodyPr/>
          <a:lstStyle/>
          <a:p>
            <a:fld id="{1E77449E-7557-E048-920B-7296FB669C2A}" type="slidenum">
              <a:rPr lang="es-ES" smtClean="0"/>
              <a:t>65</a:t>
            </a:fld>
            <a:endParaRPr lang="es-ES"/>
          </a:p>
        </p:txBody>
      </p:sp>
      <p:pic>
        <p:nvPicPr>
          <p:cNvPr id="7" name="Picture 5" descr="Ubifit.png"/>
          <p:cNvPicPr>
            <a:picLocks noChangeAspect="1"/>
          </p:cNvPicPr>
          <p:nvPr/>
        </p:nvPicPr>
        <p:blipFill>
          <a:blip r:embed="rId3" cstate="print"/>
          <a:stretch>
            <a:fillRect/>
          </a:stretch>
        </p:blipFill>
        <p:spPr>
          <a:xfrm>
            <a:off x="3060700" y="1290638"/>
            <a:ext cx="1213934" cy="1897732"/>
          </a:xfrm>
          <a:prstGeom prst="rect">
            <a:avLst/>
          </a:prstGeom>
        </p:spPr>
      </p:pic>
      <p:sp>
        <p:nvSpPr>
          <p:cNvPr id="8" name="TextBox 7"/>
          <p:cNvSpPr txBox="1"/>
          <p:nvPr/>
        </p:nvSpPr>
        <p:spPr>
          <a:xfrm>
            <a:off x="2905154" y="3164209"/>
            <a:ext cx="1872208" cy="658642"/>
          </a:xfrm>
          <a:prstGeom prst="rect">
            <a:avLst/>
          </a:prstGeom>
          <a:noFill/>
        </p:spPr>
        <p:txBody>
          <a:bodyPr wrap="square" rtlCol="0">
            <a:spAutoFit/>
          </a:bodyPr>
          <a:lstStyle/>
          <a:p>
            <a:pPr marL="342900" lvl="0" indent="-342900">
              <a:spcBef>
                <a:spcPct val="20000"/>
              </a:spcBef>
            </a:pPr>
            <a:r>
              <a:rPr lang="fr-FR" sz="2000" b="1" dirty="0" err="1" smtClean="0"/>
              <a:t>Ubifit</a:t>
            </a:r>
            <a:r>
              <a:rPr lang="fr-FR" sz="2000" b="1" dirty="0" smtClean="0"/>
              <a:t> Garden </a:t>
            </a:r>
          </a:p>
          <a:p>
            <a:pPr marL="342900" lvl="0" indent="-342900">
              <a:spcBef>
                <a:spcPct val="20000"/>
              </a:spcBef>
            </a:pPr>
            <a:r>
              <a:rPr lang="fr-FR" sz="1400" dirty="0" smtClean="0"/>
              <a:t>[</a:t>
            </a:r>
            <a:r>
              <a:rPr lang="fr-FR" sz="1400" dirty="0" err="1" smtClean="0"/>
              <a:t>Consolvo</a:t>
            </a:r>
            <a:r>
              <a:rPr lang="fr-FR" sz="1400" dirty="0" smtClean="0"/>
              <a:t> et al 2009]</a:t>
            </a:r>
            <a:endParaRPr lang="fr-FR" sz="2400" dirty="0" smtClean="0"/>
          </a:p>
        </p:txBody>
      </p:sp>
      <p:pic>
        <p:nvPicPr>
          <p:cNvPr id="9" name="Picture 2"/>
          <p:cNvPicPr>
            <a:picLocks noChangeAspect="1" noChangeArrowheads="1"/>
          </p:cNvPicPr>
          <p:nvPr/>
        </p:nvPicPr>
        <p:blipFill>
          <a:blip r:embed="rId4" cstate="print"/>
          <a:srcRect/>
          <a:stretch>
            <a:fillRect/>
          </a:stretch>
        </p:blipFill>
        <p:spPr bwMode="auto">
          <a:xfrm>
            <a:off x="4472317" y="1701799"/>
            <a:ext cx="2017383" cy="1504031"/>
          </a:xfrm>
          <a:prstGeom prst="rect">
            <a:avLst/>
          </a:prstGeom>
          <a:noFill/>
          <a:ln w="9525">
            <a:noFill/>
            <a:miter lim="800000"/>
            <a:headEnd/>
            <a:tailEnd/>
          </a:ln>
        </p:spPr>
      </p:pic>
      <p:sp>
        <p:nvSpPr>
          <p:cNvPr id="10" name="TextBox 10"/>
          <p:cNvSpPr txBox="1"/>
          <p:nvPr/>
        </p:nvSpPr>
        <p:spPr>
          <a:xfrm>
            <a:off x="4579392" y="3152748"/>
            <a:ext cx="1872208" cy="658642"/>
          </a:xfrm>
          <a:prstGeom prst="rect">
            <a:avLst/>
          </a:prstGeom>
          <a:noFill/>
        </p:spPr>
        <p:txBody>
          <a:bodyPr wrap="square" rtlCol="0">
            <a:spAutoFit/>
          </a:bodyPr>
          <a:lstStyle/>
          <a:p>
            <a:pPr marL="342900" lvl="0" indent="-342900" algn="ctr">
              <a:spcBef>
                <a:spcPct val="20000"/>
              </a:spcBef>
            </a:pPr>
            <a:r>
              <a:rPr lang="fr-FR" sz="2000" b="1" dirty="0" err="1" smtClean="0"/>
              <a:t>Flowie</a:t>
            </a:r>
            <a:endParaRPr lang="fr-FR" sz="2000" b="1" dirty="0" smtClean="0"/>
          </a:p>
          <a:p>
            <a:pPr marL="342900" lvl="0" indent="-342900">
              <a:spcBef>
                <a:spcPct val="20000"/>
              </a:spcBef>
            </a:pPr>
            <a:r>
              <a:rPr lang="fr-FR" sz="1400" dirty="0" smtClean="0"/>
              <a:t>[</a:t>
            </a:r>
            <a:r>
              <a:rPr lang="fr-FR" sz="1400" dirty="0" err="1" smtClean="0"/>
              <a:t>Merino</a:t>
            </a:r>
            <a:r>
              <a:rPr lang="fr-FR" sz="1400" dirty="0" smtClean="0"/>
              <a:t> I. et al, 2009]</a:t>
            </a:r>
          </a:p>
        </p:txBody>
      </p:sp>
      <p:pic>
        <p:nvPicPr>
          <p:cNvPr id="11" name="Picture 4"/>
          <p:cNvPicPr>
            <a:picLocks noChangeAspect="1" noChangeArrowheads="1"/>
          </p:cNvPicPr>
          <p:nvPr/>
        </p:nvPicPr>
        <p:blipFill>
          <a:blip r:embed="rId5" cstate="print"/>
          <a:srcRect/>
          <a:stretch>
            <a:fillRect/>
          </a:stretch>
        </p:blipFill>
        <p:spPr bwMode="auto">
          <a:xfrm>
            <a:off x="457200" y="1876884"/>
            <a:ext cx="2447954" cy="1097631"/>
          </a:xfrm>
          <a:prstGeom prst="rect">
            <a:avLst/>
          </a:prstGeom>
          <a:noFill/>
          <a:ln w="9525">
            <a:noFill/>
            <a:miter lim="800000"/>
            <a:headEnd/>
            <a:tailEnd/>
          </a:ln>
        </p:spPr>
      </p:pic>
      <p:pic>
        <p:nvPicPr>
          <p:cNvPr id="12" name="Picture 13" descr="C:\Users\Roa\Documents\Maestria\Arq Software\Proyecto HCI\Revisiones\FnS.jpg"/>
          <p:cNvPicPr/>
          <p:nvPr/>
        </p:nvPicPr>
        <p:blipFill>
          <a:blip r:embed="rId6" cstate="print"/>
          <a:srcRect/>
          <a:stretch>
            <a:fillRect/>
          </a:stretch>
        </p:blipFill>
        <p:spPr bwMode="auto">
          <a:xfrm>
            <a:off x="6797864" y="1701799"/>
            <a:ext cx="1888936" cy="1440531"/>
          </a:xfrm>
          <a:prstGeom prst="rect">
            <a:avLst/>
          </a:prstGeom>
          <a:ln>
            <a:noFill/>
          </a:ln>
          <a:effectLst/>
        </p:spPr>
      </p:pic>
      <p:sp>
        <p:nvSpPr>
          <p:cNvPr id="13" name="TextBox 14"/>
          <p:cNvSpPr txBox="1"/>
          <p:nvPr/>
        </p:nvSpPr>
        <p:spPr>
          <a:xfrm>
            <a:off x="6865392" y="3259337"/>
            <a:ext cx="1872208" cy="615553"/>
          </a:xfrm>
          <a:prstGeom prst="rect">
            <a:avLst/>
          </a:prstGeom>
          <a:noFill/>
        </p:spPr>
        <p:txBody>
          <a:bodyPr wrap="square" rtlCol="0">
            <a:spAutoFit/>
          </a:bodyPr>
          <a:lstStyle/>
          <a:p>
            <a:pPr algn="ctr"/>
            <a:r>
              <a:rPr lang="es-MX" sz="2000" b="1" dirty="0" err="1" smtClean="0"/>
              <a:t>Fish</a:t>
            </a:r>
            <a:r>
              <a:rPr lang="es-MX" sz="2000" b="1" dirty="0" smtClean="0"/>
              <a:t> n </a:t>
            </a:r>
            <a:r>
              <a:rPr lang="es-MX" sz="2000" b="1" dirty="0" err="1" smtClean="0"/>
              <a:t>Steps</a:t>
            </a:r>
            <a:endParaRPr lang="es-MX" sz="2000" b="1" dirty="0" smtClean="0"/>
          </a:p>
          <a:p>
            <a:r>
              <a:rPr lang="es-MX" sz="1400" b="1" dirty="0" smtClean="0"/>
              <a:t> </a:t>
            </a:r>
            <a:r>
              <a:rPr lang="es-MX" sz="1400" dirty="0" smtClean="0">
                <a:cs typeface="David" pitchFamily="34" charset="-79"/>
              </a:rPr>
              <a:t>[</a:t>
            </a:r>
            <a:r>
              <a:rPr lang="en-US" sz="1400" dirty="0" smtClean="0">
                <a:ea typeface="Calibri"/>
                <a:cs typeface="Times-Roman"/>
              </a:rPr>
              <a:t>James J. et al 2006</a:t>
            </a:r>
            <a:r>
              <a:rPr lang="en-US" sz="1400" dirty="0" smtClean="0"/>
              <a:t>]</a:t>
            </a:r>
            <a:endParaRPr lang="fr-FR" sz="1400" dirty="0" smtClean="0"/>
          </a:p>
        </p:txBody>
      </p:sp>
      <p:sp>
        <p:nvSpPr>
          <p:cNvPr id="14" name="TextBox 16"/>
          <p:cNvSpPr txBox="1"/>
          <p:nvPr/>
        </p:nvSpPr>
        <p:spPr>
          <a:xfrm>
            <a:off x="393700" y="3088815"/>
            <a:ext cx="2413550" cy="658642"/>
          </a:xfrm>
          <a:prstGeom prst="rect">
            <a:avLst/>
          </a:prstGeom>
          <a:noFill/>
        </p:spPr>
        <p:txBody>
          <a:bodyPr wrap="square" rtlCol="0">
            <a:spAutoFit/>
          </a:bodyPr>
          <a:lstStyle/>
          <a:p>
            <a:pPr marL="342900" lvl="0" indent="-342900" algn="ctr">
              <a:spcBef>
                <a:spcPct val="20000"/>
              </a:spcBef>
            </a:pPr>
            <a:r>
              <a:rPr lang="fr-FR" sz="2000" b="1" dirty="0" smtClean="0"/>
              <a:t> PLAY, MATE!</a:t>
            </a:r>
          </a:p>
          <a:p>
            <a:pPr marL="342900" lvl="0" indent="-342900" algn="ctr">
              <a:spcBef>
                <a:spcPct val="20000"/>
              </a:spcBef>
            </a:pPr>
            <a:r>
              <a:rPr lang="fr-FR" sz="1400" dirty="0" smtClean="0"/>
              <a:t>[</a:t>
            </a:r>
            <a:r>
              <a:rPr lang="fr-FR" sz="1400" dirty="0" err="1" smtClean="0"/>
              <a:t>Berkovsky</a:t>
            </a:r>
            <a:r>
              <a:rPr lang="fr-FR" sz="1400" dirty="0" smtClean="0"/>
              <a:t>, S. et al 2010]</a:t>
            </a:r>
            <a:endParaRPr lang="fr-FR" sz="2400" dirty="0" smtClean="0"/>
          </a:p>
        </p:txBody>
      </p:sp>
    </p:spTree>
    <p:extLst>
      <p:ext uri="{BB962C8B-B14F-4D97-AF65-F5344CB8AC3E}">
        <p14:creationId xmlns:p14="http://schemas.microsoft.com/office/powerpoint/2010/main" val="344671855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Background</a:t>
            </a:r>
            <a:r>
              <a:rPr lang="es-ES" dirty="0" smtClean="0"/>
              <a:t> and </a:t>
            </a:r>
            <a:r>
              <a:rPr lang="es-ES" dirty="0" err="1" smtClean="0"/>
              <a:t>Related</a:t>
            </a:r>
            <a:r>
              <a:rPr lang="es-ES" dirty="0" smtClean="0"/>
              <a:t> </a:t>
            </a:r>
            <a:r>
              <a:rPr lang="es-ES" dirty="0" err="1" smtClean="0"/>
              <a:t>Work</a:t>
            </a:r>
            <a:endParaRPr lang="es-ES" dirty="0"/>
          </a:p>
        </p:txBody>
      </p:sp>
      <p:sp>
        <p:nvSpPr>
          <p:cNvPr id="3" name="Marcador de contenido 2"/>
          <p:cNvSpPr>
            <a:spLocks noGrp="1"/>
          </p:cNvSpPr>
          <p:nvPr>
            <p:ph idx="1"/>
          </p:nvPr>
        </p:nvSpPr>
        <p:spPr>
          <a:xfrm>
            <a:off x="457200" y="1600199"/>
            <a:ext cx="8229600" cy="5121275"/>
          </a:xfrm>
        </p:spPr>
        <p:txBody>
          <a:bodyPr>
            <a:normAutofit/>
          </a:bodyPr>
          <a:lstStyle/>
          <a:p>
            <a:r>
              <a:rPr lang="en-US" dirty="0" smtClean="0"/>
              <a:t>Challenges to implement these design strategies  for motivating elders to exercise:</a:t>
            </a:r>
          </a:p>
          <a:p>
            <a:pPr lvl="1">
              <a:buFontTx/>
              <a:buChar char="-"/>
            </a:pPr>
            <a:r>
              <a:rPr lang="en-US" dirty="0" smtClean="0"/>
              <a:t>understand the </a:t>
            </a:r>
            <a:r>
              <a:rPr lang="en-US" dirty="0"/>
              <a:t>needs and problems they have for exercising</a:t>
            </a:r>
            <a:r>
              <a:rPr lang="en-US" dirty="0" smtClean="0"/>
              <a:t>,</a:t>
            </a:r>
          </a:p>
          <a:p>
            <a:pPr lvl="1">
              <a:buFontTx/>
              <a:buChar char="-"/>
            </a:pPr>
            <a:r>
              <a:rPr lang="en-US" dirty="0"/>
              <a:t>i</a:t>
            </a:r>
            <a:r>
              <a:rPr lang="en-US" dirty="0" smtClean="0"/>
              <a:t>dentify the factors </a:t>
            </a:r>
            <a:r>
              <a:rPr lang="en-US" dirty="0"/>
              <a:t>that negatively and positively may impact on their motivation. </a:t>
            </a:r>
            <a:endParaRPr lang="en-US" dirty="0" smtClean="0"/>
          </a:p>
          <a:p>
            <a:pPr lvl="1"/>
            <a:r>
              <a:rPr lang="en-US" dirty="0"/>
              <a:t>d</a:t>
            </a:r>
            <a:r>
              <a:rPr lang="en-US" dirty="0" smtClean="0"/>
              <a:t>esign appropriate </a:t>
            </a:r>
            <a:r>
              <a:rPr lang="en-US" dirty="0"/>
              <a:t>awareness mechanisms </a:t>
            </a:r>
            <a:r>
              <a:rPr lang="en-US" dirty="0" smtClean="0"/>
              <a:t>according to their </a:t>
            </a:r>
            <a:r>
              <a:rPr lang="en-US" dirty="0"/>
              <a:t>perceptual </a:t>
            </a:r>
            <a:r>
              <a:rPr lang="en-US" dirty="0" smtClean="0"/>
              <a:t>levels</a:t>
            </a:r>
          </a:p>
          <a:p>
            <a:pPr lvl="1"/>
            <a:r>
              <a:rPr lang="en-US" dirty="0" smtClean="0"/>
              <a:t>independent </a:t>
            </a:r>
            <a:r>
              <a:rPr lang="en-US" dirty="0"/>
              <a:t>elders prefer products that match their aesthetic desires and </a:t>
            </a:r>
            <a:r>
              <a:rPr lang="en-US" dirty="0" smtClean="0"/>
              <a:t>functional needs.</a:t>
            </a:r>
            <a:endParaRPr lang="es-ES_tradnl" dirty="0" smtClean="0">
              <a:effectLst/>
            </a:endParaRPr>
          </a:p>
          <a:p>
            <a:endParaRPr lang="en-US" dirty="0" smtClean="0"/>
          </a:p>
        </p:txBody>
      </p:sp>
      <p:sp>
        <p:nvSpPr>
          <p:cNvPr id="4" name="Marcador de fecha 3"/>
          <p:cNvSpPr>
            <a:spLocks noGrp="1"/>
          </p:cNvSpPr>
          <p:nvPr>
            <p:ph type="dt" sz="half" idx="10"/>
          </p:nvPr>
        </p:nvSpPr>
        <p:spPr/>
        <p:txBody>
          <a:bodyPr/>
          <a:lstStyle/>
          <a:p>
            <a:r>
              <a:rPr lang="en-US" smtClean="0"/>
              <a:t>5/21/12</a:t>
            </a:r>
            <a:endParaRPr lang="es-ES"/>
          </a:p>
        </p:txBody>
      </p:sp>
      <p:sp>
        <p:nvSpPr>
          <p:cNvPr id="5" name="Marcador de pie de página 4"/>
          <p:cNvSpPr>
            <a:spLocks noGrp="1"/>
          </p:cNvSpPr>
          <p:nvPr>
            <p:ph type="ftr" sz="quarter" idx="11"/>
          </p:nvPr>
        </p:nvSpPr>
        <p:spPr/>
        <p:txBody>
          <a:bodyPr/>
          <a:lstStyle/>
          <a:p>
            <a:r>
              <a:rPr lang="es-ES" smtClean="0"/>
              <a:t>Wellnes Interventions and HCI</a:t>
            </a:r>
            <a:endParaRPr lang="es-ES"/>
          </a:p>
        </p:txBody>
      </p:sp>
      <p:sp>
        <p:nvSpPr>
          <p:cNvPr id="6" name="Marcador de número de diapositiva 5"/>
          <p:cNvSpPr>
            <a:spLocks noGrp="1"/>
          </p:cNvSpPr>
          <p:nvPr>
            <p:ph type="sldNum" sz="quarter" idx="12"/>
          </p:nvPr>
        </p:nvSpPr>
        <p:spPr/>
        <p:txBody>
          <a:bodyPr/>
          <a:lstStyle/>
          <a:p>
            <a:fld id="{1E77449E-7557-E048-920B-7296FB669C2A}" type="slidenum">
              <a:rPr lang="es-ES" smtClean="0"/>
              <a:t>66</a:t>
            </a:fld>
            <a:endParaRPr lang="es-ES"/>
          </a:p>
        </p:txBody>
      </p:sp>
    </p:spTree>
    <p:extLst>
      <p:ext uri="{BB962C8B-B14F-4D97-AF65-F5344CB8AC3E}">
        <p14:creationId xmlns:p14="http://schemas.microsoft.com/office/powerpoint/2010/main" val="43501701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Proposal</a:t>
            </a:r>
            <a:endParaRPr lang="es-ES" dirty="0"/>
          </a:p>
        </p:txBody>
      </p:sp>
      <p:sp>
        <p:nvSpPr>
          <p:cNvPr id="3" name="Marcador de contenido 2"/>
          <p:cNvSpPr>
            <a:spLocks noGrp="1"/>
          </p:cNvSpPr>
          <p:nvPr>
            <p:ph idx="1"/>
          </p:nvPr>
        </p:nvSpPr>
        <p:spPr/>
        <p:txBody>
          <a:bodyPr>
            <a:normAutofit/>
          </a:bodyPr>
          <a:lstStyle/>
          <a:p>
            <a:r>
              <a:rPr lang="es-ES" dirty="0" err="1"/>
              <a:t>I</a:t>
            </a:r>
            <a:r>
              <a:rPr lang="es-ES" dirty="0" err="1" smtClean="0"/>
              <a:t>dentify</a:t>
            </a:r>
            <a:r>
              <a:rPr lang="es-ES" dirty="0" smtClean="0"/>
              <a:t> </a:t>
            </a:r>
            <a:r>
              <a:rPr lang="es-ES" dirty="0" err="1"/>
              <a:t>how</a:t>
            </a:r>
            <a:r>
              <a:rPr lang="es-ES" dirty="0"/>
              <a:t> </a:t>
            </a:r>
            <a:r>
              <a:rPr lang="es-ES" dirty="0" err="1"/>
              <a:t>the</a:t>
            </a:r>
            <a:r>
              <a:rPr lang="es-ES" dirty="0"/>
              <a:t> </a:t>
            </a:r>
            <a:r>
              <a:rPr lang="es-ES" dirty="0" err="1"/>
              <a:t>persuasion</a:t>
            </a:r>
            <a:r>
              <a:rPr lang="es-ES" dirty="0"/>
              <a:t> </a:t>
            </a:r>
            <a:r>
              <a:rPr lang="es-ES" dirty="0" err="1"/>
              <a:t>strategies</a:t>
            </a:r>
            <a:r>
              <a:rPr lang="es-ES" dirty="0"/>
              <a:t> </a:t>
            </a:r>
            <a:r>
              <a:rPr lang="es-ES" dirty="0" err="1"/>
              <a:t>for</a:t>
            </a:r>
            <a:r>
              <a:rPr lang="es-ES" dirty="0"/>
              <a:t> </a:t>
            </a:r>
            <a:r>
              <a:rPr lang="es-ES" dirty="0" err="1"/>
              <a:t>exercising</a:t>
            </a:r>
            <a:r>
              <a:rPr lang="es-ES" dirty="0"/>
              <a:t> </a:t>
            </a:r>
            <a:r>
              <a:rPr lang="es-ES" dirty="0" err="1"/>
              <a:t>should</a:t>
            </a:r>
            <a:r>
              <a:rPr lang="es-ES" dirty="0"/>
              <a:t> be </a:t>
            </a:r>
            <a:r>
              <a:rPr lang="es-ES" dirty="0" err="1"/>
              <a:t>adapted</a:t>
            </a:r>
            <a:r>
              <a:rPr lang="es-ES" dirty="0"/>
              <a:t> </a:t>
            </a:r>
            <a:r>
              <a:rPr lang="es-ES" dirty="0" err="1"/>
              <a:t>for</a:t>
            </a:r>
            <a:r>
              <a:rPr lang="es-ES" dirty="0"/>
              <a:t> </a:t>
            </a:r>
            <a:r>
              <a:rPr lang="es-ES" dirty="0" err="1"/>
              <a:t>the</a:t>
            </a:r>
            <a:r>
              <a:rPr lang="es-ES" dirty="0"/>
              <a:t> </a:t>
            </a:r>
            <a:r>
              <a:rPr lang="es-ES" dirty="0" err="1" smtClean="0"/>
              <a:t>elderly</a:t>
            </a:r>
            <a:r>
              <a:rPr lang="es-ES" dirty="0" smtClean="0"/>
              <a:t>. </a:t>
            </a:r>
          </a:p>
          <a:p>
            <a:r>
              <a:rPr lang="en-US" i="1" dirty="0" smtClean="0"/>
              <a:t>Case study: </a:t>
            </a:r>
            <a:r>
              <a:rPr lang="en-US" dirty="0" smtClean="0"/>
              <a:t>Identify barriers and motivators to start and maintain a physical activity. </a:t>
            </a:r>
          </a:p>
          <a:p>
            <a:r>
              <a:rPr lang="es-ES" i="1" dirty="0" err="1" smtClean="0"/>
              <a:t>Design</a:t>
            </a:r>
            <a:r>
              <a:rPr lang="es-ES" i="1" dirty="0" smtClean="0"/>
              <a:t>: </a:t>
            </a:r>
            <a:r>
              <a:rPr lang="es-ES" dirty="0" smtClean="0"/>
              <a:t>Mobile </a:t>
            </a:r>
            <a:r>
              <a:rPr lang="es-ES" dirty="0" err="1" smtClean="0"/>
              <a:t>Ambient</a:t>
            </a:r>
            <a:r>
              <a:rPr lang="es-ES" dirty="0" smtClean="0"/>
              <a:t> </a:t>
            </a:r>
            <a:r>
              <a:rPr lang="es-ES" dirty="0" err="1" smtClean="0"/>
              <a:t>Information</a:t>
            </a:r>
            <a:r>
              <a:rPr lang="es-ES" dirty="0" smtClean="0"/>
              <a:t> </a:t>
            </a:r>
            <a:r>
              <a:rPr lang="es-ES" dirty="0" err="1" smtClean="0"/>
              <a:t>System</a:t>
            </a:r>
            <a:r>
              <a:rPr lang="es-ES" dirty="0" smtClean="0"/>
              <a:t> </a:t>
            </a:r>
            <a:r>
              <a:rPr lang="es-ES" dirty="0" err="1" smtClean="0"/>
              <a:t>to</a:t>
            </a:r>
            <a:r>
              <a:rPr lang="es-ES" dirty="0" smtClean="0"/>
              <a:t> </a:t>
            </a:r>
            <a:r>
              <a:rPr lang="es-ES" dirty="0" err="1" smtClean="0"/>
              <a:t>motivate</a:t>
            </a:r>
            <a:r>
              <a:rPr lang="es-ES" dirty="0" smtClean="0"/>
              <a:t> </a:t>
            </a:r>
            <a:r>
              <a:rPr lang="es-ES" dirty="0" err="1" smtClean="0"/>
              <a:t>elders</a:t>
            </a:r>
            <a:r>
              <a:rPr lang="es-ES" dirty="0" smtClean="0"/>
              <a:t> </a:t>
            </a:r>
            <a:r>
              <a:rPr lang="es-ES" dirty="0" err="1" smtClean="0"/>
              <a:t>to</a:t>
            </a:r>
            <a:r>
              <a:rPr lang="es-ES" dirty="0" smtClean="0"/>
              <a:t> </a:t>
            </a:r>
            <a:r>
              <a:rPr lang="es-ES" dirty="0" err="1" smtClean="0"/>
              <a:t>exercise</a:t>
            </a:r>
            <a:r>
              <a:rPr lang="es-ES" dirty="0" smtClean="0"/>
              <a:t> </a:t>
            </a:r>
            <a:r>
              <a:rPr lang="es-ES" dirty="0" err="1" smtClean="0"/>
              <a:t>by</a:t>
            </a:r>
            <a:r>
              <a:rPr lang="es-ES" dirty="0" smtClean="0"/>
              <a:t> </a:t>
            </a:r>
            <a:r>
              <a:rPr lang="es-ES" dirty="0" err="1" smtClean="0"/>
              <a:t>requiring</a:t>
            </a:r>
            <a:r>
              <a:rPr lang="es-ES" dirty="0" smtClean="0"/>
              <a:t> </a:t>
            </a:r>
            <a:r>
              <a:rPr lang="es-ES" dirty="0" err="1"/>
              <a:t>minimal</a:t>
            </a:r>
            <a:r>
              <a:rPr lang="es-ES" dirty="0"/>
              <a:t> </a:t>
            </a:r>
            <a:r>
              <a:rPr lang="es-ES" dirty="0" err="1" smtClean="0"/>
              <a:t>cognitive</a:t>
            </a:r>
            <a:r>
              <a:rPr lang="es-ES" dirty="0" smtClean="0"/>
              <a:t> </a:t>
            </a:r>
            <a:r>
              <a:rPr lang="es-ES" dirty="0" err="1" smtClean="0"/>
              <a:t>effort</a:t>
            </a:r>
            <a:r>
              <a:rPr lang="es-ES" dirty="0" smtClean="0"/>
              <a:t>.</a:t>
            </a:r>
            <a:endParaRPr lang="en-US" dirty="0" smtClean="0"/>
          </a:p>
          <a:p>
            <a:r>
              <a:rPr lang="en-US" i="1" dirty="0" smtClean="0"/>
              <a:t>Evaluation</a:t>
            </a:r>
            <a:r>
              <a:rPr lang="en-US" dirty="0" smtClean="0"/>
              <a:t>:  </a:t>
            </a:r>
            <a:r>
              <a:rPr lang="en-US" dirty="0"/>
              <a:t>V</a:t>
            </a:r>
            <a:r>
              <a:rPr lang="en-US" dirty="0" smtClean="0"/>
              <a:t>alidate the design strategies.</a:t>
            </a:r>
            <a:endParaRPr lang="es-ES" dirty="0"/>
          </a:p>
        </p:txBody>
      </p:sp>
      <p:sp>
        <p:nvSpPr>
          <p:cNvPr id="4" name="Marcador de fecha 3"/>
          <p:cNvSpPr>
            <a:spLocks noGrp="1"/>
          </p:cNvSpPr>
          <p:nvPr>
            <p:ph type="dt" sz="half" idx="10"/>
          </p:nvPr>
        </p:nvSpPr>
        <p:spPr/>
        <p:txBody>
          <a:bodyPr/>
          <a:lstStyle/>
          <a:p>
            <a:r>
              <a:rPr lang="en-US" smtClean="0"/>
              <a:t>5/21/12</a:t>
            </a:r>
            <a:endParaRPr lang="es-ES"/>
          </a:p>
        </p:txBody>
      </p:sp>
      <p:sp>
        <p:nvSpPr>
          <p:cNvPr id="5" name="Marcador de pie de página 4"/>
          <p:cNvSpPr>
            <a:spLocks noGrp="1"/>
          </p:cNvSpPr>
          <p:nvPr>
            <p:ph type="ftr" sz="quarter" idx="11"/>
          </p:nvPr>
        </p:nvSpPr>
        <p:spPr/>
        <p:txBody>
          <a:bodyPr/>
          <a:lstStyle/>
          <a:p>
            <a:r>
              <a:rPr lang="es-ES" smtClean="0"/>
              <a:t>Wellnes Interventions and HCI</a:t>
            </a:r>
            <a:endParaRPr lang="es-ES"/>
          </a:p>
        </p:txBody>
      </p:sp>
      <p:sp>
        <p:nvSpPr>
          <p:cNvPr id="6" name="Marcador de número de diapositiva 5"/>
          <p:cNvSpPr>
            <a:spLocks noGrp="1"/>
          </p:cNvSpPr>
          <p:nvPr>
            <p:ph type="sldNum" sz="quarter" idx="12"/>
          </p:nvPr>
        </p:nvSpPr>
        <p:spPr/>
        <p:txBody>
          <a:bodyPr/>
          <a:lstStyle/>
          <a:p>
            <a:fld id="{1E77449E-7557-E048-920B-7296FB669C2A}" type="slidenum">
              <a:rPr lang="es-ES" smtClean="0"/>
              <a:t>67</a:t>
            </a:fld>
            <a:endParaRPr lang="es-ES"/>
          </a:p>
        </p:txBody>
      </p:sp>
    </p:spTree>
    <p:extLst>
      <p:ext uri="{BB962C8B-B14F-4D97-AF65-F5344CB8AC3E}">
        <p14:creationId xmlns:p14="http://schemas.microsoft.com/office/powerpoint/2010/main" val="275068675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533400" y="3263900"/>
            <a:ext cx="8049349" cy="2311400"/>
          </a:xfrm>
          <a:prstGeom prst="rect">
            <a:avLst/>
          </a:prstGeom>
        </p:spPr>
      </p:pic>
      <p:sp>
        <p:nvSpPr>
          <p:cNvPr id="2" name="Título 1"/>
          <p:cNvSpPr>
            <a:spLocks noGrp="1"/>
          </p:cNvSpPr>
          <p:nvPr>
            <p:ph type="title"/>
          </p:nvPr>
        </p:nvSpPr>
        <p:spPr/>
        <p:txBody>
          <a:bodyPr>
            <a:normAutofit/>
          </a:bodyPr>
          <a:lstStyle/>
          <a:p>
            <a:r>
              <a:rPr lang="es-ES" dirty="0" smtClean="0"/>
              <a:t>Case </a:t>
            </a:r>
            <a:r>
              <a:rPr lang="es-ES" dirty="0" err="1" smtClean="0"/>
              <a:t>study</a:t>
            </a:r>
            <a:endParaRPr lang="es-ES" dirty="0"/>
          </a:p>
        </p:txBody>
      </p:sp>
      <p:sp>
        <p:nvSpPr>
          <p:cNvPr id="3" name="Marcador de contenido 2"/>
          <p:cNvSpPr>
            <a:spLocks noGrp="1"/>
          </p:cNvSpPr>
          <p:nvPr>
            <p:ph idx="1"/>
          </p:nvPr>
        </p:nvSpPr>
        <p:spPr>
          <a:xfrm>
            <a:off x="457200" y="1600200"/>
            <a:ext cx="8369300" cy="4525963"/>
          </a:xfrm>
        </p:spPr>
        <p:txBody>
          <a:bodyPr/>
          <a:lstStyle/>
          <a:p>
            <a:r>
              <a:rPr lang="en-US" dirty="0"/>
              <a:t>40 minutes semi-structured interviews </a:t>
            </a:r>
          </a:p>
          <a:p>
            <a:r>
              <a:rPr lang="en-US" dirty="0" smtClean="0"/>
              <a:t>10 </a:t>
            </a:r>
            <a:r>
              <a:rPr lang="en-US" dirty="0"/>
              <a:t>female </a:t>
            </a:r>
            <a:r>
              <a:rPr lang="en-US" dirty="0" smtClean="0"/>
              <a:t>and non frail adults</a:t>
            </a:r>
          </a:p>
          <a:p>
            <a:r>
              <a:rPr lang="en-US" dirty="0" smtClean="0"/>
              <a:t>5 active, 5 passive</a:t>
            </a:r>
          </a:p>
          <a:p>
            <a:endParaRPr lang="en-US" dirty="0" smtClean="0"/>
          </a:p>
          <a:p>
            <a:endParaRPr lang="es-ES" dirty="0"/>
          </a:p>
        </p:txBody>
      </p:sp>
      <p:sp>
        <p:nvSpPr>
          <p:cNvPr id="4" name="Marcador de fecha 3"/>
          <p:cNvSpPr>
            <a:spLocks noGrp="1"/>
          </p:cNvSpPr>
          <p:nvPr>
            <p:ph type="dt" sz="half" idx="10"/>
          </p:nvPr>
        </p:nvSpPr>
        <p:spPr/>
        <p:txBody>
          <a:bodyPr/>
          <a:lstStyle/>
          <a:p>
            <a:r>
              <a:rPr lang="en-US" smtClean="0"/>
              <a:t>5/21/12</a:t>
            </a:r>
            <a:endParaRPr lang="es-ES"/>
          </a:p>
        </p:txBody>
      </p:sp>
      <p:sp>
        <p:nvSpPr>
          <p:cNvPr id="5" name="Marcador de pie de página 4"/>
          <p:cNvSpPr>
            <a:spLocks noGrp="1"/>
          </p:cNvSpPr>
          <p:nvPr>
            <p:ph type="ftr" sz="quarter" idx="11"/>
          </p:nvPr>
        </p:nvSpPr>
        <p:spPr/>
        <p:txBody>
          <a:bodyPr/>
          <a:lstStyle/>
          <a:p>
            <a:r>
              <a:rPr lang="es-ES" smtClean="0"/>
              <a:t>Wellnes Interventions and HCI</a:t>
            </a:r>
            <a:endParaRPr lang="es-ES"/>
          </a:p>
        </p:txBody>
      </p:sp>
      <p:sp>
        <p:nvSpPr>
          <p:cNvPr id="6" name="Marcador de número de diapositiva 5"/>
          <p:cNvSpPr>
            <a:spLocks noGrp="1"/>
          </p:cNvSpPr>
          <p:nvPr>
            <p:ph type="sldNum" sz="quarter" idx="12"/>
          </p:nvPr>
        </p:nvSpPr>
        <p:spPr/>
        <p:txBody>
          <a:bodyPr/>
          <a:lstStyle/>
          <a:p>
            <a:fld id="{1E77449E-7557-E048-920B-7296FB669C2A}" type="slidenum">
              <a:rPr lang="es-ES" smtClean="0"/>
              <a:t>68</a:t>
            </a:fld>
            <a:endParaRPr lang="es-ES"/>
          </a:p>
        </p:txBody>
      </p:sp>
    </p:spTree>
    <p:extLst>
      <p:ext uri="{BB962C8B-B14F-4D97-AF65-F5344CB8AC3E}">
        <p14:creationId xmlns:p14="http://schemas.microsoft.com/office/powerpoint/2010/main" val="42573185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Case </a:t>
            </a:r>
            <a:r>
              <a:rPr lang="es-ES" dirty="0" err="1" smtClean="0"/>
              <a:t>study</a:t>
            </a:r>
            <a:r>
              <a:rPr lang="es-ES" dirty="0" smtClean="0"/>
              <a:t> </a:t>
            </a:r>
            <a:r>
              <a:rPr lang="es-ES" dirty="0" err="1" smtClean="0"/>
              <a:t>results</a:t>
            </a:r>
            <a:endParaRPr lang="es-ES" dirty="0"/>
          </a:p>
        </p:txBody>
      </p:sp>
      <p:sp>
        <p:nvSpPr>
          <p:cNvPr id="3" name="Marcador de contenido 2"/>
          <p:cNvSpPr>
            <a:spLocks noGrp="1"/>
          </p:cNvSpPr>
          <p:nvPr>
            <p:ph idx="1"/>
          </p:nvPr>
        </p:nvSpPr>
        <p:spPr/>
        <p:txBody>
          <a:bodyPr>
            <a:normAutofit/>
          </a:bodyPr>
          <a:lstStyle/>
          <a:p>
            <a:r>
              <a:rPr lang="en-US" dirty="0" smtClean="0"/>
              <a:t>Staying </a:t>
            </a:r>
            <a:r>
              <a:rPr lang="en-US" dirty="0"/>
              <a:t>healthy is the main motivation of active elders (5/5) </a:t>
            </a:r>
            <a:endParaRPr lang="en-US" dirty="0" smtClean="0"/>
          </a:p>
          <a:p>
            <a:pPr lvl="1"/>
            <a:r>
              <a:rPr lang="en-US" dirty="0" smtClean="0"/>
              <a:t>Coping with depression episodes (1/5)</a:t>
            </a:r>
          </a:p>
          <a:p>
            <a:r>
              <a:rPr lang="en-US" dirty="0" smtClean="0"/>
              <a:t>Passive </a:t>
            </a:r>
            <a:r>
              <a:rPr lang="en-US" dirty="0"/>
              <a:t>elders mentioned different reasons for not being able to exercise on a regular basis. </a:t>
            </a:r>
            <a:endParaRPr lang="en-US" dirty="0" smtClean="0"/>
          </a:p>
          <a:p>
            <a:pPr lvl="1"/>
            <a:r>
              <a:rPr lang="en-US" dirty="0" smtClean="0"/>
              <a:t>It </a:t>
            </a:r>
            <a:r>
              <a:rPr lang="en-US" dirty="0"/>
              <a:t>is difficult to get the habit of </a:t>
            </a:r>
            <a:r>
              <a:rPr lang="en-US" dirty="0" smtClean="0"/>
              <a:t>exercising (1/5) </a:t>
            </a:r>
          </a:p>
          <a:p>
            <a:pPr lvl="1"/>
            <a:r>
              <a:rPr lang="en-US" dirty="0" smtClean="0"/>
              <a:t>The lack </a:t>
            </a:r>
            <a:r>
              <a:rPr lang="en-US" dirty="0"/>
              <a:t>of social support for exercising in late life is a key barrier among older </a:t>
            </a:r>
            <a:r>
              <a:rPr lang="en-US" dirty="0" smtClean="0"/>
              <a:t>(1/5)</a:t>
            </a:r>
            <a:r>
              <a:rPr lang="es-ES_tradnl" dirty="0" smtClean="0">
                <a:effectLst/>
              </a:rPr>
              <a:t> </a:t>
            </a:r>
            <a:endParaRPr lang="en-US" dirty="0" smtClean="0"/>
          </a:p>
          <a:p>
            <a:endParaRPr lang="es-ES" dirty="0"/>
          </a:p>
        </p:txBody>
      </p:sp>
      <p:sp>
        <p:nvSpPr>
          <p:cNvPr id="4" name="Marcador de fecha 3"/>
          <p:cNvSpPr>
            <a:spLocks noGrp="1"/>
          </p:cNvSpPr>
          <p:nvPr>
            <p:ph type="dt" sz="half" idx="10"/>
          </p:nvPr>
        </p:nvSpPr>
        <p:spPr/>
        <p:txBody>
          <a:bodyPr/>
          <a:lstStyle/>
          <a:p>
            <a:r>
              <a:rPr lang="en-US" smtClean="0"/>
              <a:t>5/21/12</a:t>
            </a:r>
            <a:endParaRPr lang="es-ES"/>
          </a:p>
        </p:txBody>
      </p:sp>
      <p:sp>
        <p:nvSpPr>
          <p:cNvPr id="5" name="Marcador de pie de página 4"/>
          <p:cNvSpPr>
            <a:spLocks noGrp="1"/>
          </p:cNvSpPr>
          <p:nvPr>
            <p:ph type="ftr" sz="quarter" idx="11"/>
          </p:nvPr>
        </p:nvSpPr>
        <p:spPr/>
        <p:txBody>
          <a:bodyPr/>
          <a:lstStyle/>
          <a:p>
            <a:r>
              <a:rPr lang="es-ES" smtClean="0"/>
              <a:t>Wellnes Interventions and HCI</a:t>
            </a:r>
            <a:endParaRPr lang="es-ES"/>
          </a:p>
        </p:txBody>
      </p:sp>
      <p:sp>
        <p:nvSpPr>
          <p:cNvPr id="6" name="Marcador de número de diapositiva 5"/>
          <p:cNvSpPr>
            <a:spLocks noGrp="1"/>
          </p:cNvSpPr>
          <p:nvPr>
            <p:ph type="sldNum" sz="quarter" idx="12"/>
          </p:nvPr>
        </p:nvSpPr>
        <p:spPr/>
        <p:txBody>
          <a:bodyPr/>
          <a:lstStyle/>
          <a:p>
            <a:fld id="{1E77449E-7557-E048-920B-7296FB669C2A}" type="slidenum">
              <a:rPr lang="es-ES" smtClean="0"/>
              <a:t>69</a:t>
            </a:fld>
            <a:endParaRPr lang="es-ES"/>
          </a:p>
        </p:txBody>
      </p:sp>
    </p:spTree>
    <p:extLst>
      <p:ext uri="{BB962C8B-B14F-4D97-AF65-F5344CB8AC3E}">
        <p14:creationId xmlns:p14="http://schemas.microsoft.com/office/powerpoint/2010/main" val="4071443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Type</a:t>
            </a:r>
            <a:r>
              <a:rPr lang="es-ES" dirty="0" smtClean="0"/>
              <a:t> of </a:t>
            </a:r>
            <a:r>
              <a:rPr lang="es-ES" dirty="0" err="1" smtClean="0"/>
              <a:t>Synthesis</a:t>
            </a:r>
            <a:r>
              <a:rPr lang="es-ES" dirty="0" smtClean="0"/>
              <a:t> in SR</a:t>
            </a:r>
            <a:endParaRPr lang="es-ES" dirty="0"/>
          </a:p>
        </p:txBody>
      </p:sp>
      <p:sp>
        <p:nvSpPr>
          <p:cNvPr id="3" name="Marcador de contenido 2"/>
          <p:cNvSpPr>
            <a:spLocks noGrp="1"/>
          </p:cNvSpPr>
          <p:nvPr>
            <p:ph idx="1"/>
          </p:nvPr>
        </p:nvSpPr>
        <p:spPr/>
        <p:txBody>
          <a:bodyPr>
            <a:normAutofit fontScale="85000" lnSpcReduction="10000"/>
          </a:bodyPr>
          <a:lstStyle/>
          <a:p>
            <a:r>
              <a:rPr lang="es-ES" dirty="0" err="1" smtClean="0"/>
              <a:t>The</a:t>
            </a:r>
            <a:r>
              <a:rPr lang="es-ES" dirty="0" smtClean="0"/>
              <a:t> </a:t>
            </a:r>
            <a:r>
              <a:rPr lang="es-ES" dirty="0" err="1" smtClean="0"/>
              <a:t>researcher</a:t>
            </a:r>
            <a:r>
              <a:rPr lang="es-ES" dirty="0" smtClean="0"/>
              <a:t> </a:t>
            </a:r>
            <a:r>
              <a:rPr lang="es-ES" dirty="0" err="1" smtClean="0"/>
              <a:t>may</a:t>
            </a:r>
            <a:r>
              <a:rPr lang="es-ES" dirty="0" smtClean="0"/>
              <a:t> </a:t>
            </a:r>
            <a:r>
              <a:rPr lang="es-ES" dirty="0"/>
              <a:t>look </a:t>
            </a:r>
            <a:r>
              <a:rPr lang="es-ES" dirty="0" err="1"/>
              <a:t>for</a:t>
            </a:r>
            <a:r>
              <a:rPr lang="es-ES" dirty="0"/>
              <a:t> </a:t>
            </a:r>
            <a:r>
              <a:rPr lang="es-ES" dirty="0" err="1"/>
              <a:t>each</a:t>
            </a:r>
            <a:r>
              <a:rPr lang="es-ES" dirty="0"/>
              <a:t> </a:t>
            </a:r>
            <a:r>
              <a:rPr lang="es-ES" dirty="0" err="1"/>
              <a:t>study</a:t>
            </a:r>
            <a:r>
              <a:rPr lang="es-ES" dirty="0"/>
              <a:t> </a:t>
            </a:r>
            <a:r>
              <a:rPr lang="es-ES" dirty="0" smtClean="0"/>
              <a:t>and </a:t>
            </a:r>
            <a:r>
              <a:rPr lang="es-ES" dirty="0" err="1"/>
              <a:t>counting</a:t>
            </a:r>
            <a:r>
              <a:rPr lang="es-ES" dirty="0"/>
              <a:t> </a:t>
            </a:r>
            <a:r>
              <a:rPr lang="es-ES" dirty="0" err="1"/>
              <a:t>them</a:t>
            </a:r>
            <a:r>
              <a:rPr lang="es-ES" dirty="0"/>
              <a:t> as “votes” </a:t>
            </a:r>
            <a:r>
              <a:rPr lang="es-ES" dirty="0" err="1"/>
              <a:t>about</a:t>
            </a:r>
            <a:r>
              <a:rPr lang="es-ES" dirty="0"/>
              <a:t> </a:t>
            </a:r>
            <a:r>
              <a:rPr lang="es-ES" dirty="0" err="1"/>
              <a:t>the</a:t>
            </a:r>
            <a:r>
              <a:rPr lang="es-ES" dirty="0"/>
              <a:t> </a:t>
            </a:r>
            <a:r>
              <a:rPr lang="es-ES" dirty="0" err="1"/>
              <a:t>question</a:t>
            </a:r>
            <a:r>
              <a:rPr lang="es-ES" dirty="0"/>
              <a:t> </a:t>
            </a:r>
            <a:r>
              <a:rPr lang="es-ES" dirty="0" err="1"/>
              <a:t>focus</a:t>
            </a:r>
            <a:r>
              <a:rPr lang="es-ES" dirty="0"/>
              <a:t>. </a:t>
            </a:r>
            <a:endParaRPr lang="es-ES" dirty="0" smtClean="0"/>
          </a:p>
          <a:p>
            <a:pPr lvl="1"/>
            <a:r>
              <a:rPr lang="es-ES" i="1" dirty="0" err="1" smtClean="0"/>
              <a:t>Ie</a:t>
            </a:r>
            <a:r>
              <a:rPr lang="es-ES" i="1" dirty="0" smtClean="0"/>
              <a:t>., </a:t>
            </a:r>
            <a:r>
              <a:rPr lang="es-ES" i="1" dirty="0"/>
              <a:t>in a </a:t>
            </a:r>
            <a:r>
              <a:rPr lang="es-ES" i="1" dirty="0" err="1"/>
              <a:t>specific</a:t>
            </a:r>
            <a:r>
              <a:rPr lang="es-ES" i="1" dirty="0"/>
              <a:t> SR </a:t>
            </a:r>
            <a:r>
              <a:rPr lang="es-ES" i="1" dirty="0" err="1"/>
              <a:t>conducted</a:t>
            </a:r>
            <a:r>
              <a:rPr lang="es-ES" i="1" dirty="0"/>
              <a:t> in </a:t>
            </a:r>
            <a:r>
              <a:rPr lang="es-ES" i="1" dirty="0" err="1"/>
              <a:t>the</a:t>
            </a:r>
            <a:r>
              <a:rPr lang="es-ES" i="1" dirty="0"/>
              <a:t> </a:t>
            </a:r>
            <a:r>
              <a:rPr lang="es-ES" i="1" dirty="0" err="1"/>
              <a:t>field</a:t>
            </a:r>
            <a:r>
              <a:rPr lang="es-ES" i="1" dirty="0"/>
              <a:t> of medicine, </a:t>
            </a:r>
            <a:r>
              <a:rPr lang="es-ES" i="1" dirty="0" err="1"/>
              <a:t>the</a:t>
            </a:r>
            <a:r>
              <a:rPr lang="es-ES" i="1" dirty="0"/>
              <a:t> </a:t>
            </a:r>
            <a:r>
              <a:rPr lang="es-ES" i="1" dirty="0" err="1"/>
              <a:t>researcher</a:t>
            </a:r>
            <a:r>
              <a:rPr lang="es-ES" i="1" dirty="0"/>
              <a:t> </a:t>
            </a:r>
            <a:r>
              <a:rPr lang="es-ES" i="1" dirty="0" smtClean="0"/>
              <a:t> </a:t>
            </a:r>
            <a:r>
              <a:rPr lang="es-ES" i="1" dirty="0" err="1" smtClean="0"/>
              <a:t>found</a:t>
            </a:r>
            <a:r>
              <a:rPr lang="es-ES" i="1" dirty="0" smtClean="0"/>
              <a:t> </a:t>
            </a:r>
            <a:r>
              <a:rPr lang="es-ES" i="1" dirty="0" err="1" smtClean="0"/>
              <a:t>that</a:t>
            </a:r>
            <a:r>
              <a:rPr lang="es-ES" i="1" dirty="0"/>
              <a:t>, </a:t>
            </a:r>
            <a:r>
              <a:rPr lang="es-ES" i="1" dirty="0" err="1"/>
              <a:t>among</a:t>
            </a:r>
            <a:r>
              <a:rPr lang="es-ES" i="1" dirty="0"/>
              <a:t> 35 </a:t>
            </a:r>
            <a:r>
              <a:rPr lang="es-ES" i="1" dirty="0" err="1"/>
              <a:t>valid</a:t>
            </a:r>
            <a:r>
              <a:rPr lang="es-ES" i="1" dirty="0"/>
              <a:t> </a:t>
            </a:r>
            <a:r>
              <a:rPr lang="es-ES" i="1" dirty="0" err="1"/>
              <a:t>studies</a:t>
            </a:r>
            <a:r>
              <a:rPr lang="es-ES" i="1" dirty="0"/>
              <a:t>, 29 </a:t>
            </a:r>
            <a:r>
              <a:rPr lang="es-ES" i="1" dirty="0" err="1"/>
              <a:t>showed</a:t>
            </a:r>
            <a:r>
              <a:rPr lang="es-ES" i="1" dirty="0"/>
              <a:t> a positive </a:t>
            </a:r>
            <a:r>
              <a:rPr lang="es-ES" i="1" dirty="0" err="1"/>
              <a:t>result</a:t>
            </a:r>
            <a:r>
              <a:rPr lang="es-ES" i="1" dirty="0"/>
              <a:t>, </a:t>
            </a:r>
            <a:r>
              <a:rPr lang="es-ES" i="1" dirty="0" err="1"/>
              <a:t>while</a:t>
            </a:r>
            <a:r>
              <a:rPr lang="es-ES" i="1" dirty="0"/>
              <a:t> 5 </a:t>
            </a:r>
            <a:r>
              <a:rPr lang="es-ES" i="1" dirty="0" err="1"/>
              <a:t>showed</a:t>
            </a:r>
            <a:r>
              <a:rPr lang="es-ES" i="1" dirty="0"/>
              <a:t> no </a:t>
            </a:r>
            <a:r>
              <a:rPr lang="es-ES" i="1" dirty="0" err="1"/>
              <a:t>result</a:t>
            </a:r>
            <a:r>
              <a:rPr lang="es-ES" i="1" dirty="0"/>
              <a:t>, and </a:t>
            </a:r>
            <a:r>
              <a:rPr lang="es-ES" i="1" dirty="0" err="1"/>
              <a:t>one</a:t>
            </a:r>
            <a:r>
              <a:rPr lang="es-ES" i="1" dirty="0"/>
              <a:t> </a:t>
            </a:r>
            <a:r>
              <a:rPr lang="es-ES" i="1" dirty="0" err="1"/>
              <a:t>study</a:t>
            </a:r>
            <a:r>
              <a:rPr lang="es-ES" i="1" dirty="0"/>
              <a:t> </a:t>
            </a:r>
            <a:r>
              <a:rPr lang="es-ES" i="1" dirty="0" err="1"/>
              <a:t>showed</a:t>
            </a:r>
            <a:r>
              <a:rPr lang="es-ES" i="1" dirty="0"/>
              <a:t> a </a:t>
            </a:r>
            <a:r>
              <a:rPr lang="es-ES" i="1" dirty="0" err="1"/>
              <a:t>negative</a:t>
            </a:r>
            <a:r>
              <a:rPr lang="es-ES" i="1" dirty="0"/>
              <a:t> </a:t>
            </a:r>
            <a:r>
              <a:rPr lang="es-ES" i="1" dirty="0" err="1"/>
              <a:t>result</a:t>
            </a:r>
            <a:r>
              <a:rPr lang="es-ES" i="1" dirty="0" smtClean="0"/>
              <a:t>.</a:t>
            </a:r>
          </a:p>
          <a:p>
            <a:r>
              <a:rPr lang="es-ES" dirty="0" err="1" smtClean="0"/>
              <a:t>Internal</a:t>
            </a:r>
            <a:r>
              <a:rPr lang="es-ES" dirty="0" smtClean="0"/>
              <a:t> </a:t>
            </a:r>
            <a:r>
              <a:rPr lang="es-ES" dirty="0" err="1"/>
              <a:t>comparison</a:t>
            </a:r>
            <a:r>
              <a:rPr lang="es-ES" dirty="0"/>
              <a:t> of </a:t>
            </a:r>
            <a:r>
              <a:rPr lang="es-ES" dirty="0" err="1"/>
              <a:t>studies</a:t>
            </a:r>
            <a:r>
              <a:rPr lang="es-ES" dirty="0"/>
              <a:t>, </a:t>
            </a:r>
            <a:r>
              <a:rPr lang="es-ES" dirty="0" err="1"/>
              <a:t>based</a:t>
            </a:r>
            <a:r>
              <a:rPr lang="es-ES" dirty="0"/>
              <a:t> </a:t>
            </a:r>
            <a:r>
              <a:rPr lang="es-ES" dirty="0" err="1"/>
              <a:t>on</a:t>
            </a:r>
            <a:r>
              <a:rPr lang="es-ES" dirty="0"/>
              <a:t> </a:t>
            </a:r>
            <a:r>
              <a:rPr lang="es-ES" dirty="0" err="1"/>
              <a:t>their</a:t>
            </a:r>
            <a:r>
              <a:rPr lang="es-ES" dirty="0"/>
              <a:t> </a:t>
            </a:r>
            <a:r>
              <a:rPr lang="es-ES" dirty="0" err="1"/>
              <a:t>specific</a:t>
            </a:r>
            <a:r>
              <a:rPr lang="es-ES" dirty="0"/>
              <a:t> </a:t>
            </a:r>
            <a:r>
              <a:rPr lang="es-ES" dirty="0" err="1" smtClean="0"/>
              <a:t>parameters</a:t>
            </a:r>
            <a:r>
              <a:rPr lang="es-ES" dirty="0" smtClean="0"/>
              <a:t>: </a:t>
            </a:r>
          </a:p>
          <a:p>
            <a:pPr lvl="1"/>
            <a:r>
              <a:rPr lang="es-ES" i="1" dirty="0" smtClean="0"/>
              <a:t>i.e. </a:t>
            </a:r>
            <a:r>
              <a:rPr lang="es-ES" i="1" dirty="0" err="1" smtClean="0"/>
              <a:t>the</a:t>
            </a:r>
            <a:r>
              <a:rPr lang="es-ES" i="1" dirty="0" smtClean="0"/>
              <a:t> </a:t>
            </a:r>
            <a:r>
              <a:rPr lang="es-ES" i="1" dirty="0" err="1"/>
              <a:t>negative</a:t>
            </a:r>
            <a:r>
              <a:rPr lang="es-ES" i="1" dirty="0"/>
              <a:t> </a:t>
            </a:r>
            <a:r>
              <a:rPr lang="es-ES" i="1" dirty="0" err="1"/>
              <a:t>effect</a:t>
            </a:r>
            <a:r>
              <a:rPr lang="es-ES" i="1" dirty="0"/>
              <a:t> </a:t>
            </a:r>
            <a:r>
              <a:rPr lang="es-ES" i="1" dirty="0" err="1"/>
              <a:t>must</a:t>
            </a:r>
            <a:r>
              <a:rPr lang="es-ES" i="1" dirty="0"/>
              <a:t> be </a:t>
            </a:r>
            <a:r>
              <a:rPr lang="es-ES" i="1" dirty="0" err="1"/>
              <a:t>due</a:t>
            </a:r>
            <a:r>
              <a:rPr lang="es-ES" i="1" dirty="0"/>
              <a:t> </a:t>
            </a:r>
            <a:r>
              <a:rPr lang="es-ES" i="1" dirty="0" err="1"/>
              <a:t>to</a:t>
            </a:r>
            <a:r>
              <a:rPr lang="es-ES" i="1" dirty="0"/>
              <a:t> a </a:t>
            </a:r>
            <a:r>
              <a:rPr lang="es-ES" i="1" dirty="0" err="1"/>
              <a:t>different</a:t>
            </a:r>
            <a:r>
              <a:rPr lang="es-ES" i="1" dirty="0"/>
              <a:t> </a:t>
            </a:r>
            <a:r>
              <a:rPr lang="es-ES" i="1" dirty="0" err="1"/>
              <a:t>dosage</a:t>
            </a:r>
            <a:r>
              <a:rPr lang="es-ES" i="1" dirty="0"/>
              <a:t> </a:t>
            </a:r>
            <a:r>
              <a:rPr lang="es-ES" i="1" dirty="0" err="1"/>
              <a:t>scheme</a:t>
            </a:r>
            <a:r>
              <a:rPr lang="es-ES" i="1" dirty="0"/>
              <a:t>, </a:t>
            </a:r>
            <a:r>
              <a:rPr lang="es-ES" i="1" dirty="0" err="1"/>
              <a:t>while</a:t>
            </a:r>
            <a:r>
              <a:rPr lang="es-ES" i="1" dirty="0"/>
              <a:t> </a:t>
            </a:r>
            <a:r>
              <a:rPr lang="es-ES" i="1" dirty="0" err="1"/>
              <a:t>the</a:t>
            </a:r>
            <a:r>
              <a:rPr lang="es-ES" i="1" dirty="0"/>
              <a:t> </a:t>
            </a:r>
            <a:r>
              <a:rPr lang="es-ES" i="1" dirty="0" err="1"/>
              <a:t>five</a:t>
            </a:r>
            <a:r>
              <a:rPr lang="es-ES" i="1" dirty="0"/>
              <a:t> </a:t>
            </a:r>
            <a:r>
              <a:rPr lang="es-ES" i="1" dirty="0" err="1"/>
              <a:t>studies</a:t>
            </a:r>
            <a:r>
              <a:rPr lang="es-ES" i="1" dirty="0"/>
              <a:t> </a:t>
            </a:r>
            <a:r>
              <a:rPr lang="es-ES" i="1" dirty="0" err="1"/>
              <a:t>that</a:t>
            </a:r>
            <a:r>
              <a:rPr lang="es-ES" i="1" dirty="0"/>
              <a:t> </a:t>
            </a:r>
            <a:r>
              <a:rPr lang="es-ES" i="1" dirty="0" err="1"/>
              <a:t>showed</a:t>
            </a:r>
            <a:r>
              <a:rPr lang="es-ES" i="1" dirty="0"/>
              <a:t> no </a:t>
            </a:r>
            <a:r>
              <a:rPr lang="es-ES" i="1" dirty="0" err="1"/>
              <a:t>result</a:t>
            </a:r>
            <a:r>
              <a:rPr lang="es-ES" i="1" dirty="0"/>
              <a:t> </a:t>
            </a:r>
            <a:r>
              <a:rPr lang="es-ES" i="1" dirty="0" err="1"/>
              <a:t>were</a:t>
            </a:r>
            <a:r>
              <a:rPr lang="es-ES" i="1" dirty="0"/>
              <a:t> </a:t>
            </a:r>
            <a:r>
              <a:rPr lang="es-ES" i="1" dirty="0" err="1"/>
              <a:t>conducted</a:t>
            </a:r>
            <a:r>
              <a:rPr lang="es-ES" i="1" dirty="0"/>
              <a:t> in </a:t>
            </a:r>
            <a:r>
              <a:rPr lang="es-ES" i="1" dirty="0" err="1"/>
              <a:t>subjects</a:t>
            </a:r>
            <a:r>
              <a:rPr lang="es-ES" i="1" dirty="0"/>
              <a:t> </a:t>
            </a:r>
            <a:r>
              <a:rPr lang="es-ES" i="1" dirty="0" err="1"/>
              <a:t>that</a:t>
            </a:r>
            <a:r>
              <a:rPr lang="es-ES" i="1" dirty="0"/>
              <a:t> </a:t>
            </a:r>
            <a:r>
              <a:rPr lang="es-ES" i="1" dirty="0" err="1"/>
              <a:t>had</a:t>
            </a:r>
            <a:r>
              <a:rPr lang="es-ES" i="1" dirty="0"/>
              <a:t> a </a:t>
            </a:r>
            <a:r>
              <a:rPr lang="es-ES" i="1" dirty="0" err="1"/>
              <a:t>different</a:t>
            </a:r>
            <a:r>
              <a:rPr lang="es-ES" i="1" dirty="0"/>
              <a:t> </a:t>
            </a:r>
            <a:r>
              <a:rPr lang="es-ES" i="1" dirty="0" err="1"/>
              <a:t>age</a:t>
            </a:r>
            <a:r>
              <a:rPr lang="es-ES" i="1" dirty="0"/>
              <a:t> </a:t>
            </a:r>
            <a:r>
              <a:rPr lang="es-ES" i="1" dirty="0" err="1"/>
              <a:t>distribution</a:t>
            </a:r>
            <a:r>
              <a:rPr lang="es-ES" i="1" dirty="0"/>
              <a:t> in </a:t>
            </a:r>
            <a:r>
              <a:rPr lang="es-ES" i="1" dirty="0" err="1"/>
              <a:t>comparison</a:t>
            </a:r>
            <a:r>
              <a:rPr lang="es-ES" i="1" dirty="0"/>
              <a:t> </a:t>
            </a:r>
            <a:r>
              <a:rPr lang="es-ES" i="1" dirty="0" err="1"/>
              <a:t>to</a:t>
            </a:r>
            <a:r>
              <a:rPr lang="es-ES" i="1" dirty="0"/>
              <a:t> </a:t>
            </a:r>
            <a:r>
              <a:rPr lang="es-ES" i="1" dirty="0" err="1"/>
              <a:t>the</a:t>
            </a:r>
            <a:r>
              <a:rPr lang="es-ES" i="1" dirty="0"/>
              <a:t> 29 positive </a:t>
            </a:r>
            <a:r>
              <a:rPr lang="es-ES" i="1" dirty="0" err="1"/>
              <a:t>ones</a:t>
            </a:r>
            <a:r>
              <a:rPr lang="es-ES" i="1" dirty="0"/>
              <a:t>.</a:t>
            </a:r>
            <a:endParaRPr lang="es-ES" i="1" dirty="0"/>
          </a:p>
        </p:txBody>
      </p:sp>
    </p:spTree>
    <p:extLst>
      <p:ext uri="{BB962C8B-B14F-4D97-AF65-F5344CB8AC3E}">
        <p14:creationId xmlns:p14="http://schemas.microsoft.com/office/powerpoint/2010/main" val="344201354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Case study results</a:t>
            </a:r>
            <a:endParaRPr lang="es-MX" dirty="0"/>
          </a:p>
        </p:txBody>
      </p:sp>
      <p:sp>
        <p:nvSpPr>
          <p:cNvPr id="3" name="Content Placeholder 2"/>
          <p:cNvSpPr>
            <a:spLocks noGrp="1"/>
          </p:cNvSpPr>
          <p:nvPr>
            <p:ph sz="quarter" idx="1"/>
          </p:nvPr>
        </p:nvSpPr>
        <p:spPr/>
        <p:txBody>
          <a:bodyPr>
            <a:normAutofit/>
          </a:bodyPr>
          <a:lstStyle/>
          <a:p>
            <a:pPr algn="just"/>
            <a:r>
              <a:rPr lang="en-US" dirty="0" smtClean="0"/>
              <a:t>Active elders (a)  have  a  more  extended  social network  than  passive  elders (b). </a:t>
            </a:r>
          </a:p>
        </p:txBody>
      </p:sp>
      <p:pic>
        <p:nvPicPr>
          <p:cNvPr id="19" name="Imagen 18"/>
          <p:cNvPicPr/>
          <p:nvPr/>
        </p:nvPicPr>
        <p:blipFill>
          <a:blip r:embed="rId3">
            <a:extLst>
              <a:ext uri="{28A0092B-C50C-407E-A947-70E740481C1C}">
                <a14:useLocalDpi xmlns:a14="http://schemas.microsoft.com/office/drawing/2010/main" val="0"/>
              </a:ext>
            </a:extLst>
          </a:blip>
          <a:srcRect/>
          <a:stretch>
            <a:fillRect/>
          </a:stretch>
        </p:blipFill>
        <p:spPr bwMode="auto">
          <a:xfrm>
            <a:off x="647700" y="2616200"/>
            <a:ext cx="7785100" cy="4038600"/>
          </a:xfrm>
          <a:prstGeom prst="rect">
            <a:avLst/>
          </a:prstGeom>
          <a:noFill/>
          <a:ln>
            <a:noFill/>
          </a:ln>
        </p:spPr>
      </p:pic>
    </p:spTree>
    <p:extLst>
      <p:ext uri="{BB962C8B-B14F-4D97-AF65-F5344CB8AC3E}">
        <p14:creationId xmlns:p14="http://schemas.microsoft.com/office/powerpoint/2010/main" val="69563704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Design</a:t>
            </a:r>
            <a:r>
              <a:rPr lang="es-ES" dirty="0" smtClean="0"/>
              <a:t> </a:t>
            </a:r>
            <a:r>
              <a:rPr lang="es-ES" dirty="0" err="1" smtClean="0"/>
              <a:t>strategies</a:t>
            </a:r>
            <a:r>
              <a:rPr lang="es-ES" dirty="0" smtClean="0"/>
              <a:t> of </a:t>
            </a:r>
            <a:r>
              <a:rPr lang="es-ES" dirty="0" err="1" smtClean="0"/>
              <a:t>CAMMInA</a:t>
            </a:r>
            <a:endParaRPr lang="es-ES" dirty="0"/>
          </a:p>
        </p:txBody>
      </p:sp>
      <p:sp>
        <p:nvSpPr>
          <p:cNvPr id="4" name="Marcador de fecha 3"/>
          <p:cNvSpPr>
            <a:spLocks noGrp="1"/>
          </p:cNvSpPr>
          <p:nvPr>
            <p:ph type="dt" sz="half" idx="10"/>
          </p:nvPr>
        </p:nvSpPr>
        <p:spPr/>
        <p:txBody>
          <a:bodyPr/>
          <a:lstStyle/>
          <a:p>
            <a:r>
              <a:rPr lang="en-US" smtClean="0"/>
              <a:t>5/21/12</a:t>
            </a:r>
            <a:endParaRPr lang="es-ES"/>
          </a:p>
        </p:txBody>
      </p:sp>
      <p:sp>
        <p:nvSpPr>
          <p:cNvPr id="5" name="Marcador de pie de página 4"/>
          <p:cNvSpPr>
            <a:spLocks noGrp="1"/>
          </p:cNvSpPr>
          <p:nvPr>
            <p:ph type="ftr" sz="quarter" idx="11"/>
          </p:nvPr>
        </p:nvSpPr>
        <p:spPr/>
        <p:txBody>
          <a:bodyPr/>
          <a:lstStyle/>
          <a:p>
            <a:r>
              <a:rPr lang="es-ES" smtClean="0"/>
              <a:t>Wellnes Interventions and HCI</a:t>
            </a:r>
            <a:endParaRPr lang="es-ES"/>
          </a:p>
        </p:txBody>
      </p:sp>
      <p:sp>
        <p:nvSpPr>
          <p:cNvPr id="6" name="Marcador de número de diapositiva 5"/>
          <p:cNvSpPr>
            <a:spLocks noGrp="1"/>
          </p:cNvSpPr>
          <p:nvPr>
            <p:ph type="sldNum" sz="quarter" idx="12"/>
          </p:nvPr>
        </p:nvSpPr>
        <p:spPr/>
        <p:txBody>
          <a:bodyPr/>
          <a:lstStyle/>
          <a:p>
            <a:fld id="{1E77449E-7557-E048-920B-7296FB669C2A}" type="slidenum">
              <a:rPr lang="es-ES" smtClean="0"/>
              <a:t>71</a:t>
            </a:fld>
            <a:endParaRPr lang="es-ES"/>
          </a:p>
        </p:txBody>
      </p:sp>
      <p:pic>
        <p:nvPicPr>
          <p:cNvPr id="7" name="Marcador de contenido 6"/>
          <p:cNvPicPr>
            <a:picLocks noGrp="1"/>
          </p:cNvPicPr>
          <p:nvPr>
            <p:ph idx="1"/>
          </p:nvPr>
        </p:nvPicPr>
        <p:blipFill rotWithShape="1">
          <a:blip r:embed="rId3">
            <a:extLst>
              <a:ext uri="{28A0092B-C50C-407E-A947-70E740481C1C}">
                <a14:useLocalDpi xmlns:a14="http://schemas.microsoft.com/office/drawing/2010/main" val="0"/>
              </a:ext>
            </a:extLst>
          </a:blip>
          <a:srcRect l="-4035" t="-46392" r="-104385" b="-39299"/>
          <a:stretch/>
        </p:blipFill>
        <p:spPr>
          <a:xfrm>
            <a:off x="81940" y="-270766"/>
            <a:ext cx="7681882" cy="7588965"/>
          </a:xfrm>
          <a:prstGeom prst="rect">
            <a:avLst/>
          </a:prstGeom>
          <a:extLst>
            <a:ext uri="{FAA26D3D-D897-4be2-8F04-BA451C77F1D7}">
              <ma14:placeholderFlag xmlns:ma14="http://schemas.microsoft.com/office/mac/drawingml/2011/main"/>
            </a:ext>
          </a:extLst>
        </p:spPr>
      </p:pic>
      <p:sp>
        <p:nvSpPr>
          <p:cNvPr id="8" name="Marcador de contenido 2"/>
          <p:cNvSpPr txBox="1">
            <a:spLocks/>
          </p:cNvSpPr>
          <p:nvPr/>
        </p:nvSpPr>
        <p:spPr>
          <a:xfrm>
            <a:off x="3550779" y="1600200"/>
            <a:ext cx="570845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i="1" dirty="0" smtClean="0"/>
              <a:t>Abstraction:</a:t>
            </a:r>
            <a:r>
              <a:rPr lang="en-US" dirty="0" smtClean="0"/>
              <a:t> Metaphor based on gaining virtual coins interchangeable for time for accessing games.</a:t>
            </a:r>
          </a:p>
          <a:p>
            <a:r>
              <a:rPr lang="en-US" i="1" dirty="0" smtClean="0"/>
              <a:t>Triggers</a:t>
            </a:r>
            <a:r>
              <a:rPr lang="en-US" dirty="0" smtClean="0"/>
              <a:t>: daily reminders and time-based notifications to reach an exercising goal.</a:t>
            </a:r>
          </a:p>
          <a:p>
            <a:endParaRPr lang="en-US" dirty="0"/>
          </a:p>
        </p:txBody>
      </p:sp>
    </p:spTree>
    <p:extLst>
      <p:ext uri="{BB962C8B-B14F-4D97-AF65-F5344CB8AC3E}">
        <p14:creationId xmlns:p14="http://schemas.microsoft.com/office/powerpoint/2010/main" val="372018590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o 8"/>
          <p:cNvGraphicFramePr>
            <a:graphicFrameLocks noChangeAspect="1"/>
          </p:cNvGraphicFramePr>
          <p:nvPr>
            <p:extLst>
              <p:ext uri="{D42A27DB-BD31-4B8C-83A1-F6EECF244321}">
                <p14:modId xmlns:p14="http://schemas.microsoft.com/office/powerpoint/2010/main" val="2728931264"/>
              </p:ext>
            </p:extLst>
          </p:nvPr>
        </p:nvGraphicFramePr>
        <p:xfrm>
          <a:off x="63500" y="4216400"/>
          <a:ext cx="4691449" cy="2127250"/>
        </p:xfrm>
        <a:graphic>
          <a:graphicData uri="http://schemas.openxmlformats.org/presentationml/2006/ole">
            <mc:AlternateContent xmlns:mc="http://schemas.openxmlformats.org/markup-compatibility/2006">
              <mc:Choice xmlns:v="urn:schemas-microsoft-com:vml" Requires="v">
                <p:oleObj spid="_x0000_s6147" name="Documento" r:id="rId4" imgW="5181600" imgH="2349500" progId="Word.Document.12">
                  <p:embed/>
                </p:oleObj>
              </mc:Choice>
              <mc:Fallback>
                <p:oleObj name="Documento" r:id="rId4" imgW="5181600" imgH="2349500" progId="Word.Document.12">
                  <p:embed/>
                  <p:pic>
                    <p:nvPicPr>
                      <p:cNvPr id="0" name=""/>
                      <p:cNvPicPr/>
                      <p:nvPr/>
                    </p:nvPicPr>
                    <p:blipFill>
                      <a:blip r:embed="rId5"/>
                      <a:stretch>
                        <a:fillRect/>
                      </a:stretch>
                    </p:blipFill>
                    <p:spPr>
                      <a:xfrm>
                        <a:off x="63500" y="4216400"/>
                        <a:ext cx="4691449" cy="2127250"/>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ES" dirty="0" err="1" smtClean="0"/>
              <a:t>Design</a:t>
            </a:r>
            <a:r>
              <a:rPr lang="es-ES" dirty="0" smtClean="0"/>
              <a:t> </a:t>
            </a:r>
            <a:r>
              <a:rPr lang="es-ES" dirty="0" err="1" smtClean="0"/>
              <a:t>strategies</a:t>
            </a:r>
            <a:r>
              <a:rPr lang="es-ES" dirty="0" smtClean="0"/>
              <a:t> of </a:t>
            </a:r>
            <a:r>
              <a:rPr lang="es-ES" dirty="0" err="1" smtClean="0"/>
              <a:t>CAMMInA</a:t>
            </a:r>
            <a:endParaRPr lang="es-ES" dirty="0"/>
          </a:p>
        </p:txBody>
      </p:sp>
      <p:sp>
        <p:nvSpPr>
          <p:cNvPr id="4" name="Marcador de fecha 3"/>
          <p:cNvSpPr>
            <a:spLocks noGrp="1"/>
          </p:cNvSpPr>
          <p:nvPr>
            <p:ph type="dt" sz="half" idx="10"/>
          </p:nvPr>
        </p:nvSpPr>
        <p:spPr/>
        <p:txBody>
          <a:bodyPr/>
          <a:lstStyle/>
          <a:p>
            <a:r>
              <a:rPr lang="en-US" smtClean="0"/>
              <a:t>5/21/12</a:t>
            </a:r>
            <a:endParaRPr lang="es-ES"/>
          </a:p>
        </p:txBody>
      </p:sp>
      <p:sp>
        <p:nvSpPr>
          <p:cNvPr id="5" name="Marcador de pie de página 4"/>
          <p:cNvSpPr>
            <a:spLocks noGrp="1"/>
          </p:cNvSpPr>
          <p:nvPr>
            <p:ph type="ftr" sz="quarter" idx="11"/>
          </p:nvPr>
        </p:nvSpPr>
        <p:spPr/>
        <p:txBody>
          <a:bodyPr/>
          <a:lstStyle/>
          <a:p>
            <a:r>
              <a:rPr lang="es-ES" smtClean="0"/>
              <a:t>Wellnes Interventions and HCI</a:t>
            </a:r>
            <a:endParaRPr lang="es-ES"/>
          </a:p>
        </p:txBody>
      </p:sp>
      <p:sp>
        <p:nvSpPr>
          <p:cNvPr id="6" name="Marcador de número de diapositiva 5"/>
          <p:cNvSpPr>
            <a:spLocks noGrp="1"/>
          </p:cNvSpPr>
          <p:nvPr>
            <p:ph type="sldNum" sz="quarter" idx="12"/>
          </p:nvPr>
        </p:nvSpPr>
        <p:spPr/>
        <p:txBody>
          <a:bodyPr/>
          <a:lstStyle/>
          <a:p>
            <a:fld id="{1E77449E-7557-E048-920B-7296FB669C2A}" type="slidenum">
              <a:rPr lang="es-ES" smtClean="0"/>
              <a:t>72</a:t>
            </a:fld>
            <a:endParaRPr lang="es-ES"/>
          </a:p>
        </p:txBody>
      </p:sp>
      <p:sp>
        <p:nvSpPr>
          <p:cNvPr id="8" name="Marcador de contenido 2"/>
          <p:cNvSpPr txBox="1">
            <a:spLocks/>
          </p:cNvSpPr>
          <p:nvPr/>
        </p:nvSpPr>
        <p:spPr>
          <a:xfrm>
            <a:off x="3550779" y="1600200"/>
            <a:ext cx="570845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endParaRPr lang="en-US" dirty="0"/>
          </a:p>
        </p:txBody>
      </p:sp>
      <p:pic>
        <p:nvPicPr>
          <p:cNvPr id="10" name="Picture 5"/>
          <p:cNvPicPr>
            <a:picLocks noGrp="1"/>
          </p:cNvPicPr>
          <p:nvPr>
            <p:ph idx="1"/>
          </p:nvPr>
        </p:nvPicPr>
        <p:blipFill>
          <a:blip r:embed="rId6">
            <a:extLst>
              <a:ext uri="{28A0092B-C50C-407E-A947-70E740481C1C}">
                <a14:useLocalDpi xmlns:a14="http://schemas.microsoft.com/office/drawing/2010/main" val="0"/>
              </a:ext>
            </a:extLst>
          </a:blip>
          <a:srcRect t="7488" b="7488"/>
          <a:stretch>
            <a:fillRect/>
          </a:stretch>
        </p:blipFill>
        <p:spPr bwMode="auto">
          <a:xfrm>
            <a:off x="0" y="1993901"/>
            <a:ext cx="4406900" cy="1955799"/>
          </a:xfrm>
          <a:prstGeom prst="rect">
            <a:avLst/>
          </a:prstGeom>
          <a:noFill/>
          <a:ln>
            <a:noFill/>
          </a:ln>
        </p:spPr>
      </p:pic>
      <p:sp>
        <p:nvSpPr>
          <p:cNvPr id="11" name="Marcador de contenido 2"/>
          <p:cNvSpPr txBox="1">
            <a:spLocks/>
          </p:cNvSpPr>
          <p:nvPr/>
        </p:nvSpPr>
        <p:spPr>
          <a:xfrm>
            <a:off x="4292600" y="1601787"/>
            <a:ext cx="4966629" cy="45259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i="1" dirty="0"/>
              <a:t>Historical information and </a:t>
            </a:r>
            <a:r>
              <a:rPr lang="en-US" i="1" dirty="0" smtClean="0"/>
              <a:t>reflection:</a:t>
            </a:r>
            <a:r>
              <a:rPr lang="en-US" dirty="0" smtClean="0"/>
              <a:t> </a:t>
            </a:r>
            <a:r>
              <a:rPr lang="en-US" dirty="0"/>
              <a:t> </a:t>
            </a:r>
            <a:r>
              <a:rPr lang="en-US" dirty="0" smtClean="0"/>
              <a:t>representation </a:t>
            </a:r>
            <a:r>
              <a:rPr lang="en-US" dirty="0"/>
              <a:t>of the complied, </a:t>
            </a:r>
            <a:r>
              <a:rPr lang="en-US" dirty="0" smtClean="0"/>
              <a:t>and </a:t>
            </a:r>
            <a:r>
              <a:rPr lang="en-US" dirty="0"/>
              <a:t>planned exercising </a:t>
            </a:r>
            <a:r>
              <a:rPr lang="en-US" dirty="0" smtClean="0"/>
              <a:t>goals.</a:t>
            </a:r>
          </a:p>
          <a:p>
            <a:r>
              <a:rPr lang="en-US" i="1" dirty="0"/>
              <a:t>Positive and playful </a:t>
            </a:r>
            <a:r>
              <a:rPr lang="en-US" i="1" dirty="0" smtClean="0"/>
              <a:t>reinforcement</a:t>
            </a:r>
            <a:r>
              <a:rPr lang="en-US" dirty="0" smtClean="0"/>
              <a:t>: rewards that do not make </a:t>
            </a:r>
            <a:r>
              <a:rPr lang="en-US" dirty="0"/>
              <a:t>them feel </a:t>
            </a:r>
            <a:r>
              <a:rPr lang="en-US" dirty="0" smtClean="0"/>
              <a:t>punished, and promote socialization.</a:t>
            </a:r>
          </a:p>
          <a:p>
            <a:endParaRPr lang="en-US" dirty="0"/>
          </a:p>
        </p:txBody>
      </p:sp>
    </p:spTree>
    <p:extLst>
      <p:ext uri="{BB962C8B-B14F-4D97-AF65-F5344CB8AC3E}">
        <p14:creationId xmlns:p14="http://schemas.microsoft.com/office/powerpoint/2010/main" val="127005971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Evaluation</a:t>
            </a:r>
            <a:endParaRPr lang="es-ES" dirty="0"/>
          </a:p>
        </p:txBody>
      </p:sp>
      <p:sp>
        <p:nvSpPr>
          <p:cNvPr id="3" name="Marcador de contenido 2"/>
          <p:cNvSpPr>
            <a:spLocks noGrp="1"/>
          </p:cNvSpPr>
          <p:nvPr>
            <p:ph idx="1"/>
          </p:nvPr>
        </p:nvSpPr>
        <p:spPr/>
        <p:txBody>
          <a:bodyPr>
            <a:normAutofit/>
          </a:bodyPr>
          <a:lstStyle/>
          <a:p>
            <a:r>
              <a:rPr lang="en-US" dirty="0" smtClean="0"/>
              <a:t>A formative evaluation to obtain the elders’ </a:t>
            </a:r>
          </a:p>
          <a:p>
            <a:pPr lvl="1"/>
            <a:r>
              <a:rPr lang="en-US" dirty="0" smtClean="0"/>
              <a:t>perception regarding the effectiveness of the system’s </a:t>
            </a:r>
            <a:r>
              <a:rPr lang="en-US" dirty="0"/>
              <a:t>persuasion </a:t>
            </a:r>
            <a:r>
              <a:rPr lang="en-US" dirty="0" smtClean="0"/>
              <a:t>strategies, and</a:t>
            </a:r>
          </a:p>
          <a:p>
            <a:pPr lvl="1"/>
            <a:r>
              <a:rPr lang="en-US" dirty="0" smtClean="0"/>
              <a:t>assessing the users’ interruption</a:t>
            </a:r>
            <a:r>
              <a:rPr lang="en-US" dirty="0"/>
              <a:t>, reaction and </a:t>
            </a:r>
            <a:r>
              <a:rPr lang="en-US" dirty="0" smtClean="0"/>
              <a:t>comprehension. </a:t>
            </a:r>
            <a:endParaRPr lang="es-ES_tradnl" dirty="0"/>
          </a:p>
          <a:p>
            <a:r>
              <a:rPr lang="es-ES" dirty="0" err="1" smtClean="0"/>
              <a:t>One-day</a:t>
            </a:r>
            <a:r>
              <a:rPr lang="es-ES" dirty="0" smtClean="0"/>
              <a:t> </a:t>
            </a:r>
            <a:r>
              <a:rPr lang="es-ES" dirty="0" err="1" smtClean="0"/>
              <a:t>evaluation</a:t>
            </a:r>
            <a:r>
              <a:rPr lang="es-ES" dirty="0" smtClean="0"/>
              <a:t> </a:t>
            </a:r>
            <a:r>
              <a:rPr lang="es-ES" dirty="0" err="1" smtClean="0"/>
              <a:t>with</a:t>
            </a:r>
            <a:r>
              <a:rPr lang="es-ES" dirty="0" smtClean="0"/>
              <a:t> </a:t>
            </a:r>
            <a:r>
              <a:rPr lang="en-US" dirty="0" smtClean="0"/>
              <a:t>15 persons (63 </a:t>
            </a:r>
            <a:r>
              <a:rPr lang="en-US" dirty="0"/>
              <a:t>to 86 years </a:t>
            </a:r>
            <a:r>
              <a:rPr lang="en-US" dirty="0" smtClean="0"/>
              <a:t>old). </a:t>
            </a:r>
          </a:p>
          <a:p>
            <a:r>
              <a:rPr lang="en-US" dirty="0" smtClean="0"/>
              <a:t>We observed and </a:t>
            </a:r>
            <a:r>
              <a:rPr lang="en-US" dirty="0"/>
              <a:t>interviewed the </a:t>
            </a:r>
            <a:r>
              <a:rPr lang="en-US" dirty="0" smtClean="0"/>
              <a:t>participants.  </a:t>
            </a:r>
          </a:p>
          <a:p>
            <a:endParaRPr lang="es-ES" dirty="0"/>
          </a:p>
        </p:txBody>
      </p:sp>
      <p:sp>
        <p:nvSpPr>
          <p:cNvPr id="4" name="Marcador de fecha 3"/>
          <p:cNvSpPr>
            <a:spLocks noGrp="1"/>
          </p:cNvSpPr>
          <p:nvPr>
            <p:ph type="dt" sz="half" idx="10"/>
          </p:nvPr>
        </p:nvSpPr>
        <p:spPr/>
        <p:txBody>
          <a:bodyPr/>
          <a:lstStyle/>
          <a:p>
            <a:r>
              <a:rPr lang="en-US" smtClean="0"/>
              <a:t>5/21/12</a:t>
            </a:r>
            <a:endParaRPr lang="es-ES"/>
          </a:p>
        </p:txBody>
      </p:sp>
      <p:sp>
        <p:nvSpPr>
          <p:cNvPr id="5" name="Marcador de pie de página 4"/>
          <p:cNvSpPr>
            <a:spLocks noGrp="1"/>
          </p:cNvSpPr>
          <p:nvPr>
            <p:ph type="ftr" sz="quarter" idx="11"/>
          </p:nvPr>
        </p:nvSpPr>
        <p:spPr/>
        <p:txBody>
          <a:bodyPr/>
          <a:lstStyle/>
          <a:p>
            <a:r>
              <a:rPr lang="es-ES" smtClean="0"/>
              <a:t>Wellnes Interventions and HCI</a:t>
            </a:r>
            <a:endParaRPr lang="es-ES"/>
          </a:p>
        </p:txBody>
      </p:sp>
      <p:sp>
        <p:nvSpPr>
          <p:cNvPr id="6" name="Marcador de número de diapositiva 5"/>
          <p:cNvSpPr>
            <a:spLocks noGrp="1"/>
          </p:cNvSpPr>
          <p:nvPr>
            <p:ph type="sldNum" sz="quarter" idx="12"/>
          </p:nvPr>
        </p:nvSpPr>
        <p:spPr/>
        <p:txBody>
          <a:bodyPr/>
          <a:lstStyle/>
          <a:p>
            <a:fld id="{1E77449E-7557-E048-920B-7296FB669C2A}" type="slidenum">
              <a:rPr lang="es-ES" smtClean="0"/>
              <a:t>73</a:t>
            </a:fld>
            <a:endParaRPr lang="es-ES"/>
          </a:p>
        </p:txBody>
      </p:sp>
    </p:spTree>
    <p:extLst>
      <p:ext uri="{BB962C8B-B14F-4D97-AF65-F5344CB8AC3E}">
        <p14:creationId xmlns:p14="http://schemas.microsoft.com/office/powerpoint/2010/main" val="121833744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Results</a:t>
            </a:r>
            <a:r>
              <a:rPr lang="es-ES" dirty="0" smtClean="0"/>
              <a:t>: </a:t>
            </a:r>
            <a:r>
              <a:rPr lang="es-ES" dirty="0" err="1" smtClean="0"/>
              <a:t>validating</a:t>
            </a:r>
            <a:r>
              <a:rPr lang="es-ES" dirty="0" smtClean="0"/>
              <a:t> </a:t>
            </a:r>
            <a:r>
              <a:rPr lang="es-ES" dirty="0" err="1" smtClean="0"/>
              <a:t>the</a:t>
            </a:r>
            <a:r>
              <a:rPr lang="es-ES" dirty="0" smtClean="0"/>
              <a:t> </a:t>
            </a:r>
            <a:r>
              <a:rPr lang="es-ES" dirty="0" err="1" smtClean="0"/>
              <a:t>strategies</a:t>
            </a:r>
            <a:endParaRPr lang="es-ES" dirty="0"/>
          </a:p>
        </p:txBody>
      </p:sp>
      <p:sp>
        <p:nvSpPr>
          <p:cNvPr id="3" name="Marcador de contenido 2"/>
          <p:cNvSpPr>
            <a:spLocks noGrp="1"/>
          </p:cNvSpPr>
          <p:nvPr>
            <p:ph idx="1"/>
          </p:nvPr>
        </p:nvSpPr>
        <p:spPr/>
        <p:txBody>
          <a:bodyPr>
            <a:normAutofit fontScale="92500" lnSpcReduction="10000"/>
          </a:bodyPr>
          <a:lstStyle/>
          <a:p>
            <a:r>
              <a:rPr lang="en-US" i="1" dirty="0"/>
              <a:t>Abstraction.</a:t>
            </a:r>
            <a:r>
              <a:rPr lang="en-US" dirty="0"/>
              <a:t> The metaphor </a:t>
            </a:r>
            <a:r>
              <a:rPr lang="en-US" dirty="0" smtClean="0"/>
              <a:t>was </a:t>
            </a:r>
            <a:r>
              <a:rPr lang="en-US" dirty="0"/>
              <a:t>well </a:t>
            </a:r>
            <a:r>
              <a:rPr lang="en-US" dirty="0" smtClean="0"/>
              <a:t>accepted by all of them:</a:t>
            </a:r>
          </a:p>
          <a:p>
            <a:pPr lvl="1"/>
            <a:r>
              <a:rPr lang="en-US" dirty="0" smtClean="0"/>
              <a:t>enjoyed to </a:t>
            </a:r>
            <a:r>
              <a:rPr lang="en-US" dirty="0"/>
              <a:t>track their </a:t>
            </a:r>
            <a:r>
              <a:rPr lang="en-US" dirty="0" smtClean="0"/>
              <a:t>goals( 6/15)</a:t>
            </a:r>
          </a:p>
          <a:p>
            <a:pPr lvl="1"/>
            <a:r>
              <a:rPr lang="en-US" dirty="0" smtClean="0"/>
              <a:t> like to obtain “</a:t>
            </a:r>
            <a:r>
              <a:rPr lang="en-US" i="1" dirty="0"/>
              <a:t>gold coins or </a:t>
            </a:r>
            <a:r>
              <a:rPr lang="en-US" i="1" dirty="0" smtClean="0"/>
              <a:t>diamonds” (6/15)</a:t>
            </a:r>
          </a:p>
          <a:p>
            <a:pPr lvl="1"/>
            <a:r>
              <a:rPr lang="en-US" dirty="0"/>
              <a:t>wearing the device, which </a:t>
            </a:r>
            <a:r>
              <a:rPr lang="en-US" i="1" dirty="0"/>
              <a:t>“[it] is modern” </a:t>
            </a:r>
            <a:r>
              <a:rPr lang="en-US" dirty="0"/>
              <a:t>(3/15</a:t>
            </a:r>
            <a:r>
              <a:rPr lang="en-US" dirty="0" smtClean="0"/>
              <a:t>)</a:t>
            </a:r>
          </a:p>
          <a:p>
            <a:r>
              <a:rPr lang="en-US" i="1" dirty="0" smtClean="0"/>
              <a:t> Historical information &amp; reflection</a:t>
            </a:r>
            <a:r>
              <a:rPr lang="en-US" dirty="0" smtClean="0"/>
              <a:t>. Participants (11/15) emphasized the calendar was useful to realize if they pursued or have proposed goals:  </a:t>
            </a:r>
          </a:p>
          <a:p>
            <a:pPr lvl="1"/>
            <a:r>
              <a:rPr lang="en-US" i="1" dirty="0" smtClean="0"/>
              <a:t>“... Realizing that I did not exercise one day, it would make me to effort for the next day”</a:t>
            </a:r>
            <a:r>
              <a:rPr lang="en-US" dirty="0" smtClean="0"/>
              <a:t>.</a:t>
            </a:r>
          </a:p>
          <a:p>
            <a:endParaRPr lang="en-US" dirty="0" smtClean="0"/>
          </a:p>
          <a:p>
            <a:endParaRPr lang="en-US" i="1" dirty="0" smtClean="0"/>
          </a:p>
        </p:txBody>
      </p:sp>
      <p:sp>
        <p:nvSpPr>
          <p:cNvPr id="4" name="Marcador de fecha 3"/>
          <p:cNvSpPr>
            <a:spLocks noGrp="1"/>
          </p:cNvSpPr>
          <p:nvPr>
            <p:ph type="dt" sz="half" idx="10"/>
          </p:nvPr>
        </p:nvSpPr>
        <p:spPr/>
        <p:txBody>
          <a:bodyPr/>
          <a:lstStyle/>
          <a:p>
            <a:r>
              <a:rPr lang="en-US" smtClean="0"/>
              <a:t>5/21/12</a:t>
            </a:r>
            <a:endParaRPr lang="es-ES"/>
          </a:p>
        </p:txBody>
      </p:sp>
      <p:sp>
        <p:nvSpPr>
          <p:cNvPr id="5" name="Marcador de pie de página 4"/>
          <p:cNvSpPr>
            <a:spLocks noGrp="1"/>
          </p:cNvSpPr>
          <p:nvPr>
            <p:ph type="ftr" sz="quarter" idx="11"/>
          </p:nvPr>
        </p:nvSpPr>
        <p:spPr/>
        <p:txBody>
          <a:bodyPr/>
          <a:lstStyle/>
          <a:p>
            <a:r>
              <a:rPr lang="es-ES" smtClean="0"/>
              <a:t>Wellnes Interventions and HCI</a:t>
            </a:r>
            <a:endParaRPr lang="es-ES"/>
          </a:p>
        </p:txBody>
      </p:sp>
      <p:sp>
        <p:nvSpPr>
          <p:cNvPr id="6" name="Marcador de número de diapositiva 5"/>
          <p:cNvSpPr>
            <a:spLocks noGrp="1"/>
          </p:cNvSpPr>
          <p:nvPr>
            <p:ph type="sldNum" sz="quarter" idx="12"/>
          </p:nvPr>
        </p:nvSpPr>
        <p:spPr/>
        <p:txBody>
          <a:bodyPr/>
          <a:lstStyle/>
          <a:p>
            <a:fld id="{1E77449E-7557-E048-920B-7296FB669C2A}" type="slidenum">
              <a:rPr lang="es-ES" smtClean="0"/>
              <a:t>74</a:t>
            </a:fld>
            <a:endParaRPr lang="es-ES"/>
          </a:p>
        </p:txBody>
      </p:sp>
    </p:spTree>
    <p:extLst>
      <p:ext uri="{BB962C8B-B14F-4D97-AF65-F5344CB8AC3E}">
        <p14:creationId xmlns:p14="http://schemas.microsoft.com/office/powerpoint/2010/main" val="211613408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Results</a:t>
            </a:r>
            <a:r>
              <a:rPr lang="es-ES" dirty="0" smtClean="0"/>
              <a:t>: </a:t>
            </a:r>
            <a:r>
              <a:rPr lang="es-ES" dirty="0" err="1" smtClean="0"/>
              <a:t>validating</a:t>
            </a:r>
            <a:r>
              <a:rPr lang="es-ES" dirty="0" smtClean="0"/>
              <a:t> </a:t>
            </a:r>
            <a:r>
              <a:rPr lang="es-ES" dirty="0" err="1" smtClean="0"/>
              <a:t>the</a:t>
            </a:r>
            <a:r>
              <a:rPr lang="es-ES" dirty="0" smtClean="0"/>
              <a:t> </a:t>
            </a:r>
            <a:r>
              <a:rPr lang="es-ES" dirty="0" err="1" smtClean="0"/>
              <a:t>strategies</a:t>
            </a:r>
            <a:endParaRPr lang="es-ES" dirty="0"/>
          </a:p>
        </p:txBody>
      </p:sp>
      <p:sp>
        <p:nvSpPr>
          <p:cNvPr id="3" name="Marcador de contenido 2"/>
          <p:cNvSpPr>
            <a:spLocks noGrp="1"/>
          </p:cNvSpPr>
          <p:nvPr>
            <p:ph idx="1"/>
          </p:nvPr>
        </p:nvSpPr>
        <p:spPr/>
        <p:txBody>
          <a:bodyPr>
            <a:normAutofit/>
          </a:bodyPr>
          <a:lstStyle/>
          <a:p>
            <a:endParaRPr lang="en-US" dirty="0" smtClean="0"/>
          </a:p>
          <a:p>
            <a:endParaRPr lang="en-US" i="1" dirty="0" smtClean="0"/>
          </a:p>
        </p:txBody>
      </p:sp>
      <p:sp>
        <p:nvSpPr>
          <p:cNvPr id="4" name="Marcador de fecha 3"/>
          <p:cNvSpPr>
            <a:spLocks noGrp="1"/>
          </p:cNvSpPr>
          <p:nvPr>
            <p:ph type="dt" sz="half" idx="10"/>
          </p:nvPr>
        </p:nvSpPr>
        <p:spPr/>
        <p:txBody>
          <a:bodyPr/>
          <a:lstStyle/>
          <a:p>
            <a:r>
              <a:rPr lang="en-US" smtClean="0"/>
              <a:t>5/21/12</a:t>
            </a:r>
            <a:endParaRPr lang="es-ES"/>
          </a:p>
        </p:txBody>
      </p:sp>
      <p:sp>
        <p:nvSpPr>
          <p:cNvPr id="5" name="Marcador de pie de página 4"/>
          <p:cNvSpPr>
            <a:spLocks noGrp="1"/>
          </p:cNvSpPr>
          <p:nvPr>
            <p:ph type="ftr" sz="quarter" idx="11"/>
          </p:nvPr>
        </p:nvSpPr>
        <p:spPr/>
        <p:txBody>
          <a:bodyPr/>
          <a:lstStyle/>
          <a:p>
            <a:r>
              <a:rPr lang="es-ES" smtClean="0"/>
              <a:t>Wellnes Interventions and HCI</a:t>
            </a:r>
            <a:endParaRPr lang="es-ES"/>
          </a:p>
        </p:txBody>
      </p:sp>
      <p:sp>
        <p:nvSpPr>
          <p:cNvPr id="6" name="Marcador de número de diapositiva 5"/>
          <p:cNvSpPr>
            <a:spLocks noGrp="1"/>
          </p:cNvSpPr>
          <p:nvPr>
            <p:ph type="sldNum" sz="quarter" idx="12"/>
          </p:nvPr>
        </p:nvSpPr>
        <p:spPr/>
        <p:txBody>
          <a:bodyPr/>
          <a:lstStyle/>
          <a:p>
            <a:fld id="{1E77449E-7557-E048-920B-7296FB669C2A}" type="slidenum">
              <a:rPr lang="es-ES" smtClean="0"/>
              <a:t>75</a:t>
            </a:fld>
            <a:endParaRPr lang="es-ES"/>
          </a:p>
        </p:txBody>
      </p:sp>
      <p:sp>
        <p:nvSpPr>
          <p:cNvPr id="8" name="Marcador de contenido 2"/>
          <p:cNvSpPr txBox="1">
            <a:spLocks/>
          </p:cNvSpPr>
          <p:nvPr/>
        </p:nvSpPr>
        <p:spPr>
          <a:xfrm>
            <a:off x="609600" y="1752600"/>
            <a:ext cx="8229600" cy="45259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i="1" dirty="0" smtClean="0"/>
              <a:t>Trigger</a:t>
            </a:r>
            <a:r>
              <a:rPr lang="en-US" dirty="0" smtClean="0"/>
              <a:t>. The notifications are easy to comprehend, but the ambient noise may impede they were perceived:</a:t>
            </a:r>
          </a:p>
          <a:p>
            <a:pPr lvl="1"/>
            <a:r>
              <a:rPr lang="en-US" dirty="0" smtClean="0"/>
              <a:t>Half of the participants (8/15) perceived the audible notifications, </a:t>
            </a:r>
            <a:endParaRPr lang="en-US" dirty="0"/>
          </a:p>
          <a:p>
            <a:pPr lvl="1"/>
            <a:r>
              <a:rPr lang="en-US" dirty="0"/>
              <a:t>However, we </a:t>
            </a:r>
            <a:r>
              <a:rPr lang="en-US" dirty="0" smtClean="0"/>
              <a:t>noticed that </a:t>
            </a:r>
            <a:r>
              <a:rPr lang="en-US" dirty="0"/>
              <a:t>some participants (7/15) </a:t>
            </a:r>
            <a:r>
              <a:rPr lang="en-US" dirty="0" smtClean="0"/>
              <a:t>observed </a:t>
            </a:r>
            <a:r>
              <a:rPr lang="en-US" dirty="0"/>
              <a:t>it while </a:t>
            </a:r>
            <a:r>
              <a:rPr lang="en-US" dirty="0" smtClean="0"/>
              <a:t>exercising.</a:t>
            </a:r>
            <a:r>
              <a:rPr lang="es-ES_tradnl" dirty="0" smtClean="0">
                <a:effectLst/>
              </a:rPr>
              <a:t> </a:t>
            </a:r>
            <a:endParaRPr lang="en-US" dirty="0" smtClean="0"/>
          </a:p>
          <a:p>
            <a:r>
              <a:rPr lang="en-US" i="1" dirty="0"/>
              <a:t>Positive and playful reinforcement.</a:t>
            </a:r>
            <a:r>
              <a:rPr lang="en-US" dirty="0"/>
              <a:t> R</a:t>
            </a:r>
            <a:r>
              <a:rPr lang="en-US" dirty="0" smtClean="0"/>
              <a:t>eceiving </a:t>
            </a:r>
            <a:r>
              <a:rPr lang="en-US" dirty="0"/>
              <a:t>access time to play games would </a:t>
            </a:r>
            <a:r>
              <a:rPr lang="en-US" dirty="0" smtClean="0"/>
              <a:t>be fun and </a:t>
            </a:r>
            <a:r>
              <a:rPr lang="en-US" dirty="0"/>
              <a:t>a useful reward for motivating </a:t>
            </a:r>
            <a:r>
              <a:rPr lang="en-US" dirty="0" smtClean="0"/>
              <a:t>them (9/15). </a:t>
            </a:r>
            <a:endParaRPr lang="en-US" i="1" dirty="0"/>
          </a:p>
        </p:txBody>
      </p:sp>
    </p:spTree>
    <p:extLst>
      <p:ext uri="{BB962C8B-B14F-4D97-AF65-F5344CB8AC3E}">
        <p14:creationId xmlns:p14="http://schemas.microsoft.com/office/powerpoint/2010/main" val="206148988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Lessons</a:t>
            </a:r>
            <a:r>
              <a:rPr lang="es-ES" dirty="0" smtClean="0"/>
              <a:t> </a:t>
            </a:r>
            <a:r>
              <a:rPr lang="es-ES" dirty="0" err="1" smtClean="0"/>
              <a:t>learned</a:t>
            </a:r>
            <a:endParaRPr lang="es-ES" dirty="0"/>
          </a:p>
        </p:txBody>
      </p:sp>
      <p:sp>
        <p:nvSpPr>
          <p:cNvPr id="3" name="Marcador de contenido 2"/>
          <p:cNvSpPr>
            <a:spLocks noGrp="1"/>
          </p:cNvSpPr>
          <p:nvPr>
            <p:ph idx="1"/>
          </p:nvPr>
        </p:nvSpPr>
        <p:spPr/>
        <p:txBody>
          <a:bodyPr>
            <a:normAutofit/>
          </a:bodyPr>
          <a:lstStyle/>
          <a:p>
            <a:endParaRPr lang="en-US" dirty="0" smtClean="0"/>
          </a:p>
          <a:p>
            <a:endParaRPr lang="en-US" i="1" dirty="0" smtClean="0"/>
          </a:p>
        </p:txBody>
      </p:sp>
      <p:sp>
        <p:nvSpPr>
          <p:cNvPr id="4" name="Marcador de fecha 3"/>
          <p:cNvSpPr>
            <a:spLocks noGrp="1"/>
          </p:cNvSpPr>
          <p:nvPr>
            <p:ph type="dt" sz="half" idx="10"/>
          </p:nvPr>
        </p:nvSpPr>
        <p:spPr/>
        <p:txBody>
          <a:bodyPr/>
          <a:lstStyle/>
          <a:p>
            <a:r>
              <a:rPr lang="en-US" smtClean="0"/>
              <a:t>5/21/12</a:t>
            </a:r>
            <a:endParaRPr lang="es-ES"/>
          </a:p>
        </p:txBody>
      </p:sp>
      <p:sp>
        <p:nvSpPr>
          <p:cNvPr id="5" name="Marcador de pie de página 4"/>
          <p:cNvSpPr>
            <a:spLocks noGrp="1"/>
          </p:cNvSpPr>
          <p:nvPr>
            <p:ph type="ftr" sz="quarter" idx="11"/>
          </p:nvPr>
        </p:nvSpPr>
        <p:spPr/>
        <p:txBody>
          <a:bodyPr/>
          <a:lstStyle/>
          <a:p>
            <a:r>
              <a:rPr lang="es-ES" smtClean="0"/>
              <a:t>Wellnes Interventions and HCI</a:t>
            </a:r>
            <a:endParaRPr lang="es-ES"/>
          </a:p>
        </p:txBody>
      </p:sp>
      <p:sp>
        <p:nvSpPr>
          <p:cNvPr id="6" name="Marcador de número de diapositiva 5"/>
          <p:cNvSpPr>
            <a:spLocks noGrp="1"/>
          </p:cNvSpPr>
          <p:nvPr>
            <p:ph type="sldNum" sz="quarter" idx="12"/>
          </p:nvPr>
        </p:nvSpPr>
        <p:spPr/>
        <p:txBody>
          <a:bodyPr/>
          <a:lstStyle/>
          <a:p>
            <a:fld id="{1E77449E-7557-E048-920B-7296FB669C2A}" type="slidenum">
              <a:rPr lang="es-ES" smtClean="0"/>
              <a:t>76</a:t>
            </a:fld>
            <a:endParaRPr lang="es-ES"/>
          </a:p>
        </p:txBody>
      </p:sp>
      <p:sp>
        <p:nvSpPr>
          <p:cNvPr id="8" name="Marcador de contenido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i="1" dirty="0"/>
          </a:p>
        </p:txBody>
      </p:sp>
      <p:sp>
        <p:nvSpPr>
          <p:cNvPr id="9" name="Marcador de contenido 2"/>
          <p:cNvSpPr txBox="1">
            <a:spLocks/>
          </p:cNvSpPr>
          <p:nvPr/>
        </p:nvSpPr>
        <p:spPr>
          <a:xfrm>
            <a:off x="762000" y="1905000"/>
            <a:ext cx="8229600" cy="45259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Playing games may be not an adequate motivational factor for elderly (12/15)</a:t>
            </a:r>
          </a:p>
          <a:p>
            <a:pPr lvl="1"/>
            <a:r>
              <a:rPr lang="en-US" dirty="0" smtClean="0"/>
              <a:t>5 </a:t>
            </a:r>
            <a:r>
              <a:rPr lang="en-US" dirty="0"/>
              <a:t>participants suggested to use other type of </a:t>
            </a:r>
            <a:r>
              <a:rPr lang="en-US" dirty="0" smtClean="0"/>
              <a:t>rewards</a:t>
            </a:r>
            <a:r>
              <a:rPr lang="en-US" i="1" dirty="0"/>
              <a:t> </a:t>
            </a:r>
            <a:r>
              <a:rPr lang="en-US" dirty="0" smtClean="0"/>
              <a:t>regarding to manage their health</a:t>
            </a:r>
          </a:p>
          <a:p>
            <a:pPr lvl="1"/>
            <a:r>
              <a:rPr lang="en-US" i="1" dirty="0"/>
              <a:t>“I would like to get permission to eat food restricted to consume by my physician”</a:t>
            </a:r>
            <a:r>
              <a:rPr lang="en-US" i="1" dirty="0" smtClean="0"/>
              <a:t>; “…a desert”</a:t>
            </a:r>
            <a:r>
              <a:rPr lang="en-US" i="1" dirty="0"/>
              <a:t>;  “a free consultation with a nutritionist” </a:t>
            </a:r>
            <a:endParaRPr lang="en-US" i="1" dirty="0" smtClean="0"/>
          </a:p>
          <a:p>
            <a:pPr lvl="1" hangingPunct="0"/>
            <a:r>
              <a:rPr lang="en-US" dirty="0" smtClean="0"/>
              <a:t>7 would like to receive rewards </a:t>
            </a:r>
            <a:r>
              <a:rPr lang="en-US" dirty="0"/>
              <a:t>that promote socialization out of their </a:t>
            </a:r>
            <a:r>
              <a:rPr lang="en-US" dirty="0" smtClean="0"/>
              <a:t>homes: </a:t>
            </a:r>
            <a:endParaRPr lang="es-ES_tradnl" sz="4000" i="1" dirty="0"/>
          </a:p>
          <a:p>
            <a:pPr lvl="1" hangingPunct="0"/>
            <a:r>
              <a:rPr lang="en-US" i="1" dirty="0"/>
              <a:t> “</a:t>
            </a:r>
            <a:r>
              <a:rPr lang="en-US" i="1" dirty="0" smtClean="0"/>
              <a:t>…But </a:t>
            </a:r>
            <a:r>
              <a:rPr lang="en-US" i="1" dirty="0"/>
              <a:t>I would like to win trips as </a:t>
            </a:r>
            <a:r>
              <a:rPr lang="en-US" i="1" dirty="0" smtClean="0"/>
              <a:t>rewards.”; “…, going out or a meeting with friends”</a:t>
            </a:r>
            <a:endParaRPr lang="es-ES_tradnl" sz="4000" i="1" dirty="0"/>
          </a:p>
          <a:p>
            <a:pPr lvl="1"/>
            <a:endParaRPr lang="es-ES_tradnl" dirty="0" smtClean="0"/>
          </a:p>
          <a:p>
            <a:pPr lvl="1"/>
            <a:endParaRPr lang="en-US" dirty="0" smtClean="0"/>
          </a:p>
          <a:p>
            <a:pPr lvl="1"/>
            <a:endParaRPr lang="en-US" dirty="0"/>
          </a:p>
        </p:txBody>
      </p:sp>
    </p:spTree>
    <p:extLst>
      <p:ext uri="{BB962C8B-B14F-4D97-AF65-F5344CB8AC3E}">
        <p14:creationId xmlns:p14="http://schemas.microsoft.com/office/powerpoint/2010/main" val="339725741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Lessons</a:t>
            </a:r>
            <a:r>
              <a:rPr lang="es-ES" dirty="0" smtClean="0"/>
              <a:t> </a:t>
            </a:r>
            <a:r>
              <a:rPr lang="es-ES" dirty="0" err="1" smtClean="0"/>
              <a:t>learned</a:t>
            </a:r>
            <a:endParaRPr lang="es-ES" dirty="0"/>
          </a:p>
        </p:txBody>
      </p:sp>
      <p:sp>
        <p:nvSpPr>
          <p:cNvPr id="3" name="Marcador de contenido 2"/>
          <p:cNvSpPr>
            <a:spLocks noGrp="1"/>
          </p:cNvSpPr>
          <p:nvPr>
            <p:ph idx="1"/>
          </p:nvPr>
        </p:nvSpPr>
        <p:spPr/>
        <p:txBody>
          <a:bodyPr>
            <a:normAutofit/>
          </a:bodyPr>
          <a:lstStyle/>
          <a:p>
            <a:endParaRPr lang="en-US" dirty="0" smtClean="0"/>
          </a:p>
          <a:p>
            <a:endParaRPr lang="en-US" i="1" dirty="0" smtClean="0"/>
          </a:p>
        </p:txBody>
      </p:sp>
      <p:sp>
        <p:nvSpPr>
          <p:cNvPr id="4" name="Marcador de fecha 3"/>
          <p:cNvSpPr>
            <a:spLocks noGrp="1"/>
          </p:cNvSpPr>
          <p:nvPr>
            <p:ph type="dt" sz="half" idx="10"/>
          </p:nvPr>
        </p:nvSpPr>
        <p:spPr/>
        <p:txBody>
          <a:bodyPr/>
          <a:lstStyle/>
          <a:p>
            <a:r>
              <a:rPr lang="en-US" smtClean="0"/>
              <a:t>5/21/12</a:t>
            </a:r>
            <a:endParaRPr lang="es-ES"/>
          </a:p>
        </p:txBody>
      </p:sp>
      <p:sp>
        <p:nvSpPr>
          <p:cNvPr id="5" name="Marcador de pie de página 4"/>
          <p:cNvSpPr>
            <a:spLocks noGrp="1"/>
          </p:cNvSpPr>
          <p:nvPr>
            <p:ph type="ftr" sz="quarter" idx="11"/>
          </p:nvPr>
        </p:nvSpPr>
        <p:spPr/>
        <p:txBody>
          <a:bodyPr/>
          <a:lstStyle/>
          <a:p>
            <a:r>
              <a:rPr lang="es-ES" smtClean="0"/>
              <a:t>Wellnes Interventions and HCI</a:t>
            </a:r>
            <a:endParaRPr lang="es-ES"/>
          </a:p>
        </p:txBody>
      </p:sp>
      <p:sp>
        <p:nvSpPr>
          <p:cNvPr id="6" name="Marcador de número de diapositiva 5"/>
          <p:cNvSpPr>
            <a:spLocks noGrp="1"/>
          </p:cNvSpPr>
          <p:nvPr>
            <p:ph type="sldNum" sz="quarter" idx="12"/>
          </p:nvPr>
        </p:nvSpPr>
        <p:spPr/>
        <p:txBody>
          <a:bodyPr/>
          <a:lstStyle/>
          <a:p>
            <a:fld id="{1E77449E-7557-E048-920B-7296FB669C2A}" type="slidenum">
              <a:rPr lang="es-ES" smtClean="0"/>
              <a:t>77</a:t>
            </a:fld>
            <a:endParaRPr lang="es-ES"/>
          </a:p>
        </p:txBody>
      </p:sp>
      <p:sp>
        <p:nvSpPr>
          <p:cNvPr id="8" name="Marcador de contenido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i="1" dirty="0"/>
          </a:p>
        </p:txBody>
      </p:sp>
      <p:sp>
        <p:nvSpPr>
          <p:cNvPr id="9" name="Marcador de contenido 2"/>
          <p:cNvSpPr txBox="1">
            <a:spLocks/>
          </p:cNvSpPr>
          <p:nvPr/>
        </p:nvSpPr>
        <p:spPr>
          <a:xfrm>
            <a:off x="762000" y="19050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Visualizing the goals </a:t>
            </a:r>
            <a:r>
              <a:rPr lang="en-US" dirty="0"/>
              <a:t>that were not </a:t>
            </a:r>
            <a:r>
              <a:rPr lang="en-US" dirty="0" smtClean="0"/>
              <a:t>pursued </a:t>
            </a:r>
            <a:r>
              <a:rPr lang="en-US" dirty="0"/>
              <a:t>were </a:t>
            </a:r>
            <a:r>
              <a:rPr lang="en-US" dirty="0" smtClean="0"/>
              <a:t>perceived (3/</a:t>
            </a:r>
            <a:r>
              <a:rPr lang="en-US" dirty="0"/>
              <a:t>15</a:t>
            </a:r>
            <a:r>
              <a:rPr lang="en-US" dirty="0" smtClean="0"/>
              <a:t>), </a:t>
            </a:r>
            <a:r>
              <a:rPr lang="en-US" dirty="0"/>
              <a:t>as a factor that may negatively impact their </a:t>
            </a:r>
            <a:r>
              <a:rPr lang="en-US" dirty="0" smtClean="0"/>
              <a:t>motivation</a:t>
            </a:r>
          </a:p>
          <a:p>
            <a:pPr lvl="1" hangingPunct="0"/>
            <a:r>
              <a:rPr lang="en-US" i="1" dirty="0"/>
              <a:t>“[I would like the system to] eliminate copper coins, since they are negative…”;  “… copper coins”;  </a:t>
            </a:r>
            <a:endParaRPr lang="es-ES_tradnl" dirty="0"/>
          </a:p>
          <a:p>
            <a:pPr lvl="1" hangingPunct="0"/>
            <a:r>
              <a:rPr lang="en-US" i="1" dirty="0"/>
              <a:t>“…I would like to see just gold coins”.</a:t>
            </a:r>
            <a:endParaRPr lang="es-ES_tradnl" dirty="0"/>
          </a:p>
          <a:p>
            <a:pPr lvl="1"/>
            <a:endParaRPr lang="en-US" dirty="0" smtClean="0"/>
          </a:p>
          <a:p>
            <a:pPr lvl="1"/>
            <a:endParaRPr lang="en-US" dirty="0"/>
          </a:p>
        </p:txBody>
      </p:sp>
    </p:spTree>
    <p:extLst>
      <p:ext uri="{BB962C8B-B14F-4D97-AF65-F5344CB8AC3E}">
        <p14:creationId xmlns:p14="http://schemas.microsoft.com/office/powerpoint/2010/main" val="175142264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Conclusions</a:t>
            </a:r>
            <a:r>
              <a:rPr lang="es-ES" dirty="0" smtClean="0"/>
              <a:t> </a:t>
            </a:r>
            <a:endParaRPr lang="es-ES" dirty="0"/>
          </a:p>
        </p:txBody>
      </p:sp>
      <p:sp>
        <p:nvSpPr>
          <p:cNvPr id="3" name="Marcador de contenido 2"/>
          <p:cNvSpPr>
            <a:spLocks noGrp="1"/>
          </p:cNvSpPr>
          <p:nvPr>
            <p:ph idx="1"/>
          </p:nvPr>
        </p:nvSpPr>
        <p:spPr/>
        <p:txBody>
          <a:bodyPr>
            <a:normAutofit lnSpcReduction="10000"/>
          </a:bodyPr>
          <a:lstStyle/>
          <a:p>
            <a:r>
              <a:rPr lang="en-US" dirty="0"/>
              <a:t>We understood that one of the main motivators for exercising is </a:t>
            </a:r>
            <a:r>
              <a:rPr lang="en-US" dirty="0" smtClean="0"/>
              <a:t>to have </a:t>
            </a:r>
            <a:r>
              <a:rPr lang="en-US" dirty="0"/>
              <a:t>the </a:t>
            </a:r>
            <a:r>
              <a:rPr lang="en-US" dirty="0" smtClean="0"/>
              <a:t>opportunity to extend </a:t>
            </a:r>
            <a:r>
              <a:rPr lang="en-US" dirty="0"/>
              <a:t>their current social </a:t>
            </a:r>
            <a:r>
              <a:rPr lang="en-US" dirty="0" smtClean="0"/>
              <a:t>network. </a:t>
            </a:r>
          </a:p>
          <a:p>
            <a:r>
              <a:rPr lang="en-US" dirty="0" smtClean="0"/>
              <a:t>They </a:t>
            </a:r>
            <a:r>
              <a:rPr lang="en-US" dirty="0"/>
              <a:t>perceived that providing representations of the compliance of their short-term goals was useful; </a:t>
            </a:r>
            <a:r>
              <a:rPr lang="en-US" dirty="0" smtClean="0"/>
              <a:t>however.</a:t>
            </a:r>
          </a:p>
          <a:p>
            <a:r>
              <a:rPr lang="en-US" dirty="0" smtClean="0"/>
              <a:t> We </a:t>
            </a:r>
            <a:r>
              <a:rPr lang="en-US" dirty="0"/>
              <a:t>also identified that they perceived as negative feedback to be informed of the proposed goals that were not pursued</a:t>
            </a:r>
            <a:r>
              <a:rPr lang="en-US" dirty="0" smtClean="0"/>
              <a:t>.</a:t>
            </a:r>
            <a:endParaRPr lang="en-US" dirty="0" smtClean="0"/>
          </a:p>
        </p:txBody>
      </p:sp>
      <p:sp>
        <p:nvSpPr>
          <p:cNvPr id="6" name="Marcador de número de diapositiva 5"/>
          <p:cNvSpPr>
            <a:spLocks noGrp="1"/>
          </p:cNvSpPr>
          <p:nvPr>
            <p:ph type="sldNum" sz="quarter" idx="12"/>
          </p:nvPr>
        </p:nvSpPr>
        <p:spPr/>
        <p:txBody>
          <a:bodyPr/>
          <a:lstStyle/>
          <a:p>
            <a:fld id="{1E77449E-7557-E048-920B-7296FB669C2A}" type="slidenum">
              <a:rPr lang="es-ES" smtClean="0"/>
              <a:t>78</a:t>
            </a:fld>
            <a:endParaRPr lang="es-ES"/>
          </a:p>
        </p:txBody>
      </p:sp>
    </p:spTree>
    <p:extLst>
      <p:ext uri="{BB962C8B-B14F-4D97-AF65-F5344CB8AC3E}">
        <p14:creationId xmlns:p14="http://schemas.microsoft.com/office/powerpoint/2010/main" val="1366908346"/>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06128" y="1128816"/>
            <a:ext cx="6570134" cy="2802359"/>
          </a:xfrm>
        </p:spPr>
        <p:txBody>
          <a:bodyPr>
            <a:normAutofit fontScale="90000"/>
          </a:bodyPr>
          <a:lstStyle/>
          <a:p>
            <a:r>
              <a:rPr lang="es-ES" dirty="0" err="1" smtClean="0"/>
              <a:t>Using</a:t>
            </a:r>
            <a:r>
              <a:rPr lang="es-ES" dirty="0" smtClean="0"/>
              <a:t> </a:t>
            </a:r>
            <a:r>
              <a:rPr lang="es-ES" dirty="0" err="1" smtClean="0"/>
              <a:t>Expert</a:t>
            </a:r>
            <a:r>
              <a:rPr lang="es-ES" dirty="0" smtClean="0"/>
              <a:t> </a:t>
            </a:r>
            <a:r>
              <a:rPr lang="es-ES" dirty="0" err="1" smtClean="0"/>
              <a:t>Knowledge</a:t>
            </a:r>
            <a:r>
              <a:rPr lang="es-ES" dirty="0" smtClean="0"/>
              <a:t> </a:t>
            </a:r>
            <a:r>
              <a:rPr lang="es-ES" dirty="0" err="1" smtClean="0"/>
              <a:t>to</a:t>
            </a:r>
            <a:r>
              <a:rPr lang="es-ES" dirty="0" smtClean="0"/>
              <a:t> </a:t>
            </a:r>
            <a:r>
              <a:rPr lang="en-US" dirty="0" smtClean="0"/>
              <a:t>Inform</a:t>
            </a:r>
            <a:r>
              <a:rPr lang="es-ES" dirty="0" smtClean="0"/>
              <a:t> </a:t>
            </a:r>
            <a:r>
              <a:rPr lang="es-ES" dirty="0" err="1" smtClean="0"/>
              <a:t>the</a:t>
            </a:r>
            <a:r>
              <a:rPr lang="es-ES" dirty="0" smtClean="0"/>
              <a:t> </a:t>
            </a:r>
            <a:r>
              <a:rPr lang="es-ES" dirty="0" err="1" smtClean="0"/>
              <a:t>Design</a:t>
            </a:r>
            <a:r>
              <a:rPr lang="es-ES" dirty="0" smtClean="0"/>
              <a:t> of </a:t>
            </a:r>
            <a:r>
              <a:rPr lang="es-ES" dirty="0" err="1" smtClean="0"/>
              <a:t>Ambient</a:t>
            </a:r>
            <a:r>
              <a:rPr lang="es-ES" dirty="0" smtClean="0"/>
              <a:t> </a:t>
            </a:r>
            <a:r>
              <a:rPr lang="es-ES" dirty="0" err="1" smtClean="0"/>
              <a:t>Healthcare</a:t>
            </a:r>
            <a:r>
              <a:rPr lang="es-ES" dirty="0" smtClean="0"/>
              <a:t> </a:t>
            </a:r>
            <a:r>
              <a:rPr lang="es-ES" dirty="0" err="1" smtClean="0"/>
              <a:t>Applications</a:t>
            </a:r>
            <a:endParaRPr lang="es-ES" dirty="0"/>
          </a:p>
        </p:txBody>
      </p:sp>
      <p:sp>
        <p:nvSpPr>
          <p:cNvPr id="3" name="Subtítulo 2"/>
          <p:cNvSpPr>
            <a:spLocks noGrp="1"/>
          </p:cNvSpPr>
          <p:nvPr>
            <p:ph type="subTitle" idx="1"/>
          </p:nvPr>
        </p:nvSpPr>
        <p:spPr>
          <a:xfrm>
            <a:off x="1320800" y="5295321"/>
            <a:ext cx="7518400" cy="1499616"/>
          </a:xfrm>
        </p:spPr>
        <p:txBody>
          <a:bodyPr>
            <a:normAutofit/>
          </a:bodyPr>
          <a:lstStyle/>
          <a:p>
            <a:pPr algn="ctr"/>
            <a:endParaRPr lang="es-ES" dirty="0" smtClean="0"/>
          </a:p>
          <a:p>
            <a:r>
              <a:rPr lang="es-ES" dirty="0" smtClean="0"/>
              <a:t>Marcela D. Rodríguez</a:t>
            </a:r>
          </a:p>
          <a:p>
            <a:r>
              <a:rPr lang="es-ES" dirty="0" err="1" smtClean="0"/>
              <a:t>Autonomous</a:t>
            </a:r>
            <a:r>
              <a:rPr lang="es-ES" dirty="0" smtClean="0"/>
              <a:t> </a:t>
            </a:r>
            <a:r>
              <a:rPr lang="es-ES" dirty="0" err="1" smtClean="0"/>
              <a:t>University</a:t>
            </a:r>
            <a:r>
              <a:rPr lang="es-ES" dirty="0" smtClean="0"/>
              <a:t> of Baja California,  UABC,  Mexicali, México</a:t>
            </a:r>
          </a:p>
          <a:p>
            <a:r>
              <a:rPr lang="es-ES" dirty="0" err="1" smtClean="0"/>
              <a:t>marcerod@uabc.edu.mx</a:t>
            </a:r>
            <a:endParaRPr lang="es-ES" dirty="0" smtClean="0"/>
          </a:p>
          <a:p>
            <a:pPr algn="ctr"/>
            <a:endParaRPr lang="es-ES" dirty="0"/>
          </a:p>
        </p:txBody>
      </p:sp>
      <p:pic>
        <p:nvPicPr>
          <p:cNvPr id="11" name="Imagen 10"/>
          <p:cNvPicPr>
            <a:picLocks noChangeAspect="1"/>
          </p:cNvPicPr>
          <p:nvPr/>
        </p:nvPicPr>
        <p:blipFill>
          <a:blip r:embed="rId2"/>
          <a:stretch>
            <a:fillRect/>
          </a:stretch>
        </p:blipFill>
        <p:spPr>
          <a:xfrm>
            <a:off x="321733" y="5723467"/>
            <a:ext cx="778933" cy="778933"/>
          </a:xfrm>
          <a:prstGeom prst="rect">
            <a:avLst/>
          </a:prstGeom>
        </p:spPr>
      </p:pic>
      <p:pic>
        <p:nvPicPr>
          <p:cNvPr id="6" name="Imagen 5"/>
          <p:cNvPicPr>
            <a:picLocks noChangeAspect="1"/>
          </p:cNvPicPr>
          <p:nvPr/>
        </p:nvPicPr>
        <p:blipFill>
          <a:blip r:embed="rId3"/>
          <a:stretch>
            <a:fillRect/>
          </a:stretch>
        </p:blipFill>
        <p:spPr>
          <a:xfrm>
            <a:off x="360562" y="1446263"/>
            <a:ext cx="2111700" cy="2065188"/>
          </a:xfrm>
          <a:prstGeom prst="rect">
            <a:avLst/>
          </a:prstGeom>
        </p:spPr>
      </p:pic>
    </p:spTree>
    <p:extLst>
      <p:ext uri="{BB962C8B-B14F-4D97-AF65-F5344CB8AC3E}">
        <p14:creationId xmlns:p14="http://schemas.microsoft.com/office/powerpoint/2010/main" val="25004995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Type</a:t>
            </a:r>
            <a:r>
              <a:rPr lang="es-ES" dirty="0" smtClean="0"/>
              <a:t> of </a:t>
            </a:r>
            <a:r>
              <a:rPr lang="es-ES" dirty="0" err="1" smtClean="0"/>
              <a:t>Syntesis</a:t>
            </a:r>
            <a:r>
              <a:rPr lang="es-ES" dirty="0" smtClean="0"/>
              <a:t> in SR</a:t>
            </a:r>
            <a:endParaRPr lang="es-ES" dirty="0"/>
          </a:p>
        </p:txBody>
      </p:sp>
      <p:sp>
        <p:nvSpPr>
          <p:cNvPr id="3" name="Marcador de contenido 2"/>
          <p:cNvSpPr>
            <a:spLocks noGrp="1"/>
          </p:cNvSpPr>
          <p:nvPr>
            <p:ph idx="1"/>
          </p:nvPr>
        </p:nvSpPr>
        <p:spPr/>
        <p:txBody>
          <a:bodyPr>
            <a:normAutofit fontScale="92500" lnSpcReduction="10000"/>
          </a:bodyPr>
          <a:lstStyle/>
          <a:p>
            <a:r>
              <a:rPr lang="es-ES" dirty="0"/>
              <a:t>M</a:t>
            </a:r>
            <a:r>
              <a:rPr lang="es-ES" dirty="0" smtClean="0"/>
              <a:t>eta</a:t>
            </a:r>
            <a:r>
              <a:rPr lang="es-ES" dirty="0"/>
              <a:t>-</a:t>
            </a:r>
            <a:r>
              <a:rPr lang="es-ES" dirty="0" err="1" smtClean="0"/>
              <a:t>analysis</a:t>
            </a:r>
            <a:r>
              <a:rPr lang="es-ES" dirty="0" smtClean="0"/>
              <a:t> [</a:t>
            </a:r>
            <a:r>
              <a:rPr lang="es-ES" dirty="0" err="1" smtClean="0"/>
              <a:t>optional</a:t>
            </a:r>
            <a:r>
              <a:rPr lang="es-ES" dirty="0" smtClean="0"/>
              <a:t>]:  </a:t>
            </a:r>
          </a:p>
          <a:p>
            <a:pPr lvl="1"/>
            <a:r>
              <a:rPr lang="es-ES" dirty="0" err="1" smtClean="0"/>
              <a:t>the</a:t>
            </a:r>
            <a:r>
              <a:rPr lang="es-ES" dirty="0" smtClean="0"/>
              <a:t> </a:t>
            </a:r>
            <a:r>
              <a:rPr lang="es-ES" dirty="0"/>
              <a:t>original individual </a:t>
            </a:r>
            <a:r>
              <a:rPr lang="es-ES" dirty="0" err="1"/>
              <a:t>studies</a:t>
            </a:r>
            <a:r>
              <a:rPr lang="es-ES" dirty="0"/>
              <a:t> are </a:t>
            </a:r>
            <a:r>
              <a:rPr lang="es-ES" dirty="0" err="1"/>
              <a:t>treated</a:t>
            </a:r>
            <a:r>
              <a:rPr lang="es-ES" dirty="0"/>
              <a:t> as </a:t>
            </a:r>
            <a:r>
              <a:rPr lang="es-ES" dirty="0" err="1"/>
              <a:t>if</a:t>
            </a:r>
            <a:r>
              <a:rPr lang="es-ES" dirty="0"/>
              <a:t> </a:t>
            </a:r>
            <a:r>
              <a:rPr lang="es-ES" dirty="0" err="1"/>
              <a:t>they</a:t>
            </a:r>
            <a:r>
              <a:rPr lang="es-ES" dirty="0"/>
              <a:t> </a:t>
            </a:r>
            <a:r>
              <a:rPr lang="es-ES" dirty="0" err="1"/>
              <a:t>were</a:t>
            </a:r>
            <a:r>
              <a:rPr lang="es-ES" dirty="0"/>
              <a:t> </a:t>
            </a:r>
            <a:r>
              <a:rPr lang="es-ES" dirty="0" err="1"/>
              <a:t>parts</a:t>
            </a:r>
            <a:r>
              <a:rPr lang="es-ES" dirty="0"/>
              <a:t> of </a:t>
            </a:r>
            <a:r>
              <a:rPr lang="es-ES" dirty="0" err="1"/>
              <a:t>one</a:t>
            </a:r>
            <a:r>
              <a:rPr lang="es-ES" dirty="0"/>
              <a:t> </a:t>
            </a:r>
            <a:r>
              <a:rPr lang="es-ES" dirty="0" err="1"/>
              <a:t>larger</a:t>
            </a:r>
            <a:r>
              <a:rPr lang="es-ES" dirty="0"/>
              <a:t> </a:t>
            </a:r>
            <a:r>
              <a:rPr lang="es-ES" dirty="0" err="1" smtClean="0"/>
              <a:t>study</a:t>
            </a:r>
            <a:endParaRPr lang="es-ES" dirty="0" smtClean="0"/>
          </a:p>
          <a:p>
            <a:pPr lvl="1"/>
            <a:r>
              <a:rPr lang="es-ES" dirty="0" smtClean="0"/>
              <a:t>single and final </a:t>
            </a:r>
            <a:r>
              <a:rPr lang="es-ES" dirty="0" err="1" smtClean="0"/>
              <a:t>result</a:t>
            </a:r>
            <a:r>
              <a:rPr lang="es-ES" dirty="0"/>
              <a:t> </a:t>
            </a:r>
            <a:r>
              <a:rPr lang="es-ES" dirty="0" err="1" smtClean="0"/>
              <a:t>summarizes</a:t>
            </a:r>
            <a:r>
              <a:rPr lang="es-ES" dirty="0" smtClean="0"/>
              <a:t> </a:t>
            </a:r>
            <a:r>
              <a:rPr lang="es-ES" dirty="0" err="1" smtClean="0"/>
              <a:t>the</a:t>
            </a:r>
            <a:r>
              <a:rPr lang="es-ES" dirty="0" smtClean="0"/>
              <a:t> </a:t>
            </a:r>
            <a:r>
              <a:rPr lang="es-ES" dirty="0" err="1" smtClean="0"/>
              <a:t>whole</a:t>
            </a:r>
            <a:r>
              <a:rPr lang="es-ES" dirty="0" smtClean="0"/>
              <a:t> </a:t>
            </a:r>
            <a:r>
              <a:rPr lang="es-ES" dirty="0" err="1" smtClean="0"/>
              <a:t>evidence</a:t>
            </a:r>
            <a:r>
              <a:rPr lang="es-ES" dirty="0" smtClean="0"/>
              <a:t>.</a:t>
            </a:r>
          </a:p>
          <a:p>
            <a:r>
              <a:rPr lang="es-ES" dirty="0" err="1" smtClean="0"/>
              <a:t>It</a:t>
            </a:r>
            <a:r>
              <a:rPr lang="es-ES" dirty="0" smtClean="0"/>
              <a:t> </a:t>
            </a:r>
            <a:r>
              <a:rPr lang="es-ES" dirty="0" err="1" smtClean="0"/>
              <a:t>is</a:t>
            </a:r>
            <a:r>
              <a:rPr lang="es-ES" dirty="0" smtClean="0"/>
              <a:t> </a:t>
            </a:r>
            <a:r>
              <a:rPr lang="es-ES" dirty="0" err="1" smtClean="0"/>
              <a:t>important</a:t>
            </a:r>
            <a:r>
              <a:rPr lang="es-ES" dirty="0" smtClean="0"/>
              <a:t> </a:t>
            </a:r>
            <a:r>
              <a:rPr lang="es-ES" dirty="0" err="1" smtClean="0"/>
              <a:t>to</a:t>
            </a:r>
            <a:r>
              <a:rPr lang="es-ES" dirty="0" smtClean="0"/>
              <a:t> </a:t>
            </a:r>
            <a:r>
              <a:rPr lang="es-ES" dirty="0" err="1" smtClean="0"/>
              <a:t>include</a:t>
            </a:r>
            <a:r>
              <a:rPr lang="es-ES" dirty="0" smtClean="0"/>
              <a:t> </a:t>
            </a:r>
            <a:r>
              <a:rPr lang="es-ES" dirty="0" err="1" smtClean="0"/>
              <a:t>descriptive</a:t>
            </a:r>
            <a:r>
              <a:rPr lang="es-ES" dirty="0" smtClean="0"/>
              <a:t> </a:t>
            </a:r>
            <a:r>
              <a:rPr lang="es-ES" dirty="0" err="1" smtClean="0"/>
              <a:t>evaluation</a:t>
            </a:r>
            <a:r>
              <a:rPr lang="es-ES" dirty="0" smtClean="0"/>
              <a:t> of </a:t>
            </a:r>
            <a:r>
              <a:rPr lang="es-ES" dirty="0" err="1" smtClean="0"/>
              <a:t>each</a:t>
            </a:r>
            <a:r>
              <a:rPr lang="es-ES" dirty="0" smtClean="0"/>
              <a:t> </a:t>
            </a:r>
            <a:r>
              <a:rPr lang="es-ES" dirty="0" err="1" smtClean="0"/>
              <a:t>study</a:t>
            </a:r>
            <a:endParaRPr lang="es-ES" dirty="0" smtClean="0"/>
          </a:p>
          <a:p>
            <a:pPr lvl="1"/>
            <a:r>
              <a:rPr lang="es-ES" dirty="0" smtClean="0"/>
              <a:t> tabular </a:t>
            </a:r>
            <a:r>
              <a:rPr lang="es-ES" dirty="0" err="1" smtClean="0"/>
              <a:t>format</a:t>
            </a:r>
            <a:r>
              <a:rPr lang="es-ES" dirty="0" smtClean="0"/>
              <a:t> </a:t>
            </a:r>
            <a:r>
              <a:rPr lang="es-ES" dirty="0" err="1" smtClean="0"/>
              <a:t>or</a:t>
            </a:r>
            <a:r>
              <a:rPr lang="es-ES" dirty="0" smtClean="0"/>
              <a:t> </a:t>
            </a:r>
            <a:r>
              <a:rPr lang="es-ES" dirty="0" err="1" smtClean="0"/>
              <a:t>tables</a:t>
            </a:r>
            <a:r>
              <a:rPr lang="es-ES" dirty="0" smtClean="0"/>
              <a:t> </a:t>
            </a:r>
            <a:r>
              <a:rPr lang="es-ES" dirty="0" err="1" smtClean="0"/>
              <a:t>including</a:t>
            </a:r>
            <a:r>
              <a:rPr lang="es-ES" dirty="0" smtClean="0"/>
              <a:t> </a:t>
            </a:r>
            <a:r>
              <a:rPr lang="es-ES" dirty="0" err="1" smtClean="0"/>
              <a:t>population</a:t>
            </a:r>
            <a:r>
              <a:rPr lang="es-ES" dirty="0" smtClean="0"/>
              <a:t>, </a:t>
            </a:r>
            <a:r>
              <a:rPr lang="es-ES" dirty="0" err="1" smtClean="0"/>
              <a:t>oucomes</a:t>
            </a:r>
            <a:r>
              <a:rPr lang="es-ES" dirty="0" smtClean="0"/>
              <a:t>, </a:t>
            </a:r>
            <a:r>
              <a:rPr lang="es-ES" dirty="0" err="1" smtClean="0"/>
              <a:t>evaluation</a:t>
            </a:r>
            <a:r>
              <a:rPr lang="es-ES" dirty="0" smtClean="0"/>
              <a:t>, etc. </a:t>
            </a:r>
          </a:p>
          <a:p>
            <a:pPr lvl="1"/>
            <a:r>
              <a:rPr lang="es-ES" dirty="0" err="1" smtClean="0"/>
              <a:t>This</a:t>
            </a:r>
            <a:r>
              <a:rPr lang="es-ES" dirty="0" smtClean="0"/>
              <a:t> </a:t>
            </a:r>
            <a:r>
              <a:rPr lang="es-ES" dirty="0" err="1" smtClean="0"/>
              <a:t>help</a:t>
            </a:r>
            <a:r>
              <a:rPr lang="es-ES" dirty="0" smtClean="0"/>
              <a:t> </a:t>
            </a:r>
            <a:r>
              <a:rPr lang="es-ES" dirty="0" err="1" smtClean="0"/>
              <a:t>to</a:t>
            </a:r>
            <a:r>
              <a:rPr lang="es-ES" dirty="0" smtClean="0"/>
              <a:t> determine </a:t>
            </a:r>
            <a:r>
              <a:rPr lang="es-ES" dirty="0" err="1" smtClean="0"/>
              <a:t>if</a:t>
            </a:r>
            <a:r>
              <a:rPr lang="es-ES" dirty="0" smtClean="0"/>
              <a:t> </a:t>
            </a:r>
            <a:r>
              <a:rPr lang="es-ES" dirty="0" err="1" smtClean="0"/>
              <a:t>the</a:t>
            </a:r>
            <a:r>
              <a:rPr lang="es-ES" dirty="0" smtClean="0"/>
              <a:t> </a:t>
            </a:r>
            <a:r>
              <a:rPr lang="es-ES" dirty="0" err="1" smtClean="0"/>
              <a:t>studies</a:t>
            </a:r>
            <a:r>
              <a:rPr lang="es-ES" dirty="0" smtClean="0"/>
              <a:t> </a:t>
            </a:r>
            <a:r>
              <a:rPr lang="es-ES" dirty="0" err="1" smtClean="0"/>
              <a:t>results</a:t>
            </a:r>
            <a:r>
              <a:rPr lang="es-ES" dirty="0" smtClean="0"/>
              <a:t> can be </a:t>
            </a:r>
            <a:r>
              <a:rPr lang="es-ES" dirty="0" err="1" smtClean="0"/>
              <a:t>pooled</a:t>
            </a:r>
            <a:r>
              <a:rPr lang="es-ES" dirty="0" smtClean="0"/>
              <a:t> </a:t>
            </a:r>
            <a:r>
              <a:rPr lang="es-ES" dirty="0" err="1" smtClean="0"/>
              <a:t>to</a:t>
            </a:r>
            <a:r>
              <a:rPr lang="es-ES" dirty="0" smtClean="0"/>
              <a:t> a </a:t>
            </a:r>
            <a:r>
              <a:rPr lang="es-ES" dirty="0" err="1" smtClean="0"/>
              <a:t>metaanalysis</a:t>
            </a:r>
            <a:endParaRPr lang="es-ES" dirty="0" smtClean="0"/>
          </a:p>
          <a:p>
            <a:pPr lvl="1"/>
            <a:endParaRPr lang="es-ES" dirty="0" smtClean="0"/>
          </a:p>
          <a:p>
            <a:endParaRPr lang="es-ES" dirty="0"/>
          </a:p>
        </p:txBody>
      </p:sp>
    </p:spTree>
    <p:extLst>
      <p:ext uri="{BB962C8B-B14F-4D97-AF65-F5344CB8AC3E}">
        <p14:creationId xmlns:p14="http://schemas.microsoft.com/office/powerpoint/2010/main" val="410726830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p:cNvGraphicFramePr>
          <p:nvPr>
            <p:extLst>
              <p:ext uri="{D42A27DB-BD31-4B8C-83A1-F6EECF244321}">
                <p14:modId xmlns:p14="http://schemas.microsoft.com/office/powerpoint/2010/main" val="3252113331"/>
              </p:ext>
            </p:extLst>
          </p:nvPr>
        </p:nvGraphicFramePr>
        <p:xfrm>
          <a:off x="0" y="4371955"/>
          <a:ext cx="6192688" cy="25246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1 Gráfico"/>
          <p:cNvGraphicFramePr>
            <a:graphicFrameLocks noGrp="1"/>
          </p:cNvGraphicFramePr>
          <p:nvPr>
            <p:ph idx="1"/>
            <p:extLst>
              <p:ext uri="{D42A27DB-BD31-4B8C-83A1-F6EECF244321}">
                <p14:modId xmlns:p14="http://schemas.microsoft.com/office/powerpoint/2010/main" val="1137372854"/>
              </p:ext>
            </p:extLst>
          </p:nvPr>
        </p:nvGraphicFramePr>
        <p:xfrm>
          <a:off x="4572000" y="1772816"/>
          <a:ext cx="4392488" cy="3024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5 Gráfico"/>
          <p:cNvGraphicFramePr>
            <a:graphicFrameLocks/>
          </p:cNvGraphicFramePr>
          <p:nvPr>
            <p:extLst>
              <p:ext uri="{D42A27DB-BD31-4B8C-83A1-F6EECF244321}">
                <p14:modId xmlns:p14="http://schemas.microsoft.com/office/powerpoint/2010/main" val="1189057433"/>
              </p:ext>
            </p:extLst>
          </p:nvPr>
        </p:nvGraphicFramePr>
        <p:xfrm>
          <a:off x="226244" y="1772816"/>
          <a:ext cx="4032448" cy="2469977"/>
        </p:xfrm>
        <a:graphic>
          <a:graphicData uri="http://schemas.openxmlformats.org/drawingml/2006/chart">
            <c:chart xmlns:c="http://schemas.openxmlformats.org/drawingml/2006/chart" xmlns:r="http://schemas.openxmlformats.org/officeDocument/2006/relationships" r:id="rId5"/>
          </a:graphicData>
        </a:graphic>
      </p:graphicFrame>
      <p:sp>
        <p:nvSpPr>
          <p:cNvPr id="7" name="6 CuadroTexto"/>
          <p:cNvSpPr txBox="1"/>
          <p:nvPr/>
        </p:nvSpPr>
        <p:spPr>
          <a:xfrm>
            <a:off x="637704" y="1342281"/>
            <a:ext cx="1512168" cy="461665"/>
          </a:xfrm>
          <a:prstGeom prst="rect">
            <a:avLst/>
          </a:prstGeom>
          <a:noFill/>
        </p:spPr>
        <p:txBody>
          <a:bodyPr wrap="square" rtlCol="0">
            <a:spAutoFit/>
          </a:bodyPr>
          <a:lstStyle/>
          <a:p>
            <a:r>
              <a:rPr lang="es-MX" sz="2400" b="1" dirty="0" smtClean="0"/>
              <a:t>CARE-Me</a:t>
            </a:r>
            <a:endParaRPr lang="es-MX" sz="2400" b="1" dirty="0"/>
          </a:p>
        </p:txBody>
      </p:sp>
      <p:sp>
        <p:nvSpPr>
          <p:cNvPr id="8" name="7 CuadroTexto"/>
          <p:cNvSpPr txBox="1"/>
          <p:nvPr/>
        </p:nvSpPr>
        <p:spPr>
          <a:xfrm>
            <a:off x="442144" y="4473555"/>
            <a:ext cx="1739900" cy="461665"/>
          </a:xfrm>
          <a:prstGeom prst="rect">
            <a:avLst/>
          </a:prstGeom>
          <a:noFill/>
        </p:spPr>
        <p:txBody>
          <a:bodyPr wrap="square" rtlCol="0">
            <a:spAutoFit/>
          </a:bodyPr>
          <a:lstStyle/>
          <a:p>
            <a:r>
              <a:rPr lang="es-MX" sz="2400" b="1" dirty="0" smtClean="0"/>
              <a:t>GUIDE-Me</a:t>
            </a:r>
            <a:endParaRPr lang="es-MX" sz="2400" b="1" dirty="0"/>
          </a:p>
        </p:txBody>
      </p:sp>
      <p:sp>
        <p:nvSpPr>
          <p:cNvPr id="9" name="8 CuadroTexto"/>
          <p:cNvSpPr txBox="1"/>
          <p:nvPr/>
        </p:nvSpPr>
        <p:spPr>
          <a:xfrm>
            <a:off x="4953000" y="1347043"/>
            <a:ext cx="2211288" cy="461665"/>
          </a:xfrm>
          <a:prstGeom prst="rect">
            <a:avLst/>
          </a:prstGeom>
          <a:noFill/>
        </p:spPr>
        <p:txBody>
          <a:bodyPr wrap="square" rtlCol="0">
            <a:spAutoFit/>
          </a:bodyPr>
          <a:lstStyle/>
          <a:p>
            <a:r>
              <a:rPr lang="es-MX" sz="2400" b="1" dirty="0" err="1" smtClean="0"/>
              <a:t>Remind</a:t>
            </a:r>
            <a:r>
              <a:rPr lang="es-MX" sz="2400" b="1" dirty="0" smtClean="0"/>
              <a:t>-Me</a:t>
            </a:r>
            <a:endParaRPr lang="es-MX" sz="2400" b="1" dirty="0"/>
          </a:p>
        </p:txBody>
      </p:sp>
      <p:sp>
        <p:nvSpPr>
          <p:cNvPr id="10" name="9 CuadroTexto"/>
          <p:cNvSpPr txBox="1"/>
          <p:nvPr/>
        </p:nvSpPr>
        <p:spPr>
          <a:xfrm>
            <a:off x="7164288" y="3573016"/>
            <a:ext cx="1512168" cy="276999"/>
          </a:xfrm>
          <a:prstGeom prst="rect">
            <a:avLst/>
          </a:prstGeom>
          <a:noFill/>
        </p:spPr>
        <p:txBody>
          <a:bodyPr wrap="square" rtlCol="0">
            <a:spAutoFit/>
          </a:bodyPr>
          <a:lstStyle/>
          <a:p>
            <a:r>
              <a:rPr lang="es-MX" sz="1200" b="1" dirty="0" smtClean="0"/>
              <a:t>NA</a:t>
            </a:r>
            <a:endParaRPr lang="es-MX" sz="1200" b="1" dirty="0"/>
          </a:p>
        </p:txBody>
      </p:sp>
      <p:sp>
        <p:nvSpPr>
          <p:cNvPr id="3" name="Título 2"/>
          <p:cNvSpPr>
            <a:spLocks noGrp="1"/>
          </p:cNvSpPr>
          <p:nvPr>
            <p:ph type="title"/>
          </p:nvPr>
        </p:nvSpPr>
        <p:spPr/>
        <p:txBody>
          <a:bodyPr/>
          <a:lstStyle/>
          <a:p>
            <a:r>
              <a:rPr lang="es-ES" dirty="0" err="1" smtClean="0"/>
              <a:t>Evaluation</a:t>
            </a:r>
            <a:r>
              <a:rPr lang="es-ES" dirty="0" smtClean="0"/>
              <a:t> </a:t>
            </a:r>
            <a:r>
              <a:rPr lang="es-ES" dirty="0" err="1" smtClean="0"/>
              <a:t>Results</a:t>
            </a:r>
            <a:endParaRPr lang="es-ES" dirty="0"/>
          </a:p>
        </p:txBody>
      </p:sp>
      <p:sp>
        <p:nvSpPr>
          <p:cNvPr id="13" name="CuadroTexto 12"/>
          <p:cNvSpPr txBox="1"/>
          <p:nvPr/>
        </p:nvSpPr>
        <p:spPr>
          <a:xfrm>
            <a:off x="6007101" y="4371955"/>
            <a:ext cx="3429000" cy="2462213"/>
          </a:xfrm>
          <a:prstGeom prst="rect">
            <a:avLst/>
          </a:prstGeom>
          <a:noFill/>
        </p:spPr>
        <p:txBody>
          <a:bodyPr wrap="square" rtlCol="0">
            <a:spAutoFit/>
          </a:bodyPr>
          <a:lstStyle/>
          <a:p>
            <a:r>
              <a:rPr lang="es-ES" sz="1400" dirty="0" smtClean="0"/>
              <a:t>C1- </a:t>
            </a:r>
            <a:r>
              <a:rPr lang="es-ES" sz="1400" dirty="0" err="1" smtClean="0"/>
              <a:t>Useful</a:t>
            </a:r>
            <a:r>
              <a:rPr lang="es-ES" sz="1400" dirty="0" smtClean="0"/>
              <a:t> and </a:t>
            </a:r>
            <a:r>
              <a:rPr lang="es-ES" sz="1400" dirty="0" err="1" smtClean="0"/>
              <a:t>relvant</a:t>
            </a:r>
            <a:r>
              <a:rPr lang="es-ES" sz="1400" dirty="0" smtClean="0"/>
              <a:t> </a:t>
            </a:r>
            <a:r>
              <a:rPr lang="es-ES" sz="1400" dirty="0" err="1" smtClean="0"/>
              <a:t>information</a:t>
            </a:r>
            <a:r>
              <a:rPr lang="es-ES" sz="1400" dirty="0" smtClean="0"/>
              <a:t>  </a:t>
            </a:r>
          </a:p>
          <a:p>
            <a:r>
              <a:rPr lang="es-ES" sz="1400" dirty="0" smtClean="0"/>
              <a:t>C2- </a:t>
            </a:r>
            <a:r>
              <a:rPr lang="es-ES" sz="1400" dirty="0" err="1" smtClean="0"/>
              <a:t>Peripherality</a:t>
            </a:r>
            <a:endParaRPr lang="es-ES" sz="1400" dirty="0" smtClean="0"/>
          </a:p>
          <a:p>
            <a:r>
              <a:rPr lang="es-ES" sz="1400" dirty="0" smtClean="0"/>
              <a:t>C3- Match </a:t>
            </a:r>
            <a:r>
              <a:rPr lang="es-ES" sz="1400" dirty="0" err="1" smtClean="0"/>
              <a:t>between</a:t>
            </a:r>
            <a:r>
              <a:rPr lang="es-ES" sz="1400" dirty="0" smtClean="0"/>
              <a:t> </a:t>
            </a:r>
            <a:r>
              <a:rPr lang="es-ES" sz="1400" dirty="0" err="1" smtClean="0"/>
              <a:t>system</a:t>
            </a:r>
            <a:r>
              <a:rPr lang="es-ES" sz="1400" dirty="0" smtClean="0"/>
              <a:t> and </a:t>
            </a:r>
          </a:p>
          <a:p>
            <a:r>
              <a:rPr lang="es-ES" sz="1400" dirty="0"/>
              <a:t> </a:t>
            </a:r>
            <a:r>
              <a:rPr lang="es-ES" sz="1400" dirty="0" smtClean="0"/>
              <a:t>      real </a:t>
            </a:r>
            <a:r>
              <a:rPr lang="es-ES" sz="1400" dirty="0" err="1" smtClean="0"/>
              <a:t>world</a:t>
            </a:r>
            <a:endParaRPr lang="es-ES" sz="1400" dirty="0" smtClean="0"/>
          </a:p>
          <a:p>
            <a:r>
              <a:rPr lang="es-ES" sz="1400" dirty="0" smtClean="0"/>
              <a:t>C4- </a:t>
            </a:r>
            <a:r>
              <a:rPr lang="es-ES" sz="1400" dirty="0" err="1" smtClean="0"/>
              <a:t>Sufficient</a:t>
            </a:r>
            <a:r>
              <a:rPr lang="es-ES" sz="1400" dirty="0" smtClean="0"/>
              <a:t> </a:t>
            </a:r>
            <a:r>
              <a:rPr lang="es-ES" sz="1400" dirty="0" err="1" smtClean="0"/>
              <a:t>information</a:t>
            </a:r>
            <a:r>
              <a:rPr lang="es-ES" sz="1400" dirty="0" smtClean="0"/>
              <a:t> </a:t>
            </a:r>
            <a:r>
              <a:rPr lang="es-ES" sz="1400" dirty="0" err="1" smtClean="0"/>
              <a:t>design</a:t>
            </a:r>
            <a:endParaRPr lang="es-ES" sz="1400" dirty="0" smtClean="0"/>
          </a:p>
          <a:p>
            <a:r>
              <a:rPr lang="es-ES" sz="1400" dirty="0" smtClean="0"/>
              <a:t>C5- </a:t>
            </a:r>
            <a:r>
              <a:rPr lang="es-ES" sz="1400" dirty="0" err="1" smtClean="0"/>
              <a:t>Consistent</a:t>
            </a:r>
            <a:r>
              <a:rPr lang="es-ES" sz="1400" dirty="0" smtClean="0"/>
              <a:t> and </a:t>
            </a:r>
            <a:r>
              <a:rPr lang="es-ES" sz="1400" dirty="0" err="1" smtClean="0"/>
              <a:t>intuitive</a:t>
            </a:r>
            <a:r>
              <a:rPr lang="es-ES" sz="1400" dirty="0" smtClean="0"/>
              <a:t> </a:t>
            </a:r>
            <a:r>
              <a:rPr lang="es-ES" sz="1400" dirty="0" err="1" smtClean="0"/>
              <a:t>mapping</a:t>
            </a:r>
            <a:endParaRPr lang="es-ES" sz="1400" dirty="0" smtClean="0"/>
          </a:p>
          <a:p>
            <a:r>
              <a:rPr lang="es-ES" sz="1400" dirty="0" smtClean="0"/>
              <a:t>C6- </a:t>
            </a:r>
            <a:r>
              <a:rPr lang="es-ES" sz="1400" dirty="0" err="1" smtClean="0"/>
              <a:t>Easy</a:t>
            </a:r>
            <a:r>
              <a:rPr lang="es-ES" sz="1400" dirty="0" smtClean="0"/>
              <a:t> </a:t>
            </a:r>
            <a:r>
              <a:rPr lang="es-ES" sz="1400" dirty="0" err="1" smtClean="0"/>
              <a:t>transition</a:t>
            </a:r>
            <a:endParaRPr lang="es-ES" sz="1400" dirty="0" smtClean="0"/>
          </a:p>
          <a:p>
            <a:r>
              <a:rPr lang="es-ES" sz="1400" dirty="0" smtClean="0"/>
              <a:t>C7- </a:t>
            </a:r>
            <a:r>
              <a:rPr lang="es-ES" sz="1400" dirty="0" err="1" smtClean="0"/>
              <a:t>Visibitily</a:t>
            </a:r>
            <a:r>
              <a:rPr lang="es-ES" sz="1400" dirty="0" smtClean="0"/>
              <a:t> of status</a:t>
            </a:r>
          </a:p>
          <a:p>
            <a:r>
              <a:rPr lang="es-ES" sz="1400" dirty="0" smtClean="0"/>
              <a:t>C8- </a:t>
            </a:r>
            <a:r>
              <a:rPr lang="es-ES" sz="1400" dirty="0" err="1" smtClean="0"/>
              <a:t>Aesthetic</a:t>
            </a:r>
            <a:r>
              <a:rPr lang="es-ES" sz="1400" dirty="0" smtClean="0"/>
              <a:t> and </a:t>
            </a:r>
            <a:r>
              <a:rPr lang="es-ES" sz="1400" dirty="0" err="1" smtClean="0"/>
              <a:t>pleasing</a:t>
            </a:r>
            <a:r>
              <a:rPr lang="es-ES" sz="1400" dirty="0" smtClean="0"/>
              <a:t> </a:t>
            </a:r>
            <a:r>
              <a:rPr lang="es-ES" sz="1400" dirty="0" err="1" smtClean="0"/>
              <a:t>design</a:t>
            </a:r>
            <a:endParaRPr lang="es-ES" sz="1400" dirty="0" smtClean="0"/>
          </a:p>
          <a:p>
            <a:r>
              <a:rPr lang="es-ES" sz="1400" dirty="0" smtClean="0"/>
              <a:t>C9- </a:t>
            </a:r>
            <a:r>
              <a:rPr lang="es-ES" sz="1400" dirty="0" err="1" smtClean="0"/>
              <a:t>Strategy</a:t>
            </a:r>
            <a:r>
              <a:rPr lang="es-ES" sz="1400" dirty="0" smtClean="0"/>
              <a:t> </a:t>
            </a:r>
            <a:r>
              <a:rPr lang="es-ES" sz="1400" dirty="0" err="1" smtClean="0"/>
              <a:t>to</a:t>
            </a:r>
            <a:r>
              <a:rPr lang="es-ES" sz="1400" dirty="0" smtClean="0"/>
              <a:t> </a:t>
            </a:r>
            <a:r>
              <a:rPr lang="es-ES" sz="1400" dirty="0" err="1" smtClean="0"/>
              <a:t>assist</a:t>
            </a:r>
            <a:endParaRPr lang="es-ES" sz="1400" dirty="0" smtClean="0"/>
          </a:p>
          <a:p>
            <a:r>
              <a:rPr lang="es-ES" sz="1400" dirty="0" smtClean="0"/>
              <a:t>C10- Target </a:t>
            </a:r>
            <a:r>
              <a:rPr lang="es-ES" sz="1400" dirty="0" err="1" smtClean="0"/>
              <a:t>object</a:t>
            </a:r>
            <a:r>
              <a:rPr lang="es-ES" sz="1400" dirty="0" smtClean="0"/>
              <a:t> of </a:t>
            </a:r>
            <a:r>
              <a:rPr lang="es-ES" sz="1400" dirty="0" err="1" smtClean="0"/>
              <a:t>the</a:t>
            </a:r>
            <a:r>
              <a:rPr lang="es-ES" sz="1400" dirty="0" smtClean="0"/>
              <a:t> AIS</a:t>
            </a:r>
            <a:endParaRPr lang="es-ES" sz="1400" dirty="0"/>
          </a:p>
        </p:txBody>
      </p:sp>
      <p:sp>
        <p:nvSpPr>
          <p:cNvPr id="15" name="Marcador de número de diapositiva 14"/>
          <p:cNvSpPr>
            <a:spLocks noGrp="1"/>
          </p:cNvSpPr>
          <p:nvPr>
            <p:ph type="sldNum" sz="quarter" idx="12"/>
          </p:nvPr>
        </p:nvSpPr>
        <p:spPr/>
        <p:txBody>
          <a:bodyPr/>
          <a:lstStyle/>
          <a:p>
            <a:fld id="{62A4A63D-11CC-384B-8831-B6AAA48997F6}" type="slidenum">
              <a:rPr lang="es-ES" smtClean="0"/>
              <a:t>80</a:t>
            </a:fld>
            <a:endParaRPr lang="es-ES"/>
          </a:p>
        </p:txBody>
      </p:sp>
      <p:cxnSp>
        <p:nvCxnSpPr>
          <p:cNvPr id="16" name="10 Conector recto"/>
          <p:cNvCxnSpPr/>
          <p:nvPr/>
        </p:nvCxnSpPr>
        <p:spPr>
          <a:xfrm>
            <a:off x="323528" y="1234723"/>
            <a:ext cx="8424936"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25852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dirty="0" smtClean="0"/>
              <a:t>Resultados </a:t>
            </a:r>
            <a:endParaRPr lang="es-ES" dirty="0"/>
          </a:p>
        </p:txBody>
      </p:sp>
      <p:sp>
        <p:nvSpPr>
          <p:cNvPr id="3" name="Subtítulo 2"/>
          <p:cNvSpPr>
            <a:spLocks noGrp="1"/>
          </p:cNvSpPr>
          <p:nvPr>
            <p:ph type="subTitle" idx="1"/>
          </p:nvPr>
        </p:nvSpPr>
        <p:spPr/>
        <p:txBody>
          <a:bodyPr>
            <a:normAutofit/>
          </a:bodyPr>
          <a:lstStyle/>
          <a:p>
            <a:r>
              <a:rPr lang="es-ES" dirty="0" smtClean="0"/>
              <a:t>Instructor:</a:t>
            </a:r>
          </a:p>
          <a:p>
            <a:r>
              <a:rPr lang="es-ES" dirty="0" smtClean="0"/>
              <a:t>Marcela D. Rodríguez</a:t>
            </a:r>
          </a:p>
          <a:p>
            <a:endParaRPr lang="es-ES" dirty="0"/>
          </a:p>
        </p:txBody>
      </p:sp>
      <p:sp>
        <p:nvSpPr>
          <p:cNvPr id="4" name="CuadroTexto 3"/>
          <p:cNvSpPr txBox="1"/>
          <p:nvPr/>
        </p:nvSpPr>
        <p:spPr>
          <a:xfrm>
            <a:off x="1564768" y="5549778"/>
            <a:ext cx="4080414" cy="923330"/>
          </a:xfrm>
          <a:prstGeom prst="rect">
            <a:avLst/>
          </a:prstGeom>
          <a:noFill/>
        </p:spPr>
        <p:txBody>
          <a:bodyPr wrap="none" rtlCol="0">
            <a:spAutoFit/>
          </a:bodyPr>
          <a:lstStyle/>
          <a:p>
            <a:r>
              <a:rPr lang="es-ES" dirty="0" smtClean="0"/>
              <a:t>Universidad Autónoma de Baja California</a:t>
            </a:r>
          </a:p>
          <a:p>
            <a:r>
              <a:rPr lang="es-ES" dirty="0" smtClean="0"/>
              <a:t>Facultad de Ingeniería</a:t>
            </a:r>
          </a:p>
          <a:p>
            <a:r>
              <a:rPr lang="es-ES" dirty="0" smtClean="0"/>
              <a:t>Posgrado </a:t>
            </a:r>
            <a:r>
              <a:rPr lang="es-ES" dirty="0" err="1" smtClean="0"/>
              <a:t>MyDCI</a:t>
            </a:r>
            <a:r>
              <a:rPr lang="es-ES" dirty="0" smtClean="0"/>
              <a:t>, área Computación</a:t>
            </a:r>
            <a:endParaRPr lang="es-ES" dirty="0"/>
          </a:p>
        </p:txBody>
      </p:sp>
    </p:spTree>
    <p:extLst>
      <p:ext uri="{BB962C8B-B14F-4D97-AF65-F5344CB8AC3E}">
        <p14:creationId xmlns:p14="http://schemas.microsoft.com/office/powerpoint/2010/main" val="1564958614"/>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Problemas de Usabilidad (1/2)</a:t>
            </a:r>
            <a:endParaRPr lang="es-ES" dirty="0"/>
          </a:p>
        </p:txBody>
      </p:sp>
      <p:pic>
        <p:nvPicPr>
          <p:cNvPr id="4" name="Marcador de contenido 3"/>
          <p:cNvPicPr>
            <a:picLocks noGrp="1" noChangeAspect="1"/>
          </p:cNvPicPr>
          <p:nvPr>
            <p:ph idx="1"/>
          </p:nvPr>
        </p:nvPicPr>
        <p:blipFill>
          <a:blip r:embed="rId2"/>
          <a:srcRect l="-10817" r="-10817"/>
          <a:stretch>
            <a:fillRect/>
          </a:stretch>
        </p:blipFill>
        <p:spPr>
          <a:xfrm>
            <a:off x="457200" y="1763776"/>
            <a:ext cx="8229600" cy="4625609"/>
          </a:xfrm>
        </p:spPr>
      </p:pic>
    </p:spTree>
    <p:extLst>
      <p:ext uri="{BB962C8B-B14F-4D97-AF65-F5344CB8AC3E}">
        <p14:creationId xmlns:p14="http://schemas.microsoft.com/office/powerpoint/2010/main" val="2504757805"/>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Problemas de Usabilidad (2/2)</a:t>
            </a:r>
            <a:endParaRPr lang="es-ES" dirty="0"/>
          </a:p>
        </p:txBody>
      </p:sp>
      <p:pic>
        <p:nvPicPr>
          <p:cNvPr id="4" name="Marcador de contenido 3"/>
          <p:cNvPicPr>
            <a:picLocks noGrp="1" noChangeAspect="1"/>
          </p:cNvPicPr>
          <p:nvPr>
            <p:ph idx="1"/>
          </p:nvPr>
        </p:nvPicPr>
        <p:blipFill>
          <a:blip r:embed="rId2"/>
          <a:srcRect t="1342" b="1342"/>
          <a:stretch>
            <a:fillRect/>
          </a:stretch>
        </p:blipFill>
        <p:spPr>
          <a:xfrm>
            <a:off x="0" y="1676399"/>
            <a:ext cx="5844592" cy="3285068"/>
          </a:xfrm>
          <a:ln>
            <a:solidFill>
              <a:schemeClr val="tx1"/>
            </a:solidFill>
          </a:ln>
        </p:spPr>
      </p:pic>
      <p:pic>
        <p:nvPicPr>
          <p:cNvPr id="5" name="Imagen 4"/>
          <p:cNvPicPr>
            <a:picLocks noChangeAspect="1"/>
          </p:cNvPicPr>
          <p:nvPr/>
        </p:nvPicPr>
        <p:blipFill>
          <a:blip r:embed="rId3"/>
          <a:stretch>
            <a:fillRect/>
          </a:stretch>
        </p:blipFill>
        <p:spPr>
          <a:xfrm>
            <a:off x="3733238" y="3280836"/>
            <a:ext cx="5410762" cy="3611033"/>
          </a:xfrm>
          <a:prstGeom prst="rect">
            <a:avLst/>
          </a:prstGeom>
          <a:ln>
            <a:solidFill>
              <a:schemeClr val="tx1"/>
            </a:solidFill>
          </a:ln>
        </p:spPr>
      </p:pic>
    </p:spTree>
    <p:extLst>
      <p:ext uri="{BB962C8B-B14F-4D97-AF65-F5344CB8AC3E}">
        <p14:creationId xmlns:p14="http://schemas.microsoft.com/office/powerpoint/2010/main" val="2815279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Recomendaciones de diseño (1/2)</a:t>
            </a:r>
            <a:endParaRPr lang="es-ES" dirty="0"/>
          </a:p>
        </p:txBody>
      </p:sp>
      <p:pic>
        <p:nvPicPr>
          <p:cNvPr id="4" name="Marcador de contenido 3"/>
          <p:cNvPicPr>
            <a:picLocks noGrp="1" noChangeAspect="1"/>
          </p:cNvPicPr>
          <p:nvPr>
            <p:ph idx="1"/>
          </p:nvPr>
        </p:nvPicPr>
        <p:blipFill>
          <a:blip r:embed="rId2"/>
          <a:srcRect l="-9184" r="-9184"/>
          <a:stretch>
            <a:fillRect/>
          </a:stretch>
        </p:blipFill>
        <p:spPr>
          <a:xfrm>
            <a:off x="355596" y="1693337"/>
            <a:ext cx="8229599" cy="4625609"/>
          </a:xfrm>
        </p:spPr>
      </p:pic>
    </p:spTree>
    <p:extLst>
      <p:ext uri="{BB962C8B-B14F-4D97-AF65-F5344CB8AC3E}">
        <p14:creationId xmlns:p14="http://schemas.microsoft.com/office/powerpoint/2010/main" val="42113574"/>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Recomendaciones </a:t>
            </a:r>
            <a:r>
              <a:rPr lang="es-ES" smtClean="0"/>
              <a:t>de diseño (2/2)</a:t>
            </a:r>
            <a:endParaRPr lang="es-ES"/>
          </a:p>
        </p:txBody>
      </p:sp>
      <p:pic>
        <p:nvPicPr>
          <p:cNvPr id="4" name="Imagen 3"/>
          <p:cNvPicPr>
            <a:picLocks noChangeAspect="1"/>
          </p:cNvPicPr>
          <p:nvPr/>
        </p:nvPicPr>
        <p:blipFill>
          <a:blip r:embed="rId2"/>
          <a:stretch>
            <a:fillRect/>
          </a:stretch>
        </p:blipFill>
        <p:spPr>
          <a:xfrm>
            <a:off x="575733" y="1662667"/>
            <a:ext cx="7569200" cy="5195333"/>
          </a:xfrm>
          <a:prstGeom prst="rect">
            <a:avLst/>
          </a:prstGeom>
        </p:spPr>
      </p:pic>
    </p:spTree>
    <p:extLst>
      <p:ext uri="{BB962C8B-B14F-4D97-AF65-F5344CB8AC3E}">
        <p14:creationId xmlns:p14="http://schemas.microsoft.com/office/powerpoint/2010/main" val="18091221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Example</a:t>
            </a:r>
            <a:r>
              <a:rPr lang="es-ES" dirty="0" smtClean="0"/>
              <a:t> </a:t>
            </a:r>
            <a:r>
              <a:rPr lang="es-ES" sz="1800" dirty="0" smtClean="0"/>
              <a:t>[</a:t>
            </a:r>
            <a:r>
              <a:rPr lang="es-ES" sz="1800" dirty="0" err="1" smtClean="0"/>
              <a:t>Martinez</a:t>
            </a:r>
            <a:r>
              <a:rPr lang="es-ES" sz="1800" dirty="0" smtClean="0"/>
              <a:t>-Rebollar et al]</a:t>
            </a:r>
            <a:endParaRPr lang="es-ES" dirty="0"/>
          </a:p>
        </p:txBody>
      </p:sp>
      <p:pic>
        <p:nvPicPr>
          <p:cNvPr id="5" name="Imagen 4"/>
          <p:cNvPicPr>
            <a:picLocks noChangeAspect="1"/>
          </p:cNvPicPr>
          <p:nvPr/>
        </p:nvPicPr>
        <p:blipFill>
          <a:blip r:embed="rId2"/>
          <a:stretch>
            <a:fillRect/>
          </a:stretch>
        </p:blipFill>
        <p:spPr>
          <a:xfrm>
            <a:off x="25400" y="1592325"/>
            <a:ext cx="5448299" cy="3077391"/>
          </a:xfrm>
          <a:prstGeom prst="rect">
            <a:avLst/>
          </a:prstGeom>
        </p:spPr>
      </p:pic>
      <p:pic>
        <p:nvPicPr>
          <p:cNvPr id="6" name="Imagen 5"/>
          <p:cNvPicPr>
            <a:picLocks noChangeAspect="1"/>
          </p:cNvPicPr>
          <p:nvPr/>
        </p:nvPicPr>
        <p:blipFill>
          <a:blip r:embed="rId3"/>
          <a:stretch>
            <a:fillRect/>
          </a:stretch>
        </p:blipFill>
        <p:spPr>
          <a:xfrm>
            <a:off x="3886200" y="1408176"/>
            <a:ext cx="5054600" cy="4648200"/>
          </a:xfrm>
          <a:prstGeom prst="rect">
            <a:avLst/>
          </a:prstGeom>
        </p:spPr>
      </p:pic>
      <p:pic>
        <p:nvPicPr>
          <p:cNvPr id="4" name="Marcador de contenido 3"/>
          <p:cNvPicPr>
            <a:picLocks noGrp="1" noChangeAspect="1"/>
          </p:cNvPicPr>
          <p:nvPr>
            <p:ph idx="1"/>
          </p:nvPr>
        </p:nvPicPr>
        <p:blipFill>
          <a:blip r:embed="rId4"/>
          <a:srcRect l="-20766" r="-20766"/>
          <a:stretch>
            <a:fillRect/>
          </a:stretch>
        </p:blipFill>
        <p:spPr>
          <a:xfrm>
            <a:off x="647700" y="2555511"/>
            <a:ext cx="7188200" cy="4040269"/>
          </a:xfrm>
        </p:spPr>
      </p:pic>
    </p:spTree>
    <p:extLst>
      <p:ext uri="{BB962C8B-B14F-4D97-AF65-F5344CB8AC3E}">
        <p14:creationId xmlns:p14="http://schemas.microsoft.com/office/powerpoint/2010/main" val="451674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Módulo.thmx</Template>
  <TotalTime>15084</TotalTime>
  <Words>11558</Words>
  <Application>Microsoft Macintosh PowerPoint</Application>
  <PresentationFormat>Presentación en pantalla (4:3)</PresentationFormat>
  <Paragraphs>1039</Paragraphs>
  <Slides>85</Slides>
  <Notes>50</Notes>
  <HiddenSlides>0</HiddenSlides>
  <MMClips>4</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85</vt:i4>
      </vt:variant>
    </vt:vector>
  </HeadingPairs>
  <TitlesOfParts>
    <vt:vector size="88" baseType="lpstr">
      <vt:lpstr>Módulo</vt:lpstr>
      <vt:lpstr>Imagen de mapa de bits</vt:lpstr>
      <vt:lpstr>Documento de Microsoft Word</vt:lpstr>
      <vt:lpstr>Using Expert Knowledge to Inform the Design of Ambient Healthcare Applications</vt:lpstr>
      <vt:lpstr>Questions to address</vt:lpstr>
      <vt:lpstr>Techniques for using expert knowledge</vt:lpstr>
      <vt:lpstr>Outline</vt:lpstr>
      <vt:lpstr>Systematic Review (SR)</vt:lpstr>
      <vt:lpstr>Systematic Reviews</vt:lpstr>
      <vt:lpstr>Type of Synthesis in SR</vt:lpstr>
      <vt:lpstr>Type of Syntesis in SR</vt:lpstr>
      <vt:lpstr>Example [Martinez-Rebollar et al]</vt:lpstr>
      <vt:lpstr>Steps of a SR</vt:lpstr>
      <vt:lpstr>Usability Inspection</vt:lpstr>
      <vt:lpstr>Heuristic Evaluation </vt:lpstr>
      <vt:lpstr>Conducting a Heuristic  Evaluation </vt:lpstr>
      <vt:lpstr>Benefits of inspections</vt:lpstr>
      <vt:lpstr>Limitations of Inspections</vt:lpstr>
      <vt:lpstr>Design Dimensions of Ambient Systems to  Support Elderly Medication </vt:lpstr>
      <vt:lpstr>Medication Adherence</vt:lpstr>
      <vt:lpstr>Elderly Medication Problems</vt:lpstr>
      <vt:lpstr>Designing for the context of use</vt:lpstr>
      <vt:lpstr>Ambient Information Systems</vt:lpstr>
      <vt:lpstr>Case of Study</vt:lpstr>
      <vt:lpstr>Study findings </vt:lpstr>
      <vt:lpstr>Strategies to Assist Medication</vt:lpstr>
      <vt:lpstr>Technologies for Medication</vt:lpstr>
      <vt:lpstr>Ambient Information Systems</vt:lpstr>
      <vt:lpstr>Design Dimensions of AIS</vt:lpstr>
      <vt:lpstr>Strategies to support through AIS</vt:lpstr>
      <vt:lpstr>CARe-Me (Context Aware Representation for Medicating)</vt:lpstr>
      <vt:lpstr>Strategies to support through AIS</vt:lpstr>
      <vt:lpstr>Remind-Me (Remind elders to Medicate)</vt:lpstr>
      <vt:lpstr>Strategies to support through AIS</vt:lpstr>
      <vt:lpstr>GUIDE-Me (Geometric User Interfaces to Display aids for the Elderly when Medicating)</vt:lpstr>
      <vt:lpstr>Scenario of use (Care-Me)</vt:lpstr>
      <vt:lpstr>Scenario of use (Remind-Me)</vt:lpstr>
      <vt:lpstr>Scenario of use (GUIDE-Me)</vt:lpstr>
      <vt:lpstr>Heuristic Evaluation</vt:lpstr>
      <vt:lpstr>Heuristic Evaluation Steps</vt:lpstr>
      <vt:lpstr>Usability Problems: Care-Me</vt:lpstr>
      <vt:lpstr>Usability Problems: Care-Me</vt:lpstr>
      <vt:lpstr>Usability Problems: Care-Me</vt:lpstr>
      <vt:lpstr>Usability Problems: Remind-Me</vt:lpstr>
      <vt:lpstr>Usability Problems: Remind-Me</vt:lpstr>
      <vt:lpstr>Usability Problems: Guide-Me</vt:lpstr>
      <vt:lpstr>Recommendations</vt:lpstr>
      <vt:lpstr>Recommendations </vt:lpstr>
      <vt:lpstr>Recommendations</vt:lpstr>
      <vt:lpstr>Recommendations</vt:lpstr>
      <vt:lpstr>Design Dimensions</vt:lpstr>
      <vt:lpstr>Design Dimensions</vt:lpstr>
      <vt:lpstr>Design Dimensions</vt:lpstr>
      <vt:lpstr>AIS Design Modifications</vt:lpstr>
      <vt:lpstr>AIS Design Modifications</vt:lpstr>
      <vt:lpstr>AIS Design Modifications</vt:lpstr>
      <vt:lpstr>Utility of the Design Principles</vt:lpstr>
      <vt:lpstr>Analisis of  Vitally-Glowcaps</vt:lpstr>
      <vt:lpstr>Current and Future Work</vt:lpstr>
      <vt:lpstr>Research question and objectives</vt:lpstr>
      <vt:lpstr>Inclusion and exclusion criteria</vt:lpstr>
      <vt:lpstr>Data Bases Selection</vt:lpstr>
      <vt:lpstr>Criteria for meta-analysis</vt:lpstr>
      <vt:lpstr>Selection steps</vt:lpstr>
      <vt:lpstr>Conclusions</vt:lpstr>
      <vt:lpstr>Persuasive Strategies for Motivating Elders to Exercise</vt:lpstr>
      <vt:lpstr>Motivation</vt:lpstr>
      <vt:lpstr>Background and Related Work</vt:lpstr>
      <vt:lpstr>Background and Related Work</vt:lpstr>
      <vt:lpstr>Proposal</vt:lpstr>
      <vt:lpstr>Case study</vt:lpstr>
      <vt:lpstr>Case study results</vt:lpstr>
      <vt:lpstr>Case study results</vt:lpstr>
      <vt:lpstr>Design strategies of CAMMInA</vt:lpstr>
      <vt:lpstr>Design strategies of CAMMInA</vt:lpstr>
      <vt:lpstr>Evaluation</vt:lpstr>
      <vt:lpstr>Results: validating the strategies</vt:lpstr>
      <vt:lpstr>Results: validating the strategies</vt:lpstr>
      <vt:lpstr>Lessons learned</vt:lpstr>
      <vt:lpstr>Lessons learned</vt:lpstr>
      <vt:lpstr>Conclusions </vt:lpstr>
      <vt:lpstr>Using Expert Knowledge to Inform the Design of Ambient Healthcare Applications</vt:lpstr>
      <vt:lpstr>Evaluation Results</vt:lpstr>
      <vt:lpstr>Resultados </vt:lpstr>
      <vt:lpstr>Problemas de Usabilidad (1/2)</vt:lpstr>
      <vt:lpstr>Problemas de Usabilidad (2/2)</vt:lpstr>
      <vt:lpstr>Recomendaciones de diseño (1/2)</vt:lpstr>
      <vt:lpstr>Recomendaciones de diseño (2/2)</vt:lpstr>
    </vt:vector>
  </TitlesOfParts>
  <Manager/>
  <Company>UABC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MARCELA RODRIGUEZ</dc:creator>
  <cp:keywords/>
  <dc:description/>
  <cp:lastModifiedBy>MARCELA RODRIGUEZ</cp:lastModifiedBy>
  <cp:revision>333</cp:revision>
  <cp:lastPrinted>2013-09-25T03:24:20Z</cp:lastPrinted>
  <dcterms:created xsi:type="dcterms:W3CDTF">2013-08-27T02:22:15Z</dcterms:created>
  <dcterms:modified xsi:type="dcterms:W3CDTF">2014-01-14T17:01:39Z</dcterms:modified>
  <cp:category/>
</cp:coreProperties>
</file>