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sldIdLst>
    <p:sldId id="256" r:id="rId2"/>
    <p:sldId id="259" r:id="rId3"/>
    <p:sldId id="260" r:id="rId4"/>
    <p:sldId id="261" r:id="rId5"/>
    <p:sldId id="292" r:id="rId6"/>
    <p:sldId id="288" r:id="rId7"/>
    <p:sldId id="289" r:id="rId8"/>
    <p:sldId id="290" r:id="rId9"/>
    <p:sldId id="291" r:id="rId10"/>
    <p:sldId id="293" r:id="rId11"/>
    <p:sldId id="295" r:id="rId12"/>
    <p:sldId id="296" r:id="rId13"/>
    <p:sldId id="297" r:id="rId14"/>
    <p:sldId id="355" r:id="rId15"/>
    <p:sldId id="298" r:id="rId16"/>
    <p:sldId id="299" r:id="rId17"/>
    <p:sldId id="300" r:id="rId18"/>
    <p:sldId id="356" r:id="rId19"/>
    <p:sldId id="315" r:id="rId20"/>
    <p:sldId id="294" r:id="rId21"/>
    <p:sldId id="270" r:id="rId22"/>
    <p:sldId id="271" r:id="rId23"/>
    <p:sldId id="272" r:id="rId24"/>
    <p:sldId id="273" r:id="rId25"/>
    <p:sldId id="276" r:id="rId26"/>
    <p:sldId id="345" r:id="rId27"/>
    <p:sldId id="346" r:id="rId28"/>
    <p:sldId id="348" r:id="rId29"/>
    <p:sldId id="34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0" autoAdjust="0"/>
    <p:restoredTop sz="94660"/>
  </p:normalViewPr>
  <p:slideViewPr>
    <p:cSldViewPr>
      <p:cViewPr varScale="1">
        <p:scale>
          <a:sx n="73" d="100"/>
          <a:sy n="73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image" Target="../media/image24.jpeg"/><Relationship Id="rId2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image" Target="../media/image24.jpeg"/><Relationship Id="rId2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7999E1-F8A7-4219-9D7A-226D4B21AE8E}" type="doc">
      <dgm:prSet loTypeId="urn:microsoft.com/office/officeart/2005/8/layout/hList7#1" loCatId="list" qsTypeId="urn:microsoft.com/office/officeart/2005/8/quickstyle/simple4" qsCatId="simple" csTypeId="urn:microsoft.com/office/officeart/2005/8/colors/colorful1#1" csCatId="colorful" phldr="1"/>
      <dgm:spPr/>
    </dgm:pt>
    <dgm:pt modelId="{D56BE879-183B-4A55-8368-19A615F68279}">
      <dgm:prSet phldrT="[Metin]" custT="1"/>
      <dgm:spPr/>
      <dgm:t>
        <a:bodyPr/>
        <a:lstStyle/>
        <a:p>
          <a:r>
            <a:rPr lang="en-AU" sz="1300" dirty="0" smtClean="0"/>
            <a:t>Blob Formation</a:t>
          </a:r>
          <a:endParaRPr lang="tr-TR" sz="1300" dirty="0"/>
        </a:p>
      </dgm:t>
    </dgm:pt>
    <dgm:pt modelId="{211D2AEC-3173-4CC0-BEF1-75AFDEE7CF8E}" type="parTrans" cxnId="{58070360-0BC7-48D0-BAE2-7A0A7AA8E8BE}">
      <dgm:prSet/>
      <dgm:spPr/>
      <dgm:t>
        <a:bodyPr/>
        <a:lstStyle/>
        <a:p>
          <a:endParaRPr lang="tr-TR" sz="1300">
            <a:solidFill>
              <a:schemeClr val="bg1"/>
            </a:solidFill>
          </a:endParaRPr>
        </a:p>
      </dgm:t>
    </dgm:pt>
    <dgm:pt modelId="{69479894-6747-480E-9EFE-B42EBABFCA4F}" type="sibTrans" cxnId="{58070360-0BC7-48D0-BAE2-7A0A7AA8E8BE}">
      <dgm:prSet/>
      <dgm:spPr/>
      <dgm:t>
        <a:bodyPr/>
        <a:lstStyle/>
        <a:p>
          <a:endParaRPr lang="tr-TR" sz="1300">
            <a:solidFill>
              <a:schemeClr val="bg1"/>
            </a:solidFill>
          </a:endParaRPr>
        </a:p>
      </dgm:t>
    </dgm:pt>
    <dgm:pt modelId="{83045E17-BFF7-4504-9119-DE90E5065835}">
      <dgm:prSet phldrT="[Metin]" custT="1"/>
      <dgm:spPr/>
      <dgm:t>
        <a:bodyPr/>
        <a:lstStyle/>
        <a:p>
          <a:r>
            <a:rPr lang="en-AU" sz="1300" dirty="0" smtClean="0"/>
            <a:t>Interest Point Detection and Descriptor Extraction</a:t>
          </a:r>
          <a:endParaRPr lang="tr-TR" sz="1300" dirty="0"/>
        </a:p>
      </dgm:t>
    </dgm:pt>
    <dgm:pt modelId="{5BF7AFC6-810E-4289-99F2-CA4830B205C7}" type="parTrans" cxnId="{C99068A9-D2FD-49CB-A2AA-E001CC71B2FD}">
      <dgm:prSet/>
      <dgm:spPr/>
      <dgm:t>
        <a:bodyPr/>
        <a:lstStyle/>
        <a:p>
          <a:endParaRPr lang="tr-TR" sz="1300">
            <a:solidFill>
              <a:schemeClr val="bg1"/>
            </a:solidFill>
          </a:endParaRPr>
        </a:p>
      </dgm:t>
    </dgm:pt>
    <dgm:pt modelId="{061E36E4-7381-4198-8DDB-D14CC779B0C9}" type="sibTrans" cxnId="{C99068A9-D2FD-49CB-A2AA-E001CC71B2FD}">
      <dgm:prSet/>
      <dgm:spPr/>
      <dgm:t>
        <a:bodyPr/>
        <a:lstStyle/>
        <a:p>
          <a:endParaRPr lang="tr-TR" sz="1300">
            <a:solidFill>
              <a:schemeClr val="bg1"/>
            </a:solidFill>
          </a:endParaRPr>
        </a:p>
      </dgm:t>
    </dgm:pt>
    <dgm:pt modelId="{1A0E9783-E741-4723-9E3B-7CA2B3A27EC3}">
      <dgm:prSet phldrT="[Metin]" custT="1"/>
      <dgm:spPr/>
      <dgm:t>
        <a:bodyPr/>
        <a:lstStyle/>
        <a:p>
          <a:r>
            <a:rPr lang="en-AU" sz="1300" i="0" dirty="0" smtClean="0"/>
            <a:t>Blob Matching and Tracking</a:t>
          </a:r>
          <a:endParaRPr lang="tr-TR" sz="1300" i="0" dirty="0"/>
        </a:p>
      </dgm:t>
    </dgm:pt>
    <dgm:pt modelId="{C219713B-E29D-4459-8480-139857E185D2}" type="parTrans" cxnId="{680A80F0-8904-4F34-9EF0-3AA9FF8F1503}">
      <dgm:prSet/>
      <dgm:spPr/>
      <dgm:t>
        <a:bodyPr/>
        <a:lstStyle/>
        <a:p>
          <a:endParaRPr lang="tr-TR" sz="1300">
            <a:solidFill>
              <a:schemeClr val="bg1"/>
            </a:solidFill>
          </a:endParaRPr>
        </a:p>
      </dgm:t>
    </dgm:pt>
    <dgm:pt modelId="{4CDBA8F2-6231-4D1E-90FA-E0803A5E8BB5}" type="sibTrans" cxnId="{680A80F0-8904-4F34-9EF0-3AA9FF8F1503}">
      <dgm:prSet/>
      <dgm:spPr/>
      <dgm:t>
        <a:bodyPr/>
        <a:lstStyle/>
        <a:p>
          <a:endParaRPr lang="tr-TR" sz="1300">
            <a:solidFill>
              <a:schemeClr val="bg1"/>
            </a:solidFill>
          </a:endParaRPr>
        </a:p>
      </dgm:t>
    </dgm:pt>
    <dgm:pt modelId="{43379745-8C3B-4F61-863E-0FD50FC76F6F}">
      <dgm:prSet phldrT="[Metin]" custT="1"/>
      <dgm:spPr/>
      <dgm:t>
        <a:bodyPr/>
        <a:lstStyle/>
        <a:p>
          <a:r>
            <a:rPr lang="en-US" sz="1300" noProof="0" dirty="0" smtClean="0"/>
            <a:t>Background/Foreground Segmentation</a:t>
          </a:r>
          <a:endParaRPr lang="en-US" sz="1300" noProof="0" dirty="0"/>
        </a:p>
      </dgm:t>
    </dgm:pt>
    <dgm:pt modelId="{3221C992-01B5-4590-BD2C-01FC6063187F}" type="parTrans" cxnId="{0B299527-5492-4BAE-9601-CD73ABF1FD60}">
      <dgm:prSet/>
      <dgm:spPr/>
      <dgm:t>
        <a:bodyPr/>
        <a:lstStyle/>
        <a:p>
          <a:endParaRPr lang="tr-TR" sz="1300">
            <a:solidFill>
              <a:schemeClr val="bg1"/>
            </a:solidFill>
          </a:endParaRPr>
        </a:p>
      </dgm:t>
    </dgm:pt>
    <dgm:pt modelId="{3939BA18-4A15-4D01-BAFB-73EEF3CA7DD3}" type="sibTrans" cxnId="{0B299527-5492-4BAE-9601-CD73ABF1FD60}">
      <dgm:prSet/>
      <dgm:spPr/>
      <dgm:t>
        <a:bodyPr/>
        <a:lstStyle/>
        <a:p>
          <a:endParaRPr lang="tr-TR" sz="1300">
            <a:solidFill>
              <a:schemeClr val="bg1"/>
            </a:solidFill>
          </a:endParaRPr>
        </a:p>
      </dgm:t>
    </dgm:pt>
    <dgm:pt modelId="{5B4E358D-C23B-497B-9C72-6485EE4A2783}" type="pres">
      <dgm:prSet presAssocID="{1C7999E1-F8A7-4219-9D7A-226D4B21AE8E}" presName="Name0" presStyleCnt="0">
        <dgm:presLayoutVars>
          <dgm:dir/>
          <dgm:resizeHandles val="exact"/>
        </dgm:presLayoutVars>
      </dgm:prSet>
      <dgm:spPr/>
    </dgm:pt>
    <dgm:pt modelId="{CFAD52B1-D881-4D09-8875-472D2CB329B2}" type="pres">
      <dgm:prSet presAssocID="{1C7999E1-F8A7-4219-9D7A-226D4B21AE8E}" presName="fgShape" presStyleLbl="fgShp" presStyleIdx="0" presStyleCnt="1" custScaleY="158723" custLinFactNeighborY="-5734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prstGeom prst="rightArrow">
          <a:avLst/>
        </a:prstGeom>
      </dgm:spPr>
    </dgm:pt>
    <dgm:pt modelId="{C66E70BF-F47A-4975-B0BB-BB723F885783}" type="pres">
      <dgm:prSet presAssocID="{1C7999E1-F8A7-4219-9D7A-226D4B21AE8E}" presName="linComp" presStyleCnt="0"/>
      <dgm:spPr/>
    </dgm:pt>
    <dgm:pt modelId="{E5352D13-3C71-4703-8AA3-C87D64502C3C}" type="pres">
      <dgm:prSet presAssocID="{43379745-8C3B-4F61-863E-0FD50FC76F6F}" presName="compNode" presStyleCnt="0"/>
      <dgm:spPr/>
    </dgm:pt>
    <dgm:pt modelId="{59CC173C-FB40-45BE-B7DF-4BB6DCB9CA99}" type="pres">
      <dgm:prSet presAssocID="{43379745-8C3B-4F61-863E-0FD50FC76F6F}" presName="bkgdShape" presStyleLbl="node1" presStyleIdx="0" presStyleCnt="4"/>
      <dgm:spPr/>
      <dgm:t>
        <a:bodyPr/>
        <a:lstStyle/>
        <a:p>
          <a:endParaRPr lang="tr-TR"/>
        </a:p>
      </dgm:t>
    </dgm:pt>
    <dgm:pt modelId="{8196F6BC-6409-4F3F-8A62-7CA080DED8A2}" type="pres">
      <dgm:prSet presAssocID="{43379745-8C3B-4F61-863E-0FD50FC76F6F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1A640AD-DD46-424C-A2B2-F98E601562A6}" type="pres">
      <dgm:prSet presAssocID="{43379745-8C3B-4F61-863E-0FD50FC76F6F}" presName="invisiNode" presStyleLbl="node1" presStyleIdx="0" presStyleCnt="4"/>
      <dgm:spPr/>
    </dgm:pt>
    <dgm:pt modelId="{BDC042D5-D2D3-4B9B-A407-C54322E6A52A}" type="pres">
      <dgm:prSet presAssocID="{43379745-8C3B-4F61-863E-0FD50FC76F6F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195E8AB-FF9D-4FA5-923C-5518A7A6C9A0}" type="pres">
      <dgm:prSet presAssocID="{3939BA18-4A15-4D01-BAFB-73EEF3CA7DD3}" presName="sibTrans" presStyleLbl="sibTrans2D1" presStyleIdx="0" presStyleCnt="0"/>
      <dgm:spPr/>
      <dgm:t>
        <a:bodyPr/>
        <a:lstStyle/>
        <a:p>
          <a:endParaRPr lang="tr-TR"/>
        </a:p>
      </dgm:t>
    </dgm:pt>
    <dgm:pt modelId="{17E14121-31ED-43D5-9CCA-DA0DA4592FFE}" type="pres">
      <dgm:prSet presAssocID="{D56BE879-183B-4A55-8368-19A615F68279}" presName="compNode" presStyleCnt="0"/>
      <dgm:spPr/>
    </dgm:pt>
    <dgm:pt modelId="{5AB71FDC-A454-4C34-ACC7-E0C15A05437D}" type="pres">
      <dgm:prSet presAssocID="{D56BE879-183B-4A55-8368-19A615F68279}" presName="bkgdShape" presStyleLbl="node1" presStyleIdx="1" presStyleCnt="4"/>
      <dgm:spPr/>
      <dgm:t>
        <a:bodyPr/>
        <a:lstStyle/>
        <a:p>
          <a:endParaRPr lang="tr-TR"/>
        </a:p>
      </dgm:t>
    </dgm:pt>
    <dgm:pt modelId="{6B601B16-76A5-4ED7-9D9E-8AB77B5E0ECE}" type="pres">
      <dgm:prSet presAssocID="{D56BE879-183B-4A55-8368-19A615F68279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572921-CC11-4CFA-9CFC-EBF2CFC93097}" type="pres">
      <dgm:prSet presAssocID="{D56BE879-183B-4A55-8368-19A615F68279}" presName="invisiNode" presStyleLbl="node1" presStyleIdx="1" presStyleCnt="4"/>
      <dgm:spPr/>
    </dgm:pt>
    <dgm:pt modelId="{CC852F1E-DED3-43CB-920E-D7C0FED356AB}" type="pres">
      <dgm:prSet presAssocID="{D56BE879-183B-4A55-8368-19A615F68279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D71AAF1-72E8-4A74-8C9C-B9C3BD96B969}" type="pres">
      <dgm:prSet presAssocID="{69479894-6747-480E-9EFE-B42EBABFCA4F}" presName="sibTrans" presStyleLbl="sibTrans2D1" presStyleIdx="0" presStyleCnt="0"/>
      <dgm:spPr/>
      <dgm:t>
        <a:bodyPr/>
        <a:lstStyle/>
        <a:p>
          <a:endParaRPr lang="tr-TR"/>
        </a:p>
      </dgm:t>
    </dgm:pt>
    <dgm:pt modelId="{6D1BB787-D6B6-47F8-8576-F3E0FC6A1BA0}" type="pres">
      <dgm:prSet presAssocID="{83045E17-BFF7-4504-9119-DE90E5065835}" presName="compNode" presStyleCnt="0"/>
      <dgm:spPr/>
    </dgm:pt>
    <dgm:pt modelId="{0F878BA7-A833-4E44-85BF-C99931EDCF74}" type="pres">
      <dgm:prSet presAssocID="{83045E17-BFF7-4504-9119-DE90E5065835}" presName="bkgdShape" presStyleLbl="node1" presStyleIdx="2" presStyleCnt="4"/>
      <dgm:spPr/>
      <dgm:t>
        <a:bodyPr/>
        <a:lstStyle/>
        <a:p>
          <a:endParaRPr lang="tr-TR"/>
        </a:p>
      </dgm:t>
    </dgm:pt>
    <dgm:pt modelId="{AA5AA484-4BB9-4A1E-B771-5AF63874BC9D}" type="pres">
      <dgm:prSet presAssocID="{83045E17-BFF7-4504-9119-DE90E5065835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708811A-CE8D-4F97-8893-7A164E931844}" type="pres">
      <dgm:prSet presAssocID="{83045E17-BFF7-4504-9119-DE90E5065835}" presName="invisiNode" presStyleLbl="node1" presStyleIdx="2" presStyleCnt="4"/>
      <dgm:spPr/>
    </dgm:pt>
    <dgm:pt modelId="{C7C2134E-C080-471F-9F85-45985479F035}" type="pres">
      <dgm:prSet presAssocID="{83045E17-BFF7-4504-9119-DE90E5065835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A5AD7E6-83A0-440E-AC3F-C8E0EED6E380}" type="pres">
      <dgm:prSet presAssocID="{061E36E4-7381-4198-8DDB-D14CC779B0C9}" presName="sibTrans" presStyleLbl="sibTrans2D1" presStyleIdx="0" presStyleCnt="0"/>
      <dgm:spPr/>
      <dgm:t>
        <a:bodyPr/>
        <a:lstStyle/>
        <a:p>
          <a:endParaRPr lang="tr-TR"/>
        </a:p>
      </dgm:t>
    </dgm:pt>
    <dgm:pt modelId="{D165A154-0D96-44FE-9359-BBCD8BE6E239}" type="pres">
      <dgm:prSet presAssocID="{1A0E9783-E741-4723-9E3B-7CA2B3A27EC3}" presName="compNode" presStyleCnt="0"/>
      <dgm:spPr/>
    </dgm:pt>
    <dgm:pt modelId="{9A0D8707-9B76-4BBC-B0DD-D822C8B17F72}" type="pres">
      <dgm:prSet presAssocID="{1A0E9783-E741-4723-9E3B-7CA2B3A27EC3}" presName="bkgdShape" presStyleLbl="node1" presStyleIdx="3" presStyleCnt="4"/>
      <dgm:spPr/>
      <dgm:t>
        <a:bodyPr/>
        <a:lstStyle/>
        <a:p>
          <a:endParaRPr lang="tr-TR"/>
        </a:p>
      </dgm:t>
    </dgm:pt>
    <dgm:pt modelId="{068B57D0-4884-4E80-BC3C-685011CFCBBF}" type="pres">
      <dgm:prSet presAssocID="{1A0E9783-E741-4723-9E3B-7CA2B3A27EC3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AFFF9D-1AB0-4DA3-9205-1E107DA0CB20}" type="pres">
      <dgm:prSet presAssocID="{1A0E9783-E741-4723-9E3B-7CA2B3A27EC3}" presName="invisiNode" presStyleLbl="node1" presStyleIdx="3" presStyleCnt="4"/>
      <dgm:spPr/>
    </dgm:pt>
    <dgm:pt modelId="{97D0AB14-1B39-4F77-8C69-AC6B6A47C15C}" type="pres">
      <dgm:prSet presAssocID="{1A0E9783-E741-4723-9E3B-7CA2B3A27EC3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C8792E3-1253-4245-B7E9-4722AB703CA3}" type="presOf" srcId="{1A0E9783-E741-4723-9E3B-7CA2B3A27EC3}" destId="{068B57D0-4884-4E80-BC3C-685011CFCBBF}" srcOrd="1" destOrd="0" presId="urn:microsoft.com/office/officeart/2005/8/layout/hList7#1"/>
    <dgm:cxn modelId="{88FAC105-66FC-43EA-9B0D-B4EEA8258754}" type="presOf" srcId="{D56BE879-183B-4A55-8368-19A615F68279}" destId="{5AB71FDC-A454-4C34-ACC7-E0C15A05437D}" srcOrd="0" destOrd="0" presId="urn:microsoft.com/office/officeart/2005/8/layout/hList7#1"/>
    <dgm:cxn modelId="{C99068A9-D2FD-49CB-A2AA-E001CC71B2FD}" srcId="{1C7999E1-F8A7-4219-9D7A-226D4B21AE8E}" destId="{83045E17-BFF7-4504-9119-DE90E5065835}" srcOrd="2" destOrd="0" parTransId="{5BF7AFC6-810E-4289-99F2-CA4830B205C7}" sibTransId="{061E36E4-7381-4198-8DDB-D14CC779B0C9}"/>
    <dgm:cxn modelId="{38916CAF-E7D9-4B13-8D6D-E9F9B42AC16B}" type="presOf" srcId="{3939BA18-4A15-4D01-BAFB-73EEF3CA7DD3}" destId="{7195E8AB-FF9D-4FA5-923C-5518A7A6C9A0}" srcOrd="0" destOrd="0" presId="urn:microsoft.com/office/officeart/2005/8/layout/hList7#1"/>
    <dgm:cxn modelId="{5A5D21A1-A646-44C0-88B6-0FF745E2297D}" type="presOf" srcId="{1A0E9783-E741-4723-9E3B-7CA2B3A27EC3}" destId="{9A0D8707-9B76-4BBC-B0DD-D822C8B17F72}" srcOrd="0" destOrd="0" presId="urn:microsoft.com/office/officeart/2005/8/layout/hList7#1"/>
    <dgm:cxn modelId="{680A80F0-8904-4F34-9EF0-3AA9FF8F1503}" srcId="{1C7999E1-F8A7-4219-9D7A-226D4B21AE8E}" destId="{1A0E9783-E741-4723-9E3B-7CA2B3A27EC3}" srcOrd="3" destOrd="0" parTransId="{C219713B-E29D-4459-8480-139857E185D2}" sibTransId="{4CDBA8F2-6231-4D1E-90FA-E0803A5E8BB5}"/>
    <dgm:cxn modelId="{B197BE2D-533F-40DD-B35E-E0437F8C725C}" type="presOf" srcId="{43379745-8C3B-4F61-863E-0FD50FC76F6F}" destId="{8196F6BC-6409-4F3F-8A62-7CA080DED8A2}" srcOrd="1" destOrd="0" presId="urn:microsoft.com/office/officeart/2005/8/layout/hList7#1"/>
    <dgm:cxn modelId="{58070360-0BC7-48D0-BAE2-7A0A7AA8E8BE}" srcId="{1C7999E1-F8A7-4219-9D7A-226D4B21AE8E}" destId="{D56BE879-183B-4A55-8368-19A615F68279}" srcOrd="1" destOrd="0" parTransId="{211D2AEC-3173-4CC0-BEF1-75AFDEE7CF8E}" sibTransId="{69479894-6747-480E-9EFE-B42EBABFCA4F}"/>
    <dgm:cxn modelId="{04B218A1-164F-4CC5-B446-133FCCDA1106}" type="presOf" srcId="{43379745-8C3B-4F61-863E-0FD50FC76F6F}" destId="{59CC173C-FB40-45BE-B7DF-4BB6DCB9CA99}" srcOrd="0" destOrd="0" presId="urn:microsoft.com/office/officeart/2005/8/layout/hList7#1"/>
    <dgm:cxn modelId="{9D8EAD41-8427-47FE-B35A-042EE8A155FB}" type="presOf" srcId="{83045E17-BFF7-4504-9119-DE90E5065835}" destId="{0F878BA7-A833-4E44-85BF-C99931EDCF74}" srcOrd="0" destOrd="0" presId="urn:microsoft.com/office/officeart/2005/8/layout/hList7#1"/>
    <dgm:cxn modelId="{EA9ED8C4-A9B1-4E8E-B1B2-FFFEC74C9D98}" type="presOf" srcId="{1C7999E1-F8A7-4219-9D7A-226D4B21AE8E}" destId="{5B4E358D-C23B-497B-9C72-6485EE4A2783}" srcOrd="0" destOrd="0" presId="urn:microsoft.com/office/officeart/2005/8/layout/hList7#1"/>
    <dgm:cxn modelId="{0B299527-5492-4BAE-9601-CD73ABF1FD60}" srcId="{1C7999E1-F8A7-4219-9D7A-226D4B21AE8E}" destId="{43379745-8C3B-4F61-863E-0FD50FC76F6F}" srcOrd="0" destOrd="0" parTransId="{3221C992-01B5-4590-BD2C-01FC6063187F}" sibTransId="{3939BA18-4A15-4D01-BAFB-73EEF3CA7DD3}"/>
    <dgm:cxn modelId="{71A90972-2CDC-4472-9B59-8549BFC81249}" type="presOf" srcId="{D56BE879-183B-4A55-8368-19A615F68279}" destId="{6B601B16-76A5-4ED7-9D9E-8AB77B5E0ECE}" srcOrd="1" destOrd="0" presId="urn:microsoft.com/office/officeart/2005/8/layout/hList7#1"/>
    <dgm:cxn modelId="{5D251098-DF03-4E2D-AA66-4EFFAF88EA0A}" type="presOf" srcId="{061E36E4-7381-4198-8DDB-D14CC779B0C9}" destId="{FA5AD7E6-83A0-440E-AC3F-C8E0EED6E380}" srcOrd="0" destOrd="0" presId="urn:microsoft.com/office/officeart/2005/8/layout/hList7#1"/>
    <dgm:cxn modelId="{AB2E459E-0E56-4AE5-9E48-70C9974D48A6}" type="presOf" srcId="{83045E17-BFF7-4504-9119-DE90E5065835}" destId="{AA5AA484-4BB9-4A1E-B771-5AF63874BC9D}" srcOrd="1" destOrd="0" presId="urn:microsoft.com/office/officeart/2005/8/layout/hList7#1"/>
    <dgm:cxn modelId="{E6B101B9-A4A5-4B11-85AB-3E5A1D84CF06}" type="presOf" srcId="{69479894-6747-480E-9EFE-B42EBABFCA4F}" destId="{0D71AAF1-72E8-4A74-8C9C-B9C3BD96B969}" srcOrd="0" destOrd="0" presId="urn:microsoft.com/office/officeart/2005/8/layout/hList7#1"/>
    <dgm:cxn modelId="{1D72C1FD-DD1B-41A8-9F8E-E9F1339A8497}" type="presParOf" srcId="{5B4E358D-C23B-497B-9C72-6485EE4A2783}" destId="{CFAD52B1-D881-4D09-8875-472D2CB329B2}" srcOrd="0" destOrd="0" presId="urn:microsoft.com/office/officeart/2005/8/layout/hList7#1"/>
    <dgm:cxn modelId="{93B25D94-D7AE-4021-A226-9CA2ED81754D}" type="presParOf" srcId="{5B4E358D-C23B-497B-9C72-6485EE4A2783}" destId="{C66E70BF-F47A-4975-B0BB-BB723F885783}" srcOrd="1" destOrd="0" presId="urn:microsoft.com/office/officeart/2005/8/layout/hList7#1"/>
    <dgm:cxn modelId="{5B956A54-2017-496A-9DC3-2C39FE7FF2C3}" type="presParOf" srcId="{C66E70BF-F47A-4975-B0BB-BB723F885783}" destId="{E5352D13-3C71-4703-8AA3-C87D64502C3C}" srcOrd="0" destOrd="0" presId="urn:microsoft.com/office/officeart/2005/8/layout/hList7#1"/>
    <dgm:cxn modelId="{851C07C5-B068-4AB3-A42C-F75CFD58EAA9}" type="presParOf" srcId="{E5352D13-3C71-4703-8AA3-C87D64502C3C}" destId="{59CC173C-FB40-45BE-B7DF-4BB6DCB9CA99}" srcOrd="0" destOrd="0" presId="urn:microsoft.com/office/officeart/2005/8/layout/hList7#1"/>
    <dgm:cxn modelId="{9FA319D6-0ADC-4683-8202-9B636E841338}" type="presParOf" srcId="{E5352D13-3C71-4703-8AA3-C87D64502C3C}" destId="{8196F6BC-6409-4F3F-8A62-7CA080DED8A2}" srcOrd="1" destOrd="0" presId="urn:microsoft.com/office/officeart/2005/8/layout/hList7#1"/>
    <dgm:cxn modelId="{1F99CA4C-E1D8-4F53-B494-3F8FAC501340}" type="presParOf" srcId="{E5352D13-3C71-4703-8AA3-C87D64502C3C}" destId="{81A640AD-DD46-424C-A2B2-F98E601562A6}" srcOrd="2" destOrd="0" presId="urn:microsoft.com/office/officeart/2005/8/layout/hList7#1"/>
    <dgm:cxn modelId="{98D2393A-1A38-4ABD-9761-347CC39095ED}" type="presParOf" srcId="{E5352D13-3C71-4703-8AA3-C87D64502C3C}" destId="{BDC042D5-D2D3-4B9B-A407-C54322E6A52A}" srcOrd="3" destOrd="0" presId="urn:microsoft.com/office/officeart/2005/8/layout/hList7#1"/>
    <dgm:cxn modelId="{CC0E647D-0E71-48B2-81E7-D2A9F6AFA653}" type="presParOf" srcId="{C66E70BF-F47A-4975-B0BB-BB723F885783}" destId="{7195E8AB-FF9D-4FA5-923C-5518A7A6C9A0}" srcOrd="1" destOrd="0" presId="urn:microsoft.com/office/officeart/2005/8/layout/hList7#1"/>
    <dgm:cxn modelId="{24E1E42F-28BE-4F0C-89FF-228A577B80CB}" type="presParOf" srcId="{C66E70BF-F47A-4975-B0BB-BB723F885783}" destId="{17E14121-31ED-43D5-9CCA-DA0DA4592FFE}" srcOrd="2" destOrd="0" presId="urn:microsoft.com/office/officeart/2005/8/layout/hList7#1"/>
    <dgm:cxn modelId="{B1C5D869-F066-4103-BCB5-AABE281A1726}" type="presParOf" srcId="{17E14121-31ED-43D5-9CCA-DA0DA4592FFE}" destId="{5AB71FDC-A454-4C34-ACC7-E0C15A05437D}" srcOrd="0" destOrd="0" presId="urn:microsoft.com/office/officeart/2005/8/layout/hList7#1"/>
    <dgm:cxn modelId="{4FCAB30A-F8D6-4DBF-ADB1-B2DFBDE71BAA}" type="presParOf" srcId="{17E14121-31ED-43D5-9CCA-DA0DA4592FFE}" destId="{6B601B16-76A5-4ED7-9D9E-8AB77B5E0ECE}" srcOrd="1" destOrd="0" presId="urn:microsoft.com/office/officeart/2005/8/layout/hList7#1"/>
    <dgm:cxn modelId="{9DE8B988-0F78-470B-9A5A-0BC098CBB5E9}" type="presParOf" srcId="{17E14121-31ED-43D5-9CCA-DA0DA4592FFE}" destId="{48572921-CC11-4CFA-9CFC-EBF2CFC93097}" srcOrd="2" destOrd="0" presId="urn:microsoft.com/office/officeart/2005/8/layout/hList7#1"/>
    <dgm:cxn modelId="{D51D6CA4-801A-4B13-873E-F2FA947EBA7D}" type="presParOf" srcId="{17E14121-31ED-43D5-9CCA-DA0DA4592FFE}" destId="{CC852F1E-DED3-43CB-920E-D7C0FED356AB}" srcOrd="3" destOrd="0" presId="urn:microsoft.com/office/officeart/2005/8/layout/hList7#1"/>
    <dgm:cxn modelId="{0AF9356A-B237-42F5-B37A-497C44F2D716}" type="presParOf" srcId="{C66E70BF-F47A-4975-B0BB-BB723F885783}" destId="{0D71AAF1-72E8-4A74-8C9C-B9C3BD96B969}" srcOrd="3" destOrd="0" presId="urn:microsoft.com/office/officeart/2005/8/layout/hList7#1"/>
    <dgm:cxn modelId="{371259D9-7FCD-4CBE-B9E9-4140BB036C3C}" type="presParOf" srcId="{C66E70BF-F47A-4975-B0BB-BB723F885783}" destId="{6D1BB787-D6B6-47F8-8576-F3E0FC6A1BA0}" srcOrd="4" destOrd="0" presId="urn:microsoft.com/office/officeart/2005/8/layout/hList7#1"/>
    <dgm:cxn modelId="{F9400A8E-8B96-4ACA-BBF7-CA7F706F0B7A}" type="presParOf" srcId="{6D1BB787-D6B6-47F8-8576-F3E0FC6A1BA0}" destId="{0F878BA7-A833-4E44-85BF-C99931EDCF74}" srcOrd="0" destOrd="0" presId="urn:microsoft.com/office/officeart/2005/8/layout/hList7#1"/>
    <dgm:cxn modelId="{B2F8B943-3749-4A42-BBD1-74AEED2F32AA}" type="presParOf" srcId="{6D1BB787-D6B6-47F8-8576-F3E0FC6A1BA0}" destId="{AA5AA484-4BB9-4A1E-B771-5AF63874BC9D}" srcOrd="1" destOrd="0" presId="urn:microsoft.com/office/officeart/2005/8/layout/hList7#1"/>
    <dgm:cxn modelId="{5812083B-245F-47D3-A40E-7E45649CC46F}" type="presParOf" srcId="{6D1BB787-D6B6-47F8-8576-F3E0FC6A1BA0}" destId="{A708811A-CE8D-4F97-8893-7A164E931844}" srcOrd="2" destOrd="0" presId="urn:microsoft.com/office/officeart/2005/8/layout/hList7#1"/>
    <dgm:cxn modelId="{3548F23A-8B85-402C-8F1A-BC3C3BF0F8D9}" type="presParOf" srcId="{6D1BB787-D6B6-47F8-8576-F3E0FC6A1BA0}" destId="{C7C2134E-C080-471F-9F85-45985479F035}" srcOrd="3" destOrd="0" presId="urn:microsoft.com/office/officeart/2005/8/layout/hList7#1"/>
    <dgm:cxn modelId="{28E5EA23-6362-4F0B-BC4D-1B97FA754A2D}" type="presParOf" srcId="{C66E70BF-F47A-4975-B0BB-BB723F885783}" destId="{FA5AD7E6-83A0-440E-AC3F-C8E0EED6E380}" srcOrd="5" destOrd="0" presId="urn:microsoft.com/office/officeart/2005/8/layout/hList7#1"/>
    <dgm:cxn modelId="{54147C9F-E80E-4C79-9077-A01253C2A38C}" type="presParOf" srcId="{C66E70BF-F47A-4975-B0BB-BB723F885783}" destId="{D165A154-0D96-44FE-9359-BBCD8BE6E239}" srcOrd="6" destOrd="0" presId="urn:microsoft.com/office/officeart/2005/8/layout/hList7#1"/>
    <dgm:cxn modelId="{B2D6760B-EEFA-423B-9807-F4AEA11D028D}" type="presParOf" srcId="{D165A154-0D96-44FE-9359-BBCD8BE6E239}" destId="{9A0D8707-9B76-4BBC-B0DD-D822C8B17F72}" srcOrd="0" destOrd="0" presId="urn:microsoft.com/office/officeart/2005/8/layout/hList7#1"/>
    <dgm:cxn modelId="{2A2AE25E-3921-4647-A4BB-8B0B2B184891}" type="presParOf" srcId="{D165A154-0D96-44FE-9359-BBCD8BE6E239}" destId="{068B57D0-4884-4E80-BC3C-685011CFCBBF}" srcOrd="1" destOrd="0" presId="urn:microsoft.com/office/officeart/2005/8/layout/hList7#1"/>
    <dgm:cxn modelId="{4121961E-02F9-4C8B-86D2-08AB6F6A6E48}" type="presParOf" srcId="{D165A154-0D96-44FE-9359-BBCD8BE6E239}" destId="{A5AFFF9D-1AB0-4DA3-9205-1E107DA0CB20}" srcOrd="2" destOrd="0" presId="urn:microsoft.com/office/officeart/2005/8/layout/hList7#1"/>
    <dgm:cxn modelId="{62CD5680-360B-48FC-9CCE-A5F8425792D2}" type="presParOf" srcId="{D165A154-0D96-44FE-9359-BBCD8BE6E239}" destId="{97D0AB14-1B39-4F77-8C69-AC6B6A47C15C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C173C-FB40-45BE-B7DF-4BB6DCB9CA99}">
      <dsp:nvSpPr>
        <dsp:cNvPr id="0" name=""/>
        <dsp:cNvSpPr/>
      </dsp:nvSpPr>
      <dsp:spPr>
        <a:xfrm>
          <a:off x="1773" y="0"/>
          <a:ext cx="1858976" cy="29528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Background/Foreground Segmentation</a:t>
          </a:r>
          <a:endParaRPr lang="en-US" sz="1300" kern="1200" noProof="0" dirty="0"/>
        </a:p>
      </dsp:txBody>
      <dsp:txXfrm>
        <a:off x="1773" y="1181149"/>
        <a:ext cx="1858976" cy="1181149"/>
      </dsp:txXfrm>
    </dsp:sp>
    <dsp:sp modelId="{BDC042D5-D2D3-4B9B-A407-C54322E6A52A}">
      <dsp:nvSpPr>
        <dsp:cNvPr id="0" name=""/>
        <dsp:cNvSpPr/>
      </dsp:nvSpPr>
      <dsp:spPr>
        <a:xfrm>
          <a:off x="439608" y="177172"/>
          <a:ext cx="983307" cy="9833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B71FDC-A454-4C34-ACC7-E0C15A05437D}">
      <dsp:nvSpPr>
        <dsp:cNvPr id="0" name=""/>
        <dsp:cNvSpPr/>
      </dsp:nvSpPr>
      <dsp:spPr>
        <a:xfrm>
          <a:off x="1916519" y="0"/>
          <a:ext cx="1858976" cy="2952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Blob Formation</a:t>
          </a:r>
          <a:endParaRPr lang="tr-TR" sz="1300" kern="1200" dirty="0"/>
        </a:p>
      </dsp:txBody>
      <dsp:txXfrm>
        <a:off x="1916519" y="1181149"/>
        <a:ext cx="1858976" cy="1181149"/>
      </dsp:txXfrm>
    </dsp:sp>
    <dsp:sp modelId="{CC852F1E-DED3-43CB-920E-D7C0FED356AB}">
      <dsp:nvSpPr>
        <dsp:cNvPr id="0" name=""/>
        <dsp:cNvSpPr/>
      </dsp:nvSpPr>
      <dsp:spPr>
        <a:xfrm>
          <a:off x="2354354" y="177172"/>
          <a:ext cx="983307" cy="98330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878BA7-A833-4E44-85BF-C99931EDCF74}">
      <dsp:nvSpPr>
        <dsp:cNvPr id="0" name=""/>
        <dsp:cNvSpPr/>
      </dsp:nvSpPr>
      <dsp:spPr>
        <a:xfrm>
          <a:off x="3831266" y="0"/>
          <a:ext cx="1858976" cy="2952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Interest Point Detection and Descriptor Extraction</a:t>
          </a:r>
          <a:endParaRPr lang="tr-TR" sz="1300" kern="1200" dirty="0"/>
        </a:p>
      </dsp:txBody>
      <dsp:txXfrm>
        <a:off x="3831266" y="1181149"/>
        <a:ext cx="1858976" cy="1181149"/>
      </dsp:txXfrm>
    </dsp:sp>
    <dsp:sp modelId="{C7C2134E-C080-471F-9F85-45985479F035}">
      <dsp:nvSpPr>
        <dsp:cNvPr id="0" name=""/>
        <dsp:cNvSpPr/>
      </dsp:nvSpPr>
      <dsp:spPr>
        <a:xfrm>
          <a:off x="4269101" y="177172"/>
          <a:ext cx="983307" cy="98330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0D8707-9B76-4BBC-B0DD-D822C8B17F72}">
      <dsp:nvSpPr>
        <dsp:cNvPr id="0" name=""/>
        <dsp:cNvSpPr/>
      </dsp:nvSpPr>
      <dsp:spPr>
        <a:xfrm>
          <a:off x="5746012" y="0"/>
          <a:ext cx="1858976" cy="2952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i="0" kern="1200" dirty="0" smtClean="0"/>
            <a:t>Blob Matching and Tracking</a:t>
          </a:r>
          <a:endParaRPr lang="tr-TR" sz="1300" i="0" kern="1200" dirty="0"/>
        </a:p>
      </dsp:txBody>
      <dsp:txXfrm>
        <a:off x="5746012" y="1181149"/>
        <a:ext cx="1858976" cy="1181149"/>
      </dsp:txXfrm>
    </dsp:sp>
    <dsp:sp modelId="{97D0AB14-1B39-4F77-8C69-AC6B6A47C15C}">
      <dsp:nvSpPr>
        <dsp:cNvPr id="0" name=""/>
        <dsp:cNvSpPr/>
      </dsp:nvSpPr>
      <dsp:spPr>
        <a:xfrm>
          <a:off x="6183847" y="177172"/>
          <a:ext cx="983307" cy="98330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AD52B1-D881-4D09-8875-472D2CB329B2}">
      <dsp:nvSpPr>
        <dsp:cNvPr id="0" name=""/>
        <dsp:cNvSpPr/>
      </dsp:nvSpPr>
      <dsp:spPr>
        <a:xfrm>
          <a:off x="304270" y="2206850"/>
          <a:ext cx="6998221" cy="703033"/>
        </a:xfrm>
        <a:prstGeom prst="rightArrow">
          <a:avLst/>
        </a:prstGeom>
        <a:solidFill>
          <a:schemeClr val="dk1">
            <a:tint val="55000"/>
          </a:schemeClr>
        </a:solidFill>
        <a:ln w="12700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6FE86-8AC1-4655-B97F-ED17DBB55058}" type="datetimeFigureOut">
              <a:rPr lang="en-US" smtClean="0"/>
              <a:t>1/3/14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3D03A-0B90-4692-A832-55D2B9DD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7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large field of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D03A-0B90-4692-A832-55D2B9DDFB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3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Very large field of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3D03A-0B90-4692-A832-55D2B9DDFB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49DA-A342-4A4F-A119-625EDE40D870}" type="datetime1">
              <a:rPr lang="en-US" smtClean="0"/>
              <a:t>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3FE4-CBA4-43D8-9FBF-ABB69E2EE374}" type="datetime1">
              <a:rPr lang="en-US" smtClean="0"/>
              <a:t>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A05-6E33-47FF-A8AF-153ED3DD1198}" type="datetime1">
              <a:rPr lang="en-US" smtClean="0"/>
              <a:t>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46E-96DD-4916-B64F-79D6F9CC51F4}" type="datetime1">
              <a:rPr lang="en-US" smtClean="0"/>
              <a:t>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68FB-B028-4F71-8356-BE96825561E0}" type="datetime1">
              <a:rPr lang="en-US" smtClean="0"/>
              <a:t>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878-CB7A-4076-A89C-F17EF51CDB01}" type="datetime1">
              <a:rPr lang="en-US" smtClean="0"/>
              <a:t>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3CD4-F500-4426-A856-F499714FC8F7}" type="datetime1">
              <a:rPr lang="en-US" smtClean="0"/>
              <a:t>1/3/14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79A8-71B8-41F0-A7CE-5323DA64797E}" type="datetime1">
              <a:rPr lang="en-US" smtClean="0"/>
              <a:t>1/3/14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B4FBD-93A0-44A7-84FE-AC2CBC79ED89}" type="datetime1">
              <a:rPr lang="en-US" smtClean="0"/>
              <a:t>1/3/14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E4EB-1378-4D29-9171-B5DFC168A233}" type="datetime1">
              <a:rPr lang="en-US" smtClean="0"/>
              <a:t>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F410-12AD-418B-92D3-EEA6AFAB5085}" type="datetime1">
              <a:rPr lang="en-US" smtClean="0"/>
              <a:t>1/3/14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2B05AFD-C000-44BC-AB12-3C3205344A51}" type="datetime1">
              <a:rPr lang="en-US" smtClean="0"/>
              <a:t>1/3/14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5" Type="http://schemas.openxmlformats.org/officeDocument/2006/relationships/image" Target="../media/image2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file://localhost/Volumes/NO%20NAME/top-onplan.avi" TargetMode="External"/><Relationship Id="rId2" Type="http://schemas.openxmlformats.org/officeDocument/2006/relationships/video" Target="file://localhost/Volumes/NO%20NAME/top-onplan.av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6.png"/><Relationship Id="rId5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.ly/BOMNI-DB" TargetMode="External"/><Relationship Id="rId3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Tracking &amp; fall detection using omnidirectional cameras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Lale</a:t>
            </a:r>
            <a:r>
              <a:rPr lang="en-US" dirty="0" smtClean="0"/>
              <a:t> </a:t>
            </a:r>
            <a:r>
              <a:rPr lang="en-US" dirty="0" err="1" smtClean="0"/>
              <a:t>Akarun</a:t>
            </a:r>
            <a:endParaRPr lang="tr-TR" dirty="0" smtClean="0"/>
          </a:p>
          <a:p>
            <a:r>
              <a:rPr lang="tr-TR" dirty="0" smtClean="0"/>
              <a:t>Boğaziçi University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199455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people</a:t>
            </a:r>
          </a:p>
          <a:p>
            <a:r>
              <a:rPr lang="en-US" dirty="0"/>
              <a:t>5 Actions</a:t>
            </a:r>
          </a:p>
          <a:p>
            <a:pPr lvl="1"/>
            <a:r>
              <a:rPr lang="en-US" dirty="0"/>
              <a:t>Sitting</a:t>
            </a:r>
          </a:p>
          <a:p>
            <a:pPr lvl="1"/>
            <a:r>
              <a:rPr lang="en-US" dirty="0"/>
              <a:t>Walking</a:t>
            </a:r>
          </a:p>
          <a:p>
            <a:pPr lvl="1"/>
            <a:r>
              <a:rPr lang="en-US" dirty="0"/>
              <a:t>Standing</a:t>
            </a:r>
          </a:p>
          <a:p>
            <a:pPr lvl="1"/>
            <a:r>
              <a:rPr lang="en-US" dirty="0"/>
              <a:t>Handshaking</a:t>
            </a:r>
          </a:p>
          <a:p>
            <a:pPr lvl="1"/>
            <a:r>
              <a:rPr lang="en-US" dirty="0"/>
              <a:t>Interested in object</a:t>
            </a:r>
          </a:p>
          <a:p>
            <a:r>
              <a:rPr lang="en-US" dirty="0"/>
              <a:t>5 performers (36 videos in</a:t>
            </a:r>
            <a:br>
              <a:rPr lang="en-US" dirty="0"/>
            </a:br>
            <a:r>
              <a:rPr lang="en-US" dirty="0"/>
              <a:t>total by exchanging roles)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C:\Users\BarisEvrim\Pictures\vlcsnap-2012-02-15-14h22m16s61.png"/>
          <p:cNvPicPr>
            <a:picLocks noChangeAspect="1" noChangeArrowheads="1"/>
          </p:cNvPicPr>
          <p:nvPr/>
        </p:nvPicPr>
        <p:blipFill>
          <a:blip r:embed="rId2" cstate="print"/>
          <a:srcRect l="11812" r="13371"/>
          <a:stretch>
            <a:fillRect/>
          </a:stretch>
        </p:blipFill>
        <p:spPr bwMode="auto">
          <a:xfrm>
            <a:off x="4495800" y="1600200"/>
            <a:ext cx="3484491" cy="349300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317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Annotation tool used</a:t>
            </a:r>
            <a:br>
              <a:rPr lang="en-US" dirty="0"/>
            </a:br>
            <a:r>
              <a:rPr lang="en-US" i="1" dirty="0"/>
              <a:t>vatic</a:t>
            </a:r>
            <a:r>
              <a:rPr lang="en-US" i="1" baseline="30000" dirty="0"/>
              <a:t>*</a:t>
            </a:r>
          </a:p>
          <a:p>
            <a:r>
              <a:rPr lang="en-US" dirty="0"/>
              <a:t>Annotations</a:t>
            </a:r>
          </a:p>
          <a:p>
            <a:pPr lvl="1"/>
            <a:r>
              <a:rPr lang="en-US" dirty="0"/>
              <a:t>Bounding box of subject</a:t>
            </a:r>
          </a:p>
          <a:p>
            <a:pPr lvl="1"/>
            <a:r>
              <a:rPr lang="en-US" dirty="0"/>
              <a:t>State (action) of </a:t>
            </a:r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516103" y="1824347"/>
            <a:ext cx="3456384" cy="3383868"/>
            <a:chOff x="681038" y="0"/>
            <a:chExt cx="4669978" cy="4572000"/>
          </a:xfrm>
        </p:grpSpPr>
        <p:pic>
          <p:nvPicPr>
            <p:cNvPr id="6" name="Picture 2" descr="C:\Users\BarisEvrim\Pictures\vlcsnap-2012-02-15-14h26m13s195.png"/>
            <p:cNvPicPr>
              <a:picLocks noChangeAspect="1" noChangeArrowheads="1"/>
            </p:cNvPicPr>
            <p:nvPr/>
          </p:nvPicPr>
          <p:blipFill>
            <a:blip r:embed="rId2" cstate="print"/>
            <a:srcRect l="11172" r="12221"/>
            <a:stretch>
              <a:fillRect/>
            </a:stretch>
          </p:blipFill>
          <p:spPr bwMode="auto">
            <a:xfrm>
              <a:off x="681038" y="0"/>
              <a:ext cx="4669978" cy="4572000"/>
            </a:xfrm>
            <a:prstGeom prst="ellipse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2781299" y="1781176"/>
              <a:ext cx="574675" cy="565150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 w="28575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95600" y="1238250"/>
              <a:ext cx="476250" cy="733425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 w="28575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65412" y="1765300"/>
              <a:ext cx="109536" cy="2495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 smtClean="0">
                  <a:ln w="9525">
                    <a:noFill/>
                  </a:ln>
                  <a:latin typeface="Consolas" pitchFamily="49" charset="0"/>
                  <a:cs typeface="Consolas" pitchFamily="49" charset="0"/>
                </a:rPr>
                <a:t>A</a:t>
              </a:r>
              <a:endParaRPr lang="en-US" sz="1200" b="1" dirty="0">
                <a:ln w="9525">
                  <a:noFill/>
                </a:ln>
                <a:latin typeface="Consolas" pitchFamily="49" charset="0"/>
                <a:cs typeface="Consolas" pitchFamily="49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5399" y="2428875"/>
              <a:ext cx="866775" cy="409575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 w="28575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6463" y="2414588"/>
              <a:ext cx="109536" cy="2495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 smtClean="0">
                  <a:ln w="9525">
                    <a:noFill/>
                  </a:ln>
                  <a:latin typeface="Consolas" pitchFamily="49" charset="0"/>
                  <a:cs typeface="Consolas" pitchFamily="49" charset="0"/>
                </a:rPr>
                <a:t>B</a:t>
              </a:r>
              <a:endParaRPr lang="en-US" sz="1400" b="1" dirty="0">
                <a:ln w="9525">
                  <a:noFill/>
                </a:ln>
                <a:latin typeface="Consolas" pitchFamily="49" charset="0"/>
                <a:cs typeface="Consolas" pitchFamily="49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74156" y="1228726"/>
              <a:ext cx="109536" cy="2495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ln w="9525">
                    <a:noFill/>
                  </a:ln>
                  <a:latin typeface="Consolas" pitchFamily="49" charset="0"/>
                  <a:cs typeface="Consolas" pitchFamily="49" charset="0"/>
                </a:rPr>
                <a:t>C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33478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C.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Vondrick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D.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Ramanan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and D. Patterson, “Efficiently Scaling Up Video Annotation with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Crowdsourced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Marketplaces,” ECCV 2010, pp. 610–623, 2010.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6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640x480 frame size</a:t>
            </a:r>
          </a:p>
          <a:p>
            <a:pPr lvl="1"/>
            <a:r>
              <a:rPr lang="en-US" dirty="0"/>
              <a:t>Bandwidth limitation</a:t>
            </a:r>
          </a:p>
          <a:p>
            <a:r>
              <a:rPr lang="en-US" dirty="0"/>
              <a:t>~8 fps</a:t>
            </a:r>
          </a:p>
          <a:p>
            <a:r>
              <a:rPr lang="en-US" dirty="0"/>
              <a:t>MJPEG </a:t>
            </a:r>
            <a:r>
              <a:rPr lang="en-US" dirty="0" smtClean="0"/>
              <a:t>format</a:t>
            </a:r>
          </a:p>
          <a:p>
            <a:r>
              <a:rPr lang="en-US" dirty="0" smtClean="0"/>
              <a:t>Heavy</a:t>
            </a:r>
          </a:p>
          <a:p>
            <a:pPr lvl="1"/>
            <a:r>
              <a:rPr lang="en-US" dirty="0" smtClean="0"/>
              <a:t>Occlusion</a:t>
            </a:r>
          </a:p>
          <a:p>
            <a:pPr lvl="1"/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0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Object Tracking Precision/Accuracy</a:t>
            </a:r>
            <a:br>
              <a:rPr lang="en-US" dirty="0"/>
            </a:br>
            <a:r>
              <a:rPr lang="en-US" dirty="0"/>
              <a:t>MOTP and MOTA</a:t>
            </a:r>
            <a:r>
              <a:rPr lang="en-US" baseline="30000" dirty="0" smtClean="0"/>
              <a:t>*</a:t>
            </a:r>
          </a:p>
          <a:p>
            <a:r>
              <a:rPr lang="en-US" dirty="0" smtClean="0"/>
              <a:t>No protocol for action recognition yet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34780"/>
            <a:ext cx="8494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baseline="30000" dirty="0" smtClean="0">
                <a:solidFill>
                  <a:schemeClr val="bg1">
                    <a:lumMod val="50000"/>
                  </a:schemeClr>
                </a:solidFill>
              </a:rPr>
              <a:t>*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K.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Bernardin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and R.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Stiefelhagen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“Evaluating Multiple Object Tracking Performance: The CLEAR MOT Metrics,” EURASIP Journal on Image and </a:t>
            </a:r>
            <a:r>
              <a:rPr lang="nl-NL" sz="1400" dirty="0" smtClean="0">
                <a:solidFill>
                  <a:schemeClr val="bg1">
                    <a:lumMod val="50000"/>
                  </a:schemeClr>
                </a:solidFill>
              </a:rPr>
              <a:t>Video Processing, vol. 2008, pp. 1–10, 2008.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0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method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3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7 Yuvarlatılmış Dikdörtgen"/>
          <p:cNvSpPr/>
          <p:nvPr/>
        </p:nvSpPr>
        <p:spPr>
          <a:xfrm>
            <a:off x="48491" y="1508633"/>
            <a:ext cx="8257309" cy="4320480"/>
          </a:xfrm>
          <a:prstGeom prst="roundRect">
            <a:avLst>
              <a:gd name="adj" fmla="val 415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aphicFrame>
        <p:nvGraphicFramePr>
          <p:cNvPr id="8" name="5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469788"/>
              </p:ext>
            </p:extLst>
          </p:nvPr>
        </p:nvGraphicFramePr>
        <p:xfrm>
          <a:off x="383131" y="1894073"/>
          <a:ext cx="7606763" cy="2952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12 Metin kutusu"/>
          <p:cNvSpPr txBox="1"/>
          <p:nvPr/>
        </p:nvSpPr>
        <p:spPr>
          <a:xfrm>
            <a:off x="3000819" y="5223432"/>
            <a:ext cx="3095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System Components</a:t>
            </a:r>
            <a:endParaRPr lang="tr-T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8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Feature Point Detection and</a:t>
            </a:r>
            <a:br>
              <a:rPr lang="en-AU" dirty="0"/>
            </a:br>
            <a:r>
              <a:rPr lang="en-AU" dirty="0"/>
              <a:t>Descriptor Extraction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FAST</a:t>
            </a:r>
            <a:r>
              <a:rPr lang="tr-TR" baseline="30000" dirty="0"/>
              <a:t>*</a:t>
            </a:r>
            <a:r>
              <a:rPr lang="tr-TR" dirty="0"/>
              <a:t> </a:t>
            </a:r>
            <a:r>
              <a:rPr lang="en-US" dirty="0"/>
              <a:t>corner detection</a:t>
            </a:r>
          </a:p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38912" lvl="0" indent="-320040">
              <a:spcBef>
                <a:spcPts val="0"/>
              </a:spcBef>
              <a:buSzPct val="80000"/>
              <a:buFont typeface="Wingdings 2"/>
              <a:buChar char=""/>
              <a:defRPr/>
            </a:pPr>
            <a:r>
              <a:rPr lang="en-US" sz="3200" dirty="0"/>
              <a:t>BRIEF features</a:t>
            </a:r>
          </a:p>
          <a:p>
            <a:pPr marL="731520" lvl="1" indent="-274320">
              <a:buSzPct val="90000"/>
              <a:buFont typeface="Wingdings"/>
              <a:buChar char=""/>
              <a:defRPr/>
            </a:pPr>
            <a:r>
              <a:rPr lang="en-US" dirty="0"/>
              <a:t>extended for opponent color space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" name="Picture 4" descr="FAST corner det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392" y="3276600"/>
            <a:ext cx="2979824" cy="1429385"/>
          </a:xfrm>
          <a:prstGeom prst="rect">
            <a:avLst/>
          </a:prstGeom>
          <a:noFill/>
        </p:spPr>
      </p:pic>
      <p:sp>
        <p:nvSpPr>
          <p:cNvPr id="14" name="8 Metin kutusu"/>
          <p:cNvSpPr txBox="1"/>
          <p:nvPr/>
        </p:nvSpPr>
        <p:spPr>
          <a:xfrm>
            <a:off x="179512" y="5877272"/>
            <a:ext cx="4283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tr-TR" b="1" baseline="30000" dirty="0" smtClean="0"/>
              <a:t>*</a:t>
            </a:r>
            <a:r>
              <a:rPr lang="en-US" b="1" baseline="30000" dirty="0" smtClean="0"/>
              <a:t> </a:t>
            </a:r>
            <a:r>
              <a:rPr lang="en-US" b="1" dirty="0" smtClean="0"/>
              <a:t>F</a:t>
            </a:r>
            <a:r>
              <a:rPr lang="en-US" dirty="0" smtClean="0"/>
              <a:t>eatures from </a:t>
            </a:r>
            <a:r>
              <a:rPr lang="en-US" b="1" dirty="0" smtClean="0"/>
              <a:t>A</a:t>
            </a:r>
            <a:r>
              <a:rPr lang="en-US" dirty="0" smtClean="0"/>
              <a:t>ccelerated </a:t>
            </a:r>
            <a:r>
              <a:rPr lang="en-US" b="1" dirty="0" smtClean="0"/>
              <a:t>S</a:t>
            </a:r>
            <a:r>
              <a:rPr lang="en-US" dirty="0" smtClean="0"/>
              <a:t>egment </a:t>
            </a:r>
            <a:r>
              <a:rPr lang="en-US" b="1" dirty="0" smtClean="0"/>
              <a:t>T</a:t>
            </a:r>
            <a:r>
              <a:rPr lang="en-US" dirty="0" smtClean="0"/>
              <a:t>est</a:t>
            </a:r>
          </a:p>
          <a:p>
            <a:endParaRPr lang="tr-TR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3276600"/>
            <a:ext cx="1462289" cy="145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0899" y="3276600"/>
            <a:ext cx="1440863" cy="145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41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Matching and Tracking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51520" y="1772816"/>
            <a:ext cx="2474318" cy="1224136"/>
            <a:chOff x="1403648" y="1988840"/>
            <a:chExt cx="6840760" cy="3384376"/>
          </a:xfrm>
        </p:grpSpPr>
        <p:sp>
          <p:nvSpPr>
            <p:cNvPr id="9" name="Rounded Rectangle 8"/>
            <p:cNvSpPr/>
            <p:nvPr/>
          </p:nvSpPr>
          <p:spPr>
            <a:xfrm>
              <a:off x="1403648" y="1988840"/>
              <a:ext cx="6840760" cy="33843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" b="1" dirty="0" smtClean="0"/>
                <a:t>Frame</a:t>
              </a:r>
              <a:endParaRPr lang="en-US" sz="200" b="1" dirty="0"/>
            </a:p>
          </p:txBody>
        </p:sp>
        <p:grpSp>
          <p:nvGrpSpPr>
            <p:cNvPr id="10" name="Group 36"/>
            <p:cNvGrpSpPr/>
            <p:nvPr/>
          </p:nvGrpSpPr>
          <p:grpSpPr>
            <a:xfrm>
              <a:off x="2447764" y="2730624"/>
              <a:ext cx="4752528" cy="2210544"/>
              <a:chOff x="2483768" y="2575756"/>
              <a:chExt cx="4752528" cy="2210544"/>
            </a:xfrm>
          </p:grpSpPr>
          <p:grpSp>
            <p:nvGrpSpPr>
              <p:cNvPr id="11" name="Group 22"/>
              <p:cNvGrpSpPr/>
              <p:nvPr/>
            </p:nvGrpSpPr>
            <p:grpSpPr>
              <a:xfrm>
                <a:off x="2483768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25" name="Rounded Rectangle 5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Blob</a:t>
                  </a:r>
                  <a:endParaRPr lang="en-US" sz="200" dirty="0"/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904024" y="4556745"/>
                  <a:ext cx="568161" cy="3403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 smtClean="0"/>
                    <a:t>…</a:t>
                  </a:r>
                  <a:endParaRPr lang="en-US" sz="200" dirty="0"/>
                </a:p>
              </p:txBody>
            </p:sp>
          </p:grpSp>
          <p:grpSp>
            <p:nvGrpSpPr>
              <p:cNvPr id="12" name="Group 23"/>
              <p:cNvGrpSpPr/>
              <p:nvPr/>
            </p:nvGrpSpPr>
            <p:grpSpPr>
              <a:xfrm>
                <a:off x="3851920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20" name="Rounded Rectangle 19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Blob</a:t>
                  </a:r>
                  <a:endParaRPr lang="en-US" sz="200" dirty="0"/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23" name="Rounded Rectangle 22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904024" y="4556745"/>
                  <a:ext cx="568161" cy="3403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 smtClean="0"/>
                    <a:t>…</a:t>
                  </a:r>
                  <a:endParaRPr lang="en-US" sz="200" dirty="0"/>
                </a:p>
              </p:txBody>
            </p:sp>
          </p:grpSp>
          <p:grpSp>
            <p:nvGrpSpPr>
              <p:cNvPr id="13" name="Group 29"/>
              <p:cNvGrpSpPr/>
              <p:nvPr/>
            </p:nvGrpSpPr>
            <p:grpSpPr>
              <a:xfrm>
                <a:off x="6156176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15" name="Rounded Rectangle 14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Blob</a:t>
                  </a:r>
                  <a:endParaRPr lang="en-US" sz="200" dirty="0"/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904018" y="4556745"/>
                  <a:ext cx="568161" cy="3403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 smtClean="0"/>
                    <a:t>…</a:t>
                  </a:r>
                  <a:endParaRPr lang="en-US" sz="200" dirty="0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5364087" y="3419420"/>
                <a:ext cx="621345" cy="425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 smtClean="0"/>
                  <a:t>…</a:t>
                </a:r>
                <a:endParaRPr lang="en-US" sz="400" dirty="0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2987824" y="1772816"/>
            <a:ext cx="2474318" cy="1224136"/>
            <a:chOff x="1403648" y="1988840"/>
            <a:chExt cx="6840760" cy="3384376"/>
          </a:xfrm>
        </p:grpSpPr>
        <p:sp>
          <p:nvSpPr>
            <p:cNvPr id="31" name="Rounded Rectangle 30"/>
            <p:cNvSpPr/>
            <p:nvPr/>
          </p:nvSpPr>
          <p:spPr>
            <a:xfrm>
              <a:off x="1403648" y="1988840"/>
              <a:ext cx="6840760" cy="33843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" b="1" dirty="0" smtClean="0"/>
                <a:t>Frame</a:t>
              </a:r>
              <a:endParaRPr lang="en-US" sz="200" b="1" dirty="0"/>
            </a:p>
          </p:txBody>
        </p:sp>
        <p:grpSp>
          <p:nvGrpSpPr>
            <p:cNvPr id="32" name="Group 36"/>
            <p:cNvGrpSpPr/>
            <p:nvPr/>
          </p:nvGrpSpPr>
          <p:grpSpPr>
            <a:xfrm>
              <a:off x="2447764" y="2730624"/>
              <a:ext cx="4752528" cy="2210544"/>
              <a:chOff x="2483768" y="2575756"/>
              <a:chExt cx="4752528" cy="2210544"/>
            </a:xfrm>
          </p:grpSpPr>
          <p:grpSp>
            <p:nvGrpSpPr>
              <p:cNvPr id="33" name="Group 22"/>
              <p:cNvGrpSpPr/>
              <p:nvPr/>
            </p:nvGrpSpPr>
            <p:grpSpPr>
              <a:xfrm>
                <a:off x="2483768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47" name="Rounded Rectangle 5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Blob</a:t>
                  </a:r>
                  <a:endParaRPr lang="en-US" sz="200" dirty="0"/>
                </a:p>
              </p:txBody>
            </p:sp>
            <p:sp>
              <p:nvSpPr>
                <p:cNvPr id="48" name="Rounded Rectangle 47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49" name="Rounded Rectangle 48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50" name="Rounded Rectangle 49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904024" y="4556745"/>
                  <a:ext cx="568161" cy="3403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 smtClean="0"/>
                    <a:t>…</a:t>
                  </a:r>
                  <a:endParaRPr lang="en-US" sz="200" dirty="0"/>
                </a:p>
              </p:txBody>
            </p:sp>
          </p:grpSp>
          <p:grpSp>
            <p:nvGrpSpPr>
              <p:cNvPr id="34" name="Group 23"/>
              <p:cNvGrpSpPr/>
              <p:nvPr/>
            </p:nvGrpSpPr>
            <p:grpSpPr>
              <a:xfrm>
                <a:off x="3851920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Blob</a:t>
                  </a:r>
                  <a:endParaRPr lang="en-US" sz="200" dirty="0"/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45" name="Rounded Rectangle 44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1904024" y="4556745"/>
                  <a:ext cx="568161" cy="3403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 smtClean="0"/>
                    <a:t>…</a:t>
                  </a:r>
                  <a:endParaRPr lang="en-US" sz="200" dirty="0"/>
                </a:p>
              </p:txBody>
            </p:sp>
          </p:grpSp>
          <p:grpSp>
            <p:nvGrpSpPr>
              <p:cNvPr id="35" name="Group 29"/>
              <p:cNvGrpSpPr/>
              <p:nvPr/>
            </p:nvGrpSpPr>
            <p:grpSpPr>
              <a:xfrm>
                <a:off x="6156176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37" name="Rounded Rectangle 36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Blob</a:t>
                  </a:r>
                  <a:endParaRPr lang="en-US" sz="200" dirty="0"/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1904018" y="4556745"/>
                  <a:ext cx="568161" cy="3403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 smtClean="0"/>
                    <a:t>…</a:t>
                  </a:r>
                  <a:endParaRPr lang="en-US" sz="200" dirty="0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5364087" y="3419420"/>
                <a:ext cx="621345" cy="425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 smtClean="0"/>
                  <a:t>…</a:t>
                </a:r>
                <a:endParaRPr lang="en-US" sz="400" dirty="0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6516216" y="1772816"/>
            <a:ext cx="2474318" cy="1224136"/>
            <a:chOff x="1403648" y="1988840"/>
            <a:chExt cx="6840760" cy="3384376"/>
          </a:xfrm>
        </p:grpSpPr>
        <p:sp>
          <p:nvSpPr>
            <p:cNvPr id="53" name="Rounded Rectangle 52"/>
            <p:cNvSpPr/>
            <p:nvPr/>
          </p:nvSpPr>
          <p:spPr>
            <a:xfrm>
              <a:off x="1403648" y="1988840"/>
              <a:ext cx="6840760" cy="33843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" b="1" dirty="0" smtClean="0"/>
                <a:t>Frame</a:t>
              </a:r>
              <a:endParaRPr lang="en-US" sz="200" b="1" dirty="0"/>
            </a:p>
          </p:txBody>
        </p:sp>
        <p:grpSp>
          <p:nvGrpSpPr>
            <p:cNvPr id="54" name="Group 36"/>
            <p:cNvGrpSpPr/>
            <p:nvPr/>
          </p:nvGrpSpPr>
          <p:grpSpPr>
            <a:xfrm>
              <a:off x="2447764" y="2730624"/>
              <a:ext cx="4752528" cy="2210544"/>
              <a:chOff x="2483768" y="2575756"/>
              <a:chExt cx="4752528" cy="2210544"/>
            </a:xfrm>
          </p:grpSpPr>
          <p:grpSp>
            <p:nvGrpSpPr>
              <p:cNvPr id="55" name="Group 22"/>
              <p:cNvGrpSpPr/>
              <p:nvPr/>
            </p:nvGrpSpPr>
            <p:grpSpPr>
              <a:xfrm>
                <a:off x="2483768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69" name="Rounded Rectangle 5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Blob</a:t>
                  </a:r>
                  <a:endParaRPr lang="en-US" sz="200" dirty="0"/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72" name="Rounded Rectangle 71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904024" y="4556745"/>
                  <a:ext cx="568161" cy="3403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 smtClean="0"/>
                    <a:t>…</a:t>
                  </a:r>
                  <a:endParaRPr lang="en-US" sz="200" dirty="0"/>
                </a:p>
              </p:txBody>
            </p:sp>
          </p:grpSp>
          <p:grpSp>
            <p:nvGrpSpPr>
              <p:cNvPr id="56" name="Group 23"/>
              <p:cNvGrpSpPr/>
              <p:nvPr/>
            </p:nvGrpSpPr>
            <p:grpSpPr>
              <a:xfrm>
                <a:off x="3851920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64" name="Rounded Rectangle 63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Blob</a:t>
                  </a:r>
                  <a:endParaRPr lang="en-US" sz="200" dirty="0"/>
                </a:p>
              </p:txBody>
            </p:sp>
            <p:sp>
              <p:nvSpPr>
                <p:cNvPr id="65" name="Rounded Rectangle 64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66" name="Rounded Rectangle 65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1904024" y="4556745"/>
                  <a:ext cx="568161" cy="3403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 smtClean="0"/>
                    <a:t>…</a:t>
                  </a:r>
                  <a:endParaRPr lang="en-US" sz="200" dirty="0"/>
                </a:p>
              </p:txBody>
            </p:sp>
          </p:grpSp>
          <p:grpSp>
            <p:nvGrpSpPr>
              <p:cNvPr id="57" name="Group 29"/>
              <p:cNvGrpSpPr/>
              <p:nvPr/>
            </p:nvGrpSpPr>
            <p:grpSpPr>
              <a:xfrm>
                <a:off x="6156176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59" name="Rounded Rectangle 58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Blob</a:t>
                  </a:r>
                  <a:endParaRPr lang="en-US" sz="200" dirty="0"/>
                </a:p>
              </p:txBody>
            </p:sp>
            <p:sp>
              <p:nvSpPr>
                <p:cNvPr id="60" name="Rounded Rectangle 59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62" name="Rounded Rectangle 61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b="1" dirty="0" smtClean="0"/>
                    <a:t>Keypoint</a:t>
                  </a:r>
                  <a:endParaRPr lang="en-US" sz="200" b="1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1904018" y="4556745"/>
                  <a:ext cx="568161" cy="3403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 smtClean="0"/>
                    <a:t>…</a:t>
                  </a:r>
                  <a:endParaRPr lang="en-US" sz="200" dirty="0"/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5364087" y="3419420"/>
                <a:ext cx="621345" cy="425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 smtClean="0"/>
                  <a:t>…</a:t>
                </a:r>
                <a:endParaRPr lang="en-US" sz="400" dirty="0"/>
              </a:p>
            </p:txBody>
          </p:sp>
        </p:grpSp>
      </p:grpSp>
      <p:sp>
        <p:nvSpPr>
          <p:cNvPr id="74" name="TextBox 73"/>
          <p:cNvSpPr txBox="1"/>
          <p:nvPr/>
        </p:nvSpPr>
        <p:spPr>
          <a:xfrm>
            <a:off x="5796136" y="2348880"/>
            <a:ext cx="38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  <a:endParaRPr lang="en-US" sz="2000" dirty="0"/>
          </a:p>
        </p:txBody>
      </p:sp>
      <p:grpSp>
        <p:nvGrpSpPr>
          <p:cNvPr id="75" name="Group 74"/>
          <p:cNvGrpSpPr/>
          <p:nvPr/>
        </p:nvGrpSpPr>
        <p:grpSpPr>
          <a:xfrm>
            <a:off x="2411760" y="3717032"/>
            <a:ext cx="4657540" cy="2304256"/>
            <a:chOff x="1403648" y="1988840"/>
            <a:chExt cx="6840760" cy="3384376"/>
          </a:xfrm>
        </p:grpSpPr>
        <p:sp>
          <p:nvSpPr>
            <p:cNvPr id="76" name="Rounded Rectangle 75"/>
            <p:cNvSpPr/>
            <p:nvPr/>
          </p:nvSpPr>
          <p:spPr>
            <a:xfrm>
              <a:off x="1403648" y="1988840"/>
              <a:ext cx="6840760" cy="33843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 smtClean="0"/>
                <a:t>NEW FRAME</a:t>
              </a:r>
              <a:endParaRPr lang="en-US" sz="700" b="1" dirty="0"/>
            </a:p>
          </p:txBody>
        </p:sp>
        <p:grpSp>
          <p:nvGrpSpPr>
            <p:cNvPr id="77" name="Group 36"/>
            <p:cNvGrpSpPr/>
            <p:nvPr/>
          </p:nvGrpSpPr>
          <p:grpSpPr>
            <a:xfrm>
              <a:off x="2447764" y="2730624"/>
              <a:ext cx="4752528" cy="2210544"/>
              <a:chOff x="2483768" y="2575756"/>
              <a:chExt cx="4752528" cy="2210544"/>
            </a:xfrm>
          </p:grpSpPr>
          <p:grpSp>
            <p:nvGrpSpPr>
              <p:cNvPr id="78" name="Group 22"/>
              <p:cNvGrpSpPr/>
              <p:nvPr/>
            </p:nvGrpSpPr>
            <p:grpSpPr>
              <a:xfrm>
                <a:off x="2483768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92" name="Rounded Rectangle 5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Blob</a:t>
                  </a:r>
                  <a:endParaRPr lang="en-US" sz="700" dirty="0"/>
                </a:p>
              </p:txBody>
            </p:sp>
            <p:sp>
              <p:nvSpPr>
                <p:cNvPr id="93" name="Rounded Rectangle 92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 smtClean="0"/>
                    <a:t>Keypoint</a:t>
                  </a:r>
                  <a:endParaRPr lang="en-US" sz="700" b="1" dirty="0"/>
                </a:p>
              </p:txBody>
            </p:sp>
            <p:sp>
              <p:nvSpPr>
                <p:cNvPr id="94" name="Rounded Rectangle 93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 smtClean="0"/>
                    <a:t>Keypoint</a:t>
                  </a:r>
                  <a:endParaRPr lang="en-US" sz="700" b="1" dirty="0"/>
                </a:p>
              </p:txBody>
            </p:sp>
            <p:sp>
              <p:nvSpPr>
                <p:cNvPr id="95" name="Rounded Rectangle 94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 smtClean="0"/>
                    <a:t>Keypoint</a:t>
                  </a:r>
                  <a:endParaRPr lang="en-US" sz="700" b="1" dirty="0"/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1904024" y="4556745"/>
                  <a:ext cx="374822" cy="293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 smtClean="0"/>
                    <a:t>…</a:t>
                  </a:r>
                  <a:endParaRPr lang="en-US" sz="700" dirty="0"/>
                </a:p>
              </p:txBody>
            </p:sp>
          </p:grpSp>
          <p:grpSp>
            <p:nvGrpSpPr>
              <p:cNvPr id="79" name="Group 23"/>
              <p:cNvGrpSpPr/>
              <p:nvPr/>
            </p:nvGrpSpPr>
            <p:grpSpPr>
              <a:xfrm>
                <a:off x="3851920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87" name="Rounded Rectangle 86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Blob</a:t>
                  </a:r>
                  <a:endParaRPr lang="en-US" sz="700" dirty="0"/>
                </a:p>
              </p:txBody>
            </p:sp>
            <p:sp>
              <p:nvSpPr>
                <p:cNvPr id="88" name="Rounded Rectangle 87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 smtClean="0"/>
                    <a:t>Keypoint</a:t>
                  </a:r>
                  <a:endParaRPr lang="en-US" sz="700" b="1" dirty="0"/>
                </a:p>
              </p:txBody>
            </p:sp>
            <p:sp>
              <p:nvSpPr>
                <p:cNvPr id="89" name="Rounded Rectangle 88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 smtClean="0"/>
                    <a:t>Keypoint</a:t>
                  </a:r>
                  <a:endParaRPr lang="en-US" sz="700" b="1" dirty="0"/>
                </a:p>
              </p:txBody>
            </p:sp>
            <p:sp>
              <p:nvSpPr>
                <p:cNvPr id="90" name="Rounded Rectangle 89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 smtClean="0"/>
                    <a:t>Keypoint</a:t>
                  </a:r>
                  <a:endParaRPr lang="en-US" sz="700" b="1" dirty="0"/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1904024" y="4556745"/>
                  <a:ext cx="374822" cy="293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 smtClean="0"/>
                    <a:t>…</a:t>
                  </a:r>
                  <a:endParaRPr lang="en-US" sz="700" dirty="0"/>
                </a:p>
              </p:txBody>
            </p:sp>
          </p:grpSp>
          <p:grpSp>
            <p:nvGrpSpPr>
              <p:cNvPr id="80" name="Group 29"/>
              <p:cNvGrpSpPr/>
              <p:nvPr/>
            </p:nvGrpSpPr>
            <p:grpSpPr>
              <a:xfrm>
                <a:off x="6156176" y="2575756"/>
                <a:ext cx="1080120" cy="2210544"/>
                <a:chOff x="1547664" y="2924944"/>
                <a:chExt cx="1080120" cy="2210544"/>
              </a:xfrm>
            </p:grpSpPr>
            <p:sp>
              <p:nvSpPr>
                <p:cNvPr id="82" name="Rounded Rectangle 81"/>
                <p:cNvSpPr/>
                <p:nvPr/>
              </p:nvSpPr>
              <p:spPr>
                <a:xfrm>
                  <a:off x="1547664" y="2924944"/>
                  <a:ext cx="1080120" cy="100811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/>
                    <a:t>Blob</a:t>
                  </a:r>
                  <a:endParaRPr lang="en-US" sz="700" dirty="0"/>
                </a:p>
              </p:txBody>
            </p:sp>
            <p:sp>
              <p:nvSpPr>
                <p:cNvPr id="83" name="Rounded Rectangle 82"/>
                <p:cNvSpPr/>
                <p:nvPr/>
              </p:nvSpPr>
              <p:spPr>
                <a:xfrm>
                  <a:off x="1655676" y="4365104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 smtClean="0"/>
                    <a:t>Keypoint</a:t>
                  </a:r>
                  <a:endParaRPr lang="en-US" sz="700" b="1" dirty="0"/>
                </a:p>
              </p:txBody>
            </p:sp>
            <p:sp>
              <p:nvSpPr>
                <p:cNvPr id="84" name="Rounded Rectangle 83"/>
                <p:cNvSpPr/>
                <p:nvPr/>
              </p:nvSpPr>
              <p:spPr>
                <a:xfrm>
                  <a:off x="1655676" y="4941168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 smtClean="0"/>
                    <a:t>Keypoint</a:t>
                  </a:r>
                  <a:endParaRPr lang="en-US" sz="700" b="1" dirty="0"/>
                </a:p>
              </p:txBody>
            </p:sp>
            <p:sp>
              <p:nvSpPr>
                <p:cNvPr id="85" name="Rounded Rectangle 84"/>
                <p:cNvSpPr/>
                <p:nvPr/>
              </p:nvSpPr>
              <p:spPr>
                <a:xfrm>
                  <a:off x="1655676" y="4077072"/>
                  <a:ext cx="864096" cy="194320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 smtClean="0"/>
                    <a:t>Keypoint</a:t>
                  </a:r>
                  <a:endParaRPr lang="en-US" sz="700" b="1" dirty="0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1904018" y="4556745"/>
                  <a:ext cx="374822" cy="293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 smtClean="0"/>
                    <a:t>…</a:t>
                  </a:r>
                  <a:endParaRPr lang="en-US" sz="700" dirty="0"/>
                </a:p>
              </p:txBody>
            </p:sp>
          </p:grpSp>
          <p:sp>
            <p:nvSpPr>
              <p:cNvPr id="81" name="TextBox 80"/>
              <p:cNvSpPr txBox="1"/>
              <p:nvPr/>
            </p:nvSpPr>
            <p:spPr>
              <a:xfrm>
                <a:off x="5364087" y="3419419"/>
                <a:ext cx="405431" cy="339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…</a:t>
                </a:r>
                <a:endParaRPr lang="en-US" sz="900" dirty="0"/>
              </a:p>
            </p:txBody>
          </p:sp>
        </p:grpSp>
      </p:grpSp>
      <p:sp>
        <p:nvSpPr>
          <p:cNvPr id="97" name="TextBox 96"/>
          <p:cNvSpPr txBox="1"/>
          <p:nvPr/>
        </p:nvSpPr>
        <p:spPr>
          <a:xfrm>
            <a:off x="3707904" y="1340768"/>
            <a:ext cx="192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Previous </a:t>
            </a:r>
            <a:r>
              <a:rPr lang="en-US" i="1" dirty="0" smtClean="0"/>
              <a:t>n</a:t>
            </a:r>
            <a:r>
              <a:rPr lang="en-US" dirty="0" smtClean="0"/>
              <a:t>  frames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12503" y="6324600"/>
            <a:ext cx="494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Optimal assignment problem, Hungarian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7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OCCUPANCY MAP FOR OMNIDIRECTIONAL CAMERAS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45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occupancy map for omnidirectional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1066800"/>
          </a:xfrm>
        </p:spPr>
        <p:txBody>
          <a:bodyPr/>
          <a:lstStyle/>
          <a:p>
            <a:r>
              <a:rPr lang="en-US" dirty="0" err="1" smtClean="0"/>
              <a:t>Fleuret</a:t>
            </a:r>
            <a:r>
              <a:rPr lang="en-US" dirty="0" smtClean="0"/>
              <a:t> et al. uses rectangles for human shape</a:t>
            </a:r>
          </a:p>
          <a:p>
            <a:r>
              <a:rPr lang="en-US" dirty="0" smtClean="0"/>
              <a:t>Use cuboids in 3D for omnidirectional camera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905000" y="2819400"/>
            <a:ext cx="2057400" cy="2057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Picture 3" descr="D:\Dropbox\siu2013\figures\avatar1-0-overla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552950" y="2819400"/>
            <a:ext cx="2057400" cy="2057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22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38429" y="4039043"/>
            <a:ext cx="3086100" cy="2070683"/>
            <a:chOff x="5543550" y="1529443"/>
            <a:chExt cx="2817876" cy="1890712"/>
          </a:xfrm>
        </p:grpSpPr>
        <p:pic>
          <p:nvPicPr>
            <p:cNvPr id="25" name="Picture 6" descr="http://www.di.ens.fr/~laptev/actions/hollywood2/kiss0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1726" y="2467655"/>
              <a:ext cx="14097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http://www.di.ens.fr/~laptev/actions/hollywood2/INT-office-2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550" y="2467655"/>
              <a:ext cx="1408176" cy="938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http://www.di.ens.fr/~laptev/actions/hollywood2/INT-shop-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1726" y="1529443"/>
              <a:ext cx="1408176" cy="938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http://www.di.ens.fr/~laptev/actions/hollywood2/hugging0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550" y="1529443"/>
              <a:ext cx="1408176" cy="938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nimcap\Downloads\Soccer_match_-_Rochester_vs_Carolin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19460"/>
          <a:stretch/>
        </p:blipFill>
        <p:spPr bwMode="auto">
          <a:xfrm>
            <a:off x="979795" y="4025489"/>
            <a:ext cx="2758634" cy="206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- Applications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535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Surveillance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71288" y="154519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Ambient living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68034" y="6157874"/>
            <a:ext cx="180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Sports match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09536" y="615787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Content based video retrieval</a:t>
            </a:r>
            <a:endParaRPr lang="en-US" dirty="0"/>
          </a:p>
        </p:txBody>
      </p:sp>
      <p:pic>
        <p:nvPicPr>
          <p:cNvPr id="1026" name="Picture 2" descr="C:\Users\nimcap\Downloads\Surveillance_queva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1828800" cy="21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38182" y="1535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Retail store</a:t>
            </a:r>
          </a:p>
        </p:txBody>
      </p:sp>
      <p:pic>
        <p:nvPicPr>
          <p:cNvPr id="3" name="Picture 2" descr="C:\Users\nimcap\Downloads\ambient-assisted-livin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14525"/>
            <a:ext cx="2942327" cy="212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imcap\Downloads\Retail Shopping Stor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0" b="10493"/>
          <a:stretch/>
        </p:blipFill>
        <p:spPr bwMode="auto">
          <a:xfrm>
            <a:off x="5152127" y="1914525"/>
            <a:ext cx="2343710" cy="212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1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1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- Definitions</a:t>
            </a:r>
          </a:p>
        </p:txBody>
      </p:sp>
      <p:pic>
        <p:nvPicPr>
          <p:cNvPr id="4" name="Picture 3" descr="C:\Users\BarisEvrim\Pictures\vlcsnap-2013-04-12-11h44m20s4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r="56524" b="50000"/>
          <a:stretch/>
        </p:blipFill>
        <p:spPr bwMode="auto">
          <a:xfrm>
            <a:off x="422741" y="2371253"/>
            <a:ext cx="3429000" cy="3429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arisEvrim\Pictures\vlcsnap-2013-04-12-11h44m20s4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3" r="1997" b="50000"/>
          <a:stretch/>
        </p:blipFill>
        <p:spPr bwMode="auto">
          <a:xfrm>
            <a:off x="4842341" y="2371253"/>
            <a:ext cx="3429000" cy="3429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7246" y="1881787"/>
                <a:ext cx="39399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Image obtained from camera </a:t>
                </a:r>
                <a14:m>
                  <m:oMath xmlns=""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dirty="0" smtClean="0"/>
                  <a:t> at time </a:t>
                </a:r>
                <a14:m>
                  <m:oMath xmlns=""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46" y="1881787"/>
                <a:ext cx="3939989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236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1905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Foreground segmentation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0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op-onpla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9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- Definitions</a:t>
            </a:r>
            <a:endParaRPr lang="en-US" dirty="0"/>
          </a:p>
        </p:txBody>
      </p:sp>
      <p:pic>
        <p:nvPicPr>
          <p:cNvPr id="5" name="Picture 3" descr="D:\Dropbox\siu2013\sunum\grid-to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241300" y="2438400"/>
            <a:ext cx="3657600" cy="3657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78509" y="6096000"/>
                <a:ext cx="28725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Discrete locations </a:t>
                </a:r>
                <a14:m>
                  <m:oMath xmlns="" xmlns:m="http://schemas.openxmlformats.org/officeDocument/2006/math">
                    <m:r>
                      <a:rPr lang="en-US">
                        <a:latin typeface="Cambria Math"/>
                      </a:rPr>
                      <m:t>{1…</m:t>
                    </m:r>
                    <m:r>
                      <a:rPr lang="en-US">
                        <a:latin typeface="Cambria Math"/>
                      </a:rPr>
                      <m:t>𝐺</m:t>
                    </m:r>
                    <m:r>
                      <a:rPr lang="en-US">
                        <a:latin typeface="Cambria Math"/>
                      </a:rPr>
                      <m:t>,</m:t>
                    </m:r>
                    <m:r>
                      <a:rPr lang="en-US">
                        <a:latin typeface="Cambria Math"/>
                      </a:rPr>
                      <m:t>𝐻</m:t>
                    </m:r>
                    <m:r>
                      <a:rPr lang="en-US">
                        <a:latin typeface="Cambria Math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509" y="6096000"/>
                <a:ext cx="2872581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69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D:\Dropbox\siu2013\sunum\grid-sid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432300" y="2425700"/>
            <a:ext cx="3657600" cy="3657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06890" y="1612900"/>
                <a:ext cx="32158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=""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tr-TR" sz="2400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tr-TR" sz="240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tr-TR" sz="2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dirty="0" smtClean="0"/>
                  <a:t>Location of person at time </a:t>
                </a:r>
                <a14:m>
                  <m:oMath xmlns=""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890" y="1612900"/>
                <a:ext cx="3215817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379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9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</a:t>
            </a:r>
            <a:r>
              <a:rPr lang="en-US" dirty="0" smtClean="0"/>
              <a:t>– Definitions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3315" name="Picture 3" descr="D:\Dropbox\siu2013\sunum\grid-to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2209800" y="2362200"/>
            <a:ext cx="3657600" cy="3657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 rot="20914973">
            <a:off x="4838700" y="3352800"/>
            <a:ext cx="381000" cy="6858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44694" y="1611868"/>
            <a:ext cx="558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Hidden location handles transitions in to/out of the scene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318062" y="2819400"/>
            <a:ext cx="342900" cy="3429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Curved Connector 13"/>
          <p:cNvCxnSpPr>
            <a:stCxn id="5" idx="2"/>
            <a:endCxn id="4" idx="7"/>
          </p:cNvCxnSpPr>
          <p:nvPr/>
        </p:nvCxnSpPr>
        <p:spPr>
          <a:xfrm rot="10800000" flipV="1">
            <a:off x="5113242" y="2990850"/>
            <a:ext cx="1204820" cy="440516"/>
          </a:xfrm>
          <a:prstGeom prst="curvedConnector2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4" idx="5"/>
            <a:endCxn id="5" idx="4"/>
          </p:cNvCxnSpPr>
          <p:nvPr/>
        </p:nvCxnSpPr>
        <p:spPr>
          <a:xfrm rot="5400000" flipH="1" flipV="1">
            <a:off x="5477171" y="2894363"/>
            <a:ext cx="744404" cy="1280277"/>
          </a:xfrm>
          <a:prstGeom prst="curvedConnector3">
            <a:avLst>
              <a:gd name="adj1" fmla="val -7482"/>
            </a:avLst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16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Graphical Model</a:t>
            </a:r>
            <a:r>
              <a:rPr lang="en-US" sz="4900" dirty="0"/>
              <a:t/>
            </a:r>
            <a:br>
              <a:rPr lang="en-US" sz="4900" dirty="0"/>
            </a:br>
            <a:r>
              <a:rPr lang="en-US" sz="2700" dirty="0" smtClean="0"/>
              <a:t>Hierarchical Hidden Markov Model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045477" cy="30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7284766"/>
              </p:ext>
            </p:extLst>
          </p:nvPr>
        </p:nvGraphicFramePr>
        <p:xfrm>
          <a:off x="4419600" y="2855526"/>
          <a:ext cx="3810000" cy="175641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467664"/>
                <a:gridCol w="1284935"/>
                <a:gridCol w="2057401"/>
              </a:tblGrid>
              <a:tr h="47625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L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Location of person</a:t>
                      </a:r>
                      <a:endParaRPr lang="tr-TR" dirty="0" smtClean="0"/>
                    </a:p>
                  </a:txBody>
                  <a:tcPr anchor="ctr"/>
                </a:tc>
              </a:tr>
              <a:tr h="47625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state</a:t>
                      </a:r>
                      <a:r>
                        <a:rPr lang="en-US" baseline="0" dirty="0" smtClean="0"/>
                        <a:t> of person</a:t>
                      </a:r>
                      <a:r>
                        <a:rPr lang="tr-TR" dirty="0" smtClean="0"/>
                        <a:t>,</a:t>
                      </a:r>
                      <a:r>
                        <a:rPr lang="tr-TR" baseline="0" dirty="0" smtClean="0"/>
                        <a:t> </a:t>
                      </a:r>
                      <a:r>
                        <a:rPr lang="en-US" i="1" baseline="0" dirty="0" smtClean="0"/>
                        <a:t>fallen</a:t>
                      </a:r>
                      <a:r>
                        <a:rPr lang="en-US" baseline="0" dirty="0" smtClean="0"/>
                        <a:t> if </a:t>
                      </a:r>
                      <a:endParaRPr lang="en-US" dirty="0"/>
                    </a:p>
                  </a:txBody>
                  <a:tcPr anchor="ctr"/>
                </a:tc>
              </a:tr>
              <a:tr h="47625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Image obtained from camera 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107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Segmentation Generation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Camera calibration</a:t>
            </a:r>
            <a:endParaRPr lang="tr-TR" dirty="0" smtClean="0"/>
          </a:p>
          <a:p>
            <a:pPr lvl="1"/>
            <a:r>
              <a:rPr lang="en-US" dirty="0" smtClean="0"/>
              <a:t>Internal parameters</a:t>
            </a:r>
            <a:endParaRPr lang="tr-TR" dirty="0" smtClean="0"/>
          </a:p>
          <a:p>
            <a:pPr lvl="1"/>
            <a:r>
              <a:rPr lang="en-US" dirty="0" smtClean="0"/>
              <a:t>External parameters from point correspondences</a:t>
            </a:r>
            <a:endParaRPr lang="tr-TR" dirty="0" smtClean="0"/>
          </a:p>
          <a:p>
            <a:r>
              <a:rPr lang="en-US" dirty="0" smtClean="0"/>
              <a:t>Human </a:t>
            </a:r>
            <a:r>
              <a:rPr lang="tr-TR" dirty="0" smtClean="0"/>
              <a:t>= </a:t>
            </a:r>
            <a:r>
              <a:rPr lang="en-US" dirty="0" smtClean="0"/>
              <a:t>Cuboid</a:t>
            </a:r>
            <a:endParaRPr lang="tr-TR" dirty="0" smtClean="0"/>
          </a:p>
          <a:p>
            <a:pPr lvl="1"/>
            <a:r>
              <a:rPr lang="en-US" dirty="0" smtClean="0"/>
              <a:t>Standing </a:t>
            </a:r>
            <a:r>
              <a:rPr lang="tr-TR" dirty="0" smtClean="0"/>
              <a:t>180cm×16cm×16cm</a:t>
            </a:r>
          </a:p>
          <a:p>
            <a:pPr lvl="1"/>
            <a:r>
              <a:rPr lang="en-US" dirty="0" smtClean="0"/>
              <a:t>Fallen</a:t>
            </a:r>
            <a:r>
              <a:rPr lang="tr-TR" dirty="0" smtClean="0"/>
              <a:t> 7cm×90cm×90cm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3" descr="D:\Dropbox\siu2013\figures\avatar1-0-overla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1295400" y="4191000"/>
            <a:ext cx="2438400" cy="2438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Dropbox\siu2013\figures\avatar1-1-overla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724400" y="4187952"/>
            <a:ext cx="2441448" cy="24414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12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size</a:t>
            </a:r>
            <a:r>
              <a:rPr lang="tr-TR" dirty="0" smtClean="0"/>
              <a:t>: 160×120</a:t>
            </a:r>
          </a:p>
          <a:p>
            <a:r>
              <a:rPr lang="en-US" dirty="0" smtClean="0"/>
              <a:t>Foreground segmentation</a:t>
            </a:r>
            <a:r>
              <a:rPr lang="tr-TR" dirty="0" smtClean="0"/>
              <a:t>: </a:t>
            </a:r>
            <a:r>
              <a:rPr lang="en-US" dirty="0" smtClean="0"/>
              <a:t>Mixture of </a:t>
            </a:r>
            <a:r>
              <a:rPr lang="tr-TR" dirty="0" smtClean="0"/>
              <a:t>Gaussian</a:t>
            </a:r>
            <a:r>
              <a:rPr lang="en-US" dirty="0" smtClean="0"/>
              <a:t>s</a:t>
            </a:r>
            <a:r>
              <a:rPr lang="tr-TR" dirty="0" smtClean="0"/>
              <a:t>¹</a:t>
            </a:r>
          </a:p>
          <a:p>
            <a:r>
              <a:rPr lang="en-US" dirty="0" smtClean="0"/>
              <a:t>Locations</a:t>
            </a:r>
            <a:r>
              <a:rPr lang="tr-TR" dirty="0" smtClean="0"/>
              <a:t>: </a:t>
            </a:r>
            <a:r>
              <a:rPr lang="en-US" dirty="0" smtClean="0"/>
              <a:t>Ground is divided into </a:t>
            </a:r>
            <a:r>
              <a:rPr lang="tr-TR" dirty="0" smtClean="0"/>
              <a:t>31×31 </a:t>
            </a:r>
            <a:r>
              <a:rPr lang="en-US" dirty="0" smtClean="0"/>
              <a:t>grid</a:t>
            </a:r>
            <a:endParaRPr lang="tr-TR" dirty="0" smtClean="0"/>
          </a:p>
          <a:p>
            <a:r>
              <a:rPr lang="en-US" dirty="0" smtClean="0"/>
              <a:t>Enter/exit room</a:t>
            </a:r>
            <a:r>
              <a:rPr lang="tr-TR" dirty="0" smtClean="0"/>
              <a:t>: </a:t>
            </a:r>
            <a:r>
              <a:rPr lang="en-US" dirty="0" smtClean="0"/>
              <a:t>From hidden location to the locations near door</a:t>
            </a:r>
            <a:endParaRPr lang="tr-TR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¹</a:t>
            </a:r>
            <a:r>
              <a:rPr lang="tr-TR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P.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KaewTraKulPong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and R. Bowden, “An improved adaptive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background</a:t>
            </a:r>
            <a:r>
              <a:rPr lang="tr-TR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mixture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model for real-time tracking with shadow detection,” in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Proc.</a:t>
            </a:r>
            <a:r>
              <a:rPr lang="tr-TR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2nd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European Workshop on Advanced Video Based Surveillance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Systems,</a:t>
            </a:r>
            <a:r>
              <a:rPr lang="tr-TR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</a:rPr>
              <a:t>vol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</a:rPr>
              <a:t>. 25, 2001, pp. 1–5.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7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" name="resul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7200" y="-117872"/>
            <a:ext cx="9601200" cy="69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1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524000"/>
            <a:ext cx="7620000" cy="4800600"/>
          </a:xfrm>
        </p:spPr>
        <p:txBody>
          <a:bodyPr/>
          <a:lstStyle/>
          <a:p>
            <a:r>
              <a:rPr lang="en-US" dirty="0" smtClean="0"/>
              <a:t>5</a:t>
            </a:r>
            <a:r>
              <a:rPr lang="tr-TR" dirty="0" smtClean="0"/>
              <a:t> video</a:t>
            </a:r>
            <a:r>
              <a:rPr lang="en-US" dirty="0"/>
              <a:t> </a:t>
            </a:r>
            <a:r>
              <a:rPr lang="en-US" dirty="0" smtClean="0"/>
              <a:t>pairs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446767"/>
              </p:ext>
            </p:extLst>
          </p:nvPr>
        </p:nvGraphicFramePr>
        <p:xfrm>
          <a:off x="3581400" y="1650492"/>
          <a:ext cx="2514600" cy="307085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38200"/>
                <a:gridCol w="685800"/>
                <a:gridCol w="990600"/>
              </a:tblGrid>
              <a:tr h="529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video #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frame diff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err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</a:tr>
              <a:tr h="21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Consolas" pitchFamily="49" charset="0"/>
                          <a:cs typeface="Consolas" pitchFamily="49" charset="0"/>
                        </a:rPr>
                        <a:t>0.60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1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onsolas" pitchFamily="49" charset="0"/>
                          <a:cs typeface="Consolas" pitchFamily="49" charset="0"/>
                        </a:rPr>
                        <a:t>0.91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1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onsolas" pitchFamily="49" charset="0"/>
                          <a:cs typeface="Consolas" pitchFamily="49" charset="0"/>
                        </a:rPr>
                        <a:t>1.13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marL="9525" marR="9525" marT="9525" marB="0" anchor="b"/>
                </a:tc>
              </a:tr>
              <a:tr h="21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Consolas" pitchFamily="49" charset="0"/>
                          <a:cs typeface="Consolas" pitchFamily="49" charset="0"/>
                        </a:rPr>
                        <a:t>0.50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marL="9525" marR="9525" marT="9525" marB="0" anchor="b"/>
                </a:tc>
              </a:tr>
              <a:tr h="21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onsolas" pitchFamily="49" charset="0"/>
                          <a:cs typeface="Consolas" pitchFamily="49" charset="0"/>
                        </a:rPr>
                        <a:t>0.78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1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onsolas" pitchFamily="49" charset="0"/>
                          <a:cs typeface="Consolas" pitchFamily="49" charset="0"/>
                        </a:rPr>
                        <a:t>1.13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1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onsolas" pitchFamily="49" charset="0"/>
                          <a:cs typeface="Consolas" pitchFamily="49" charset="0"/>
                        </a:rPr>
                        <a:t>0.66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marL="9525" marR="9525" marT="9525" marB="0" anchor="b"/>
                </a:tc>
              </a:tr>
              <a:tr h="2136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onsolas" pitchFamily="49" charset="0"/>
                          <a:cs typeface="Consolas" pitchFamily="49" charset="0"/>
                        </a:rPr>
                        <a:t>1.49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marL="9525" marR="9525" marT="9525" marB="0" anchor="b"/>
                </a:tc>
              </a:tr>
              <a:tr h="21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onsolas" pitchFamily="49" charset="0"/>
                          <a:cs typeface="Consolas" pitchFamily="49" charset="0"/>
                        </a:rPr>
                        <a:t>0.23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1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Consolas" pitchFamily="49" charset="0"/>
                          <a:cs typeface="Consolas" pitchFamily="49" charset="0"/>
                        </a:rPr>
                        <a:t>1.10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64535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err="1">
                          <a:effectLst/>
                        </a:rPr>
                        <a:t>avg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0.853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518160" y="4721352"/>
            <a:ext cx="73152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Robust</a:t>
            </a:r>
            <a:endParaRPr lang="tr-TR" dirty="0" smtClean="0"/>
          </a:p>
          <a:p>
            <a:pPr lvl="1"/>
            <a:r>
              <a:rPr lang="en-US" dirty="0" smtClean="0"/>
              <a:t>Noise</a:t>
            </a:r>
            <a:endParaRPr lang="tr-TR" dirty="0" smtClean="0"/>
          </a:p>
          <a:p>
            <a:pPr lvl="1"/>
            <a:r>
              <a:rPr lang="en-US" dirty="0" smtClean="0"/>
              <a:t>Occlusion</a:t>
            </a:r>
            <a:endParaRPr lang="tr-TR" dirty="0" smtClean="0"/>
          </a:p>
          <a:p>
            <a:pPr lvl="1"/>
            <a:r>
              <a:rPr lang="en-US" dirty="0" smtClean="0"/>
              <a:t>Missing Data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32815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dirty="0" smtClean="0"/>
              <a:t>Omnidirectional camera</a:t>
            </a:r>
            <a:endParaRPr lang="en-US" dirty="0"/>
          </a:p>
        </p:txBody>
      </p:sp>
      <p:pic>
        <p:nvPicPr>
          <p:cNvPr id="14" name="Picture 2" descr="http://www.popphoto.com/files/imagecache/article_main_photo/_images/201110/ball-camera.jpg"/>
          <p:cNvPicPr>
            <a:picLocks noChangeAspect="1" noChangeArrowheads="1"/>
          </p:cNvPicPr>
          <p:nvPr/>
        </p:nvPicPr>
        <p:blipFill>
          <a:blip r:embed="rId3" cstate="print"/>
          <a:srcRect l="8333" t="7832" r="8333" b="6015"/>
          <a:stretch>
            <a:fillRect/>
          </a:stretch>
        </p:blipFill>
        <p:spPr bwMode="auto">
          <a:xfrm>
            <a:off x="2506216" y="1988840"/>
            <a:ext cx="1440160" cy="1584176"/>
          </a:xfrm>
          <a:prstGeom prst="rect">
            <a:avLst/>
          </a:prstGeom>
          <a:noFill/>
        </p:spPr>
      </p:pic>
      <p:pic>
        <p:nvPicPr>
          <p:cNvPr id="15" name="Picture 2" descr="C:\Users\BARISE~1\AppData\Local\Temp\7zED011.tmp\03-guy-throwing-+-pariser-plat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549388"/>
            <a:ext cx="2011715" cy="11315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6212631"/>
            <a:ext cx="82788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>
                <a:solidFill>
                  <a:schemeClr val="bg1">
                    <a:lumMod val="75000"/>
                  </a:schemeClr>
                </a:solidFill>
              </a:rPr>
              <a:t>Photo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tr-TR" sz="11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Jonas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</a:rPr>
              <a:t>Pfeil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, Wikimedia commons and `</a:t>
            </a:r>
            <a:r>
              <a:rPr lang="tr-TR" sz="1100" dirty="0" smtClean="0">
                <a:solidFill>
                  <a:schemeClr val="bg1">
                    <a:lumMod val="75000"/>
                  </a:schemeClr>
                </a:solidFill>
              </a:rPr>
              <a:t>B. Micusik and T. Pajdla, "Estimation of omnidirectional camera model from epipolar geometry" 2003 IEEE Computer Society Conference on Computer Vision and Pattern Recognition, 2003. Proceedings., pp. I-485-I-490, 2003.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`</a:t>
            </a:r>
          </a:p>
        </p:txBody>
      </p:sp>
      <p:pic>
        <p:nvPicPr>
          <p:cNvPr id="17" name="Picture 2" descr="File:Axis 214 PTZ Camera.jpg"/>
          <p:cNvPicPr>
            <a:picLocks noChangeAspect="1" noChangeArrowheads="1"/>
          </p:cNvPicPr>
          <p:nvPr/>
        </p:nvPicPr>
        <p:blipFill>
          <a:blip r:embed="rId5" cstate="print"/>
          <a:srcRect l="14081" r="19035"/>
          <a:stretch>
            <a:fillRect/>
          </a:stretch>
        </p:blipFill>
        <p:spPr bwMode="auto">
          <a:xfrm>
            <a:off x="378768" y="2060848"/>
            <a:ext cx="1368152" cy="1678477"/>
          </a:xfrm>
          <a:prstGeom prst="rect">
            <a:avLst/>
          </a:prstGeom>
          <a:noFill/>
        </p:spPr>
      </p:pic>
      <p:pic>
        <p:nvPicPr>
          <p:cNvPr id="18" name="Picture 6" descr="File:Flatiron fishey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319103"/>
            <a:ext cx="1685192" cy="1592161"/>
          </a:xfrm>
          <a:prstGeom prst="ellipse">
            <a:avLst/>
          </a:prstGeom>
          <a:noFill/>
        </p:spPr>
      </p:pic>
      <p:pic>
        <p:nvPicPr>
          <p:cNvPr id="19" name="Picture 8" descr="File:Nikon 1 V1 + Fisheye FC-E9 01.jpg"/>
          <p:cNvPicPr>
            <a:picLocks noChangeAspect="1" noChangeArrowheads="1"/>
          </p:cNvPicPr>
          <p:nvPr/>
        </p:nvPicPr>
        <p:blipFill>
          <a:blip r:embed="rId7" cstate="print"/>
          <a:srcRect l="17981" r="10095"/>
          <a:stretch>
            <a:fillRect/>
          </a:stretch>
        </p:blipFill>
        <p:spPr bwMode="auto">
          <a:xfrm>
            <a:off x="4572000" y="1984995"/>
            <a:ext cx="1728192" cy="1591866"/>
          </a:xfrm>
          <a:prstGeom prst="rect">
            <a:avLst/>
          </a:prstGeom>
          <a:noFill/>
        </p:spPr>
      </p:pic>
      <p:pic>
        <p:nvPicPr>
          <p:cNvPr id="20" name="Picture 19" descr="D:\tmp\guided-research\figures\omni-hyperbolic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8651" y="1772816"/>
            <a:ext cx="135215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D:\tmp\guided-research\figures\omni-hyperbolic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4311098"/>
            <a:ext cx="1573211" cy="16081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File:CityLink Mall.JPG"/>
          <p:cNvPicPr>
            <a:picLocks noChangeAspect="1" noChangeArrowheads="1"/>
          </p:cNvPicPr>
          <p:nvPr/>
        </p:nvPicPr>
        <p:blipFill>
          <a:blip r:embed="rId10" cstate="screen"/>
          <a:srcRect l="14176" t="14176" r="4310" b="4310"/>
          <a:stretch>
            <a:fillRect/>
          </a:stretch>
        </p:blipFill>
        <p:spPr bwMode="auto">
          <a:xfrm>
            <a:off x="90736" y="4248677"/>
            <a:ext cx="1656184" cy="1242138"/>
          </a:xfrm>
          <a:prstGeom prst="rect">
            <a:avLst/>
          </a:prstGeom>
          <a:noFill/>
        </p:spPr>
      </p:pic>
      <p:pic>
        <p:nvPicPr>
          <p:cNvPr id="23" name="Picture 4" descr="File:CityLink Mall.JPG"/>
          <p:cNvPicPr>
            <a:picLocks noChangeAspect="1" noChangeArrowheads="1"/>
          </p:cNvPicPr>
          <p:nvPr/>
        </p:nvPicPr>
        <p:blipFill>
          <a:blip r:embed="rId10" cstate="screen"/>
          <a:srcRect l="77803" t="32884" b="44919"/>
          <a:stretch>
            <a:fillRect/>
          </a:stretch>
        </p:blipFill>
        <p:spPr bwMode="auto">
          <a:xfrm>
            <a:off x="522784" y="4752733"/>
            <a:ext cx="1691407" cy="1268555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66800" y="3789040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PTZ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434208" y="3861048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Images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16016" y="3789040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Dioptric</a:t>
            </a:r>
            <a:r>
              <a:rPr lang="en-US" dirty="0" smtClean="0"/>
              <a:t> (lens)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66643" y="3645024"/>
            <a:ext cx="142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Catadioptric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lens+mirror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3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dirty="0" smtClean="0"/>
              <a:t>Omnidirectional camera</a:t>
            </a:r>
            <a:endParaRPr lang="en-US" dirty="0"/>
          </a:p>
        </p:txBody>
      </p:sp>
      <p:pic>
        <p:nvPicPr>
          <p:cNvPr id="14" name="Picture 2" descr="http://www.popphoto.com/files/imagecache/article_main_photo/_images/201110/ball-camera.jpg"/>
          <p:cNvPicPr>
            <a:picLocks noChangeAspect="1" noChangeArrowheads="1"/>
          </p:cNvPicPr>
          <p:nvPr/>
        </p:nvPicPr>
        <p:blipFill>
          <a:blip r:embed="rId3" cstate="print"/>
          <a:srcRect l="8333" t="7832" r="8333" b="6015"/>
          <a:stretch>
            <a:fillRect/>
          </a:stretch>
        </p:blipFill>
        <p:spPr bwMode="auto">
          <a:xfrm>
            <a:off x="2506216" y="1988840"/>
            <a:ext cx="1440160" cy="1584176"/>
          </a:xfrm>
          <a:prstGeom prst="rect">
            <a:avLst/>
          </a:prstGeom>
          <a:noFill/>
        </p:spPr>
      </p:pic>
      <p:pic>
        <p:nvPicPr>
          <p:cNvPr id="15" name="Picture 2" descr="C:\Users\BARISE~1\AppData\Local\Temp\7zED011.tmp\03-guy-throwing-+-pariser-plat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549388"/>
            <a:ext cx="2011715" cy="11315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6212631"/>
            <a:ext cx="82788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>
                <a:solidFill>
                  <a:schemeClr val="bg1">
                    <a:lumMod val="75000"/>
                  </a:schemeClr>
                </a:solidFill>
              </a:rPr>
              <a:t>Photo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tr-TR" sz="11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Jonas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</a:rPr>
              <a:t>Pfeil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, Wikimedia commons and `</a:t>
            </a:r>
            <a:r>
              <a:rPr lang="tr-TR" sz="1100" dirty="0" smtClean="0">
                <a:solidFill>
                  <a:schemeClr val="bg1">
                    <a:lumMod val="75000"/>
                  </a:schemeClr>
                </a:solidFill>
              </a:rPr>
              <a:t>B. Micusik and T. Pajdla, "Estimation of omnidirectional camera model from epipolar geometry" 2003 IEEE Computer Society Conference on Computer Vision and Pattern Recognition, 2003. Proceedings., pp. I-485-I-490, 2003.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`</a:t>
            </a:r>
          </a:p>
        </p:txBody>
      </p:sp>
      <p:pic>
        <p:nvPicPr>
          <p:cNvPr id="17" name="Picture 2" descr="File:Axis 214 PTZ Camera.jpg"/>
          <p:cNvPicPr>
            <a:picLocks noChangeAspect="1" noChangeArrowheads="1"/>
          </p:cNvPicPr>
          <p:nvPr/>
        </p:nvPicPr>
        <p:blipFill>
          <a:blip r:embed="rId5" cstate="print"/>
          <a:srcRect l="14081" r="19035"/>
          <a:stretch>
            <a:fillRect/>
          </a:stretch>
        </p:blipFill>
        <p:spPr bwMode="auto">
          <a:xfrm>
            <a:off x="378768" y="2060848"/>
            <a:ext cx="1368152" cy="1678477"/>
          </a:xfrm>
          <a:prstGeom prst="rect">
            <a:avLst/>
          </a:prstGeom>
          <a:noFill/>
        </p:spPr>
      </p:pic>
      <p:pic>
        <p:nvPicPr>
          <p:cNvPr id="18" name="Picture 6" descr="File:Flatiron fishey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319103"/>
            <a:ext cx="1685192" cy="1592161"/>
          </a:xfrm>
          <a:prstGeom prst="ellipse">
            <a:avLst/>
          </a:prstGeom>
          <a:noFill/>
        </p:spPr>
      </p:pic>
      <p:pic>
        <p:nvPicPr>
          <p:cNvPr id="19" name="Picture 8" descr="File:Nikon 1 V1 + Fisheye FC-E9 01.jpg"/>
          <p:cNvPicPr>
            <a:picLocks noChangeAspect="1" noChangeArrowheads="1"/>
          </p:cNvPicPr>
          <p:nvPr/>
        </p:nvPicPr>
        <p:blipFill>
          <a:blip r:embed="rId7" cstate="print"/>
          <a:srcRect l="17981" r="10095"/>
          <a:stretch>
            <a:fillRect/>
          </a:stretch>
        </p:blipFill>
        <p:spPr bwMode="auto">
          <a:xfrm>
            <a:off x="4572000" y="1984995"/>
            <a:ext cx="1728192" cy="1591866"/>
          </a:xfrm>
          <a:prstGeom prst="rect">
            <a:avLst/>
          </a:prstGeom>
          <a:noFill/>
        </p:spPr>
      </p:pic>
      <p:pic>
        <p:nvPicPr>
          <p:cNvPr id="20" name="Picture 19" descr="D:\tmp\guided-research\figures\omni-hyperbolic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8651" y="1772816"/>
            <a:ext cx="135215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D:\tmp\guided-research\figures\omni-hyperbolic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4311098"/>
            <a:ext cx="1573211" cy="16081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File:CityLink Mall.JPG"/>
          <p:cNvPicPr>
            <a:picLocks noChangeAspect="1" noChangeArrowheads="1"/>
          </p:cNvPicPr>
          <p:nvPr/>
        </p:nvPicPr>
        <p:blipFill>
          <a:blip r:embed="rId10" cstate="screen"/>
          <a:srcRect l="14176" t="14176" r="4310" b="4310"/>
          <a:stretch>
            <a:fillRect/>
          </a:stretch>
        </p:blipFill>
        <p:spPr bwMode="auto">
          <a:xfrm>
            <a:off x="90736" y="4248677"/>
            <a:ext cx="1656184" cy="1242138"/>
          </a:xfrm>
          <a:prstGeom prst="rect">
            <a:avLst/>
          </a:prstGeom>
          <a:noFill/>
        </p:spPr>
      </p:pic>
      <p:pic>
        <p:nvPicPr>
          <p:cNvPr id="23" name="Picture 4" descr="File:CityLink Mall.JPG"/>
          <p:cNvPicPr>
            <a:picLocks noChangeAspect="1" noChangeArrowheads="1"/>
          </p:cNvPicPr>
          <p:nvPr/>
        </p:nvPicPr>
        <p:blipFill>
          <a:blip r:embed="rId10" cstate="screen"/>
          <a:srcRect l="77803" t="32884" b="44919"/>
          <a:stretch>
            <a:fillRect/>
          </a:stretch>
        </p:blipFill>
        <p:spPr bwMode="auto">
          <a:xfrm>
            <a:off x="522784" y="4752733"/>
            <a:ext cx="1691407" cy="1268555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66800" y="3789040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PTZ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434208" y="3861048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Images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16016" y="3789040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Dioptric</a:t>
            </a:r>
            <a:r>
              <a:rPr lang="en-US" dirty="0" smtClean="0"/>
              <a:t> (lens)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66643" y="3645024"/>
            <a:ext cx="142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Catadioptric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lens+mirror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4465122" y="1772816"/>
                </a:moveTo>
                <a:lnTo>
                  <a:pt x="4465122" y="6021288"/>
                </a:lnTo>
                <a:lnTo>
                  <a:pt x="8382000" y="6021288"/>
                </a:lnTo>
                <a:lnTo>
                  <a:pt x="8382000" y="1772816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BOMNI-DB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3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BOMNI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err="1"/>
              <a:t>B</a:t>
            </a:r>
            <a:r>
              <a:rPr lang="en-US" dirty="0" err="1"/>
              <a:t>oğaziçi</a:t>
            </a:r>
            <a:r>
              <a:rPr lang="en-US" dirty="0"/>
              <a:t> University Multi-</a:t>
            </a:r>
            <a:r>
              <a:rPr lang="en-US" sz="2400" b="1" dirty="0"/>
              <a:t>Omni</a:t>
            </a:r>
            <a:r>
              <a:rPr lang="en-US" dirty="0"/>
              <a:t>directional Video Tracking </a:t>
            </a:r>
            <a:r>
              <a:rPr lang="en-US" dirty="0" smtClean="0"/>
              <a:t>Database</a:t>
            </a:r>
          </a:p>
          <a:p>
            <a:r>
              <a:rPr lang="en-US" dirty="0" smtClean="0"/>
              <a:t>Recorded at eNTERFACE’11 workshop</a:t>
            </a:r>
          </a:p>
          <a:p>
            <a:r>
              <a:rPr lang="en-US" dirty="0" smtClean="0"/>
              <a:t>Annotated at </a:t>
            </a:r>
            <a:r>
              <a:rPr lang="en-US" dirty="0" err="1" smtClean="0"/>
              <a:t>Bogazici</a:t>
            </a:r>
            <a:r>
              <a:rPr lang="en-US" dirty="0" smtClean="0"/>
              <a:t> University</a:t>
            </a:r>
          </a:p>
          <a:p>
            <a:r>
              <a:rPr lang="en-US" dirty="0" smtClean="0"/>
              <a:t>Available at </a:t>
            </a:r>
            <a:r>
              <a:rPr lang="en-US" dirty="0" smtClean="0">
                <a:hlinkClick r:id="rId2"/>
              </a:rPr>
              <a:t>http://bit.ly/BOMNI-DB</a:t>
            </a:r>
            <a:endParaRPr lang="en-US" dirty="0" smtClean="0"/>
          </a:p>
          <a:p>
            <a:r>
              <a:rPr lang="en-US" dirty="0" smtClean="0"/>
              <a:t>Cameras provided by ONCAM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http://www.sourcesecurity.com/images/moreimages/RCCL_IPC-2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114799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9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Samples from BOMNI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B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1989919"/>
            <a:ext cx="3581400" cy="3357563"/>
          </a:xfrm>
          <a:prstGeom prst="rect">
            <a:avLst/>
          </a:prstGeom>
        </p:spPr>
      </p:pic>
      <p:pic>
        <p:nvPicPr>
          <p:cNvPr id="7" name="b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1000" y="1981200"/>
            <a:ext cx="3600000" cy="33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8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3 Dikdörtgen"/>
          <p:cNvSpPr/>
          <p:nvPr/>
        </p:nvSpPr>
        <p:spPr>
          <a:xfrm>
            <a:off x="1011328" y="1660264"/>
            <a:ext cx="6437484" cy="4733597"/>
          </a:xfrm>
          <a:prstGeom prst="rect">
            <a:avLst/>
          </a:prstGeom>
          <a:ln w="31750" cap="sq" cmpd="sng"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door"/>
          <p:cNvSpPr>
            <a:spLocks noEditPoints="1" noChangeArrowheads="1"/>
          </p:cNvSpPr>
          <p:nvPr/>
        </p:nvSpPr>
        <p:spPr bwMode="auto">
          <a:xfrm>
            <a:off x="5466461" y="5919617"/>
            <a:ext cx="1343612" cy="464346"/>
          </a:xfrm>
          <a:custGeom>
            <a:avLst/>
            <a:gdLst>
              <a:gd name="T0" fmla="*/ 21600 w 21600"/>
              <a:gd name="T1" fmla="*/ 21600 h 21600"/>
              <a:gd name="T2" fmla="*/ 6007 w 21600"/>
              <a:gd name="T3" fmla="*/ 127 h 21600"/>
              <a:gd name="T4" fmla="*/ 0 w 21600"/>
              <a:gd name="T5" fmla="*/ 21600 h 21600"/>
              <a:gd name="T6" fmla="*/ 2668 w 21600"/>
              <a:gd name="T7" fmla="*/ 11181 h 21600"/>
              <a:gd name="T8" fmla="*/ 13404 w 21600"/>
              <a:gd name="T9" fmla="*/ 2013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21600" y="21600"/>
                </a:moveTo>
                <a:lnTo>
                  <a:pt x="6007" y="127"/>
                </a:lnTo>
                <a:lnTo>
                  <a:pt x="4665" y="2541"/>
                </a:lnTo>
                <a:lnTo>
                  <a:pt x="3579" y="5209"/>
                </a:lnTo>
                <a:lnTo>
                  <a:pt x="2492" y="8259"/>
                </a:lnTo>
                <a:lnTo>
                  <a:pt x="1598" y="11308"/>
                </a:lnTo>
                <a:lnTo>
                  <a:pt x="959" y="14739"/>
                </a:lnTo>
                <a:lnTo>
                  <a:pt x="383" y="18169"/>
                </a:lnTo>
                <a:lnTo>
                  <a:pt x="0" y="21600"/>
                </a:lnTo>
              </a:path>
            </a:pathLst>
          </a:custGeom>
          <a:noFill/>
          <a:ln w="31750" cap="sq" cmpd="sng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chair1"/>
          <p:cNvSpPr>
            <a:spLocks noEditPoints="1" noChangeArrowheads="1"/>
          </p:cNvSpPr>
          <p:nvPr/>
        </p:nvSpPr>
        <p:spPr bwMode="auto">
          <a:xfrm rot="10800000">
            <a:off x="2567089" y="3188327"/>
            <a:ext cx="664145" cy="664145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1593 w 21600"/>
              <a:gd name="T9" fmla="*/ 7848 h 21600"/>
              <a:gd name="T10" fmla="*/ 20317 w 21600"/>
              <a:gd name="T11" fmla="*/ 1757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752" y="5993"/>
                </a:moveTo>
                <a:lnTo>
                  <a:pt x="13862" y="5993"/>
                </a:lnTo>
                <a:lnTo>
                  <a:pt x="13862" y="3443"/>
                </a:lnTo>
                <a:lnTo>
                  <a:pt x="18455" y="3443"/>
                </a:lnTo>
                <a:lnTo>
                  <a:pt x="18952" y="3443"/>
                </a:lnTo>
                <a:lnTo>
                  <a:pt x="19448" y="3354"/>
                </a:lnTo>
                <a:lnTo>
                  <a:pt x="19697" y="3220"/>
                </a:lnTo>
                <a:lnTo>
                  <a:pt x="20234" y="3041"/>
                </a:lnTo>
                <a:lnTo>
                  <a:pt x="20566" y="2817"/>
                </a:lnTo>
                <a:lnTo>
                  <a:pt x="20731" y="2460"/>
                </a:lnTo>
                <a:lnTo>
                  <a:pt x="20897" y="2102"/>
                </a:lnTo>
                <a:lnTo>
                  <a:pt x="20897" y="1744"/>
                </a:lnTo>
                <a:lnTo>
                  <a:pt x="20897" y="1431"/>
                </a:lnTo>
                <a:lnTo>
                  <a:pt x="20731" y="1073"/>
                </a:lnTo>
                <a:lnTo>
                  <a:pt x="20566" y="716"/>
                </a:lnTo>
                <a:lnTo>
                  <a:pt x="20234" y="492"/>
                </a:lnTo>
                <a:lnTo>
                  <a:pt x="19697" y="224"/>
                </a:lnTo>
                <a:lnTo>
                  <a:pt x="19448" y="134"/>
                </a:lnTo>
                <a:lnTo>
                  <a:pt x="18952" y="0"/>
                </a:lnTo>
                <a:lnTo>
                  <a:pt x="18455" y="0"/>
                </a:lnTo>
                <a:lnTo>
                  <a:pt x="10966" y="0"/>
                </a:lnTo>
                <a:lnTo>
                  <a:pt x="3641" y="0"/>
                </a:lnTo>
                <a:lnTo>
                  <a:pt x="3145" y="0"/>
                </a:lnTo>
                <a:lnTo>
                  <a:pt x="2648" y="134"/>
                </a:lnTo>
                <a:lnTo>
                  <a:pt x="2276" y="224"/>
                </a:lnTo>
                <a:lnTo>
                  <a:pt x="1945" y="492"/>
                </a:lnTo>
                <a:lnTo>
                  <a:pt x="1697" y="716"/>
                </a:lnTo>
                <a:lnTo>
                  <a:pt x="1366" y="1073"/>
                </a:lnTo>
                <a:lnTo>
                  <a:pt x="1200" y="1431"/>
                </a:lnTo>
                <a:lnTo>
                  <a:pt x="1200" y="1744"/>
                </a:lnTo>
                <a:lnTo>
                  <a:pt x="1200" y="2102"/>
                </a:lnTo>
                <a:lnTo>
                  <a:pt x="1366" y="2460"/>
                </a:lnTo>
                <a:lnTo>
                  <a:pt x="1697" y="2817"/>
                </a:lnTo>
                <a:lnTo>
                  <a:pt x="1945" y="3041"/>
                </a:lnTo>
                <a:lnTo>
                  <a:pt x="2276" y="3220"/>
                </a:lnTo>
                <a:lnTo>
                  <a:pt x="2648" y="3354"/>
                </a:lnTo>
                <a:lnTo>
                  <a:pt x="3145" y="3443"/>
                </a:lnTo>
                <a:lnTo>
                  <a:pt x="3641" y="3443"/>
                </a:lnTo>
                <a:lnTo>
                  <a:pt x="8152" y="3443"/>
                </a:lnTo>
                <a:lnTo>
                  <a:pt x="8152" y="5993"/>
                </a:lnTo>
                <a:lnTo>
                  <a:pt x="3890" y="5993"/>
                </a:lnTo>
                <a:lnTo>
                  <a:pt x="3145" y="6127"/>
                </a:lnTo>
                <a:lnTo>
                  <a:pt x="2276" y="6306"/>
                </a:lnTo>
                <a:lnTo>
                  <a:pt x="1697" y="6663"/>
                </a:lnTo>
                <a:lnTo>
                  <a:pt x="1200" y="7155"/>
                </a:lnTo>
                <a:lnTo>
                  <a:pt x="662" y="7737"/>
                </a:lnTo>
                <a:lnTo>
                  <a:pt x="166" y="8273"/>
                </a:lnTo>
                <a:lnTo>
                  <a:pt x="0" y="8989"/>
                </a:lnTo>
                <a:lnTo>
                  <a:pt x="0" y="9525"/>
                </a:lnTo>
                <a:lnTo>
                  <a:pt x="0" y="10822"/>
                </a:lnTo>
                <a:lnTo>
                  <a:pt x="0" y="15831"/>
                </a:lnTo>
                <a:lnTo>
                  <a:pt x="166" y="16547"/>
                </a:lnTo>
                <a:lnTo>
                  <a:pt x="662" y="17307"/>
                </a:lnTo>
                <a:lnTo>
                  <a:pt x="1697" y="18380"/>
                </a:lnTo>
                <a:lnTo>
                  <a:pt x="2814" y="19275"/>
                </a:lnTo>
                <a:lnTo>
                  <a:pt x="3641" y="19766"/>
                </a:lnTo>
                <a:lnTo>
                  <a:pt x="4428" y="20169"/>
                </a:lnTo>
                <a:lnTo>
                  <a:pt x="5421" y="20527"/>
                </a:lnTo>
                <a:lnTo>
                  <a:pt x="6372" y="20884"/>
                </a:lnTo>
                <a:lnTo>
                  <a:pt x="7572" y="21242"/>
                </a:lnTo>
                <a:lnTo>
                  <a:pt x="8648" y="21466"/>
                </a:lnTo>
                <a:lnTo>
                  <a:pt x="9766" y="21600"/>
                </a:lnTo>
                <a:lnTo>
                  <a:pt x="11131" y="21600"/>
                </a:lnTo>
                <a:lnTo>
                  <a:pt x="12414" y="21600"/>
                </a:lnTo>
                <a:lnTo>
                  <a:pt x="13779" y="21466"/>
                </a:lnTo>
                <a:lnTo>
                  <a:pt x="14855" y="21242"/>
                </a:lnTo>
                <a:lnTo>
                  <a:pt x="15807" y="20884"/>
                </a:lnTo>
                <a:lnTo>
                  <a:pt x="16841" y="20527"/>
                </a:lnTo>
                <a:lnTo>
                  <a:pt x="17669" y="20169"/>
                </a:lnTo>
                <a:lnTo>
                  <a:pt x="18455" y="19766"/>
                </a:lnTo>
                <a:lnTo>
                  <a:pt x="19117" y="19275"/>
                </a:lnTo>
                <a:lnTo>
                  <a:pt x="20234" y="18380"/>
                </a:lnTo>
                <a:lnTo>
                  <a:pt x="21062" y="17307"/>
                </a:lnTo>
                <a:lnTo>
                  <a:pt x="21600" y="16547"/>
                </a:lnTo>
                <a:lnTo>
                  <a:pt x="21600" y="15831"/>
                </a:lnTo>
                <a:lnTo>
                  <a:pt x="21600" y="10733"/>
                </a:lnTo>
                <a:lnTo>
                  <a:pt x="21600" y="9525"/>
                </a:lnTo>
                <a:lnTo>
                  <a:pt x="21600" y="8989"/>
                </a:lnTo>
                <a:lnTo>
                  <a:pt x="21434" y="8273"/>
                </a:lnTo>
                <a:lnTo>
                  <a:pt x="21062" y="7737"/>
                </a:lnTo>
                <a:lnTo>
                  <a:pt x="20566" y="7155"/>
                </a:lnTo>
                <a:lnTo>
                  <a:pt x="19903" y="6663"/>
                </a:lnTo>
                <a:lnTo>
                  <a:pt x="19283" y="6306"/>
                </a:lnTo>
                <a:lnTo>
                  <a:pt x="18621" y="6127"/>
                </a:lnTo>
                <a:lnTo>
                  <a:pt x="17752" y="5993"/>
                </a:lnTo>
                <a:close/>
              </a:path>
              <a:path w="21600" h="21600" extrusionOk="0">
                <a:moveTo>
                  <a:pt x="8152" y="3443"/>
                </a:moveTo>
                <a:lnTo>
                  <a:pt x="13862" y="3443"/>
                </a:lnTo>
              </a:path>
              <a:path w="21600" h="21600" extrusionOk="0">
                <a:moveTo>
                  <a:pt x="8152" y="5993"/>
                </a:moveTo>
                <a:lnTo>
                  <a:pt x="13862" y="5993"/>
                </a:lnTo>
              </a:path>
            </a:pathLst>
          </a:custGeom>
          <a:ln w="31750" cap="sq" cmpd="sng">
            <a:round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chair"/>
          <p:cNvSpPr>
            <a:spLocks noEditPoints="1" noChangeArrowheads="1"/>
          </p:cNvSpPr>
          <p:nvPr/>
        </p:nvSpPr>
        <p:spPr bwMode="auto">
          <a:xfrm rot="16200000">
            <a:off x="4929913" y="2903977"/>
            <a:ext cx="888644" cy="664145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5400 w 21600"/>
              <a:gd name="T9" fmla="*/ 7265 h 21600"/>
              <a:gd name="T10" fmla="*/ 16200 w 21600"/>
              <a:gd name="T11" fmla="*/ 1786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2960" y="3927"/>
                </a:moveTo>
                <a:lnTo>
                  <a:pt x="14760" y="3927"/>
                </a:lnTo>
                <a:cubicBezTo>
                  <a:pt x="17640" y="4713"/>
                  <a:pt x="18000" y="3535"/>
                  <a:pt x="18000" y="2356"/>
                </a:cubicBezTo>
                <a:cubicBezTo>
                  <a:pt x="18000" y="785"/>
                  <a:pt x="15840" y="0"/>
                  <a:pt x="10800" y="0"/>
                </a:cubicBezTo>
                <a:cubicBezTo>
                  <a:pt x="6120" y="0"/>
                  <a:pt x="3600" y="785"/>
                  <a:pt x="3600" y="2356"/>
                </a:cubicBezTo>
                <a:cubicBezTo>
                  <a:pt x="3600" y="3535"/>
                  <a:pt x="4320" y="4713"/>
                  <a:pt x="6840" y="3927"/>
                </a:cubicBezTo>
                <a:lnTo>
                  <a:pt x="8640" y="3927"/>
                </a:lnTo>
                <a:lnTo>
                  <a:pt x="8640" y="5891"/>
                </a:lnTo>
                <a:lnTo>
                  <a:pt x="6840" y="5891"/>
                </a:lnTo>
                <a:cubicBezTo>
                  <a:pt x="5400" y="5891"/>
                  <a:pt x="4320" y="7069"/>
                  <a:pt x="4320" y="8640"/>
                </a:cubicBezTo>
                <a:lnTo>
                  <a:pt x="4320" y="10996"/>
                </a:lnTo>
                <a:lnTo>
                  <a:pt x="2880" y="10996"/>
                </a:lnTo>
                <a:lnTo>
                  <a:pt x="2880" y="8640"/>
                </a:lnTo>
                <a:cubicBezTo>
                  <a:pt x="2880" y="7855"/>
                  <a:pt x="2520" y="7069"/>
                  <a:pt x="1440" y="7069"/>
                </a:cubicBezTo>
                <a:cubicBezTo>
                  <a:pt x="720" y="7069"/>
                  <a:pt x="0" y="7855"/>
                  <a:pt x="0" y="8640"/>
                </a:cubicBezTo>
                <a:lnTo>
                  <a:pt x="0" y="10604"/>
                </a:lnTo>
                <a:lnTo>
                  <a:pt x="0" y="17280"/>
                </a:lnTo>
                <a:cubicBezTo>
                  <a:pt x="0" y="18065"/>
                  <a:pt x="720" y="18851"/>
                  <a:pt x="1440" y="18851"/>
                </a:cubicBezTo>
                <a:cubicBezTo>
                  <a:pt x="2520" y="18851"/>
                  <a:pt x="2880" y="18065"/>
                  <a:pt x="2880" y="17280"/>
                </a:cubicBezTo>
                <a:lnTo>
                  <a:pt x="2880" y="14531"/>
                </a:lnTo>
                <a:lnTo>
                  <a:pt x="4320" y="14531"/>
                </a:lnTo>
                <a:lnTo>
                  <a:pt x="4320" y="15709"/>
                </a:lnTo>
                <a:cubicBezTo>
                  <a:pt x="4320" y="18458"/>
                  <a:pt x="6840" y="21600"/>
                  <a:pt x="10800" y="21600"/>
                </a:cubicBezTo>
                <a:cubicBezTo>
                  <a:pt x="15120" y="21600"/>
                  <a:pt x="17280" y="18458"/>
                  <a:pt x="17280" y="15709"/>
                </a:cubicBezTo>
                <a:lnTo>
                  <a:pt x="17280" y="14531"/>
                </a:lnTo>
                <a:lnTo>
                  <a:pt x="18720" y="14531"/>
                </a:lnTo>
                <a:lnTo>
                  <a:pt x="18720" y="17280"/>
                </a:lnTo>
                <a:cubicBezTo>
                  <a:pt x="18720" y="18065"/>
                  <a:pt x="19440" y="18851"/>
                  <a:pt x="20160" y="18851"/>
                </a:cubicBezTo>
                <a:cubicBezTo>
                  <a:pt x="20880" y="18851"/>
                  <a:pt x="21600" y="18065"/>
                  <a:pt x="21600" y="17280"/>
                </a:cubicBezTo>
                <a:lnTo>
                  <a:pt x="21600" y="10604"/>
                </a:lnTo>
                <a:lnTo>
                  <a:pt x="21600" y="8640"/>
                </a:lnTo>
                <a:cubicBezTo>
                  <a:pt x="21600" y="7855"/>
                  <a:pt x="20880" y="7069"/>
                  <a:pt x="20160" y="7069"/>
                </a:cubicBezTo>
                <a:cubicBezTo>
                  <a:pt x="19440" y="7069"/>
                  <a:pt x="18720" y="7855"/>
                  <a:pt x="18720" y="8640"/>
                </a:cubicBezTo>
                <a:lnTo>
                  <a:pt x="18720" y="10996"/>
                </a:lnTo>
                <a:lnTo>
                  <a:pt x="17280" y="10996"/>
                </a:lnTo>
                <a:lnTo>
                  <a:pt x="17280" y="8640"/>
                </a:lnTo>
                <a:cubicBezTo>
                  <a:pt x="17280" y="7069"/>
                  <a:pt x="16200" y="5891"/>
                  <a:pt x="14760" y="5891"/>
                </a:cubicBezTo>
                <a:lnTo>
                  <a:pt x="12960" y="5891"/>
                </a:lnTo>
                <a:close/>
                <a:moveTo>
                  <a:pt x="12960" y="3927"/>
                </a:moveTo>
                <a:moveTo>
                  <a:pt x="2880" y="10996"/>
                </a:moveTo>
                <a:moveTo>
                  <a:pt x="4320" y="10996"/>
                </a:moveTo>
                <a:lnTo>
                  <a:pt x="4320" y="14531"/>
                </a:lnTo>
                <a:moveTo>
                  <a:pt x="2880" y="14531"/>
                </a:moveTo>
                <a:lnTo>
                  <a:pt x="2880" y="10996"/>
                </a:lnTo>
                <a:moveTo>
                  <a:pt x="17280" y="10996"/>
                </a:moveTo>
                <a:moveTo>
                  <a:pt x="18720" y="10996"/>
                </a:moveTo>
                <a:lnTo>
                  <a:pt x="18720" y="14531"/>
                </a:lnTo>
                <a:moveTo>
                  <a:pt x="17280" y="14531"/>
                </a:moveTo>
                <a:lnTo>
                  <a:pt x="17280" y="10996"/>
                </a:lnTo>
                <a:moveTo>
                  <a:pt x="8640" y="3927"/>
                </a:moveTo>
                <a:lnTo>
                  <a:pt x="12960" y="3927"/>
                </a:lnTo>
                <a:moveTo>
                  <a:pt x="12960" y="5891"/>
                </a:moveTo>
                <a:lnTo>
                  <a:pt x="8640" y="5891"/>
                </a:lnTo>
              </a:path>
            </a:pathLst>
          </a:custGeom>
          <a:solidFill>
            <a:schemeClr val="bg1"/>
          </a:solidFill>
          <a:ln w="31750" cap="sq" cmpd="sng">
            <a:solidFill>
              <a:schemeClr val="tx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9" name="desk1"/>
          <p:cNvSpPr>
            <a:spLocks noEditPoints="1" noChangeArrowheads="1"/>
          </p:cNvSpPr>
          <p:nvPr/>
        </p:nvSpPr>
        <p:spPr bwMode="auto">
          <a:xfrm rot="5400000">
            <a:off x="5658587" y="2528886"/>
            <a:ext cx="1777289" cy="888644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ln w="31750" cap="sq" cmpd="sng">
            <a:round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tr-TR" dirty="0" smtClean="0"/>
          </a:p>
          <a:p>
            <a:pPr algn="ctr"/>
            <a:r>
              <a:rPr lang="en-US" dirty="0" smtClean="0"/>
              <a:t>Table </a:t>
            </a:r>
            <a:r>
              <a:rPr lang="tr-TR" dirty="0" smtClean="0"/>
              <a:t>2</a:t>
            </a:r>
            <a:endParaRPr lang="tr-TR" dirty="0"/>
          </a:p>
        </p:txBody>
      </p:sp>
      <p:sp>
        <p:nvSpPr>
          <p:cNvPr id="10" name="desk1"/>
          <p:cNvSpPr>
            <a:spLocks noEditPoints="1" noChangeArrowheads="1"/>
          </p:cNvSpPr>
          <p:nvPr/>
        </p:nvSpPr>
        <p:spPr bwMode="auto">
          <a:xfrm>
            <a:off x="1570311" y="1660264"/>
            <a:ext cx="1777289" cy="888644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ln w="31750" cap="sq" cmpd="sng">
            <a:round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tr-TR" dirty="0" smtClean="0"/>
          </a:p>
          <a:p>
            <a:pPr algn="ctr"/>
            <a:r>
              <a:rPr lang="en-US" dirty="0" smtClean="0"/>
              <a:t>Table </a:t>
            </a:r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11" name="30 Metin kutusu"/>
          <p:cNvSpPr txBox="1"/>
          <p:nvPr/>
        </p:nvSpPr>
        <p:spPr>
          <a:xfrm>
            <a:off x="4739013" y="3677740"/>
            <a:ext cx="1240867" cy="369332"/>
          </a:xfrm>
          <a:prstGeom prst="rect">
            <a:avLst/>
          </a:prstGeom>
          <a:noFill/>
          <a:ln w="31750" cap="sq" cmpd="sng">
            <a:noFill/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Chair </a:t>
            </a:r>
            <a:r>
              <a:rPr lang="tr-TR" dirty="0" smtClean="0"/>
              <a:t>2</a:t>
            </a:r>
            <a:endParaRPr lang="tr-TR" dirty="0"/>
          </a:p>
        </p:txBody>
      </p:sp>
      <p:sp>
        <p:nvSpPr>
          <p:cNvPr id="12" name="31 Metin kutusu"/>
          <p:cNvSpPr txBox="1"/>
          <p:nvPr/>
        </p:nvSpPr>
        <p:spPr>
          <a:xfrm>
            <a:off x="2307472" y="2862443"/>
            <a:ext cx="1216668" cy="369332"/>
          </a:xfrm>
          <a:prstGeom prst="rect">
            <a:avLst/>
          </a:prstGeom>
          <a:noFill/>
          <a:ln w="31750" cap="sq" cmpd="sng">
            <a:noFill/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Chair </a:t>
            </a:r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13" name="32 Metin kutusu"/>
          <p:cNvSpPr txBox="1"/>
          <p:nvPr/>
        </p:nvSpPr>
        <p:spPr>
          <a:xfrm>
            <a:off x="3723252" y="5082531"/>
            <a:ext cx="919314" cy="369332"/>
          </a:xfrm>
          <a:prstGeom prst="rect">
            <a:avLst/>
          </a:prstGeom>
          <a:noFill/>
          <a:ln w="31750" cap="sq" cmpd="sng">
            <a:noFill/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Sink</a:t>
            </a:r>
          </a:p>
        </p:txBody>
      </p:sp>
      <p:sp>
        <p:nvSpPr>
          <p:cNvPr id="14" name="34 Metin kutusu"/>
          <p:cNvSpPr txBox="1"/>
          <p:nvPr/>
        </p:nvSpPr>
        <p:spPr>
          <a:xfrm>
            <a:off x="5466461" y="6044681"/>
            <a:ext cx="919314" cy="369332"/>
          </a:xfrm>
          <a:prstGeom prst="rect">
            <a:avLst/>
          </a:prstGeom>
          <a:noFill/>
          <a:ln w="31750" cap="sq" cmpd="sng">
            <a:noFill/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Door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809665" y="3852472"/>
            <a:ext cx="904257" cy="90425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0" cap="sq" cmpd="sng">
            <a:solidFill>
              <a:schemeClr val="tx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smtClean="0">
                <a:solidFill>
                  <a:schemeClr val="tx1"/>
                </a:solidFill>
              </a:rPr>
              <a:t>Top</a:t>
            </a:r>
            <a:br>
              <a:rPr lang="en-US" sz="1100" smtClean="0">
                <a:solidFill>
                  <a:schemeClr val="tx1"/>
                </a:solidFill>
              </a:rPr>
            </a:br>
            <a:r>
              <a:rPr lang="en-US" sz="1100" smtClean="0">
                <a:solidFill>
                  <a:schemeClr val="tx1"/>
                </a:solidFill>
              </a:rPr>
              <a:t>Cam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6" name="Chord 15"/>
          <p:cNvSpPr/>
          <p:nvPr/>
        </p:nvSpPr>
        <p:spPr>
          <a:xfrm>
            <a:off x="6810073" y="2290329"/>
            <a:ext cx="897999" cy="897999"/>
          </a:xfrm>
          <a:prstGeom prst="chord">
            <a:avLst>
              <a:gd name="adj1" fmla="val 3933648"/>
              <a:gd name="adj2" fmla="val 17656177"/>
            </a:avLst>
          </a:prstGeom>
          <a:solidFill>
            <a:schemeClr val="tx2">
              <a:lumMod val="60000"/>
              <a:lumOff val="40000"/>
            </a:schemeClr>
          </a:solidFill>
          <a:ln w="31750" cap="sq" cmpd="sng">
            <a:solidFill>
              <a:schemeClr val="tx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98888" y="5417359"/>
            <a:ext cx="568042" cy="897999"/>
          </a:xfrm>
          <a:prstGeom prst="roundRect">
            <a:avLst/>
          </a:prstGeom>
          <a:noFill/>
          <a:ln w="31750" cap="sq" cmpd="sng">
            <a:solidFill>
              <a:schemeClr val="tx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102842" y="5786292"/>
            <a:ext cx="160133" cy="160133"/>
          </a:xfrm>
          <a:prstGeom prst="ellipse">
            <a:avLst/>
          </a:prstGeom>
          <a:noFill/>
          <a:ln w="31750" cap="sq" cmpd="sng">
            <a:solidFill>
              <a:schemeClr val="tx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39637" y="2498574"/>
            <a:ext cx="657266" cy="430887"/>
          </a:xfrm>
          <a:prstGeom prst="rect">
            <a:avLst/>
          </a:prstGeom>
          <a:noFill/>
          <a:ln w="31750" cap="sq" cmpd="sng">
            <a:noFill/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Side</a:t>
            </a:r>
            <a:br>
              <a:rPr lang="en-US" sz="1100" dirty="0" smtClean="0"/>
            </a:br>
            <a:r>
              <a:rPr lang="en-US" sz="1100" dirty="0" smtClean="0"/>
              <a:t>Cam</a:t>
            </a:r>
            <a:endParaRPr lang="en-US" sz="1100" dirty="0"/>
          </a:p>
        </p:txBody>
      </p:sp>
      <p:sp>
        <p:nvSpPr>
          <p:cNvPr id="20" name="desk1"/>
          <p:cNvSpPr>
            <a:spLocks noEditPoints="1" noChangeArrowheads="1"/>
          </p:cNvSpPr>
          <p:nvPr/>
        </p:nvSpPr>
        <p:spPr bwMode="auto">
          <a:xfrm>
            <a:off x="1011328" y="1482131"/>
            <a:ext cx="6436653" cy="17813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31750" cap="sq" cmpd="sng">
            <a:round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Windows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45684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</a:t>
            </a:r>
            <a:r>
              <a:rPr lang="en-US" dirty="0"/>
              <a:t>person</a:t>
            </a:r>
          </a:p>
          <a:p>
            <a:r>
              <a:rPr lang="en-US" dirty="0"/>
              <a:t>6 Actions</a:t>
            </a:r>
          </a:p>
          <a:p>
            <a:pPr lvl="1"/>
            <a:r>
              <a:rPr lang="en-US" dirty="0"/>
              <a:t>Sitting</a:t>
            </a:r>
          </a:p>
          <a:p>
            <a:pPr lvl="1"/>
            <a:r>
              <a:rPr lang="en-US" dirty="0"/>
              <a:t>Walking</a:t>
            </a:r>
          </a:p>
          <a:p>
            <a:pPr lvl="1"/>
            <a:r>
              <a:rPr lang="en-US" dirty="0"/>
              <a:t>Drinking</a:t>
            </a:r>
          </a:p>
          <a:p>
            <a:pPr lvl="1"/>
            <a:r>
              <a:rPr lang="en-US" dirty="0"/>
              <a:t>Washing hands</a:t>
            </a:r>
          </a:p>
          <a:p>
            <a:pPr lvl="1"/>
            <a:r>
              <a:rPr lang="en-US" dirty="0"/>
              <a:t>Fainting</a:t>
            </a:r>
          </a:p>
          <a:p>
            <a:pPr lvl="1"/>
            <a:r>
              <a:rPr lang="en-US" dirty="0"/>
              <a:t>Opening/Closing door</a:t>
            </a:r>
          </a:p>
          <a:p>
            <a:r>
              <a:rPr lang="en-US" dirty="0"/>
              <a:t>5 performers (10 videos total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9 İçerik Yer Tutucusu" descr="side_ismail_raw.png"/>
          <p:cNvPicPr>
            <a:picLocks noChangeAspect="1"/>
          </p:cNvPicPr>
          <p:nvPr/>
        </p:nvPicPr>
        <p:blipFill>
          <a:blip r:embed="rId2" cstate="print"/>
          <a:srcRect l="9280" r="10296"/>
          <a:stretch>
            <a:fillRect/>
          </a:stretch>
        </p:blipFill>
        <p:spPr>
          <a:xfrm>
            <a:off x="4343400" y="1447800"/>
            <a:ext cx="3744416" cy="34918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803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deney1">
      <a:dk1>
        <a:srgbClr val="292934"/>
      </a:dk1>
      <a:lt1>
        <a:srgbClr val="FFFFFF"/>
      </a:lt1>
      <a:dk2>
        <a:srgbClr val="D2533C"/>
      </a:dk2>
      <a:lt2>
        <a:srgbClr val="FFFFFF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2029</TotalTime>
  <Words>799</Words>
  <Application>Microsoft Macintosh PowerPoint</Application>
  <PresentationFormat>On-screen Show (4:3)</PresentationFormat>
  <Paragraphs>273</Paragraphs>
  <Slides>29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Adjacency</vt:lpstr>
      <vt:lpstr>Tracking &amp; fall detection using omnidirectional cameras</vt:lpstr>
      <vt:lpstr>Introduction - Applications</vt:lpstr>
      <vt:lpstr>Introduction Omnidirectional camera</vt:lpstr>
      <vt:lpstr>Introduction Omnidirectional camera</vt:lpstr>
      <vt:lpstr>BOMNI-DB</vt:lpstr>
      <vt:lpstr>BOMNI </vt:lpstr>
      <vt:lpstr>Samples from BOMNI</vt:lpstr>
      <vt:lpstr>The room</vt:lpstr>
      <vt:lpstr>Scenario #1</vt:lpstr>
      <vt:lpstr>Scenario #2</vt:lpstr>
      <vt:lpstr>Annotations</vt:lpstr>
      <vt:lpstr>Video properties</vt:lpstr>
      <vt:lpstr>Evaluating performance</vt:lpstr>
      <vt:lpstr>Baseline method</vt:lpstr>
      <vt:lpstr>Baseline method</vt:lpstr>
      <vt:lpstr>Feature Point Detection and Descriptor Extraction</vt:lpstr>
      <vt:lpstr>Blob Matching and Tracking</vt:lpstr>
      <vt:lpstr>PROBABILISTIC OCCUPANCY MAP FOR OMNIDIRECTIONAL CAMERAS</vt:lpstr>
      <vt:lpstr>Probabilistic occupancy map for omnidirectional cameras</vt:lpstr>
      <vt:lpstr>Fall Detection</vt:lpstr>
      <vt:lpstr>Method - Definitions</vt:lpstr>
      <vt:lpstr>PowerPoint Presentation</vt:lpstr>
      <vt:lpstr>Method - Definitions</vt:lpstr>
      <vt:lpstr>Method – Definitions</vt:lpstr>
      <vt:lpstr>Graphical Model Hierarchical Hidden Markov Model</vt:lpstr>
      <vt:lpstr>Ideal Segmentation Generation</vt:lpstr>
      <vt:lpstr>Experiment Setup</vt:lpstr>
      <vt:lpstr>PowerPoint Presentation</vt:lpstr>
      <vt:lpstr>Results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nimcap</dc:creator>
  <cp:lastModifiedBy>Lale Akarun</cp:lastModifiedBy>
  <cp:revision>62</cp:revision>
  <dcterms:created xsi:type="dcterms:W3CDTF">2006-08-16T00:00:00Z</dcterms:created>
  <dcterms:modified xsi:type="dcterms:W3CDTF">2014-01-03T09:21:37Z</dcterms:modified>
</cp:coreProperties>
</file>