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41"/>
  </p:notesMasterIdLst>
  <p:sldIdLst>
    <p:sldId id="269" r:id="rId2"/>
    <p:sldId id="296" r:id="rId3"/>
    <p:sldId id="352" r:id="rId4"/>
    <p:sldId id="329" r:id="rId5"/>
    <p:sldId id="330" r:id="rId6"/>
    <p:sldId id="332" r:id="rId7"/>
    <p:sldId id="333" r:id="rId8"/>
    <p:sldId id="331" r:id="rId9"/>
    <p:sldId id="334" r:id="rId10"/>
    <p:sldId id="335" r:id="rId11"/>
    <p:sldId id="337" r:id="rId12"/>
    <p:sldId id="338" r:id="rId13"/>
    <p:sldId id="339" r:id="rId14"/>
    <p:sldId id="336" r:id="rId15"/>
    <p:sldId id="340" r:id="rId16"/>
    <p:sldId id="373" r:id="rId17"/>
    <p:sldId id="341" r:id="rId18"/>
    <p:sldId id="342" r:id="rId19"/>
    <p:sldId id="343" r:id="rId20"/>
    <p:sldId id="344" r:id="rId21"/>
    <p:sldId id="345" r:id="rId22"/>
    <p:sldId id="351" r:id="rId23"/>
    <p:sldId id="353" r:id="rId24"/>
    <p:sldId id="354" r:id="rId25"/>
    <p:sldId id="355" r:id="rId26"/>
    <p:sldId id="348" r:id="rId27"/>
    <p:sldId id="349" r:id="rId28"/>
    <p:sldId id="350" r:id="rId29"/>
    <p:sldId id="311" r:id="rId30"/>
    <p:sldId id="312" r:id="rId31"/>
    <p:sldId id="313" r:id="rId32"/>
    <p:sldId id="321" r:id="rId33"/>
    <p:sldId id="322" r:id="rId34"/>
    <p:sldId id="317" r:id="rId35"/>
    <p:sldId id="316" r:id="rId36"/>
    <p:sldId id="318" r:id="rId37"/>
    <p:sldId id="319" r:id="rId38"/>
    <p:sldId id="356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2" autoAdjust="0"/>
    <p:restoredTop sz="94660"/>
  </p:normalViewPr>
  <p:slideViewPr>
    <p:cSldViewPr>
      <p:cViewPr varScale="1">
        <p:scale>
          <a:sx n="60" d="100"/>
          <a:sy n="60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C6CA5-0AAD-4A2B-A35B-5AF8D162DF0D}" type="datetimeFigureOut">
              <a:rPr lang="en-US" smtClean="0"/>
              <a:pPr/>
              <a:t>1/8/14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C1FF2-757B-42F4-9E2F-B28863103A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6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Kinect Uygulamaları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799C3-014C-4660-8E6C-35FB9C38CE6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3AFD-0700-4A3D-8B80-44E28BE62614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4EB-0CF7-41CA-9C9F-1E48EB3852C4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EE45-C739-41BA-A538-E2AEDA00875C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16288" cy="4941743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316288" cy="49417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Sunum Başlığı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FB1-1B12-443E-A6AA-E12B726A89C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279412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Gesture Recognition Workshop</a:t>
            </a:r>
            <a:r>
              <a:rPr lang="en-US" dirty="0" smtClean="0"/>
              <a:t> - </a:t>
            </a:r>
            <a:r>
              <a:rPr lang="tr-TR" dirty="0" smtClean="0"/>
              <a:t>CVPR</a:t>
            </a:r>
            <a:r>
              <a:rPr lang="en-US" dirty="0" smtClean="0"/>
              <a:t> 201</a:t>
            </a:r>
            <a:r>
              <a:rPr lang="tr-TR" dirty="0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6E63-877C-48B0-BD7C-1E531174D199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07B3-A6C9-44AC-84DC-C3628C1FD027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7FB-8162-4B1B-8291-4782EBAA5906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BC8A-BCDE-4133-BD7A-099CBE82DF11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D691-4747-4B53-94E7-146F25E17690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A63B-7114-4EE6-A00E-7136549D205B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5013734-FD8B-4554-BF19-33163AC04A15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3D11A49-F790-41FA-BCB2-DDD1D4919C8B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tr-TR" dirty="0" smtClean="0"/>
              <a:t>Gesture Recognition Workshop</a:t>
            </a:r>
            <a:r>
              <a:rPr lang="en-US" dirty="0" smtClean="0"/>
              <a:t> - </a:t>
            </a:r>
            <a:r>
              <a:rPr lang="tr-TR" dirty="0" smtClean="0"/>
              <a:t>CVPR</a:t>
            </a:r>
            <a:r>
              <a:rPr lang="en-US" dirty="0" smtClean="0"/>
              <a:t> 201</a:t>
            </a:r>
            <a:r>
              <a:rPr lang="tr-TR" dirty="0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jpeg"/><Relationship Id="rId5" Type="http://schemas.openxmlformats.org/officeDocument/2006/relationships/image" Target="../media/image36.gif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microsoft.com/office/2007/relationships/media" Target="file:///C:\Users\SYS64738\Desktop\Presentation\Frontal.avi" TargetMode="External"/><Relationship Id="rId2" Type="http://schemas.openxmlformats.org/officeDocument/2006/relationships/video" Target="file:///C:\Users\SYS64738\Desktop\Presentation\Frontal.avi" TargetMode="External"/><Relationship Id="rId3" Type="http://schemas.microsoft.com/office/2007/relationships/media" Target="file:///C:\Users\SYS64738\Desktop\Presentation\Frontalx1NoSkeleton.avi" TargetMode="External"/><Relationship Id="rId4" Type="http://schemas.openxmlformats.org/officeDocument/2006/relationships/video" Target="file:///C:\Users\SYS64738\Desktop\Presentation\Frontalx1NoSkeleton.avi" TargetMode="External"/><Relationship Id="rId5" Type="http://schemas.microsoft.com/office/2007/relationships/media" Target="file:///C:\Users\SYS64738\Desktop\Presentation\Frontalx2NoSkeleton.avi" TargetMode="External"/><Relationship Id="rId6" Type="http://schemas.openxmlformats.org/officeDocument/2006/relationships/video" Target="file:///C:\Users\SYS64738\Desktop\Presentation\Frontalx2NoSkeleton.avi" TargetMode="External"/><Relationship Id="rId7" Type="http://schemas.microsoft.com/office/2007/relationships/media" Target="file:///C:\Users\SYS64738\Desktop\Presentation\Frontalx3NoSkeleton.avi" TargetMode="External"/><Relationship Id="rId8" Type="http://schemas.openxmlformats.org/officeDocument/2006/relationships/video" Target="file:///C:\Users\SYS64738\Desktop\Presentation\Frontalx3NoSkeleton.avi" TargetMode="Externa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" Type="http://schemas.microsoft.com/office/2007/relationships/media" Target="file:///C:\Users\SYS64738\Desktop\Presentation\Frontal.avi" TargetMode="External"/><Relationship Id="rId2" Type="http://schemas.openxmlformats.org/officeDocument/2006/relationships/video" Target="file:///C:\Users\SYS64738\Desktop\Presentation\Frontal.avi" TargetMode="External"/><Relationship Id="rId3" Type="http://schemas.microsoft.com/office/2007/relationships/media" Target="file:///C:\Users\SYS64738\Desktop\Presentation\Joints.avi" TargetMode="External"/><Relationship Id="rId4" Type="http://schemas.openxmlformats.org/officeDocument/2006/relationships/video" Target="file:///C:\Users\SYS64738\Desktop\Presentation\Joints.avi" TargetMode="External"/><Relationship Id="rId5" Type="http://schemas.microsoft.com/office/2007/relationships/media" Target="file:///C:\Users\SYS64738\Desktop\Presentation\Joints%20with%20Skeleton.avi" TargetMode="External"/><Relationship Id="rId6" Type="http://schemas.openxmlformats.org/officeDocument/2006/relationships/video" Target="file:///C:\Users\SYS64738\Desktop\Presentation\Joints%20with%20Skeleton.avi" TargetMode="External"/><Relationship Id="rId7" Type="http://schemas.microsoft.com/office/2007/relationships/media" Target="file:///C:\Users\SYS64738\Desktop\Presentation\Joints%20with%20Skeleton%20with%2020%20Seeds.avi" TargetMode="External"/><Relationship Id="rId8" Type="http://schemas.openxmlformats.org/officeDocument/2006/relationships/video" Target="file:///C:\Users\SYS64738\Desktop\Presentation\Joints%20with%20Skeleton%20with%2020%20Seeds.avi" TargetMode="External"/><Relationship Id="rId9" Type="http://schemas.microsoft.com/office/2007/relationships/media" Target="file:///C:\Users\SYS64738\Desktop\Presentation\Joints%20with%20Skeleton%20with%2020%20Seeds%20Thresholded.avi" TargetMode="External"/><Relationship Id="rId10" Type="http://schemas.openxmlformats.org/officeDocument/2006/relationships/video" Target="file:///C:\Users\SYS64738\Desktop\Presentation\Joints%20with%20Skeleton%20with%2020%20Seeds%20Thresholded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743200"/>
            <a:ext cx="8686800" cy="2286000"/>
          </a:xfrm>
        </p:spPr>
        <p:txBody>
          <a:bodyPr>
            <a:normAutofit fontScale="90000"/>
          </a:bodyPr>
          <a:lstStyle/>
          <a:p>
            <a:pPr algn="r"/>
            <a:r>
              <a:rPr lang="tr-T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Gesture, Hand Shape </a:t>
            </a:r>
            <a:b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Articulated </a:t>
            </a:r>
            <a:r>
              <a:rPr lang="tr-T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Depth </a:t>
            </a:r>
            <a:r>
              <a:rPr lang="tr-T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Cameras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374341"/>
            <a:ext cx="6477000" cy="1066800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>
                <a:latin typeface="Baskerville Old Face" pitchFamily="18" charset="0"/>
              </a:rPr>
              <a:t>Cem Keskin</a:t>
            </a:r>
            <a:r>
              <a:rPr lang="tr-TR" sz="2400" b="1" baseline="30000" dirty="0" smtClean="0">
                <a:latin typeface="Baskerville Old Face" pitchFamily="18" charset="0"/>
              </a:rPr>
              <a:t>1,2</a:t>
            </a:r>
            <a:r>
              <a:rPr lang="tr-TR" sz="2400" b="1" dirty="0" smtClean="0">
                <a:latin typeface="Baskerville Old Face" pitchFamily="18" charset="0"/>
              </a:rPr>
              <a:t>    Lale Akarun</a:t>
            </a:r>
            <a:r>
              <a:rPr lang="tr-TR" sz="2400" b="1" baseline="30000" dirty="0" smtClean="0">
                <a:latin typeface="Baskerville Old Face" pitchFamily="18" charset="0"/>
              </a:rPr>
              <a:t>2</a:t>
            </a:r>
            <a:endParaRPr lang="tr-TR" sz="2400" b="1" dirty="0" smtClean="0">
              <a:latin typeface="Baskerville Old Face" pitchFamily="18" charset="0"/>
            </a:endParaRPr>
          </a:p>
          <a:p>
            <a:pPr algn="r"/>
            <a:endParaRPr lang="tr-TR" b="1" i="1" dirty="0" smtClean="0">
              <a:latin typeface="Adobe Caslon Pro" pitchFamily="18" charset="0"/>
            </a:endParaRPr>
          </a:p>
          <a:p>
            <a:pPr marL="514350" indent="-514350" algn="r"/>
            <a:r>
              <a:rPr lang="tr-T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High Tower Text" pitchFamily="18" charset="0"/>
              </a:rPr>
              <a:t>Boğaziçi University</a:t>
            </a:r>
            <a:r>
              <a:rPr lang="tr-TR" sz="22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High Tower Text" pitchFamily="18" charset="0"/>
              </a:rPr>
              <a:t>2</a:t>
            </a:r>
            <a:r>
              <a:rPr lang="tr-T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High Tower Text" pitchFamily="18" charset="0"/>
              </a:rPr>
              <a:t> </a:t>
            </a:r>
            <a:endParaRPr lang="tr-TR" sz="2200" b="1" dirty="0">
              <a:solidFill>
                <a:schemeClr val="accent2">
                  <a:lumMod val="60000"/>
                  <a:lumOff val="40000"/>
                </a:schemeClr>
              </a:solidFill>
              <a:latin typeface="High Tower Text" pitchFamily="18" charset="0"/>
            </a:endParaRPr>
          </a:p>
        </p:txBody>
      </p:sp>
      <p:pic>
        <p:nvPicPr>
          <p:cNvPr id="8194" name="Picture 2" descr="C:\Users\SYS64738\Desktop\bogazici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599" y="5410200"/>
            <a:ext cx="1030941" cy="1030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Shotton</a:t>
            </a:r>
            <a:r>
              <a:rPr lang="en-US" dirty="0"/>
              <a:t> </a:t>
            </a:r>
            <a:r>
              <a:rPr lang="en-US" dirty="0" smtClean="0"/>
              <a:t>et. al Body Pose </a:t>
            </a:r>
            <a:r>
              <a:rPr lang="en-US" dirty="0"/>
              <a:t>L</a:t>
            </a:r>
            <a:r>
              <a:rPr lang="en-US" dirty="0" smtClean="0"/>
              <a:t>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a synthetic dataset of human motions with labeled body parts for training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76600"/>
            <a:ext cx="8440882" cy="27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3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Shotton</a:t>
            </a:r>
            <a:r>
              <a:rPr lang="en-US" dirty="0"/>
              <a:t> </a:t>
            </a:r>
            <a:r>
              <a:rPr lang="en-US" dirty="0" smtClean="0"/>
              <a:t>et. al Body Pose </a:t>
            </a:r>
            <a:r>
              <a:rPr lang="en-US" dirty="0"/>
              <a:t>L</a:t>
            </a:r>
            <a:r>
              <a:rPr lang="en-US" dirty="0" smtClean="0"/>
              <a:t>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a Random Decision Forest to classify real images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71800"/>
            <a:ext cx="65405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8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Shotton</a:t>
            </a:r>
            <a:r>
              <a:rPr lang="en-US" dirty="0"/>
              <a:t> </a:t>
            </a:r>
            <a:r>
              <a:rPr lang="en-US" dirty="0" smtClean="0"/>
              <a:t>et. al Body Pose </a:t>
            </a:r>
            <a:r>
              <a:rPr lang="en-US" dirty="0"/>
              <a:t>L</a:t>
            </a:r>
            <a:r>
              <a:rPr lang="en-US" dirty="0" smtClean="0"/>
              <a:t>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Centroids using mean shift; </a:t>
            </a:r>
          </a:p>
          <a:p>
            <a:r>
              <a:rPr lang="en-US" dirty="0" smtClean="0"/>
              <a:t>Connect the dots to get skeleton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971800"/>
            <a:ext cx="65405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Capture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6" descr="KinectPic_014_Skinning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3519487" cy="4114800"/>
          </a:xfrm>
          <a:prstGeom prst="rect">
            <a:avLst/>
          </a:prstGeom>
          <a:noFill/>
        </p:spPr>
      </p:pic>
      <p:pic>
        <p:nvPicPr>
          <p:cNvPr id="10" name="Picture 5" descr="KinectPic_012_FemaleLowPo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05000"/>
            <a:ext cx="3363913" cy="4191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>
            <a:off x="4419600" y="4038600"/>
            <a:ext cx="838200" cy="0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90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err="1" smtClean="0">
                <a:latin typeface="Arial" charset="0"/>
              </a:rPr>
              <a:t>Kinect</a:t>
            </a:r>
            <a:r>
              <a:rPr lang="tr-TR" sz="4000" dirty="0" smtClean="0">
                <a:latin typeface="Arial" charset="0"/>
              </a:rPr>
              <a:t> Applications</a:t>
            </a:r>
            <a:endParaRPr lang="tr-TR" sz="4000" dirty="0"/>
          </a:p>
        </p:txBody>
      </p:sp>
      <p:pic>
        <p:nvPicPr>
          <p:cNvPr id="7" name="Picture 5" descr="03_KinectOy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1248" y="1523734"/>
            <a:ext cx="1714739" cy="1905266"/>
          </a:xfrm>
          <a:prstGeom prst="rect">
            <a:avLst/>
          </a:prstGeom>
          <a:noFill/>
        </p:spPr>
      </p:pic>
      <p:pic>
        <p:nvPicPr>
          <p:cNvPr id="2051" name="Picture 3" descr="C:\DropboxGeneral\DogaSiyli\Dropbox\PhD Files\SIU\Sunum\03_KinectOyu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2743200" cy="2057400"/>
          </a:xfrm>
          <a:prstGeom prst="rect">
            <a:avLst/>
          </a:prstGeom>
          <a:noFill/>
        </p:spPr>
      </p:pic>
      <p:pic>
        <p:nvPicPr>
          <p:cNvPr id="2052" name="Picture 4" descr="C:\DropboxGeneral\DogaSiyli\Dropbox\PhD Files\SIU\Sunum\03_KinectOyu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508760"/>
            <a:ext cx="2514600" cy="2099144"/>
          </a:xfrm>
          <a:prstGeom prst="rect">
            <a:avLst/>
          </a:prstGeom>
          <a:noFill/>
        </p:spPr>
      </p:pic>
      <p:pic>
        <p:nvPicPr>
          <p:cNvPr id="10" name="Picture 4" descr="03_KinectSagli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038600"/>
            <a:ext cx="3443310" cy="2590800"/>
          </a:xfrm>
          <a:prstGeom prst="rect">
            <a:avLst/>
          </a:prstGeom>
          <a:noFill/>
        </p:spPr>
      </p:pic>
      <p:pic>
        <p:nvPicPr>
          <p:cNvPr id="11" name="Picture 6" descr="03_KinectFitne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9548" y="4038600"/>
            <a:ext cx="3470988" cy="2590800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Hand Gesture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Sigma NI </a:t>
            </a:r>
          </a:p>
          <a:p>
            <a:pPr lvl="1"/>
            <a:r>
              <a:rPr lang="tr-TR" dirty="0" smtClean="0"/>
              <a:t>OpenNI Developers challenge entry – 3rd place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sigma_ni_640x4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895600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7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Recognition using Graphical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HMMs</a:t>
            </a:r>
          </a:p>
          <a:p>
            <a:r>
              <a:rPr lang="en-US" dirty="0" smtClean="0"/>
              <a:t>IOHMMs</a:t>
            </a:r>
          </a:p>
          <a:p>
            <a:r>
              <a:rPr lang="en-US" dirty="0" smtClean="0"/>
              <a:t>Mixtures of HMMs</a:t>
            </a:r>
          </a:p>
          <a:p>
            <a:r>
              <a:rPr lang="en-US" dirty="0" smtClean="0"/>
              <a:t>CRF- HRCRF</a:t>
            </a:r>
          </a:p>
          <a:p>
            <a:r>
              <a:rPr lang="en-US" dirty="0" smtClean="0"/>
              <a:t>EDM: Explicit Duration Models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Breakthrough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Release of consumer depth cameras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Shotton </a:t>
            </a:r>
            <a:r>
              <a:rPr lang="tr-TR" i="1" dirty="0" smtClean="0"/>
              <a:t>et al</a:t>
            </a:r>
            <a:r>
              <a:rPr lang="tr-TR" dirty="0" smtClean="0"/>
              <a:t>. 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Real-Time Human Pose Recognition in Parts from Single Depth Images</a:t>
            </a:r>
            <a:r>
              <a:rPr lang="en-US" dirty="0" smtClean="0"/>
              <a:t>” </a:t>
            </a:r>
            <a:r>
              <a:rPr lang="tr-TR" dirty="0" smtClean="0"/>
              <a:t>[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CVPR 2011</a:t>
            </a:r>
            <a:r>
              <a:rPr lang="tr-TR" dirty="0" smtClean="0"/>
              <a:t>]</a:t>
            </a:r>
          </a:p>
          <a:p>
            <a:r>
              <a:rPr lang="tr-TR" dirty="0" smtClean="0"/>
              <a:t>No </a:t>
            </a:r>
            <a:r>
              <a:rPr lang="tr-TR" dirty="0" err="1" smtClean="0"/>
              <a:t>library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hand</a:t>
            </a:r>
            <a:r>
              <a:rPr lang="tr-TR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4098" name="Picture 2" descr="C:\Users\SYS64738\Desktop\Presentation\images (2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050" y="2362200"/>
            <a:ext cx="3562350" cy="1285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SYS64738\Desktop\Presentation\photo0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62" t="16848" r="3685" b="15760"/>
          <a:stretch>
            <a:fillRect/>
          </a:stretch>
        </p:blipFill>
        <p:spPr bwMode="auto">
          <a:xfrm>
            <a:off x="4953000" y="2362200"/>
            <a:ext cx="3429000" cy="1295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286387"/>
      </p:ext>
    </p:extLst>
  </p:cSld>
  <p:clrMapOvr>
    <a:masterClrMapping/>
  </p:clrMapOvr>
  <p:transition xmlns:p14="http://schemas.microsoft.com/office/powerpoint/2010/main">
    <p:newsfla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Adaptation to Hand 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sp>
        <p:nvSpPr>
          <p:cNvPr id="6" name="Down Arrow Callout 5"/>
          <p:cNvSpPr/>
          <p:nvPr/>
        </p:nvSpPr>
        <p:spPr>
          <a:xfrm>
            <a:off x="2286000" y="25146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Segment the hand into parts</a:t>
            </a:r>
          </a:p>
        </p:txBody>
      </p:sp>
      <p:sp>
        <p:nvSpPr>
          <p:cNvPr id="7" name="Down Arrow Callout 6"/>
          <p:cNvSpPr/>
          <p:nvPr/>
        </p:nvSpPr>
        <p:spPr>
          <a:xfrm>
            <a:off x="2286000" y="35052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Train RDFs and classify each pixel</a:t>
            </a:r>
          </a:p>
        </p:txBody>
      </p:sp>
      <p:sp>
        <p:nvSpPr>
          <p:cNvPr id="8" name="Down Arrow Callout 7"/>
          <p:cNvSpPr/>
          <p:nvPr/>
        </p:nvSpPr>
        <p:spPr>
          <a:xfrm>
            <a:off x="2286000" y="44958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Estimate the joints for each hand part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2286000" y="15240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Create a hierarchical skeleton model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0" y="5486400"/>
            <a:ext cx="4114800" cy="609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Connect the dots</a:t>
            </a:r>
          </a:p>
        </p:txBody>
      </p:sp>
      <p:pic>
        <p:nvPicPr>
          <p:cNvPr id="5122" name="Picture 2" descr="D:\Dropbox\Thesis\Papers\Decision Trees\ICCV 2011 Paper\Images\Hand-3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219200"/>
            <a:ext cx="816584" cy="1192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D:\Dropbox\Thesis\Papers\Decision Trees\ICCV 2011 Paper\Images\labels-3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209800"/>
            <a:ext cx="860929" cy="118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Dropbox\Thesis\Papers\Decision Trees\ICCV 2011 Paper\Images\3b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2971800"/>
            <a:ext cx="1568449" cy="157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D:\Dropbox\Thesis\Papers\Decision Trees\ICCV 2011 Paper\Images\3c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038600"/>
            <a:ext cx="1511300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Users\SYS64738\Desktop\Presentation\e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876800"/>
            <a:ext cx="1294622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5717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Hand is much smaller in size than a body</a:t>
            </a:r>
          </a:p>
          <a:p>
            <a:r>
              <a:rPr lang="tr-TR" dirty="0" smtClean="0"/>
              <a:t>Degree of freedom</a:t>
            </a:r>
          </a:p>
          <a:p>
            <a:pPr lvl="1"/>
            <a:r>
              <a:rPr lang="tr-TR" dirty="0" smtClean="0"/>
              <a:t>Body: 22-24 (ignoring feet and hands)</a:t>
            </a:r>
          </a:p>
          <a:p>
            <a:pPr lvl="1"/>
            <a:r>
              <a:rPr lang="tr-TR" dirty="0" smtClean="0"/>
              <a:t>Hand: 22</a:t>
            </a:r>
          </a:p>
          <a:p>
            <a:r>
              <a:rPr lang="tr-TR" dirty="0" smtClean="0"/>
              <a:t>Self occlusion is severe and common</a:t>
            </a:r>
          </a:p>
          <a:p>
            <a:r>
              <a:rPr lang="tr-TR" dirty="0" smtClean="0"/>
              <a:t>Hand is not always upright</a:t>
            </a:r>
          </a:p>
          <a:p>
            <a:r>
              <a:rPr lang="tr-TR" dirty="0" smtClean="0"/>
              <a:t>Extremely hard to label real depth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6146" name="Picture 2" descr="C:\Users\SYS64738\Desktop\Presentation\hand vs body.jpg"/>
          <p:cNvPicPr>
            <a:picLocks noChangeAspect="1" noChangeArrowheads="1"/>
          </p:cNvPicPr>
          <p:nvPr/>
        </p:nvPicPr>
        <p:blipFill>
          <a:blip r:embed="rId2" cstate="print"/>
          <a:srcRect l="16222" r="50924"/>
          <a:stretch>
            <a:fillRect/>
          </a:stretch>
        </p:blipFill>
        <p:spPr bwMode="auto">
          <a:xfrm>
            <a:off x="5791200" y="2057400"/>
            <a:ext cx="3048000" cy="3180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7" name="Picture 3" descr="C:\Users\SYS64738\Desktop\Presentation\image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3048000" cy="1951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8" name="Picture 4" descr="C:\Users\SYS64738\Desktop\Presentation\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962400"/>
            <a:ext cx="1714500" cy="1866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9" name="Picture 5" descr="C:\Users\SYS64738\Desktop\Presentation\lakshmi-devi-mudr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362200"/>
            <a:ext cx="1962150" cy="2619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50" name="Picture 6" descr="C:\Users\SYS64738\Desktop\Presentation\2887552-the-letter-q-in-sign-language-on-a-black-backgrou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590800"/>
            <a:ext cx="1600200" cy="2221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51" name="Picture 7" descr="C:\Users\SYS64738\Desktop\Presentation\Art 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590800"/>
            <a:ext cx="2768601" cy="2076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9791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dirty="0" smtClean="0"/>
              <a:t>Motivation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tr-TR" dirty="0" smtClean="0"/>
              <a:t>Human computer interaction</a:t>
            </a:r>
          </a:p>
          <a:p>
            <a:pPr lvl="1"/>
            <a:r>
              <a:rPr lang="tr-TR" dirty="0" smtClean="0"/>
              <a:t>Do everything that can be done with the hands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Sign language analysis</a:t>
            </a:r>
          </a:p>
          <a:p>
            <a:pPr lvl="1"/>
            <a:r>
              <a:rPr lang="tr-TR" dirty="0" smtClean="0"/>
              <a:t>Analyze and recognize gestures of any complexity</a:t>
            </a:r>
            <a:endParaRPr lang="en-US" dirty="0"/>
          </a:p>
        </p:txBody>
      </p:sp>
      <p:pic>
        <p:nvPicPr>
          <p:cNvPr id="13" name="Picture 2" descr="C:\Users\SYS64738\Desktop\Presentation\MR.jpg"/>
          <p:cNvPicPr>
            <a:picLocks noChangeAspect="1" noChangeArrowheads="1"/>
          </p:cNvPicPr>
          <p:nvPr/>
        </p:nvPicPr>
        <p:blipFill>
          <a:blip r:embed="rId2" cstate="print"/>
          <a:srcRect b="17608"/>
          <a:stretch>
            <a:fillRect/>
          </a:stretch>
        </p:blipFill>
        <p:spPr bwMode="auto">
          <a:xfrm>
            <a:off x="4953000" y="1828800"/>
            <a:ext cx="32004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Users\SYS64738\Desktop\Presentation\the-big-bang-theory-rock-paper-scissors-lizard-spock-the-rules-20090608154821_412x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293833"/>
            <a:ext cx="3200400" cy="1802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On the other hand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Shape variation is much lower for different humans, especially for depth data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170" name="Picture 2" descr="C:\Users\SYS64738\Desktop\Presentation\OpenHands21.27593718_std.jpg"/>
          <p:cNvPicPr>
            <a:picLocks noChangeAspect="1" noChangeArrowheads="1"/>
          </p:cNvPicPr>
          <p:nvPr/>
        </p:nvPicPr>
        <p:blipFill>
          <a:blip r:embed="rId2" cstate="print"/>
          <a:srcRect l="5909" t="4924" r="5458" b="6442"/>
          <a:stretch>
            <a:fillRect/>
          </a:stretch>
        </p:blipFill>
        <p:spPr bwMode="auto">
          <a:xfrm>
            <a:off x="1524000" y="3124200"/>
            <a:ext cx="34290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1" name="Picture 3" descr="C:\Users\SYS64738\Desktop\Presentation\6a00d83451cb9a69e200e54fc7ded28834-800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124200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265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Use synthetic images for training only</a:t>
            </a:r>
          </a:p>
          <a:p>
            <a:pPr lvl="1"/>
            <a:r>
              <a:rPr lang="tr-TR" dirty="0" smtClean="0"/>
              <a:t>Render depth images and ground truth labels</a:t>
            </a:r>
          </a:p>
          <a:p>
            <a:r>
              <a:rPr lang="tr-TR" dirty="0" smtClean="0"/>
              <a:t>Stand closer to the camera</a:t>
            </a:r>
          </a:p>
          <a:p>
            <a:pPr lvl="1"/>
            <a:r>
              <a:rPr lang="tr-TR" dirty="0" smtClean="0"/>
              <a:t>Depends on the sensor depth image resolution</a:t>
            </a:r>
          </a:p>
          <a:p>
            <a:pPr lvl="1"/>
            <a:r>
              <a:rPr lang="tr-TR" dirty="0" smtClean="0"/>
              <a:t>Restrict the usage area to 80cm – 200cm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8194" name="Picture 2" descr="C:\Users\SYS64738\Desktop\Presentation\el yakin.jpg"/>
          <p:cNvPicPr>
            <a:picLocks noChangeAspect="1" noChangeArrowheads="1"/>
          </p:cNvPicPr>
          <p:nvPr/>
        </p:nvPicPr>
        <p:blipFill>
          <a:blip r:embed="rId2" cstate="print"/>
          <a:srcRect l="3109" r="55440" b="17298"/>
          <a:stretch>
            <a:fillRect/>
          </a:stretch>
        </p:blipFill>
        <p:spPr bwMode="auto">
          <a:xfrm>
            <a:off x="3200400" y="4439717"/>
            <a:ext cx="2667000" cy="1884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9193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Synthetic</a:t>
            </a:r>
            <a:r>
              <a:rPr lang="tr-TR" dirty="0" smtClean="0"/>
              <a:t> </a:t>
            </a:r>
            <a:r>
              <a:rPr lang="tr-TR" dirty="0" err="1" smtClean="0"/>
              <a:t>Dataset</a:t>
            </a:r>
            <a:r>
              <a:rPr lang="tr-TR" dirty="0" smtClean="0"/>
              <a:t> </a:t>
            </a:r>
            <a:r>
              <a:rPr lang="tr-TR" dirty="0" err="1" smtClean="0"/>
              <a:t>Generation</a:t>
            </a:r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FB1-1B12-443E-A6AA-E12B726A89C0}" type="slidenum">
              <a:rPr lang="tr-TR" noProof="0" smtClean="0"/>
              <a:pPr/>
              <a:t>22</a:t>
            </a:fld>
            <a:endParaRPr lang="tr-TR" noProof="0"/>
          </a:p>
        </p:txBody>
      </p:sp>
      <p:pic>
        <p:nvPicPr>
          <p:cNvPr id="7" name="ASL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180" r="15143"/>
          <a:stretch/>
        </p:blipFill>
        <p:spPr>
          <a:xfrm>
            <a:off x="2514600" y="1676400"/>
            <a:ext cx="432048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Randomized Decision Forest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9956" y="6476999"/>
            <a:ext cx="2133600" cy="274320"/>
          </a:xfrm>
        </p:spPr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dirty="0" smtClean="0"/>
              <a:t> - </a:t>
            </a:r>
            <a:r>
              <a:rPr lang="tr-TR" smtClean="0"/>
              <a:t>CVPR</a:t>
            </a:r>
            <a:r>
              <a:rPr lang="en-US" dirty="0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1447800" y="4572000"/>
            <a:ext cx="6172200" cy="914400"/>
            <a:chOff x="304800" y="4572000"/>
            <a:chExt cx="6172200" cy="914400"/>
          </a:xfrm>
        </p:grpSpPr>
        <p:sp>
          <p:nvSpPr>
            <p:cNvPr id="14" name="Oval 13"/>
            <p:cNvSpPr/>
            <p:nvPr/>
          </p:nvSpPr>
          <p:spPr>
            <a:xfrm>
              <a:off x="304800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486892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412676" y="4876800"/>
              <a:ext cx="609600" cy="6096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032164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140040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759528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685312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867400" y="4876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>
              <a:endCxn id="14" idx="0"/>
            </p:cNvCxnSpPr>
            <p:nvPr/>
          </p:nvCxnSpPr>
          <p:spPr>
            <a:xfrm flipH="1">
              <a:off x="609600" y="4572000"/>
              <a:ext cx="2286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17" idx="0"/>
            </p:cNvCxnSpPr>
            <p:nvPr/>
          </p:nvCxnSpPr>
          <p:spPr>
            <a:xfrm flipH="1">
              <a:off x="1336964" y="4572000"/>
              <a:ext cx="110836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9" idx="0"/>
            </p:cNvCxnSpPr>
            <p:nvPr/>
          </p:nvCxnSpPr>
          <p:spPr>
            <a:xfrm>
              <a:off x="1981200" y="4572000"/>
              <a:ext cx="83128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>
            <a:xfrm>
              <a:off x="2590800" y="4572000"/>
              <a:ext cx="200892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20" idx="0"/>
            </p:cNvCxnSpPr>
            <p:nvPr/>
          </p:nvCxnSpPr>
          <p:spPr>
            <a:xfrm flipH="1">
              <a:off x="3990112" y="4572000"/>
              <a:ext cx="228596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6" idx="0"/>
            </p:cNvCxnSpPr>
            <p:nvPr/>
          </p:nvCxnSpPr>
          <p:spPr>
            <a:xfrm flipH="1">
              <a:off x="4717476" y="4572000"/>
              <a:ext cx="110832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endCxn id="18" idx="0"/>
            </p:cNvCxnSpPr>
            <p:nvPr/>
          </p:nvCxnSpPr>
          <p:spPr>
            <a:xfrm>
              <a:off x="5361708" y="4572000"/>
              <a:ext cx="83132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1" idx="0"/>
            </p:cNvCxnSpPr>
            <p:nvPr/>
          </p:nvCxnSpPr>
          <p:spPr>
            <a:xfrm>
              <a:off x="5971308" y="4572000"/>
              <a:ext cx="200892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00400" y="4911304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...</a:t>
              </a:r>
              <a:endParaRPr lang="en-US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447800" y="5562600"/>
            <a:ext cx="6196644" cy="533400"/>
            <a:chOff x="304800" y="5562600"/>
            <a:chExt cx="6196644" cy="5334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04800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04800" y="5638800"/>
              <a:ext cx="121920" cy="4572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6720" y="5867400"/>
              <a:ext cx="115019" cy="2286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1739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8710" y="5791200"/>
              <a:ext cx="121920" cy="304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0630" y="6019800"/>
              <a:ext cx="109266" cy="762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049548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049548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1049548" y="6019800"/>
              <a:ext cx="169652" cy="762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171468" y="5943600"/>
              <a:ext cx="123932" cy="1524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86487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393458" y="5562600"/>
              <a:ext cx="130542" cy="5334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524000" y="5867400"/>
              <a:ext cx="100644" cy="2286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778478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778478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1778478" y="5791200"/>
              <a:ext cx="126522" cy="3048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00398" y="5664000"/>
              <a:ext cx="115019" cy="432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015417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22388" y="5880000"/>
              <a:ext cx="121920" cy="2160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244308" y="6019800"/>
              <a:ext cx="109266" cy="762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505974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505974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2505974" y="6024000"/>
              <a:ext cx="121920" cy="720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627894" y="5867400"/>
              <a:ext cx="115019" cy="2286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742913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849884" y="5988000"/>
              <a:ext cx="121920" cy="1080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971804" y="5628000"/>
              <a:ext cx="109266" cy="468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690670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690670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690670" y="6096000"/>
              <a:ext cx="121920" cy="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12590" y="5700000"/>
              <a:ext cx="115019" cy="39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927609" y="5916000"/>
              <a:ext cx="108118" cy="1800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034580" y="5791200"/>
              <a:ext cx="121920" cy="304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56500" y="6019800"/>
              <a:ext cx="109266" cy="762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4435418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435418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4435418" y="5638800"/>
              <a:ext cx="121920" cy="4572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672357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79328" y="5844000"/>
              <a:ext cx="121920" cy="2520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901248" y="5916000"/>
              <a:ext cx="109266" cy="180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164348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5164348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5164348" y="5808000"/>
              <a:ext cx="121920" cy="2880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286268" y="5867400"/>
              <a:ext cx="115019" cy="2286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401287" y="5700000"/>
              <a:ext cx="108118" cy="3960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5891844" y="5562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891844" y="60960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5891844" y="6024000"/>
              <a:ext cx="121920" cy="7200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013764" y="6060000"/>
              <a:ext cx="115019" cy="3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128783" y="6019800"/>
              <a:ext cx="108118" cy="762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235754" y="5628000"/>
              <a:ext cx="121920" cy="4680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357674" y="6019800"/>
              <a:ext cx="109266" cy="762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4191000" y="1905000"/>
            <a:ext cx="609600" cy="6096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>
                <a:solidFill>
                  <a:schemeClr val="tx1"/>
                </a:solidFill>
              </a:rPr>
              <a:t>F</a:t>
            </a:r>
            <a:endParaRPr lang="en-US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2967567" y="2057400"/>
            <a:ext cx="3132668" cy="1143000"/>
            <a:chOff x="2967567" y="2057400"/>
            <a:chExt cx="3132668" cy="1143000"/>
          </a:xfrm>
        </p:grpSpPr>
        <p:sp>
          <p:nvSpPr>
            <p:cNvPr id="98" name="TextBox 97"/>
            <p:cNvSpPr txBox="1"/>
            <p:nvPr/>
          </p:nvSpPr>
          <p:spPr>
            <a:xfrm>
              <a:off x="5029200" y="2057400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/>
                <a:t>&lt; </a:t>
              </a:r>
              <a:r>
                <a:rPr lang="el-GR" b="1" dirty="0" smtClean="0"/>
                <a:t>τ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81400" y="205740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&gt; </a:t>
              </a:r>
              <a:r>
                <a:rPr lang="el-GR" dirty="0" smtClean="0"/>
                <a:t>τ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967567" y="2590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600" dirty="0" smtClean="0">
                  <a:solidFill>
                    <a:schemeClr val="tx1"/>
                  </a:solidFill>
                </a:rPr>
                <a:t>F</a:t>
              </a:r>
              <a:endParaRPr lang="en-US" sz="36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490635" y="2590800"/>
              <a:ext cx="609600" cy="6096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600" dirty="0" smtClean="0">
                  <a:solidFill>
                    <a:schemeClr val="tx1"/>
                  </a:solidFill>
                </a:rPr>
                <a:t>F</a:t>
              </a:r>
              <a:endParaRPr lang="en-US" sz="3600" dirty="0"/>
            </a:p>
          </p:txBody>
        </p:sp>
        <p:cxnSp>
          <p:nvCxnSpPr>
            <p:cNvPr id="22" name="Straight Arrow Connector 21"/>
            <p:cNvCxnSpPr>
              <a:stCxn id="7" idx="2"/>
              <a:endCxn id="8" idx="7"/>
            </p:cNvCxnSpPr>
            <p:nvPr/>
          </p:nvCxnSpPr>
          <p:spPr>
            <a:xfrm flipH="1">
              <a:off x="3487893" y="2209800"/>
              <a:ext cx="703107" cy="470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7" idx="6"/>
              <a:endCxn id="9" idx="1"/>
            </p:cNvCxnSpPr>
            <p:nvPr/>
          </p:nvCxnSpPr>
          <p:spPr>
            <a:xfrm>
              <a:off x="4800600" y="2209800"/>
              <a:ext cx="779309" cy="470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2133600" y="2895600"/>
            <a:ext cx="4800600" cy="1219200"/>
            <a:chOff x="2133600" y="2895600"/>
            <a:chExt cx="4800600" cy="1219200"/>
          </a:xfrm>
        </p:grpSpPr>
        <p:sp>
          <p:nvSpPr>
            <p:cNvPr id="10" name="Oval 9"/>
            <p:cNvSpPr/>
            <p:nvPr/>
          </p:nvSpPr>
          <p:spPr>
            <a:xfrm>
              <a:off x="2336800" y="35052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600" dirty="0" smtClean="0">
                  <a:solidFill>
                    <a:prstClr val="black"/>
                  </a:solidFill>
                </a:rPr>
                <a:t>F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598334" y="35052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600" dirty="0" smtClean="0">
                  <a:solidFill>
                    <a:prstClr val="black"/>
                  </a:solidFill>
                </a:rPr>
                <a:t>F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59868" y="3505200"/>
              <a:ext cx="609600" cy="6096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600" dirty="0" smtClean="0">
                  <a:solidFill>
                    <a:prstClr val="black"/>
                  </a:solidFill>
                </a:rPr>
                <a:t>F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21400" y="3505200"/>
              <a:ext cx="609600" cy="6096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600" dirty="0" smtClean="0">
                  <a:solidFill>
                    <a:prstClr val="black"/>
                  </a:solidFill>
                </a:rPr>
                <a:t>F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8" idx="2"/>
              <a:endCxn id="10" idx="0"/>
            </p:cNvCxnSpPr>
            <p:nvPr/>
          </p:nvCxnSpPr>
          <p:spPr>
            <a:xfrm flipH="1">
              <a:off x="2641600" y="2895600"/>
              <a:ext cx="325967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8" idx="6"/>
              <a:endCxn id="11" idx="0"/>
            </p:cNvCxnSpPr>
            <p:nvPr/>
          </p:nvCxnSpPr>
          <p:spPr>
            <a:xfrm>
              <a:off x="3577167" y="2895600"/>
              <a:ext cx="325967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2"/>
              <a:endCxn id="12" idx="0"/>
            </p:cNvCxnSpPr>
            <p:nvPr/>
          </p:nvCxnSpPr>
          <p:spPr>
            <a:xfrm flipH="1">
              <a:off x="5164668" y="2895600"/>
              <a:ext cx="325967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6"/>
              <a:endCxn id="13" idx="0"/>
            </p:cNvCxnSpPr>
            <p:nvPr/>
          </p:nvCxnSpPr>
          <p:spPr>
            <a:xfrm>
              <a:off x="6100235" y="2895600"/>
              <a:ext cx="325965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0" idx="2"/>
            </p:cNvCxnSpPr>
            <p:nvPr/>
          </p:nvCxnSpPr>
          <p:spPr>
            <a:xfrm flipH="1">
              <a:off x="2133600" y="3810000"/>
              <a:ext cx="2032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0" idx="6"/>
            </p:cNvCxnSpPr>
            <p:nvPr/>
          </p:nvCxnSpPr>
          <p:spPr>
            <a:xfrm>
              <a:off x="2946400" y="3810000"/>
              <a:ext cx="1778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1" idx="2"/>
            </p:cNvCxnSpPr>
            <p:nvPr/>
          </p:nvCxnSpPr>
          <p:spPr>
            <a:xfrm flipH="1">
              <a:off x="3378200" y="3810000"/>
              <a:ext cx="220134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2" idx="2"/>
            </p:cNvCxnSpPr>
            <p:nvPr/>
          </p:nvCxnSpPr>
          <p:spPr>
            <a:xfrm flipH="1">
              <a:off x="4648200" y="3810000"/>
              <a:ext cx="211668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3" idx="2"/>
            </p:cNvCxnSpPr>
            <p:nvPr/>
          </p:nvCxnSpPr>
          <p:spPr>
            <a:xfrm flipH="1">
              <a:off x="5892800" y="3810000"/>
              <a:ext cx="228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1" idx="6"/>
            </p:cNvCxnSpPr>
            <p:nvPr/>
          </p:nvCxnSpPr>
          <p:spPr>
            <a:xfrm>
              <a:off x="4207934" y="3810000"/>
              <a:ext cx="160866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2" idx="6"/>
            </p:cNvCxnSpPr>
            <p:nvPr/>
          </p:nvCxnSpPr>
          <p:spPr>
            <a:xfrm>
              <a:off x="5469468" y="3810000"/>
              <a:ext cx="194732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3" idx="6"/>
            </p:cNvCxnSpPr>
            <p:nvPr/>
          </p:nvCxnSpPr>
          <p:spPr>
            <a:xfrm>
              <a:off x="6731000" y="3810000"/>
              <a:ext cx="2032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6186650" y="289560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&lt; </a:t>
              </a:r>
              <a:r>
                <a:rPr lang="el-GR" dirty="0" smtClean="0"/>
                <a:t>τ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72050" y="289560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&lt; </a:t>
              </a:r>
              <a:r>
                <a:rPr lang="el-GR" dirty="0" smtClean="0"/>
                <a:t>τ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438400" y="289560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&gt; </a:t>
              </a:r>
              <a:r>
                <a:rPr lang="el-GR" dirty="0" smtClean="0"/>
                <a:t>τ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953000" y="2895600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/>
                <a:t>&gt; </a:t>
              </a:r>
              <a:r>
                <a:rPr lang="el-GR" b="1" dirty="0" smtClean="0"/>
                <a:t>τ</a:t>
              </a:r>
            </a:p>
          </p:txBody>
        </p:sp>
      </p:grpSp>
      <p:pic>
        <p:nvPicPr>
          <p:cNvPr id="110" name="Picture 10" descr="C:\Users\SYS64738\Desktop\Gesture Challenge\new\All Figures\Hand Shapes\makasF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4096" b="22892"/>
          <a:stretch>
            <a:fillRect/>
          </a:stretch>
        </p:blipFill>
        <p:spPr bwMode="auto">
          <a:xfrm rot="16200000">
            <a:off x="-147638" y="2232197"/>
            <a:ext cx="1590676" cy="838200"/>
          </a:xfrm>
          <a:prstGeom prst="rect">
            <a:avLst/>
          </a:prstGeom>
          <a:noFill/>
        </p:spPr>
      </p:pic>
      <p:pic>
        <p:nvPicPr>
          <p:cNvPr id="111" name="Picture 12" descr="C:\Users\SYS64738\Desktop\Gesture Challenge\new\All Figures\Hand Shapes\makasFPC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34146" b="12195"/>
          <a:stretch>
            <a:fillRect/>
          </a:stretch>
        </p:blipFill>
        <p:spPr bwMode="auto">
          <a:xfrm rot="16200000">
            <a:off x="7586662" y="2166937"/>
            <a:ext cx="1666875" cy="838200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731065" y="2721318"/>
            <a:ext cx="39600" cy="396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722400" y="2398800"/>
            <a:ext cx="420600" cy="496800"/>
            <a:chOff x="722400" y="2398800"/>
            <a:chExt cx="420600" cy="496800"/>
          </a:xfrm>
        </p:grpSpPr>
        <p:sp>
          <p:nvSpPr>
            <p:cNvPr id="114" name="Rectangle 113"/>
            <p:cNvSpPr/>
            <p:nvPr/>
          </p:nvSpPr>
          <p:spPr>
            <a:xfrm>
              <a:off x="722400" y="27036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22400" y="23988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103400" y="28560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9" name="Straight Arrow Connector 118"/>
            <p:cNvCxnSpPr>
              <a:stCxn id="114" idx="2"/>
              <a:endCxn id="116" idx="2"/>
            </p:cNvCxnSpPr>
            <p:nvPr/>
          </p:nvCxnSpPr>
          <p:spPr>
            <a:xfrm flipV="1">
              <a:off x="742200" y="2438400"/>
              <a:ext cx="0" cy="3048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14" idx="2"/>
              <a:endCxn id="117" idx="2"/>
            </p:cNvCxnSpPr>
            <p:nvPr/>
          </p:nvCxnSpPr>
          <p:spPr>
            <a:xfrm>
              <a:off x="742200" y="2743200"/>
              <a:ext cx="3810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09600" y="2362200"/>
            <a:ext cx="152400" cy="649200"/>
            <a:chOff x="228600" y="3962400"/>
            <a:chExt cx="152400" cy="649200"/>
          </a:xfrm>
        </p:grpSpPr>
        <p:sp>
          <p:nvSpPr>
            <p:cNvPr id="124" name="Rectangle 123"/>
            <p:cNvSpPr/>
            <p:nvPr/>
          </p:nvSpPr>
          <p:spPr>
            <a:xfrm>
              <a:off x="341400" y="43038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28600" y="45720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28600" y="39624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7" name="Straight Arrow Connector 126"/>
            <p:cNvCxnSpPr>
              <a:stCxn id="124" idx="2"/>
              <a:endCxn id="125" idx="2"/>
            </p:cNvCxnSpPr>
            <p:nvPr/>
          </p:nvCxnSpPr>
          <p:spPr>
            <a:xfrm flipH="1">
              <a:off x="248400" y="4343400"/>
              <a:ext cx="112800" cy="2682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4" idx="2"/>
              <a:endCxn id="126" idx="2"/>
            </p:cNvCxnSpPr>
            <p:nvPr/>
          </p:nvCxnSpPr>
          <p:spPr>
            <a:xfrm flipH="1" flipV="1">
              <a:off x="248400" y="4002000"/>
              <a:ext cx="112800" cy="341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805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Method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Depth invariant features  (I: image, x: pixel):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Partitioning the data: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dirty="0" smtClean="0"/>
              <a:t> - </a:t>
            </a:r>
            <a:r>
              <a:rPr lang="tr-TR" smtClean="0"/>
              <a:t>CVPR</a:t>
            </a:r>
            <a:r>
              <a:rPr lang="en-US" dirty="0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2286000"/>
            <a:ext cx="8312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43400"/>
            <a:ext cx="85598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SYS64738\Desktop\Gesture Challenge\new\All Figures\Hand Shapes\makasF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4096" b="22892"/>
          <a:stretch>
            <a:fillRect/>
          </a:stretch>
        </p:blipFill>
        <p:spPr bwMode="auto">
          <a:xfrm rot="16200000">
            <a:off x="-147638" y="2595562"/>
            <a:ext cx="1590676" cy="838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31065" y="3084683"/>
            <a:ext cx="39600" cy="396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2400" y="2762165"/>
            <a:ext cx="420600" cy="496800"/>
            <a:chOff x="722400" y="2398800"/>
            <a:chExt cx="420600" cy="496800"/>
          </a:xfrm>
        </p:grpSpPr>
        <p:sp>
          <p:nvSpPr>
            <p:cNvPr id="13" name="Rectangle 12"/>
            <p:cNvSpPr/>
            <p:nvPr/>
          </p:nvSpPr>
          <p:spPr>
            <a:xfrm>
              <a:off x="722400" y="27036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2400" y="23988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03400" y="2856000"/>
              <a:ext cx="39600" cy="3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/>
            <p:cNvCxnSpPr>
              <a:stCxn id="13" idx="2"/>
              <a:endCxn id="14" idx="2"/>
            </p:cNvCxnSpPr>
            <p:nvPr/>
          </p:nvCxnSpPr>
          <p:spPr>
            <a:xfrm flipV="1">
              <a:off x="742200" y="2438400"/>
              <a:ext cx="0" cy="3048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3" idx="2"/>
              <a:endCxn id="15" idx="2"/>
            </p:cNvCxnSpPr>
            <p:nvPr/>
          </p:nvCxnSpPr>
          <p:spPr>
            <a:xfrm>
              <a:off x="742200" y="2743200"/>
              <a:ext cx="381000" cy="1524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083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Method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Score of the test is the information gain: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Posterior probabilities: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dirty="0" smtClean="0"/>
              <a:t> - </a:t>
            </a:r>
            <a:r>
              <a:rPr lang="tr-TR" smtClean="0"/>
              <a:t>CVPR</a:t>
            </a:r>
            <a:r>
              <a:rPr lang="en-US" dirty="0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62200"/>
            <a:ext cx="8229600" cy="10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43400"/>
            <a:ext cx="5133975" cy="124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845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Random Decision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6" name="Frontal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9600" y="1219200"/>
            <a:ext cx="1657350" cy="4943475"/>
          </a:xfrm>
          <a:prstGeom prst="rect">
            <a:avLst/>
          </a:prstGeom>
        </p:spPr>
      </p:pic>
      <p:pic>
        <p:nvPicPr>
          <p:cNvPr id="7" name="Frontalx1NoSkeleton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895600" y="1524000"/>
            <a:ext cx="1457325" cy="1457325"/>
          </a:xfrm>
          <a:prstGeom prst="rect">
            <a:avLst/>
          </a:prstGeom>
        </p:spPr>
      </p:pic>
      <p:pic>
        <p:nvPicPr>
          <p:cNvPr id="8" name="Frontalx2NoSkeleton.avi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572000" y="3048000"/>
            <a:ext cx="1457325" cy="1457325"/>
          </a:xfrm>
          <a:prstGeom prst="rect">
            <a:avLst/>
          </a:prstGeom>
        </p:spPr>
      </p:pic>
      <p:pic>
        <p:nvPicPr>
          <p:cNvPr id="9" name="Frontalx3NoSkeleton.avi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248400" y="4572000"/>
            <a:ext cx="1457325" cy="145732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743200" y="3048000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1 Tree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4572000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2 Trees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72200" y="6096000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3 Trees</a:t>
            </a:r>
          </a:p>
        </p:txBody>
      </p:sp>
    </p:spTree>
    <p:extLst>
      <p:ext uri="{BB962C8B-B14F-4D97-AF65-F5344CB8AC3E}">
        <p14:creationId xmlns:p14="http://schemas.microsoft.com/office/powerpoint/2010/main" val="3748012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build="p"/>
      <p:bldP spid="11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Joint Estimation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6" name="Frontal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9600" y="1219200"/>
            <a:ext cx="1657350" cy="4943475"/>
          </a:xfrm>
          <a:prstGeom prst="rect">
            <a:avLst/>
          </a:prstGeom>
        </p:spPr>
      </p:pic>
      <p:pic>
        <p:nvPicPr>
          <p:cNvPr id="7" name="Joints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438400" y="1524000"/>
            <a:ext cx="1457325" cy="1476375"/>
          </a:xfrm>
          <a:prstGeom prst="rect">
            <a:avLst/>
          </a:prstGeom>
        </p:spPr>
      </p:pic>
      <p:pic>
        <p:nvPicPr>
          <p:cNvPr id="8" name="Joints with Skeleton.avi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886200" y="2028825"/>
            <a:ext cx="1457325" cy="1476375"/>
          </a:xfrm>
          <a:prstGeom prst="rect">
            <a:avLst/>
          </a:prstGeom>
        </p:spPr>
      </p:pic>
      <p:pic>
        <p:nvPicPr>
          <p:cNvPr id="9" name="Joints with Skeleton with 20 Seeds.avi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334000" y="2562225"/>
            <a:ext cx="1457325" cy="1476375"/>
          </a:xfrm>
          <a:prstGeom prst="rect">
            <a:avLst/>
          </a:prstGeom>
        </p:spPr>
      </p:pic>
      <p:pic>
        <p:nvPicPr>
          <p:cNvPr id="10" name="Joints with Skeleton with 20 Seeds Thresholded.avi">
            <a:hlinkClick r:id="" action="ppaction://media"/>
          </p:cNvPr>
          <p:cNvPicPr>
            <a:picLocks noRot="1"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781800" y="3095625"/>
            <a:ext cx="1457325" cy="147637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0" y="3124200"/>
            <a:ext cx="1752600" cy="457200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Joints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81400" y="365760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Skeleton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29200" y="419100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3200" dirty="0" smtClean="0">
                <a:latin typeface="Adobe Caslon Pro" pitchFamily="18" charset="0"/>
              </a:rPr>
              <a:t>20 Seeds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Caslon Pro" pitchFamily="18" charset="0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79078" y="4724400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3200" dirty="0" smtClean="0">
                <a:latin typeface="Adobe Caslon Pro" pitchFamily="18" charset="0"/>
              </a:rPr>
              <a:t>Scoring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Caslon Pro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876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build="p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Proof of Concept: ASL Digits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Fit a skeleton, classify skeleton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 Time Hand Pose Estimation using Depth Sensors @ CDC4CV'11</a:t>
            </a:r>
            <a:endParaRPr lang="en-US"/>
          </a:p>
        </p:txBody>
      </p:sp>
      <p:pic>
        <p:nvPicPr>
          <p:cNvPr id="10242" name="Picture 2" descr="D:\Dropbox\Thesis\Papers\Decision Trees\ICCV 2011 Paper\Images\ASL\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124200"/>
            <a:ext cx="106680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ight Arrow Callout 7"/>
          <p:cNvSpPr/>
          <p:nvPr/>
        </p:nvSpPr>
        <p:spPr>
          <a:xfrm>
            <a:off x="685800" y="2362200"/>
            <a:ext cx="2819400" cy="684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92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Generate synthetic dataset</a:t>
            </a:r>
          </a:p>
        </p:txBody>
      </p:sp>
      <p:pic>
        <p:nvPicPr>
          <p:cNvPr id="10243" name="Picture 3" descr="D:\Dropbox\Thesis\Papers\Decision Trees\ICCV 2011 Paper\Images\ASL\7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99756"/>
            <a:ext cx="106680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ight Arrow Callout 9"/>
          <p:cNvSpPr/>
          <p:nvPr/>
        </p:nvSpPr>
        <p:spPr>
          <a:xfrm>
            <a:off x="3522452" y="2362200"/>
            <a:ext cx="2819400" cy="684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92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Train RDF from dataset</a:t>
            </a:r>
          </a:p>
        </p:txBody>
      </p:sp>
      <p:pic>
        <p:nvPicPr>
          <p:cNvPr id="10244" name="Picture 4" descr="C:\Users\SYS64738\Desktop\Presentation\re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71930" y="3091130"/>
            <a:ext cx="998722" cy="106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ight Arrow Callout 11"/>
          <p:cNvSpPr/>
          <p:nvPr/>
        </p:nvSpPr>
        <p:spPr>
          <a:xfrm>
            <a:off x="6366296" y="2362200"/>
            <a:ext cx="2549104" cy="684000"/>
          </a:xfrm>
          <a:prstGeom prst="rightArrowCallout">
            <a:avLst>
              <a:gd name="adj1" fmla="val 25000"/>
              <a:gd name="adj2" fmla="val 25000"/>
              <a:gd name="adj3" fmla="val 0"/>
              <a:gd name="adj4" fmla="val 1000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Retrieve live stream</a:t>
            </a:r>
          </a:p>
        </p:txBody>
      </p:sp>
      <p:sp>
        <p:nvSpPr>
          <p:cNvPr id="13" name="Right Arrow Callout 12"/>
          <p:cNvSpPr/>
          <p:nvPr/>
        </p:nvSpPr>
        <p:spPr>
          <a:xfrm>
            <a:off x="685800" y="4343400"/>
            <a:ext cx="2819400" cy="684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92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Fit a skeleton using RDF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3522452" y="4343400"/>
            <a:ext cx="2819400" cy="684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92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Train SVM for ASL digits</a:t>
            </a:r>
          </a:p>
        </p:txBody>
      </p:sp>
      <p:pic>
        <p:nvPicPr>
          <p:cNvPr id="10246" name="Picture 6" descr="C:\Users\SYS64738\Desktop\Presentation\real skele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400" y="5089348"/>
            <a:ext cx="1008000" cy="106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ight Arrow Callout 16"/>
          <p:cNvSpPr/>
          <p:nvPr/>
        </p:nvSpPr>
        <p:spPr>
          <a:xfrm>
            <a:off x="6366296" y="4345200"/>
            <a:ext cx="2549104" cy="684000"/>
          </a:xfrm>
          <a:prstGeom prst="rightArrowCallout">
            <a:avLst>
              <a:gd name="adj1" fmla="val 25000"/>
              <a:gd name="adj2" fmla="val 25000"/>
              <a:gd name="adj3" fmla="val 0"/>
              <a:gd name="adj4" fmla="val 1000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1600" dirty="0" smtClean="0">
                <a:solidFill>
                  <a:prstClr val="black"/>
                </a:solidFill>
                <a:latin typeface="Adobe Caslon Pro" pitchFamily="18" charset="0"/>
              </a:rPr>
              <a:t>Evaluate and classify</a:t>
            </a:r>
          </a:p>
        </p:txBody>
      </p:sp>
      <p:pic>
        <p:nvPicPr>
          <p:cNvPr id="10247" name="Picture 7" descr="D:\Dropbox\Thesis\Papers\Decision Trees\ICCV 2011 Paper\Images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6390" y="5105400"/>
            <a:ext cx="105321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86656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Uses of Skeleton: Virtual Joystick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Turn the hand into an analog controller by imitating a joystick: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Estimates a 3D vector, and a distance for the click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 descr="C:\Users\Trainer\Desktop\j2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Trainer\Desktop\j1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Trainer\Desktop\j3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1676400" y="3657600"/>
            <a:ext cx="990600" cy="228600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152900" y="3848100"/>
            <a:ext cx="914400" cy="228600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553200" y="3657600"/>
            <a:ext cx="838200" cy="685800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 rot="20419751">
            <a:off x="1525604" y="3419097"/>
            <a:ext cx="348708" cy="522725"/>
          </a:xfrm>
          <a:prstGeom prst="leftBrace">
            <a:avLst>
              <a:gd name="adj1" fmla="val 29555"/>
              <a:gd name="adj2" fmla="val 48305"/>
            </a:avLst>
          </a:prstGeom>
          <a:ln w="28575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491257">
            <a:off x="4141561" y="3588504"/>
            <a:ext cx="305518" cy="397677"/>
          </a:xfrm>
          <a:prstGeom prst="leftBrace">
            <a:avLst>
              <a:gd name="adj1" fmla="val 29555"/>
              <a:gd name="adj2" fmla="val 48305"/>
            </a:avLst>
          </a:prstGeom>
          <a:ln w="28575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3854373">
            <a:off x="7144226" y="4075517"/>
            <a:ext cx="214383" cy="250540"/>
          </a:xfrm>
          <a:prstGeom prst="leftBrace">
            <a:avLst>
              <a:gd name="adj1" fmla="val 29555"/>
              <a:gd name="adj2" fmla="val 48305"/>
            </a:avLst>
          </a:prstGeom>
          <a:ln w="28575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Natural Interaction with Hands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267200" cy="4625609"/>
          </a:xfrm>
        </p:spPr>
        <p:txBody>
          <a:bodyPr/>
          <a:lstStyle/>
          <a:p>
            <a:r>
              <a:rPr lang="tr-TR" dirty="0" smtClean="0"/>
              <a:t>Hand trajectory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Hand shape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Articulated hand pose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5602" name="Picture 2" descr="C:\Users\Trainer\Desktop\Dances_with_fir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1828800" cy="1476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Trainer\Desktop\All Figures\Hand Gestures\tub.png"/>
          <p:cNvPicPr>
            <a:picLocks noChangeAspect="1" noChangeArrowheads="1"/>
          </p:cNvPicPr>
          <p:nvPr/>
        </p:nvPicPr>
        <p:blipFill>
          <a:blip r:embed="rId3" cstate="print"/>
          <a:srcRect l="6330" r="14550"/>
          <a:stretch>
            <a:fillRect/>
          </a:stretch>
        </p:blipFill>
        <p:spPr bwMode="auto">
          <a:xfrm>
            <a:off x="6925574" y="1600200"/>
            <a:ext cx="1905000" cy="147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Users\Trainer\Desktop\michelangelo.jpg"/>
          <p:cNvPicPr>
            <a:picLocks noChangeAspect="1" noChangeArrowheads="1"/>
          </p:cNvPicPr>
          <p:nvPr/>
        </p:nvPicPr>
        <p:blipFill>
          <a:blip r:embed="rId4" cstate="print"/>
          <a:srcRect l="7300" t="12000" r="7131" b="12364"/>
          <a:stretch>
            <a:fillRect/>
          </a:stretch>
        </p:blipFill>
        <p:spPr bwMode="auto">
          <a:xfrm>
            <a:off x="5028966" y="3145065"/>
            <a:ext cx="1837660" cy="113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6934572" y="3148635"/>
            <a:ext cx="1897200" cy="1142401"/>
            <a:chOff x="6943198" y="3165887"/>
            <a:chExt cx="1891456" cy="1142401"/>
          </a:xfrm>
        </p:grpSpPr>
        <p:pic>
          <p:nvPicPr>
            <p:cNvPr id="25607" name="Picture 7" descr="D:\Dropbox\Sigma ArGe\Projects\Gesture Challenge\ASL\L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6943198" y="3169059"/>
              <a:ext cx="1134000" cy="1134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606" name="Picture 6" descr="D:\Dropbox\Sigma ArGe\Projects\Gesture Challenge\ASL\D2.png"/>
            <p:cNvPicPr>
              <a:picLocks noChangeAspect="1" noChangeArrowheads="1"/>
            </p:cNvPicPr>
            <p:nvPr/>
          </p:nvPicPr>
          <p:blipFill>
            <a:blip r:embed="rId6" cstate="print"/>
            <a:srcRect t="14286"/>
            <a:stretch>
              <a:fillRect/>
            </a:stretch>
          </p:blipFill>
          <p:spPr bwMode="auto">
            <a:xfrm rot="16200000">
              <a:off x="7773853" y="3247488"/>
              <a:ext cx="1142401" cy="979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5608" name="Picture 8" descr="C:\Users\Trainer\Desktop\schiele.portrait-black-vase.jpg"/>
          <p:cNvPicPr>
            <a:picLocks noChangeAspect="1" noChangeArrowheads="1"/>
          </p:cNvPicPr>
          <p:nvPr/>
        </p:nvPicPr>
        <p:blipFill>
          <a:blip r:embed="rId7" cstate="print"/>
          <a:srcRect t="43019" r="21095"/>
          <a:stretch>
            <a:fillRect/>
          </a:stretch>
        </p:blipFill>
        <p:spPr bwMode="auto">
          <a:xfrm>
            <a:off x="5029200" y="4343400"/>
            <a:ext cx="1839600" cy="142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/>
          <p:cNvCxnSpPr/>
          <p:nvPr/>
        </p:nvCxnSpPr>
        <p:spPr>
          <a:xfrm rot="5400000" flipH="1" flipV="1">
            <a:off x="5121218" y="4715774"/>
            <a:ext cx="304800" cy="152400"/>
          </a:xfrm>
          <a:prstGeom prst="line">
            <a:avLst/>
          </a:prstGeom>
          <a:ln w="19050"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096000" y="5257800"/>
            <a:ext cx="76200" cy="76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9" name="Picture 9" descr="C:\Users\Trainer\Desktop\7.png"/>
          <p:cNvPicPr>
            <a:picLocks noChangeAspect="1" noChangeArrowheads="1"/>
          </p:cNvPicPr>
          <p:nvPr/>
        </p:nvPicPr>
        <p:blipFill>
          <a:blip r:embed="rId8" cstate="print"/>
          <a:srcRect r="5805"/>
          <a:stretch>
            <a:fillRect/>
          </a:stretch>
        </p:blipFill>
        <p:spPr bwMode="auto">
          <a:xfrm>
            <a:off x="6901131" y="4341966"/>
            <a:ext cx="1929443" cy="142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04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Uses of Skeleton: Virtual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Turn the hand into a mouse by imitating the left click with a pinching gesture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Estimates a location and a distance to map into mouse coordinates and click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50" name="Picture 2" descr="C:\Users\Trainer\Desktop\p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Trainer\Desktop\p2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252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Trainer\Desktop\p3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644" y="29718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Hand Shape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Hand skeleton estimation method adapted to hand shape recognition problem</a:t>
            </a:r>
          </a:p>
          <a:p>
            <a:r>
              <a:rPr lang="tr-TR" dirty="0" smtClean="0"/>
              <a:t>Simple idea: Label poses instead of hand parts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074" name="Picture 2" descr="C:\Users\Trainer\Desktop\All Figures\Hand Shapes\SCT_D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191000"/>
            <a:ext cx="7362826" cy="1461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Adapting to Hand Shape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 smtClean="0"/>
              <a:t>Gesture</a:t>
            </a:r>
            <a:r>
              <a:rPr lang="tr-TR" dirty="0" smtClean="0"/>
              <a:t> </a:t>
            </a:r>
            <a:r>
              <a:rPr lang="tr-TR" dirty="0" err="1" smtClean="0"/>
              <a:t>Recognition</a:t>
            </a:r>
            <a:r>
              <a:rPr lang="tr-TR" dirty="0" smtClean="0"/>
              <a:t> Workshop</a:t>
            </a:r>
            <a:r>
              <a:rPr lang="en-US" dirty="0" smtClean="0"/>
              <a:t> - </a:t>
            </a:r>
            <a:r>
              <a:rPr lang="tr-TR" dirty="0" smtClean="0"/>
              <a:t>CVPR</a:t>
            </a:r>
            <a:r>
              <a:rPr lang="en-US" dirty="0" smtClean="0"/>
              <a:t> 201</a:t>
            </a:r>
            <a:r>
              <a:rPr lang="tr-TR" dirty="0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2496494" y="27432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Cluster hand shapes to form classes</a:t>
            </a:r>
          </a:p>
        </p:txBody>
      </p:sp>
      <p:sp>
        <p:nvSpPr>
          <p:cNvPr id="8" name="Down Arrow Callout 7"/>
          <p:cNvSpPr/>
          <p:nvPr/>
        </p:nvSpPr>
        <p:spPr>
          <a:xfrm>
            <a:off x="2496494" y="37338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Label each pixel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tr-TR" sz="2000" b="1" dirty="0" smtClean="0">
                <a:solidFill>
                  <a:prstClr val="black"/>
                </a:solidFill>
                <a:latin typeface="Adobe Caslon Pro" pitchFamily="18" charset="0"/>
              </a:rPr>
              <a:t>according to the hand shape label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2496494" y="4724400"/>
            <a:ext cx="4114800" cy="9906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Train Randomized Decision Forests &amp; Classify each pixel</a:t>
            </a:r>
          </a:p>
        </p:txBody>
      </p:sp>
      <p:sp>
        <p:nvSpPr>
          <p:cNvPr id="10" name="Down Arrow Callout 9"/>
          <p:cNvSpPr/>
          <p:nvPr/>
        </p:nvSpPr>
        <p:spPr>
          <a:xfrm>
            <a:off x="2496494" y="1676400"/>
            <a:ext cx="4114800" cy="1066800"/>
          </a:xfrm>
          <a:prstGeom prst="downArrowCallou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Collect </a:t>
            </a:r>
            <a:r>
              <a:rPr lang="tr-TR" sz="2000" b="1" dirty="0" smtClean="0">
                <a:solidFill>
                  <a:prstClr val="black"/>
                </a:solidFill>
                <a:latin typeface="Adobe Caslon Pro" pitchFamily="18" charset="0"/>
              </a:rPr>
              <a:t>real</a:t>
            </a: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 depth images for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tr-TR" sz="2000" dirty="0" smtClean="0">
                <a:solidFill>
                  <a:prstClr val="black"/>
                </a:solidFill>
                <a:latin typeface="Adobe Caslon Pro" pitchFamily="18" charset="0"/>
              </a:rPr>
              <a:t>different hand shapes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6494" y="5715000"/>
            <a:ext cx="4114800" cy="609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</a:gradFill>
          <a:ln w="1905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tr-TR" sz="2000" b="1" dirty="0" smtClean="0">
                <a:solidFill>
                  <a:prstClr val="black"/>
                </a:solidFill>
                <a:latin typeface="Adobe Caslon Pro" pitchFamily="18" charset="0"/>
              </a:rPr>
              <a:t>Determine the class label</a:t>
            </a:r>
          </a:p>
        </p:txBody>
      </p:sp>
      <p:grpSp>
        <p:nvGrpSpPr>
          <p:cNvPr id="3" name="Group 32"/>
          <p:cNvGrpSpPr/>
          <p:nvPr/>
        </p:nvGrpSpPr>
        <p:grpSpPr>
          <a:xfrm>
            <a:off x="134294" y="2514600"/>
            <a:ext cx="2209800" cy="1143000"/>
            <a:chOff x="0" y="2438400"/>
            <a:chExt cx="2209800" cy="1143000"/>
          </a:xfrm>
        </p:grpSpPr>
        <p:pic>
          <p:nvPicPr>
            <p:cNvPr id="22" name="Picture 4" descr="C:\Users\SYS64738\Desktop\Gesture Challenge\ASL\S3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8000" t="20000" r="32000" b="20000"/>
            <a:stretch>
              <a:fillRect/>
            </a:stretch>
          </p:blipFill>
          <p:spPr bwMode="auto">
            <a:xfrm>
              <a:off x="1447800" y="2438400"/>
              <a:ext cx="762000" cy="1143000"/>
            </a:xfrm>
            <a:prstGeom prst="rect">
              <a:avLst/>
            </a:prstGeom>
            <a:noFill/>
          </p:spPr>
        </p:pic>
        <p:pic>
          <p:nvPicPr>
            <p:cNvPr id="23" name="Picture 5" descr="C:\Users\SYS64738\Desktop\Gesture Challenge\ASL\S1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2000" t="24000" r="32000" b="24000"/>
            <a:stretch>
              <a:fillRect/>
            </a:stretch>
          </p:blipFill>
          <p:spPr bwMode="auto">
            <a:xfrm>
              <a:off x="0" y="2514600"/>
              <a:ext cx="685800" cy="990600"/>
            </a:xfrm>
            <a:prstGeom prst="rect">
              <a:avLst/>
            </a:prstGeom>
            <a:noFill/>
          </p:spPr>
        </p:pic>
        <p:pic>
          <p:nvPicPr>
            <p:cNvPr id="24" name="Picture 6" descr="C:\Users\SYS64738\Desktop\Gesture Challenge\ASL\S2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6000" t="21333" r="26000" b="22667"/>
            <a:stretch>
              <a:fillRect/>
            </a:stretch>
          </p:blipFill>
          <p:spPr bwMode="auto">
            <a:xfrm>
              <a:off x="685800" y="2438400"/>
              <a:ext cx="914400" cy="1066800"/>
            </a:xfrm>
            <a:prstGeom prst="rect">
              <a:avLst/>
            </a:prstGeom>
            <a:noFill/>
          </p:spPr>
        </p:pic>
      </p:grpSp>
      <p:grpSp>
        <p:nvGrpSpPr>
          <p:cNvPr id="12" name="Group 47"/>
          <p:cNvGrpSpPr/>
          <p:nvPr/>
        </p:nvGrpSpPr>
        <p:grpSpPr>
          <a:xfrm>
            <a:off x="6781800" y="3321865"/>
            <a:ext cx="2115494" cy="1380653"/>
            <a:chOff x="6781800" y="3321865"/>
            <a:chExt cx="2115494" cy="1380653"/>
          </a:xfrm>
        </p:grpSpPr>
        <p:pic>
          <p:nvPicPr>
            <p:cNvPr id="1031" name="Picture 7" descr="C:\Users\SYS64738\Desktop\Gesture Challenge\ASL\U2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27525" t="13426" r="28475" b="14574"/>
            <a:stretch>
              <a:fillRect/>
            </a:stretch>
          </p:blipFill>
          <p:spPr bwMode="auto">
            <a:xfrm>
              <a:off x="6781800" y="3321865"/>
              <a:ext cx="838200" cy="1371600"/>
            </a:xfrm>
            <a:prstGeom prst="rect">
              <a:avLst/>
            </a:prstGeom>
            <a:noFill/>
          </p:spPr>
        </p:pic>
        <p:pic>
          <p:nvPicPr>
            <p:cNvPr id="1032" name="Picture 8" descr="C:\Users\SYS64738\Desktop\Gesture Challenge\ASL\Q3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8297" t="21426" r="37703" b="34574"/>
            <a:stretch>
              <a:fillRect/>
            </a:stretch>
          </p:blipFill>
          <p:spPr bwMode="auto">
            <a:xfrm>
              <a:off x="8059094" y="3779065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1033" name="Picture 9" descr="C:\Users\SYS64738\Desktop\Gesture Challenge\ASL\O4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32000" t="24000" r="32000" b="24000"/>
            <a:stretch>
              <a:fillRect/>
            </a:stretch>
          </p:blipFill>
          <p:spPr bwMode="auto">
            <a:xfrm>
              <a:off x="7467600" y="3711918"/>
              <a:ext cx="685800" cy="990600"/>
            </a:xfrm>
            <a:prstGeom prst="rect">
              <a:avLst/>
            </a:prstGeom>
            <a:noFill/>
          </p:spPr>
        </p:pic>
      </p:grpSp>
      <p:grpSp>
        <p:nvGrpSpPr>
          <p:cNvPr id="13" name="Group 39"/>
          <p:cNvGrpSpPr/>
          <p:nvPr/>
        </p:nvGrpSpPr>
        <p:grpSpPr>
          <a:xfrm>
            <a:off x="6781800" y="1438747"/>
            <a:ext cx="2115494" cy="1380653"/>
            <a:chOff x="6803682" y="1397258"/>
            <a:chExt cx="2115494" cy="1380653"/>
          </a:xfrm>
        </p:grpSpPr>
        <p:pic>
          <p:nvPicPr>
            <p:cNvPr id="41" name="Picture 7" descr="C:\Users\SYS64738\Desktop\Gesture Challenge\ASL\U2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7525" t="13426" r="28475" b="14574"/>
            <a:stretch>
              <a:fillRect/>
            </a:stretch>
          </p:blipFill>
          <p:spPr bwMode="auto">
            <a:xfrm>
              <a:off x="6803682" y="1397258"/>
              <a:ext cx="838200" cy="1371600"/>
            </a:xfrm>
            <a:prstGeom prst="rect">
              <a:avLst/>
            </a:prstGeom>
            <a:noFill/>
          </p:spPr>
        </p:pic>
        <p:pic>
          <p:nvPicPr>
            <p:cNvPr id="42" name="Picture 8" descr="C:\Users\SYS64738\Desktop\Gesture Challenge\ASL\Q3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8297" t="21426" r="37703" b="34574"/>
            <a:stretch>
              <a:fillRect/>
            </a:stretch>
          </p:blipFill>
          <p:spPr bwMode="auto">
            <a:xfrm>
              <a:off x="8080976" y="1854458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43" name="Picture 9" descr="C:\Users\SYS64738\Desktop\Gesture Challenge\ASL\O4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2000" t="24000" r="32000" b="24000"/>
            <a:stretch>
              <a:fillRect/>
            </a:stretch>
          </p:blipFill>
          <p:spPr bwMode="auto">
            <a:xfrm>
              <a:off x="7489482" y="1787311"/>
              <a:ext cx="685800" cy="990600"/>
            </a:xfrm>
            <a:prstGeom prst="rect">
              <a:avLst/>
            </a:prstGeom>
            <a:noFill/>
          </p:spPr>
        </p:pic>
      </p:grpSp>
      <p:grpSp>
        <p:nvGrpSpPr>
          <p:cNvPr id="14" name="Group 48"/>
          <p:cNvGrpSpPr/>
          <p:nvPr/>
        </p:nvGrpSpPr>
        <p:grpSpPr>
          <a:xfrm>
            <a:off x="533400" y="4142430"/>
            <a:ext cx="1600201" cy="1666875"/>
            <a:chOff x="533400" y="4142430"/>
            <a:chExt cx="1600201" cy="1666875"/>
          </a:xfrm>
        </p:grpSpPr>
        <p:pic>
          <p:nvPicPr>
            <p:cNvPr id="1034" name="Picture 10" descr="C:\Users\SYS64738\Desktop\Gesture Challenge\new\All Figures\Hand Shapes\makasFD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24096" b="22892"/>
            <a:stretch>
              <a:fillRect/>
            </a:stretch>
          </p:blipFill>
          <p:spPr bwMode="auto">
            <a:xfrm rot="16200000">
              <a:off x="157162" y="4545827"/>
              <a:ext cx="1590676" cy="838200"/>
            </a:xfrm>
            <a:prstGeom prst="rect">
              <a:avLst/>
            </a:prstGeom>
            <a:noFill/>
          </p:spPr>
        </p:pic>
        <p:pic>
          <p:nvPicPr>
            <p:cNvPr id="1036" name="Picture 12" descr="C:\Users\SYS64738\Desktop\Gesture Challenge\new\All Figures\Hand Shapes\makasFPC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4146" b="12195"/>
            <a:stretch>
              <a:fillRect/>
            </a:stretch>
          </p:blipFill>
          <p:spPr bwMode="auto">
            <a:xfrm rot="16200000">
              <a:off x="881063" y="4556768"/>
              <a:ext cx="1666875" cy="838200"/>
            </a:xfrm>
            <a:prstGeom prst="rect">
              <a:avLst/>
            </a:prstGeom>
            <a:noFill/>
          </p:spPr>
        </p:pic>
      </p:grpSp>
      <p:grpSp>
        <p:nvGrpSpPr>
          <p:cNvPr id="15" name="Group 49"/>
          <p:cNvGrpSpPr/>
          <p:nvPr/>
        </p:nvGrpSpPr>
        <p:grpSpPr>
          <a:xfrm>
            <a:off x="7211841" y="4953001"/>
            <a:ext cx="1474959" cy="1676400"/>
            <a:chOff x="7211841" y="4953001"/>
            <a:chExt cx="1474959" cy="1676400"/>
          </a:xfrm>
        </p:grpSpPr>
        <p:pic>
          <p:nvPicPr>
            <p:cNvPr id="1035" name="Picture 11" descr="C:\Users\SYS64738\Desktop\Gesture Challenge\new\All Figures\Hand Shapes\makasFL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153" b="21362"/>
            <a:stretch>
              <a:fillRect/>
            </a:stretch>
          </p:blipFill>
          <p:spPr bwMode="auto">
            <a:xfrm rot="16200000">
              <a:off x="7467600" y="5410201"/>
              <a:ext cx="1676400" cy="762000"/>
            </a:xfrm>
            <a:prstGeom prst="rect">
              <a:avLst/>
            </a:prstGeom>
            <a:noFill/>
          </p:spPr>
        </p:pic>
        <p:pic>
          <p:nvPicPr>
            <p:cNvPr id="47" name="Picture 12" descr="C:\Users\SYS64738\Desktop\Gesture Challenge\new\All Figures\Hand Shapes\makasFPC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4146" b="12195"/>
            <a:stretch>
              <a:fillRect/>
            </a:stretch>
          </p:blipFill>
          <p:spPr bwMode="auto">
            <a:xfrm rot="16200000">
              <a:off x="6797503" y="5376863"/>
              <a:ext cx="1666875" cy="838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American Sign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Tested on a large dataset collected with Kinect (65k+ images)</a:t>
            </a:r>
          </a:p>
          <a:p>
            <a:pPr lvl="1"/>
            <a:r>
              <a:rPr lang="tr-TR" dirty="0" smtClean="0"/>
              <a:t>Pugeault et </a:t>
            </a:r>
            <a:r>
              <a:rPr lang="tr-TR" i="1" dirty="0" smtClean="0"/>
              <a:t>al</a:t>
            </a:r>
            <a:r>
              <a:rPr lang="tr-TR" dirty="0" smtClean="0"/>
              <a:t>. - </a:t>
            </a:r>
            <a:r>
              <a:rPr lang="en-US" i="1" dirty="0" smtClean="0"/>
              <a:t>Spelling It Out: Real Time</a:t>
            </a:r>
            <a:r>
              <a:rPr lang="tr-TR" i="1" dirty="0" smtClean="0"/>
              <a:t> </a:t>
            </a:r>
            <a:r>
              <a:rPr lang="en-US" i="1" dirty="0" smtClean="0"/>
              <a:t>ASL </a:t>
            </a:r>
            <a:r>
              <a:rPr lang="en-US" i="1" dirty="0" err="1" smtClean="0"/>
              <a:t>Fingerspelling</a:t>
            </a:r>
            <a:r>
              <a:rPr lang="en-US" i="1" dirty="0" smtClean="0"/>
              <a:t> Recognition</a:t>
            </a:r>
            <a:r>
              <a:rPr lang="tr-TR" i="1" dirty="0" smtClean="0"/>
              <a:t> – CDC4CV in ICCV 2011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Achieved 99.1% success rate with 3 trees, using only depth. </a:t>
            </a:r>
          </a:p>
          <a:p>
            <a:r>
              <a:rPr lang="tr-TR" dirty="0" smtClean="0"/>
              <a:t>Extremely fast: 30 fps with 30 trees on the CPU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122" name="Picture 2" descr="D:\Dropbox\Sigma ArGe\Projects\Gesture Challenge\ASL\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00" y="3429000"/>
            <a:ext cx="1544400" cy="1544400"/>
          </a:xfrm>
          <a:prstGeom prst="rect">
            <a:avLst/>
          </a:prstGeom>
          <a:noFill/>
        </p:spPr>
      </p:pic>
      <p:pic>
        <p:nvPicPr>
          <p:cNvPr id="5123" name="Picture 3" descr="D:\Dropbox\Sigma ArGe\Projects\Gesture Challenge\ASL\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400" y="3429000"/>
            <a:ext cx="1544400" cy="1544400"/>
          </a:xfrm>
          <a:prstGeom prst="rect">
            <a:avLst/>
          </a:prstGeom>
          <a:noFill/>
        </p:spPr>
      </p:pic>
      <p:pic>
        <p:nvPicPr>
          <p:cNvPr id="5124" name="Picture 4" descr="D:\Dropbox\Sigma ArGe\Projects\Gesture Challenge\ASL\C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9600" y="3429000"/>
            <a:ext cx="1544400" cy="1544400"/>
          </a:xfrm>
          <a:prstGeom prst="rect">
            <a:avLst/>
          </a:prstGeom>
          <a:noFill/>
        </p:spPr>
      </p:pic>
      <p:pic>
        <p:nvPicPr>
          <p:cNvPr id="5125" name="Picture 5" descr="D:\Dropbox\Sigma ArGe\Projects\Gesture Challenge\ASL\D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9800" y="3429000"/>
            <a:ext cx="1544400" cy="1544400"/>
          </a:xfrm>
          <a:prstGeom prst="rect">
            <a:avLst/>
          </a:prstGeom>
          <a:noFill/>
        </p:spPr>
      </p:pic>
      <p:pic>
        <p:nvPicPr>
          <p:cNvPr id="5126" name="Picture 6" descr="D:\Dropbox\Sigma ArGe\Projects\Gesture Challenge\ASL\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0000" y="3429000"/>
            <a:ext cx="1544400" cy="154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SigmaNIL Framework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146" name="Picture 2" descr="C:\Users\Trainer\Desktop\9.png"/>
          <p:cNvPicPr>
            <a:picLocks noChangeAspect="1" noChangeArrowheads="1"/>
          </p:cNvPicPr>
          <p:nvPr/>
        </p:nvPicPr>
        <p:blipFill>
          <a:blip r:embed="rId2" cstate="print"/>
          <a:srcRect b="1776"/>
          <a:stretch>
            <a:fillRect/>
          </a:stretch>
        </p:blipFill>
        <p:spPr bwMode="auto">
          <a:xfrm>
            <a:off x="1758950" y="1882178"/>
            <a:ext cx="5937250" cy="4213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SigmaNIL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A visual toolset that aims to:</a:t>
            </a:r>
          </a:p>
          <a:p>
            <a:pPr lvl="1"/>
            <a:r>
              <a:rPr lang="tr-TR" dirty="0" smtClean="0"/>
              <a:t>Collect, split, merge and train datasets for all the supported modalities,</a:t>
            </a:r>
          </a:p>
          <a:p>
            <a:pPr lvl="1"/>
            <a:r>
              <a:rPr lang="tr-TR" dirty="0" smtClean="0"/>
              <a:t>Test the trained models concurrently in real time,</a:t>
            </a:r>
          </a:p>
          <a:p>
            <a:pPr lvl="1"/>
            <a:r>
              <a:rPr lang="tr-TR" dirty="0" smtClean="0"/>
              <a:t>Define events like mouse move or key press and bind them to gesture events to control 3rd party applications</a:t>
            </a:r>
          </a:p>
          <a:p>
            <a:r>
              <a:rPr lang="tr-TR" dirty="0" smtClean="0"/>
              <a:t>It can be used to play games, control modeling or painting tools, understand sign language etc.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SigmaNIL Advanced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778009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Recognize combinations of modalities:</a:t>
            </a:r>
          </a:p>
          <a:p>
            <a:pPr lvl="1"/>
            <a:r>
              <a:rPr lang="tr-TR" dirty="0" smtClean="0"/>
              <a:t>Trajectory + Shape</a:t>
            </a:r>
          </a:p>
          <a:p>
            <a:pPr lvl="2"/>
            <a:r>
              <a:rPr lang="tr-TR" dirty="0" smtClean="0"/>
              <a:t>Ex: Draw a circle while performing a “C”</a:t>
            </a:r>
          </a:p>
          <a:p>
            <a:pPr lvl="1"/>
            <a:r>
              <a:rPr lang="tr-TR" dirty="0" smtClean="0"/>
              <a:t>Trajectory + Skeleton</a:t>
            </a:r>
          </a:p>
          <a:p>
            <a:pPr lvl="2"/>
            <a:r>
              <a:rPr lang="tr-TR" dirty="0" smtClean="0"/>
              <a:t>Ex: Grab an object by pinching and draw a triangle to act</a:t>
            </a:r>
          </a:p>
          <a:p>
            <a:pPr lvl="1"/>
            <a:r>
              <a:rPr lang="tr-TR" dirty="0" smtClean="0"/>
              <a:t>Shape + Skeleton</a:t>
            </a:r>
          </a:p>
          <a:p>
            <a:pPr lvl="2"/>
            <a:r>
              <a:rPr lang="tr-TR" dirty="0" smtClean="0"/>
              <a:t>Ex: First check the shape to determine which skeleton expert to use. Joystick? Pinching? Generic hand skeleton?</a:t>
            </a:r>
          </a:p>
          <a:p>
            <a:pPr lvl="1"/>
            <a:r>
              <a:rPr lang="tr-TR" dirty="0" smtClean="0"/>
              <a:t>All three</a:t>
            </a:r>
          </a:p>
          <a:p>
            <a:pPr lvl="2"/>
            <a:r>
              <a:rPr lang="tr-TR" dirty="0" smtClean="0"/>
              <a:t>Determine pinching from shape and perform a gesture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SigmaNIL Advanced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Use both hands:</a:t>
            </a:r>
          </a:p>
          <a:p>
            <a:pPr lvl="1"/>
            <a:r>
              <a:rPr lang="tr-TR" dirty="0" smtClean="0"/>
              <a:t>Recognize two separate gestures,</a:t>
            </a:r>
          </a:p>
          <a:p>
            <a:pPr lvl="1"/>
            <a:r>
              <a:rPr lang="tr-TR" dirty="0" smtClean="0"/>
              <a:t>Use two joysticks, or a joystick and a mouse,</a:t>
            </a:r>
          </a:p>
          <a:p>
            <a:pPr lvl="1"/>
            <a:r>
              <a:rPr lang="tr-TR" dirty="0" smtClean="0"/>
              <a:t>Change the mode by performing a shape with the left hand, do something with the right hand, etc.</a:t>
            </a:r>
          </a:p>
          <a:p>
            <a:pPr lvl="1">
              <a:buNone/>
            </a:pPr>
            <a:endParaRPr lang="tr-TR" dirty="0" smtClean="0"/>
          </a:p>
          <a:p>
            <a:r>
              <a:rPr lang="tr-TR" dirty="0" smtClean="0"/>
              <a:t>Unlimited flexibility for all kinds of scenarios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7" name="kinect_light_saber_with_bare_hands_1280x7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752600"/>
            <a:ext cx="7845425" cy="44134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170" name="Picture 2" descr="C:\Users\Trainer\Desktop\All Figures\Hand Shapes\raised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992" y="2362200"/>
            <a:ext cx="4460808" cy="3011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FB1-1B12-443E-A6AA-E12B726A89C0}" type="slidenum">
              <a:rPr lang="tr-TR" noProof="0" smtClean="0"/>
              <a:pPr/>
              <a:t>4</a:t>
            </a:fld>
            <a:endParaRPr lang="tr-TR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Difficult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Capture</a:t>
            </a:r>
            <a:r>
              <a:rPr lang="tr-TR" dirty="0" smtClean="0"/>
              <a:t> Body </a:t>
            </a:r>
            <a:r>
              <a:rPr lang="tr-TR" dirty="0" err="1" smtClean="0"/>
              <a:t>Pose</a:t>
            </a:r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462736" cy="288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515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Until </a:t>
            </a:r>
            <a:r>
              <a:rPr lang="en-US" dirty="0" err="1" smtClean="0"/>
              <a:t>Kinect</a:t>
            </a:r>
            <a:r>
              <a:rPr lang="en-US" dirty="0" smtClean="0"/>
              <a:t> Came Along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3200400" y="2057400"/>
            <a:ext cx="5558385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22098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Depth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39624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Depth Cameras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enables depth reconstruction if correspondence of points  can be established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Projected Light enables correspondence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" y="2996952"/>
            <a:ext cx="9144000" cy="16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9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Kinect</a:t>
            </a:r>
            <a:r>
              <a:rPr lang="en-US" dirty="0" smtClean="0"/>
              <a:t> Work?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 infrared projector</a:t>
            </a:r>
          </a:p>
          <a:p>
            <a:r>
              <a:rPr lang="en-US" dirty="0" smtClean="0"/>
              <a:t>A stereo infrared sensor</a:t>
            </a:r>
          </a:p>
          <a:p>
            <a:r>
              <a:rPr lang="en-US" dirty="0" smtClean="0"/>
              <a:t>A color camera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0"/>
            <a:ext cx="4064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Kinect</a:t>
            </a:r>
            <a:r>
              <a:rPr lang="en-US" dirty="0" smtClean="0"/>
              <a:t> Work?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849" r="22849"/>
          <a:stretch>
            <a:fillRect/>
          </a:stretch>
        </p:blipFill>
        <p:spPr>
          <a:xfrm>
            <a:off x="457200" y="1773936"/>
            <a:ext cx="3124200" cy="3576914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657600" y="1773936"/>
            <a:ext cx="5029200" cy="4623816"/>
          </a:xfrm>
        </p:spPr>
        <p:txBody>
          <a:bodyPr/>
          <a:lstStyle/>
          <a:p>
            <a:r>
              <a:rPr lang="en-US" dirty="0" smtClean="0"/>
              <a:t>The infrared pattern is sensed by the IF sensor</a:t>
            </a:r>
          </a:p>
          <a:p>
            <a:r>
              <a:rPr lang="en-US" dirty="0" smtClean="0"/>
              <a:t>The color camera does not sense it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95E8-8C8D-4390-9D93-7EB176063A9F}" type="datetime3">
              <a:rPr lang="en-US" smtClean="0"/>
              <a:pPr/>
              <a:t>8 January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Gesture Recognition Workshop</a:t>
            </a:r>
            <a:r>
              <a:rPr lang="en-US" smtClean="0"/>
              <a:t> - </a:t>
            </a:r>
            <a:r>
              <a:rPr lang="tr-TR" smtClean="0"/>
              <a:t>CVPR</a:t>
            </a:r>
            <a:r>
              <a:rPr lang="en-US" smtClean="0"/>
              <a:t> 201</a:t>
            </a:r>
            <a:r>
              <a:rPr lang="tr-TR" smtClean="0"/>
              <a:t>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4267200" y="3962400"/>
            <a:ext cx="433825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 for </a:t>
            </a:r>
            <a:r>
              <a:rPr lang="en-US" dirty="0" err="1" smtClean="0"/>
              <a:t>Kinect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PrimeSense</a:t>
            </a:r>
            <a:r>
              <a:rPr lang="en-US" dirty="0" smtClean="0"/>
              <a:t> – </a:t>
            </a:r>
            <a:r>
              <a:rPr lang="en-US" dirty="0" err="1" smtClean="0"/>
              <a:t>OpenNI</a:t>
            </a:r>
            <a:endParaRPr lang="en-US" dirty="0" smtClean="0"/>
          </a:p>
          <a:p>
            <a:r>
              <a:rPr lang="en-US" dirty="0" smtClean="0"/>
              <a:t>Microsoft Library</a:t>
            </a:r>
          </a:p>
          <a:p>
            <a:pPr lvl="1"/>
            <a:r>
              <a:rPr lang="en-US" dirty="0" err="1" smtClean="0"/>
              <a:t>Succesful</a:t>
            </a:r>
            <a:r>
              <a:rPr lang="en-US" dirty="0" smtClean="0"/>
              <a:t> body motion capture!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07B3-A6C9-44AC-84DC-C3628C1FD027}" type="datetime3">
              <a:rPr lang="en-US" smtClean="0"/>
              <a:pPr/>
              <a:t>8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DTW Based Clustering to Improve Hand Gesture Recognition - HBU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lnDef>
      <a:spPr>
        <a:ln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7316</TotalTime>
  <Words>1145</Words>
  <Application>Microsoft Macintosh PowerPoint</Application>
  <PresentationFormat>On-screen Show (4:3)</PresentationFormat>
  <Paragraphs>302</Paragraphs>
  <Slides>39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Module</vt:lpstr>
      <vt:lpstr>Hand Gesture, Hand Shape  and Articulated Hand Pose Recognition Using Depth Cameras </vt:lpstr>
      <vt:lpstr>Motivation</vt:lpstr>
      <vt:lpstr>Natural Interaction with Hands</vt:lpstr>
      <vt:lpstr>Difficult to Capture Body Pose</vt:lpstr>
      <vt:lpstr>Until Kinect Came Along</vt:lpstr>
      <vt:lpstr>How do Depth Cameras Work?</vt:lpstr>
      <vt:lpstr>How Does Kinect Work?</vt:lpstr>
      <vt:lpstr>How Does Kinect Work?</vt:lpstr>
      <vt:lpstr>Libraries for Kinect</vt:lpstr>
      <vt:lpstr>Shotton et. al Body Pose Library</vt:lpstr>
      <vt:lpstr>Shotton et. al Body Pose Library</vt:lpstr>
      <vt:lpstr>Shotton et. al Body Pose Library</vt:lpstr>
      <vt:lpstr>Motion Capture</vt:lpstr>
      <vt:lpstr>Kinect Applications</vt:lpstr>
      <vt:lpstr>Hand Gesture Recognition</vt:lpstr>
      <vt:lpstr>Recognition using Graphical Models</vt:lpstr>
      <vt:lpstr>Breakthrough</vt:lpstr>
      <vt:lpstr>Adaptation to Hand Pose</vt:lpstr>
      <vt:lpstr>Challenges</vt:lpstr>
      <vt:lpstr>On the other hand</vt:lpstr>
      <vt:lpstr>Solution</vt:lpstr>
      <vt:lpstr>Synthetic Dataset Generation</vt:lpstr>
      <vt:lpstr>Randomized Decision Forest</vt:lpstr>
      <vt:lpstr>Method Details</vt:lpstr>
      <vt:lpstr>Method Details</vt:lpstr>
      <vt:lpstr>Random Decision Forests</vt:lpstr>
      <vt:lpstr>Joint Estimation</vt:lpstr>
      <vt:lpstr>Proof of Concept: ASL Digits</vt:lpstr>
      <vt:lpstr>Uses of Skeleton: Virtual Joystick</vt:lpstr>
      <vt:lpstr>Uses of Skeleton: Virtual Mouse</vt:lpstr>
      <vt:lpstr>Hand Shape Recognition</vt:lpstr>
      <vt:lpstr>Adapting to Hand Shape</vt:lpstr>
      <vt:lpstr>American Sign Language</vt:lpstr>
      <vt:lpstr>SigmaNIL Framework</vt:lpstr>
      <vt:lpstr>SigmaNIL Framework</vt:lpstr>
      <vt:lpstr>SigmaNIL Advanced Capabilities</vt:lpstr>
      <vt:lpstr>SigmaNIL Advanced Capabilities</vt:lpstr>
      <vt:lpstr>Applications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SYS64738</dc:creator>
  <cp:lastModifiedBy>Lale Akarun</cp:lastModifiedBy>
  <cp:revision>402</cp:revision>
  <dcterms:created xsi:type="dcterms:W3CDTF">2006-08-16T00:00:00Z</dcterms:created>
  <dcterms:modified xsi:type="dcterms:W3CDTF">2014-01-08T21:00:17Z</dcterms:modified>
</cp:coreProperties>
</file>