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diagrams/colors2.xml" ContentType="application/vnd.openxmlformats-officedocument.drawingml.diagramColors+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diagrams/drawing1.xml" ContentType="application/vnd.ms-office.drawingml.diagramDrawing+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Default Extension="doc" ContentType="application/msword"/>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diagrams/drawing2.xml" ContentType="application/vnd.ms-office.drawingml.diagramDrawing+xml"/>
  <Override PartName="/ppt/slides/slide67.xml" ContentType="application/vnd.openxmlformats-officedocument.presentationml.slide+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embeddings/oleObject2.bin" ContentType="application/vnd.openxmlformats-officedocument.oleObject"/>
  <Override PartName="/ppt/charts/chart1.xml" ContentType="application/vnd.openxmlformats-officedocument.drawingml.char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diagrams/quickStyle2.xml" ContentType="application/vnd.openxmlformats-officedocument.drawingml.diagramStyle+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49.xml" ContentType="application/vnd.openxmlformats-officedocument.presentationml.slide+xml"/>
  <Override PartName="/ppt/embeddings/oleObject10.bin" ContentType="application/vnd.openxmlformats-officedocument.oleObject"/>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diagrams/data2.xml" ContentType="application/vnd.openxmlformats-officedocument.drawingml.diagramData+xml"/>
  <Override PartName="/ppt/theme/themeOverride1.xml" ContentType="application/vnd.openxmlformats-officedocument.themeOverride+xml"/>
  <Override PartName="/ppt/notesSlides/notesSlide4.xml" ContentType="application/vnd.openxmlformats-officedocument.presentationml.notesSlide+xml"/>
  <Override PartName="/ppt/slides/slide77.xml" ContentType="application/vnd.openxmlformats-officedocument.presentationml.slide+xml"/>
  <Override PartName="/ppt/embeddings/oleObject3.bin" ContentType="application/vnd.openxmlformats-officedocument.oleObject"/>
  <Override PartName="/ppt/charts/chart2.xml" ContentType="application/vnd.openxmlformats-officedocument.drawingml.chart+xml"/>
  <Default Extension="xlsx" ContentType="application/vnd.openxmlformats-officedocument.spreadsheetml.shee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72.xml" ContentType="application/vnd.openxmlformats-officedocument.presentationml.slide+xml"/>
  <Override PartName="/ppt/embeddings/oleObject11.bin" ContentType="application/vnd.openxmlformats-officedocument.oleObject"/>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charts/chart3.xml" ContentType="application/vnd.openxmlformats-officedocument.drawingml.chart+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Default Extension="pict" ContentType="image/pict"/>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embeddings/oleObject12.bin" ContentType="application/vnd.openxmlformats-officedocument.oleObject"/>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5.bin" ContentType="application/vnd.openxmlformats-officedocument.oleObject"/>
  <Override PartName="/ppt/charts/chart4.xml" ContentType="application/vnd.openxmlformats-officedocument.drawingml.chart+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diagrams/colors1.xml" ContentType="application/vnd.openxmlformats-officedocument.drawingml.diagramColors+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notesSlides/notesSlide7.xml" ContentType="application/vnd.openxmlformats-officedocument.presentationml.notesSlide+xml"/>
  <Override PartName="/ppt/diagrams/layout2.xml" ContentType="application/vnd.openxmlformats-officedocument.drawingml.diagramLayout+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80"/>
  </p:notesMasterIdLst>
  <p:sldIdLst>
    <p:sldId id="279" r:id="rId2"/>
    <p:sldId id="296" r:id="rId3"/>
    <p:sldId id="301" r:id="rId4"/>
    <p:sldId id="303" r:id="rId5"/>
    <p:sldId id="304" r:id="rId6"/>
    <p:sldId id="297" r:id="rId7"/>
    <p:sldId id="298" r:id="rId8"/>
    <p:sldId id="308" r:id="rId9"/>
    <p:sldId id="305" r:id="rId10"/>
    <p:sldId id="306" r:id="rId11"/>
    <p:sldId id="307" r:id="rId12"/>
    <p:sldId id="351" r:id="rId13"/>
    <p:sldId id="349" r:id="rId14"/>
    <p:sldId id="282" r:id="rId15"/>
    <p:sldId id="286" r:id="rId16"/>
    <p:sldId id="310" r:id="rId17"/>
    <p:sldId id="311" r:id="rId18"/>
    <p:sldId id="322" r:id="rId19"/>
    <p:sldId id="323" r:id="rId20"/>
    <p:sldId id="313" r:id="rId21"/>
    <p:sldId id="314" r:id="rId22"/>
    <p:sldId id="315" r:id="rId23"/>
    <p:sldId id="316" r:id="rId24"/>
    <p:sldId id="317" r:id="rId25"/>
    <p:sldId id="318" r:id="rId26"/>
    <p:sldId id="344" r:id="rId27"/>
    <p:sldId id="345" r:id="rId28"/>
    <p:sldId id="342" r:id="rId29"/>
    <p:sldId id="343" r:id="rId30"/>
    <p:sldId id="354" r:id="rId31"/>
    <p:sldId id="357" r:id="rId32"/>
    <p:sldId id="356" r:id="rId33"/>
    <p:sldId id="347" r:id="rId34"/>
    <p:sldId id="358" r:id="rId35"/>
    <p:sldId id="346" r:id="rId36"/>
    <p:sldId id="338" r:id="rId37"/>
    <p:sldId id="339" r:id="rId38"/>
    <p:sldId id="348" r:id="rId39"/>
    <p:sldId id="340" r:id="rId40"/>
    <p:sldId id="341" r:id="rId41"/>
    <p:sldId id="350" r:id="rId42"/>
    <p:sldId id="383" r:id="rId43"/>
    <p:sldId id="384" r:id="rId44"/>
    <p:sldId id="385" r:id="rId45"/>
    <p:sldId id="386" r:id="rId46"/>
    <p:sldId id="377" r:id="rId47"/>
    <p:sldId id="378" r:id="rId48"/>
    <p:sldId id="379" r:id="rId49"/>
    <p:sldId id="380" r:id="rId50"/>
    <p:sldId id="381" r:id="rId51"/>
    <p:sldId id="324" r:id="rId52"/>
    <p:sldId id="325" r:id="rId53"/>
    <p:sldId id="328" r:id="rId54"/>
    <p:sldId id="329" r:id="rId55"/>
    <p:sldId id="331" r:id="rId56"/>
    <p:sldId id="332" r:id="rId57"/>
    <p:sldId id="333" r:id="rId58"/>
    <p:sldId id="335" r:id="rId59"/>
    <p:sldId id="336" r:id="rId60"/>
    <p:sldId id="352" r:id="rId61"/>
    <p:sldId id="360" r:id="rId62"/>
    <p:sldId id="364" r:id="rId63"/>
    <p:sldId id="361" r:id="rId64"/>
    <p:sldId id="362" r:id="rId65"/>
    <p:sldId id="363" r:id="rId66"/>
    <p:sldId id="365" r:id="rId67"/>
    <p:sldId id="366" r:id="rId68"/>
    <p:sldId id="367" r:id="rId69"/>
    <p:sldId id="369" r:id="rId70"/>
    <p:sldId id="370" r:id="rId71"/>
    <p:sldId id="371" r:id="rId72"/>
    <p:sldId id="372" r:id="rId73"/>
    <p:sldId id="382" r:id="rId74"/>
    <p:sldId id="321" r:id="rId75"/>
    <p:sldId id="373" r:id="rId76"/>
    <p:sldId id="353" r:id="rId77"/>
    <p:sldId id="359" r:id="rId78"/>
    <p:sldId id="293"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481" autoAdjust="0"/>
    <p:restoredTop sz="96327" autoAdjust="0"/>
  </p:normalViewPr>
  <p:slideViewPr>
    <p:cSldViewPr>
      <p:cViewPr varScale="1">
        <p:scale>
          <a:sx n="104" d="100"/>
          <a:sy n="104" d="100"/>
        </p:scale>
        <p:origin x="-184" y="-176"/>
      </p:cViewPr>
      <p:guideLst>
        <p:guide orient="horz" pos="2160"/>
        <p:guide pos="2880"/>
      </p:guideLst>
    </p:cSldViewPr>
  </p:slideViewPr>
  <p:outlineViewPr>
    <p:cViewPr>
      <p:scale>
        <a:sx n="33" d="100"/>
        <a:sy n="33" d="100"/>
      </p:scale>
      <p:origin x="0" y="3744"/>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Eduardo%20Gasca\Desktop\tesis%20doc\pacientes%20actividad%20fisica.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Maythe\Dropbox\SERENA\Serena\Analisis%20serena9.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ythe\Dropbox\SERENA\Serena\Analisis%20serena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110864702097467"/>
          <c:y val="0.119436963442575"/>
          <c:w val="0.736780154389266"/>
          <c:h val="0.794549748407583"/>
        </c:manualLayout>
      </c:layout>
      <c:lineChart>
        <c:grouping val="standard"/>
        <c:ser>
          <c:idx val="0"/>
          <c:order val="0"/>
          <c:tx>
            <c:strRef>
              <c:f>todos!$C$5</c:f>
              <c:strCache>
                <c:ptCount val="1"/>
                <c:pt idx="0">
                  <c:v>Patient A</c:v>
                </c:pt>
              </c:strCache>
            </c:strRef>
          </c:tx>
          <c:spPr>
            <a:ln w="19050">
              <a:solidFill>
                <a:schemeClr val="accent1">
                  <a:lumMod val="75000"/>
                </a:schemeClr>
              </a:solidFill>
            </a:ln>
          </c:spPr>
          <c:marker>
            <c:symbol val="circle"/>
            <c:size val="7"/>
            <c:spPr>
              <a:ln w="19050">
                <a:solidFill>
                  <a:schemeClr val="accent1">
                    <a:lumMod val="75000"/>
                  </a:schemeClr>
                </a:solidFill>
              </a:ln>
            </c:spPr>
          </c:marker>
          <c:cat>
            <c:numRef>
              <c:f>todos!$B$6:$B$33</c:f>
              <c:numCache>
                <c:formatCode>General</c:formatCode>
                <c:ptCount val="28"/>
                <c:pt idx="0">
                  <c:v>1.0</c:v>
                </c:pt>
                <c:pt idx="7">
                  <c:v>2.0</c:v>
                </c:pt>
                <c:pt idx="14">
                  <c:v>3.0</c:v>
                </c:pt>
                <c:pt idx="21">
                  <c:v>4.0</c:v>
                </c:pt>
              </c:numCache>
            </c:numRef>
          </c:cat>
          <c:val>
            <c:numRef>
              <c:f>todos!$C$6:$C$33</c:f>
              <c:numCache>
                <c:formatCode>General</c:formatCode>
                <c:ptCount val="28"/>
                <c:pt idx="0">
                  <c:v>2351.0</c:v>
                </c:pt>
                <c:pt idx="1">
                  <c:v>6167.0</c:v>
                </c:pt>
                <c:pt idx="2">
                  <c:v>4813.0</c:v>
                </c:pt>
                <c:pt idx="3">
                  <c:v>4775.0</c:v>
                </c:pt>
                <c:pt idx="4">
                  <c:v>2558.0</c:v>
                </c:pt>
                <c:pt idx="5">
                  <c:v>4054.0</c:v>
                </c:pt>
                <c:pt idx="6">
                  <c:v>5057.0</c:v>
                </c:pt>
                <c:pt idx="7">
                  <c:v>2687.0</c:v>
                </c:pt>
                <c:pt idx="8">
                  <c:v>15992.0</c:v>
                </c:pt>
                <c:pt idx="9">
                  <c:v>15853.0</c:v>
                </c:pt>
                <c:pt idx="11">
                  <c:v>13308.0</c:v>
                </c:pt>
                <c:pt idx="12">
                  <c:v>18150.0</c:v>
                </c:pt>
                <c:pt idx="13">
                  <c:v>16474.0</c:v>
                </c:pt>
                <c:pt idx="14">
                  <c:v>15756.0</c:v>
                </c:pt>
                <c:pt idx="15">
                  <c:v>13641.0</c:v>
                </c:pt>
                <c:pt idx="16">
                  <c:v>8843.0</c:v>
                </c:pt>
                <c:pt idx="17">
                  <c:v>14490.0</c:v>
                </c:pt>
                <c:pt idx="18">
                  <c:v>19274.0</c:v>
                </c:pt>
                <c:pt idx="19">
                  <c:v>13249.0</c:v>
                </c:pt>
                <c:pt idx="20">
                  <c:v>7640.0</c:v>
                </c:pt>
                <c:pt idx="21">
                  <c:v>11045.0</c:v>
                </c:pt>
                <c:pt idx="22">
                  <c:v>14172.0</c:v>
                </c:pt>
                <c:pt idx="23">
                  <c:v>16663.0</c:v>
                </c:pt>
                <c:pt idx="24">
                  <c:v>18121.0</c:v>
                </c:pt>
                <c:pt idx="25">
                  <c:v>9560.0</c:v>
                </c:pt>
                <c:pt idx="26">
                  <c:v>16691.0</c:v>
                </c:pt>
                <c:pt idx="27">
                  <c:v>9056.0</c:v>
                </c:pt>
              </c:numCache>
            </c:numRef>
          </c:val>
        </c:ser>
        <c:ser>
          <c:idx val="1"/>
          <c:order val="1"/>
          <c:tx>
            <c:strRef>
              <c:f>todos!$D$5</c:f>
              <c:strCache>
                <c:ptCount val="1"/>
                <c:pt idx="0">
                  <c:v>Mirna</c:v>
                </c:pt>
              </c:strCache>
            </c:strRef>
          </c:tx>
          <c:cat>
            <c:numRef>
              <c:f>todos!$B$6:$B$33</c:f>
              <c:numCache>
                <c:formatCode>General</c:formatCode>
                <c:ptCount val="28"/>
                <c:pt idx="0">
                  <c:v>1.0</c:v>
                </c:pt>
                <c:pt idx="7">
                  <c:v>2.0</c:v>
                </c:pt>
                <c:pt idx="14">
                  <c:v>3.0</c:v>
                </c:pt>
                <c:pt idx="21">
                  <c:v>4.0</c:v>
                </c:pt>
              </c:numCache>
            </c:numRef>
          </c:cat>
          <c:val>
            <c:numRef>
              <c:f>todos!$D$6:$D$33</c:f>
            </c:numRef>
          </c:val>
        </c:ser>
        <c:ser>
          <c:idx val="2"/>
          <c:order val="2"/>
          <c:tx>
            <c:strRef>
              <c:f>todos!$E$5</c:f>
              <c:strCache>
                <c:ptCount val="1"/>
                <c:pt idx="0">
                  <c:v>Patient B</c:v>
                </c:pt>
              </c:strCache>
            </c:strRef>
          </c:tx>
          <c:spPr>
            <a:ln w="19050">
              <a:solidFill>
                <a:srgbClr val="FF0000"/>
              </a:solidFill>
            </a:ln>
          </c:spPr>
          <c:marker>
            <c:symbol val="triangle"/>
            <c:size val="7"/>
            <c:spPr>
              <a:solidFill>
                <a:srgbClr val="FF0000"/>
              </a:solidFill>
              <a:ln w="19050">
                <a:solidFill>
                  <a:srgbClr val="FF0000"/>
                </a:solidFill>
              </a:ln>
            </c:spPr>
          </c:marker>
          <c:cat>
            <c:numRef>
              <c:f>todos!$B$6:$B$33</c:f>
              <c:numCache>
                <c:formatCode>General</c:formatCode>
                <c:ptCount val="28"/>
                <c:pt idx="0">
                  <c:v>1.0</c:v>
                </c:pt>
                <c:pt idx="7">
                  <c:v>2.0</c:v>
                </c:pt>
                <c:pt idx="14">
                  <c:v>3.0</c:v>
                </c:pt>
                <c:pt idx="21">
                  <c:v>4.0</c:v>
                </c:pt>
              </c:numCache>
            </c:numRef>
          </c:cat>
          <c:val>
            <c:numRef>
              <c:f>todos!$E$6:$E$33</c:f>
              <c:numCache>
                <c:formatCode>General</c:formatCode>
                <c:ptCount val="28"/>
                <c:pt idx="1">
                  <c:v>3996.0</c:v>
                </c:pt>
                <c:pt idx="2">
                  <c:v>5584.0</c:v>
                </c:pt>
                <c:pt idx="3">
                  <c:v>10828.0</c:v>
                </c:pt>
                <c:pt idx="4">
                  <c:v>9653.0</c:v>
                </c:pt>
                <c:pt idx="5">
                  <c:v>9742.0</c:v>
                </c:pt>
                <c:pt idx="6">
                  <c:v>10456.0</c:v>
                </c:pt>
                <c:pt idx="7">
                  <c:v>8221.0</c:v>
                </c:pt>
                <c:pt idx="8">
                  <c:v>15071.0</c:v>
                </c:pt>
                <c:pt idx="9">
                  <c:v>12966.0</c:v>
                </c:pt>
                <c:pt idx="10">
                  <c:v>7730.0</c:v>
                </c:pt>
                <c:pt idx="11">
                  <c:v>12167.0</c:v>
                </c:pt>
                <c:pt idx="12">
                  <c:v>13116.0</c:v>
                </c:pt>
                <c:pt idx="13">
                  <c:v>15715.0</c:v>
                </c:pt>
                <c:pt idx="14">
                  <c:v>14330.0</c:v>
                </c:pt>
                <c:pt idx="15">
                  <c:v>11375.0</c:v>
                </c:pt>
                <c:pt idx="16">
                  <c:v>7555.0</c:v>
                </c:pt>
                <c:pt idx="17">
                  <c:v>10454.0</c:v>
                </c:pt>
                <c:pt idx="18">
                  <c:v>16165.0</c:v>
                </c:pt>
                <c:pt idx="19">
                  <c:v>19199.0</c:v>
                </c:pt>
                <c:pt idx="20">
                  <c:v>14434.0</c:v>
                </c:pt>
                <c:pt idx="21">
                  <c:v>14388.0</c:v>
                </c:pt>
                <c:pt idx="22">
                  <c:v>4786.0</c:v>
                </c:pt>
                <c:pt idx="23">
                  <c:v>3401.0</c:v>
                </c:pt>
                <c:pt idx="24">
                  <c:v>1365.0</c:v>
                </c:pt>
                <c:pt idx="25">
                  <c:v>2894.0</c:v>
                </c:pt>
                <c:pt idx="26">
                  <c:v>3565.0</c:v>
                </c:pt>
                <c:pt idx="27">
                  <c:v>6896.0</c:v>
                </c:pt>
              </c:numCache>
            </c:numRef>
          </c:val>
        </c:ser>
        <c:marker val="1"/>
        <c:axId val="647322808"/>
        <c:axId val="490919224"/>
      </c:lineChart>
      <c:catAx>
        <c:axId val="647322808"/>
        <c:scaling>
          <c:orientation val="minMax"/>
        </c:scaling>
        <c:axPos val="b"/>
        <c:numFmt formatCode="General" sourceLinked="1"/>
        <c:majorTickMark val="none"/>
        <c:tickLblPos val="nextTo"/>
        <c:txPr>
          <a:bodyPr/>
          <a:lstStyle/>
          <a:p>
            <a:pPr>
              <a:defRPr lang="es-ES"/>
            </a:pPr>
            <a:endParaRPr lang="en-US"/>
          </a:p>
        </c:txPr>
        <c:crossAx val="490919224"/>
        <c:crosses val="autoZero"/>
        <c:auto val="1"/>
        <c:lblAlgn val="ctr"/>
        <c:lblOffset val="100"/>
      </c:catAx>
      <c:valAx>
        <c:axId val="490919224"/>
        <c:scaling>
          <c:orientation val="minMax"/>
        </c:scaling>
        <c:axPos val="l"/>
        <c:majorGridlines/>
        <c:title>
          <c:tx>
            <c:rich>
              <a:bodyPr/>
              <a:lstStyle/>
              <a:p>
                <a:pPr>
                  <a:defRPr lang="es-ES" sz="1400"/>
                </a:pPr>
                <a:r>
                  <a:rPr lang="es-ES" sz="1400" dirty="0" smtClean="0"/>
                  <a:t>STEPS</a:t>
                </a:r>
                <a:endParaRPr lang="es-ES" sz="1400" dirty="0"/>
              </a:p>
            </c:rich>
          </c:tx>
          <c:layout/>
        </c:title>
        <c:numFmt formatCode="General" sourceLinked="1"/>
        <c:majorTickMark val="none"/>
        <c:tickLblPos val="nextTo"/>
        <c:txPr>
          <a:bodyPr/>
          <a:lstStyle/>
          <a:p>
            <a:pPr>
              <a:defRPr lang="es-ES"/>
            </a:pPr>
            <a:endParaRPr lang="en-US"/>
          </a:p>
        </c:txPr>
        <c:crossAx val="647322808"/>
        <c:crosses val="autoZero"/>
        <c:crossBetween val="between"/>
      </c:valAx>
    </c:plotArea>
    <c:legend>
      <c:legendPos val="r"/>
      <c:layout/>
      <c:txPr>
        <a:bodyPr/>
        <a:lstStyle/>
        <a:p>
          <a:pPr>
            <a:defRPr lang="es-ES" sz="1400"/>
          </a:pPr>
          <a:endParaRPr lang="en-US"/>
        </a:p>
      </c:txPr>
    </c:legend>
    <c:plotVisOnly val="1"/>
  </c:chart>
  <c:spPr>
    <a:solidFill>
      <a:prstClr val="white">
        <a:alpha val="33000"/>
      </a:prstClr>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lrMapOvr bg1="lt1" tx1="dk1" bg2="lt2" tx2="dk2" accent1="accent1" accent2="accent2" accent3="accent3" accent4="accent4" accent5="accent5" accent6="accent6" hlink="hlink" folHlink="folHlink"/>
  <c:chart>
    <c:title>
      <c:tx>
        <c:rich>
          <a:bodyPr/>
          <a:lstStyle/>
          <a:p>
            <a:pPr>
              <a:defRPr lang="es-MX"/>
            </a:pPr>
            <a:r>
              <a:rPr lang="es-MX" dirty="0" smtClean="0"/>
              <a:t>Average time on each activity</a:t>
            </a:r>
            <a:endParaRPr lang="es-MX" dirty="0"/>
          </a:p>
        </c:rich>
      </c:tx>
      <c:layout/>
    </c:title>
    <c:plotArea>
      <c:layout/>
      <c:barChart>
        <c:barDir val="col"/>
        <c:grouping val="clustered"/>
        <c:ser>
          <c:idx val="0"/>
          <c:order val="0"/>
          <c:tx>
            <c:strRef>
              <c:f>Actividades!$G$22</c:f>
              <c:strCache>
                <c:ptCount val="1"/>
                <c:pt idx="0">
                  <c:v>R1</c:v>
                </c:pt>
              </c:strCache>
            </c:strRef>
          </c:tx>
          <c:dLbls>
            <c:txPr>
              <a:bodyPr/>
              <a:lstStyle/>
              <a:p>
                <a:pPr>
                  <a:defRPr lang="es-MX"/>
                </a:pPr>
                <a:endParaRPr lang="en-US"/>
              </a:p>
            </c:txPr>
            <c:showVal val="1"/>
          </c:dLbls>
          <c:cat>
            <c:strRef>
              <c:f>Actividades!$F$23:$F$28</c:f>
              <c:strCache>
                <c:ptCount val="6"/>
                <c:pt idx="0">
                  <c:v>Cuidados</c:v>
                </c:pt>
                <c:pt idx="1">
                  <c:v>Información</c:v>
                </c:pt>
                <c:pt idx="2">
                  <c:v>Coordinación</c:v>
                </c:pt>
                <c:pt idx="3">
                  <c:v>Soporte</c:v>
                </c:pt>
                <c:pt idx="4">
                  <c:v>Tiempo personal</c:v>
                </c:pt>
                <c:pt idx="5">
                  <c:v>Control Med.</c:v>
                </c:pt>
              </c:strCache>
            </c:strRef>
          </c:cat>
          <c:val>
            <c:numRef>
              <c:f>Actividades!$G$23:$G$28</c:f>
              <c:numCache>
                <c:formatCode>0%</c:formatCode>
                <c:ptCount val="6"/>
                <c:pt idx="0">
                  <c:v>0.36574732252867</c:v>
                </c:pt>
                <c:pt idx="1">
                  <c:v>0.117145294284902</c:v>
                </c:pt>
                <c:pt idx="2">
                  <c:v>0.0699459766846744</c:v>
                </c:pt>
                <c:pt idx="3">
                  <c:v>0.370533598711023</c:v>
                </c:pt>
                <c:pt idx="4">
                  <c:v>0.0766278077907307</c:v>
                </c:pt>
                <c:pt idx="5">
                  <c:v>0.0</c:v>
                </c:pt>
              </c:numCache>
            </c:numRef>
          </c:val>
        </c:ser>
        <c:ser>
          <c:idx val="1"/>
          <c:order val="1"/>
          <c:tx>
            <c:strRef>
              <c:f>Actividades!$H$22</c:f>
              <c:strCache>
                <c:ptCount val="1"/>
                <c:pt idx="0">
                  <c:v>R2</c:v>
                </c:pt>
              </c:strCache>
            </c:strRef>
          </c:tx>
          <c:dLbls>
            <c:txPr>
              <a:bodyPr/>
              <a:lstStyle/>
              <a:p>
                <a:pPr>
                  <a:defRPr lang="es-MX"/>
                </a:pPr>
                <a:endParaRPr lang="en-US"/>
              </a:p>
            </c:txPr>
            <c:showVal val="1"/>
          </c:dLbls>
          <c:cat>
            <c:strRef>
              <c:f>Actividades!$F$23:$F$28</c:f>
              <c:strCache>
                <c:ptCount val="6"/>
                <c:pt idx="0">
                  <c:v>Cuidados</c:v>
                </c:pt>
                <c:pt idx="1">
                  <c:v>Información</c:v>
                </c:pt>
                <c:pt idx="2">
                  <c:v>Coordinación</c:v>
                </c:pt>
                <c:pt idx="3">
                  <c:v>Soporte</c:v>
                </c:pt>
                <c:pt idx="4">
                  <c:v>Tiempo personal</c:v>
                </c:pt>
                <c:pt idx="5">
                  <c:v>Control Med.</c:v>
                </c:pt>
              </c:strCache>
            </c:strRef>
          </c:cat>
          <c:val>
            <c:numRef>
              <c:f>Actividades!$H$23:$H$28</c:f>
              <c:numCache>
                <c:formatCode>0%</c:formatCode>
                <c:ptCount val="6"/>
                <c:pt idx="0">
                  <c:v>0.403129657228018</c:v>
                </c:pt>
                <c:pt idx="1">
                  <c:v>0.0797317436661699</c:v>
                </c:pt>
                <c:pt idx="2">
                  <c:v>0.0543964232488823</c:v>
                </c:pt>
                <c:pt idx="3">
                  <c:v>0.213114754098361</c:v>
                </c:pt>
                <c:pt idx="4">
                  <c:v>0.249627421758569</c:v>
                </c:pt>
                <c:pt idx="5">
                  <c:v>0.0</c:v>
                </c:pt>
              </c:numCache>
            </c:numRef>
          </c:val>
        </c:ser>
        <c:ser>
          <c:idx val="2"/>
          <c:order val="2"/>
          <c:tx>
            <c:strRef>
              <c:f>Actividades!$I$22</c:f>
              <c:strCache>
                <c:ptCount val="1"/>
                <c:pt idx="0">
                  <c:v>R3</c:v>
                </c:pt>
              </c:strCache>
            </c:strRef>
          </c:tx>
          <c:dLbls>
            <c:txPr>
              <a:bodyPr/>
              <a:lstStyle/>
              <a:p>
                <a:pPr>
                  <a:defRPr lang="es-MX"/>
                </a:pPr>
                <a:endParaRPr lang="en-US"/>
              </a:p>
            </c:txPr>
            <c:showVal val="1"/>
          </c:dLbls>
          <c:cat>
            <c:strRef>
              <c:f>Actividades!$F$23:$F$28</c:f>
              <c:strCache>
                <c:ptCount val="6"/>
                <c:pt idx="0">
                  <c:v>Cuidados</c:v>
                </c:pt>
                <c:pt idx="1">
                  <c:v>Información</c:v>
                </c:pt>
                <c:pt idx="2">
                  <c:v>Coordinación</c:v>
                </c:pt>
                <c:pt idx="3">
                  <c:v>Soporte</c:v>
                </c:pt>
                <c:pt idx="4">
                  <c:v>Tiempo personal</c:v>
                </c:pt>
                <c:pt idx="5">
                  <c:v>Control Med.</c:v>
                </c:pt>
              </c:strCache>
            </c:strRef>
          </c:cat>
          <c:val>
            <c:numRef>
              <c:f>Actividades!$I$23:$I$28</c:f>
              <c:numCache>
                <c:formatCode>0%</c:formatCode>
                <c:ptCount val="6"/>
                <c:pt idx="0">
                  <c:v>0.626647144948756</c:v>
                </c:pt>
                <c:pt idx="1">
                  <c:v>0.110541727672035</c:v>
                </c:pt>
                <c:pt idx="2">
                  <c:v>0.0860175695461201</c:v>
                </c:pt>
                <c:pt idx="3">
                  <c:v>0.0735724743777453</c:v>
                </c:pt>
                <c:pt idx="4">
                  <c:v>0.0285505124450952</c:v>
                </c:pt>
                <c:pt idx="5">
                  <c:v>0.0746705710102489</c:v>
                </c:pt>
              </c:numCache>
            </c:numRef>
          </c:val>
        </c:ser>
        <c:dLbls>
          <c:showVal val="1"/>
        </c:dLbls>
        <c:overlap val="-25"/>
        <c:axId val="1373869128"/>
        <c:axId val="1348543272"/>
      </c:barChart>
      <c:catAx>
        <c:axId val="1373869128"/>
        <c:scaling>
          <c:orientation val="minMax"/>
        </c:scaling>
        <c:axPos val="b"/>
        <c:majorTickMark val="none"/>
        <c:tickLblPos val="nextTo"/>
        <c:txPr>
          <a:bodyPr/>
          <a:lstStyle/>
          <a:p>
            <a:pPr>
              <a:defRPr lang="es-MX" sz="1100"/>
            </a:pPr>
            <a:endParaRPr lang="en-US"/>
          </a:p>
        </c:txPr>
        <c:crossAx val="1348543272"/>
        <c:crosses val="autoZero"/>
        <c:auto val="1"/>
        <c:lblAlgn val="ctr"/>
        <c:lblOffset val="100"/>
      </c:catAx>
      <c:valAx>
        <c:axId val="1348543272"/>
        <c:scaling>
          <c:orientation val="minMax"/>
        </c:scaling>
        <c:delete val="1"/>
        <c:axPos val="l"/>
        <c:numFmt formatCode="0%" sourceLinked="1"/>
        <c:tickLblPos val="nextTo"/>
        <c:crossAx val="1373869128"/>
        <c:crosses val="autoZero"/>
        <c:crossBetween val="between"/>
      </c:valAx>
    </c:plotArea>
    <c:legend>
      <c:legendPos val="t"/>
      <c:layout/>
      <c:txPr>
        <a:bodyPr/>
        <a:lstStyle/>
        <a:p>
          <a:pPr>
            <a:defRPr lang="es-MX" sz="1800"/>
          </a:pPr>
          <a:endParaRPr lang="en-US"/>
        </a:p>
      </c:txPr>
    </c:legend>
    <c:plotVisOnly val="1"/>
    <c:dispBlanksAs val="gap"/>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129577736810986"/>
          <c:y val="0.0472219305920093"/>
          <c:w val="0.749424763107653"/>
          <c:h val="0.833094925634296"/>
        </c:manualLayout>
      </c:layout>
      <c:scatterChart>
        <c:scatterStyle val="lineMarker"/>
        <c:ser>
          <c:idx val="0"/>
          <c:order val="0"/>
          <c:marker>
            <c:symbol val="none"/>
          </c:marker>
          <c:xVal>
            <c:numRef>
              <c:f>Data!$AH$162:$AH$252</c:f>
              <c:numCache>
                <c:formatCode>h:mm</c:formatCode>
                <c:ptCount val="91"/>
                <c:pt idx="0">
                  <c:v>0.448611111111111</c:v>
                </c:pt>
                <c:pt idx="1">
                  <c:v>0.448958333333333</c:v>
                </c:pt>
                <c:pt idx="2">
                  <c:v>0.448958333333333</c:v>
                </c:pt>
                <c:pt idx="3">
                  <c:v>0.451388888888889</c:v>
                </c:pt>
                <c:pt idx="4">
                  <c:v>0.451388888888889</c:v>
                </c:pt>
                <c:pt idx="5">
                  <c:v>0.454861111111111</c:v>
                </c:pt>
                <c:pt idx="6">
                  <c:v>0.454861111111111</c:v>
                </c:pt>
                <c:pt idx="7">
                  <c:v>0.45625</c:v>
                </c:pt>
                <c:pt idx="8">
                  <c:v>0.45625</c:v>
                </c:pt>
                <c:pt idx="9">
                  <c:v>0.457638888888889</c:v>
                </c:pt>
                <c:pt idx="10">
                  <c:v>0.457638888888889</c:v>
                </c:pt>
                <c:pt idx="11">
                  <c:v>0.458333333333333</c:v>
                </c:pt>
                <c:pt idx="12">
                  <c:v>0.458333333333333</c:v>
                </c:pt>
                <c:pt idx="13">
                  <c:v>0.459027777777778</c:v>
                </c:pt>
                <c:pt idx="14">
                  <c:v>0.459027777777778</c:v>
                </c:pt>
                <c:pt idx="15">
                  <c:v>0.461805555555556</c:v>
                </c:pt>
                <c:pt idx="16">
                  <c:v>0.461805555555556</c:v>
                </c:pt>
                <c:pt idx="17">
                  <c:v>0.464583333333333</c:v>
                </c:pt>
                <c:pt idx="18">
                  <c:v>0.464583333333333</c:v>
                </c:pt>
                <c:pt idx="19">
                  <c:v>0.464930555555556</c:v>
                </c:pt>
                <c:pt idx="20">
                  <c:v>0.464930555555556</c:v>
                </c:pt>
                <c:pt idx="21">
                  <c:v>0.465277777777778</c:v>
                </c:pt>
                <c:pt idx="22">
                  <c:v>0.465277777777778</c:v>
                </c:pt>
                <c:pt idx="23">
                  <c:v>0.465625</c:v>
                </c:pt>
                <c:pt idx="24">
                  <c:v>0.465625</c:v>
                </c:pt>
                <c:pt idx="25">
                  <c:v>0.465972222222222</c:v>
                </c:pt>
                <c:pt idx="26">
                  <c:v>0.465972222222222</c:v>
                </c:pt>
                <c:pt idx="27">
                  <c:v>0.467361111111111</c:v>
                </c:pt>
                <c:pt idx="28">
                  <c:v>0.467361111111111</c:v>
                </c:pt>
                <c:pt idx="29">
                  <c:v>0.46875</c:v>
                </c:pt>
                <c:pt idx="30">
                  <c:v>0.46875</c:v>
                </c:pt>
                <c:pt idx="31">
                  <c:v>0.469444444444445</c:v>
                </c:pt>
                <c:pt idx="32">
                  <c:v>0.469444444444445</c:v>
                </c:pt>
                <c:pt idx="33">
                  <c:v>0.470138888888889</c:v>
                </c:pt>
                <c:pt idx="34">
                  <c:v>0.470138888888889</c:v>
                </c:pt>
                <c:pt idx="35">
                  <c:v>0.470833333333333</c:v>
                </c:pt>
                <c:pt idx="36">
                  <c:v>0.470833333333333</c:v>
                </c:pt>
                <c:pt idx="37">
                  <c:v>0.475694444444444</c:v>
                </c:pt>
                <c:pt idx="38">
                  <c:v>0.475694444444444</c:v>
                </c:pt>
                <c:pt idx="39">
                  <c:v>0.479861111111111</c:v>
                </c:pt>
                <c:pt idx="40">
                  <c:v>0.479861111111111</c:v>
                </c:pt>
                <c:pt idx="41">
                  <c:v>0.48125</c:v>
                </c:pt>
                <c:pt idx="42">
                  <c:v>0.48125</c:v>
                </c:pt>
                <c:pt idx="43">
                  <c:v>0.482291666666667</c:v>
                </c:pt>
                <c:pt idx="44">
                  <c:v>0.482291666666667</c:v>
                </c:pt>
                <c:pt idx="45">
                  <c:v>0.482638888888889</c:v>
                </c:pt>
                <c:pt idx="46">
                  <c:v>0.482638888888889</c:v>
                </c:pt>
                <c:pt idx="47">
                  <c:v>0.484722222222222</c:v>
                </c:pt>
                <c:pt idx="48">
                  <c:v>0.484722222222222</c:v>
                </c:pt>
                <c:pt idx="49">
                  <c:v>0.486111111111111</c:v>
                </c:pt>
                <c:pt idx="50">
                  <c:v>0.486111111111111</c:v>
                </c:pt>
                <c:pt idx="51">
                  <c:v>0.4875</c:v>
                </c:pt>
                <c:pt idx="52">
                  <c:v>0.4875</c:v>
                </c:pt>
                <c:pt idx="53">
                  <c:v>0.499305555555556</c:v>
                </c:pt>
                <c:pt idx="54">
                  <c:v>0.499305555555556</c:v>
                </c:pt>
                <c:pt idx="55">
                  <c:v>0.502083333333333</c:v>
                </c:pt>
                <c:pt idx="56">
                  <c:v>0.502083333333333</c:v>
                </c:pt>
                <c:pt idx="57">
                  <c:v>0.504861111111111</c:v>
                </c:pt>
                <c:pt idx="58">
                  <c:v>0.504861111111111</c:v>
                </c:pt>
                <c:pt idx="59">
                  <c:v>0.50625</c:v>
                </c:pt>
                <c:pt idx="60">
                  <c:v>0.50625</c:v>
                </c:pt>
                <c:pt idx="61">
                  <c:v>0.517361111111111</c:v>
                </c:pt>
                <c:pt idx="62">
                  <c:v>0.517361111111111</c:v>
                </c:pt>
                <c:pt idx="63">
                  <c:v>0.520833333333333</c:v>
                </c:pt>
                <c:pt idx="64">
                  <c:v>0.520833333333333</c:v>
                </c:pt>
                <c:pt idx="65">
                  <c:v>0.521527777777778</c:v>
                </c:pt>
                <c:pt idx="66">
                  <c:v>0.521527777777778</c:v>
                </c:pt>
                <c:pt idx="67">
                  <c:v>0.527777777777778</c:v>
                </c:pt>
                <c:pt idx="68">
                  <c:v>0.527777777777778</c:v>
                </c:pt>
                <c:pt idx="69">
                  <c:v>0.53125</c:v>
                </c:pt>
                <c:pt idx="70">
                  <c:v>0.53125</c:v>
                </c:pt>
                <c:pt idx="71">
                  <c:v>0.538194444444445</c:v>
                </c:pt>
                <c:pt idx="72">
                  <c:v>0.538194444444445</c:v>
                </c:pt>
                <c:pt idx="73">
                  <c:v>0.549305555555556</c:v>
                </c:pt>
                <c:pt idx="74">
                  <c:v>0.549305555555556</c:v>
                </c:pt>
                <c:pt idx="75">
                  <c:v>0.550694444444445</c:v>
                </c:pt>
                <c:pt idx="76">
                  <c:v>0.550694444444445</c:v>
                </c:pt>
                <c:pt idx="77">
                  <c:v>0.552777777777778</c:v>
                </c:pt>
                <c:pt idx="78">
                  <c:v>0.552777777777778</c:v>
                </c:pt>
                <c:pt idx="79">
                  <c:v>0.554166666666667</c:v>
                </c:pt>
                <c:pt idx="80">
                  <c:v>0.554166666666667</c:v>
                </c:pt>
                <c:pt idx="81">
                  <c:v>0.5625</c:v>
                </c:pt>
                <c:pt idx="82">
                  <c:v>0.5625</c:v>
                </c:pt>
                <c:pt idx="83">
                  <c:v>0.572222222222222</c:v>
                </c:pt>
                <c:pt idx="84">
                  <c:v>0.572222222222222</c:v>
                </c:pt>
                <c:pt idx="85">
                  <c:v>0.578472222222222</c:v>
                </c:pt>
                <c:pt idx="86">
                  <c:v>0.578472222222222</c:v>
                </c:pt>
                <c:pt idx="87">
                  <c:v>0.579166666666667</c:v>
                </c:pt>
                <c:pt idx="88">
                  <c:v>0.579166666666667</c:v>
                </c:pt>
                <c:pt idx="89">
                  <c:v>0.579861111111111</c:v>
                </c:pt>
                <c:pt idx="90">
                  <c:v>0.579861111111111</c:v>
                </c:pt>
              </c:numCache>
            </c:numRef>
          </c:xVal>
          <c:yVal>
            <c:numRef>
              <c:f>Data!$AI$162:$AI$252</c:f>
              <c:numCache>
                <c:formatCode>General</c:formatCode>
                <c:ptCount val="91"/>
                <c:pt idx="0">
                  <c:v>7.0</c:v>
                </c:pt>
                <c:pt idx="1">
                  <c:v>7.0</c:v>
                </c:pt>
                <c:pt idx="2">
                  <c:v>2.0</c:v>
                </c:pt>
                <c:pt idx="3">
                  <c:v>2.0</c:v>
                </c:pt>
                <c:pt idx="4">
                  <c:v>2.0</c:v>
                </c:pt>
                <c:pt idx="5">
                  <c:v>2.0</c:v>
                </c:pt>
                <c:pt idx="6">
                  <c:v>1.0</c:v>
                </c:pt>
                <c:pt idx="7">
                  <c:v>1.0</c:v>
                </c:pt>
                <c:pt idx="8">
                  <c:v>2.0</c:v>
                </c:pt>
                <c:pt idx="9">
                  <c:v>2.0</c:v>
                </c:pt>
                <c:pt idx="10">
                  <c:v>7.0</c:v>
                </c:pt>
                <c:pt idx="11">
                  <c:v>7.0</c:v>
                </c:pt>
                <c:pt idx="12">
                  <c:v>7.0</c:v>
                </c:pt>
                <c:pt idx="13">
                  <c:v>7.0</c:v>
                </c:pt>
                <c:pt idx="14">
                  <c:v>6.0</c:v>
                </c:pt>
                <c:pt idx="15">
                  <c:v>6.0</c:v>
                </c:pt>
                <c:pt idx="16">
                  <c:v>2.0</c:v>
                </c:pt>
                <c:pt idx="17">
                  <c:v>2.0</c:v>
                </c:pt>
                <c:pt idx="18">
                  <c:v>6.0</c:v>
                </c:pt>
                <c:pt idx="19">
                  <c:v>6.0</c:v>
                </c:pt>
                <c:pt idx="20">
                  <c:v>6.0</c:v>
                </c:pt>
                <c:pt idx="21">
                  <c:v>6.0</c:v>
                </c:pt>
                <c:pt idx="22">
                  <c:v>4.0</c:v>
                </c:pt>
                <c:pt idx="23">
                  <c:v>4.0</c:v>
                </c:pt>
                <c:pt idx="24">
                  <c:v>6.0</c:v>
                </c:pt>
                <c:pt idx="25">
                  <c:v>6.0</c:v>
                </c:pt>
                <c:pt idx="26">
                  <c:v>6.0</c:v>
                </c:pt>
                <c:pt idx="27">
                  <c:v>6.0</c:v>
                </c:pt>
                <c:pt idx="28">
                  <c:v>6.0</c:v>
                </c:pt>
                <c:pt idx="29">
                  <c:v>6.0</c:v>
                </c:pt>
                <c:pt idx="30">
                  <c:v>6.0</c:v>
                </c:pt>
                <c:pt idx="31">
                  <c:v>6.0</c:v>
                </c:pt>
                <c:pt idx="32">
                  <c:v>7.0</c:v>
                </c:pt>
                <c:pt idx="33">
                  <c:v>7.0</c:v>
                </c:pt>
                <c:pt idx="34">
                  <c:v>2.0</c:v>
                </c:pt>
                <c:pt idx="35">
                  <c:v>2.0</c:v>
                </c:pt>
                <c:pt idx="36">
                  <c:v>7.0</c:v>
                </c:pt>
                <c:pt idx="37">
                  <c:v>7.0</c:v>
                </c:pt>
                <c:pt idx="38">
                  <c:v>6.0</c:v>
                </c:pt>
                <c:pt idx="39">
                  <c:v>6.0</c:v>
                </c:pt>
                <c:pt idx="40">
                  <c:v>7.0</c:v>
                </c:pt>
                <c:pt idx="41">
                  <c:v>7.0</c:v>
                </c:pt>
                <c:pt idx="42">
                  <c:v>6.0</c:v>
                </c:pt>
                <c:pt idx="43">
                  <c:v>6.0</c:v>
                </c:pt>
                <c:pt idx="44">
                  <c:v>6.0</c:v>
                </c:pt>
                <c:pt idx="45">
                  <c:v>6.0</c:v>
                </c:pt>
                <c:pt idx="46">
                  <c:v>2.0</c:v>
                </c:pt>
                <c:pt idx="47">
                  <c:v>2.0</c:v>
                </c:pt>
                <c:pt idx="48">
                  <c:v>2.0</c:v>
                </c:pt>
                <c:pt idx="49">
                  <c:v>2.0</c:v>
                </c:pt>
                <c:pt idx="50">
                  <c:v>5.0</c:v>
                </c:pt>
                <c:pt idx="51">
                  <c:v>5.0</c:v>
                </c:pt>
                <c:pt idx="52">
                  <c:v>2.0</c:v>
                </c:pt>
                <c:pt idx="53">
                  <c:v>2.0</c:v>
                </c:pt>
                <c:pt idx="54">
                  <c:v>2.0</c:v>
                </c:pt>
                <c:pt idx="55">
                  <c:v>2.0</c:v>
                </c:pt>
                <c:pt idx="56">
                  <c:v>7.0</c:v>
                </c:pt>
                <c:pt idx="57">
                  <c:v>7.0</c:v>
                </c:pt>
                <c:pt idx="58">
                  <c:v>7.0</c:v>
                </c:pt>
                <c:pt idx="59">
                  <c:v>7.0</c:v>
                </c:pt>
                <c:pt idx="60">
                  <c:v>2.0</c:v>
                </c:pt>
                <c:pt idx="61">
                  <c:v>2.0</c:v>
                </c:pt>
                <c:pt idx="62">
                  <c:v>4.0</c:v>
                </c:pt>
                <c:pt idx="63">
                  <c:v>4.0</c:v>
                </c:pt>
                <c:pt idx="64">
                  <c:v>1.0</c:v>
                </c:pt>
                <c:pt idx="65">
                  <c:v>1.0</c:v>
                </c:pt>
                <c:pt idx="66">
                  <c:v>7.0</c:v>
                </c:pt>
                <c:pt idx="67">
                  <c:v>7.0</c:v>
                </c:pt>
                <c:pt idx="68">
                  <c:v>7.0</c:v>
                </c:pt>
                <c:pt idx="69">
                  <c:v>7.0</c:v>
                </c:pt>
                <c:pt idx="70">
                  <c:v>2.0</c:v>
                </c:pt>
                <c:pt idx="71">
                  <c:v>2.0</c:v>
                </c:pt>
                <c:pt idx="72">
                  <c:v>2.0</c:v>
                </c:pt>
                <c:pt idx="73">
                  <c:v>2.0</c:v>
                </c:pt>
                <c:pt idx="74">
                  <c:v>5.0</c:v>
                </c:pt>
                <c:pt idx="75">
                  <c:v>5.0</c:v>
                </c:pt>
                <c:pt idx="76">
                  <c:v>7.0</c:v>
                </c:pt>
                <c:pt idx="77">
                  <c:v>7.0</c:v>
                </c:pt>
                <c:pt idx="78">
                  <c:v>5.0</c:v>
                </c:pt>
                <c:pt idx="79">
                  <c:v>5.0</c:v>
                </c:pt>
                <c:pt idx="80">
                  <c:v>4.0</c:v>
                </c:pt>
                <c:pt idx="81">
                  <c:v>4.0</c:v>
                </c:pt>
                <c:pt idx="82">
                  <c:v>5.0</c:v>
                </c:pt>
                <c:pt idx="83">
                  <c:v>5.0</c:v>
                </c:pt>
                <c:pt idx="84">
                  <c:v>7.0</c:v>
                </c:pt>
                <c:pt idx="85">
                  <c:v>7.0</c:v>
                </c:pt>
                <c:pt idx="86">
                  <c:v>5.0</c:v>
                </c:pt>
                <c:pt idx="87">
                  <c:v>5.0</c:v>
                </c:pt>
                <c:pt idx="88">
                  <c:v>5.0</c:v>
                </c:pt>
                <c:pt idx="89">
                  <c:v>5.0</c:v>
                </c:pt>
                <c:pt idx="90">
                  <c:v>7.0</c:v>
                </c:pt>
              </c:numCache>
            </c:numRef>
          </c:yVal>
        </c:ser>
        <c:axId val="1374255464"/>
        <c:axId val="1349141208"/>
      </c:scatterChart>
      <c:scatterChart>
        <c:scatterStyle val="lineMarker"/>
        <c:ser>
          <c:idx val="1"/>
          <c:order val="1"/>
          <c:spPr>
            <a:ln>
              <a:noFill/>
            </a:ln>
          </c:spPr>
          <c:marker>
            <c:symbol val="none"/>
          </c:marker>
          <c:dLbls>
            <c:dLbl>
              <c:idx val="0"/>
              <c:layout/>
              <c:tx>
                <c:strRef>
                  <c:f>Data!$AD$3</c:f>
                  <c:strCache>
                    <c:ptCount val="1"/>
                    <c:pt idx="0">
                      <c:v> </c:v>
                    </c:pt>
                  </c:strCache>
                </c:strRef>
              </c:tx>
              <c:spPr/>
              <c:txPr>
                <a:bodyPr/>
                <a:lstStyle/>
                <a:p>
                  <a:pPr>
                    <a:defRPr lang="es-MX" sz="1100" b="1" i="0" strike="noStrike">
                      <a:latin typeface="Arial"/>
                    </a:defRPr>
                  </a:pPr>
                  <a:endParaRPr lang="en-US"/>
                </a:p>
              </c:txPr>
              <c:dLblPos val="l"/>
            </c:dLbl>
            <c:dLbl>
              <c:idx val="1"/>
              <c:layout/>
              <c:tx>
                <c:strRef>
                  <c:f>Data!$AD$4</c:f>
                  <c:strCache>
                    <c:ptCount val="1"/>
                    <c:pt idx="0">
                      <c:v>Información</c:v>
                    </c:pt>
                  </c:strCache>
                </c:strRef>
              </c:tx>
              <c:spPr/>
              <c:txPr>
                <a:bodyPr/>
                <a:lstStyle/>
                <a:p>
                  <a:pPr>
                    <a:defRPr lang="es-MX" sz="1100" b="0" i="0" strike="noStrike">
                      <a:latin typeface="Arial"/>
                    </a:defRPr>
                  </a:pPr>
                  <a:endParaRPr lang="en-US"/>
                </a:p>
              </c:txPr>
              <c:dLblPos val="l"/>
            </c:dLbl>
            <c:dLbl>
              <c:idx val="2"/>
              <c:layout/>
              <c:tx>
                <c:strRef>
                  <c:f>Data!$AD$5</c:f>
                  <c:strCache>
                    <c:ptCount val="1"/>
                    <c:pt idx="0">
                      <c:v>Soporte</c:v>
                    </c:pt>
                  </c:strCache>
                </c:strRef>
              </c:tx>
              <c:spPr/>
              <c:txPr>
                <a:bodyPr/>
                <a:lstStyle/>
                <a:p>
                  <a:pPr>
                    <a:defRPr lang="es-MX" sz="1100" b="0" i="0" strike="noStrike">
                      <a:latin typeface="Arial"/>
                    </a:defRPr>
                  </a:pPr>
                  <a:endParaRPr lang="en-US"/>
                </a:p>
              </c:txPr>
              <c:dLblPos val="l"/>
            </c:dLbl>
            <c:dLbl>
              <c:idx val="3"/>
              <c:layout/>
              <c:tx>
                <c:strRef>
                  <c:f>Data!$AD$6</c:f>
                  <c:strCache>
                    <c:ptCount val="1"/>
                    <c:pt idx="0">
                      <c:v>Tiempo personal</c:v>
                    </c:pt>
                  </c:strCache>
                </c:strRef>
              </c:tx>
              <c:spPr/>
              <c:txPr>
                <a:bodyPr/>
                <a:lstStyle/>
                <a:p>
                  <a:pPr>
                    <a:defRPr lang="es-MX" sz="1100" b="0" i="0" strike="noStrike">
                      <a:latin typeface="Arial"/>
                    </a:defRPr>
                  </a:pPr>
                  <a:endParaRPr lang="en-US"/>
                </a:p>
              </c:txPr>
              <c:dLblPos val="l"/>
            </c:dLbl>
            <c:dLbl>
              <c:idx val="4"/>
              <c:layout/>
              <c:tx>
                <c:strRef>
                  <c:f>Data!$AD$7</c:f>
                  <c:strCache>
                    <c:ptCount val="1"/>
                    <c:pt idx="0">
                      <c:v>Coordinación</c:v>
                    </c:pt>
                  </c:strCache>
                </c:strRef>
              </c:tx>
              <c:spPr/>
              <c:txPr>
                <a:bodyPr/>
                <a:lstStyle/>
                <a:p>
                  <a:pPr>
                    <a:defRPr lang="es-MX" sz="1100" b="0" i="0" strike="noStrike">
                      <a:latin typeface="Arial"/>
                    </a:defRPr>
                  </a:pPr>
                  <a:endParaRPr lang="en-US"/>
                </a:p>
              </c:txPr>
              <c:dLblPos val="l"/>
            </c:dLbl>
            <c:dLbl>
              <c:idx val="5"/>
              <c:layout/>
              <c:tx>
                <c:strRef>
                  <c:f>Data!$AD$8</c:f>
                  <c:strCache>
                    <c:ptCount val="1"/>
                    <c:pt idx="0">
                      <c:v>Alimentación</c:v>
                    </c:pt>
                  </c:strCache>
                </c:strRef>
              </c:tx>
              <c:spPr/>
              <c:txPr>
                <a:bodyPr/>
                <a:lstStyle/>
                <a:p>
                  <a:pPr>
                    <a:defRPr lang="es-MX" sz="1100" b="0" i="0" strike="noStrike">
                      <a:latin typeface="Arial"/>
                    </a:defRPr>
                  </a:pPr>
                  <a:endParaRPr lang="en-US"/>
                </a:p>
              </c:txPr>
              <c:dLblPos val="l"/>
            </c:dLbl>
            <c:dLbl>
              <c:idx val="6"/>
              <c:layout/>
              <c:tx>
                <c:strRef>
                  <c:f>Data!$AD$9</c:f>
                  <c:strCache>
                    <c:ptCount val="1"/>
                    <c:pt idx="0">
                      <c:v>Higiene</c:v>
                    </c:pt>
                  </c:strCache>
                </c:strRef>
              </c:tx>
              <c:spPr/>
              <c:txPr>
                <a:bodyPr/>
                <a:lstStyle/>
                <a:p>
                  <a:pPr>
                    <a:defRPr lang="es-MX" sz="1100" b="0" i="0" strike="noStrike">
                      <a:latin typeface="Arial"/>
                    </a:defRPr>
                  </a:pPr>
                  <a:endParaRPr lang="en-US"/>
                </a:p>
              </c:txPr>
              <c:dLblPos val="l"/>
            </c:dLbl>
            <c:dLbl>
              <c:idx val="7"/>
              <c:layout/>
              <c:tx>
                <c:strRef>
                  <c:f>Data!$AD$10</c:f>
                  <c:strCache>
                    <c:ptCount val="1"/>
                    <c:pt idx="0">
                      <c:v>Otros</c:v>
                    </c:pt>
                  </c:strCache>
                </c:strRef>
              </c:tx>
              <c:spPr/>
              <c:txPr>
                <a:bodyPr/>
                <a:lstStyle/>
                <a:p>
                  <a:pPr>
                    <a:defRPr lang="es-MX" sz="1100" b="0" i="0" strike="noStrike">
                      <a:latin typeface="Arial"/>
                    </a:defRPr>
                  </a:pPr>
                  <a:endParaRPr lang="en-US"/>
                </a:p>
              </c:txPr>
              <c:dLblPos val="l"/>
            </c:dLbl>
            <c:dLbl>
              <c:idx val="8"/>
              <c:layout/>
              <c:tx>
                <c:strRef>
                  <c:f>Data!$AD$11</c:f>
                  <c:strCache>
                    <c:ptCount val="1"/>
                    <c:pt idx="0">
                      <c:v>Médicas</c:v>
                    </c:pt>
                  </c:strCache>
                </c:strRef>
              </c:tx>
              <c:spPr/>
              <c:txPr>
                <a:bodyPr/>
                <a:lstStyle/>
                <a:p>
                  <a:pPr>
                    <a:defRPr lang="es-MX" sz="1100" b="0" i="0" strike="noStrike">
                      <a:latin typeface="Arial"/>
                    </a:defRPr>
                  </a:pPr>
                  <a:endParaRPr lang="en-US"/>
                </a:p>
              </c:txPr>
              <c:dLblPos val="l"/>
            </c:dLbl>
            <c:dLbl>
              <c:idx val="9"/>
              <c:layout/>
              <c:tx>
                <c:strRef>
                  <c:f>Data!$AD$12</c:f>
                  <c:strCache>
                    <c:ptCount val="1"/>
                    <c:pt idx="0">
                      <c:v>Recreacion</c:v>
                    </c:pt>
                  </c:strCache>
                </c:strRef>
              </c:tx>
              <c:spPr/>
              <c:txPr>
                <a:bodyPr/>
                <a:lstStyle/>
                <a:p>
                  <a:pPr>
                    <a:defRPr lang="es-MX" sz="1100" b="0" i="0" strike="noStrike">
                      <a:latin typeface="Arial"/>
                    </a:defRPr>
                  </a:pPr>
                  <a:endParaRPr lang="en-US"/>
                </a:p>
              </c:txPr>
              <c:dLblPos val="l"/>
            </c:dLbl>
            <c:dLbl>
              <c:idx val="10"/>
              <c:layout/>
              <c:tx>
                <c:strRef>
                  <c:f>Data!$AD$13</c:f>
                  <c:strCache>
                    <c:ptCount val="1"/>
                    <c:pt idx="0">
                      <c:v>Descanso</c:v>
                    </c:pt>
                  </c:strCache>
                </c:strRef>
              </c:tx>
              <c:spPr/>
              <c:txPr>
                <a:bodyPr/>
                <a:lstStyle/>
                <a:p>
                  <a:pPr>
                    <a:defRPr lang="es-MX" sz="1100" b="0" i="0" strike="noStrike">
                      <a:latin typeface="Arial"/>
                    </a:defRPr>
                  </a:pPr>
                  <a:endParaRPr lang="en-US"/>
                </a:p>
              </c:txPr>
              <c:dLblPos val="l"/>
            </c:dLbl>
            <c:txPr>
              <a:bodyPr/>
              <a:lstStyle/>
              <a:p>
                <a:pPr>
                  <a:defRPr lang="es-MX" sz="1100"/>
                </a:pPr>
                <a:endParaRPr lang="en-US"/>
              </a:p>
            </c:txPr>
            <c:dLblPos val="l"/>
            <c:showVal val="1"/>
          </c:dLbls>
          <c:xVal>
            <c:numRef>
              <c:f>Data!$AE$3:$AE$13</c:f>
              <c:numCache>
                <c:formatCode>h:mm:ss</c:formatCode>
                <c:ptCount val="11"/>
                <c:pt idx="0">
                  <c:v>0.4375</c:v>
                </c:pt>
                <c:pt idx="1">
                  <c:v>0.4375</c:v>
                </c:pt>
                <c:pt idx="2">
                  <c:v>0.4375</c:v>
                </c:pt>
                <c:pt idx="3">
                  <c:v>0.4375</c:v>
                </c:pt>
                <c:pt idx="4">
                  <c:v>0.4375</c:v>
                </c:pt>
                <c:pt idx="5">
                  <c:v>0.4375</c:v>
                </c:pt>
                <c:pt idx="6">
                  <c:v>0.4375</c:v>
                </c:pt>
                <c:pt idx="7">
                  <c:v>0.4375</c:v>
                </c:pt>
                <c:pt idx="8">
                  <c:v>0.4375</c:v>
                </c:pt>
                <c:pt idx="9">
                  <c:v>0.4375</c:v>
                </c:pt>
                <c:pt idx="10">
                  <c:v>0.4375</c:v>
                </c:pt>
              </c:numCache>
            </c:numRef>
          </c:xVal>
          <c:yVal>
            <c:numRef>
              <c:f>Data!$AC$3:$AC$13</c:f>
              <c:numCache>
                <c:formatCode>General</c:formatCode>
                <c:ptCount val="11"/>
                <c:pt idx="0">
                  <c:v>0.0</c:v>
                </c:pt>
                <c:pt idx="1">
                  <c:v>1.0</c:v>
                </c:pt>
                <c:pt idx="2">
                  <c:v>2.0</c:v>
                </c:pt>
                <c:pt idx="3">
                  <c:v>3.0</c:v>
                </c:pt>
                <c:pt idx="4">
                  <c:v>4.0</c:v>
                </c:pt>
                <c:pt idx="5">
                  <c:v>5.0</c:v>
                </c:pt>
                <c:pt idx="6">
                  <c:v>6.0</c:v>
                </c:pt>
                <c:pt idx="7">
                  <c:v>7.0</c:v>
                </c:pt>
                <c:pt idx="8">
                  <c:v>8.0</c:v>
                </c:pt>
                <c:pt idx="9">
                  <c:v>9.0</c:v>
                </c:pt>
                <c:pt idx="10">
                  <c:v>10.0</c:v>
                </c:pt>
              </c:numCache>
            </c:numRef>
          </c:yVal>
        </c:ser>
        <c:ser>
          <c:idx val="2"/>
          <c:order val="2"/>
          <c:spPr>
            <a:ln w="28575">
              <a:solidFill>
                <a:schemeClr val="accent2"/>
              </a:solidFill>
            </a:ln>
          </c:spPr>
          <c:marker>
            <c:symbol val="none"/>
          </c:marker>
          <c:xVal>
            <c:numRef>
              <c:f>Data!$AK$162:$AK$240</c:f>
              <c:numCache>
                <c:formatCode>h:mm</c:formatCode>
                <c:ptCount val="79"/>
                <c:pt idx="0">
                  <c:v>0.439583333333333</c:v>
                </c:pt>
                <c:pt idx="1">
                  <c:v>0.440277777777778</c:v>
                </c:pt>
                <c:pt idx="2">
                  <c:v>0.440277777777778</c:v>
                </c:pt>
                <c:pt idx="3">
                  <c:v>0.440972222222222</c:v>
                </c:pt>
                <c:pt idx="4">
                  <c:v>0.440972222222222</c:v>
                </c:pt>
                <c:pt idx="5">
                  <c:v>0.444444444444444</c:v>
                </c:pt>
                <c:pt idx="6">
                  <c:v>0.444444444444444</c:v>
                </c:pt>
                <c:pt idx="7">
                  <c:v>0.445138888888889</c:v>
                </c:pt>
                <c:pt idx="8">
                  <c:v>0.445138888888889</c:v>
                </c:pt>
                <c:pt idx="9">
                  <c:v>0.450694444444444</c:v>
                </c:pt>
                <c:pt idx="10">
                  <c:v>0.450694444444444</c:v>
                </c:pt>
                <c:pt idx="11">
                  <c:v>0.452777777777778</c:v>
                </c:pt>
                <c:pt idx="12">
                  <c:v>0.452777777777778</c:v>
                </c:pt>
                <c:pt idx="13">
                  <c:v>0.455555555555556</c:v>
                </c:pt>
                <c:pt idx="14">
                  <c:v>0.455555555555556</c:v>
                </c:pt>
                <c:pt idx="15">
                  <c:v>0.45625</c:v>
                </c:pt>
                <c:pt idx="16">
                  <c:v>0.45625</c:v>
                </c:pt>
                <c:pt idx="17">
                  <c:v>0.456944444444444</c:v>
                </c:pt>
                <c:pt idx="18">
                  <c:v>0.456944444444444</c:v>
                </c:pt>
                <c:pt idx="19">
                  <c:v>0.457638888888889</c:v>
                </c:pt>
                <c:pt idx="20">
                  <c:v>0.457638888888889</c:v>
                </c:pt>
                <c:pt idx="21">
                  <c:v>0.459027777777778</c:v>
                </c:pt>
                <c:pt idx="22">
                  <c:v>0.459027777777778</c:v>
                </c:pt>
                <c:pt idx="23">
                  <c:v>0.459722222222222</c:v>
                </c:pt>
                <c:pt idx="24">
                  <c:v>0.459722222222222</c:v>
                </c:pt>
                <c:pt idx="25">
                  <c:v>0.461111111111111</c:v>
                </c:pt>
                <c:pt idx="26">
                  <c:v>0.461111111111111</c:v>
                </c:pt>
                <c:pt idx="27">
                  <c:v>0.463888888888889</c:v>
                </c:pt>
                <c:pt idx="28">
                  <c:v>0.463888888888889</c:v>
                </c:pt>
                <c:pt idx="29">
                  <c:v>0.464583333333333</c:v>
                </c:pt>
                <c:pt idx="30">
                  <c:v>0.464583333333333</c:v>
                </c:pt>
                <c:pt idx="31">
                  <c:v>0.465277777777778</c:v>
                </c:pt>
                <c:pt idx="32">
                  <c:v>0.465277777777778</c:v>
                </c:pt>
                <c:pt idx="33">
                  <c:v>0.466666666666667</c:v>
                </c:pt>
                <c:pt idx="34">
                  <c:v>0.466666666666667</c:v>
                </c:pt>
                <c:pt idx="35">
                  <c:v>0.468055555555555</c:v>
                </c:pt>
                <c:pt idx="36">
                  <c:v>0.468055555555555</c:v>
                </c:pt>
                <c:pt idx="37">
                  <c:v>0.470833333333333</c:v>
                </c:pt>
                <c:pt idx="38">
                  <c:v>0.470833333333333</c:v>
                </c:pt>
                <c:pt idx="39">
                  <c:v>0.471527777777778</c:v>
                </c:pt>
                <c:pt idx="40">
                  <c:v>0.471527777777778</c:v>
                </c:pt>
                <c:pt idx="41">
                  <c:v>0.473611111111111</c:v>
                </c:pt>
                <c:pt idx="42">
                  <c:v>0.473611111111111</c:v>
                </c:pt>
                <c:pt idx="43">
                  <c:v>0.475694444444444</c:v>
                </c:pt>
                <c:pt idx="44">
                  <c:v>0.475694444444444</c:v>
                </c:pt>
                <c:pt idx="45">
                  <c:v>0.479166666666667</c:v>
                </c:pt>
                <c:pt idx="46">
                  <c:v>0.479166666666667</c:v>
                </c:pt>
                <c:pt idx="47">
                  <c:v>0.479861111111111</c:v>
                </c:pt>
                <c:pt idx="48">
                  <c:v>0.479861111111111</c:v>
                </c:pt>
                <c:pt idx="49">
                  <c:v>0.500694444444445</c:v>
                </c:pt>
                <c:pt idx="50">
                  <c:v>0.500694444444445</c:v>
                </c:pt>
                <c:pt idx="51">
                  <c:v>0.504861111111111</c:v>
                </c:pt>
                <c:pt idx="52">
                  <c:v>0.504861111111111</c:v>
                </c:pt>
                <c:pt idx="53">
                  <c:v>0.506944444444445</c:v>
                </c:pt>
                <c:pt idx="54">
                  <c:v>0.506944444444445</c:v>
                </c:pt>
                <c:pt idx="55">
                  <c:v>0.509722222222222</c:v>
                </c:pt>
                <c:pt idx="56">
                  <c:v>0.509722222222222</c:v>
                </c:pt>
                <c:pt idx="57">
                  <c:v>0.541666666666667</c:v>
                </c:pt>
                <c:pt idx="58">
                  <c:v>0.541666666666667</c:v>
                </c:pt>
                <c:pt idx="59">
                  <c:v>0.543055555555556</c:v>
                </c:pt>
                <c:pt idx="60">
                  <c:v>0.543055555555556</c:v>
                </c:pt>
                <c:pt idx="61">
                  <c:v>0.544444444444444</c:v>
                </c:pt>
                <c:pt idx="62">
                  <c:v>0.544444444444444</c:v>
                </c:pt>
                <c:pt idx="63">
                  <c:v>0.548611111111111</c:v>
                </c:pt>
                <c:pt idx="64">
                  <c:v>0.548611111111111</c:v>
                </c:pt>
                <c:pt idx="65">
                  <c:v>0.550694444444445</c:v>
                </c:pt>
                <c:pt idx="66">
                  <c:v>0.550694444444445</c:v>
                </c:pt>
                <c:pt idx="67">
                  <c:v>0.551388888888889</c:v>
                </c:pt>
                <c:pt idx="68">
                  <c:v>0.551388888888889</c:v>
                </c:pt>
                <c:pt idx="69">
                  <c:v>0.552083333333333</c:v>
                </c:pt>
                <c:pt idx="70">
                  <c:v>0.552083333333333</c:v>
                </c:pt>
                <c:pt idx="71">
                  <c:v>0.555555555555556</c:v>
                </c:pt>
                <c:pt idx="72">
                  <c:v>0.555555555555556</c:v>
                </c:pt>
                <c:pt idx="73">
                  <c:v>0.561805555555556</c:v>
                </c:pt>
                <c:pt idx="74">
                  <c:v>0.561805555555556</c:v>
                </c:pt>
                <c:pt idx="75">
                  <c:v>0.564583333333333</c:v>
                </c:pt>
                <c:pt idx="76">
                  <c:v>0.564583333333333</c:v>
                </c:pt>
                <c:pt idx="77">
                  <c:v>0.569444444444445</c:v>
                </c:pt>
                <c:pt idx="78">
                  <c:v>0.569444444444445</c:v>
                </c:pt>
              </c:numCache>
            </c:numRef>
          </c:xVal>
          <c:yVal>
            <c:numRef>
              <c:f>Data!$AL$162:$AL$240</c:f>
              <c:numCache>
                <c:formatCode>General</c:formatCode>
                <c:ptCount val="79"/>
                <c:pt idx="0">
                  <c:v>7.0</c:v>
                </c:pt>
                <c:pt idx="1">
                  <c:v>7.0</c:v>
                </c:pt>
                <c:pt idx="2">
                  <c:v>2.0</c:v>
                </c:pt>
                <c:pt idx="3">
                  <c:v>2.0</c:v>
                </c:pt>
                <c:pt idx="4">
                  <c:v>2.0</c:v>
                </c:pt>
                <c:pt idx="5">
                  <c:v>2.0</c:v>
                </c:pt>
                <c:pt idx="6">
                  <c:v>5.0</c:v>
                </c:pt>
                <c:pt idx="7">
                  <c:v>5.0</c:v>
                </c:pt>
                <c:pt idx="8">
                  <c:v>2.0</c:v>
                </c:pt>
                <c:pt idx="9">
                  <c:v>2.0</c:v>
                </c:pt>
                <c:pt idx="10">
                  <c:v>3.0</c:v>
                </c:pt>
                <c:pt idx="11">
                  <c:v>3.0</c:v>
                </c:pt>
                <c:pt idx="12">
                  <c:v>2.0</c:v>
                </c:pt>
                <c:pt idx="13">
                  <c:v>2.0</c:v>
                </c:pt>
                <c:pt idx="14">
                  <c:v>7.0</c:v>
                </c:pt>
                <c:pt idx="15">
                  <c:v>7.0</c:v>
                </c:pt>
                <c:pt idx="16">
                  <c:v>2.0</c:v>
                </c:pt>
                <c:pt idx="17">
                  <c:v>2.0</c:v>
                </c:pt>
                <c:pt idx="18">
                  <c:v>2.0</c:v>
                </c:pt>
                <c:pt idx="19">
                  <c:v>2.0</c:v>
                </c:pt>
                <c:pt idx="20">
                  <c:v>2.0</c:v>
                </c:pt>
                <c:pt idx="21">
                  <c:v>2.0</c:v>
                </c:pt>
                <c:pt idx="22">
                  <c:v>2.0</c:v>
                </c:pt>
                <c:pt idx="23">
                  <c:v>2.0</c:v>
                </c:pt>
                <c:pt idx="24">
                  <c:v>2.0</c:v>
                </c:pt>
                <c:pt idx="25">
                  <c:v>2.0</c:v>
                </c:pt>
                <c:pt idx="26">
                  <c:v>7.0</c:v>
                </c:pt>
                <c:pt idx="27">
                  <c:v>7.0</c:v>
                </c:pt>
                <c:pt idx="28">
                  <c:v>6.0</c:v>
                </c:pt>
                <c:pt idx="29">
                  <c:v>6.0</c:v>
                </c:pt>
                <c:pt idx="30">
                  <c:v>5.0</c:v>
                </c:pt>
                <c:pt idx="31">
                  <c:v>5.0</c:v>
                </c:pt>
                <c:pt idx="32">
                  <c:v>5.0</c:v>
                </c:pt>
                <c:pt idx="33">
                  <c:v>5.0</c:v>
                </c:pt>
                <c:pt idx="34">
                  <c:v>2.0</c:v>
                </c:pt>
                <c:pt idx="35">
                  <c:v>2.0</c:v>
                </c:pt>
                <c:pt idx="36">
                  <c:v>4.0</c:v>
                </c:pt>
                <c:pt idx="37">
                  <c:v>4.0</c:v>
                </c:pt>
                <c:pt idx="38">
                  <c:v>7.0</c:v>
                </c:pt>
                <c:pt idx="39">
                  <c:v>7.0</c:v>
                </c:pt>
                <c:pt idx="40">
                  <c:v>6.0</c:v>
                </c:pt>
                <c:pt idx="41">
                  <c:v>6.0</c:v>
                </c:pt>
                <c:pt idx="42">
                  <c:v>7.0</c:v>
                </c:pt>
                <c:pt idx="43">
                  <c:v>7.0</c:v>
                </c:pt>
                <c:pt idx="44">
                  <c:v>6.0</c:v>
                </c:pt>
                <c:pt idx="45">
                  <c:v>6.0</c:v>
                </c:pt>
                <c:pt idx="46">
                  <c:v>6.0</c:v>
                </c:pt>
                <c:pt idx="47">
                  <c:v>6.0</c:v>
                </c:pt>
                <c:pt idx="48">
                  <c:v>6.0</c:v>
                </c:pt>
                <c:pt idx="49">
                  <c:v>6.0</c:v>
                </c:pt>
                <c:pt idx="50">
                  <c:v>7.0</c:v>
                </c:pt>
                <c:pt idx="51">
                  <c:v>7.0</c:v>
                </c:pt>
                <c:pt idx="52">
                  <c:v>9.0</c:v>
                </c:pt>
                <c:pt idx="53">
                  <c:v>9.0</c:v>
                </c:pt>
                <c:pt idx="54">
                  <c:v>2.0</c:v>
                </c:pt>
                <c:pt idx="55">
                  <c:v>2.0</c:v>
                </c:pt>
                <c:pt idx="56">
                  <c:v>2.0</c:v>
                </c:pt>
                <c:pt idx="57">
                  <c:v>2.0</c:v>
                </c:pt>
                <c:pt idx="58">
                  <c:v>4.0</c:v>
                </c:pt>
                <c:pt idx="59">
                  <c:v>4.0</c:v>
                </c:pt>
                <c:pt idx="60">
                  <c:v>8.0</c:v>
                </c:pt>
                <c:pt idx="61">
                  <c:v>8.0</c:v>
                </c:pt>
                <c:pt idx="62">
                  <c:v>2.0</c:v>
                </c:pt>
                <c:pt idx="63">
                  <c:v>2.0</c:v>
                </c:pt>
                <c:pt idx="64">
                  <c:v>5.0</c:v>
                </c:pt>
                <c:pt idx="65">
                  <c:v>5.0</c:v>
                </c:pt>
                <c:pt idx="66">
                  <c:v>4.0</c:v>
                </c:pt>
                <c:pt idx="67">
                  <c:v>4.0</c:v>
                </c:pt>
                <c:pt idx="68">
                  <c:v>2.0</c:v>
                </c:pt>
                <c:pt idx="69">
                  <c:v>2.0</c:v>
                </c:pt>
                <c:pt idx="70">
                  <c:v>5.0</c:v>
                </c:pt>
                <c:pt idx="71">
                  <c:v>5.0</c:v>
                </c:pt>
                <c:pt idx="72">
                  <c:v>5.0</c:v>
                </c:pt>
                <c:pt idx="73">
                  <c:v>5.0</c:v>
                </c:pt>
                <c:pt idx="74">
                  <c:v>7.0</c:v>
                </c:pt>
                <c:pt idx="75">
                  <c:v>7.0</c:v>
                </c:pt>
                <c:pt idx="76">
                  <c:v>5.0</c:v>
                </c:pt>
                <c:pt idx="77">
                  <c:v>5.0</c:v>
                </c:pt>
                <c:pt idx="78">
                  <c:v>2.0</c:v>
                </c:pt>
              </c:numCache>
            </c:numRef>
          </c:yVal>
        </c:ser>
        <c:axId val="1349144264"/>
        <c:axId val="1349185928"/>
      </c:scatterChart>
      <c:valAx>
        <c:axId val="1374255464"/>
        <c:scaling>
          <c:orientation val="minMax"/>
          <c:max val="0.583333333333333"/>
          <c:min val="0.4375"/>
        </c:scaling>
        <c:axPos val="b"/>
        <c:numFmt formatCode="h:mm" sourceLinked="1"/>
        <c:tickLblPos val="nextTo"/>
        <c:txPr>
          <a:bodyPr rot="0" vert="horz"/>
          <a:lstStyle/>
          <a:p>
            <a:pPr>
              <a:defRPr lang="es-MX" sz="1000" b="0" i="0" u="none" strike="noStrike" baseline="0">
                <a:solidFill>
                  <a:srgbClr val="000000"/>
                </a:solidFill>
                <a:latin typeface="Calibri"/>
                <a:ea typeface="Calibri"/>
                <a:cs typeface="Calibri"/>
              </a:defRPr>
            </a:pPr>
            <a:endParaRPr lang="en-US"/>
          </a:p>
        </c:txPr>
        <c:crossAx val="1349141208"/>
        <c:crosses val="autoZero"/>
        <c:crossBetween val="midCat"/>
        <c:majorUnit val="0.041666666"/>
      </c:valAx>
      <c:valAx>
        <c:axId val="1349141208"/>
        <c:scaling>
          <c:orientation val="minMax"/>
        </c:scaling>
        <c:delete val="1"/>
        <c:axPos val="l"/>
        <c:majorGridlines/>
        <c:numFmt formatCode="General" sourceLinked="1"/>
        <c:tickLblPos val="nextTo"/>
        <c:crossAx val="1374255464"/>
        <c:crosses val="autoZero"/>
        <c:crossBetween val="midCat"/>
      </c:valAx>
      <c:valAx>
        <c:axId val="1349144264"/>
        <c:scaling>
          <c:orientation val="minMax"/>
        </c:scaling>
        <c:delete val="1"/>
        <c:axPos val="b"/>
        <c:numFmt formatCode="h:mm:ss" sourceLinked="1"/>
        <c:tickLblPos val="nextTo"/>
        <c:crossAx val="1349185928"/>
        <c:crosses val="autoZero"/>
        <c:crossBetween val="midCat"/>
      </c:valAx>
      <c:valAx>
        <c:axId val="1349185928"/>
        <c:scaling>
          <c:orientation val="minMax"/>
        </c:scaling>
        <c:axPos val="r"/>
        <c:numFmt formatCode="General" sourceLinked="1"/>
        <c:tickLblPos val="nextTo"/>
        <c:txPr>
          <a:bodyPr/>
          <a:lstStyle/>
          <a:p>
            <a:pPr>
              <a:defRPr lang="es-MX" baseline="0">
                <a:solidFill>
                  <a:schemeClr val="bg1"/>
                </a:solidFill>
              </a:defRPr>
            </a:pPr>
            <a:endParaRPr lang="en-US"/>
          </a:p>
        </c:txPr>
        <c:crossAx val="1349144264"/>
        <c:crosses val="max"/>
        <c:crossBetween val="midCat"/>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115118193560998"/>
          <c:y val="0.0485826425529962"/>
          <c:w val="0.745495637085647"/>
          <c:h val="0.840773683251423"/>
        </c:manualLayout>
      </c:layout>
      <c:scatterChart>
        <c:scatterStyle val="lineMarker"/>
        <c:ser>
          <c:idx val="0"/>
          <c:order val="0"/>
          <c:marker>
            <c:symbol val="none"/>
          </c:marker>
          <c:xVal>
            <c:numRef>
              <c:f>Data!$AE$621:$AE$691</c:f>
              <c:numCache>
                <c:formatCode>h:mm</c:formatCode>
                <c:ptCount val="71"/>
                <c:pt idx="0">
                  <c:v>0.840277777777778</c:v>
                </c:pt>
                <c:pt idx="1">
                  <c:v>0.845138888888889</c:v>
                </c:pt>
                <c:pt idx="2">
                  <c:v>0.845138888888889</c:v>
                </c:pt>
                <c:pt idx="3">
                  <c:v>0.872222222222222</c:v>
                </c:pt>
                <c:pt idx="4">
                  <c:v>0.872222222222222</c:v>
                </c:pt>
                <c:pt idx="5">
                  <c:v>0.875</c:v>
                </c:pt>
                <c:pt idx="6">
                  <c:v>0.875</c:v>
                </c:pt>
                <c:pt idx="7">
                  <c:v>0.88125</c:v>
                </c:pt>
                <c:pt idx="8">
                  <c:v>0.88125</c:v>
                </c:pt>
                <c:pt idx="9">
                  <c:v>0.882638888888889</c:v>
                </c:pt>
                <c:pt idx="10">
                  <c:v>0.882638888888889</c:v>
                </c:pt>
                <c:pt idx="11">
                  <c:v>0.886805555555556</c:v>
                </c:pt>
                <c:pt idx="12">
                  <c:v>0.886805555555556</c:v>
                </c:pt>
                <c:pt idx="13">
                  <c:v>0.889583333333333</c:v>
                </c:pt>
                <c:pt idx="14">
                  <c:v>0.889583333333333</c:v>
                </c:pt>
                <c:pt idx="15">
                  <c:v>0.890277777777778</c:v>
                </c:pt>
                <c:pt idx="16">
                  <c:v>0.890277777777778</c:v>
                </c:pt>
                <c:pt idx="17">
                  <c:v>0.898611111111111</c:v>
                </c:pt>
                <c:pt idx="18">
                  <c:v>0.898611111111111</c:v>
                </c:pt>
                <c:pt idx="19">
                  <c:v>0.9</c:v>
                </c:pt>
                <c:pt idx="20">
                  <c:v>0.9</c:v>
                </c:pt>
                <c:pt idx="21">
                  <c:v>0.900694444444445</c:v>
                </c:pt>
                <c:pt idx="22">
                  <c:v>0.900694444444445</c:v>
                </c:pt>
                <c:pt idx="23">
                  <c:v>0.904166666666667</c:v>
                </c:pt>
                <c:pt idx="24">
                  <c:v>0.904166666666667</c:v>
                </c:pt>
                <c:pt idx="25">
                  <c:v>0.90625</c:v>
                </c:pt>
                <c:pt idx="26">
                  <c:v>0.90625</c:v>
                </c:pt>
                <c:pt idx="27">
                  <c:v>0.907638888888889</c:v>
                </c:pt>
                <c:pt idx="28">
                  <c:v>0.907638888888889</c:v>
                </c:pt>
                <c:pt idx="29">
                  <c:v>0.915277777777778</c:v>
                </c:pt>
                <c:pt idx="30">
                  <c:v>0.915277777777778</c:v>
                </c:pt>
                <c:pt idx="31">
                  <c:v>0.915972222222222</c:v>
                </c:pt>
                <c:pt idx="32">
                  <c:v>0.915972222222222</c:v>
                </c:pt>
                <c:pt idx="33">
                  <c:v>0.925694444444445</c:v>
                </c:pt>
                <c:pt idx="34">
                  <c:v>0.925694444444445</c:v>
                </c:pt>
                <c:pt idx="35">
                  <c:v>0.926388888888889</c:v>
                </c:pt>
                <c:pt idx="36">
                  <c:v>0.926388888888889</c:v>
                </c:pt>
                <c:pt idx="37">
                  <c:v>0.929166666666667</c:v>
                </c:pt>
                <c:pt idx="38">
                  <c:v>0.929166666666667</c:v>
                </c:pt>
                <c:pt idx="39">
                  <c:v>0.929861111111111</c:v>
                </c:pt>
                <c:pt idx="40">
                  <c:v>0.929861111111111</c:v>
                </c:pt>
                <c:pt idx="41">
                  <c:v>0.93125</c:v>
                </c:pt>
                <c:pt idx="42">
                  <c:v>0.93125</c:v>
                </c:pt>
                <c:pt idx="43">
                  <c:v>0.947916666666666</c:v>
                </c:pt>
                <c:pt idx="44">
                  <c:v>0.947916666666666</c:v>
                </c:pt>
                <c:pt idx="45">
                  <c:v>0.952083333333333</c:v>
                </c:pt>
                <c:pt idx="46">
                  <c:v>0.952083333333333</c:v>
                </c:pt>
                <c:pt idx="47">
                  <c:v>0.954861111111111</c:v>
                </c:pt>
                <c:pt idx="48">
                  <c:v>0.954861111111111</c:v>
                </c:pt>
                <c:pt idx="49">
                  <c:v>0.959027777777778</c:v>
                </c:pt>
                <c:pt idx="50">
                  <c:v>0.959027777777778</c:v>
                </c:pt>
                <c:pt idx="51">
                  <c:v>0.960416666666667</c:v>
                </c:pt>
                <c:pt idx="52">
                  <c:v>0.960416666666667</c:v>
                </c:pt>
                <c:pt idx="53">
                  <c:v>0.961805555555556</c:v>
                </c:pt>
                <c:pt idx="54">
                  <c:v>0.961805555555556</c:v>
                </c:pt>
                <c:pt idx="55">
                  <c:v>0.963194444444445</c:v>
                </c:pt>
                <c:pt idx="56">
                  <c:v>0.963194444444445</c:v>
                </c:pt>
                <c:pt idx="57">
                  <c:v>0.963888888888889</c:v>
                </c:pt>
                <c:pt idx="58">
                  <c:v>0.963888888888889</c:v>
                </c:pt>
                <c:pt idx="59">
                  <c:v>0.965972222222222</c:v>
                </c:pt>
                <c:pt idx="60">
                  <c:v>0.965972222222222</c:v>
                </c:pt>
                <c:pt idx="61">
                  <c:v>0.966666666666667</c:v>
                </c:pt>
                <c:pt idx="62">
                  <c:v>0.966666666666667</c:v>
                </c:pt>
                <c:pt idx="63">
                  <c:v>0.967361111111111</c:v>
                </c:pt>
                <c:pt idx="64">
                  <c:v>0.967361111111111</c:v>
                </c:pt>
                <c:pt idx="65">
                  <c:v>0.96875</c:v>
                </c:pt>
                <c:pt idx="66">
                  <c:v>0.96875</c:v>
                </c:pt>
                <c:pt idx="67">
                  <c:v>0.974305555555556</c:v>
                </c:pt>
                <c:pt idx="68">
                  <c:v>0.974305555555556</c:v>
                </c:pt>
                <c:pt idx="69">
                  <c:v>0.977777777777778</c:v>
                </c:pt>
                <c:pt idx="70">
                  <c:v>0.977777777777778</c:v>
                </c:pt>
              </c:numCache>
            </c:numRef>
          </c:xVal>
          <c:yVal>
            <c:numRef>
              <c:f>Data!$AF$621:$AF$691</c:f>
              <c:numCache>
                <c:formatCode>General</c:formatCode>
                <c:ptCount val="71"/>
                <c:pt idx="0">
                  <c:v>8.0</c:v>
                </c:pt>
                <c:pt idx="1">
                  <c:v>8.0</c:v>
                </c:pt>
                <c:pt idx="2">
                  <c:v>2.0</c:v>
                </c:pt>
                <c:pt idx="3">
                  <c:v>2.0</c:v>
                </c:pt>
                <c:pt idx="4">
                  <c:v>2.0</c:v>
                </c:pt>
                <c:pt idx="5">
                  <c:v>2.0</c:v>
                </c:pt>
                <c:pt idx="6">
                  <c:v>2.0</c:v>
                </c:pt>
                <c:pt idx="7">
                  <c:v>2.0</c:v>
                </c:pt>
                <c:pt idx="8">
                  <c:v>4.0</c:v>
                </c:pt>
                <c:pt idx="9">
                  <c:v>4.0</c:v>
                </c:pt>
                <c:pt idx="10">
                  <c:v>4.0</c:v>
                </c:pt>
                <c:pt idx="11">
                  <c:v>4.0</c:v>
                </c:pt>
                <c:pt idx="12">
                  <c:v>7.0</c:v>
                </c:pt>
                <c:pt idx="13">
                  <c:v>7.0</c:v>
                </c:pt>
                <c:pt idx="14">
                  <c:v>2.0</c:v>
                </c:pt>
                <c:pt idx="15">
                  <c:v>2.0</c:v>
                </c:pt>
                <c:pt idx="16">
                  <c:v>2.0</c:v>
                </c:pt>
                <c:pt idx="17">
                  <c:v>2.0</c:v>
                </c:pt>
                <c:pt idx="18">
                  <c:v>7.0</c:v>
                </c:pt>
                <c:pt idx="19">
                  <c:v>7.0</c:v>
                </c:pt>
                <c:pt idx="20">
                  <c:v>6.0</c:v>
                </c:pt>
                <c:pt idx="21">
                  <c:v>6.0</c:v>
                </c:pt>
                <c:pt idx="22">
                  <c:v>2.0</c:v>
                </c:pt>
                <c:pt idx="23">
                  <c:v>2.0</c:v>
                </c:pt>
                <c:pt idx="24">
                  <c:v>6.0</c:v>
                </c:pt>
                <c:pt idx="25">
                  <c:v>6.0</c:v>
                </c:pt>
                <c:pt idx="26">
                  <c:v>2.0</c:v>
                </c:pt>
                <c:pt idx="27">
                  <c:v>2.0</c:v>
                </c:pt>
                <c:pt idx="28">
                  <c:v>1.0</c:v>
                </c:pt>
                <c:pt idx="29">
                  <c:v>1.0</c:v>
                </c:pt>
                <c:pt idx="30">
                  <c:v>7.0</c:v>
                </c:pt>
                <c:pt idx="31">
                  <c:v>7.0</c:v>
                </c:pt>
                <c:pt idx="32">
                  <c:v>2.0</c:v>
                </c:pt>
                <c:pt idx="33">
                  <c:v>2.0</c:v>
                </c:pt>
                <c:pt idx="34">
                  <c:v>7.0</c:v>
                </c:pt>
                <c:pt idx="35">
                  <c:v>7.0</c:v>
                </c:pt>
                <c:pt idx="36">
                  <c:v>8.0</c:v>
                </c:pt>
                <c:pt idx="37">
                  <c:v>8.0</c:v>
                </c:pt>
                <c:pt idx="38">
                  <c:v>4.0</c:v>
                </c:pt>
                <c:pt idx="39">
                  <c:v>4.0</c:v>
                </c:pt>
                <c:pt idx="40">
                  <c:v>8.0</c:v>
                </c:pt>
                <c:pt idx="41">
                  <c:v>8.0</c:v>
                </c:pt>
                <c:pt idx="42">
                  <c:v>1.0</c:v>
                </c:pt>
                <c:pt idx="43">
                  <c:v>1.0</c:v>
                </c:pt>
                <c:pt idx="44">
                  <c:v>6.0</c:v>
                </c:pt>
                <c:pt idx="45">
                  <c:v>6.0</c:v>
                </c:pt>
                <c:pt idx="46">
                  <c:v>2.0</c:v>
                </c:pt>
                <c:pt idx="47">
                  <c:v>2.0</c:v>
                </c:pt>
                <c:pt idx="48">
                  <c:v>6.0</c:v>
                </c:pt>
                <c:pt idx="49">
                  <c:v>6.0</c:v>
                </c:pt>
                <c:pt idx="50">
                  <c:v>2.0</c:v>
                </c:pt>
                <c:pt idx="51">
                  <c:v>2.0</c:v>
                </c:pt>
                <c:pt idx="52">
                  <c:v>7.0</c:v>
                </c:pt>
                <c:pt idx="53">
                  <c:v>7.0</c:v>
                </c:pt>
                <c:pt idx="54">
                  <c:v>2.0</c:v>
                </c:pt>
                <c:pt idx="55">
                  <c:v>2.0</c:v>
                </c:pt>
                <c:pt idx="56">
                  <c:v>7.0</c:v>
                </c:pt>
                <c:pt idx="57">
                  <c:v>7.0</c:v>
                </c:pt>
                <c:pt idx="58">
                  <c:v>4.0</c:v>
                </c:pt>
                <c:pt idx="59">
                  <c:v>4.0</c:v>
                </c:pt>
                <c:pt idx="60">
                  <c:v>1.0</c:v>
                </c:pt>
                <c:pt idx="61">
                  <c:v>1.0</c:v>
                </c:pt>
                <c:pt idx="62">
                  <c:v>4.0</c:v>
                </c:pt>
                <c:pt idx="63">
                  <c:v>4.0</c:v>
                </c:pt>
                <c:pt idx="64">
                  <c:v>6.0</c:v>
                </c:pt>
                <c:pt idx="65">
                  <c:v>6.0</c:v>
                </c:pt>
                <c:pt idx="66">
                  <c:v>2.0</c:v>
                </c:pt>
                <c:pt idx="67">
                  <c:v>2.0</c:v>
                </c:pt>
                <c:pt idx="68">
                  <c:v>1.0</c:v>
                </c:pt>
                <c:pt idx="69">
                  <c:v>1.0</c:v>
                </c:pt>
                <c:pt idx="70">
                  <c:v>2.0</c:v>
                </c:pt>
              </c:numCache>
            </c:numRef>
          </c:yVal>
        </c:ser>
        <c:axId val="1390346696"/>
        <c:axId val="1374106744"/>
      </c:scatterChart>
      <c:scatterChart>
        <c:scatterStyle val="lineMarker"/>
        <c:ser>
          <c:idx val="1"/>
          <c:order val="1"/>
          <c:spPr>
            <a:ln>
              <a:noFill/>
            </a:ln>
          </c:spPr>
          <c:marker>
            <c:symbol val="none"/>
          </c:marker>
          <c:dLbls>
            <c:dLbl>
              <c:idx val="0"/>
              <c:layout/>
              <c:tx>
                <c:strRef>
                  <c:f>Data!$AD$3</c:f>
                  <c:strCache>
                    <c:ptCount val="1"/>
                    <c:pt idx="0">
                      <c:v> </c:v>
                    </c:pt>
                  </c:strCache>
                </c:strRef>
              </c:tx>
              <c:spPr/>
              <c:txPr>
                <a:bodyPr/>
                <a:lstStyle/>
                <a:p>
                  <a:pPr>
                    <a:defRPr lang="es-MX" sz="1100" b="1" i="0" strike="noStrike">
                      <a:latin typeface="Arial"/>
                    </a:defRPr>
                  </a:pPr>
                  <a:endParaRPr lang="en-US"/>
                </a:p>
              </c:txPr>
              <c:dLblPos val="l"/>
            </c:dLbl>
            <c:dLbl>
              <c:idx val="1"/>
              <c:layout/>
              <c:tx>
                <c:strRef>
                  <c:f>Data!$AD$4</c:f>
                  <c:strCache>
                    <c:ptCount val="1"/>
                    <c:pt idx="0">
                      <c:v>Información</c:v>
                    </c:pt>
                  </c:strCache>
                </c:strRef>
              </c:tx>
              <c:spPr/>
              <c:txPr>
                <a:bodyPr/>
                <a:lstStyle/>
                <a:p>
                  <a:pPr>
                    <a:defRPr lang="es-MX" sz="1100" b="0" i="0" strike="noStrike">
                      <a:latin typeface="Arial"/>
                    </a:defRPr>
                  </a:pPr>
                  <a:endParaRPr lang="en-US"/>
                </a:p>
              </c:txPr>
              <c:dLblPos val="l"/>
            </c:dLbl>
            <c:dLbl>
              <c:idx val="2"/>
              <c:layout/>
              <c:tx>
                <c:strRef>
                  <c:f>Data!$AD$5</c:f>
                  <c:strCache>
                    <c:ptCount val="1"/>
                    <c:pt idx="0">
                      <c:v>Soporte</c:v>
                    </c:pt>
                  </c:strCache>
                </c:strRef>
              </c:tx>
              <c:spPr/>
              <c:txPr>
                <a:bodyPr/>
                <a:lstStyle/>
                <a:p>
                  <a:pPr>
                    <a:defRPr lang="es-MX" sz="1100" b="0" i="0" strike="noStrike">
                      <a:latin typeface="Arial"/>
                    </a:defRPr>
                  </a:pPr>
                  <a:endParaRPr lang="en-US"/>
                </a:p>
              </c:txPr>
              <c:dLblPos val="l"/>
            </c:dLbl>
            <c:dLbl>
              <c:idx val="3"/>
              <c:layout/>
              <c:tx>
                <c:strRef>
                  <c:f>Data!$AD$6</c:f>
                  <c:strCache>
                    <c:ptCount val="1"/>
                    <c:pt idx="0">
                      <c:v>Tiempo personal</c:v>
                    </c:pt>
                  </c:strCache>
                </c:strRef>
              </c:tx>
              <c:spPr/>
              <c:txPr>
                <a:bodyPr/>
                <a:lstStyle/>
                <a:p>
                  <a:pPr>
                    <a:defRPr lang="es-MX" sz="1100" b="0" i="0" strike="noStrike">
                      <a:latin typeface="Arial"/>
                    </a:defRPr>
                  </a:pPr>
                  <a:endParaRPr lang="en-US"/>
                </a:p>
              </c:txPr>
              <c:dLblPos val="l"/>
            </c:dLbl>
            <c:dLbl>
              <c:idx val="4"/>
              <c:layout/>
              <c:tx>
                <c:strRef>
                  <c:f>Data!$AD$7</c:f>
                  <c:strCache>
                    <c:ptCount val="1"/>
                    <c:pt idx="0">
                      <c:v>Coordinación</c:v>
                    </c:pt>
                  </c:strCache>
                </c:strRef>
              </c:tx>
              <c:spPr/>
              <c:txPr>
                <a:bodyPr/>
                <a:lstStyle/>
                <a:p>
                  <a:pPr>
                    <a:defRPr lang="es-MX" sz="1100" b="0" i="0" strike="noStrike">
                      <a:latin typeface="Arial"/>
                    </a:defRPr>
                  </a:pPr>
                  <a:endParaRPr lang="en-US"/>
                </a:p>
              </c:txPr>
              <c:dLblPos val="l"/>
            </c:dLbl>
            <c:dLbl>
              <c:idx val="5"/>
              <c:layout/>
              <c:tx>
                <c:strRef>
                  <c:f>Data!$AD$8</c:f>
                  <c:strCache>
                    <c:ptCount val="1"/>
                    <c:pt idx="0">
                      <c:v>Alimentación</c:v>
                    </c:pt>
                  </c:strCache>
                </c:strRef>
              </c:tx>
              <c:spPr/>
              <c:txPr>
                <a:bodyPr/>
                <a:lstStyle/>
                <a:p>
                  <a:pPr>
                    <a:defRPr lang="es-MX" sz="1100" b="0" i="0" strike="noStrike">
                      <a:latin typeface="Arial"/>
                    </a:defRPr>
                  </a:pPr>
                  <a:endParaRPr lang="en-US"/>
                </a:p>
              </c:txPr>
              <c:dLblPos val="l"/>
            </c:dLbl>
            <c:dLbl>
              <c:idx val="6"/>
              <c:layout/>
              <c:tx>
                <c:strRef>
                  <c:f>Data!$AD$9</c:f>
                  <c:strCache>
                    <c:ptCount val="1"/>
                    <c:pt idx="0">
                      <c:v>Higiene</c:v>
                    </c:pt>
                  </c:strCache>
                </c:strRef>
              </c:tx>
              <c:spPr/>
              <c:txPr>
                <a:bodyPr/>
                <a:lstStyle/>
                <a:p>
                  <a:pPr>
                    <a:defRPr lang="es-MX" sz="1100" b="0" i="0" strike="noStrike">
                      <a:latin typeface="Arial"/>
                    </a:defRPr>
                  </a:pPr>
                  <a:endParaRPr lang="en-US"/>
                </a:p>
              </c:txPr>
              <c:dLblPos val="l"/>
            </c:dLbl>
            <c:dLbl>
              <c:idx val="7"/>
              <c:layout/>
              <c:tx>
                <c:strRef>
                  <c:f>Data!$AD$10</c:f>
                  <c:strCache>
                    <c:ptCount val="1"/>
                    <c:pt idx="0">
                      <c:v>Otros</c:v>
                    </c:pt>
                  </c:strCache>
                </c:strRef>
              </c:tx>
              <c:spPr/>
              <c:txPr>
                <a:bodyPr/>
                <a:lstStyle/>
                <a:p>
                  <a:pPr>
                    <a:defRPr lang="es-MX" sz="1100" b="0" i="0" strike="noStrike">
                      <a:latin typeface="Arial"/>
                    </a:defRPr>
                  </a:pPr>
                  <a:endParaRPr lang="en-US"/>
                </a:p>
              </c:txPr>
              <c:dLblPos val="l"/>
            </c:dLbl>
            <c:dLbl>
              <c:idx val="8"/>
              <c:layout/>
              <c:tx>
                <c:strRef>
                  <c:f>Data!$AD$11</c:f>
                  <c:strCache>
                    <c:ptCount val="1"/>
                    <c:pt idx="0">
                      <c:v>Médicas</c:v>
                    </c:pt>
                  </c:strCache>
                </c:strRef>
              </c:tx>
              <c:spPr/>
              <c:txPr>
                <a:bodyPr/>
                <a:lstStyle/>
                <a:p>
                  <a:pPr>
                    <a:defRPr lang="es-MX" sz="1100" b="0" i="0" strike="noStrike">
                      <a:latin typeface="Arial"/>
                    </a:defRPr>
                  </a:pPr>
                  <a:endParaRPr lang="en-US"/>
                </a:p>
              </c:txPr>
              <c:dLblPos val="l"/>
            </c:dLbl>
            <c:dLbl>
              <c:idx val="9"/>
              <c:layout/>
              <c:tx>
                <c:strRef>
                  <c:f>Data!$AD$12</c:f>
                  <c:strCache>
                    <c:ptCount val="1"/>
                    <c:pt idx="0">
                      <c:v>Recreacion</c:v>
                    </c:pt>
                  </c:strCache>
                </c:strRef>
              </c:tx>
              <c:spPr/>
              <c:txPr>
                <a:bodyPr/>
                <a:lstStyle/>
                <a:p>
                  <a:pPr>
                    <a:defRPr lang="es-MX" sz="1100" b="0" i="0" strike="noStrike">
                      <a:latin typeface="Arial"/>
                    </a:defRPr>
                  </a:pPr>
                  <a:endParaRPr lang="en-US"/>
                </a:p>
              </c:txPr>
              <c:dLblPos val="l"/>
            </c:dLbl>
            <c:dLbl>
              <c:idx val="10"/>
              <c:layout/>
              <c:tx>
                <c:strRef>
                  <c:f>Data!$AD$13</c:f>
                  <c:strCache>
                    <c:ptCount val="1"/>
                    <c:pt idx="0">
                      <c:v>Descanso</c:v>
                    </c:pt>
                  </c:strCache>
                </c:strRef>
              </c:tx>
              <c:spPr/>
              <c:txPr>
                <a:bodyPr/>
                <a:lstStyle/>
                <a:p>
                  <a:pPr>
                    <a:defRPr lang="es-MX" sz="1100" b="0" i="0" strike="noStrike">
                      <a:latin typeface="Arial"/>
                    </a:defRPr>
                  </a:pPr>
                  <a:endParaRPr lang="en-US"/>
                </a:p>
              </c:txPr>
              <c:dLblPos val="l"/>
            </c:dLbl>
            <c:txPr>
              <a:bodyPr/>
              <a:lstStyle/>
              <a:p>
                <a:pPr>
                  <a:defRPr lang="es-MX" sz="1100"/>
                </a:pPr>
                <a:endParaRPr lang="en-US"/>
              </a:p>
            </c:txPr>
            <c:dLblPos val="l"/>
            <c:showVal val="1"/>
          </c:dLbls>
          <c:xVal>
            <c:numRef>
              <c:f>Data!$AF$3:$AF$13</c:f>
              <c:numCache>
                <c:formatCode>h:mm:ss</c:formatCode>
                <c:ptCount val="11"/>
                <c:pt idx="0">
                  <c:v>0.833333333333333</c:v>
                </c:pt>
                <c:pt idx="1">
                  <c:v>0.833333333333333</c:v>
                </c:pt>
                <c:pt idx="2">
                  <c:v>0.833333333333333</c:v>
                </c:pt>
                <c:pt idx="3">
                  <c:v>0.833333333333333</c:v>
                </c:pt>
                <c:pt idx="4">
                  <c:v>0.833333333333333</c:v>
                </c:pt>
                <c:pt idx="5">
                  <c:v>0.833333333333333</c:v>
                </c:pt>
                <c:pt idx="6">
                  <c:v>0.833333333333333</c:v>
                </c:pt>
                <c:pt idx="7">
                  <c:v>0.833333333333333</c:v>
                </c:pt>
                <c:pt idx="8">
                  <c:v>0.833333333333333</c:v>
                </c:pt>
                <c:pt idx="9">
                  <c:v>0.833333333333333</c:v>
                </c:pt>
                <c:pt idx="10">
                  <c:v>0.833333333333333</c:v>
                </c:pt>
              </c:numCache>
            </c:numRef>
          </c:xVal>
          <c:yVal>
            <c:numRef>
              <c:f>Data!$AC$3:$AC$13</c:f>
              <c:numCache>
                <c:formatCode>General</c:formatCode>
                <c:ptCount val="11"/>
                <c:pt idx="0">
                  <c:v>0.0</c:v>
                </c:pt>
                <c:pt idx="1">
                  <c:v>1.0</c:v>
                </c:pt>
                <c:pt idx="2">
                  <c:v>2.0</c:v>
                </c:pt>
                <c:pt idx="3">
                  <c:v>3.0</c:v>
                </c:pt>
                <c:pt idx="4">
                  <c:v>4.0</c:v>
                </c:pt>
                <c:pt idx="5">
                  <c:v>5.0</c:v>
                </c:pt>
                <c:pt idx="6">
                  <c:v>6.0</c:v>
                </c:pt>
                <c:pt idx="7">
                  <c:v>7.0</c:v>
                </c:pt>
                <c:pt idx="8">
                  <c:v>8.0</c:v>
                </c:pt>
                <c:pt idx="9">
                  <c:v>9.0</c:v>
                </c:pt>
                <c:pt idx="10">
                  <c:v>10.0</c:v>
                </c:pt>
              </c:numCache>
            </c:numRef>
          </c:yVal>
        </c:ser>
        <c:ser>
          <c:idx val="2"/>
          <c:order val="2"/>
          <c:spPr>
            <a:ln w="28575">
              <a:solidFill>
                <a:schemeClr val="accent2"/>
              </a:solidFill>
            </a:ln>
          </c:spPr>
          <c:marker>
            <c:symbol val="none"/>
          </c:marker>
          <c:xVal>
            <c:numRef>
              <c:f>Data!$V$497:$V$619</c:f>
              <c:numCache>
                <c:formatCode>h:mm</c:formatCode>
                <c:ptCount val="123"/>
                <c:pt idx="0">
                  <c:v>0.84375</c:v>
                </c:pt>
                <c:pt idx="1">
                  <c:v>0.846527777777778</c:v>
                </c:pt>
                <c:pt idx="2">
                  <c:v>0.846527777777778</c:v>
                </c:pt>
                <c:pt idx="3">
                  <c:v>0.847222222222222</c:v>
                </c:pt>
                <c:pt idx="4">
                  <c:v>0.847222222222222</c:v>
                </c:pt>
                <c:pt idx="5">
                  <c:v>0.848611111111111</c:v>
                </c:pt>
                <c:pt idx="6">
                  <c:v>0.848611111111111</c:v>
                </c:pt>
                <c:pt idx="7">
                  <c:v>0.85</c:v>
                </c:pt>
                <c:pt idx="8">
                  <c:v>0.85</c:v>
                </c:pt>
                <c:pt idx="9">
                  <c:v>0.853472222222222</c:v>
                </c:pt>
                <c:pt idx="10">
                  <c:v>0.853472222222222</c:v>
                </c:pt>
                <c:pt idx="11">
                  <c:v>0.854166666666666</c:v>
                </c:pt>
                <c:pt idx="12">
                  <c:v>0.854166666666666</c:v>
                </c:pt>
                <c:pt idx="13">
                  <c:v>0.857638888888889</c:v>
                </c:pt>
                <c:pt idx="14">
                  <c:v>0.857638888888889</c:v>
                </c:pt>
                <c:pt idx="15">
                  <c:v>0.858333333333333</c:v>
                </c:pt>
                <c:pt idx="16">
                  <c:v>0.858333333333333</c:v>
                </c:pt>
                <c:pt idx="17">
                  <c:v>0.859027777777778</c:v>
                </c:pt>
                <c:pt idx="18">
                  <c:v>0.859027777777778</c:v>
                </c:pt>
                <c:pt idx="19">
                  <c:v>0.859722222222222</c:v>
                </c:pt>
                <c:pt idx="20">
                  <c:v>0.859722222222222</c:v>
                </c:pt>
                <c:pt idx="21">
                  <c:v>0.864583333333333</c:v>
                </c:pt>
                <c:pt idx="22">
                  <c:v>0.864583333333333</c:v>
                </c:pt>
                <c:pt idx="23">
                  <c:v>0.866666666666667</c:v>
                </c:pt>
                <c:pt idx="24">
                  <c:v>0.866666666666667</c:v>
                </c:pt>
                <c:pt idx="25">
                  <c:v>0.866666666666667</c:v>
                </c:pt>
                <c:pt idx="26">
                  <c:v>0.866666666666667</c:v>
                </c:pt>
                <c:pt idx="27">
                  <c:v>0.867361111111111</c:v>
                </c:pt>
                <c:pt idx="28">
                  <c:v>0.867361111111111</c:v>
                </c:pt>
                <c:pt idx="29">
                  <c:v>0.868055555555556</c:v>
                </c:pt>
                <c:pt idx="30">
                  <c:v>0.868055555555556</c:v>
                </c:pt>
                <c:pt idx="31">
                  <c:v>0.86875</c:v>
                </c:pt>
                <c:pt idx="32">
                  <c:v>0.86875</c:v>
                </c:pt>
                <c:pt idx="33">
                  <c:v>0.869444444444445</c:v>
                </c:pt>
                <c:pt idx="34">
                  <c:v>0.869444444444445</c:v>
                </c:pt>
                <c:pt idx="35">
                  <c:v>0.870833333333333</c:v>
                </c:pt>
                <c:pt idx="36">
                  <c:v>0.870833333333333</c:v>
                </c:pt>
                <c:pt idx="37">
                  <c:v>0.870833333333333</c:v>
                </c:pt>
                <c:pt idx="38">
                  <c:v>0.870833333333333</c:v>
                </c:pt>
                <c:pt idx="39">
                  <c:v>0.878472222222222</c:v>
                </c:pt>
                <c:pt idx="40">
                  <c:v>0.878472222222222</c:v>
                </c:pt>
                <c:pt idx="41">
                  <c:v>0.879166666666667</c:v>
                </c:pt>
                <c:pt idx="42">
                  <c:v>0.879166666666667</c:v>
                </c:pt>
                <c:pt idx="43">
                  <c:v>0.882638888888889</c:v>
                </c:pt>
                <c:pt idx="44">
                  <c:v>0.882638888888889</c:v>
                </c:pt>
                <c:pt idx="45">
                  <c:v>0.884722222222222</c:v>
                </c:pt>
                <c:pt idx="46">
                  <c:v>0.884722222222222</c:v>
                </c:pt>
                <c:pt idx="47">
                  <c:v>0.886805555555556</c:v>
                </c:pt>
                <c:pt idx="48">
                  <c:v>0.886805555555556</c:v>
                </c:pt>
                <c:pt idx="49">
                  <c:v>0.889583333333333</c:v>
                </c:pt>
                <c:pt idx="50">
                  <c:v>0.889583333333333</c:v>
                </c:pt>
                <c:pt idx="51">
                  <c:v>0.893055555555556</c:v>
                </c:pt>
                <c:pt idx="52">
                  <c:v>0.893055555555556</c:v>
                </c:pt>
                <c:pt idx="53">
                  <c:v>0.899305555555556</c:v>
                </c:pt>
                <c:pt idx="54">
                  <c:v>0.899305555555556</c:v>
                </c:pt>
                <c:pt idx="55">
                  <c:v>0.902083333333333</c:v>
                </c:pt>
                <c:pt idx="56">
                  <c:v>0.902083333333333</c:v>
                </c:pt>
                <c:pt idx="57">
                  <c:v>0.902777777777778</c:v>
                </c:pt>
                <c:pt idx="58">
                  <c:v>0.902777777777778</c:v>
                </c:pt>
                <c:pt idx="59">
                  <c:v>0.902777777777778</c:v>
                </c:pt>
                <c:pt idx="60">
                  <c:v>0.902777777777778</c:v>
                </c:pt>
                <c:pt idx="61">
                  <c:v>0.903472222222222</c:v>
                </c:pt>
                <c:pt idx="62">
                  <c:v>0.903472222222222</c:v>
                </c:pt>
                <c:pt idx="63">
                  <c:v>0.905555555555556</c:v>
                </c:pt>
                <c:pt idx="64">
                  <c:v>0.905555555555556</c:v>
                </c:pt>
                <c:pt idx="65">
                  <c:v>0.906944444444445</c:v>
                </c:pt>
                <c:pt idx="66">
                  <c:v>0.906944444444445</c:v>
                </c:pt>
                <c:pt idx="67">
                  <c:v>0.913194444444445</c:v>
                </c:pt>
                <c:pt idx="68">
                  <c:v>0.913194444444445</c:v>
                </c:pt>
                <c:pt idx="69">
                  <c:v>0.916666666666666</c:v>
                </c:pt>
                <c:pt idx="70">
                  <c:v>0.916666666666666</c:v>
                </c:pt>
                <c:pt idx="71">
                  <c:v>0.920833333333333</c:v>
                </c:pt>
                <c:pt idx="72">
                  <c:v>0.920833333333333</c:v>
                </c:pt>
                <c:pt idx="73">
                  <c:v>0.922916666666666</c:v>
                </c:pt>
                <c:pt idx="74">
                  <c:v>0.922916666666666</c:v>
                </c:pt>
                <c:pt idx="75">
                  <c:v>0.927777777777778</c:v>
                </c:pt>
                <c:pt idx="76">
                  <c:v>0.927777777777778</c:v>
                </c:pt>
                <c:pt idx="77">
                  <c:v>0.928472222222222</c:v>
                </c:pt>
                <c:pt idx="78">
                  <c:v>0.928472222222222</c:v>
                </c:pt>
                <c:pt idx="79">
                  <c:v>0.929861111111111</c:v>
                </c:pt>
                <c:pt idx="80">
                  <c:v>0.929861111111111</c:v>
                </c:pt>
                <c:pt idx="81">
                  <c:v>0.929861111111111</c:v>
                </c:pt>
                <c:pt idx="82">
                  <c:v>0.929861111111111</c:v>
                </c:pt>
                <c:pt idx="83">
                  <c:v>0.929861111111111</c:v>
                </c:pt>
                <c:pt idx="84">
                  <c:v>0.929861111111111</c:v>
                </c:pt>
                <c:pt idx="85">
                  <c:v>0.930555555555556</c:v>
                </c:pt>
                <c:pt idx="86">
                  <c:v>0.930555555555556</c:v>
                </c:pt>
                <c:pt idx="87">
                  <c:v>0.930555555555556</c:v>
                </c:pt>
                <c:pt idx="88">
                  <c:v>0.930555555555556</c:v>
                </c:pt>
                <c:pt idx="89">
                  <c:v>0.930555555555556</c:v>
                </c:pt>
                <c:pt idx="90">
                  <c:v>0.930555555555556</c:v>
                </c:pt>
                <c:pt idx="91">
                  <c:v>0.930555555555556</c:v>
                </c:pt>
                <c:pt idx="92">
                  <c:v>0.930555555555556</c:v>
                </c:pt>
                <c:pt idx="93">
                  <c:v>0.932638888888889</c:v>
                </c:pt>
                <c:pt idx="94">
                  <c:v>0.932638888888889</c:v>
                </c:pt>
                <c:pt idx="95">
                  <c:v>0.934027777777778</c:v>
                </c:pt>
                <c:pt idx="96">
                  <c:v>0.934027777777778</c:v>
                </c:pt>
                <c:pt idx="97">
                  <c:v>0.936111111111111</c:v>
                </c:pt>
                <c:pt idx="98">
                  <c:v>0.936111111111111</c:v>
                </c:pt>
                <c:pt idx="99">
                  <c:v>0.940277777777778</c:v>
                </c:pt>
                <c:pt idx="100">
                  <c:v>0.940277777777778</c:v>
                </c:pt>
                <c:pt idx="101">
                  <c:v>0.940277777777778</c:v>
                </c:pt>
                <c:pt idx="102">
                  <c:v>0.940277777777778</c:v>
                </c:pt>
                <c:pt idx="103">
                  <c:v>0.947916666666666</c:v>
                </c:pt>
                <c:pt idx="104">
                  <c:v>0.947916666666666</c:v>
                </c:pt>
                <c:pt idx="105">
                  <c:v>0.95</c:v>
                </c:pt>
                <c:pt idx="106">
                  <c:v>0.95</c:v>
                </c:pt>
                <c:pt idx="107">
                  <c:v>0.961111111111111</c:v>
                </c:pt>
                <c:pt idx="108">
                  <c:v>0.961111111111111</c:v>
                </c:pt>
                <c:pt idx="109">
                  <c:v>0.9625</c:v>
                </c:pt>
                <c:pt idx="110">
                  <c:v>0.9625</c:v>
                </c:pt>
                <c:pt idx="111">
                  <c:v>0.963888888888889</c:v>
                </c:pt>
                <c:pt idx="112">
                  <c:v>0.963888888888889</c:v>
                </c:pt>
                <c:pt idx="113">
                  <c:v>0.964583333333333</c:v>
                </c:pt>
                <c:pt idx="114">
                  <c:v>0.964583333333333</c:v>
                </c:pt>
                <c:pt idx="115">
                  <c:v>0.965972222222222</c:v>
                </c:pt>
                <c:pt idx="116">
                  <c:v>0.965972222222222</c:v>
                </c:pt>
                <c:pt idx="117">
                  <c:v>0.967361111111111</c:v>
                </c:pt>
                <c:pt idx="118">
                  <c:v>0.967361111111111</c:v>
                </c:pt>
                <c:pt idx="119">
                  <c:v>0.968055555555556</c:v>
                </c:pt>
                <c:pt idx="120">
                  <c:v>0.968055555555556</c:v>
                </c:pt>
                <c:pt idx="121">
                  <c:v>0.968055555555556</c:v>
                </c:pt>
                <c:pt idx="122">
                  <c:v>0.968055555555556</c:v>
                </c:pt>
              </c:numCache>
            </c:numRef>
          </c:xVal>
          <c:yVal>
            <c:numRef>
              <c:f>Data!$W$497:$W$619</c:f>
              <c:numCache>
                <c:formatCode>General</c:formatCode>
                <c:ptCount val="123"/>
                <c:pt idx="0">
                  <c:v>1.0</c:v>
                </c:pt>
                <c:pt idx="1">
                  <c:v>1.0</c:v>
                </c:pt>
                <c:pt idx="2">
                  <c:v>2.0</c:v>
                </c:pt>
                <c:pt idx="3">
                  <c:v>2.0</c:v>
                </c:pt>
                <c:pt idx="4">
                  <c:v>1.0</c:v>
                </c:pt>
                <c:pt idx="5">
                  <c:v>1.0</c:v>
                </c:pt>
                <c:pt idx="6">
                  <c:v>7.0</c:v>
                </c:pt>
                <c:pt idx="7">
                  <c:v>7.0</c:v>
                </c:pt>
                <c:pt idx="8">
                  <c:v>8.0</c:v>
                </c:pt>
                <c:pt idx="9">
                  <c:v>8.0</c:v>
                </c:pt>
                <c:pt idx="10">
                  <c:v>8.0</c:v>
                </c:pt>
                <c:pt idx="11">
                  <c:v>8.0</c:v>
                </c:pt>
                <c:pt idx="12">
                  <c:v>1.0</c:v>
                </c:pt>
                <c:pt idx="13">
                  <c:v>1.0</c:v>
                </c:pt>
                <c:pt idx="14">
                  <c:v>7.0</c:v>
                </c:pt>
                <c:pt idx="15">
                  <c:v>7.0</c:v>
                </c:pt>
                <c:pt idx="16">
                  <c:v>2.0</c:v>
                </c:pt>
                <c:pt idx="17">
                  <c:v>2.0</c:v>
                </c:pt>
                <c:pt idx="18">
                  <c:v>9.0</c:v>
                </c:pt>
                <c:pt idx="19">
                  <c:v>9.0</c:v>
                </c:pt>
                <c:pt idx="20">
                  <c:v>9.0</c:v>
                </c:pt>
                <c:pt idx="21">
                  <c:v>9.0</c:v>
                </c:pt>
                <c:pt idx="22">
                  <c:v>1.0</c:v>
                </c:pt>
                <c:pt idx="23">
                  <c:v>1.0</c:v>
                </c:pt>
                <c:pt idx="24">
                  <c:v>1.0</c:v>
                </c:pt>
                <c:pt idx="25">
                  <c:v>1.0</c:v>
                </c:pt>
                <c:pt idx="26">
                  <c:v>2.0</c:v>
                </c:pt>
                <c:pt idx="27">
                  <c:v>2.0</c:v>
                </c:pt>
                <c:pt idx="28">
                  <c:v>8.0</c:v>
                </c:pt>
                <c:pt idx="29">
                  <c:v>8.0</c:v>
                </c:pt>
                <c:pt idx="30">
                  <c:v>10.0</c:v>
                </c:pt>
                <c:pt idx="31">
                  <c:v>10.0</c:v>
                </c:pt>
                <c:pt idx="32">
                  <c:v>8.0</c:v>
                </c:pt>
                <c:pt idx="33">
                  <c:v>8.0</c:v>
                </c:pt>
                <c:pt idx="34">
                  <c:v>10.0</c:v>
                </c:pt>
                <c:pt idx="35">
                  <c:v>10.0</c:v>
                </c:pt>
                <c:pt idx="36">
                  <c:v>2.0</c:v>
                </c:pt>
                <c:pt idx="37">
                  <c:v>2.0</c:v>
                </c:pt>
                <c:pt idx="38">
                  <c:v>2.0</c:v>
                </c:pt>
                <c:pt idx="39">
                  <c:v>2.0</c:v>
                </c:pt>
                <c:pt idx="40">
                  <c:v>2.0</c:v>
                </c:pt>
                <c:pt idx="41">
                  <c:v>2.0</c:v>
                </c:pt>
                <c:pt idx="42">
                  <c:v>2.0</c:v>
                </c:pt>
                <c:pt idx="43">
                  <c:v>2.0</c:v>
                </c:pt>
                <c:pt idx="44">
                  <c:v>2.0</c:v>
                </c:pt>
                <c:pt idx="45">
                  <c:v>2.0</c:v>
                </c:pt>
                <c:pt idx="46">
                  <c:v>2.0</c:v>
                </c:pt>
                <c:pt idx="47">
                  <c:v>2.0</c:v>
                </c:pt>
                <c:pt idx="48">
                  <c:v>2.0</c:v>
                </c:pt>
                <c:pt idx="49">
                  <c:v>2.0</c:v>
                </c:pt>
                <c:pt idx="50">
                  <c:v>7.0</c:v>
                </c:pt>
                <c:pt idx="51">
                  <c:v>7.0</c:v>
                </c:pt>
                <c:pt idx="52">
                  <c:v>2.0</c:v>
                </c:pt>
                <c:pt idx="53">
                  <c:v>2.0</c:v>
                </c:pt>
                <c:pt idx="54">
                  <c:v>2.0</c:v>
                </c:pt>
                <c:pt idx="55">
                  <c:v>2.0</c:v>
                </c:pt>
                <c:pt idx="56">
                  <c:v>2.0</c:v>
                </c:pt>
                <c:pt idx="57">
                  <c:v>2.0</c:v>
                </c:pt>
                <c:pt idx="58">
                  <c:v>7.0</c:v>
                </c:pt>
                <c:pt idx="59">
                  <c:v>7.0</c:v>
                </c:pt>
                <c:pt idx="60">
                  <c:v>8.0</c:v>
                </c:pt>
                <c:pt idx="61">
                  <c:v>8.0</c:v>
                </c:pt>
                <c:pt idx="62">
                  <c:v>8.0</c:v>
                </c:pt>
                <c:pt idx="63">
                  <c:v>8.0</c:v>
                </c:pt>
                <c:pt idx="64">
                  <c:v>1.0</c:v>
                </c:pt>
                <c:pt idx="65">
                  <c:v>1.0</c:v>
                </c:pt>
                <c:pt idx="66">
                  <c:v>1.0</c:v>
                </c:pt>
                <c:pt idx="67">
                  <c:v>1.0</c:v>
                </c:pt>
                <c:pt idx="68">
                  <c:v>8.0</c:v>
                </c:pt>
                <c:pt idx="69">
                  <c:v>8.0</c:v>
                </c:pt>
                <c:pt idx="70">
                  <c:v>7.0</c:v>
                </c:pt>
                <c:pt idx="71">
                  <c:v>7.0</c:v>
                </c:pt>
                <c:pt idx="72">
                  <c:v>8.0</c:v>
                </c:pt>
                <c:pt idx="73">
                  <c:v>8.0</c:v>
                </c:pt>
                <c:pt idx="74">
                  <c:v>1.0</c:v>
                </c:pt>
                <c:pt idx="75">
                  <c:v>1.0</c:v>
                </c:pt>
                <c:pt idx="76">
                  <c:v>4.0</c:v>
                </c:pt>
                <c:pt idx="77">
                  <c:v>4.0</c:v>
                </c:pt>
                <c:pt idx="78">
                  <c:v>5.0</c:v>
                </c:pt>
                <c:pt idx="79">
                  <c:v>5.0</c:v>
                </c:pt>
                <c:pt idx="80">
                  <c:v>1.0</c:v>
                </c:pt>
                <c:pt idx="81">
                  <c:v>7.0</c:v>
                </c:pt>
                <c:pt idx="82">
                  <c:v>1.0</c:v>
                </c:pt>
                <c:pt idx="83">
                  <c:v>7.0</c:v>
                </c:pt>
                <c:pt idx="84">
                  <c:v>2.0</c:v>
                </c:pt>
                <c:pt idx="85">
                  <c:v>2.0</c:v>
                </c:pt>
                <c:pt idx="86">
                  <c:v>2.0</c:v>
                </c:pt>
                <c:pt idx="87">
                  <c:v>2.0</c:v>
                </c:pt>
                <c:pt idx="88">
                  <c:v>2.0</c:v>
                </c:pt>
                <c:pt idx="89">
                  <c:v>2.0</c:v>
                </c:pt>
                <c:pt idx="90">
                  <c:v>2.0</c:v>
                </c:pt>
                <c:pt idx="91">
                  <c:v>2.0</c:v>
                </c:pt>
                <c:pt idx="92">
                  <c:v>2.0</c:v>
                </c:pt>
                <c:pt idx="93">
                  <c:v>2.0</c:v>
                </c:pt>
                <c:pt idx="94">
                  <c:v>2.0</c:v>
                </c:pt>
                <c:pt idx="95">
                  <c:v>2.0</c:v>
                </c:pt>
                <c:pt idx="96">
                  <c:v>2.0</c:v>
                </c:pt>
                <c:pt idx="97">
                  <c:v>2.0</c:v>
                </c:pt>
                <c:pt idx="98">
                  <c:v>2.0</c:v>
                </c:pt>
                <c:pt idx="99">
                  <c:v>2.0</c:v>
                </c:pt>
                <c:pt idx="100">
                  <c:v>4.0</c:v>
                </c:pt>
                <c:pt idx="101">
                  <c:v>4.0</c:v>
                </c:pt>
                <c:pt idx="102">
                  <c:v>2.0</c:v>
                </c:pt>
                <c:pt idx="103">
                  <c:v>2.0</c:v>
                </c:pt>
                <c:pt idx="104">
                  <c:v>2.0</c:v>
                </c:pt>
                <c:pt idx="105">
                  <c:v>2.0</c:v>
                </c:pt>
                <c:pt idx="106">
                  <c:v>2.0</c:v>
                </c:pt>
                <c:pt idx="107">
                  <c:v>2.0</c:v>
                </c:pt>
                <c:pt idx="108">
                  <c:v>2.0</c:v>
                </c:pt>
                <c:pt idx="109">
                  <c:v>2.0</c:v>
                </c:pt>
                <c:pt idx="110">
                  <c:v>4.0</c:v>
                </c:pt>
                <c:pt idx="111">
                  <c:v>4.0</c:v>
                </c:pt>
                <c:pt idx="112">
                  <c:v>8.0</c:v>
                </c:pt>
                <c:pt idx="113">
                  <c:v>8.0</c:v>
                </c:pt>
                <c:pt idx="114">
                  <c:v>8.0</c:v>
                </c:pt>
                <c:pt idx="115">
                  <c:v>8.0</c:v>
                </c:pt>
                <c:pt idx="116">
                  <c:v>9.0</c:v>
                </c:pt>
                <c:pt idx="117">
                  <c:v>9.0</c:v>
                </c:pt>
                <c:pt idx="118">
                  <c:v>8.0</c:v>
                </c:pt>
                <c:pt idx="119">
                  <c:v>8.0</c:v>
                </c:pt>
                <c:pt idx="120">
                  <c:v>1.0</c:v>
                </c:pt>
                <c:pt idx="121">
                  <c:v>1.0</c:v>
                </c:pt>
                <c:pt idx="122">
                  <c:v>0.0</c:v>
                </c:pt>
              </c:numCache>
            </c:numRef>
          </c:yVal>
        </c:ser>
        <c:axId val="1374072200"/>
        <c:axId val="1374092040"/>
      </c:scatterChart>
      <c:valAx>
        <c:axId val="1390346696"/>
        <c:scaling>
          <c:orientation val="minMax"/>
          <c:max val="0.979166666666666"/>
          <c:min val="0.833333333333333"/>
        </c:scaling>
        <c:axPos val="b"/>
        <c:numFmt formatCode="h:mm" sourceLinked="1"/>
        <c:tickLblPos val="nextTo"/>
        <c:txPr>
          <a:bodyPr rot="0" vert="horz"/>
          <a:lstStyle/>
          <a:p>
            <a:pPr>
              <a:defRPr lang="es-MX" sz="1000" b="0" i="0" u="none" strike="noStrike" baseline="0">
                <a:solidFill>
                  <a:srgbClr val="000000"/>
                </a:solidFill>
                <a:latin typeface="Calibri"/>
                <a:ea typeface="Calibri"/>
                <a:cs typeface="Calibri"/>
              </a:defRPr>
            </a:pPr>
            <a:endParaRPr lang="en-US"/>
          </a:p>
        </c:txPr>
        <c:crossAx val="1374106744"/>
        <c:crosses val="autoZero"/>
        <c:crossBetween val="midCat"/>
        <c:majorUnit val="0.041777"/>
      </c:valAx>
      <c:valAx>
        <c:axId val="1374106744"/>
        <c:scaling>
          <c:orientation val="minMax"/>
        </c:scaling>
        <c:delete val="1"/>
        <c:axPos val="l"/>
        <c:majorGridlines/>
        <c:numFmt formatCode="General" sourceLinked="1"/>
        <c:tickLblPos val="nextTo"/>
        <c:crossAx val="1390346696"/>
        <c:crosses val="autoZero"/>
        <c:crossBetween val="midCat"/>
      </c:valAx>
      <c:valAx>
        <c:axId val="1374072200"/>
        <c:scaling>
          <c:orientation val="minMax"/>
        </c:scaling>
        <c:delete val="1"/>
        <c:axPos val="b"/>
        <c:numFmt formatCode="h:mm:ss" sourceLinked="1"/>
        <c:tickLblPos val="nextTo"/>
        <c:crossAx val="1374092040"/>
        <c:crosses val="autoZero"/>
        <c:crossBetween val="midCat"/>
      </c:valAx>
      <c:valAx>
        <c:axId val="1374092040"/>
        <c:scaling>
          <c:orientation val="minMax"/>
        </c:scaling>
        <c:axPos val="r"/>
        <c:numFmt formatCode="General" sourceLinked="1"/>
        <c:tickLblPos val="nextTo"/>
        <c:txPr>
          <a:bodyPr/>
          <a:lstStyle/>
          <a:p>
            <a:pPr>
              <a:defRPr lang="es-MX" baseline="0">
                <a:solidFill>
                  <a:schemeClr val="bg1"/>
                </a:solidFill>
              </a:defRPr>
            </a:pPr>
            <a:endParaRPr lang="en-US"/>
          </a:p>
        </c:txPr>
        <c:crossAx val="1374072200"/>
        <c:crosses val="max"/>
        <c:crossBetween val="midCat"/>
      </c:valAx>
    </c:plotArea>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4BE46A-1E83-45B9-8EE7-F0B1EC2BC252}"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s-ES"/>
        </a:p>
      </dgm:t>
    </dgm:pt>
    <dgm:pt modelId="{9BB10AD9-EAB5-490A-9114-24D3F79F07F5}">
      <dgm:prSet phldrT="[Texto]"/>
      <dgm:spPr/>
      <dgm:t>
        <a:bodyPr/>
        <a:lstStyle/>
        <a:p>
          <a:r>
            <a:rPr lang="es-ES" noProof="0" dirty="0" smtClean="0"/>
            <a:t>1st </a:t>
          </a:r>
          <a:r>
            <a:rPr lang="en-US" noProof="0" dirty="0" smtClean="0"/>
            <a:t>Session</a:t>
          </a:r>
          <a:endParaRPr lang="en-US" noProof="0" dirty="0"/>
        </a:p>
      </dgm:t>
    </dgm:pt>
    <dgm:pt modelId="{F585B529-5E4E-40AD-AB23-70D4C29925E1}" type="parTrans" cxnId="{7068FC8E-96EB-4837-9787-0D5CBD52024B}">
      <dgm:prSet/>
      <dgm:spPr/>
      <dgm:t>
        <a:bodyPr/>
        <a:lstStyle/>
        <a:p>
          <a:endParaRPr lang="es-ES" noProof="0"/>
        </a:p>
      </dgm:t>
    </dgm:pt>
    <dgm:pt modelId="{64EC0504-8F1B-4219-A3BF-AAEE0BC2623A}" type="sibTrans" cxnId="{7068FC8E-96EB-4837-9787-0D5CBD52024B}">
      <dgm:prSet/>
      <dgm:spPr/>
      <dgm:t>
        <a:bodyPr/>
        <a:lstStyle/>
        <a:p>
          <a:endParaRPr lang="es-ES" noProof="0"/>
        </a:p>
      </dgm:t>
    </dgm:pt>
    <dgm:pt modelId="{630B6946-978D-41CE-A3CC-8B7CEE909F73}">
      <dgm:prSet phldrT="[Texto]"/>
      <dgm:spPr/>
      <dgm:t>
        <a:bodyPr/>
        <a:lstStyle/>
        <a:p>
          <a:r>
            <a:rPr lang="es-ES" noProof="0" dirty="0" smtClean="0"/>
            <a:t>2nd </a:t>
          </a:r>
          <a:r>
            <a:rPr lang="en-US" noProof="0" dirty="0" smtClean="0"/>
            <a:t>Session</a:t>
          </a:r>
          <a:endParaRPr lang="en-US" noProof="0" dirty="0"/>
        </a:p>
      </dgm:t>
    </dgm:pt>
    <dgm:pt modelId="{CC9F3DE0-ABEB-400E-BA45-1DCA626099BF}" type="parTrans" cxnId="{ABA97DD1-FDC8-4327-AFF3-2DD7AF13395C}">
      <dgm:prSet/>
      <dgm:spPr/>
      <dgm:t>
        <a:bodyPr/>
        <a:lstStyle/>
        <a:p>
          <a:endParaRPr lang="es-ES" noProof="0"/>
        </a:p>
      </dgm:t>
    </dgm:pt>
    <dgm:pt modelId="{F96ECE02-E130-49C7-9252-137618EADEF4}" type="sibTrans" cxnId="{ABA97DD1-FDC8-4327-AFF3-2DD7AF13395C}">
      <dgm:prSet/>
      <dgm:spPr/>
      <dgm:t>
        <a:bodyPr/>
        <a:lstStyle/>
        <a:p>
          <a:endParaRPr lang="es-ES" noProof="0"/>
        </a:p>
      </dgm:t>
    </dgm:pt>
    <dgm:pt modelId="{BD655214-A87A-44E2-9358-E820E8F2FECE}">
      <dgm:prSet phldrT="[Texto]"/>
      <dgm:spPr/>
      <dgm:t>
        <a:bodyPr/>
        <a:lstStyle/>
        <a:p>
          <a:r>
            <a:rPr lang="en-US" noProof="0" dirty="0" smtClean="0"/>
            <a:t>GOALS</a:t>
          </a:r>
          <a:endParaRPr lang="en-US" noProof="0" dirty="0"/>
        </a:p>
      </dgm:t>
    </dgm:pt>
    <dgm:pt modelId="{E9E5A884-B562-469F-B36A-54B92B9E3F61}" type="parTrans" cxnId="{11EFC39A-DA97-4A10-AC76-6C7E91DE8B26}">
      <dgm:prSet/>
      <dgm:spPr/>
      <dgm:t>
        <a:bodyPr/>
        <a:lstStyle/>
        <a:p>
          <a:endParaRPr lang="es-ES" noProof="0"/>
        </a:p>
      </dgm:t>
    </dgm:pt>
    <dgm:pt modelId="{308ED6F6-A231-4922-977F-4B605CADC2E7}" type="sibTrans" cxnId="{11EFC39A-DA97-4A10-AC76-6C7E91DE8B26}">
      <dgm:prSet/>
      <dgm:spPr/>
      <dgm:t>
        <a:bodyPr/>
        <a:lstStyle/>
        <a:p>
          <a:endParaRPr lang="es-ES" noProof="0"/>
        </a:p>
      </dgm:t>
    </dgm:pt>
    <dgm:pt modelId="{532CA9CD-3445-4E74-BC46-781A26929E6E}">
      <dgm:prSet phldrT="[Texto]"/>
      <dgm:spPr/>
      <dgm:t>
        <a:bodyPr/>
        <a:lstStyle/>
        <a:p>
          <a:r>
            <a:rPr lang="en-US" noProof="0" dirty="0" smtClean="0"/>
            <a:t>3rd Session</a:t>
          </a:r>
          <a:endParaRPr lang="en-US" noProof="0" dirty="0"/>
        </a:p>
      </dgm:t>
    </dgm:pt>
    <dgm:pt modelId="{B4A54D98-BCE5-4844-B966-90AB3C81BD27}" type="parTrans" cxnId="{06F312F7-E0A6-4826-893E-149195A53556}">
      <dgm:prSet/>
      <dgm:spPr/>
      <dgm:t>
        <a:bodyPr/>
        <a:lstStyle/>
        <a:p>
          <a:endParaRPr lang="es-ES" noProof="0"/>
        </a:p>
      </dgm:t>
    </dgm:pt>
    <dgm:pt modelId="{7C850D33-F169-4140-ABA4-EFA61D6F6CA0}" type="sibTrans" cxnId="{06F312F7-E0A6-4826-893E-149195A53556}">
      <dgm:prSet/>
      <dgm:spPr/>
      <dgm:t>
        <a:bodyPr/>
        <a:lstStyle/>
        <a:p>
          <a:endParaRPr lang="es-ES" noProof="0"/>
        </a:p>
      </dgm:t>
    </dgm:pt>
    <dgm:pt modelId="{18108C49-64EE-43E9-B156-730E33BDD12B}">
      <dgm:prSet phldrT="[Texto]"/>
      <dgm:spPr/>
      <dgm:t>
        <a:bodyPr/>
        <a:lstStyle/>
        <a:p>
          <a:r>
            <a:rPr lang="en-US" noProof="0" dirty="0" smtClean="0"/>
            <a:t>Games (challenge)</a:t>
          </a:r>
          <a:endParaRPr lang="en-US" noProof="0" dirty="0"/>
        </a:p>
      </dgm:t>
    </dgm:pt>
    <dgm:pt modelId="{05FEF78D-96FA-46C5-BE47-BF899E2CB9E0}" type="parTrans" cxnId="{D126EAED-CB08-46D7-A800-14884DDA1FB6}">
      <dgm:prSet/>
      <dgm:spPr/>
      <dgm:t>
        <a:bodyPr/>
        <a:lstStyle/>
        <a:p>
          <a:endParaRPr lang="es-ES" noProof="0"/>
        </a:p>
      </dgm:t>
    </dgm:pt>
    <dgm:pt modelId="{33900B36-4ECC-49B4-9C18-DF5B9BD5B4AB}" type="sibTrans" cxnId="{D126EAED-CB08-46D7-A800-14884DDA1FB6}">
      <dgm:prSet/>
      <dgm:spPr/>
      <dgm:t>
        <a:bodyPr/>
        <a:lstStyle/>
        <a:p>
          <a:endParaRPr lang="es-ES" noProof="0"/>
        </a:p>
      </dgm:t>
    </dgm:pt>
    <dgm:pt modelId="{1F41AD1D-D9A0-4F67-879C-475724192517}">
      <dgm:prSet phldrT="[Texto]"/>
      <dgm:spPr/>
      <dgm:t>
        <a:bodyPr/>
        <a:lstStyle/>
        <a:p>
          <a:r>
            <a:rPr lang="en-US" noProof="0" dirty="0" smtClean="0"/>
            <a:t>4th Session</a:t>
          </a:r>
          <a:endParaRPr lang="en-US" noProof="0" dirty="0"/>
        </a:p>
      </dgm:t>
    </dgm:pt>
    <dgm:pt modelId="{E8875F80-B633-425F-8734-6BB06A10A3FD}" type="parTrans" cxnId="{D22B1576-034D-452D-ADA6-A257951B3B3C}">
      <dgm:prSet/>
      <dgm:spPr/>
      <dgm:t>
        <a:bodyPr/>
        <a:lstStyle/>
        <a:p>
          <a:endParaRPr lang="es-ES"/>
        </a:p>
      </dgm:t>
    </dgm:pt>
    <dgm:pt modelId="{89386CB7-885E-4B28-83A2-AE990C227201}" type="sibTrans" cxnId="{D22B1576-034D-452D-ADA6-A257951B3B3C}">
      <dgm:prSet/>
      <dgm:spPr/>
      <dgm:t>
        <a:bodyPr/>
        <a:lstStyle/>
        <a:p>
          <a:endParaRPr lang="es-ES"/>
        </a:p>
      </dgm:t>
    </dgm:pt>
    <dgm:pt modelId="{5676B795-765D-4625-9E8B-7B3A83448C82}">
      <dgm:prSet/>
      <dgm:spPr/>
      <dgm:t>
        <a:bodyPr/>
        <a:lstStyle/>
        <a:p>
          <a:r>
            <a:rPr lang="en-US" noProof="0" dirty="0" smtClean="0"/>
            <a:t>Winners to challenge</a:t>
          </a:r>
          <a:endParaRPr lang="en-US" noProof="0" dirty="0"/>
        </a:p>
      </dgm:t>
    </dgm:pt>
    <dgm:pt modelId="{F44E081E-6ECB-459B-B2CF-18E2736BBA54}" type="parTrans" cxnId="{770B04AE-985C-405E-9C29-F7AC28AAA06A}">
      <dgm:prSet/>
      <dgm:spPr/>
      <dgm:t>
        <a:bodyPr/>
        <a:lstStyle/>
        <a:p>
          <a:endParaRPr lang="es-ES"/>
        </a:p>
      </dgm:t>
    </dgm:pt>
    <dgm:pt modelId="{ED2773E6-5A6C-4DD2-83CE-66393FE43236}" type="sibTrans" cxnId="{770B04AE-985C-405E-9C29-F7AC28AAA06A}">
      <dgm:prSet/>
      <dgm:spPr/>
      <dgm:t>
        <a:bodyPr/>
        <a:lstStyle/>
        <a:p>
          <a:endParaRPr lang="es-ES"/>
        </a:p>
      </dgm:t>
    </dgm:pt>
    <dgm:pt modelId="{04D4E089-FAB1-45C1-94A5-D418F5D31A40}">
      <dgm:prSet/>
      <dgm:spPr/>
      <dgm:t>
        <a:bodyPr/>
        <a:lstStyle/>
        <a:p>
          <a:r>
            <a:rPr lang="en-US" noProof="0" dirty="0" smtClean="0"/>
            <a:t>Test Motivations</a:t>
          </a:r>
          <a:endParaRPr lang="en-US" noProof="0" dirty="0"/>
        </a:p>
      </dgm:t>
    </dgm:pt>
    <dgm:pt modelId="{60E22C4A-BDF5-46E9-8096-40905B1F3C9B}" type="parTrans" cxnId="{E39C5E1B-DF65-4A92-8395-BED40C7F46C2}">
      <dgm:prSet/>
      <dgm:spPr/>
      <dgm:t>
        <a:bodyPr/>
        <a:lstStyle/>
        <a:p>
          <a:endParaRPr lang="es-ES"/>
        </a:p>
      </dgm:t>
    </dgm:pt>
    <dgm:pt modelId="{868FE479-CE2B-4503-9C2E-C47F94A2D694}" type="sibTrans" cxnId="{E39C5E1B-DF65-4A92-8395-BED40C7F46C2}">
      <dgm:prSet/>
      <dgm:spPr/>
      <dgm:t>
        <a:bodyPr/>
        <a:lstStyle/>
        <a:p>
          <a:endParaRPr lang="es-ES"/>
        </a:p>
      </dgm:t>
    </dgm:pt>
    <dgm:pt modelId="{2A353C6F-F517-4C2E-978C-0F8A593CCFF1}">
      <dgm:prSet phldrT="[Texto]"/>
      <dgm:spPr/>
      <dgm:t>
        <a:bodyPr/>
        <a:lstStyle/>
        <a:p>
          <a:r>
            <a:rPr lang="en-US" noProof="0" dirty="0" smtClean="0"/>
            <a:t>pedometer</a:t>
          </a:r>
          <a:endParaRPr lang="en-US" noProof="0" dirty="0"/>
        </a:p>
      </dgm:t>
    </dgm:pt>
    <dgm:pt modelId="{5D57C073-FCE6-47DA-BAC4-05C9B9C64F12}" type="parTrans" cxnId="{6E1C5582-ECE1-4517-BB2E-FA1B16664D6E}">
      <dgm:prSet/>
      <dgm:spPr/>
      <dgm:t>
        <a:bodyPr/>
        <a:lstStyle/>
        <a:p>
          <a:endParaRPr lang="es-ES"/>
        </a:p>
      </dgm:t>
    </dgm:pt>
    <dgm:pt modelId="{7824AA9D-E2C5-4263-BD35-6C120F461F90}" type="sibTrans" cxnId="{6E1C5582-ECE1-4517-BB2E-FA1B16664D6E}">
      <dgm:prSet/>
      <dgm:spPr/>
      <dgm:t>
        <a:bodyPr/>
        <a:lstStyle/>
        <a:p>
          <a:endParaRPr lang="es-ES"/>
        </a:p>
      </dgm:t>
    </dgm:pt>
    <dgm:pt modelId="{ADB6E5A2-6F9C-408A-970F-3B3EF1D5185F}">
      <dgm:prSet phldrT="[Texto]"/>
      <dgm:spPr/>
      <dgm:t>
        <a:bodyPr/>
        <a:lstStyle/>
        <a:p>
          <a:r>
            <a:rPr lang="en-US" noProof="0" dirty="0" smtClean="0"/>
            <a:t>How to use</a:t>
          </a:r>
          <a:endParaRPr lang="en-US" noProof="0" dirty="0"/>
        </a:p>
      </dgm:t>
    </dgm:pt>
    <dgm:pt modelId="{6DDDD52E-A927-4F79-B9B6-5092A1623B4A}" type="parTrans" cxnId="{80AB9BC5-210D-4340-8E3B-14351F1F2189}">
      <dgm:prSet/>
      <dgm:spPr/>
      <dgm:t>
        <a:bodyPr/>
        <a:lstStyle/>
        <a:p>
          <a:endParaRPr lang="es-ES"/>
        </a:p>
      </dgm:t>
    </dgm:pt>
    <dgm:pt modelId="{317AF509-474D-4052-9571-C146DB9B53E7}" type="sibTrans" cxnId="{80AB9BC5-210D-4340-8E3B-14351F1F2189}">
      <dgm:prSet/>
      <dgm:spPr/>
      <dgm:t>
        <a:bodyPr/>
        <a:lstStyle/>
        <a:p>
          <a:endParaRPr lang="es-ES"/>
        </a:p>
      </dgm:t>
    </dgm:pt>
    <dgm:pt modelId="{2581DB9E-E04D-4EA8-8663-26E0F863BA6C}">
      <dgm:prSet/>
      <dgm:spPr/>
      <dgm:t>
        <a:bodyPr/>
        <a:lstStyle/>
        <a:p>
          <a:r>
            <a:rPr lang="en-US" noProof="0" dirty="0" smtClean="0"/>
            <a:t>Test TAM</a:t>
          </a:r>
          <a:endParaRPr lang="en-US" noProof="0" dirty="0"/>
        </a:p>
      </dgm:t>
    </dgm:pt>
    <dgm:pt modelId="{C7C52858-E28C-4C78-B623-07DDC203398F}" type="parTrans" cxnId="{8B471FB6-D56B-42B9-9F96-2F9D40E28534}">
      <dgm:prSet/>
      <dgm:spPr/>
      <dgm:t>
        <a:bodyPr/>
        <a:lstStyle/>
        <a:p>
          <a:endParaRPr lang="es-ES"/>
        </a:p>
      </dgm:t>
    </dgm:pt>
    <dgm:pt modelId="{B26526F6-CF46-47C7-97D9-B8B8EDC1BB0A}" type="sibTrans" cxnId="{8B471FB6-D56B-42B9-9F96-2F9D40E28534}">
      <dgm:prSet/>
      <dgm:spPr/>
      <dgm:t>
        <a:bodyPr/>
        <a:lstStyle/>
        <a:p>
          <a:endParaRPr lang="es-ES"/>
        </a:p>
      </dgm:t>
    </dgm:pt>
    <dgm:pt modelId="{33D24EE7-8501-4FC2-8ED6-E3473DFC01FF}">
      <dgm:prSet phldrT="[Texto]"/>
      <dgm:spPr/>
      <dgm:t>
        <a:bodyPr/>
        <a:lstStyle/>
        <a:p>
          <a:r>
            <a:rPr lang="en-US" noProof="0" dirty="0" smtClean="0"/>
            <a:t>Diets &amp; recipes</a:t>
          </a:r>
          <a:endParaRPr lang="en-US" noProof="0" dirty="0"/>
        </a:p>
      </dgm:t>
    </dgm:pt>
    <dgm:pt modelId="{339A181F-8D4D-45BC-9061-75C6008596D6}" type="parTrans" cxnId="{FE97631A-DF37-47F2-99D5-97D79AADDA9A}">
      <dgm:prSet/>
      <dgm:spPr/>
      <dgm:t>
        <a:bodyPr/>
        <a:lstStyle/>
        <a:p>
          <a:endParaRPr lang="es-ES"/>
        </a:p>
      </dgm:t>
    </dgm:pt>
    <dgm:pt modelId="{BB798706-B369-43DE-BED0-3370BB7BDAAB}" type="sibTrans" cxnId="{FE97631A-DF37-47F2-99D5-97D79AADDA9A}">
      <dgm:prSet/>
      <dgm:spPr/>
      <dgm:t>
        <a:bodyPr/>
        <a:lstStyle/>
        <a:p>
          <a:endParaRPr lang="es-ES"/>
        </a:p>
      </dgm:t>
    </dgm:pt>
    <dgm:pt modelId="{71B4D954-D0BD-4435-BF0C-6B136D68B5B2}">
      <dgm:prSet phldrT="[Texto]"/>
      <dgm:spPr/>
      <dgm:t>
        <a:bodyPr/>
        <a:lstStyle/>
        <a:p>
          <a:r>
            <a:rPr lang="en-US" noProof="0" dirty="0" smtClean="0"/>
            <a:t>Message</a:t>
          </a:r>
          <a:endParaRPr lang="en-US" noProof="0" dirty="0"/>
        </a:p>
      </dgm:t>
    </dgm:pt>
    <dgm:pt modelId="{7C024D2A-0E99-4707-AFD9-9B618E1D539E}" type="parTrans" cxnId="{EE02C5F2-5777-49BF-B4CF-0D290548B5FA}">
      <dgm:prSet/>
      <dgm:spPr/>
      <dgm:t>
        <a:bodyPr/>
        <a:lstStyle/>
        <a:p>
          <a:endParaRPr lang="es-ES"/>
        </a:p>
      </dgm:t>
    </dgm:pt>
    <dgm:pt modelId="{C1322868-A455-49AF-B715-C12C3AE9ABD9}" type="sibTrans" cxnId="{EE02C5F2-5777-49BF-B4CF-0D290548B5FA}">
      <dgm:prSet/>
      <dgm:spPr/>
      <dgm:t>
        <a:bodyPr/>
        <a:lstStyle/>
        <a:p>
          <a:endParaRPr lang="es-ES"/>
        </a:p>
      </dgm:t>
    </dgm:pt>
    <dgm:pt modelId="{A06D0273-76C8-4CAE-A656-54206A9A76A1}">
      <dgm:prSet phldrT="[Texto]"/>
      <dgm:spPr/>
      <dgm:t>
        <a:bodyPr/>
        <a:lstStyle/>
        <a:p>
          <a:r>
            <a:rPr lang="en-US" noProof="0" dirty="0" smtClean="0"/>
            <a:t>Friends</a:t>
          </a:r>
          <a:endParaRPr lang="en-US" noProof="0" dirty="0"/>
        </a:p>
      </dgm:t>
    </dgm:pt>
    <dgm:pt modelId="{233577DA-E04F-4C46-976B-308C5842C37A}" type="parTrans" cxnId="{FE8165B1-C080-4481-ABE5-BEE9467569E2}">
      <dgm:prSet/>
      <dgm:spPr/>
      <dgm:t>
        <a:bodyPr/>
        <a:lstStyle/>
        <a:p>
          <a:endParaRPr lang="es-ES"/>
        </a:p>
      </dgm:t>
    </dgm:pt>
    <dgm:pt modelId="{65D33853-E72A-40BA-8DBA-588801085F57}" type="sibTrans" cxnId="{FE8165B1-C080-4481-ABE5-BEE9467569E2}">
      <dgm:prSet/>
      <dgm:spPr/>
      <dgm:t>
        <a:bodyPr/>
        <a:lstStyle/>
        <a:p>
          <a:endParaRPr lang="es-ES"/>
        </a:p>
      </dgm:t>
    </dgm:pt>
    <dgm:pt modelId="{CC50F622-24C1-41B2-BE08-04782E46E123}">
      <dgm:prSet phldrT="[Texto]"/>
      <dgm:spPr/>
      <dgm:t>
        <a:bodyPr/>
        <a:lstStyle/>
        <a:p>
          <a:r>
            <a:rPr lang="en-US" noProof="0" dirty="0" smtClean="0"/>
            <a:t>Testimonies</a:t>
          </a:r>
          <a:endParaRPr lang="en-US" noProof="0" dirty="0"/>
        </a:p>
      </dgm:t>
    </dgm:pt>
    <dgm:pt modelId="{79EC45B1-AC5B-4016-A65F-4881880253DA}" type="parTrans" cxnId="{7C094F5D-8D54-4AC5-A3BE-6C94A7FF93E6}">
      <dgm:prSet/>
      <dgm:spPr/>
      <dgm:t>
        <a:bodyPr/>
        <a:lstStyle/>
        <a:p>
          <a:endParaRPr lang="es-ES"/>
        </a:p>
      </dgm:t>
    </dgm:pt>
    <dgm:pt modelId="{BD9C2853-B0F3-4010-8F95-810AA8A25F12}" type="sibTrans" cxnId="{7C094F5D-8D54-4AC5-A3BE-6C94A7FF93E6}">
      <dgm:prSet/>
      <dgm:spPr/>
      <dgm:t>
        <a:bodyPr/>
        <a:lstStyle/>
        <a:p>
          <a:endParaRPr lang="es-ES"/>
        </a:p>
      </dgm:t>
    </dgm:pt>
    <dgm:pt modelId="{89867581-C725-405B-BF17-99430B728B37}">
      <dgm:prSet phldrT="[Texto]"/>
      <dgm:spPr/>
      <dgm:t>
        <a:bodyPr/>
        <a:lstStyle/>
        <a:p>
          <a:r>
            <a:rPr lang="en-US" noProof="0" dirty="0" smtClean="0"/>
            <a:t>comments</a:t>
          </a:r>
          <a:endParaRPr lang="en-US" noProof="0" dirty="0"/>
        </a:p>
      </dgm:t>
    </dgm:pt>
    <dgm:pt modelId="{307B2AE3-9F58-43B2-BE0B-F1AC9D58E0BB}" type="parTrans" cxnId="{B832070F-7DD4-4648-A5EA-B141F82AD13C}">
      <dgm:prSet/>
      <dgm:spPr/>
      <dgm:t>
        <a:bodyPr/>
        <a:lstStyle/>
        <a:p>
          <a:endParaRPr lang="es-ES"/>
        </a:p>
      </dgm:t>
    </dgm:pt>
    <dgm:pt modelId="{8CD9A916-2439-4310-9C4D-38B34D29F491}" type="sibTrans" cxnId="{B832070F-7DD4-4648-A5EA-B141F82AD13C}">
      <dgm:prSet/>
      <dgm:spPr/>
      <dgm:t>
        <a:bodyPr/>
        <a:lstStyle/>
        <a:p>
          <a:endParaRPr lang="es-ES"/>
        </a:p>
      </dgm:t>
    </dgm:pt>
    <dgm:pt modelId="{CD1F842E-FBBD-45ED-A618-813464A338C5}" type="pres">
      <dgm:prSet presAssocID="{B94BE46A-1E83-45B9-8EE7-F0B1EC2BC252}" presName="Name0" presStyleCnt="0">
        <dgm:presLayoutVars>
          <dgm:dir/>
          <dgm:animLvl val="lvl"/>
          <dgm:resizeHandles val="exact"/>
        </dgm:presLayoutVars>
      </dgm:prSet>
      <dgm:spPr/>
      <dgm:t>
        <a:bodyPr/>
        <a:lstStyle/>
        <a:p>
          <a:endParaRPr lang="es-ES"/>
        </a:p>
      </dgm:t>
    </dgm:pt>
    <dgm:pt modelId="{6FE7BC7D-738D-495A-94B4-B14F9FA0B7A9}" type="pres">
      <dgm:prSet presAssocID="{9BB10AD9-EAB5-490A-9114-24D3F79F07F5}" presName="composite" presStyleCnt="0"/>
      <dgm:spPr/>
    </dgm:pt>
    <dgm:pt modelId="{6AF6492B-B1AC-4465-B22F-C47A15899175}" type="pres">
      <dgm:prSet presAssocID="{9BB10AD9-EAB5-490A-9114-24D3F79F07F5}" presName="parTx" presStyleLbl="alignNode1" presStyleIdx="0" presStyleCnt="4">
        <dgm:presLayoutVars>
          <dgm:chMax val="0"/>
          <dgm:chPref val="0"/>
          <dgm:bulletEnabled val="1"/>
        </dgm:presLayoutVars>
      </dgm:prSet>
      <dgm:spPr/>
      <dgm:t>
        <a:bodyPr/>
        <a:lstStyle/>
        <a:p>
          <a:endParaRPr lang="es-ES"/>
        </a:p>
      </dgm:t>
    </dgm:pt>
    <dgm:pt modelId="{107C9FD0-3E06-4E6C-A2A0-39439C01C649}" type="pres">
      <dgm:prSet presAssocID="{9BB10AD9-EAB5-490A-9114-24D3F79F07F5}" presName="desTx" presStyleLbl="alignAccFollowNode1" presStyleIdx="0" presStyleCnt="4">
        <dgm:presLayoutVars>
          <dgm:bulletEnabled val="1"/>
        </dgm:presLayoutVars>
      </dgm:prSet>
      <dgm:spPr/>
      <dgm:t>
        <a:bodyPr/>
        <a:lstStyle/>
        <a:p>
          <a:endParaRPr lang="es-ES"/>
        </a:p>
      </dgm:t>
    </dgm:pt>
    <dgm:pt modelId="{B0E38A16-A8F3-4A83-A0B9-D7E7AA6C5442}" type="pres">
      <dgm:prSet presAssocID="{64EC0504-8F1B-4219-A3BF-AAEE0BC2623A}" presName="space" presStyleCnt="0"/>
      <dgm:spPr/>
    </dgm:pt>
    <dgm:pt modelId="{4A745FEB-9553-41E5-B45D-F48AA17FA56D}" type="pres">
      <dgm:prSet presAssocID="{630B6946-978D-41CE-A3CC-8B7CEE909F73}" presName="composite" presStyleCnt="0"/>
      <dgm:spPr/>
    </dgm:pt>
    <dgm:pt modelId="{E2225BA2-5D08-4476-AC5E-C1DD4046E4E6}" type="pres">
      <dgm:prSet presAssocID="{630B6946-978D-41CE-A3CC-8B7CEE909F73}" presName="parTx" presStyleLbl="alignNode1" presStyleIdx="1" presStyleCnt="4">
        <dgm:presLayoutVars>
          <dgm:chMax val="0"/>
          <dgm:chPref val="0"/>
          <dgm:bulletEnabled val="1"/>
        </dgm:presLayoutVars>
      </dgm:prSet>
      <dgm:spPr/>
      <dgm:t>
        <a:bodyPr/>
        <a:lstStyle/>
        <a:p>
          <a:endParaRPr lang="es-ES"/>
        </a:p>
      </dgm:t>
    </dgm:pt>
    <dgm:pt modelId="{D8E554D2-BE33-4FC6-B1A5-38DF8EB3C508}" type="pres">
      <dgm:prSet presAssocID="{630B6946-978D-41CE-A3CC-8B7CEE909F73}" presName="desTx" presStyleLbl="alignAccFollowNode1" presStyleIdx="1" presStyleCnt="4">
        <dgm:presLayoutVars>
          <dgm:bulletEnabled val="1"/>
        </dgm:presLayoutVars>
      </dgm:prSet>
      <dgm:spPr/>
      <dgm:t>
        <a:bodyPr/>
        <a:lstStyle/>
        <a:p>
          <a:endParaRPr lang="es-ES"/>
        </a:p>
      </dgm:t>
    </dgm:pt>
    <dgm:pt modelId="{6E8DB962-4A51-4EDB-8F89-C01DDA55E5C8}" type="pres">
      <dgm:prSet presAssocID="{F96ECE02-E130-49C7-9252-137618EADEF4}" presName="space" presStyleCnt="0"/>
      <dgm:spPr/>
    </dgm:pt>
    <dgm:pt modelId="{C68CB8ED-2F59-4A43-92FC-AD89F815892D}" type="pres">
      <dgm:prSet presAssocID="{532CA9CD-3445-4E74-BC46-781A26929E6E}" presName="composite" presStyleCnt="0"/>
      <dgm:spPr/>
    </dgm:pt>
    <dgm:pt modelId="{8E24B818-BFAF-47E0-9E29-D8ECD9D76F26}" type="pres">
      <dgm:prSet presAssocID="{532CA9CD-3445-4E74-BC46-781A26929E6E}" presName="parTx" presStyleLbl="alignNode1" presStyleIdx="2" presStyleCnt="4">
        <dgm:presLayoutVars>
          <dgm:chMax val="0"/>
          <dgm:chPref val="0"/>
          <dgm:bulletEnabled val="1"/>
        </dgm:presLayoutVars>
      </dgm:prSet>
      <dgm:spPr/>
      <dgm:t>
        <a:bodyPr/>
        <a:lstStyle/>
        <a:p>
          <a:endParaRPr lang="es-ES"/>
        </a:p>
      </dgm:t>
    </dgm:pt>
    <dgm:pt modelId="{771FC4A7-F879-47C3-9CE4-B165534CD401}" type="pres">
      <dgm:prSet presAssocID="{532CA9CD-3445-4E74-BC46-781A26929E6E}" presName="desTx" presStyleLbl="alignAccFollowNode1" presStyleIdx="2" presStyleCnt="4">
        <dgm:presLayoutVars>
          <dgm:bulletEnabled val="1"/>
        </dgm:presLayoutVars>
      </dgm:prSet>
      <dgm:spPr/>
      <dgm:t>
        <a:bodyPr/>
        <a:lstStyle/>
        <a:p>
          <a:endParaRPr lang="es-ES"/>
        </a:p>
      </dgm:t>
    </dgm:pt>
    <dgm:pt modelId="{13E019E5-6B75-4232-A6B0-F62578D5633B}" type="pres">
      <dgm:prSet presAssocID="{7C850D33-F169-4140-ABA4-EFA61D6F6CA0}" presName="space" presStyleCnt="0"/>
      <dgm:spPr/>
    </dgm:pt>
    <dgm:pt modelId="{A82E8D49-FDB0-4FBC-BA01-8506134466A4}" type="pres">
      <dgm:prSet presAssocID="{1F41AD1D-D9A0-4F67-879C-475724192517}" presName="composite" presStyleCnt="0"/>
      <dgm:spPr/>
    </dgm:pt>
    <dgm:pt modelId="{24DBD439-C5A7-4AC3-B074-1E15F4DD1D39}" type="pres">
      <dgm:prSet presAssocID="{1F41AD1D-D9A0-4F67-879C-475724192517}" presName="parTx" presStyleLbl="alignNode1" presStyleIdx="3" presStyleCnt="4">
        <dgm:presLayoutVars>
          <dgm:chMax val="0"/>
          <dgm:chPref val="0"/>
          <dgm:bulletEnabled val="1"/>
        </dgm:presLayoutVars>
      </dgm:prSet>
      <dgm:spPr/>
      <dgm:t>
        <a:bodyPr/>
        <a:lstStyle/>
        <a:p>
          <a:endParaRPr lang="es-ES"/>
        </a:p>
      </dgm:t>
    </dgm:pt>
    <dgm:pt modelId="{32E57338-3155-4136-BB9E-A469FB8AB925}" type="pres">
      <dgm:prSet presAssocID="{1F41AD1D-D9A0-4F67-879C-475724192517}" presName="desTx" presStyleLbl="alignAccFollowNode1" presStyleIdx="3" presStyleCnt="4">
        <dgm:presLayoutVars>
          <dgm:bulletEnabled val="1"/>
        </dgm:presLayoutVars>
      </dgm:prSet>
      <dgm:spPr/>
      <dgm:t>
        <a:bodyPr/>
        <a:lstStyle/>
        <a:p>
          <a:endParaRPr lang="es-ES"/>
        </a:p>
      </dgm:t>
    </dgm:pt>
  </dgm:ptLst>
  <dgm:cxnLst>
    <dgm:cxn modelId="{3B35A5A4-4ED5-0A4F-BADB-97F660CB0A32}" type="presOf" srcId="{9BB10AD9-EAB5-490A-9114-24D3F79F07F5}" destId="{6AF6492B-B1AC-4465-B22F-C47A15899175}" srcOrd="0" destOrd="0" presId="urn:microsoft.com/office/officeart/2005/8/layout/hList1"/>
    <dgm:cxn modelId="{6E1C5582-ECE1-4517-BB2E-FA1B16664D6E}" srcId="{9BB10AD9-EAB5-490A-9114-24D3F79F07F5}" destId="{2A353C6F-F517-4C2E-978C-0F8A593CCFF1}" srcOrd="0" destOrd="0" parTransId="{5D57C073-FCE6-47DA-BAC4-05C9B9C64F12}" sibTransId="{7824AA9D-E2C5-4263-BD35-6C120F461F90}"/>
    <dgm:cxn modelId="{ABA97DD1-FDC8-4327-AFF3-2DD7AF13395C}" srcId="{B94BE46A-1E83-45B9-8EE7-F0B1EC2BC252}" destId="{630B6946-978D-41CE-A3CC-8B7CEE909F73}" srcOrd="1" destOrd="0" parTransId="{CC9F3DE0-ABEB-400E-BA45-1DCA626099BF}" sibTransId="{F96ECE02-E130-49C7-9252-137618EADEF4}"/>
    <dgm:cxn modelId="{80AB9BC5-210D-4340-8E3B-14351F1F2189}" srcId="{9BB10AD9-EAB5-490A-9114-24D3F79F07F5}" destId="{ADB6E5A2-6F9C-408A-970F-3B3EF1D5185F}" srcOrd="1" destOrd="0" parTransId="{6DDDD52E-A927-4F79-B9B6-5092A1623B4A}" sibTransId="{317AF509-474D-4052-9571-C146DB9B53E7}"/>
    <dgm:cxn modelId="{11EFC39A-DA97-4A10-AC76-6C7E91DE8B26}" srcId="{630B6946-978D-41CE-A3CC-8B7CEE909F73}" destId="{BD655214-A87A-44E2-9358-E820E8F2FECE}" srcOrd="0" destOrd="0" parTransId="{E9E5A884-B562-469F-B36A-54B92B9E3F61}" sibTransId="{308ED6F6-A231-4922-977F-4B605CADC2E7}"/>
    <dgm:cxn modelId="{0AF7292E-5890-B141-B044-9B1A1AD767E6}" type="presOf" srcId="{532CA9CD-3445-4E74-BC46-781A26929E6E}" destId="{8E24B818-BFAF-47E0-9E29-D8ECD9D76F26}" srcOrd="0" destOrd="0" presId="urn:microsoft.com/office/officeart/2005/8/layout/hList1"/>
    <dgm:cxn modelId="{2650DA52-5329-5C48-8C74-A8C2581762C3}" type="presOf" srcId="{ADB6E5A2-6F9C-408A-970F-3B3EF1D5185F}" destId="{107C9FD0-3E06-4E6C-A2A0-39439C01C649}" srcOrd="0" destOrd="1" presId="urn:microsoft.com/office/officeart/2005/8/layout/hList1"/>
    <dgm:cxn modelId="{D22B1576-034D-452D-ADA6-A257951B3B3C}" srcId="{B94BE46A-1E83-45B9-8EE7-F0B1EC2BC252}" destId="{1F41AD1D-D9A0-4F67-879C-475724192517}" srcOrd="3" destOrd="0" parTransId="{E8875F80-B633-425F-8734-6BB06A10A3FD}" sibTransId="{89386CB7-885E-4B28-83A2-AE990C227201}"/>
    <dgm:cxn modelId="{4D2D47C9-B5A2-B34D-BD59-0171C1C9B462}" type="presOf" srcId="{5676B795-765D-4625-9E8B-7B3A83448C82}" destId="{32E57338-3155-4136-BB9E-A469FB8AB925}" srcOrd="0" destOrd="0" presId="urn:microsoft.com/office/officeart/2005/8/layout/hList1"/>
    <dgm:cxn modelId="{AE279C2C-D4B6-864D-9099-E52EADEF0D25}" type="presOf" srcId="{A06D0273-76C8-4CAE-A656-54206A9A76A1}" destId="{107C9FD0-3E06-4E6C-A2A0-39439C01C649}" srcOrd="0" destOrd="2" presId="urn:microsoft.com/office/officeart/2005/8/layout/hList1"/>
    <dgm:cxn modelId="{2FEC7E63-05DF-544D-A24B-BB3619184ECB}" type="presOf" srcId="{18108C49-64EE-43E9-B156-730E33BDD12B}" destId="{771FC4A7-F879-47C3-9CE4-B165534CD401}" srcOrd="0" destOrd="0" presId="urn:microsoft.com/office/officeart/2005/8/layout/hList1"/>
    <dgm:cxn modelId="{4223122C-A633-194D-8D39-AAFE27B53C46}" type="presOf" srcId="{89867581-C725-405B-BF17-99430B728B37}" destId="{771FC4A7-F879-47C3-9CE4-B165534CD401}" srcOrd="0" destOrd="2" presId="urn:microsoft.com/office/officeart/2005/8/layout/hList1"/>
    <dgm:cxn modelId="{38B09DD6-D96F-7441-BB1E-286CDBC3F73C}" type="presOf" srcId="{630B6946-978D-41CE-A3CC-8B7CEE909F73}" destId="{E2225BA2-5D08-4476-AC5E-C1DD4046E4E6}" srcOrd="0" destOrd="0" presId="urn:microsoft.com/office/officeart/2005/8/layout/hList1"/>
    <dgm:cxn modelId="{06F312F7-E0A6-4826-893E-149195A53556}" srcId="{B94BE46A-1E83-45B9-8EE7-F0B1EC2BC252}" destId="{532CA9CD-3445-4E74-BC46-781A26929E6E}" srcOrd="2" destOrd="0" parTransId="{B4A54D98-BCE5-4844-B966-90AB3C81BD27}" sibTransId="{7C850D33-F169-4140-ABA4-EFA61D6F6CA0}"/>
    <dgm:cxn modelId="{E64EEBCA-6A56-684E-8A03-1B8CDC6D2C8A}" type="presOf" srcId="{71B4D954-D0BD-4435-BF0C-6B136D68B5B2}" destId="{D8E554D2-BE33-4FC6-B1A5-38DF8EB3C508}" srcOrd="0" destOrd="2" presId="urn:microsoft.com/office/officeart/2005/8/layout/hList1"/>
    <dgm:cxn modelId="{7068FC8E-96EB-4837-9787-0D5CBD52024B}" srcId="{B94BE46A-1E83-45B9-8EE7-F0B1EC2BC252}" destId="{9BB10AD9-EAB5-490A-9114-24D3F79F07F5}" srcOrd="0" destOrd="0" parTransId="{F585B529-5E4E-40AD-AB23-70D4C29925E1}" sibTransId="{64EC0504-8F1B-4219-A3BF-AAEE0BC2623A}"/>
    <dgm:cxn modelId="{4D5BB167-76B7-2B42-9E14-CB346D1BB0D9}" type="presOf" srcId="{2581DB9E-E04D-4EA8-8663-26E0F863BA6C}" destId="{32E57338-3155-4136-BB9E-A469FB8AB925}" srcOrd="0" destOrd="2" presId="urn:microsoft.com/office/officeart/2005/8/layout/hList1"/>
    <dgm:cxn modelId="{FE97631A-DF37-47F2-99D5-97D79AADDA9A}" srcId="{630B6946-978D-41CE-A3CC-8B7CEE909F73}" destId="{33D24EE7-8501-4FC2-8ED6-E3473DFC01FF}" srcOrd="1" destOrd="0" parTransId="{339A181F-8D4D-45BC-9061-75C6008596D6}" sibTransId="{BB798706-B369-43DE-BED0-3370BB7BDAAB}"/>
    <dgm:cxn modelId="{8B471FB6-D56B-42B9-9F96-2F9D40E28534}" srcId="{1F41AD1D-D9A0-4F67-879C-475724192517}" destId="{2581DB9E-E04D-4EA8-8663-26E0F863BA6C}" srcOrd="2" destOrd="0" parTransId="{C7C52858-E28C-4C78-B623-07DDC203398F}" sibTransId="{B26526F6-CF46-47C7-97D9-B8B8EDC1BB0A}"/>
    <dgm:cxn modelId="{962947C9-C68B-3645-A6CD-3E970D1C5A1F}" type="presOf" srcId="{04D4E089-FAB1-45C1-94A5-D418F5D31A40}" destId="{32E57338-3155-4136-BB9E-A469FB8AB925}" srcOrd="0" destOrd="1" presId="urn:microsoft.com/office/officeart/2005/8/layout/hList1"/>
    <dgm:cxn modelId="{AF5ECB95-B5ED-F84F-88F4-9C9AE9F7B3CA}" type="presOf" srcId="{1F41AD1D-D9A0-4F67-879C-475724192517}" destId="{24DBD439-C5A7-4AC3-B074-1E15F4DD1D39}" srcOrd="0" destOrd="0" presId="urn:microsoft.com/office/officeart/2005/8/layout/hList1"/>
    <dgm:cxn modelId="{770B04AE-985C-405E-9C29-F7AC28AAA06A}" srcId="{1F41AD1D-D9A0-4F67-879C-475724192517}" destId="{5676B795-765D-4625-9E8B-7B3A83448C82}" srcOrd="0" destOrd="0" parTransId="{F44E081E-6ECB-459B-B2CF-18E2736BBA54}" sibTransId="{ED2773E6-5A6C-4DD2-83CE-66393FE43236}"/>
    <dgm:cxn modelId="{FE8165B1-C080-4481-ABE5-BEE9467569E2}" srcId="{9BB10AD9-EAB5-490A-9114-24D3F79F07F5}" destId="{A06D0273-76C8-4CAE-A656-54206A9A76A1}" srcOrd="2" destOrd="0" parTransId="{233577DA-E04F-4C46-976B-308C5842C37A}" sibTransId="{65D33853-E72A-40BA-8DBA-588801085F57}"/>
    <dgm:cxn modelId="{F1AF7CF2-2E5B-7742-A5FB-AA959E7EE65A}" type="presOf" srcId="{CC50F622-24C1-41B2-BE08-04782E46E123}" destId="{771FC4A7-F879-47C3-9CE4-B165534CD401}" srcOrd="0" destOrd="1" presId="urn:microsoft.com/office/officeart/2005/8/layout/hList1"/>
    <dgm:cxn modelId="{E39C5E1B-DF65-4A92-8395-BED40C7F46C2}" srcId="{1F41AD1D-D9A0-4F67-879C-475724192517}" destId="{04D4E089-FAB1-45C1-94A5-D418F5D31A40}" srcOrd="1" destOrd="0" parTransId="{60E22C4A-BDF5-46E9-8096-40905B1F3C9B}" sibTransId="{868FE479-CE2B-4503-9C2E-C47F94A2D694}"/>
    <dgm:cxn modelId="{EE02C5F2-5777-49BF-B4CF-0D290548B5FA}" srcId="{630B6946-978D-41CE-A3CC-8B7CEE909F73}" destId="{71B4D954-D0BD-4435-BF0C-6B136D68B5B2}" srcOrd="2" destOrd="0" parTransId="{7C024D2A-0E99-4707-AFD9-9B618E1D539E}" sibTransId="{C1322868-A455-49AF-B715-C12C3AE9ABD9}"/>
    <dgm:cxn modelId="{C9941B3A-0849-2040-BFE4-B8B32DB3ED34}" type="presOf" srcId="{33D24EE7-8501-4FC2-8ED6-E3473DFC01FF}" destId="{D8E554D2-BE33-4FC6-B1A5-38DF8EB3C508}" srcOrd="0" destOrd="1" presId="urn:microsoft.com/office/officeart/2005/8/layout/hList1"/>
    <dgm:cxn modelId="{B832070F-7DD4-4648-A5EA-B141F82AD13C}" srcId="{532CA9CD-3445-4E74-BC46-781A26929E6E}" destId="{89867581-C725-405B-BF17-99430B728B37}" srcOrd="2" destOrd="0" parTransId="{307B2AE3-9F58-43B2-BE0B-F1AC9D58E0BB}" sibTransId="{8CD9A916-2439-4310-9C4D-38B34D29F491}"/>
    <dgm:cxn modelId="{511DB52D-84E7-D941-80E0-EC9423C936C4}" type="presOf" srcId="{BD655214-A87A-44E2-9358-E820E8F2FECE}" destId="{D8E554D2-BE33-4FC6-B1A5-38DF8EB3C508}" srcOrd="0" destOrd="0" presId="urn:microsoft.com/office/officeart/2005/8/layout/hList1"/>
    <dgm:cxn modelId="{D0BF3984-2F19-CA4E-8A64-F8ECA9403741}" type="presOf" srcId="{B94BE46A-1E83-45B9-8EE7-F0B1EC2BC252}" destId="{CD1F842E-FBBD-45ED-A618-813464A338C5}" srcOrd="0" destOrd="0" presId="urn:microsoft.com/office/officeart/2005/8/layout/hList1"/>
    <dgm:cxn modelId="{7C094F5D-8D54-4AC5-A3BE-6C94A7FF93E6}" srcId="{532CA9CD-3445-4E74-BC46-781A26929E6E}" destId="{CC50F622-24C1-41B2-BE08-04782E46E123}" srcOrd="1" destOrd="0" parTransId="{79EC45B1-AC5B-4016-A65F-4881880253DA}" sibTransId="{BD9C2853-B0F3-4010-8F95-810AA8A25F12}"/>
    <dgm:cxn modelId="{D126EAED-CB08-46D7-A800-14884DDA1FB6}" srcId="{532CA9CD-3445-4E74-BC46-781A26929E6E}" destId="{18108C49-64EE-43E9-B156-730E33BDD12B}" srcOrd="0" destOrd="0" parTransId="{05FEF78D-96FA-46C5-BE47-BF899E2CB9E0}" sibTransId="{33900B36-4ECC-49B4-9C18-DF5B9BD5B4AB}"/>
    <dgm:cxn modelId="{9445F725-99AE-9341-9AA9-60679DD9AD46}" type="presOf" srcId="{2A353C6F-F517-4C2E-978C-0F8A593CCFF1}" destId="{107C9FD0-3E06-4E6C-A2A0-39439C01C649}" srcOrd="0" destOrd="0" presId="urn:microsoft.com/office/officeart/2005/8/layout/hList1"/>
    <dgm:cxn modelId="{36B91E88-533E-B34E-BF61-C76B40A69F43}" type="presParOf" srcId="{CD1F842E-FBBD-45ED-A618-813464A338C5}" destId="{6FE7BC7D-738D-495A-94B4-B14F9FA0B7A9}" srcOrd="0" destOrd="0" presId="urn:microsoft.com/office/officeart/2005/8/layout/hList1"/>
    <dgm:cxn modelId="{5692CDAF-3536-3841-8314-C24C2B11165C}" type="presParOf" srcId="{6FE7BC7D-738D-495A-94B4-B14F9FA0B7A9}" destId="{6AF6492B-B1AC-4465-B22F-C47A15899175}" srcOrd="0" destOrd="0" presId="urn:microsoft.com/office/officeart/2005/8/layout/hList1"/>
    <dgm:cxn modelId="{B9E974E6-C786-DD45-B569-B965E33BEF42}" type="presParOf" srcId="{6FE7BC7D-738D-495A-94B4-B14F9FA0B7A9}" destId="{107C9FD0-3E06-4E6C-A2A0-39439C01C649}" srcOrd="1" destOrd="0" presId="urn:microsoft.com/office/officeart/2005/8/layout/hList1"/>
    <dgm:cxn modelId="{0CA7D668-8559-654E-9556-F2540B482B76}" type="presParOf" srcId="{CD1F842E-FBBD-45ED-A618-813464A338C5}" destId="{B0E38A16-A8F3-4A83-A0B9-D7E7AA6C5442}" srcOrd="1" destOrd="0" presId="urn:microsoft.com/office/officeart/2005/8/layout/hList1"/>
    <dgm:cxn modelId="{4409C077-3807-104B-A484-B25440CBD36A}" type="presParOf" srcId="{CD1F842E-FBBD-45ED-A618-813464A338C5}" destId="{4A745FEB-9553-41E5-B45D-F48AA17FA56D}" srcOrd="2" destOrd="0" presId="urn:microsoft.com/office/officeart/2005/8/layout/hList1"/>
    <dgm:cxn modelId="{450D10BC-17DF-7243-8916-773C8D0F3378}" type="presParOf" srcId="{4A745FEB-9553-41E5-B45D-F48AA17FA56D}" destId="{E2225BA2-5D08-4476-AC5E-C1DD4046E4E6}" srcOrd="0" destOrd="0" presId="urn:microsoft.com/office/officeart/2005/8/layout/hList1"/>
    <dgm:cxn modelId="{D129014E-B270-1E4F-91FD-1C9781760F7A}" type="presParOf" srcId="{4A745FEB-9553-41E5-B45D-F48AA17FA56D}" destId="{D8E554D2-BE33-4FC6-B1A5-38DF8EB3C508}" srcOrd="1" destOrd="0" presId="urn:microsoft.com/office/officeart/2005/8/layout/hList1"/>
    <dgm:cxn modelId="{AED78D2C-2B08-4241-B436-E4D940C815B4}" type="presParOf" srcId="{CD1F842E-FBBD-45ED-A618-813464A338C5}" destId="{6E8DB962-4A51-4EDB-8F89-C01DDA55E5C8}" srcOrd="3" destOrd="0" presId="urn:microsoft.com/office/officeart/2005/8/layout/hList1"/>
    <dgm:cxn modelId="{038D5298-EFC9-7244-89C8-350C9A7714E8}" type="presParOf" srcId="{CD1F842E-FBBD-45ED-A618-813464A338C5}" destId="{C68CB8ED-2F59-4A43-92FC-AD89F815892D}" srcOrd="4" destOrd="0" presId="urn:microsoft.com/office/officeart/2005/8/layout/hList1"/>
    <dgm:cxn modelId="{0C9686AE-D587-5742-9B71-2ACD2500196D}" type="presParOf" srcId="{C68CB8ED-2F59-4A43-92FC-AD89F815892D}" destId="{8E24B818-BFAF-47E0-9E29-D8ECD9D76F26}" srcOrd="0" destOrd="0" presId="urn:microsoft.com/office/officeart/2005/8/layout/hList1"/>
    <dgm:cxn modelId="{ADC593BA-97CA-754D-997B-EE2E0465AAB2}" type="presParOf" srcId="{C68CB8ED-2F59-4A43-92FC-AD89F815892D}" destId="{771FC4A7-F879-47C3-9CE4-B165534CD401}" srcOrd="1" destOrd="0" presId="urn:microsoft.com/office/officeart/2005/8/layout/hList1"/>
    <dgm:cxn modelId="{4CE87046-05B5-D04B-ACB6-BA3B5F1D44AA}" type="presParOf" srcId="{CD1F842E-FBBD-45ED-A618-813464A338C5}" destId="{13E019E5-6B75-4232-A6B0-F62578D5633B}" srcOrd="5" destOrd="0" presId="urn:microsoft.com/office/officeart/2005/8/layout/hList1"/>
    <dgm:cxn modelId="{C745520B-BBDA-FC43-B55E-C0072C3438A9}" type="presParOf" srcId="{CD1F842E-FBBD-45ED-A618-813464A338C5}" destId="{A82E8D49-FDB0-4FBC-BA01-8506134466A4}" srcOrd="6" destOrd="0" presId="urn:microsoft.com/office/officeart/2005/8/layout/hList1"/>
    <dgm:cxn modelId="{BAECB62E-5EDE-3C49-B20E-2B6FF6D98124}" type="presParOf" srcId="{A82E8D49-FDB0-4FBC-BA01-8506134466A4}" destId="{24DBD439-C5A7-4AC3-B074-1E15F4DD1D39}" srcOrd="0" destOrd="0" presId="urn:microsoft.com/office/officeart/2005/8/layout/hList1"/>
    <dgm:cxn modelId="{8817E9E1-258C-694F-B990-A6A64F6C1AC9}" type="presParOf" srcId="{A82E8D49-FDB0-4FBC-BA01-8506134466A4}" destId="{32E57338-3155-4136-BB9E-A469FB8AB925}"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11E3D3-2FC8-4545-81FA-156CE185C9B7}" type="doc">
      <dgm:prSet loTypeId="urn:microsoft.com/office/officeart/2005/8/layout/vList6" loCatId="list" qsTypeId="urn:microsoft.com/office/officeart/2005/8/quickstyle/3d1" qsCatId="3D" csTypeId="urn:microsoft.com/office/officeart/2005/8/colors/colorful2" csCatId="colorful" phldr="1"/>
      <dgm:spPr/>
      <dgm:t>
        <a:bodyPr/>
        <a:lstStyle/>
        <a:p>
          <a:endParaRPr lang="en-US"/>
        </a:p>
      </dgm:t>
    </dgm:pt>
    <dgm:pt modelId="{0460C975-8B9E-4E21-854D-E9AAED17C655}">
      <dgm:prSet phldrT="[Text]"/>
      <dgm:spPr/>
      <dgm:t>
        <a:bodyPr/>
        <a:lstStyle/>
        <a:p>
          <a:r>
            <a:rPr lang="en-US" dirty="0" smtClean="0"/>
            <a:t>Naturalistic enactment</a:t>
          </a:r>
          <a:endParaRPr lang="en-US" dirty="0"/>
        </a:p>
      </dgm:t>
    </dgm:pt>
    <dgm:pt modelId="{4E6173A1-B38C-467E-87C5-5D1BE13FDE4F}" type="parTrans" cxnId="{07C6E456-4289-410B-8E8D-D79432BE8A93}">
      <dgm:prSet/>
      <dgm:spPr/>
      <dgm:t>
        <a:bodyPr/>
        <a:lstStyle/>
        <a:p>
          <a:endParaRPr lang="en-US"/>
        </a:p>
      </dgm:t>
    </dgm:pt>
    <dgm:pt modelId="{7B59928E-67BA-498C-A5A0-1A88027B6EC3}" type="sibTrans" cxnId="{07C6E456-4289-410B-8E8D-D79432BE8A93}">
      <dgm:prSet/>
      <dgm:spPr/>
      <dgm:t>
        <a:bodyPr/>
        <a:lstStyle/>
        <a:p>
          <a:endParaRPr lang="en-US"/>
        </a:p>
      </dgm:t>
    </dgm:pt>
    <dgm:pt modelId="{4F918F86-B912-4C59-A887-0D97C7495DAD}">
      <dgm:prSet phldrT="[Text]"/>
      <dgm:spPr/>
      <dgm:t>
        <a:bodyPr/>
        <a:lstStyle/>
        <a:p>
          <a:r>
            <a:rPr lang="en-US" dirty="0" smtClean="0"/>
            <a:t>Focus group</a:t>
          </a:r>
          <a:endParaRPr lang="en-US" dirty="0"/>
        </a:p>
      </dgm:t>
    </dgm:pt>
    <dgm:pt modelId="{80440C21-C0FA-429B-A58B-C01CE2C2684D}" type="parTrans" cxnId="{1FC23805-3629-4EEB-88D3-CB42B5B02CF3}">
      <dgm:prSet/>
      <dgm:spPr/>
      <dgm:t>
        <a:bodyPr/>
        <a:lstStyle/>
        <a:p>
          <a:endParaRPr lang="en-US"/>
        </a:p>
      </dgm:t>
    </dgm:pt>
    <dgm:pt modelId="{AB139E07-692B-48ED-AFA9-D60D84BEE6FB}" type="sibTrans" cxnId="{1FC23805-3629-4EEB-88D3-CB42B5B02CF3}">
      <dgm:prSet/>
      <dgm:spPr/>
      <dgm:t>
        <a:bodyPr/>
        <a:lstStyle/>
        <a:p>
          <a:endParaRPr lang="en-US"/>
        </a:p>
      </dgm:t>
    </dgm:pt>
    <dgm:pt modelId="{18928A0B-2B13-4BF3-B7F6-73B3650DC1B1}">
      <dgm:prSet phldrT="[Text]"/>
      <dgm:spPr/>
      <dgm:t>
        <a:bodyPr/>
        <a:lstStyle/>
        <a:p>
          <a:r>
            <a:rPr lang="en-US" dirty="0" smtClean="0"/>
            <a:t>Understand the nurses’ perception on the use of the mobile device</a:t>
          </a:r>
          <a:endParaRPr lang="en-US" dirty="0"/>
        </a:p>
      </dgm:t>
    </dgm:pt>
    <dgm:pt modelId="{EC15EDDF-29CB-4FAF-A85E-0C81CEB24A12}" type="parTrans" cxnId="{8046E5DB-F4EB-4571-B535-12757EA40A01}">
      <dgm:prSet/>
      <dgm:spPr/>
      <dgm:t>
        <a:bodyPr/>
        <a:lstStyle/>
        <a:p>
          <a:endParaRPr lang="en-US"/>
        </a:p>
      </dgm:t>
    </dgm:pt>
    <dgm:pt modelId="{4D933D61-AA1C-47E9-ADC9-646BF975D993}" type="sibTrans" cxnId="{8046E5DB-F4EB-4571-B535-12757EA40A01}">
      <dgm:prSet/>
      <dgm:spPr/>
      <dgm:t>
        <a:bodyPr/>
        <a:lstStyle/>
        <a:p>
          <a:endParaRPr lang="en-US"/>
        </a:p>
      </dgm:t>
    </dgm:pt>
    <dgm:pt modelId="{000963CE-9566-427E-BECC-49D505BA0A6E}">
      <dgm:prSet phldrT="[Text]"/>
      <dgm:spPr/>
      <dgm:t>
        <a:bodyPr/>
        <a:lstStyle/>
        <a:p>
          <a:r>
            <a:rPr lang="en-US" dirty="0" smtClean="0"/>
            <a:t>Obtain some notions of the actual experience</a:t>
          </a:r>
          <a:endParaRPr lang="en-US" dirty="0"/>
        </a:p>
      </dgm:t>
    </dgm:pt>
    <dgm:pt modelId="{62FD42CB-F06E-4E2E-911D-B4C4FD7DC17B}" type="parTrans" cxnId="{E78FDFAA-E01E-4259-8D5C-91EB5167E699}">
      <dgm:prSet/>
      <dgm:spPr/>
      <dgm:t>
        <a:bodyPr/>
        <a:lstStyle/>
        <a:p>
          <a:endParaRPr lang="en-US"/>
        </a:p>
      </dgm:t>
    </dgm:pt>
    <dgm:pt modelId="{962F8BD9-CA1E-4367-B6C1-6BC533531CF7}" type="sibTrans" cxnId="{E78FDFAA-E01E-4259-8D5C-91EB5167E699}">
      <dgm:prSet/>
      <dgm:spPr/>
      <dgm:t>
        <a:bodyPr/>
        <a:lstStyle/>
        <a:p>
          <a:endParaRPr lang="en-US"/>
        </a:p>
      </dgm:t>
    </dgm:pt>
    <dgm:pt modelId="{D112213C-8FB4-48CF-AEBD-A29ECF145329}">
      <dgm:prSet phldrT="[Text]"/>
      <dgm:spPr/>
      <dgm:t>
        <a:bodyPr/>
        <a:lstStyle/>
        <a:p>
          <a:r>
            <a:rPr lang="en-US" dirty="0" smtClean="0"/>
            <a:t>A set of clinical cases were designed</a:t>
          </a:r>
          <a:endParaRPr lang="en-US" dirty="0"/>
        </a:p>
      </dgm:t>
    </dgm:pt>
    <dgm:pt modelId="{A7334D3A-D522-44DC-8ADE-4DF4A1A2C34F}" type="parTrans" cxnId="{C979AA21-DEC4-48A2-8B5C-312FB6A91A5F}">
      <dgm:prSet/>
      <dgm:spPr/>
      <dgm:t>
        <a:bodyPr/>
        <a:lstStyle/>
        <a:p>
          <a:endParaRPr lang="en-US"/>
        </a:p>
      </dgm:t>
    </dgm:pt>
    <dgm:pt modelId="{3489B378-9622-4708-B854-834F805791BC}" type="sibTrans" cxnId="{C979AA21-DEC4-48A2-8B5C-312FB6A91A5F}">
      <dgm:prSet/>
      <dgm:spPr/>
      <dgm:t>
        <a:bodyPr/>
        <a:lstStyle/>
        <a:p>
          <a:endParaRPr lang="en-US"/>
        </a:p>
      </dgm:t>
    </dgm:pt>
    <dgm:pt modelId="{BD6F79EA-1437-4AB1-AC1E-CC734C7C6ABD}">
      <dgm:prSet phldrT="[Text]"/>
      <dgm:spPr/>
      <dgm:t>
        <a:bodyPr/>
        <a:lstStyle/>
        <a:p>
          <a:r>
            <a:rPr lang="en-US" dirty="0" smtClean="0"/>
            <a:t>To “Expose” nurses to technology &amp; the context of use in realistic conditions</a:t>
          </a:r>
          <a:endParaRPr lang="en-US" dirty="0"/>
        </a:p>
      </dgm:t>
    </dgm:pt>
    <dgm:pt modelId="{D997D85F-EF1C-4E54-B422-B6D4A3540AC7}" type="parTrans" cxnId="{C04B75EF-8A5A-41E2-8ED2-3E36E71A2E92}">
      <dgm:prSet/>
      <dgm:spPr/>
      <dgm:t>
        <a:bodyPr/>
        <a:lstStyle/>
        <a:p>
          <a:endParaRPr lang="en-US"/>
        </a:p>
      </dgm:t>
    </dgm:pt>
    <dgm:pt modelId="{A5E88621-DC10-470B-8805-487D7999BB77}" type="sibTrans" cxnId="{C04B75EF-8A5A-41E2-8ED2-3E36E71A2E92}">
      <dgm:prSet/>
      <dgm:spPr/>
      <dgm:t>
        <a:bodyPr/>
        <a:lstStyle/>
        <a:p>
          <a:endParaRPr lang="en-US"/>
        </a:p>
      </dgm:t>
    </dgm:pt>
    <dgm:pt modelId="{86C223E1-CABB-4C48-AAC6-F14C69413A07}">
      <dgm:prSet phldrT="[Text]"/>
      <dgm:spPr/>
      <dgm:t>
        <a:bodyPr/>
        <a:lstStyle/>
        <a:p>
          <a:r>
            <a:rPr lang="en-US" dirty="0" smtClean="0"/>
            <a:t>To raise awareness of the implications</a:t>
          </a:r>
          <a:endParaRPr lang="en-US" dirty="0"/>
        </a:p>
      </dgm:t>
    </dgm:pt>
    <dgm:pt modelId="{6F8FB1F3-BCC8-4DF2-8EA4-E62F68D524A2}" type="parTrans" cxnId="{81D76BFC-E7A8-4689-9C21-87B25B65C54A}">
      <dgm:prSet/>
      <dgm:spPr/>
      <dgm:t>
        <a:bodyPr/>
        <a:lstStyle/>
        <a:p>
          <a:endParaRPr lang="en-US"/>
        </a:p>
      </dgm:t>
    </dgm:pt>
    <dgm:pt modelId="{1406F6BF-0BAF-456A-A1DE-01EAA7BADE5B}" type="sibTrans" cxnId="{81D76BFC-E7A8-4689-9C21-87B25B65C54A}">
      <dgm:prSet/>
      <dgm:spPr/>
      <dgm:t>
        <a:bodyPr/>
        <a:lstStyle/>
        <a:p>
          <a:endParaRPr lang="en-US"/>
        </a:p>
      </dgm:t>
    </dgm:pt>
    <dgm:pt modelId="{BB9D9A50-04D1-4DDD-86BA-6F48ADA8DCB7}" type="pres">
      <dgm:prSet presAssocID="{6F11E3D3-2FC8-4545-81FA-156CE185C9B7}" presName="Name0" presStyleCnt="0">
        <dgm:presLayoutVars>
          <dgm:dir/>
          <dgm:animLvl val="lvl"/>
          <dgm:resizeHandles/>
        </dgm:presLayoutVars>
      </dgm:prSet>
      <dgm:spPr/>
      <dgm:t>
        <a:bodyPr/>
        <a:lstStyle/>
        <a:p>
          <a:endParaRPr lang="en-US"/>
        </a:p>
      </dgm:t>
    </dgm:pt>
    <dgm:pt modelId="{7C64A28A-A357-45AF-BE4E-082F80ABBAC8}" type="pres">
      <dgm:prSet presAssocID="{0460C975-8B9E-4E21-854D-E9AAED17C655}" presName="linNode" presStyleCnt="0"/>
      <dgm:spPr/>
      <dgm:t>
        <a:bodyPr/>
        <a:lstStyle/>
        <a:p>
          <a:endParaRPr lang="en-US"/>
        </a:p>
      </dgm:t>
    </dgm:pt>
    <dgm:pt modelId="{0FA35967-5FF8-46F1-A7A8-3B7D8FC8DE7F}" type="pres">
      <dgm:prSet presAssocID="{0460C975-8B9E-4E21-854D-E9AAED17C655}" presName="parentShp" presStyleLbl="node1" presStyleIdx="0" presStyleCnt="2">
        <dgm:presLayoutVars>
          <dgm:bulletEnabled val="1"/>
        </dgm:presLayoutVars>
      </dgm:prSet>
      <dgm:spPr/>
      <dgm:t>
        <a:bodyPr/>
        <a:lstStyle/>
        <a:p>
          <a:endParaRPr lang="en-US"/>
        </a:p>
      </dgm:t>
    </dgm:pt>
    <dgm:pt modelId="{51823A6D-CD7B-4AEF-89A8-92542455777C}" type="pres">
      <dgm:prSet presAssocID="{0460C975-8B9E-4E21-854D-E9AAED17C655}" presName="childShp" presStyleLbl="bgAccFollowNode1" presStyleIdx="0" presStyleCnt="2">
        <dgm:presLayoutVars>
          <dgm:bulletEnabled val="1"/>
        </dgm:presLayoutVars>
      </dgm:prSet>
      <dgm:spPr/>
      <dgm:t>
        <a:bodyPr/>
        <a:lstStyle/>
        <a:p>
          <a:endParaRPr lang="en-US"/>
        </a:p>
      </dgm:t>
    </dgm:pt>
    <dgm:pt modelId="{FF8D9F71-0E36-4EA9-B3E8-514133951C99}" type="pres">
      <dgm:prSet presAssocID="{7B59928E-67BA-498C-A5A0-1A88027B6EC3}" presName="spacing" presStyleCnt="0"/>
      <dgm:spPr/>
      <dgm:t>
        <a:bodyPr/>
        <a:lstStyle/>
        <a:p>
          <a:endParaRPr lang="en-US"/>
        </a:p>
      </dgm:t>
    </dgm:pt>
    <dgm:pt modelId="{172A3BFA-2EE3-4436-9183-574E1EC65BB1}" type="pres">
      <dgm:prSet presAssocID="{4F918F86-B912-4C59-A887-0D97C7495DAD}" presName="linNode" presStyleCnt="0"/>
      <dgm:spPr/>
      <dgm:t>
        <a:bodyPr/>
        <a:lstStyle/>
        <a:p>
          <a:endParaRPr lang="en-US"/>
        </a:p>
      </dgm:t>
    </dgm:pt>
    <dgm:pt modelId="{DCF1DB8B-C1E3-41CD-8E4C-AC3EF8412325}" type="pres">
      <dgm:prSet presAssocID="{4F918F86-B912-4C59-A887-0D97C7495DAD}" presName="parentShp" presStyleLbl="node1" presStyleIdx="1" presStyleCnt="2">
        <dgm:presLayoutVars>
          <dgm:bulletEnabled val="1"/>
        </dgm:presLayoutVars>
      </dgm:prSet>
      <dgm:spPr/>
      <dgm:t>
        <a:bodyPr/>
        <a:lstStyle/>
        <a:p>
          <a:endParaRPr lang="en-US"/>
        </a:p>
      </dgm:t>
    </dgm:pt>
    <dgm:pt modelId="{FC85CBA8-3067-4AE2-9E30-AC6EF71C2BB9}" type="pres">
      <dgm:prSet presAssocID="{4F918F86-B912-4C59-A887-0D97C7495DAD}" presName="childShp" presStyleLbl="bgAccFollowNode1" presStyleIdx="1" presStyleCnt="2">
        <dgm:presLayoutVars>
          <dgm:bulletEnabled val="1"/>
        </dgm:presLayoutVars>
      </dgm:prSet>
      <dgm:spPr/>
      <dgm:t>
        <a:bodyPr/>
        <a:lstStyle/>
        <a:p>
          <a:endParaRPr lang="en-US"/>
        </a:p>
      </dgm:t>
    </dgm:pt>
  </dgm:ptLst>
  <dgm:cxnLst>
    <dgm:cxn modelId="{8046E5DB-F4EB-4571-B535-12757EA40A01}" srcId="{4F918F86-B912-4C59-A887-0D97C7495DAD}" destId="{18928A0B-2B13-4BF3-B7F6-73B3650DC1B1}" srcOrd="0" destOrd="0" parTransId="{EC15EDDF-29CB-4FAF-A85E-0C81CEB24A12}" sibTransId="{4D933D61-AA1C-47E9-ADC9-646BF975D993}"/>
    <dgm:cxn modelId="{43EC12C9-C595-BC4B-8AAB-FDC5AAEBA747}" type="presOf" srcId="{000963CE-9566-427E-BECC-49D505BA0A6E}" destId="{FC85CBA8-3067-4AE2-9E30-AC6EF71C2BB9}" srcOrd="0" destOrd="1" presId="urn:microsoft.com/office/officeart/2005/8/layout/vList6"/>
    <dgm:cxn modelId="{07C6E456-4289-410B-8E8D-D79432BE8A93}" srcId="{6F11E3D3-2FC8-4545-81FA-156CE185C9B7}" destId="{0460C975-8B9E-4E21-854D-E9AAED17C655}" srcOrd="0" destOrd="0" parTransId="{4E6173A1-B38C-467E-87C5-5D1BE13FDE4F}" sibTransId="{7B59928E-67BA-498C-A5A0-1A88027B6EC3}"/>
    <dgm:cxn modelId="{BD66D275-3C86-1049-B707-9287ED5C4C02}" type="presOf" srcId="{0460C975-8B9E-4E21-854D-E9AAED17C655}" destId="{0FA35967-5FF8-46F1-A7A8-3B7D8FC8DE7F}" srcOrd="0" destOrd="0" presId="urn:microsoft.com/office/officeart/2005/8/layout/vList6"/>
    <dgm:cxn modelId="{41BAC989-2354-3C4C-B52E-746C63FEC928}" type="presOf" srcId="{6F11E3D3-2FC8-4545-81FA-156CE185C9B7}" destId="{BB9D9A50-04D1-4DDD-86BA-6F48ADA8DCB7}" srcOrd="0" destOrd="0" presId="urn:microsoft.com/office/officeart/2005/8/layout/vList6"/>
    <dgm:cxn modelId="{2106BB12-9B64-D843-8696-A5FBAF7239B5}" type="presOf" srcId="{4F918F86-B912-4C59-A887-0D97C7495DAD}" destId="{DCF1DB8B-C1E3-41CD-8E4C-AC3EF8412325}" srcOrd="0" destOrd="0" presId="urn:microsoft.com/office/officeart/2005/8/layout/vList6"/>
    <dgm:cxn modelId="{C04B75EF-8A5A-41E2-8ED2-3E36E71A2E92}" srcId="{0460C975-8B9E-4E21-854D-E9AAED17C655}" destId="{BD6F79EA-1437-4AB1-AC1E-CC734C7C6ABD}" srcOrd="0" destOrd="0" parTransId="{D997D85F-EF1C-4E54-B422-B6D4A3540AC7}" sibTransId="{A5E88621-DC10-470B-8805-487D7999BB77}"/>
    <dgm:cxn modelId="{168715B9-7753-2845-AF7D-B97CBFA08428}" type="presOf" srcId="{D112213C-8FB4-48CF-AEBD-A29ECF145329}" destId="{51823A6D-CD7B-4AEF-89A8-92542455777C}" srcOrd="0" destOrd="2" presId="urn:microsoft.com/office/officeart/2005/8/layout/vList6"/>
    <dgm:cxn modelId="{81D76BFC-E7A8-4689-9C21-87B25B65C54A}" srcId="{0460C975-8B9E-4E21-854D-E9AAED17C655}" destId="{86C223E1-CABB-4C48-AAC6-F14C69413A07}" srcOrd="1" destOrd="0" parTransId="{6F8FB1F3-BCC8-4DF2-8EA4-E62F68D524A2}" sibTransId="{1406F6BF-0BAF-456A-A1DE-01EAA7BADE5B}"/>
    <dgm:cxn modelId="{2D4E4925-4365-394D-8363-F772B1DDB43E}" type="presOf" srcId="{86C223E1-CABB-4C48-AAC6-F14C69413A07}" destId="{51823A6D-CD7B-4AEF-89A8-92542455777C}" srcOrd="0" destOrd="1" presId="urn:microsoft.com/office/officeart/2005/8/layout/vList6"/>
    <dgm:cxn modelId="{91032A54-2E28-D543-8A09-FEC79F4B6B43}" type="presOf" srcId="{18928A0B-2B13-4BF3-B7F6-73B3650DC1B1}" destId="{FC85CBA8-3067-4AE2-9E30-AC6EF71C2BB9}" srcOrd="0" destOrd="0" presId="urn:microsoft.com/office/officeart/2005/8/layout/vList6"/>
    <dgm:cxn modelId="{E78FDFAA-E01E-4259-8D5C-91EB5167E699}" srcId="{4F918F86-B912-4C59-A887-0D97C7495DAD}" destId="{000963CE-9566-427E-BECC-49D505BA0A6E}" srcOrd="1" destOrd="0" parTransId="{62FD42CB-F06E-4E2E-911D-B4C4FD7DC17B}" sibTransId="{962F8BD9-CA1E-4367-B6C1-6BC533531CF7}"/>
    <dgm:cxn modelId="{C517E5F4-545B-B349-969B-9DCFF8D93006}" type="presOf" srcId="{BD6F79EA-1437-4AB1-AC1E-CC734C7C6ABD}" destId="{51823A6D-CD7B-4AEF-89A8-92542455777C}" srcOrd="0" destOrd="0" presId="urn:microsoft.com/office/officeart/2005/8/layout/vList6"/>
    <dgm:cxn modelId="{1FC23805-3629-4EEB-88D3-CB42B5B02CF3}" srcId="{6F11E3D3-2FC8-4545-81FA-156CE185C9B7}" destId="{4F918F86-B912-4C59-A887-0D97C7495DAD}" srcOrd="1" destOrd="0" parTransId="{80440C21-C0FA-429B-A58B-C01CE2C2684D}" sibTransId="{AB139E07-692B-48ED-AFA9-D60D84BEE6FB}"/>
    <dgm:cxn modelId="{C979AA21-DEC4-48A2-8B5C-312FB6A91A5F}" srcId="{0460C975-8B9E-4E21-854D-E9AAED17C655}" destId="{D112213C-8FB4-48CF-AEBD-A29ECF145329}" srcOrd="2" destOrd="0" parTransId="{A7334D3A-D522-44DC-8ADE-4DF4A1A2C34F}" sibTransId="{3489B378-9622-4708-B854-834F805791BC}"/>
    <dgm:cxn modelId="{BA938D35-F4C7-8244-AAA6-3B77F4F2264F}" type="presParOf" srcId="{BB9D9A50-04D1-4DDD-86BA-6F48ADA8DCB7}" destId="{7C64A28A-A357-45AF-BE4E-082F80ABBAC8}" srcOrd="0" destOrd="0" presId="urn:microsoft.com/office/officeart/2005/8/layout/vList6"/>
    <dgm:cxn modelId="{419CAB1F-713E-934A-8ADD-F320ABB118AE}" type="presParOf" srcId="{7C64A28A-A357-45AF-BE4E-082F80ABBAC8}" destId="{0FA35967-5FF8-46F1-A7A8-3B7D8FC8DE7F}" srcOrd="0" destOrd="0" presId="urn:microsoft.com/office/officeart/2005/8/layout/vList6"/>
    <dgm:cxn modelId="{590DE606-E8A6-FF49-B198-D2018E5F78F1}" type="presParOf" srcId="{7C64A28A-A357-45AF-BE4E-082F80ABBAC8}" destId="{51823A6D-CD7B-4AEF-89A8-92542455777C}" srcOrd="1" destOrd="0" presId="urn:microsoft.com/office/officeart/2005/8/layout/vList6"/>
    <dgm:cxn modelId="{D87881F2-50A9-524A-A988-15D9BA4F5B6F}" type="presParOf" srcId="{BB9D9A50-04D1-4DDD-86BA-6F48ADA8DCB7}" destId="{FF8D9F71-0E36-4EA9-B3E8-514133951C99}" srcOrd="1" destOrd="0" presId="urn:microsoft.com/office/officeart/2005/8/layout/vList6"/>
    <dgm:cxn modelId="{0AA72298-BFA7-B045-8E22-7E2AEF052C2B}" type="presParOf" srcId="{BB9D9A50-04D1-4DDD-86BA-6F48ADA8DCB7}" destId="{172A3BFA-2EE3-4436-9183-574E1EC65BB1}" srcOrd="2" destOrd="0" presId="urn:microsoft.com/office/officeart/2005/8/layout/vList6"/>
    <dgm:cxn modelId="{128D3447-AE41-8C4E-B805-EDDDC81B87BF}" type="presParOf" srcId="{172A3BFA-2EE3-4436-9183-574E1EC65BB1}" destId="{DCF1DB8B-C1E3-41CD-8E4C-AC3EF8412325}" srcOrd="0" destOrd="0" presId="urn:microsoft.com/office/officeart/2005/8/layout/vList6"/>
    <dgm:cxn modelId="{1D1B4CD0-AB48-9A43-85AC-F40FC1AFBF4D}" type="presParOf" srcId="{172A3BFA-2EE3-4436-9183-574E1EC65BB1}" destId="{FC85CBA8-3067-4AE2-9E30-AC6EF71C2BB9}"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AF6492B-B1AC-4465-B22F-C47A15899175}">
      <dsp:nvSpPr>
        <dsp:cNvPr id="0" name=""/>
        <dsp:cNvSpPr/>
      </dsp:nvSpPr>
      <dsp:spPr>
        <a:xfrm>
          <a:off x="3008" y="109491"/>
          <a:ext cx="1808832" cy="4608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kern="1200" noProof="0" dirty="0" smtClean="0"/>
            <a:t>1st </a:t>
          </a:r>
          <a:r>
            <a:rPr lang="en-US" sz="1600" kern="1200" noProof="0" dirty="0" smtClean="0"/>
            <a:t>Session</a:t>
          </a:r>
          <a:endParaRPr lang="en-US" sz="1600" kern="1200" noProof="0" dirty="0"/>
        </a:p>
      </dsp:txBody>
      <dsp:txXfrm>
        <a:off x="3008" y="109491"/>
        <a:ext cx="1808832" cy="460800"/>
      </dsp:txXfrm>
    </dsp:sp>
    <dsp:sp modelId="{107C9FD0-3E06-4E6C-A2A0-39439C01C649}">
      <dsp:nvSpPr>
        <dsp:cNvPr id="0" name=""/>
        <dsp:cNvSpPr/>
      </dsp:nvSpPr>
      <dsp:spPr>
        <a:xfrm>
          <a:off x="3008" y="570291"/>
          <a:ext cx="1808832" cy="11776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smtClean="0"/>
            <a:t>pedometer</a:t>
          </a:r>
          <a:endParaRPr lang="en-US" sz="1600" kern="1200" noProof="0" dirty="0"/>
        </a:p>
        <a:p>
          <a:pPr marL="171450" lvl="1" indent="-171450" algn="l" defTabSz="711200">
            <a:lnSpc>
              <a:spcPct val="90000"/>
            </a:lnSpc>
            <a:spcBef>
              <a:spcPct val="0"/>
            </a:spcBef>
            <a:spcAft>
              <a:spcPct val="15000"/>
            </a:spcAft>
            <a:buChar char="••"/>
          </a:pPr>
          <a:r>
            <a:rPr lang="en-US" sz="1600" kern="1200" noProof="0" dirty="0" smtClean="0"/>
            <a:t>How to use</a:t>
          </a:r>
          <a:endParaRPr lang="en-US" sz="1600" kern="1200" noProof="0" dirty="0"/>
        </a:p>
        <a:p>
          <a:pPr marL="171450" lvl="1" indent="-171450" algn="l" defTabSz="711200">
            <a:lnSpc>
              <a:spcPct val="90000"/>
            </a:lnSpc>
            <a:spcBef>
              <a:spcPct val="0"/>
            </a:spcBef>
            <a:spcAft>
              <a:spcPct val="15000"/>
            </a:spcAft>
            <a:buChar char="••"/>
          </a:pPr>
          <a:r>
            <a:rPr lang="en-US" sz="1600" kern="1200" noProof="0" dirty="0" smtClean="0"/>
            <a:t>Friends</a:t>
          </a:r>
          <a:endParaRPr lang="en-US" sz="1600" kern="1200" noProof="0" dirty="0"/>
        </a:p>
      </dsp:txBody>
      <dsp:txXfrm>
        <a:off x="3008" y="570291"/>
        <a:ext cx="1808832" cy="1177605"/>
      </dsp:txXfrm>
    </dsp:sp>
    <dsp:sp modelId="{E2225BA2-5D08-4476-AC5E-C1DD4046E4E6}">
      <dsp:nvSpPr>
        <dsp:cNvPr id="0" name=""/>
        <dsp:cNvSpPr/>
      </dsp:nvSpPr>
      <dsp:spPr>
        <a:xfrm>
          <a:off x="2065077" y="109491"/>
          <a:ext cx="1808832" cy="4608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kern="1200" noProof="0" dirty="0" smtClean="0"/>
            <a:t>2nd </a:t>
          </a:r>
          <a:r>
            <a:rPr lang="en-US" sz="1600" kern="1200" noProof="0" dirty="0" smtClean="0"/>
            <a:t>Session</a:t>
          </a:r>
          <a:endParaRPr lang="en-US" sz="1600" kern="1200" noProof="0" dirty="0"/>
        </a:p>
      </dsp:txBody>
      <dsp:txXfrm>
        <a:off x="2065077" y="109491"/>
        <a:ext cx="1808832" cy="460800"/>
      </dsp:txXfrm>
    </dsp:sp>
    <dsp:sp modelId="{D8E554D2-BE33-4FC6-B1A5-38DF8EB3C508}">
      <dsp:nvSpPr>
        <dsp:cNvPr id="0" name=""/>
        <dsp:cNvSpPr/>
      </dsp:nvSpPr>
      <dsp:spPr>
        <a:xfrm>
          <a:off x="2065077" y="570291"/>
          <a:ext cx="1808832" cy="11776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smtClean="0"/>
            <a:t>GOALS</a:t>
          </a:r>
          <a:endParaRPr lang="en-US" sz="1600" kern="1200" noProof="0" dirty="0"/>
        </a:p>
        <a:p>
          <a:pPr marL="171450" lvl="1" indent="-171450" algn="l" defTabSz="711200">
            <a:lnSpc>
              <a:spcPct val="90000"/>
            </a:lnSpc>
            <a:spcBef>
              <a:spcPct val="0"/>
            </a:spcBef>
            <a:spcAft>
              <a:spcPct val="15000"/>
            </a:spcAft>
            <a:buChar char="••"/>
          </a:pPr>
          <a:r>
            <a:rPr lang="en-US" sz="1600" kern="1200" noProof="0" dirty="0" smtClean="0"/>
            <a:t>Diets &amp; recipes</a:t>
          </a:r>
          <a:endParaRPr lang="en-US" sz="1600" kern="1200" noProof="0" dirty="0"/>
        </a:p>
        <a:p>
          <a:pPr marL="171450" lvl="1" indent="-171450" algn="l" defTabSz="711200">
            <a:lnSpc>
              <a:spcPct val="90000"/>
            </a:lnSpc>
            <a:spcBef>
              <a:spcPct val="0"/>
            </a:spcBef>
            <a:spcAft>
              <a:spcPct val="15000"/>
            </a:spcAft>
            <a:buChar char="••"/>
          </a:pPr>
          <a:r>
            <a:rPr lang="en-US" sz="1600" kern="1200" noProof="0" dirty="0" smtClean="0"/>
            <a:t>Message</a:t>
          </a:r>
          <a:endParaRPr lang="en-US" sz="1600" kern="1200" noProof="0" dirty="0"/>
        </a:p>
      </dsp:txBody>
      <dsp:txXfrm>
        <a:off x="2065077" y="570291"/>
        <a:ext cx="1808832" cy="1177605"/>
      </dsp:txXfrm>
    </dsp:sp>
    <dsp:sp modelId="{8E24B818-BFAF-47E0-9E29-D8ECD9D76F26}">
      <dsp:nvSpPr>
        <dsp:cNvPr id="0" name=""/>
        <dsp:cNvSpPr/>
      </dsp:nvSpPr>
      <dsp:spPr>
        <a:xfrm>
          <a:off x="4127146" y="109491"/>
          <a:ext cx="1808832" cy="4608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noProof="0" dirty="0" smtClean="0"/>
            <a:t>3rd Session</a:t>
          </a:r>
          <a:endParaRPr lang="en-US" sz="1600" kern="1200" noProof="0" dirty="0"/>
        </a:p>
      </dsp:txBody>
      <dsp:txXfrm>
        <a:off x="4127146" y="109491"/>
        <a:ext cx="1808832" cy="460800"/>
      </dsp:txXfrm>
    </dsp:sp>
    <dsp:sp modelId="{771FC4A7-F879-47C3-9CE4-B165534CD401}">
      <dsp:nvSpPr>
        <dsp:cNvPr id="0" name=""/>
        <dsp:cNvSpPr/>
      </dsp:nvSpPr>
      <dsp:spPr>
        <a:xfrm>
          <a:off x="4127146" y="570291"/>
          <a:ext cx="1808832" cy="11776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smtClean="0"/>
            <a:t>Games (challenge)</a:t>
          </a:r>
          <a:endParaRPr lang="en-US" sz="1600" kern="1200" noProof="0" dirty="0"/>
        </a:p>
        <a:p>
          <a:pPr marL="171450" lvl="1" indent="-171450" algn="l" defTabSz="711200">
            <a:lnSpc>
              <a:spcPct val="90000"/>
            </a:lnSpc>
            <a:spcBef>
              <a:spcPct val="0"/>
            </a:spcBef>
            <a:spcAft>
              <a:spcPct val="15000"/>
            </a:spcAft>
            <a:buChar char="••"/>
          </a:pPr>
          <a:r>
            <a:rPr lang="en-US" sz="1600" kern="1200" noProof="0" dirty="0" smtClean="0"/>
            <a:t>Testimonies</a:t>
          </a:r>
          <a:endParaRPr lang="en-US" sz="1600" kern="1200" noProof="0" dirty="0"/>
        </a:p>
        <a:p>
          <a:pPr marL="171450" lvl="1" indent="-171450" algn="l" defTabSz="711200">
            <a:lnSpc>
              <a:spcPct val="90000"/>
            </a:lnSpc>
            <a:spcBef>
              <a:spcPct val="0"/>
            </a:spcBef>
            <a:spcAft>
              <a:spcPct val="15000"/>
            </a:spcAft>
            <a:buChar char="••"/>
          </a:pPr>
          <a:r>
            <a:rPr lang="en-US" sz="1600" kern="1200" noProof="0" dirty="0" smtClean="0"/>
            <a:t>comments</a:t>
          </a:r>
          <a:endParaRPr lang="en-US" sz="1600" kern="1200" noProof="0" dirty="0"/>
        </a:p>
      </dsp:txBody>
      <dsp:txXfrm>
        <a:off x="4127146" y="570291"/>
        <a:ext cx="1808832" cy="1177605"/>
      </dsp:txXfrm>
    </dsp:sp>
    <dsp:sp modelId="{24DBD439-C5A7-4AC3-B074-1E15F4DD1D39}">
      <dsp:nvSpPr>
        <dsp:cNvPr id="0" name=""/>
        <dsp:cNvSpPr/>
      </dsp:nvSpPr>
      <dsp:spPr>
        <a:xfrm>
          <a:off x="6189215" y="109491"/>
          <a:ext cx="1808832" cy="4608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noProof="0" dirty="0" smtClean="0"/>
            <a:t>4th Session</a:t>
          </a:r>
          <a:endParaRPr lang="en-US" sz="1600" kern="1200" noProof="0" dirty="0"/>
        </a:p>
      </dsp:txBody>
      <dsp:txXfrm>
        <a:off x="6189215" y="109491"/>
        <a:ext cx="1808832" cy="460800"/>
      </dsp:txXfrm>
    </dsp:sp>
    <dsp:sp modelId="{32E57338-3155-4136-BB9E-A469FB8AB925}">
      <dsp:nvSpPr>
        <dsp:cNvPr id="0" name=""/>
        <dsp:cNvSpPr/>
      </dsp:nvSpPr>
      <dsp:spPr>
        <a:xfrm>
          <a:off x="6189215" y="570291"/>
          <a:ext cx="1808832" cy="11776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smtClean="0"/>
            <a:t>Winners to challenge</a:t>
          </a:r>
          <a:endParaRPr lang="en-US" sz="1600" kern="1200" noProof="0" dirty="0"/>
        </a:p>
        <a:p>
          <a:pPr marL="171450" lvl="1" indent="-171450" algn="l" defTabSz="711200">
            <a:lnSpc>
              <a:spcPct val="90000"/>
            </a:lnSpc>
            <a:spcBef>
              <a:spcPct val="0"/>
            </a:spcBef>
            <a:spcAft>
              <a:spcPct val="15000"/>
            </a:spcAft>
            <a:buChar char="••"/>
          </a:pPr>
          <a:r>
            <a:rPr lang="en-US" sz="1600" kern="1200" noProof="0" dirty="0" smtClean="0"/>
            <a:t>Test Motivations</a:t>
          </a:r>
          <a:endParaRPr lang="en-US" sz="1600" kern="1200" noProof="0" dirty="0"/>
        </a:p>
        <a:p>
          <a:pPr marL="171450" lvl="1" indent="-171450" algn="l" defTabSz="711200">
            <a:lnSpc>
              <a:spcPct val="90000"/>
            </a:lnSpc>
            <a:spcBef>
              <a:spcPct val="0"/>
            </a:spcBef>
            <a:spcAft>
              <a:spcPct val="15000"/>
            </a:spcAft>
            <a:buChar char="••"/>
          </a:pPr>
          <a:r>
            <a:rPr lang="en-US" sz="1600" kern="1200" noProof="0" dirty="0" smtClean="0"/>
            <a:t>Test TAM</a:t>
          </a:r>
          <a:endParaRPr lang="en-US" sz="1600" kern="1200" noProof="0" dirty="0"/>
        </a:p>
      </dsp:txBody>
      <dsp:txXfrm>
        <a:off x="6189215" y="570291"/>
        <a:ext cx="1808832" cy="117760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1823A6D-CD7B-4AEF-89A8-92542455777C}">
      <dsp:nvSpPr>
        <dsp:cNvPr id="0" name=""/>
        <dsp:cNvSpPr/>
      </dsp:nvSpPr>
      <dsp:spPr>
        <a:xfrm>
          <a:off x="2804159" y="496"/>
          <a:ext cx="4206240" cy="1934765"/>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To “Expose” nurses to technology &amp; the context of use in realistic conditions</a:t>
          </a:r>
          <a:endParaRPr lang="en-US" sz="1600" kern="1200" dirty="0"/>
        </a:p>
        <a:p>
          <a:pPr marL="171450" lvl="1" indent="-171450" algn="l" defTabSz="711200">
            <a:lnSpc>
              <a:spcPct val="90000"/>
            </a:lnSpc>
            <a:spcBef>
              <a:spcPct val="0"/>
            </a:spcBef>
            <a:spcAft>
              <a:spcPct val="15000"/>
            </a:spcAft>
            <a:buChar char="••"/>
          </a:pPr>
          <a:r>
            <a:rPr lang="en-US" sz="1600" kern="1200" dirty="0" smtClean="0"/>
            <a:t>To raise awareness of the implications</a:t>
          </a:r>
          <a:endParaRPr lang="en-US" sz="1600" kern="1200" dirty="0"/>
        </a:p>
        <a:p>
          <a:pPr marL="171450" lvl="1" indent="-171450" algn="l" defTabSz="711200">
            <a:lnSpc>
              <a:spcPct val="90000"/>
            </a:lnSpc>
            <a:spcBef>
              <a:spcPct val="0"/>
            </a:spcBef>
            <a:spcAft>
              <a:spcPct val="15000"/>
            </a:spcAft>
            <a:buChar char="••"/>
          </a:pPr>
          <a:r>
            <a:rPr lang="en-US" sz="1600" kern="1200" dirty="0" smtClean="0"/>
            <a:t>A set of clinical cases were designed</a:t>
          </a:r>
          <a:endParaRPr lang="en-US" sz="1600" kern="1200" dirty="0"/>
        </a:p>
      </dsp:txBody>
      <dsp:txXfrm>
        <a:off x="2804159" y="496"/>
        <a:ext cx="4206240" cy="1934765"/>
      </dsp:txXfrm>
    </dsp:sp>
    <dsp:sp modelId="{0FA35967-5FF8-46F1-A7A8-3B7D8FC8DE7F}">
      <dsp:nvSpPr>
        <dsp:cNvPr id="0" name=""/>
        <dsp:cNvSpPr/>
      </dsp:nvSpPr>
      <dsp:spPr>
        <a:xfrm>
          <a:off x="0" y="496"/>
          <a:ext cx="2804160" cy="193476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n-US" sz="3800" kern="1200" dirty="0" smtClean="0"/>
            <a:t>Naturalistic enactment</a:t>
          </a:r>
          <a:endParaRPr lang="en-US" sz="3800" kern="1200" dirty="0"/>
        </a:p>
      </dsp:txBody>
      <dsp:txXfrm>
        <a:off x="0" y="496"/>
        <a:ext cx="2804160" cy="1934765"/>
      </dsp:txXfrm>
    </dsp:sp>
    <dsp:sp modelId="{FC85CBA8-3067-4AE2-9E30-AC6EF71C2BB9}">
      <dsp:nvSpPr>
        <dsp:cNvPr id="0" name=""/>
        <dsp:cNvSpPr/>
      </dsp:nvSpPr>
      <dsp:spPr>
        <a:xfrm>
          <a:off x="2804159" y="2128738"/>
          <a:ext cx="4206240" cy="1934765"/>
        </a:xfrm>
        <a:prstGeom prst="rightArrow">
          <a:avLst>
            <a:gd name="adj1" fmla="val 75000"/>
            <a:gd name="adj2" fmla="val 50000"/>
          </a:avLst>
        </a:prstGeom>
        <a:solidFill>
          <a:schemeClr val="accent2">
            <a:tint val="40000"/>
            <a:alpha val="90000"/>
            <a:hueOff val="5025819"/>
            <a:satOff val="-4378"/>
            <a:lumOff val="-6"/>
            <a:alphaOff val="0"/>
          </a:schemeClr>
        </a:solidFill>
        <a:ln w="9525" cap="flat" cmpd="sng" algn="ctr">
          <a:solidFill>
            <a:schemeClr val="accent2">
              <a:tint val="40000"/>
              <a:alpha val="90000"/>
              <a:hueOff val="5025819"/>
              <a:satOff val="-4378"/>
              <a:lumOff val="-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Understand the nurses’ perception on the use of the mobile device</a:t>
          </a:r>
          <a:endParaRPr lang="en-US" sz="1600" kern="1200" dirty="0"/>
        </a:p>
        <a:p>
          <a:pPr marL="171450" lvl="1" indent="-171450" algn="l" defTabSz="711200">
            <a:lnSpc>
              <a:spcPct val="90000"/>
            </a:lnSpc>
            <a:spcBef>
              <a:spcPct val="0"/>
            </a:spcBef>
            <a:spcAft>
              <a:spcPct val="15000"/>
            </a:spcAft>
            <a:buChar char="••"/>
          </a:pPr>
          <a:r>
            <a:rPr lang="en-US" sz="1600" kern="1200" dirty="0" smtClean="0"/>
            <a:t>Obtain some notions of the actual experience</a:t>
          </a:r>
          <a:endParaRPr lang="en-US" sz="1600" kern="1200" dirty="0"/>
        </a:p>
      </dsp:txBody>
      <dsp:txXfrm>
        <a:off x="2804159" y="2128738"/>
        <a:ext cx="4206240" cy="1934765"/>
      </dsp:txXfrm>
    </dsp:sp>
    <dsp:sp modelId="{DCF1DB8B-C1E3-41CD-8E4C-AC3EF8412325}">
      <dsp:nvSpPr>
        <dsp:cNvPr id="0" name=""/>
        <dsp:cNvSpPr/>
      </dsp:nvSpPr>
      <dsp:spPr>
        <a:xfrm>
          <a:off x="0" y="2128738"/>
          <a:ext cx="2804160" cy="1934765"/>
        </a:xfrm>
        <a:prstGeom prst="roundRect">
          <a:avLst/>
        </a:prstGeom>
        <a:gradFill rotWithShape="0">
          <a:gsLst>
            <a:gs pos="0">
              <a:schemeClr val="accent2">
                <a:hueOff val="4681520"/>
                <a:satOff val="-5839"/>
                <a:lumOff val="1373"/>
                <a:alphaOff val="0"/>
                <a:shade val="51000"/>
                <a:satMod val="130000"/>
              </a:schemeClr>
            </a:gs>
            <a:gs pos="80000">
              <a:schemeClr val="accent2">
                <a:hueOff val="4681520"/>
                <a:satOff val="-5839"/>
                <a:lumOff val="1373"/>
                <a:alphaOff val="0"/>
                <a:shade val="93000"/>
                <a:satMod val="130000"/>
              </a:schemeClr>
            </a:gs>
            <a:gs pos="100000">
              <a:schemeClr val="accent2">
                <a:hueOff val="4681520"/>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n-US" sz="3800" kern="1200" dirty="0" smtClean="0"/>
            <a:t>Focus group</a:t>
          </a:r>
          <a:endParaRPr lang="en-US" sz="3800" kern="1200" dirty="0"/>
        </a:p>
      </dsp:txBody>
      <dsp:txXfrm>
        <a:off x="0" y="2128738"/>
        <a:ext cx="2804160" cy="193476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10.wmf"/><Relationship Id="rId6" Type="http://schemas.openxmlformats.org/officeDocument/2006/relationships/image" Target="../media/image11.wmf"/><Relationship Id="rId1" Type="http://schemas.openxmlformats.org/officeDocument/2006/relationships/image" Target="../media/image6.wmf"/><Relationship Id="rId2"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8.pict"/><Relationship Id="rId4" Type="http://schemas.openxmlformats.org/officeDocument/2006/relationships/image" Target="../media/image109.pict"/><Relationship Id="rId1" Type="http://schemas.openxmlformats.org/officeDocument/2006/relationships/image" Target="../media/image106.pict"/><Relationship Id="rId2" Type="http://schemas.openxmlformats.org/officeDocument/2006/relationships/image" Target="../media/image107.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2.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pict"/><Relationship Id="rId2" Type="http://schemas.openxmlformats.org/officeDocument/2006/relationships/image" Target="../media/image46.pict"/><Relationship Id="rId3" Type="http://schemas.openxmlformats.org/officeDocument/2006/relationships/image" Target="../media/image47.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pict"/><Relationship Id="rId2" Type="http://schemas.openxmlformats.org/officeDocument/2006/relationships/image" Target="../media/image62.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9F2B09-5493-492A-8631-580E83631DD3}" type="datetimeFigureOut">
              <a:rPr lang="es-MX" smtClean="0"/>
              <a:pPr/>
              <a:t>1/3/14</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86C031-B8D0-4DF2-BECC-A4E1352F8956}" type="slidenum">
              <a:rPr lang="es-MX" smtClean="0"/>
              <a:pPr/>
              <a:t>‹#›</a:t>
            </a:fld>
            <a:endParaRPr lang="es-MX"/>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914400"/>
            <a:fld id="{FB08CDCE-2FC4-8546-88CA-2F20F89F32B9}" type="slidenum">
              <a:rPr lang="es-MX" sz="1200">
                <a:latin typeface="Arial" charset="0"/>
              </a:rPr>
              <a:pPr algn="r" defTabSz="914400"/>
              <a:t>1</a:t>
            </a:fld>
            <a:endParaRPr lang="es-MX" sz="1200">
              <a:latin typeface="Arial" charset="0"/>
            </a:endParaRPr>
          </a:p>
        </p:txBody>
      </p:sp>
      <p:sp>
        <p:nvSpPr>
          <p:cNvPr id="58371" name="Rectangle 2"/>
          <p:cNvSpPr>
            <a:spLocks noGrp="1" noRot="1" noChangeAspect="1" noChangeArrowheads="1" noTextEdit="1"/>
          </p:cNvSpPr>
          <p:nvPr>
            <p:ph type="sldImg"/>
          </p:nvPr>
        </p:nvSpPr>
        <p:spPr>
          <a:solidFill>
            <a:srgbClr val="FFFFFF"/>
          </a:solidFill>
          <a:ln/>
          <a:extLs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sp>
      <p:sp>
        <p:nvSpPr>
          <p:cNvPr id="58372" name="Rectangle 3"/>
          <p:cNvSpPr>
            <a:spLocks noGrp="1" noChangeArrowheads="1"/>
          </p:cNvSpPr>
          <p:nvPr>
            <p:ph type="body" idx="1"/>
          </p:nvPr>
        </p:nvSpPr>
        <p:spPr>
          <a:xfrm>
            <a:off x="685800" y="4343400"/>
            <a:ext cx="5486400" cy="4114800"/>
          </a:xfrm>
          <a:ln>
            <a:solidFill>
              <a:srgbClr val="000000"/>
            </a:solidFill>
            <a:miter lim="800000"/>
            <a:headEnd/>
            <a:tailEnd/>
          </a:ln>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Lst>
        </p:spPr>
        <p:txBody>
          <a:bodyPr/>
          <a:lstStyle/>
          <a:p>
            <a:pPr defTabSz="914400" eaLnBrk="1" hangingPunct="1">
              <a:defRPr/>
            </a:pPr>
            <a:endParaRPr lang="es-ES_trad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1 Marcador de imagen de diapositiva"/>
          <p:cNvSpPr>
            <a:spLocks noGrp="1" noRot="1" noChangeAspect="1"/>
          </p:cNvSpPr>
          <p:nvPr>
            <p:ph type="sldImg"/>
          </p:nvPr>
        </p:nvSpPr>
        <p:spPr>
          <a:ln/>
        </p:spPr>
      </p:sp>
      <p:sp>
        <p:nvSpPr>
          <p:cNvPr id="31747" name="2 Marcador de notas"/>
          <p:cNvSpPr>
            <a:spLocks noGrp="1"/>
          </p:cNvSpPr>
          <p:nvPr>
            <p:ph type="body" idx="1"/>
          </p:nvPr>
        </p:nvSpPr>
        <p:spPr>
          <a:noFill/>
          <a:ln/>
        </p:spPr>
        <p:txBody>
          <a:bodyPr/>
          <a:lstStyle/>
          <a:p>
            <a:r>
              <a:rPr lang="es-MX" smtClean="0">
                <a:latin typeface="Times New Roman" charset="0"/>
                <a:ea typeface="ＭＳ Ｐゴシック" charset="-128"/>
                <a:cs typeface="ＭＳ Ｐゴシック" charset="-128"/>
              </a:rPr>
              <a:t>Al igual que lo reportado en (Port et al., 2001) se encontró que la distancia geográfica que existe entre los adultos mayores en residencias geriátricas y sus familiares afecta negativamente los lazos emocionales, sin embargo, también se encontró que esta barrera produce un efecto negativo en las otras dos condiciones. Específicamente con el adulto mayor que vive con un familiar, esta barrera acentúa su efecto negativo ya que el adulto mayor manifestó apatía y desinterés en utilizar nuevos medios de comunicación debido que los encontraba complejos de utilizar. De manera similar se presentó la barrera afectiva de disponibilidad en las tres áreas estudiadas, en donde los adultos mayores en residencias geriátricas se ven más afectados ya que dependen directamente de sus familiares para iniciar el contacto.</a:t>
            </a:r>
            <a:endParaRPr lang="en-US" smtClean="0">
              <a:latin typeface="Times New Roman" charset="0"/>
              <a:ea typeface="ＭＳ Ｐゴシック" charset="-128"/>
              <a:cs typeface="ＭＳ Ｐゴシック" charset="-128"/>
            </a:endParaRPr>
          </a:p>
          <a:p>
            <a:r>
              <a:rPr lang="es-MX" smtClean="0">
                <a:latin typeface="Times New Roman" charset="0"/>
                <a:ea typeface="ＭＳ Ｐゴシック" charset="-128"/>
                <a:cs typeface="ＭＳ Ｐゴシック" charset="-128"/>
              </a:rPr>
              <a:t>El sentimiento de presencia, fue una estrategia afectiva utilizada tanto en la residencia geriátrica como con el adulto mayor que vive con su familiar. En esta última área de estudio se presentó de manera característica al verse apoyado indirectamente a través de un sitio de red social, cobrando mayor relevancia debido a su uso masivo por millones de usuarios alrededor del mundo.</a:t>
            </a:r>
            <a:endParaRPr lang="en-US" smtClean="0">
              <a:latin typeface="Times New Roman" charset="0"/>
              <a:ea typeface="ＭＳ Ｐゴシック" charset="-128"/>
              <a:cs typeface="ＭＳ Ｐゴシック" charset="-128"/>
            </a:endParaRPr>
          </a:p>
          <a:p>
            <a:endParaRPr lang="en-US" smtClean="0">
              <a:latin typeface="Times New Roman" charset="0"/>
              <a:ea typeface="ＭＳ Ｐゴシック" charset="-128"/>
              <a:cs typeface="ＭＳ Ｐゴシック" charset="-128"/>
            </a:endParaRPr>
          </a:p>
        </p:txBody>
      </p:sp>
      <p:sp>
        <p:nvSpPr>
          <p:cNvPr id="31748" name="3 Marcador de número de diapositiva"/>
          <p:cNvSpPr>
            <a:spLocks noGrp="1"/>
          </p:cNvSpPr>
          <p:nvPr>
            <p:ph type="sldNum" sz="quarter"/>
          </p:nvPr>
        </p:nvSpPr>
        <p:spPr>
          <a:noFill/>
        </p:spPr>
        <p:txBody>
          <a:bodyPr/>
          <a:lstStyle/>
          <a:p>
            <a:fld id="{F033B097-115E-104B-8E83-49F316B5BA2D}" type="slidenum">
              <a:rPr lang="en-US" smtClean="0"/>
              <a:pPr/>
              <a:t>35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Mi first example is the Tlatoque system. Tlatoque, which in nahuatl means “Those who speak” is designed to integrate older adults with their families, particularly younger generations that have made social networking sites their preferred communication media. Tlatoque provides a seamless interface to browse photographs shared by the older adult’s social network. With the touch of a button or a gesture, they can provide feedback, or they can use a digital pen to write a note that is uploaded to the social networking site without them having to interact directly with the computer.</a:t>
            </a:r>
          </a:p>
          <a:p>
            <a:pPr>
              <a:spcBef>
                <a:spcPct val="0"/>
              </a:spcBef>
            </a:pPr>
            <a:endParaRPr lang="es-ES_tradnl" smtClean="0">
              <a:latin typeface="Arial" charset="0"/>
            </a:endParaRPr>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A568DC-8050-D946-92A3-E50DBE28EBDB}" type="slidenum">
              <a:rPr lang="es-MX"/>
              <a:pPr/>
              <a:t>36</a:t>
            </a:fld>
            <a:endParaRPr lang="es-MX"/>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video illustrates how Tlatoque is used: We see an older adult looking at photos shared by his grandson and sending an “I like” message by touching on the side of the photograph. We use Microsoft’s Kinect to allow him to interact at a distance. Advancing through photographs and even playing simple games. One such game presents him with three photographs from those uploaded by his SNS, and a comment that was made to one of those images. With a gesture, such as raising his arms, he selects the image that he thinks it corresponds to the text that is shown.</a:t>
            </a:r>
          </a:p>
          <a:p>
            <a:pPr>
              <a:spcBef>
                <a:spcPct val="0"/>
              </a:spcBef>
            </a:pPr>
            <a:r>
              <a:rPr lang="en-US" smtClean="0"/>
              <a:t>We have evaluated the use of the system in two extended families for a period of 5 months. One user was a 89 year-old woman who was connected to 20 relatives who were already Facebook users; half of whom lived in a city different from her’s. The second was an 86 year-old woman with 9 children and grandchildren using Facebook. </a:t>
            </a:r>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B06C57-C555-D448-AB45-7CEFCFFF0205}" type="slidenum">
              <a:rPr lang="en-US"/>
              <a:pPr/>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1 Marcador de imagen de diapositiva"/>
          <p:cNvSpPr>
            <a:spLocks noGrp="1" noRot="1" noChangeAspect="1"/>
          </p:cNvSpPr>
          <p:nvPr>
            <p:ph type="sldImg"/>
          </p:nvPr>
        </p:nvSpPr>
        <p:spPr bwMode="auto">
          <a:noFill/>
          <a:ln>
            <a:solidFill>
              <a:srgbClr val="000000"/>
            </a:solidFill>
            <a:miter lim="800000"/>
            <a:headEnd/>
            <a:tailEnd/>
          </a:ln>
        </p:spPr>
      </p:sp>
      <p:sp>
        <p:nvSpPr>
          <p:cNvPr id="2253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 found that the use of Tlatoque provided them with a sense of presence even when they had no other contact for weeks. For instance the 89 year-old user said:</a:t>
            </a:r>
          </a:p>
        </p:txBody>
      </p:sp>
      <p:sp>
        <p:nvSpPr>
          <p:cNvPr id="2253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527BEF-F02C-704A-A684-F33753C97638}" type="slidenum">
              <a:rPr lang="en-US"/>
              <a:pPr/>
              <a:t>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use of the display also promoted new conversations:</a:t>
            </a:r>
          </a:p>
          <a:p>
            <a:pPr>
              <a:spcBef>
                <a:spcPct val="0"/>
              </a:spcBef>
            </a:pPr>
            <a:r>
              <a:rPr lang="en-US" i="1" smtClean="0"/>
              <a:t>“I realize that there are more things to talk about”</a:t>
            </a:r>
            <a:endParaRPr lang="en-US" smtClean="0"/>
          </a:p>
          <a:p>
            <a:pPr>
              <a:spcBef>
                <a:spcPct val="0"/>
              </a:spcBef>
            </a:pPr>
            <a:r>
              <a:rPr lang="en-US" smtClean="0"/>
              <a:t>And it strengthened relationships even with weak family-ties, such as a granddaughter-in-law who in an interview said:</a:t>
            </a:r>
          </a:p>
          <a:p>
            <a:pPr>
              <a:spcBef>
                <a:spcPct val="0"/>
              </a:spcBef>
            </a:pPr>
            <a:endParaRPr lang="en-US" smtClean="0"/>
          </a:p>
          <a:p>
            <a:pPr>
              <a:spcBef>
                <a:spcPct val="0"/>
              </a:spcBef>
            </a:pPr>
            <a:r>
              <a:rPr lang="en-US" smtClean="0"/>
              <a:t>These two users have no cognitive impairment. But these results have encouraged us to initiate an case study in a nursing home in a few weeks. The user will be a woman at an early stage of Alzheimer’s who was recently institutionalized. In particular, we will be looking at how the use of the system helps her maintain a connection with her grandchildren.</a:t>
            </a:r>
          </a:p>
          <a:p>
            <a:pPr>
              <a:spcBef>
                <a:spcPct val="0"/>
              </a:spcBef>
            </a:pPr>
            <a:endParaRPr lang="en-US"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115989-19BF-4943-838D-797517BF6585}" type="slidenum">
              <a:rPr lang="en-US"/>
              <a:pPr/>
              <a:t>40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MX" dirty="0" smtClean="0"/>
              <a:t>Comparando</a:t>
            </a:r>
            <a:r>
              <a:rPr lang="es-MX" baseline="0" dirty="0" smtClean="0"/>
              <a:t> la carga de trabajo por turnos, se pudo determinar que el manejo de información queda desplazado a los horarios en los que disminuye la carga de trabajo, por lo que existe la posibilidad de perdida de información por depender de la capacidad de memoria de los cuidadores, a la hora de hacer los registros.  </a:t>
            </a:r>
            <a:endParaRPr lang="es-MX" dirty="0"/>
          </a:p>
        </p:txBody>
      </p:sp>
      <p:sp>
        <p:nvSpPr>
          <p:cNvPr id="4" name="3 Marcador de número de diapositiva"/>
          <p:cNvSpPr>
            <a:spLocks noGrp="1"/>
          </p:cNvSpPr>
          <p:nvPr>
            <p:ph type="sldNum" sz="quarter" idx="10"/>
          </p:nvPr>
        </p:nvSpPr>
        <p:spPr/>
        <p:txBody>
          <a:bodyPr/>
          <a:lstStyle/>
          <a:p>
            <a:fld id="{BDAED38B-2E66-4329-A472-BF1D9D3FAFF4}" type="slidenum">
              <a:rPr lang="es-MX" smtClean="0">
                <a:solidFill>
                  <a:prstClr val="black"/>
                </a:solidFill>
              </a:rPr>
              <a:pPr/>
              <a:t>43</a:t>
            </a:fld>
            <a:endParaRPr lang="es-MX">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68411277-CE19-4854-93BE-69BCA8833B8B}" type="slidenum">
              <a:rPr lang="es-MX" smtClean="0"/>
              <a:pPr/>
              <a:t>44</a:t>
            </a:fld>
            <a:endParaRPr lang="es-MX"/>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3407125"/>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Primeramente se presentó un análisis de los registros totales realizados en el sistema en comparación con el formato tradicional, donde se pudo observar un incremento en el número de registros realizados en el sistema conforme iba transcurriendo el tiempo, así como la desaparición de la utilización del formato tradicional. Es importante destacar que en el período de uso del sistema (del 1 al 16 de agosto) presentado en la primer figura se incrementó el número de registros realizados en el sistema en comparación con el formato tradicional, a excepción de 2 días en particular donde el día 14 solo se realizaron registros por 2 cuidadoras en el horario matutino cuando normalmente eran 3 cuidadores. El día 16 también se registró una disminución considerable por lo que al analizar los registros se detecto que ese día participaron 2 cuidadoras que no participaron en la etapa de capacitación (cuidadoras 13 y 14) por lo que estaban poco familiarizados con el uso del sistema.</a:t>
            </a:r>
          </a:p>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Al realizar el análisis en relación a los adultos mayores comparando el formato tradicional con la utilización del sistema en las etapas de capacitación y uso, se pudo determinar un incremento considerable en los registros realizados de cada uno de los residentes que se pregunta en la segunda</a:t>
            </a:r>
            <a:r>
              <a:rPr lang="es-MX" sz="1200" kern="1200" baseline="0" dirty="0" smtClean="0">
                <a:solidFill>
                  <a:schemeClr val="tx1"/>
                </a:solidFill>
                <a:effectLst/>
                <a:latin typeface="+mn-lt"/>
                <a:ea typeface="+mn-ea"/>
                <a:cs typeface="+mn-cs"/>
              </a:rPr>
              <a:t> figura.</a:t>
            </a:r>
            <a:endParaRPr lang="es-MX"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411277-CE19-4854-93BE-69BCA8833B8B}" type="slidenum">
              <a:rPr lang="es-MX" smtClean="0"/>
              <a:pPr/>
              <a:t>45</a:t>
            </a:fld>
            <a:endParaRPr lang="es-MX"/>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4457723"/>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F800CB-525E-B04E-ABFB-39CDB63FB359}" type="slidenum">
              <a:rPr lang="en-US" smtClean="0"/>
              <a:pPr/>
              <a:t>46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8AFC589-8DBE-8649-A275-2C6DB05737EE}" type="slidenum">
              <a:rPr lang="en-US"/>
              <a:pPr/>
              <a:t>47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s-MX">
                <a:latin typeface="Arial" charset="0"/>
                <a:ea typeface="ＭＳ Ｐゴシック" charset="-128"/>
                <a:cs typeface="ＭＳ Ｐゴシック" charset="-128"/>
              </a:rPr>
              <a:t>Primeramente, de la evaluación del esquema de codificación con el encargado de la residencia, dio como resultado lo siguiente: de las actividades realizadas por el huésped el encargado de la residencia seleccionó </a:t>
            </a:r>
            <a:r>
              <a:rPr lang="es-MX" i="1">
                <a:latin typeface="Arial" charset="0"/>
                <a:ea typeface="ＭＳ Ｐゴシック" charset="-128"/>
                <a:cs typeface="ＭＳ Ｐゴシック" charset="-128"/>
              </a:rPr>
              <a:t>manejar medicamentos</a:t>
            </a:r>
            <a:r>
              <a:rPr lang="es-MX">
                <a:latin typeface="Arial" charset="0"/>
                <a:ea typeface="ＭＳ Ｐゴシック" charset="-128"/>
                <a:cs typeface="ＭＳ Ｐゴシック" charset="-128"/>
              </a:rPr>
              <a:t> y </a:t>
            </a:r>
            <a:r>
              <a:rPr lang="es-MX" i="1">
                <a:latin typeface="Arial" charset="0"/>
                <a:ea typeface="ＭＳ Ｐゴシック" charset="-128"/>
                <a:cs typeface="ＭＳ Ｐゴシック" charset="-128"/>
              </a:rPr>
              <a:t>alimentarse </a:t>
            </a:r>
            <a:r>
              <a:rPr lang="es-MX">
                <a:latin typeface="Arial" charset="0"/>
                <a:ea typeface="ＭＳ Ｐゴシック" charset="-128"/>
                <a:cs typeface="ＭＳ Ｐゴシック" charset="-128"/>
              </a:rPr>
              <a:t>como las más relevantes, también seleccionó la de </a:t>
            </a:r>
            <a:r>
              <a:rPr lang="es-MX" i="1">
                <a:latin typeface="Arial" charset="0"/>
                <a:ea typeface="ＭＳ Ｐゴシック" charset="-128"/>
                <a:cs typeface="ＭＳ Ｐゴシック" charset="-128"/>
              </a:rPr>
              <a:t>entrenamiento</a:t>
            </a:r>
            <a:r>
              <a:rPr lang="es-MX">
                <a:latin typeface="Arial" charset="0"/>
                <a:ea typeface="ＭＳ Ｐゴシック" charset="-128"/>
                <a:cs typeface="ＭＳ Ｐゴシック" charset="-128"/>
              </a:rPr>
              <a:t> de las </a:t>
            </a:r>
            <a:r>
              <a:rPr lang="es-MX" i="1">
                <a:latin typeface="Arial" charset="0"/>
                <a:ea typeface="ＭＳ Ｐゴシック" charset="-128"/>
                <a:cs typeface="ＭＳ Ｐゴシック" charset="-128"/>
              </a:rPr>
              <a:t>actividades recreativas</a:t>
            </a:r>
            <a:r>
              <a:rPr lang="es-MX">
                <a:latin typeface="Arial" charset="0"/>
                <a:ea typeface="ＭＳ Ｐゴシック" charset="-128"/>
                <a:cs typeface="ＭＳ Ｐゴシック" charset="-128"/>
              </a:rPr>
              <a:t>, y </a:t>
            </a:r>
            <a:r>
              <a:rPr lang="es-MX" i="1">
                <a:latin typeface="Arial" charset="0"/>
                <a:ea typeface="ＭＳ Ｐゴシック" charset="-128"/>
                <a:cs typeface="ＭＳ Ｐゴシック" charset="-128"/>
              </a:rPr>
              <a:t>caminar</a:t>
            </a:r>
            <a:r>
              <a:rPr lang="es-MX">
                <a:latin typeface="Arial" charset="0"/>
                <a:ea typeface="ＭＳ Ｐゴシック" charset="-128"/>
                <a:cs typeface="ＭＳ Ｐゴシック" charset="-128"/>
              </a:rPr>
              <a:t> y </a:t>
            </a:r>
            <a:r>
              <a:rPr lang="es-MX" i="1">
                <a:latin typeface="Arial" charset="0"/>
                <a:ea typeface="ＭＳ Ｐゴシック" charset="-128"/>
                <a:cs typeface="ＭＳ Ｐゴシック" charset="-128"/>
              </a:rPr>
              <a:t>cambiar de posición</a:t>
            </a:r>
            <a:r>
              <a:rPr lang="es-MX">
                <a:latin typeface="Arial" charset="0"/>
                <a:ea typeface="ＭＳ Ｐゴシック" charset="-128"/>
                <a:cs typeface="ＭＳ Ｐゴシック" charset="-128"/>
              </a:rPr>
              <a:t> relacionadas con las de </a:t>
            </a:r>
            <a:r>
              <a:rPr lang="es-MX" i="1">
                <a:latin typeface="Arial" charset="0"/>
                <a:ea typeface="ＭＳ Ｐゴシック" charset="-128"/>
                <a:cs typeface="ＭＳ Ｐゴシック" charset="-128"/>
              </a:rPr>
              <a:t>movilidad</a:t>
            </a:r>
            <a:r>
              <a:rPr lang="es-MX">
                <a:latin typeface="Arial" charset="0"/>
                <a:ea typeface="ＭＳ Ｐゴシック" charset="-128"/>
                <a:cs typeface="ＭＳ Ｐゴシック" charset="-128"/>
              </a:rPr>
              <a:t>. Respecto a las actividades realizadas por el cuidador se consideraron de interés aquellas relacionadas a los </a:t>
            </a:r>
            <a:r>
              <a:rPr lang="es-MX" i="1">
                <a:latin typeface="Arial" charset="0"/>
                <a:ea typeface="ＭＳ Ｐゴシック" charset="-128"/>
                <a:cs typeface="ＭＳ Ｐゴシック" charset="-128"/>
              </a:rPr>
              <a:t>cuidados generales al huésped </a:t>
            </a:r>
            <a:r>
              <a:rPr lang="es-MX">
                <a:latin typeface="Arial" charset="0"/>
                <a:ea typeface="ＭＳ Ｐゴシック" charset="-128"/>
                <a:cs typeface="ＭＳ Ｐゴシック" charset="-128"/>
              </a:rPr>
              <a:t>tales como </a:t>
            </a:r>
            <a:r>
              <a:rPr lang="es-MX" i="1">
                <a:latin typeface="Arial" charset="0"/>
                <a:ea typeface="ＭＳ Ｐゴシック" charset="-128"/>
                <a:cs typeface="ＭＳ Ｐゴシック" charset="-128"/>
              </a:rPr>
              <a:t>higiene, toma de signos vitales, administración de medicamentos, administración de alimentos, movilidad, realizar terapia y asistencia. </a:t>
            </a:r>
            <a:r>
              <a:rPr lang="es-MX">
                <a:latin typeface="Arial" charset="0"/>
                <a:ea typeface="ＭＳ Ｐゴシック" charset="-128"/>
                <a:cs typeface="ＭＳ Ｐゴシック" charset="-128"/>
              </a:rPr>
              <a:t>Durante la entrevista el encargado de la residencia comentó</a:t>
            </a:r>
            <a:r>
              <a:rPr lang="en-US">
                <a:latin typeface="Arial" charset="0"/>
                <a:ea typeface="ＭＳ Ｐゴシック" charset="-128"/>
                <a:cs typeface="ＭＳ Ｐゴシック" charset="-128"/>
              </a:rPr>
              <a:t> </a:t>
            </a:r>
          </a:p>
          <a:p>
            <a:pPr eaLnBrk="1" hangingPunct="1"/>
            <a:endParaRPr lang="es-ES">
              <a:latin typeface="Arial" charset="0"/>
              <a:ea typeface="ＭＳ Ｐゴシック" charset="-128"/>
              <a:cs typeface="ＭＳ Ｐゴシック" charset="-128"/>
            </a:endParaRPr>
          </a:p>
          <a:p>
            <a:pPr eaLnBrk="1" hangingPunct="1"/>
            <a:r>
              <a:rPr lang="es-MX">
                <a:latin typeface="Arial" charset="0"/>
                <a:ea typeface="ＭＳ Ｐゴシック" charset="-128"/>
                <a:cs typeface="ＭＳ Ｐゴシック" charset="-128"/>
              </a:rPr>
              <a:t>Por último los eventos que consideró interesantes fueron los de </a:t>
            </a:r>
            <a:r>
              <a:rPr lang="es-MX" i="1">
                <a:latin typeface="Arial" charset="0"/>
                <a:ea typeface="ＭＳ Ｐゴシック" charset="-128"/>
                <a:cs typeface="ＭＳ Ｐゴシック" charset="-128"/>
              </a:rPr>
              <a:t>contacto físico afectivo, acciones negativas, accidentes </a:t>
            </a:r>
            <a:r>
              <a:rPr lang="es-MX">
                <a:latin typeface="Arial" charset="0"/>
                <a:ea typeface="ＭＳ Ｐゴシック" charset="-128"/>
                <a:cs typeface="ＭＳ Ｐゴシック" charset="-128"/>
              </a:rPr>
              <a:t>y</a:t>
            </a:r>
            <a:r>
              <a:rPr lang="es-MX" i="1">
                <a:latin typeface="Arial" charset="0"/>
                <a:ea typeface="ＭＳ Ｐゴシック" charset="-128"/>
                <a:cs typeface="ＭＳ Ｐゴシック" charset="-128"/>
              </a:rPr>
              <a:t> sonido</a:t>
            </a:r>
            <a:r>
              <a:rPr lang="es-MX">
                <a:latin typeface="Arial" charset="0"/>
                <a:ea typeface="ＭＳ Ｐゴシック" charset="-128"/>
                <a:cs typeface="ＭＳ Ｐゴシック" charset="-128"/>
              </a:rPr>
              <a:t>. Respecto a estos eventos el encargado comento:</a:t>
            </a:r>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8FDE9-1190-4047-BFE4-BEE84B47075F}" type="slidenum">
              <a:rPr lang="en-US"/>
              <a:pPr/>
              <a:t>5</a:t>
            </a:fld>
            <a:endParaRPr lang="en-US" dirty="0"/>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s-ES_tradnl"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7F0C1FD-70F0-C641-9A4F-BB143486BEA2}" type="slidenum">
              <a:rPr lang="en-US"/>
              <a:pPr/>
              <a:t>48</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s-MX">
                <a:latin typeface="Arial" charset="0"/>
                <a:ea typeface="ＭＳ Ｐゴシック" charset="-128"/>
                <a:cs typeface="ＭＳ Ｐゴシック" charset="-128"/>
              </a:rPr>
              <a:t>En base a esta información, se segmentaron manualmente algunas escenas de video que caían dentro de estas categorías. Una vez que se realizó la segmentación de las escenas, estas se le presentaron al encargado de la residencia para confirmar que el contenido de estas era interesante. El encargado observó cada una de las escenas y les  asignó una calificación de acuerdo a un grado de interés de 1 a 5, junto con esta calificación agregó un comentario con el cual explicó porque era interesante.</a:t>
            </a:r>
          </a:p>
          <a:p>
            <a:pPr eaLnBrk="1" hangingPunct="1"/>
            <a:r>
              <a:rPr lang="es-MX">
                <a:latin typeface="Arial" charset="0"/>
                <a:ea typeface="ＭＳ Ｐゴシック" charset="-128"/>
                <a:cs typeface="ＭＳ Ｐゴシック" charset="-128"/>
              </a:rPr>
              <a:t>Como se puede observar, a pesar de que en la escena el evento que ocurre es el mismo (por ej. Huésped empieza a gritar), la calificación entre estas varía, dependiendo de lo que el encargado consideró interesante durante el transcurso de la escena.</a:t>
            </a:r>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2AFEE4AB-6180-A24A-9DAC-E5AFF6B21AC6}" type="slidenum">
              <a:rPr lang="en-US"/>
              <a:pPr/>
              <a:t>49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s-MX">
                <a:latin typeface="Arial" charset="0"/>
                <a:ea typeface="ＭＳ Ｐゴシック" charset="-128"/>
                <a:cs typeface="ＭＳ Ｐゴシック" charset="-128"/>
              </a:rPr>
              <a:t>Una de las razones por la cual el sistema de consulta se desarrolló fue la necesidad del participante de contar con un registro de las actividades que realizan los huéspedes en la residencia.</a:t>
            </a:r>
            <a:r>
              <a:rPr lang="en-US">
                <a:latin typeface="Arial" charset="0"/>
                <a:ea typeface="ＭＳ Ｐゴシック" charset="-128"/>
                <a:cs typeface="ＭＳ Ｐゴシック" charset="-128"/>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F9012CD-9A1D-C64D-B942-B8C225A0120B}" type="slidenum">
              <a:rPr lang="en-US"/>
              <a:pPr/>
              <a:t>50</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s-MX">
                <a:latin typeface="Arial" charset="0"/>
                <a:ea typeface="ＭＳ Ｐゴシック" charset="-128"/>
                <a:cs typeface="ＭＳ Ｐゴシック" charset="-128"/>
              </a:rPr>
              <a:t>Se observó que en la residencia existe una constante rotación de personal, por lo que el participante consideró utilizar el sistema de consulta para dar instrucciones a nuevos cuidadores de cómo brindar un mejor cuidado a los huéspedes. </a:t>
            </a:r>
          </a:p>
          <a:p>
            <a:pPr eaLnBrk="1" hangingPunct="1"/>
            <a:r>
              <a:rPr lang="es-MX">
                <a:latin typeface="Arial" charset="0"/>
                <a:ea typeface="ＭＳ Ｐゴシック" charset="-128"/>
                <a:cs typeface="ＭＳ Ｐゴシック" charset="-128"/>
              </a:rPr>
              <a:t>Durante la evaluación el participante utilizó el sistema para mostrar algunos videos a dos de los cuidadores. Mientras les mostraba los videos el participante les hacia observaciones acerca de cómo realizar mejor esa actividad</a:t>
            </a:r>
            <a:r>
              <a:rPr lang="en-US">
                <a:latin typeface="Arial" charset="0"/>
                <a:ea typeface="ＭＳ Ｐゴシック" charset="-128"/>
                <a:cs typeface="ＭＳ Ｐゴシック" charset="-128"/>
              </a:rP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following video shows the system in action. The caregiver uploads a few dozen photographs from the home of the user, particularly of those areas with objects that might be annotated. At any time, new photos can be added or removed. The user can then select a room and from it a photograph with an object of interest, like the microwave oven. By drawing the contour of the object the user creates a note. The system automatically proposes new photos where the object is found, allowing the user to refine the tag by selecting the object with more precision. </a:t>
            </a:r>
          </a:p>
          <a:p>
            <a:pPr>
              <a:spcBef>
                <a:spcPct val="0"/>
              </a:spcBef>
            </a:pPr>
            <a:r>
              <a:rPr lang="en-US" smtClean="0"/>
              <a:t>The user writes text or records the audio that will be played when the object is recognized and indicates the dates and times when the tag will be active. New tags can be created or edited at anytime.</a:t>
            </a:r>
          </a:p>
          <a:p>
            <a:pPr>
              <a:spcBef>
                <a:spcPct val="0"/>
              </a:spcBef>
            </a:pPr>
            <a:r>
              <a:rPr lang="en-US" smtClean="0"/>
              <a:t>Here we see the user wearing the smartphone that detects the fridge where his lunch was left by the caregiver, and then the microwave where he should heat his meal. </a:t>
            </a:r>
          </a:p>
          <a:p>
            <a:pPr>
              <a:spcBef>
                <a:spcPct val="0"/>
              </a:spcBef>
            </a:pPr>
            <a:endParaRPr lang="en-US"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992E10-BA2F-F54F-9239-8221CB0772C1}" type="slidenum">
              <a:rPr lang="en-US"/>
              <a:pPr/>
              <a:t>60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61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sz="1200" kern="1200" baseline="0" dirty="0" smtClean="0">
                <a:solidFill>
                  <a:schemeClr val="tx1"/>
                </a:solidFill>
                <a:latin typeface="+mn-lt"/>
                <a:ea typeface="+mn-ea"/>
                <a:cs typeface="+mn-cs"/>
              </a:rPr>
              <a:t>Encontramos que el uso de MOBIS…***(leer)</a:t>
            </a:r>
          </a:p>
          <a:p>
            <a:endParaRPr lang="es-MX" sz="1200" kern="1200" baseline="0" dirty="0" smtClean="0">
              <a:solidFill>
                <a:schemeClr val="tx1"/>
              </a:solidFill>
              <a:latin typeface="+mn-lt"/>
              <a:ea typeface="+mn-ea"/>
              <a:cs typeface="+mn-cs"/>
            </a:endParaRPr>
          </a:p>
          <a:p>
            <a:r>
              <a:rPr lang="es-MX" sz="1200" kern="1200" baseline="0" dirty="0" smtClean="0">
                <a:solidFill>
                  <a:schemeClr val="tx1"/>
                </a:solidFill>
                <a:latin typeface="+mn-lt"/>
                <a:ea typeface="+mn-ea"/>
                <a:cs typeface="+mn-cs"/>
              </a:rPr>
              <a:t>Como podemos se muestra en la gráfica…</a:t>
            </a:r>
          </a:p>
          <a:p>
            <a:r>
              <a:rPr lang="es-MX" sz="1200" kern="1200" baseline="0" dirty="0" smtClean="0">
                <a:solidFill>
                  <a:schemeClr val="tx1"/>
                </a:solidFill>
                <a:latin typeface="+mn-lt"/>
                <a:ea typeface="+mn-ea"/>
                <a:cs typeface="+mn-cs"/>
              </a:rPr>
              <a:t>(Explicar gráfica)</a:t>
            </a:r>
          </a:p>
          <a:p>
            <a:r>
              <a:rPr lang="es-MX" sz="1200" kern="1200" baseline="0" dirty="0" smtClean="0">
                <a:solidFill>
                  <a:schemeClr val="tx1"/>
                </a:solidFill>
                <a:latin typeface="+mn-lt"/>
                <a:ea typeface="+mn-ea"/>
                <a:cs typeface="+mn-cs"/>
              </a:rPr>
              <a:t>--en el eje x son los estudiantes….en el y es el tiempo promedio total de atención</a:t>
            </a:r>
          </a:p>
          <a:p>
            <a:r>
              <a:rPr lang="es-MX" sz="1200" kern="1200" baseline="0" dirty="0" smtClean="0">
                <a:solidFill>
                  <a:schemeClr val="tx1"/>
                </a:solidFill>
                <a:latin typeface="+mn-lt"/>
                <a:ea typeface="+mn-ea"/>
                <a:cs typeface="+mn-cs"/>
              </a:rPr>
              <a:t>-- la línea en azul es antes de usar MOBIS, la roja es usando MOBIS….y la verde es después de haber usado MOBIS</a:t>
            </a:r>
          </a:p>
          <a:p>
            <a:r>
              <a:rPr lang="es-MX" sz="1200" kern="1200" baseline="0" dirty="0" smtClean="0">
                <a:solidFill>
                  <a:schemeClr val="tx1"/>
                </a:solidFill>
                <a:latin typeface="+mn-lt"/>
                <a:ea typeface="+mn-ea"/>
                <a:cs typeface="+mn-cs"/>
              </a:rPr>
              <a:t>En todos los casos el tiempo promedio de atención incrementó</a:t>
            </a:r>
          </a:p>
          <a:p>
            <a:endParaRPr lang="es-MX" sz="1200" kern="1200" baseline="0" dirty="0" smtClean="0">
              <a:solidFill>
                <a:schemeClr val="tx1"/>
              </a:solidFill>
              <a:latin typeface="+mn-lt"/>
              <a:ea typeface="+mn-ea"/>
              <a:cs typeface="+mn-cs"/>
            </a:endParaRPr>
          </a:p>
          <a:p>
            <a:r>
              <a:rPr lang="es-MX" sz="1200" kern="1200" baseline="0" dirty="0" smtClean="0">
                <a:solidFill>
                  <a:schemeClr val="tx1"/>
                </a:solidFill>
                <a:latin typeface="+mn-lt"/>
                <a:ea typeface="+mn-ea"/>
                <a:cs typeface="+mn-cs"/>
              </a:rPr>
              <a:t>*El caso promedio de Nicolás</a:t>
            </a:r>
          </a:p>
          <a:p>
            <a:endParaRPr lang="es-MX"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latin typeface="+mn-lt"/>
                <a:ea typeface="+mn-ea"/>
                <a:cs typeface="+mn-cs"/>
              </a:rPr>
              <a:t>Esto</a:t>
            </a:r>
            <a:r>
              <a:rPr lang="es-MX" sz="1200" kern="1200" baseline="0" dirty="0" smtClean="0">
                <a:solidFill>
                  <a:schemeClr val="tx1"/>
                </a:solidFill>
                <a:latin typeface="+mn-lt"/>
                <a:ea typeface="+mn-ea"/>
                <a:cs typeface="+mn-cs"/>
              </a:rPr>
              <a:t> resalta la importancia del uso de </a:t>
            </a:r>
            <a:r>
              <a:rPr lang="es-MX" sz="1200" kern="1200" baseline="0" dirty="0" err="1" smtClean="0">
                <a:solidFill>
                  <a:schemeClr val="tx1"/>
                </a:solidFill>
                <a:latin typeface="+mn-lt"/>
                <a:ea typeface="+mn-ea"/>
                <a:cs typeface="+mn-cs"/>
              </a:rPr>
              <a:t>TACs</a:t>
            </a:r>
            <a:r>
              <a:rPr lang="es-MX" sz="1200" kern="1200" baseline="0" dirty="0" smtClean="0">
                <a:solidFill>
                  <a:schemeClr val="tx1"/>
                </a:solidFill>
                <a:latin typeface="+mn-lt"/>
                <a:ea typeface="+mn-ea"/>
                <a:cs typeface="+mn-cs"/>
              </a:rPr>
              <a:t> ubicuas dentro de terapias en situaciones supervisadas por un maestro</a:t>
            </a:r>
          </a:p>
        </p:txBody>
      </p:sp>
      <p:sp>
        <p:nvSpPr>
          <p:cNvPr id="4" name="Slide Number Placeholder 3"/>
          <p:cNvSpPr>
            <a:spLocks noGrp="1"/>
          </p:cNvSpPr>
          <p:nvPr>
            <p:ph type="sldNum" sz="quarter" idx="10"/>
          </p:nvPr>
        </p:nvSpPr>
        <p:spPr/>
        <p:txBody>
          <a:bodyPr/>
          <a:lstStyle/>
          <a:p>
            <a:fld id="{A5D78FC6-CE17-4259-A63C-DDFC12E048FC}" type="slidenum">
              <a:rPr lang="en-US" smtClean="0"/>
              <a:pPr/>
              <a:t>63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sz="1200" kern="1200" baseline="0" dirty="0" smtClean="0">
                <a:solidFill>
                  <a:schemeClr val="tx1"/>
                </a:solidFill>
                <a:latin typeface="+mn-lt"/>
                <a:ea typeface="+mn-ea"/>
                <a:cs typeface="+mn-cs"/>
              </a:rPr>
              <a:t>MOBIS también impactó en la atención sostenida de los estudiantes</a:t>
            </a:r>
          </a:p>
          <a:p>
            <a:r>
              <a:rPr lang="es-MX" sz="1200" kern="1200" baseline="0" dirty="0" smtClean="0">
                <a:solidFill>
                  <a:schemeClr val="tx1"/>
                </a:solidFill>
                <a:latin typeface="+mn-lt"/>
                <a:ea typeface="+mn-ea"/>
                <a:cs typeface="+mn-cs"/>
              </a:rPr>
              <a:t>Como se muestra aquí en la gráfica con el caso de Nicolás</a:t>
            </a:r>
          </a:p>
          <a:p>
            <a:endParaRPr lang="es-MX" sz="1200" kern="1200" baseline="0" dirty="0" smtClean="0">
              <a:solidFill>
                <a:schemeClr val="tx1"/>
              </a:solidFill>
              <a:latin typeface="+mn-lt"/>
              <a:ea typeface="+mn-ea"/>
              <a:cs typeface="+mn-cs"/>
            </a:endParaRPr>
          </a:p>
          <a:p>
            <a:r>
              <a:rPr lang="es-MX" sz="1200" kern="1200" baseline="0" dirty="0" smtClean="0">
                <a:solidFill>
                  <a:schemeClr val="tx1"/>
                </a:solidFill>
                <a:latin typeface="+mn-lt"/>
                <a:ea typeface="+mn-ea"/>
                <a:cs typeface="+mn-cs"/>
              </a:rPr>
              <a:t>--En el eje x tenemos el tiempo total de duración de la terapia, y en el eje y los días de la intervención en orden secuencial, resaltando los días en cada una de las fases</a:t>
            </a:r>
          </a:p>
          <a:p>
            <a:r>
              <a:rPr lang="es-MX" sz="1200" kern="1200" baseline="0" dirty="0" smtClean="0">
                <a:solidFill>
                  <a:schemeClr val="tx1"/>
                </a:solidFill>
                <a:latin typeface="+mn-lt"/>
                <a:ea typeface="+mn-ea"/>
                <a:cs typeface="+mn-cs"/>
              </a:rPr>
              <a:t>--***(Encontramos que MOBIS no solo aumentó la atención si no también el tiempo de atención fue más continuo)***</a:t>
            </a:r>
          </a:p>
          <a:p>
            <a:r>
              <a:rPr lang="es-MX" sz="1200" kern="1200" baseline="0" dirty="0" smtClean="0">
                <a:solidFill>
                  <a:schemeClr val="tx1"/>
                </a:solidFill>
                <a:latin typeface="+mn-lt"/>
                <a:ea typeface="+mn-ea"/>
                <a:cs typeface="+mn-cs"/>
              </a:rPr>
              <a:t>--Antes de MOBIS el tiempo de atención era más segmentado</a:t>
            </a:r>
          </a:p>
          <a:p>
            <a:r>
              <a:rPr lang="es-MX" sz="1200" kern="1200" baseline="0" dirty="0" smtClean="0">
                <a:solidFill>
                  <a:schemeClr val="tx1"/>
                </a:solidFill>
                <a:latin typeface="+mn-lt"/>
                <a:ea typeface="+mn-ea"/>
                <a:cs typeface="+mn-cs"/>
              </a:rPr>
              <a:t>-- Y después de MOBIS se volvió a segmentar pero con periodos más largos de atención</a:t>
            </a:r>
          </a:p>
        </p:txBody>
      </p:sp>
      <p:sp>
        <p:nvSpPr>
          <p:cNvPr id="4" name="Slide Number Placeholder 3"/>
          <p:cNvSpPr>
            <a:spLocks noGrp="1"/>
          </p:cNvSpPr>
          <p:nvPr>
            <p:ph type="sldNum" sz="quarter" idx="10"/>
          </p:nvPr>
        </p:nvSpPr>
        <p:spPr/>
        <p:txBody>
          <a:bodyPr/>
          <a:lstStyle/>
          <a:p>
            <a:fld id="{A5D78FC6-CE17-4259-A63C-DDFC12E048FC}" type="slidenum">
              <a:rPr lang="en-US" smtClean="0"/>
              <a:pPr/>
              <a:t>64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dirty="0" smtClean="0"/>
              <a:t>Encontramos que MOBIS redujo el tiempo promedio de </a:t>
            </a:r>
            <a:r>
              <a:rPr lang="es-MX" dirty="0" err="1" smtClean="0"/>
              <a:t>manerismos</a:t>
            </a:r>
            <a:r>
              <a:rPr lang="es-MX" dirty="0" smtClean="0"/>
              <a:t> un 59%</a:t>
            </a:r>
          </a:p>
          <a:p>
            <a:r>
              <a:rPr lang="es-MX" dirty="0" smtClean="0"/>
              <a:t>Y Redujo la ayuda física</a:t>
            </a:r>
            <a:r>
              <a:rPr lang="es-MX" baseline="0" dirty="0" smtClean="0"/>
              <a:t> que proporcionan las maestras un 63%</a:t>
            </a:r>
          </a:p>
          <a:p>
            <a:endParaRPr lang="es-MX" baseline="0" dirty="0" smtClean="0"/>
          </a:p>
          <a:p>
            <a:r>
              <a:rPr lang="es-MX" baseline="0" dirty="0" smtClean="0"/>
              <a:t>Como podemos ver en la gráfica en el eje X tenemos los estudiantes y en el Y el tiempo promedio de </a:t>
            </a:r>
            <a:r>
              <a:rPr lang="es-MX" baseline="0" dirty="0" err="1" smtClean="0"/>
              <a:t>manerismos</a:t>
            </a:r>
            <a:endParaRPr lang="es-MX" baseline="0" dirty="0" smtClean="0"/>
          </a:p>
          <a:p>
            <a:r>
              <a:rPr lang="es-MX" baseline="0" dirty="0" smtClean="0"/>
              <a:t>La barra roja que es usando MOBIS está por debajo de las otras dos fases…</a:t>
            </a:r>
          </a:p>
          <a:p>
            <a:r>
              <a:rPr lang="es-MX" baseline="0" dirty="0" smtClean="0"/>
              <a:t>--Los que es interesante en esta gráfica es que el tiempo promedio de </a:t>
            </a:r>
            <a:r>
              <a:rPr lang="es-MX" baseline="0" dirty="0" err="1" smtClean="0"/>
              <a:t>manerismos</a:t>
            </a:r>
            <a:r>
              <a:rPr lang="es-MX" baseline="0" dirty="0" smtClean="0"/>
              <a:t> antes y después de MOBIS es casi igual, solo en algunos casos después de MOBIS se mantuvieron por debajo que antes de MOBIS</a:t>
            </a:r>
          </a:p>
          <a:p>
            <a:r>
              <a:rPr lang="es-MX" baseline="0" dirty="0" smtClean="0"/>
              <a:t>--Esto demuestra la importancia del uso de una TAC ubicua en terapias cognitivas supervisadas</a:t>
            </a:r>
          </a:p>
          <a:p>
            <a:endParaRPr lang="es-MX" baseline="0" dirty="0" smtClean="0"/>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65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Using</a:t>
            </a:r>
            <a:r>
              <a:rPr lang="en-US" baseline="0" noProof="0" dirty="0" smtClean="0"/>
              <a:t> pervasive technologies to </a:t>
            </a:r>
            <a:r>
              <a:rPr lang="en-US" sz="1200" kern="1200" dirty="0" smtClean="0">
                <a:solidFill>
                  <a:schemeClr val="tx1"/>
                </a:solidFill>
                <a:latin typeface="+mn-lt"/>
                <a:ea typeface="+mn-ea"/>
                <a:cs typeface="+mn-cs"/>
              </a:rPr>
              <a:t> detect problematic behaviors in </a:t>
            </a:r>
            <a:r>
              <a:rPr lang="en-US" sz="1200" kern="1200" dirty="0" err="1" smtClean="0">
                <a:solidFill>
                  <a:schemeClr val="tx1"/>
                </a:solidFill>
                <a:latin typeface="+mn-lt"/>
                <a:ea typeface="+mn-ea"/>
                <a:cs typeface="+mn-cs"/>
              </a:rPr>
              <a:t>PwDs</a:t>
            </a:r>
            <a:r>
              <a:rPr lang="en-US" sz="1200" kern="1200" dirty="0" smtClean="0">
                <a:solidFill>
                  <a:schemeClr val="tx1"/>
                </a:solidFill>
                <a:latin typeface="+mn-lt"/>
                <a:ea typeface="+mn-ea"/>
                <a:cs typeface="+mn-cs"/>
              </a:rPr>
              <a:t> in order </a:t>
            </a:r>
          </a:p>
          <a:p>
            <a:r>
              <a:rPr lang="en-US" sz="1200" kern="1200" dirty="0" smtClean="0">
                <a:solidFill>
                  <a:schemeClr val="tx1"/>
                </a:solidFill>
                <a:latin typeface="+mn-lt"/>
                <a:ea typeface="+mn-ea"/>
                <a:cs typeface="+mn-cs"/>
              </a:rPr>
              <a:t>a) to enact interventions in an overly-disruptive environment, </a:t>
            </a:r>
          </a:p>
          <a:p>
            <a:r>
              <a:rPr lang="en-US" sz="1200" kern="1200" dirty="0" smtClean="0">
                <a:solidFill>
                  <a:schemeClr val="tx1"/>
                </a:solidFill>
                <a:latin typeface="+mn-lt"/>
                <a:ea typeface="+mn-ea"/>
                <a:cs typeface="+mn-cs"/>
              </a:rPr>
              <a:t>b) suggest interventions to the caregiver, or prompt the </a:t>
            </a:r>
            <a:r>
              <a:rPr lang="en-US" sz="1200" kern="1200" dirty="0" err="1" smtClean="0">
                <a:solidFill>
                  <a:schemeClr val="tx1"/>
                </a:solidFill>
                <a:latin typeface="+mn-lt"/>
                <a:ea typeface="+mn-ea"/>
                <a:cs typeface="+mn-cs"/>
              </a:rPr>
              <a:t>PwD</a:t>
            </a:r>
            <a:r>
              <a:rPr lang="en-US" sz="1200" kern="1200" dirty="0" smtClean="0">
                <a:solidFill>
                  <a:schemeClr val="tx1"/>
                </a:solidFill>
                <a:latin typeface="+mn-lt"/>
                <a:ea typeface="+mn-ea"/>
                <a:cs typeface="+mn-cs"/>
              </a:rPr>
              <a:t> to carry out comforting activities.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interventions aim at reducing the frequency of incidences of BSPD, and ultimately stimulating </a:t>
            </a:r>
          </a:p>
          <a:p>
            <a:r>
              <a:rPr lang="en-US" sz="1200" kern="1200" dirty="0" smtClean="0">
                <a:solidFill>
                  <a:schemeClr val="tx1"/>
                </a:solidFill>
                <a:latin typeface="+mn-lt"/>
                <a:ea typeface="+mn-ea"/>
                <a:cs typeface="+mn-cs"/>
              </a:rPr>
              <a:t>definite changes in behavioral patterns in the </a:t>
            </a:r>
            <a:r>
              <a:rPr lang="en-US" sz="1200" kern="1200" dirty="0" err="1" smtClean="0">
                <a:solidFill>
                  <a:schemeClr val="tx1"/>
                </a:solidFill>
                <a:latin typeface="+mn-lt"/>
                <a:ea typeface="+mn-ea"/>
                <a:cs typeface="+mn-cs"/>
              </a:rPr>
              <a:t>PwD</a:t>
            </a:r>
            <a:r>
              <a:rPr lang="en-US" sz="1200" kern="1200" dirty="0" smtClean="0">
                <a:solidFill>
                  <a:schemeClr val="tx1"/>
                </a:solidFill>
                <a:latin typeface="+mn-lt"/>
                <a:ea typeface="+mn-ea"/>
                <a:cs typeface="+mn-cs"/>
              </a:rPr>
              <a:t> and the caregiver.</a:t>
            </a:r>
            <a:endParaRPr lang="en-US" noProof="0" dirty="0"/>
          </a:p>
        </p:txBody>
      </p:sp>
      <p:sp>
        <p:nvSpPr>
          <p:cNvPr id="4" name="Marcador de número de diapositiva 3"/>
          <p:cNvSpPr>
            <a:spLocks noGrp="1"/>
          </p:cNvSpPr>
          <p:nvPr>
            <p:ph type="sldNum" sz="quarter" idx="10"/>
          </p:nvPr>
        </p:nvSpPr>
        <p:spPr/>
        <p:txBody>
          <a:bodyPr/>
          <a:lstStyle/>
          <a:p>
            <a:fld id="{CDEB5602-4E58-724A-9AAC-93D8428D7405}" type="slidenum">
              <a:rPr lang="es-ES" smtClean="0"/>
              <a:pPr/>
              <a:t>67</a:t>
            </a:fld>
            <a:endParaRPr lang="es-E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6208902"/>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DA5A7956-FCF8-434D-8624-2E44BB15DF9C}" type="slidenum">
              <a:rPr lang="es-MX"/>
              <a:pPr/>
              <a:t>78</a:t>
            </a:fld>
            <a:endParaRPr lang="es-MX"/>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lIns="89730" tIns="44865" rIns="89730" bIns="44865"/>
          <a:lstStyle/>
          <a:p>
            <a:pPr eaLnBrk="1" hangingPunct="1"/>
            <a:endParaRPr lang="es-ES_tradnl">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2E67B85-6CD1-104D-BF11-744DE6CD68E7}" type="slidenum">
              <a:rPr lang="es-MX"/>
              <a:pPr/>
              <a:t>6</a:t>
            </a:fld>
            <a:endParaRPr lang="es-MX"/>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s-ES_tradnl">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3"/>
          <p:cNvSpPr>
            <a:spLocks noGrp="1" noChangeArrowheads="1"/>
          </p:cNvSpPr>
          <p:nvPr>
            <p:ph type="dt" sz="quarter" idx="1"/>
          </p:nvPr>
        </p:nvSpPr>
        <p:spPr>
          <a:noFill/>
        </p:spPr>
        <p:txBody>
          <a:bodyPr/>
          <a:lstStyle/>
          <a:p>
            <a:fld id="{5053F270-A590-2649-AAC6-4D9FD38B62A1}" type="datetime8">
              <a:rPr lang="en-US"/>
              <a:pPr/>
              <a:t>1/3/14 09:25</a:t>
            </a:fld>
            <a:endParaRPr lang="en-US"/>
          </a:p>
        </p:txBody>
      </p:sp>
      <p:sp>
        <p:nvSpPr>
          <p:cNvPr id="62467" name="Rectangle 6"/>
          <p:cNvSpPr>
            <a:spLocks noGrp="1" noChangeArrowheads="1"/>
          </p:cNvSpPr>
          <p:nvPr>
            <p:ph type="ftr" sz="quarter" idx="4"/>
          </p:nvPr>
        </p:nvSpPr>
        <p:spPr>
          <a:noFill/>
        </p:spPr>
        <p:txBody>
          <a:bodyPr/>
          <a:lstStyle/>
          <a:p>
            <a:r>
              <a:rPr lang="en-US" altLang="ja-JP">
                <a:cs typeface="ＭＳ Ｐゴシック" charset="-128"/>
              </a:rPr>
              <a:t>© 2007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r>
              <a:rPr lang="en-US" altLang="ja-JP" sz="100">
                <a:cs typeface="ＭＳ Ｐゴシック" charset="-128"/>
              </a:rPr>
              <a:t> </a:t>
            </a:r>
            <a:endParaRPr lang="en-US" sz="100"/>
          </a:p>
        </p:txBody>
      </p:sp>
      <p:sp>
        <p:nvSpPr>
          <p:cNvPr id="62468" name="Rectangle 7"/>
          <p:cNvSpPr>
            <a:spLocks noGrp="1" noChangeArrowheads="1"/>
          </p:cNvSpPr>
          <p:nvPr>
            <p:ph type="sldNum" sz="quarter" idx="5"/>
          </p:nvPr>
        </p:nvSpPr>
        <p:spPr>
          <a:noFill/>
        </p:spPr>
        <p:txBody>
          <a:bodyPr/>
          <a:lstStyle/>
          <a:p>
            <a:fld id="{24981D18-9796-604C-B847-B776AC0581C6}" type="slidenum">
              <a:rPr lang="en-US"/>
              <a:pPr/>
              <a:t>7</a:t>
            </a:fld>
            <a:endParaRPr lang="en-US"/>
          </a:p>
        </p:txBody>
      </p:sp>
      <p:sp>
        <p:nvSpPr>
          <p:cNvPr id="62469" name="Rectangle 2"/>
          <p:cNvSpPr>
            <a:spLocks noGrp="1" noRot="1" noChangeAspect="1" noChangeArrowheads="1"/>
          </p:cNvSpPr>
          <p:nvPr>
            <p:ph type="sldImg"/>
          </p:nvPr>
        </p:nvSpPr>
        <p:spPr>
          <a:solidFill>
            <a:srgbClr val="FFFFFF"/>
          </a:solidFill>
          <a:ln/>
        </p:spPr>
      </p:sp>
      <p:sp>
        <p:nvSpPr>
          <p:cNvPr id="62470" name="Rectangle 3"/>
          <p:cNvSpPr>
            <a:spLocks noGrp="1" noChangeArrowheads="1"/>
          </p:cNvSpPr>
          <p:nvPr>
            <p:ph type="body" idx="1"/>
          </p:nvPr>
        </p:nvSpPr>
        <p:spPr>
          <a:solidFill>
            <a:srgbClr val="FFFFFF"/>
          </a:solidFill>
          <a:ln>
            <a:solidFill>
              <a:srgbClr val="000000"/>
            </a:solidFill>
          </a:ln>
        </p:spPr>
        <p:txBody>
          <a:bodyPr lIns="89730" tIns="44865" rIns="89730" bIns="44865"/>
          <a:lstStyle/>
          <a:p>
            <a:pPr eaLnBrk="1" hangingPunct="1"/>
            <a:endParaRPr lang="es-ES_tradnl">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34D54-9B93-9B48-A618-E18E93CDD1FF}" type="slidenum">
              <a:rPr lang="en-US"/>
              <a:pPr/>
              <a:t>9</a:t>
            </a:fld>
            <a:endParaRPr lang="en-US"/>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804149-3E6C-C545-BF5F-6A2D2DB7C6F6}" type="slidenum">
              <a:rPr lang="en-US"/>
              <a:pPr/>
              <a:t>10</a:t>
            </a:fld>
            <a:endParaRPr 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4497D0-BE3E-F84C-9DC4-073FB8C3D86F}" type="slidenum">
              <a:rPr lang="en-US"/>
              <a:pPr/>
              <a:t>11</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F536DF-9D2C-FD4B-BB6A-7BF1B834197C}" type="slidenum">
              <a:rPr lang="es-MX"/>
              <a:pPr/>
              <a:t>13</a:t>
            </a:fld>
            <a:endParaRPr lang="es-MX"/>
          </a:p>
        </p:txBody>
      </p:sp>
      <p:sp>
        <p:nvSpPr>
          <p:cNvPr id="110594" name="Rectangle 2"/>
          <p:cNvSpPr>
            <a:spLocks noGrp="1" noRot="1" noChangeAspect="1" noChangeArrowheads="1" noTextEdit="1"/>
          </p:cNvSpPr>
          <p:nvPr>
            <p:ph type="sldImg"/>
          </p:nvPr>
        </p:nvSpPr>
        <p:spPr>
          <a:xfrm>
            <a:off x="1144588" y="687388"/>
            <a:ext cx="4572000" cy="3429000"/>
          </a:xfrm>
          <a:ln/>
        </p:spPr>
      </p:sp>
      <p:sp>
        <p:nvSpPr>
          <p:cNvPr id="110595" name="Rectangle 3"/>
          <p:cNvSpPr>
            <a:spLocks noGrp="1" noChangeArrowheads="1"/>
          </p:cNvSpPr>
          <p:nvPr>
            <p:ph type="body" idx="1"/>
          </p:nvPr>
        </p:nvSpPr>
        <p:spPr>
          <a:xfrm>
            <a:off x="686421" y="4344025"/>
            <a:ext cx="5485158" cy="4112926"/>
          </a:xfrm>
        </p:spPr>
        <p:txBody>
          <a:bodyPr/>
          <a:lstStyle/>
          <a:p>
            <a:r>
              <a:rPr lang="es-MX"/>
              <a:t>Otro de los resultados del caso de estudio es:….</a:t>
            </a:r>
          </a:p>
          <a:p>
            <a:endParaRPr lang="es-MX"/>
          </a:p>
          <a:p>
            <a:r>
              <a:rPr lang="es-MX"/>
              <a:t>Esta es una nota de las observaciones hechas en el hospital</a:t>
            </a:r>
          </a:p>
          <a:p>
            <a:endParaRPr lang="es-MX"/>
          </a:p>
          <a:p>
            <a:r>
              <a:rPr lang="es-MX"/>
              <a:t>En las imágenes se ven los tres artefactos utilizados para la coordinacion medico-paciente en el área de traumatologia. </a:t>
            </a:r>
          </a:p>
          <a:p>
            <a:r>
              <a:rPr lang="es-MX"/>
              <a:t>Se tiene el pintarron, el censo diario y la libreta de roles.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p:nvPr>
        </p:nvSpPr>
        <p:spPr>
          <a:noFill/>
        </p:spPr>
        <p:txBody>
          <a:bodyPr/>
          <a:lstStyle/>
          <a:p>
            <a:fld id="{0A9B1E09-A0F9-BD4A-9ACB-8F4CE86F256C}" type="slidenum">
              <a:rPr lang="en-US"/>
              <a:pPr/>
              <a:t>33</a:t>
            </a:fld>
            <a:endParaRPr lang="en-US"/>
          </a:p>
        </p:txBody>
      </p:sp>
      <p:sp>
        <p:nvSpPr>
          <p:cNvPr id="18435" name="Rectangle 1"/>
          <p:cNvSpPr>
            <a:spLocks noGrp="1" noRot="1" noChangeAspect="1" noChangeArrowheads="1" noTextEdit="1"/>
          </p:cNvSpPr>
          <p:nvPr>
            <p:ph type="sldImg"/>
          </p:nvPr>
        </p:nvSpPr>
        <p:spPr>
          <a:xfrm>
            <a:off x="1144588" y="685800"/>
            <a:ext cx="4570412" cy="3429000"/>
          </a:xfrm>
          <a:solidFill>
            <a:srgbClr val="FFFFFF"/>
          </a:solidFill>
          <a:ln/>
        </p:spPr>
      </p:sp>
      <p:sp>
        <p:nvSpPr>
          <p:cNvPr id="18436" name="Text Box 2"/>
          <p:cNvSpPr>
            <a:spLocks noGrp="1" noChangeArrowheads="1"/>
          </p:cNvSpPr>
          <p:nvPr>
            <p:ph type="body" idx="1"/>
          </p:nvPr>
        </p:nvSpPr>
        <p:spPr>
          <a:xfrm>
            <a:off x="686268" y="4340087"/>
            <a:ext cx="5486635" cy="4116457"/>
          </a:xfrm>
          <a:noFill/>
          <a:ln/>
        </p:spPr>
        <p:txBody>
          <a:bodyPr/>
          <a:lstStyle/>
          <a:p>
            <a:pPr eaLnBrk="1" hangingPunct="1">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atin typeface="Calibri" charset="0"/>
              <a:ea typeface="MS Gothic" pitchFamily="49" charset="-128"/>
              <a:cs typeface="MS Gothic" pitchFamily="49" charset="-128"/>
            </a:endParaRPr>
          </a:p>
        </p:txBody>
      </p:sp>
      <p:sp>
        <p:nvSpPr>
          <p:cNvPr id="18437" name="Text Box 3"/>
          <p:cNvSpPr txBox="1">
            <a:spLocks noChangeArrowheads="1"/>
          </p:cNvSpPr>
          <p:nvPr/>
        </p:nvSpPr>
        <p:spPr bwMode="auto">
          <a:xfrm>
            <a:off x="3885732" y="8682246"/>
            <a:ext cx="2972268" cy="457613"/>
          </a:xfrm>
          <a:prstGeom prst="rect">
            <a:avLst/>
          </a:prstGeom>
          <a:noFill/>
          <a:ln w="9525">
            <a:noFill/>
            <a:round/>
            <a:headEnd/>
            <a:tailEnd/>
          </a:ln>
        </p:spPr>
        <p:txBody>
          <a:bodyPr lIns="92520" tIns="46080" rIns="92520" bIns="46080" anchor="b">
            <a:prstTxWarp prst="textNoShape">
              <a:avLst/>
            </a:prstTxWarp>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0CE3FD6-86B7-754A-85D9-48566FD1630E}" type="slidenum">
              <a:rPr lang="en-US" sz="1200">
                <a:solidFill>
                  <a:srgbClr val="000000"/>
                </a:solidFill>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smtClean="0"/>
              <a:t>Click to edit Master title style</a:t>
            </a:r>
            <a:endParaRPr lang="es-MX"/>
          </a:p>
        </p:txBody>
      </p:sp>
      <p:sp>
        <p:nvSpPr>
          <p:cNvPr id="3" name="Subtitle 2"/>
          <p:cNvSpPr>
            <a:spLocks noGrp="1"/>
          </p:cNvSpPr>
          <p:nvPr>
            <p:ph type="subTitle" idx="1"/>
          </p:nvPr>
        </p:nvSpPr>
        <p:spPr>
          <a:xfrm>
            <a:off x="1371600" y="3505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s-MX" dirty="0"/>
          </a:p>
        </p:txBody>
      </p:sp>
      <p:sp>
        <p:nvSpPr>
          <p:cNvPr id="4" name="Date Placeholder 3"/>
          <p:cNvSpPr>
            <a:spLocks noGrp="1"/>
          </p:cNvSpPr>
          <p:nvPr>
            <p:ph type="dt" sz="half" idx="10"/>
          </p:nvPr>
        </p:nvSpPr>
        <p:spPr/>
        <p:txBody>
          <a:bodyPr/>
          <a:lstStyle/>
          <a:p>
            <a:fld id="{6FCF7C9E-5182-4DCF-9038-C820A9C34930}" type="datetimeFigureOut">
              <a:rPr lang="es-MX" smtClean="0"/>
              <a:pPr/>
              <a:t>1/3/14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7CF366-D421-40A9-9B2B-36008D43F4C9}" type="slidenum">
              <a:rPr lang="es-MX" smtClean="0"/>
              <a:pPr/>
              <a:t>‹#›</a:t>
            </a:fld>
            <a:endParaRPr lang="es-MX"/>
          </a:p>
        </p:txBody>
      </p:sp>
      <p:pic>
        <p:nvPicPr>
          <p:cNvPr id="7" name="Picture 2"/>
          <p:cNvPicPr>
            <a:picLocks noChangeAspect="1" noChangeArrowheads="1"/>
          </p:cNvPicPr>
          <p:nvPr userDrawn="1"/>
        </p:nvPicPr>
        <p:blipFill>
          <a:blip r:embed="rId2" cstate="print"/>
          <a:srcRect/>
          <a:stretch>
            <a:fillRect/>
          </a:stretch>
        </p:blipFill>
        <p:spPr bwMode="auto">
          <a:xfrm>
            <a:off x="0" y="0"/>
            <a:ext cx="9144000" cy="1066800"/>
          </a:xfrm>
          <a:prstGeom prst="rect">
            <a:avLst/>
          </a:prstGeom>
          <a:noFill/>
          <a:ln w="9525">
            <a:noFill/>
            <a:miter lim="800000"/>
            <a:headEnd/>
            <a:tailEnd/>
          </a:ln>
        </p:spPr>
      </p:pic>
      <p:pic>
        <p:nvPicPr>
          <p:cNvPr id="8" name="Picture 2"/>
          <p:cNvPicPr>
            <a:picLocks noChangeAspect="1" noChangeArrowheads="1"/>
          </p:cNvPicPr>
          <p:nvPr userDrawn="1"/>
        </p:nvPicPr>
        <p:blipFill>
          <a:blip r:embed="rId3" cstate="print"/>
          <a:srcRect/>
          <a:stretch>
            <a:fillRect/>
          </a:stretch>
        </p:blipFill>
        <p:spPr bwMode="auto">
          <a:xfrm>
            <a:off x="0" y="5715000"/>
            <a:ext cx="9144000" cy="1143000"/>
          </a:xfrm>
          <a:prstGeom prst="rect">
            <a:avLst/>
          </a:prstGeom>
          <a:noFill/>
          <a:ln w="9525">
            <a:noFill/>
            <a:miter lim="800000"/>
            <a:headEnd/>
            <a:tailEnd/>
          </a:ln>
        </p:spPr>
      </p:pic>
      <p:sp>
        <p:nvSpPr>
          <p:cNvPr id="10" name="TextBox 9"/>
          <p:cNvSpPr txBox="1"/>
          <p:nvPr userDrawn="1"/>
        </p:nvSpPr>
        <p:spPr>
          <a:xfrm>
            <a:off x="4572000" y="6248400"/>
            <a:ext cx="4397614" cy="400110"/>
          </a:xfrm>
          <a:prstGeom prst="rect">
            <a:avLst/>
          </a:prstGeom>
          <a:solidFill>
            <a:schemeClr val="bg1">
              <a:lumMod val="95000"/>
            </a:schemeClr>
          </a:solidFill>
        </p:spPr>
        <p:txBody>
          <a:bodyPr wrap="none" rtlCol="0">
            <a:spAutoFit/>
          </a:bodyPr>
          <a:lstStyle/>
          <a:p>
            <a:r>
              <a:rPr lang="es-MX" sz="2000" b="1" dirty="0" err="1" smtClean="0"/>
              <a:t>September</a:t>
            </a:r>
            <a:r>
              <a:rPr lang="es-MX" sz="2000" b="1" dirty="0" smtClean="0"/>
              <a:t>, 22th, 2010 Washington, DC </a:t>
            </a:r>
            <a:endParaRPr lang="es-MX" sz="2000" b="1"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6FCF7C9E-5182-4DCF-9038-C820A9C34930}" type="datetimeFigureOut">
              <a:rPr lang="es-MX" smtClean="0"/>
              <a:pPr/>
              <a:t>1/3/14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6FCF7C9E-5182-4DCF-9038-C820A9C34930}" type="datetimeFigureOut">
              <a:rPr lang="es-MX" smtClean="0"/>
              <a:pPr/>
              <a:t>1/3/14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MX" dirty="0"/>
          </a:p>
        </p:txBody>
      </p:sp>
      <p:sp>
        <p:nvSpPr>
          <p:cNvPr id="4" name="Date Placeholder 3"/>
          <p:cNvSpPr>
            <a:spLocks noGrp="1"/>
          </p:cNvSpPr>
          <p:nvPr>
            <p:ph type="dt" sz="half" idx="10"/>
          </p:nvPr>
        </p:nvSpPr>
        <p:spPr/>
        <p:txBody>
          <a:bodyPr/>
          <a:lstStyle/>
          <a:p>
            <a:fld id="{6FCF7C9E-5182-4DCF-9038-C820A9C34930}" type="datetimeFigureOut">
              <a:rPr lang="es-MX" smtClean="0"/>
              <a:pPr/>
              <a:t>1/3/14</a:t>
            </a:fld>
            <a:endParaRPr lang="es-MX"/>
          </a:p>
        </p:txBody>
      </p:sp>
      <p:sp>
        <p:nvSpPr>
          <p:cNvPr id="5" name="Footer Placeholder 4"/>
          <p:cNvSpPr>
            <a:spLocks noGrp="1"/>
          </p:cNvSpPr>
          <p:nvPr>
            <p:ph type="ftr" sz="quarter" idx="11"/>
          </p:nvPr>
        </p:nvSpPr>
        <p:spPr/>
        <p:txBody>
          <a:bodyPr/>
          <a:lstStyle/>
          <a:p>
            <a:r>
              <a:rPr lang="es-MX" dirty="0" err="1" smtClean="0"/>
              <a:t>Providing</a:t>
            </a:r>
            <a:r>
              <a:rPr lang="es-MX" dirty="0" smtClean="0"/>
              <a:t> </a:t>
            </a:r>
            <a:r>
              <a:rPr lang="es-MX" dirty="0" err="1" smtClean="0"/>
              <a:t>Situational</a:t>
            </a:r>
            <a:r>
              <a:rPr lang="es-MX" dirty="0" smtClean="0"/>
              <a:t> </a:t>
            </a:r>
            <a:r>
              <a:rPr lang="es-MX" dirty="0" err="1" smtClean="0"/>
              <a:t>Awareness</a:t>
            </a:r>
            <a:endParaRPr lang="es-MX" dirty="0"/>
          </a:p>
        </p:txBody>
      </p:sp>
      <p:sp>
        <p:nvSpPr>
          <p:cNvPr id="6" name="Slide Number Placeholder 5"/>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7C9E-5182-4DCF-9038-C820A9C34930}" type="datetimeFigureOut">
              <a:rPr lang="es-MX" smtClean="0"/>
              <a:pPr/>
              <a:t>1/3/14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6FCF7C9E-5182-4DCF-9038-C820A9C34930}" type="datetimeFigureOut">
              <a:rPr lang="es-MX" smtClean="0"/>
              <a:pPr/>
              <a:t>1/3/14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6FCF7C9E-5182-4DCF-9038-C820A9C34930}" type="datetimeFigureOut">
              <a:rPr lang="es-MX" smtClean="0"/>
              <a:pPr/>
              <a:t>1/3/14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6FCF7C9E-5182-4DCF-9038-C820A9C34930}" type="datetimeFigureOut">
              <a:rPr lang="es-MX" smtClean="0"/>
              <a:pPr/>
              <a:t>1/3/14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CF7C9E-5182-4DCF-9038-C820A9C34930}" type="datetimeFigureOut">
              <a:rPr lang="es-MX" smtClean="0"/>
              <a:pPr/>
              <a:t>1/3/14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CF7C9E-5182-4DCF-9038-C820A9C34930}" type="datetimeFigureOut">
              <a:rPr lang="es-MX" smtClean="0"/>
              <a:pPr/>
              <a:t>1/3/14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CF7C9E-5182-4DCF-9038-C820A9C34930}" type="datetimeFigureOut">
              <a:rPr lang="es-MX" smtClean="0"/>
              <a:pPr/>
              <a:t>1/3/14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7CF366-D421-40A9-9B2B-36008D43F4C9}" type="slidenum">
              <a:rPr lang="es-MX" smtClean="0"/>
              <a:pPr/>
              <a:t>‹#›</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F7C9E-5182-4DCF-9038-C820A9C34930}" type="datetimeFigureOut">
              <a:rPr lang="es-MX" smtClean="0"/>
              <a:pPr/>
              <a:t>1/3/14</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7CF366-D421-40A9-9B2B-36008D43F4C9}" type="slidenum">
              <a:rPr lang="es-MX" smtClean="0"/>
              <a:pPr/>
              <a:t>‹#›</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1" Type="http://schemas.openxmlformats.org/officeDocument/2006/relationships/oleObject" Target="../embeddings/oleObject11.bin"/><Relationship Id="rId12" Type="http://schemas.openxmlformats.org/officeDocument/2006/relationships/oleObject" Target="../embeddings/oleObject12.bin"/><Relationship Id="rId13" Type="http://schemas.openxmlformats.org/officeDocument/2006/relationships/image" Target="../media/image42.png"/><Relationship Id="rId1" Type="http://schemas.openxmlformats.org/officeDocument/2006/relationships/vmlDrawing" Target="../drawings/vmlDrawing4.vml"/><Relationship Id="rId2" Type="http://schemas.openxmlformats.org/officeDocument/2006/relationships/slideLayout" Target="../slideLayouts/slideLayout4.xml"/><Relationship Id="rId3" Type="http://schemas.openxmlformats.org/officeDocument/2006/relationships/notesSlide" Target="../notesSlides/notesSlide7.xml"/><Relationship Id="rId4" Type="http://schemas.openxmlformats.org/officeDocument/2006/relationships/oleObject" Target="../embeddings/oleObject8.bin"/><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oleObject" Target="../embeddings/oleObject9.bin"/><Relationship Id="rId10"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Word_97_-_2004_Document2.doc"/><Relationship Id="rId5" Type="http://schemas.openxmlformats.org/officeDocument/2006/relationships/image" Target="../media/image44.jpe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oleObject" Target="Untitled:Users:favela:Documents:articulos:Ubiquitous%20Computing:conferences:UCAMI:ucami%202011:InCense:reviewed%20final%20submission:ucami2011_attachment_118.doc!OLE_LINK3" TargetMode="External"/><Relationship Id="rId4" Type="http://schemas.openxmlformats.org/officeDocument/2006/relationships/oleObject" Target="Untitled:Users:favela:Documents:articulos:Ubiquitous%20Computing:conferences:UCAMI:ucami%202011:InCense:reviewed%20final%20submission:ucami2011_attachment_118.doc!OLE_LINK1" TargetMode="External"/><Relationship Id="rId5" Type="http://schemas.openxmlformats.org/officeDocument/2006/relationships/oleObject" Target="Untitled:Users:favela:Documents:articulos:Ubiquitous%20Computing:conferences:UCAMI:ucami%202011:InCense:reviewed%20final%20submission:ucami2011_attachment_118.doc!OLE_LINK2" TargetMode="External"/><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video" Target="file://localhost/private/var/folders/oo/oob5N0-d2RWxC++8ZPjd9U+++TM/-Tmp-/com.apple.mail.drag-T0x100520090.tmp.0fhkue/focus_2.mp4" TargetMode="Externa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Macintosh%20HD:Users:favela:Library:Mail%20Downloads:paper_4_RevVG-1.doc!OLE_LINK1" TargetMode="External"/><Relationship Id="rId4" Type="http://schemas.openxmlformats.org/officeDocument/2006/relationships/image" Target="../media/image53.jpe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59.jpeg"/><Relationship Id="rId5" Type="http://schemas.openxmlformats.org/officeDocument/2006/relationships/image" Target="../media/image60.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Macintosh%20HD:Users:favela:Library:Mail%20Downloads:paper_4_RevVG-1.doc!OLE_LINK2" TargetMode="External"/><Relationship Id="rId4" Type="http://schemas.openxmlformats.org/officeDocument/2006/relationships/oleObject" Target="Macintosh%20HD:Users:favela:Library:Mail%20Downloads:paper_4_RevVG-1.doc!OLE_LINK3" TargetMode="External"/><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63.jpeg"/><Relationship Id="rId8"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5" Type="http://schemas.openxmlformats.org/officeDocument/2006/relationships/oleObject" Target="../embeddings/oleObject3.bin"/><Relationship Id="rId6" Type="http://schemas.openxmlformats.org/officeDocument/2006/relationships/oleObject" Target="../embeddings/oleObject4.bin"/><Relationship Id="rId7" Type="http://schemas.openxmlformats.org/officeDocument/2006/relationships/oleObject" Target="../embeddings/oleObject5.bin"/><Relationship Id="rId8" Type="http://schemas.openxmlformats.org/officeDocument/2006/relationships/oleObject" Target="../embeddings/oleObject6.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2.png"/><Relationship Id="rId5" Type="http://schemas.openxmlformats.org/officeDocument/2006/relationships/image" Target="../media/image73.jpeg"/><Relationship Id="rId6" Type="http://schemas.openxmlformats.org/officeDocument/2006/relationships/image" Target="../media/image74.png"/><Relationship Id="rId7" Type="http://schemas.openxmlformats.org/officeDocument/2006/relationships/image" Target="../media/image75.jpeg"/><Relationship Id="rId8" Type="http://schemas.openxmlformats.org/officeDocument/2006/relationships/image" Target="../media/image76.gif"/><Relationship Id="rId9" Type="http://schemas.openxmlformats.org/officeDocument/2006/relationships/image" Target="../media/image77.png"/><Relationship Id="rId10" Type="http://schemas.openxmlformats.org/officeDocument/2006/relationships/image" Target="../media/image78.png"/><Relationship Id="rId1" Type="http://schemas.openxmlformats.org/officeDocument/2006/relationships/video" Target="file://localhost/Users/favela/Desktop/tesis/Javier%20Velarde/fotos%20y%20videos/Salto.avi" TargetMode="External"/><Relationship Id="rId2" Type="http://schemas.openxmlformats.org/officeDocument/2006/relationships/video" Target="file://localhost/Users/favela/Desktop/tesis/Javier%20Velarde/fotos%20y%20videos/Baile.avi" TargetMode="External"/></Relationships>
</file>

<file path=ppt/slides/_rels/slide32.xml.rels><?xml version="1.0" encoding="UTF-8" standalone="yes"?>
<Relationships xmlns="http://schemas.openxmlformats.org/package/2006/relationships"><Relationship Id="rId1" Type="http://schemas.openxmlformats.org/officeDocument/2006/relationships/video" Target="file://localhost/Users/favela/Desktop/tesis/Javier%20Velarde/fotos%20y%20videos/MOV01323.MPG" TargetMode="External"/><Relationship Id="rId2" Type="http://schemas.openxmlformats.org/officeDocument/2006/relationships/slideLayout" Target="../slideLayouts/slideLayout2.xml"/><Relationship Id="rId3"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90.png"/><Relationship Id="rId1" Type="http://schemas.openxmlformats.org/officeDocument/2006/relationships/video" Target="file://localhost/Users/favela/Documents/articulos/Ubiquitous%20Computing/Presentaciones%20Difusion/videos/social%20game/demo3.mov" TargetMode="Externa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jpeg"/><Relationship Id="rId9" Type="http://schemas.openxmlformats.org/officeDocument/2006/relationships/image" Target="../media/image98.png"/><Relationship Id="rId10" Type="http://schemas.openxmlformats.org/officeDocument/2006/relationships/image" Target="../media/image99.jpeg"/><Relationship Id="rId11"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png"/><Relationship Id="rId8" Type="http://schemas.openxmlformats.org/officeDocument/2006/relationships/oleObject" Target="../embeddings/oleObject7.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10.emf"/><Relationship Id="rId5" Type="http://schemas.openxmlformats.org/officeDocument/2006/relationships/oleObject" Target="???" TargetMode="External"/><Relationship Id="rId6" Type="http://schemas.openxmlformats.org/officeDocument/2006/relationships/image" Target="../media/image111.jpe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16.png"/><Relationship Id="rId1" Type="http://schemas.openxmlformats.org/officeDocument/2006/relationships/video" Target="file://localhost/Users/favela/Documents/articulos/Ubiquitous%20Computing/conferences/CLIHC/CLIHC09/BE%20empieza%20a%20gritar_3.avi" TargetMode="Externa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22.png"/><Relationship Id="rId5" Type="http://schemas.openxmlformats.org/officeDocument/2006/relationships/image" Target="../media/image48.png"/><Relationship Id="rId1" Type="http://schemas.openxmlformats.org/officeDocument/2006/relationships/video" Target="file://localhost/Users/favela/Documents/articulos/Ubiquitous%20Computing/Presentaciones%20Difusion/videos/Ambient%20anotations/demov4.qt" TargetMode="External"/><Relationship Id="rId2"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2.xml.rels><?xml version="1.0" encoding="UTF-8" standalone="yes"?>
<Relationships xmlns="http://schemas.openxmlformats.org/package/2006/relationships"><Relationship Id="rId1" Type="http://schemas.openxmlformats.org/officeDocument/2006/relationships/video" Target="file://localhost/Users/favela/Documents/articulos/Ubiquitous%20Computing/conferences/CIARP/CIARP2012%20BsAs/Videos%20Intervencion%20Mobis/Marco.wmv" TargetMode="External"/><Relationship Id="rId2" Type="http://schemas.openxmlformats.org/officeDocument/2006/relationships/slideLayout" Target="../slideLayouts/slideLayout7.xml"/><Relationship Id="rId3"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df"/><Relationship Id="rId3"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135.pdf"/><Relationship Id="rId4" Type="http://schemas.openxmlformats.org/officeDocument/2006/relationships/image" Target="../media/image136.png"/><Relationship Id="rId1" Type="http://schemas.openxmlformats.org/officeDocument/2006/relationships/slideLayout" Target="../slideLayouts/slideLayout7.xml"/><Relationship Id="rId2" Type="http://schemas.openxmlformats.org/officeDocument/2006/relationships/image" Target="../media/image134.jpeg"/></Relationships>
</file>

<file path=ppt/slides/_rels/slide7.xml.rels><?xml version="1.0" encoding="UTF-8" standalone="yes"?>
<Relationships xmlns="http://schemas.openxmlformats.org/package/2006/relationships"><Relationship Id="rId3" Type="http://schemas.openxmlformats.org/officeDocument/2006/relationships/image" Target="../media/image24.pdf"/><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2.jpeg"/><Relationship Id="rId9"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jpeg"/><Relationship Id="rId3" Type="http://schemas.openxmlformats.org/officeDocument/2006/relationships/image" Target="../media/image138.jpeg"/></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image" Target="../media/image139.jpeg"/></Relationships>
</file>

<file path=ppt/slides/_rels/slide73.xml.rels><?xml version="1.0" encoding="UTF-8" standalone="yes"?>
<Relationships xmlns="http://schemas.openxmlformats.org/package/2006/relationships"><Relationship Id="rId1" Type="http://schemas.openxmlformats.org/officeDocument/2006/relationships/video" Target="file://localhost/Users/favela/Documents/proyectos/AlzAssoc/reports/ETAC%202013/Videos_Rene/InterTec.mp4" TargetMode="External"/><Relationship Id="rId2" Type="http://schemas.openxmlformats.org/officeDocument/2006/relationships/slideLayout" Target="../slideLayouts/slideLayout7.xml"/><Relationship Id="rId3" Type="http://schemas.openxmlformats.org/officeDocument/2006/relationships/image" Target="../media/image48.png"/></Relationships>
</file>

<file path=ppt/slides/_rels/slide74.xml.rels><?xml version="1.0" encoding="UTF-8" standalone="yes"?>
<Relationships xmlns="http://schemas.openxmlformats.org/package/2006/relationships"><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oleObject" Target="Macintosh%20HD:Users:favela:Library:Mail%20Downloads:paper_4_RevVG-1.doc!OLE_LINK4" TargetMode="External"/></Relationships>
</file>

<file path=ppt/slides/_rels/slide75.xml.rels><?xml version="1.0" encoding="UTF-8" standalone="yes"?>
<Relationships xmlns="http://schemas.openxmlformats.org/package/2006/relationships"><Relationship Id="rId1" Type="http://schemas.openxmlformats.org/officeDocument/2006/relationships/video" Target="file://localhost/Users/favela/Documents/proyectos/AlzAssoc/reports/ETAC%202013/Videos_Rene/InterTec.mp4" TargetMode="External"/><Relationship Id="rId2" Type="http://schemas.openxmlformats.org/officeDocument/2006/relationships/slideLayout" Target="../slideLayouts/slideLayout7.xml"/><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video" Target="file://localhost/Users/favela/Desktop/AA05_1.mp4" TargetMode="External"/><Relationship Id="rId2" Type="http://schemas.openxmlformats.org/officeDocument/2006/relationships/slideLayout" Target="../slideLayouts/slideLayout2.xml"/><Relationship Id="rId3" Type="http://schemas.openxmlformats.org/officeDocument/2006/relationships/image" Target="../media/image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oleObject" Target="../embeddings/Microsoft_Word_97_-_2004_Document1.doc"/><Relationship Id="rId7" Type="http://schemas.openxmlformats.org/officeDocument/2006/relationships/image" Target="../media/image33.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3" name="Picture 24" descr="Portada"/>
          <p:cNvPicPr>
            <a:picLocks noChangeAspect="1" noChangeArrowheads="1"/>
          </p:cNvPicPr>
          <p:nvPr/>
        </p:nvPicPr>
        <p:blipFill>
          <a:blip r:embed="rId3"/>
          <a:srcRect/>
          <a:stretch>
            <a:fillRect/>
          </a:stretch>
        </p:blipFill>
        <p:spPr bwMode="auto">
          <a:xfrm>
            <a:off x="-1588" y="-381000"/>
            <a:ext cx="9145588" cy="6859588"/>
          </a:xfrm>
          <a:prstGeom prst="rect">
            <a:avLst/>
          </a:prstGeom>
          <a:noFill/>
          <a:ln w="9525">
            <a:noFill/>
            <a:miter lim="800000"/>
            <a:headEnd/>
            <a:tailEnd/>
          </a:ln>
        </p:spPr>
      </p:pic>
      <p:sp>
        <p:nvSpPr>
          <p:cNvPr id="57347" name="Rectangle 2"/>
          <p:cNvSpPr>
            <a:spLocks noGrp="1" noChangeArrowheads="1"/>
          </p:cNvSpPr>
          <p:nvPr>
            <p:ph type="ctrTitle" idx="4294967295"/>
          </p:nvPr>
        </p:nvSpPr>
        <p:spPr>
          <a:xfrm>
            <a:off x="-76200" y="914400"/>
            <a:ext cx="9220200" cy="1165225"/>
          </a:xfrm>
        </p:spPr>
        <p:txBody>
          <a:bodyPr>
            <a:normAutofit fontScale="90000"/>
          </a:bodyPr>
          <a:lstStyle/>
          <a:p>
            <a:r>
              <a:rPr lang="en-US" sz="4000" b="1" dirty="0" smtClean="0"/>
              <a:t/>
            </a:r>
            <a:br>
              <a:rPr lang="en-US" sz="4000" b="1" dirty="0" smtClean="0"/>
            </a:br>
            <a:r>
              <a:rPr lang="en-US" sz="4000" b="1" dirty="0" smtClean="0"/>
              <a:t>User Studies in Pervasive Healthcare Research</a:t>
            </a:r>
            <a:endParaRPr lang="en-US" sz="4000" b="1" dirty="0"/>
          </a:p>
        </p:txBody>
      </p:sp>
      <p:sp>
        <p:nvSpPr>
          <p:cNvPr id="13315" name="Rectangle 6"/>
          <p:cNvSpPr>
            <a:spLocks noChangeArrowheads="1"/>
          </p:cNvSpPr>
          <p:nvPr/>
        </p:nvSpPr>
        <p:spPr bwMode="auto">
          <a:xfrm>
            <a:off x="9020175" y="2784475"/>
            <a:ext cx="184150" cy="366713"/>
          </a:xfrm>
          <a:prstGeom prst="rect">
            <a:avLst/>
          </a:prstGeom>
          <a:noFill/>
          <a:ln w="9525">
            <a:noFill/>
            <a:miter lim="800000"/>
            <a:headEnd/>
            <a:tailEnd/>
          </a:ln>
        </p:spPr>
        <p:txBody>
          <a:bodyPr wrap="none" anchor="ctr">
            <a:prstTxWarp prst="textNoShape">
              <a:avLst/>
            </a:prstTxWarp>
            <a:spAutoFit/>
          </a:bodyPr>
          <a:lstStyle/>
          <a:p>
            <a:pPr algn="r" defTabSz="914400"/>
            <a:endParaRPr lang="en-US" sz="1800" dirty="0">
              <a:latin typeface="Arial" charset="0"/>
            </a:endParaRPr>
          </a:p>
        </p:txBody>
      </p:sp>
      <p:sp>
        <p:nvSpPr>
          <p:cNvPr id="13316" name="Rectangle 11"/>
          <p:cNvSpPr>
            <a:spLocks noChangeArrowheads="1"/>
          </p:cNvSpPr>
          <p:nvPr/>
        </p:nvSpPr>
        <p:spPr bwMode="auto">
          <a:xfrm>
            <a:off x="1295400" y="3200400"/>
            <a:ext cx="5943600" cy="1295400"/>
          </a:xfrm>
          <a:prstGeom prst="rect">
            <a:avLst/>
          </a:prstGeom>
          <a:noFill/>
          <a:ln w="9525">
            <a:noFill/>
            <a:miter lim="800000"/>
            <a:headEnd/>
            <a:tailEnd/>
          </a:ln>
        </p:spPr>
        <p:txBody>
          <a:bodyPr>
            <a:prstTxWarp prst="textNoShape">
              <a:avLst/>
            </a:prstTxWarp>
          </a:bodyPr>
          <a:lstStyle/>
          <a:p>
            <a:pPr defTabSz="914400">
              <a:lnSpc>
                <a:spcPct val="90000"/>
              </a:lnSpc>
              <a:spcBef>
                <a:spcPct val="20000"/>
              </a:spcBef>
            </a:pPr>
            <a:r>
              <a:rPr lang="en-US" sz="3000" dirty="0" smtClean="0">
                <a:solidFill>
                  <a:schemeClr val="bg1"/>
                </a:solidFill>
                <a:latin typeface="Arial" charset="0"/>
              </a:rPr>
              <a:t>Jesus </a:t>
            </a:r>
            <a:r>
              <a:rPr lang="en-US" sz="3000" dirty="0">
                <a:solidFill>
                  <a:schemeClr val="bg1"/>
                </a:solidFill>
                <a:latin typeface="Arial" charset="0"/>
              </a:rPr>
              <a:t>Favela</a:t>
            </a:r>
            <a:endParaRPr lang="en-US" sz="3000" i="1" dirty="0" smtClean="0">
              <a:solidFill>
                <a:schemeClr val="bg1"/>
              </a:solidFill>
              <a:latin typeface="Arial" charset="0"/>
            </a:endParaRPr>
          </a:p>
          <a:p>
            <a:pPr defTabSz="914400">
              <a:lnSpc>
                <a:spcPct val="90000"/>
              </a:lnSpc>
              <a:spcBef>
                <a:spcPct val="20000"/>
              </a:spcBef>
            </a:pPr>
            <a:r>
              <a:rPr lang="en-US" sz="2600" i="1" dirty="0" smtClean="0">
                <a:solidFill>
                  <a:schemeClr val="bg1"/>
                </a:solidFill>
                <a:latin typeface="Arial" charset="0"/>
              </a:rPr>
              <a:t>Mobile and Ubiquitous Healthcare Lab</a:t>
            </a:r>
            <a:endParaRPr lang="en-US" sz="2800" i="1" dirty="0">
              <a:solidFill>
                <a:schemeClr val="bg1"/>
              </a:solidFill>
              <a:latin typeface="Tahoma" charset="0"/>
            </a:endParaRPr>
          </a:p>
        </p:txBody>
      </p:sp>
      <p:sp>
        <p:nvSpPr>
          <p:cNvPr id="13317" name="Rectangle 19"/>
          <p:cNvSpPr>
            <a:spLocks noChangeArrowheads="1"/>
          </p:cNvSpPr>
          <p:nvPr/>
        </p:nvSpPr>
        <p:spPr bwMode="auto">
          <a:xfrm>
            <a:off x="8512175" y="1811338"/>
            <a:ext cx="184150" cy="366712"/>
          </a:xfrm>
          <a:prstGeom prst="rect">
            <a:avLst/>
          </a:prstGeom>
          <a:noFill/>
          <a:ln w="9525">
            <a:noFill/>
            <a:miter lim="800000"/>
            <a:headEnd/>
            <a:tailEnd/>
          </a:ln>
        </p:spPr>
        <p:txBody>
          <a:bodyPr wrap="none">
            <a:prstTxWarp prst="textNoShape">
              <a:avLst/>
            </a:prstTxWarp>
            <a:spAutoFit/>
          </a:bodyPr>
          <a:lstStyle/>
          <a:p>
            <a:pPr algn="r" defTabSz="914400"/>
            <a:endParaRPr lang="en-US" sz="1800" dirty="0">
              <a:latin typeface="Arial" charset="0"/>
            </a:endParaRPr>
          </a:p>
        </p:txBody>
      </p:sp>
      <p:pic>
        <p:nvPicPr>
          <p:cNvPr id="13318" name="Picture 16"/>
          <p:cNvPicPr>
            <a:picLocks noChangeAspect="1" noChangeArrowheads="1"/>
          </p:cNvPicPr>
          <p:nvPr/>
        </p:nvPicPr>
        <p:blipFill>
          <a:blip r:embed="rId4"/>
          <a:srcRect/>
          <a:stretch>
            <a:fillRect/>
          </a:stretch>
        </p:blipFill>
        <p:spPr bwMode="auto">
          <a:xfrm>
            <a:off x="0" y="4495800"/>
            <a:ext cx="9144000" cy="2438400"/>
          </a:xfrm>
          <a:prstGeom prst="rect">
            <a:avLst/>
          </a:prstGeom>
          <a:noFill/>
          <a:ln w="9525">
            <a:noFill/>
            <a:miter lim="800000"/>
            <a:headEnd/>
            <a:tailEnd/>
          </a:ln>
        </p:spPr>
      </p:pic>
      <p:sp>
        <p:nvSpPr>
          <p:cNvPr id="13319" name="Text Box 18"/>
          <p:cNvSpPr txBox="1">
            <a:spLocks noChangeArrowheads="1"/>
          </p:cNvSpPr>
          <p:nvPr/>
        </p:nvSpPr>
        <p:spPr bwMode="auto">
          <a:xfrm>
            <a:off x="6865938" y="6400800"/>
            <a:ext cx="2082659" cy="353943"/>
          </a:xfrm>
          <a:prstGeom prst="rect">
            <a:avLst/>
          </a:prstGeom>
          <a:solidFill>
            <a:schemeClr val="bg1">
              <a:alpha val="50195"/>
            </a:schemeClr>
          </a:solidFill>
          <a:ln w="9525">
            <a:noFill/>
            <a:miter lim="800000"/>
            <a:headEnd/>
            <a:tailEnd/>
          </a:ln>
        </p:spPr>
        <p:txBody>
          <a:bodyPr wrap="none">
            <a:prstTxWarp prst="textNoShape">
              <a:avLst/>
            </a:prstTxWarp>
            <a:spAutoFit/>
          </a:bodyPr>
          <a:lstStyle/>
          <a:p>
            <a:pPr defTabSz="914400"/>
            <a:r>
              <a:rPr lang="en-US" sz="1700" b="1" dirty="0" smtClean="0">
                <a:latin typeface="Garamond" charset="0"/>
              </a:rPr>
              <a:t>Puebla, January 2013</a:t>
            </a:r>
            <a:endParaRPr lang="en-US" sz="1700" b="1" dirty="0">
              <a:latin typeface="Garamond" charset="0"/>
            </a:endParaRPr>
          </a:p>
        </p:txBody>
      </p:sp>
      <p:pic>
        <p:nvPicPr>
          <p:cNvPr id="16" name="Picture 4" descr="pelicano"/>
          <p:cNvPicPr>
            <a:picLocks noChangeAspect="1" noChangeArrowheads="1"/>
          </p:cNvPicPr>
          <p:nvPr/>
        </p:nvPicPr>
        <p:blipFill>
          <a:blip r:embed="rId5"/>
          <a:srcRect/>
          <a:stretch>
            <a:fillRect/>
          </a:stretch>
        </p:blipFill>
        <p:spPr bwMode="auto">
          <a:xfrm>
            <a:off x="7391400" y="3155950"/>
            <a:ext cx="1295400" cy="95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normAutofit fontScale="90000"/>
          </a:bodyPr>
          <a:lstStyle/>
          <a:p>
            <a:r>
              <a:rPr lang="en-US"/>
              <a:t>Neural networks to estimate user activities </a:t>
            </a:r>
          </a:p>
        </p:txBody>
      </p:sp>
      <p:pic>
        <p:nvPicPr>
          <p:cNvPr id="381973" name="Picture 21" descr="untitled"/>
          <p:cNvPicPr>
            <a:picLocks noChangeAspect="1" noChangeArrowheads="1"/>
          </p:cNvPicPr>
          <p:nvPr/>
        </p:nvPicPr>
        <p:blipFill>
          <a:blip r:embed="rId3"/>
          <a:srcRect/>
          <a:stretch>
            <a:fillRect/>
          </a:stretch>
        </p:blipFill>
        <p:spPr bwMode="auto">
          <a:xfrm>
            <a:off x="4679950" y="3214688"/>
            <a:ext cx="4500563" cy="2571750"/>
          </a:xfrm>
          <a:prstGeom prst="rect">
            <a:avLst/>
          </a:prstGeom>
          <a:noFill/>
          <a:ln w="9525">
            <a:noFill/>
            <a:miter lim="800000"/>
            <a:headEnd/>
            <a:tailEnd/>
          </a:ln>
        </p:spPr>
      </p:pic>
      <p:pic>
        <p:nvPicPr>
          <p:cNvPr id="382034" name="Picture 82" descr="todo"/>
          <p:cNvPicPr>
            <a:picLocks noChangeAspect="1" noChangeArrowheads="1"/>
          </p:cNvPicPr>
          <p:nvPr/>
        </p:nvPicPr>
        <p:blipFill>
          <a:blip r:embed="rId4"/>
          <a:srcRect/>
          <a:stretch>
            <a:fillRect/>
          </a:stretch>
        </p:blipFill>
        <p:spPr bwMode="auto">
          <a:xfrm>
            <a:off x="179388" y="1924050"/>
            <a:ext cx="4248150" cy="4168775"/>
          </a:xfrm>
          <a:prstGeom prst="rect">
            <a:avLst/>
          </a:prstGeom>
          <a:noFill/>
        </p:spPr>
      </p:pic>
      <p:grpSp>
        <p:nvGrpSpPr>
          <p:cNvPr id="5" name="Group 51"/>
          <p:cNvGrpSpPr>
            <a:grpSpLocks/>
          </p:cNvGrpSpPr>
          <p:nvPr/>
        </p:nvGrpSpPr>
        <p:grpSpPr bwMode="auto">
          <a:xfrm>
            <a:off x="6248400" y="6397625"/>
            <a:ext cx="1612900" cy="460375"/>
            <a:chOff x="2394" y="3648"/>
            <a:chExt cx="3318" cy="789"/>
          </a:xfrm>
        </p:grpSpPr>
        <p:sp>
          <p:nvSpPr>
            <p:cNvPr id="6" name="Rectangle 52"/>
            <p:cNvSpPr>
              <a:spLocks noChangeArrowheads="1"/>
            </p:cNvSpPr>
            <p:nvPr/>
          </p:nvSpPr>
          <p:spPr bwMode="auto">
            <a:xfrm>
              <a:off x="2551" y="3648"/>
              <a:ext cx="3161" cy="545"/>
            </a:xfrm>
            <a:prstGeom prst="rect">
              <a:avLst/>
            </a:prstGeom>
            <a:solidFill>
              <a:srgbClr val="99CCFF">
                <a:alpha val="41176"/>
              </a:srgbClr>
            </a:solidFill>
            <a:ln w="9525">
              <a:solidFill>
                <a:srgbClr val="003399"/>
              </a:solidFill>
              <a:miter lim="800000"/>
              <a:headEnd/>
              <a:tailEnd/>
            </a:ln>
          </p:spPr>
          <p:txBody>
            <a:bodyPr wrap="none" anchor="ctr">
              <a:prstTxWarp prst="textNoShape">
                <a:avLst/>
              </a:prstTxWarp>
            </a:bodyPr>
            <a:lstStyle/>
            <a:p>
              <a:endParaRPr lang="en-US"/>
            </a:p>
          </p:txBody>
        </p:sp>
        <p:sp>
          <p:nvSpPr>
            <p:cNvPr id="7" name="Text Box 53"/>
            <p:cNvSpPr txBox="1">
              <a:spLocks noChangeArrowheads="1"/>
            </p:cNvSpPr>
            <p:nvPr/>
          </p:nvSpPr>
          <p:spPr bwMode="auto">
            <a:xfrm>
              <a:off x="2394" y="3697"/>
              <a:ext cx="3271" cy="740"/>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pPr>
              <a:r>
                <a:rPr lang="en-US" sz="1200" dirty="0">
                  <a:solidFill>
                    <a:srgbClr val="003399"/>
                  </a:solidFill>
                  <a:latin typeface="Arial Narrow" charset="0"/>
                  <a:ea typeface="Arial" charset="0"/>
                  <a:cs typeface="Arial" charset="0"/>
                </a:rPr>
                <a:t>  J. MONET, 12(2), 2007 </a:t>
              </a:r>
              <a:endParaRPr lang="es-ES" sz="1200" dirty="0">
                <a:solidFill>
                  <a:srgbClr val="003399"/>
                </a:solidFill>
                <a:latin typeface="Arial Narrow" charset="0"/>
                <a:ea typeface="Arial" charset="0"/>
                <a:cs typeface="Arial" charset="0"/>
              </a:endParaRPr>
            </a:p>
            <a:p>
              <a:pPr>
                <a:lnSpc>
                  <a:spcPct val="80000"/>
                </a:lnSpc>
                <a:spcBef>
                  <a:spcPct val="20000"/>
                </a:spcBef>
                <a:buFontTx/>
                <a:buChar char="•"/>
              </a:pPr>
              <a:endParaRPr lang="en-US" sz="1200" dirty="0">
                <a:solidFill>
                  <a:srgbClr val="003399"/>
                </a:solidFill>
                <a:latin typeface="Arial Narrow" charset="0"/>
                <a:ea typeface="Arial" charset="0"/>
                <a:cs typeface="Arial" charset="0"/>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 name="Slide Number Placeholder 4"/>
          <p:cNvSpPr>
            <a:spLocks noGrp="1"/>
          </p:cNvSpPr>
          <p:nvPr>
            <p:ph type="sldNum" sz="quarter" idx="10"/>
          </p:nvPr>
        </p:nvSpPr>
        <p:spPr/>
        <p:txBody>
          <a:bodyPr/>
          <a:lstStyle/>
          <a:p>
            <a:fld id="{48CCA433-8702-494E-9C92-ACBEBD5856CE}" type="slidenum">
              <a:rPr lang="en-US"/>
              <a:pPr/>
              <a:t>11</a:t>
            </a:fld>
            <a:endParaRPr lang="en-US"/>
          </a:p>
        </p:txBody>
      </p:sp>
      <p:sp>
        <p:nvSpPr>
          <p:cNvPr id="377858" name="Rectangle 2"/>
          <p:cNvSpPr>
            <a:spLocks noGrp="1" noChangeArrowheads="1"/>
          </p:cNvSpPr>
          <p:nvPr>
            <p:ph type="title"/>
          </p:nvPr>
        </p:nvSpPr>
        <p:spPr/>
        <p:txBody>
          <a:bodyPr/>
          <a:lstStyle/>
          <a:p>
            <a:r>
              <a:rPr lang="en-US"/>
              <a:t>Training the neural network</a:t>
            </a:r>
          </a:p>
        </p:txBody>
      </p:sp>
      <p:graphicFrame>
        <p:nvGraphicFramePr>
          <p:cNvPr id="377888" name="Object 32"/>
          <p:cNvGraphicFramePr>
            <a:graphicFrameLocks noChangeAspect="1"/>
          </p:cNvGraphicFramePr>
          <p:nvPr>
            <p:ph sz="half" idx="2"/>
          </p:nvPr>
        </p:nvGraphicFramePr>
        <p:xfrm>
          <a:off x="96838" y="2492375"/>
          <a:ext cx="7283450" cy="755650"/>
        </p:xfrm>
        <a:graphic>
          <a:graphicData uri="http://schemas.openxmlformats.org/presentationml/2006/ole">
            <p:oleObj spid="_x0000_s81922" name="Image" r:id="rId4" imgW="15161905" imgH="1574048" progId="">
              <p:embed/>
            </p:oleObj>
          </a:graphicData>
        </a:graphic>
      </p:graphicFrame>
      <p:pic>
        <p:nvPicPr>
          <p:cNvPr id="377867" name="Picture 11" descr="DSC00381"/>
          <p:cNvPicPr>
            <a:picLocks noChangeAspect="1" noChangeArrowheads="1"/>
          </p:cNvPicPr>
          <p:nvPr/>
        </p:nvPicPr>
        <p:blipFill>
          <a:blip r:embed="rId5"/>
          <a:srcRect b="31071"/>
          <a:stretch>
            <a:fillRect/>
          </a:stretch>
        </p:blipFill>
        <p:spPr bwMode="auto">
          <a:xfrm>
            <a:off x="179388" y="3644900"/>
            <a:ext cx="1397000" cy="1838325"/>
          </a:xfrm>
          <a:prstGeom prst="rect">
            <a:avLst/>
          </a:prstGeom>
          <a:noFill/>
        </p:spPr>
      </p:pic>
      <p:pic>
        <p:nvPicPr>
          <p:cNvPr id="377868" name="Picture 12" descr="DSC00348"/>
          <p:cNvPicPr>
            <a:picLocks noChangeAspect="1" noChangeArrowheads="1"/>
          </p:cNvPicPr>
          <p:nvPr/>
        </p:nvPicPr>
        <p:blipFill>
          <a:blip r:embed="rId6"/>
          <a:srcRect/>
          <a:stretch>
            <a:fillRect/>
          </a:stretch>
        </p:blipFill>
        <p:spPr bwMode="auto">
          <a:xfrm>
            <a:off x="1692275" y="3716338"/>
            <a:ext cx="2305050" cy="1728787"/>
          </a:xfrm>
          <a:prstGeom prst="rect">
            <a:avLst/>
          </a:prstGeom>
          <a:noFill/>
        </p:spPr>
      </p:pic>
      <p:pic>
        <p:nvPicPr>
          <p:cNvPr id="377871" name="Picture 15" descr="code"/>
          <p:cNvPicPr>
            <a:picLocks noChangeAspect="1" noChangeArrowheads="1"/>
          </p:cNvPicPr>
          <p:nvPr/>
        </p:nvPicPr>
        <p:blipFill>
          <a:blip r:embed="rId7"/>
          <a:srcRect l="1418" r="4631" b="14128"/>
          <a:stretch>
            <a:fillRect/>
          </a:stretch>
        </p:blipFill>
        <p:spPr bwMode="auto">
          <a:xfrm>
            <a:off x="179388" y="3357563"/>
            <a:ext cx="7058025" cy="2200275"/>
          </a:xfrm>
          <a:prstGeom prst="rect">
            <a:avLst/>
          </a:prstGeom>
          <a:noFill/>
        </p:spPr>
      </p:pic>
      <p:sp>
        <p:nvSpPr>
          <p:cNvPr id="377875" name="Rectangle 19"/>
          <p:cNvSpPr>
            <a:spLocks noChangeArrowheads="1"/>
          </p:cNvSpPr>
          <p:nvPr/>
        </p:nvSpPr>
        <p:spPr bwMode="auto">
          <a:xfrm>
            <a:off x="7596188" y="1771650"/>
            <a:ext cx="1295400" cy="793750"/>
          </a:xfrm>
          <a:prstGeom prst="rect">
            <a:avLst/>
          </a:prstGeom>
          <a:solidFill>
            <a:srgbClr val="DDDDDD"/>
          </a:solidFill>
          <a:ln w="9525">
            <a:noFill/>
            <a:miter lim="800000"/>
            <a:headEnd/>
            <a:tailEnd/>
          </a:ln>
          <a:effectLst/>
        </p:spPr>
        <p:txBody>
          <a:bodyPr wrap="none" anchor="ctr">
            <a:prstTxWarp prst="textNoShape">
              <a:avLst/>
            </a:prstTxWarp>
          </a:bodyPr>
          <a:lstStyle/>
          <a:p>
            <a:pPr algn="ctr"/>
            <a:r>
              <a:rPr lang="en-US" sz="1600">
                <a:latin typeface="Trebuchet MS" charset="0"/>
              </a:rPr>
              <a:t>Clinical Case </a:t>
            </a:r>
          </a:p>
          <a:p>
            <a:pPr algn="ctr"/>
            <a:r>
              <a:rPr lang="en-US" sz="1600">
                <a:latin typeface="Trebuchet MS" charset="0"/>
              </a:rPr>
              <a:t>Assessment</a:t>
            </a:r>
          </a:p>
        </p:txBody>
      </p:sp>
      <p:sp>
        <p:nvSpPr>
          <p:cNvPr id="377877" name="Rectangle 21"/>
          <p:cNvSpPr>
            <a:spLocks noChangeArrowheads="1"/>
          </p:cNvSpPr>
          <p:nvPr/>
        </p:nvSpPr>
        <p:spPr bwMode="auto">
          <a:xfrm>
            <a:off x="7597775" y="2636838"/>
            <a:ext cx="1295400" cy="793750"/>
          </a:xfrm>
          <a:prstGeom prst="rect">
            <a:avLst/>
          </a:prstGeom>
          <a:solidFill>
            <a:srgbClr val="DDDDDD"/>
          </a:solidFill>
          <a:ln w="9525">
            <a:noFill/>
            <a:miter lim="800000"/>
            <a:headEnd/>
            <a:tailEnd/>
          </a:ln>
          <a:effectLst/>
        </p:spPr>
        <p:txBody>
          <a:bodyPr wrap="none" anchor="ctr">
            <a:prstTxWarp prst="textNoShape">
              <a:avLst/>
            </a:prstTxWarp>
          </a:bodyPr>
          <a:lstStyle/>
          <a:p>
            <a:pPr algn="ctr"/>
            <a:r>
              <a:rPr lang="en-US" sz="1600">
                <a:latin typeface="Trebuchet MS" charset="0"/>
              </a:rPr>
              <a:t>Information</a:t>
            </a:r>
          </a:p>
          <a:p>
            <a:pPr algn="ctr"/>
            <a:r>
              <a:rPr lang="en-US" sz="1600">
                <a:latin typeface="Trebuchet MS" charset="0"/>
              </a:rPr>
              <a:t>management</a:t>
            </a:r>
          </a:p>
        </p:txBody>
      </p:sp>
      <p:sp>
        <p:nvSpPr>
          <p:cNvPr id="377878" name="Rectangle 22"/>
          <p:cNvSpPr>
            <a:spLocks noChangeArrowheads="1"/>
          </p:cNvSpPr>
          <p:nvPr/>
        </p:nvSpPr>
        <p:spPr bwMode="auto">
          <a:xfrm>
            <a:off x="7596188" y="3500438"/>
            <a:ext cx="1295400" cy="793750"/>
          </a:xfrm>
          <a:prstGeom prst="rect">
            <a:avLst/>
          </a:prstGeom>
          <a:solidFill>
            <a:srgbClr val="DDDDDD"/>
          </a:solidFill>
          <a:ln w="9525">
            <a:noFill/>
            <a:miter lim="800000"/>
            <a:headEnd/>
            <a:tailEnd/>
          </a:ln>
          <a:effectLst/>
        </p:spPr>
        <p:txBody>
          <a:bodyPr wrap="none" anchor="ctr">
            <a:prstTxWarp prst="textNoShape">
              <a:avLst/>
            </a:prstTxWarp>
          </a:bodyPr>
          <a:lstStyle/>
          <a:p>
            <a:pPr algn="ctr"/>
            <a:r>
              <a:rPr lang="en-US" sz="1600">
                <a:latin typeface="Trebuchet MS" charset="0"/>
              </a:rPr>
              <a:t>Patient Care</a:t>
            </a:r>
          </a:p>
        </p:txBody>
      </p:sp>
      <p:sp>
        <p:nvSpPr>
          <p:cNvPr id="377879" name="Rectangle 23"/>
          <p:cNvSpPr>
            <a:spLocks noChangeArrowheads="1"/>
          </p:cNvSpPr>
          <p:nvPr/>
        </p:nvSpPr>
        <p:spPr bwMode="auto">
          <a:xfrm>
            <a:off x="7596188" y="4365625"/>
            <a:ext cx="1295400" cy="793750"/>
          </a:xfrm>
          <a:prstGeom prst="rect">
            <a:avLst/>
          </a:prstGeom>
          <a:solidFill>
            <a:srgbClr val="DDDDDD"/>
          </a:solidFill>
          <a:ln w="9525">
            <a:noFill/>
            <a:miter lim="800000"/>
            <a:headEnd/>
            <a:tailEnd/>
          </a:ln>
          <a:effectLst/>
        </p:spPr>
        <p:txBody>
          <a:bodyPr wrap="none" anchor="ctr">
            <a:prstTxWarp prst="textNoShape">
              <a:avLst/>
            </a:prstTxWarp>
          </a:bodyPr>
          <a:lstStyle/>
          <a:p>
            <a:pPr algn="ctr"/>
            <a:r>
              <a:rPr lang="en-US" sz="1600">
                <a:latin typeface="Trebuchet MS" charset="0"/>
              </a:rPr>
              <a:t>Coordination</a:t>
            </a:r>
          </a:p>
        </p:txBody>
      </p:sp>
      <p:sp>
        <p:nvSpPr>
          <p:cNvPr id="377880" name="Rectangle 24"/>
          <p:cNvSpPr>
            <a:spLocks noChangeArrowheads="1"/>
          </p:cNvSpPr>
          <p:nvPr/>
        </p:nvSpPr>
        <p:spPr bwMode="auto">
          <a:xfrm>
            <a:off x="7667625" y="5876925"/>
            <a:ext cx="1295400" cy="793750"/>
          </a:xfrm>
          <a:prstGeom prst="rect">
            <a:avLst/>
          </a:prstGeom>
          <a:solidFill>
            <a:srgbClr val="DDDDDD"/>
          </a:solidFill>
          <a:ln w="9525">
            <a:noFill/>
            <a:miter lim="800000"/>
            <a:headEnd/>
            <a:tailEnd/>
          </a:ln>
          <a:effectLst/>
        </p:spPr>
        <p:txBody>
          <a:bodyPr wrap="none" anchor="ctr">
            <a:prstTxWarp prst="textNoShape">
              <a:avLst/>
            </a:prstTxWarp>
          </a:bodyPr>
          <a:lstStyle/>
          <a:p>
            <a:pPr algn="ctr"/>
            <a:r>
              <a:rPr lang="en-US" sz="1600">
                <a:latin typeface="Trebuchet MS" charset="0"/>
              </a:rPr>
              <a:t>Preparation</a:t>
            </a:r>
          </a:p>
        </p:txBody>
      </p:sp>
      <p:sp>
        <p:nvSpPr>
          <p:cNvPr id="377881" name="Rectangle 25"/>
          <p:cNvSpPr>
            <a:spLocks noChangeArrowheads="1"/>
          </p:cNvSpPr>
          <p:nvPr/>
        </p:nvSpPr>
        <p:spPr bwMode="auto">
          <a:xfrm rot="5400000">
            <a:off x="8134351" y="5408612"/>
            <a:ext cx="792162" cy="290513"/>
          </a:xfrm>
          <a:prstGeom prst="rect">
            <a:avLst/>
          </a:prstGeom>
          <a:noFill/>
          <a:ln w="9525">
            <a:noFill/>
            <a:miter lim="800000"/>
            <a:headEnd/>
            <a:tailEnd/>
          </a:ln>
          <a:effectLst/>
        </p:spPr>
        <p:txBody>
          <a:bodyPr wrap="none" anchor="ctr">
            <a:prstTxWarp prst="textNoShape">
              <a:avLst/>
            </a:prstTxWarp>
          </a:bodyPr>
          <a:lstStyle/>
          <a:p>
            <a:pPr algn="ctr"/>
            <a:r>
              <a:rPr lang="en-US" sz="6600">
                <a:latin typeface="Trebuchet MS" charset="0"/>
              </a:rPr>
              <a:t>…</a:t>
            </a:r>
          </a:p>
        </p:txBody>
      </p:sp>
      <p:pic>
        <p:nvPicPr>
          <p:cNvPr id="377869" name="Picture 13" descr="Untitled-2"/>
          <p:cNvPicPr>
            <a:picLocks noChangeAspect="1" noChangeArrowheads="1"/>
          </p:cNvPicPr>
          <p:nvPr/>
        </p:nvPicPr>
        <p:blipFill>
          <a:blip r:embed="rId8"/>
          <a:srcRect/>
          <a:stretch>
            <a:fillRect/>
          </a:stretch>
        </p:blipFill>
        <p:spPr bwMode="auto">
          <a:xfrm>
            <a:off x="107950" y="5621338"/>
            <a:ext cx="7273925" cy="1120775"/>
          </a:xfrm>
          <a:prstGeom prst="rect">
            <a:avLst/>
          </a:prstGeom>
          <a:noFill/>
        </p:spPr>
      </p:pic>
      <p:sp>
        <p:nvSpPr>
          <p:cNvPr id="377894" name="Rectangle 38"/>
          <p:cNvSpPr>
            <a:spLocks noChangeArrowheads="1"/>
          </p:cNvSpPr>
          <p:nvPr/>
        </p:nvSpPr>
        <p:spPr bwMode="auto">
          <a:xfrm flipV="1">
            <a:off x="107950" y="5837238"/>
            <a:ext cx="7235825" cy="215900"/>
          </a:xfrm>
          <a:prstGeom prst="rect">
            <a:avLst/>
          </a:prstGeom>
          <a:solidFill>
            <a:srgbClr val="FFCC00">
              <a:alpha val="41000"/>
            </a:srgbClr>
          </a:solidFill>
          <a:ln w="9525">
            <a:solidFill>
              <a:srgbClr val="FFCC00"/>
            </a:solidFill>
            <a:miter lim="800000"/>
            <a:headEnd/>
            <a:tailEnd/>
          </a:ln>
          <a:effectLst/>
        </p:spPr>
        <p:txBody>
          <a:bodyPr rot="10800000" wrap="none" anchor="ctr">
            <a:prstTxWarp prst="textNoShape">
              <a:avLst/>
            </a:prstTxWarp>
          </a:bodyPr>
          <a:lstStyle/>
          <a:p>
            <a:endParaRPr lang="es-ES_tradnl" sz="1200" b="1">
              <a:solidFill>
                <a:srgbClr val="CC3300"/>
              </a:solidFill>
              <a:latin typeface="Times New Roman" charset="0"/>
            </a:endParaRPr>
          </a:p>
        </p:txBody>
      </p:sp>
      <p:sp>
        <p:nvSpPr>
          <p:cNvPr id="377895" name="Rectangle 39"/>
          <p:cNvSpPr>
            <a:spLocks noChangeArrowheads="1"/>
          </p:cNvSpPr>
          <p:nvPr/>
        </p:nvSpPr>
        <p:spPr bwMode="auto">
          <a:xfrm flipV="1">
            <a:off x="142875" y="6486525"/>
            <a:ext cx="7235825" cy="215900"/>
          </a:xfrm>
          <a:prstGeom prst="rect">
            <a:avLst/>
          </a:prstGeom>
          <a:solidFill>
            <a:srgbClr val="FFCC00">
              <a:alpha val="41000"/>
            </a:srgbClr>
          </a:solidFill>
          <a:ln w="9525">
            <a:solidFill>
              <a:srgbClr val="FFCC00"/>
            </a:solidFill>
            <a:miter lim="800000"/>
            <a:headEnd/>
            <a:tailEnd/>
          </a:ln>
          <a:effectLst/>
        </p:spPr>
        <p:txBody>
          <a:bodyPr rot="10800000" wrap="none" anchor="ctr">
            <a:prstTxWarp prst="textNoShape">
              <a:avLst/>
            </a:prstTxWarp>
          </a:bodyPr>
          <a:lstStyle/>
          <a:p>
            <a:endParaRPr lang="es-ES_tradnl" sz="1200" b="1">
              <a:solidFill>
                <a:srgbClr val="CC3300"/>
              </a:solidFill>
              <a:latin typeface="Times New Roman" charset="0"/>
            </a:endParaRPr>
          </a:p>
        </p:txBody>
      </p:sp>
      <p:sp>
        <p:nvSpPr>
          <p:cNvPr id="377899" name="Rectangle 43"/>
          <p:cNvSpPr>
            <a:spLocks noChangeArrowheads="1"/>
          </p:cNvSpPr>
          <p:nvPr/>
        </p:nvSpPr>
        <p:spPr bwMode="auto">
          <a:xfrm flipV="1">
            <a:off x="6372225" y="5837238"/>
            <a:ext cx="936625" cy="184150"/>
          </a:xfrm>
          <a:prstGeom prst="rect">
            <a:avLst/>
          </a:prstGeom>
          <a:solidFill>
            <a:srgbClr val="99CC00">
              <a:alpha val="41000"/>
            </a:srgbClr>
          </a:solidFill>
          <a:ln w="9525">
            <a:solidFill>
              <a:srgbClr val="99CC00"/>
            </a:solidFill>
            <a:miter lim="800000"/>
            <a:headEnd/>
            <a:tailEnd/>
          </a:ln>
          <a:effectLst/>
        </p:spPr>
        <p:txBody>
          <a:bodyPr rot="10800000" wrap="none" anchor="ctr">
            <a:prstTxWarp prst="textNoShape">
              <a:avLst/>
            </a:prstTxWarp>
          </a:bodyPr>
          <a:lstStyle/>
          <a:p>
            <a:endParaRPr lang="es-ES_tradnl" sz="1200" b="1">
              <a:solidFill>
                <a:srgbClr val="CC3300"/>
              </a:solidFill>
              <a:latin typeface="Times New Roman" charset="0"/>
            </a:endParaRPr>
          </a:p>
        </p:txBody>
      </p:sp>
      <p:sp>
        <p:nvSpPr>
          <p:cNvPr id="377900" name="Rectangle 44"/>
          <p:cNvSpPr>
            <a:spLocks noChangeArrowheads="1"/>
          </p:cNvSpPr>
          <p:nvPr/>
        </p:nvSpPr>
        <p:spPr bwMode="auto">
          <a:xfrm flipV="1">
            <a:off x="6372225" y="6124575"/>
            <a:ext cx="936625" cy="184150"/>
          </a:xfrm>
          <a:prstGeom prst="rect">
            <a:avLst/>
          </a:prstGeom>
          <a:solidFill>
            <a:srgbClr val="99CC00">
              <a:alpha val="41000"/>
            </a:srgbClr>
          </a:solidFill>
          <a:ln w="9525">
            <a:solidFill>
              <a:srgbClr val="99CC00"/>
            </a:solidFill>
            <a:miter lim="800000"/>
            <a:headEnd/>
            <a:tailEnd/>
          </a:ln>
          <a:effectLst/>
        </p:spPr>
        <p:txBody>
          <a:bodyPr rot="10800000" wrap="none" anchor="ctr">
            <a:prstTxWarp prst="textNoShape">
              <a:avLst/>
            </a:prstTxWarp>
          </a:bodyPr>
          <a:lstStyle/>
          <a:p>
            <a:endParaRPr lang="es-ES_tradnl" sz="1200" b="1">
              <a:solidFill>
                <a:srgbClr val="CC3300"/>
              </a:solidFill>
              <a:latin typeface="Times New Roman" charset="0"/>
            </a:endParaRPr>
          </a:p>
        </p:txBody>
      </p:sp>
      <p:sp>
        <p:nvSpPr>
          <p:cNvPr id="377901" name="Rectangle 45"/>
          <p:cNvSpPr>
            <a:spLocks noChangeArrowheads="1"/>
          </p:cNvSpPr>
          <p:nvPr/>
        </p:nvSpPr>
        <p:spPr bwMode="auto">
          <a:xfrm flipV="1">
            <a:off x="6372225" y="6484938"/>
            <a:ext cx="936625" cy="184150"/>
          </a:xfrm>
          <a:prstGeom prst="rect">
            <a:avLst/>
          </a:prstGeom>
          <a:solidFill>
            <a:srgbClr val="99CC00">
              <a:alpha val="41000"/>
            </a:srgbClr>
          </a:solidFill>
          <a:ln w="9525">
            <a:solidFill>
              <a:srgbClr val="99CC00"/>
            </a:solidFill>
            <a:miter lim="800000"/>
            <a:headEnd/>
            <a:tailEnd/>
          </a:ln>
          <a:effectLst/>
        </p:spPr>
        <p:txBody>
          <a:bodyPr rot="10800000" wrap="none" anchor="ctr">
            <a:prstTxWarp prst="textNoShape">
              <a:avLst/>
            </a:prstTxWarp>
          </a:bodyPr>
          <a:lstStyle/>
          <a:p>
            <a:endParaRPr lang="es-ES_tradnl" sz="1200" b="1">
              <a:solidFill>
                <a:srgbClr val="CC3300"/>
              </a:solidFill>
              <a:latin typeface="Times New Roman" charset="0"/>
            </a:endParaRPr>
          </a:p>
        </p:txBody>
      </p:sp>
      <p:grpSp>
        <p:nvGrpSpPr>
          <p:cNvPr id="2" name="Group 55"/>
          <p:cNvGrpSpPr>
            <a:grpSpLocks/>
          </p:cNvGrpSpPr>
          <p:nvPr/>
        </p:nvGrpSpPr>
        <p:grpSpPr bwMode="auto">
          <a:xfrm>
            <a:off x="6372225" y="5734050"/>
            <a:ext cx="942975" cy="433388"/>
            <a:chOff x="2744" y="2024"/>
            <a:chExt cx="594" cy="273"/>
          </a:xfrm>
        </p:grpSpPr>
        <p:sp>
          <p:nvSpPr>
            <p:cNvPr id="377909" name="Rectangle 53"/>
            <p:cNvSpPr>
              <a:spLocks noChangeArrowheads="1"/>
            </p:cNvSpPr>
            <p:nvPr/>
          </p:nvSpPr>
          <p:spPr bwMode="auto">
            <a:xfrm>
              <a:off x="2744" y="2024"/>
              <a:ext cx="544" cy="273"/>
            </a:xfrm>
            <a:prstGeom prst="rect">
              <a:avLst/>
            </a:prstGeom>
            <a:solidFill>
              <a:schemeClr val="bg1"/>
            </a:solidFill>
            <a:ln w="28575">
              <a:solidFill>
                <a:srgbClr val="CC3300"/>
              </a:solidFill>
              <a:miter lim="800000"/>
              <a:headEnd/>
              <a:tailEnd/>
            </a:ln>
            <a:effectLst/>
          </p:spPr>
          <p:txBody>
            <a:bodyPr wrap="none" anchor="ctr">
              <a:prstTxWarp prst="textNoShape">
                <a:avLst/>
              </a:prstTxWarp>
            </a:bodyPr>
            <a:lstStyle/>
            <a:p>
              <a:endParaRPr lang="en-US"/>
            </a:p>
          </p:txBody>
        </p:sp>
        <p:grpSp>
          <p:nvGrpSpPr>
            <p:cNvPr id="3" name="Group 52"/>
            <p:cNvGrpSpPr>
              <a:grpSpLocks/>
            </p:cNvGrpSpPr>
            <p:nvPr/>
          </p:nvGrpSpPr>
          <p:grpSpPr bwMode="auto">
            <a:xfrm>
              <a:off x="2761" y="2069"/>
              <a:ext cx="577" cy="205"/>
              <a:chOff x="3351" y="2341"/>
              <a:chExt cx="577" cy="205"/>
            </a:xfrm>
          </p:grpSpPr>
          <p:sp>
            <p:nvSpPr>
              <p:cNvPr id="377906" name="Text Box 50"/>
              <p:cNvSpPr txBox="1">
                <a:spLocks noChangeArrowheads="1"/>
              </p:cNvSpPr>
              <p:nvPr/>
            </p:nvSpPr>
            <p:spPr bwMode="auto">
              <a:xfrm>
                <a:off x="3470" y="2341"/>
                <a:ext cx="458"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a:latin typeface="Trebuchet MS" charset="0"/>
                  </a:rPr>
                  <a:t>Sample</a:t>
                </a:r>
                <a:endParaRPr lang="en-US" sz="1000">
                  <a:latin typeface="Trebuchet MS" charset="0"/>
                </a:endParaRPr>
              </a:p>
            </p:txBody>
          </p:sp>
          <p:graphicFrame>
            <p:nvGraphicFramePr>
              <p:cNvPr id="377907" name="Object 51"/>
              <p:cNvGraphicFramePr>
                <a:graphicFrameLocks noChangeAspect="1"/>
              </p:cNvGraphicFramePr>
              <p:nvPr/>
            </p:nvGraphicFramePr>
            <p:xfrm>
              <a:off x="3351" y="2341"/>
              <a:ext cx="171" cy="205"/>
            </p:xfrm>
            <a:graphic>
              <a:graphicData uri="http://schemas.openxmlformats.org/presentationml/2006/ole">
                <p:oleObj spid="_x0000_s81926" name="Image" r:id="rId9" imgW="507578" imgH="609524" progId="">
                  <p:embed/>
                </p:oleObj>
              </a:graphicData>
            </a:graphic>
          </p:graphicFrame>
        </p:grpSp>
      </p:grpSp>
      <p:grpSp>
        <p:nvGrpSpPr>
          <p:cNvPr id="4" name="Group 66"/>
          <p:cNvGrpSpPr>
            <a:grpSpLocks/>
          </p:cNvGrpSpPr>
          <p:nvPr/>
        </p:nvGrpSpPr>
        <p:grpSpPr bwMode="auto">
          <a:xfrm>
            <a:off x="6372225" y="6019800"/>
            <a:ext cx="942975" cy="433388"/>
            <a:chOff x="2744" y="2024"/>
            <a:chExt cx="594" cy="273"/>
          </a:xfrm>
        </p:grpSpPr>
        <p:sp>
          <p:nvSpPr>
            <p:cNvPr id="377923" name="Rectangle 67"/>
            <p:cNvSpPr>
              <a:spLocks noChangeArrowheads="1"/>
            </p:cNvSpPr>
            <p:nvPr/>
          </p:nvSpPr>
          <p:spPr bwMode="auto">
            <a:xfrm>
              <a:off x="2744" y="2024"/>
              <a:ext cx="544" cy="273"/>
            </a:xfrm>
            <a:prstGeom prst="rect">
              <a:avLst/>
            </a:prstGeom>
            <a:solidFill>
              <a:schemeClr val="bg1"/>
            </a:solidFill>
            <a:ln w="28575">
              <a:solidFill>
                <a:srgbClr val="CC3300"/>
              </a:solidFill>
              <a:miter lim="800000"/>
              <a:headEnd/>
              <a:tailEnd/>
            </a:ln>
            <a:effectLst/>
          </p:spPr>
          <p:txBody>
            <a:bodyPr wrap="none" anchor="ctr">
              <a:prstTxWarp prst="textNoShape">
                <a:avLst/>
              </a:prstTxWarp>
            </a:bodyPr>
            <a:lstStyle/>
            <a:p>
              <a:endParaRPr lang="en-US"/>
            </a:p>
          </p:txBody>
        </p:sp>
        <p:grpSp>
          <p:nvGrpSpPr>
            <p:cNvPr id="5" name="Group 68"/>
            <p:cNvGrpSpPr>
              <a:grpSpLocks/>
            </p:cNvGrpSpPr>
            <p:nvPr/>
          </p:nvGrpSpPr>
          <p:grpSpPr bwMode="auto">
            <a:xfrm>
              <a:off x="2761" y="2069"/>
              <a:ext cx="577" cy="205"/>
              <a:chOff x="3351" y="2341"/>
              <a:chExt cx="577" cy="205"/>
            </a:xfrm>
          </p:grpSpPr>
          <p:sp>
            <p:nvSpPr>
              <p:cNvPr id="377925" name="Text Box 69"/>
              <p:cNvSpPr txBox="1">
                <a:spLocks noChangeArrowheads="1"/>
              </p:cNvSpPr>
              <p:nvPr/>
            </p:nvSpPr>
            <p:spPr bwMode="auto">
              <a:xfrm>
                <a:off x="3470" y="2341"/>
                <a:ext cx="458"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a:latin typeface="Trebuchet MS" charset="0"/>
                  </a:rPr>
                  <a:t>Sample</a:t>
                </a:r>
                <a:endParaRPr lang="en-US" sz="1000">
                  <a:latin typeface="Trebuchet MS" charset="0"/>
                </a:endParaRPr>
              </a:p>
            </p:txBody>
          </p:sp>
          <p:graphicFrame>
            <p:nvGraphicFramePr>
              <p:cNvPr id="377926" name="Object 70"/>
              <p:cNvGraphicFramePr>
                <a:graphicFrameLocks noChangeAspect="1"/>
              </p:cNvGraphicFramePr>
              <p:nvPr/>
            </p:nvGraphicFramePr>
            <p:xfrm>
              <a:off x="3351" y="2341"/>
              <a:ext cx="171" cy="205"/>
            </p:xfrm>
            <a:graphic>
              <a:graphicData uri="http://schemas.openxmlformats.org/presentationml/2006/ole">
                <p:oleObj spid="_x0000_s81925" name="Image" r:id="rId10" imgW="507578" imgH="609524" progId="">
                  <p:embed/>
                </p:oleObj>
              </a:graphicData>
            </a:graphic>
          </p:graphicFrame>
        </p:grpSp>
      </p:grpSp>
      <p:grpSp>
        <p:nvGrpSpPr>
          <p:cNvPr id="6" name="Group 71"/>
          <p:cNvGrpSpPr>
            <a:grpSpLocks/>
          </p:cNvGrpSpPr>
          <p:nvPr/>
        </p:nvGrpSpPr>
        <p:grpSpPr bwMode="auto">
          <a:xfrm>
            <a:off x="6372225" y="6308725"/>
            <a:ext cx="942975" cy="433388"/>
            <a:chOff x="2744" y="2024"/>
            <a:chExt cx="594" cy="273"/>
          </a:xfrm>
        </p:grpSpPr>
        <p:sp>
          <p:nvSpPr>
            <p:cNvPr id="377928" name="Rectangle 72"/>
            <p:cNvSpPr>
              <a:spLocks noChangeArrowheads="1"/>
            </p:cNvSpPr>
            <p:nvPr/>
          </p:nvSpPr>
          <p:spPr bwMode="auto">
            <a:xfrm>
              <a:off x="2744" y="2024"/>
              <a:ext cx="544" cy="273"/>
            </a:xfrm>
            <a:prstGeom prst="rect">
              <a:avLst/>
            </a:prstGeom>
            <a:solidFill>
              <a:schemeClr val="bg1"/>
            </a:solidFill>
            <a:ln w="28575">
              <a:solidFill>
                <a:srgbClr val="CC3300"/>
              </a:solidFill>
              <a:miter lim="800000"/>
              <a:headEnd/>
              <a:tailEnd/>
            </a:ln>
            <a:effectLst/>
          </p:spPr>
          <p:txBody>
            <a:bodyPr wrap="none" anchor="ctr">
              <a:prstTxWarp prst="textNoShape">
                <a:avLst/>
              </a:prstTxWarp>
            </a:bodyPr>
            <a:lstStyle/>
            <a:p>
              <a:endParaRPr lang="en-US"/>
            </a:p>
          </p:txBody>
        </p:sp>
        <p:grpSp>
          <p:nvGrpSpPr>
            <p:cNvPr id="7" name="Group 73"/>
            <p:cNvGrpSpPr>
              <a:grpSpLocks/>
            </p:cNvGrpSpPr>
            <p:nvPr/>
          </p:nvGrpSpPr>
          <p:grpSpPr bwMode="auto">
            <a:xfrm>
              <a:off x="2761" y="2069"/>
              <a:ext cx="577" cy="205"/>
              <a:chOff x="3351" y="2341"/>
              <a:chExt cx="577" cy="205"/>
            </a:xfrm>
          </p:grpSpPr>
          <p:sp>
            <p:nvSpPr>
              <p:cNvPr id="377930" name="Text Box 74"/>
              <p:cNvSpPr txBox="1">
                <a:spLocks noChangeArrowheads="1"/>
              </p:cNvSpPr>
              <p:nvPr/>
            </p:nvSpPr>
            <p:spPr bwMode="auto">
              <a:xfrm>
                <a:off x="3470" y="2341"/>
                <a:ext cx="458"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a:latin typeface="Trebuchet MS" charset="0"/>
                  </a:rPr>
                  <a:t>Sample</a:t>
                </a:r>
                <a:endParaRPr lang="en-US" sz="1000">
                  <a:latin typeface="Trebuchet MS" charset="0"/>
                </a:endParaRPr>
              </a:p>
            </p:txBody>
          </p:sp>
          <p:graphicFrame>
            <p:nvGraphicFramePr>
              <p:cNvPr id="377931" name="Object 75"/>
              <p:cNvGraphicFramePr>
                <a:graphicFrameLocks noChangeAspect="1"/>
              </p:cNvGraphicFramePr>
              <p:nvPr/>
            </p:nvGraphicFramePr>
            <p:xfrm>
              <a:off x="3351" y="2341"/>
              <a:ext cx="171" cy="205"/>
            </p:xfrm>
            <a:graphic>
              <a:graphicData uri="http://schemas.openxmlformats.org/presentationml/2006/ole">
                <p:oleObj spid="_x0000_s81924" name="Image" r:id="rId11" imgW="507578" imgH="609524" progId="">
                  <p:embed/>
                </p:oleObj>
              </a:graphicData>
            </a:graphic>
          </p:graphicFrame>
        </p:grpSp>
      </p:grpSp>
      <p:graphicFrame>
        <p:nvGraphicFramePr>
          <p:cNvPr id="377932" name="Object 76"/>
          <p:cNvGraphicFramePr>
            <a:graphicFrameLocks noChangeAspect="1"/>
          </p:cNvGraphicFramePr>
          <p:nvPr/>
        </p:nvGraphicFramePr>
        <p:xfrm>
          <a:off x="168275" y="5768975"/>
          <a:ext cx="7283450" cy="755650"/>
        </p:xfrm>
        <a:graphic>
          <a:graphicData uri="http://schemas.openxmlformats.org/presentationml/2006/ole">
            <p:oleObj spid="_x0000_s81923" name="Image" r:id="rId12" imgW="15161905" imgH="1574048" progId="">
              <p:embed/>
            </p:oleObj>
          </a:graphicData>
        </a:graphic>
      </p:graphicFrame>
      <p:pic>
        <p:nvPicPr>
          <p:cNvPr id="377870" name="Picture 14" descr="samples"/>
          <p:cNvPicPr>
            <a:picLocks noChangeAspect="1" noChangeArrowheads="1"/>
          </p:cNvPicPr>
          <p:nvPr/>
        </p:nvPicPr>
        <p:blipFill>
          <a:blip r:embed="rId13"/>
          <a:srcRect/>
          <a:stretch>
            <a:fillRect/>
          </a:stretch>
        </p:blipFill>
        <p:spPr bwMode="auto">
          <a:xfrm>
            <a:off x="468313" y="2420938"/>
            <a:ext cx="6804025" cy="2536825"/>
          </a:xfrm>
          <a:prstGeom prst="rect">
            <a:avLst/>
          </a:prstGeom>
          <a:noFill/>
        </p:spPr>
      </p:pic>
      <p:sp>
        <p:nvSpPr>
          <p:cNvPr id="377940" name="AutoShape 84"/>
          <p:cNvSpPr>
            <a:spLocks noChangeArrowheads="1"/>
          </p:cNvSpPr>
          <p:nvPr/>
        </p:nvSpPr>
        <p:spPr bwMode="auto">
          <a:xfrm rot="3899954">
            <a:off x="6156326" y="1844675"/>
            <a:ext cx="576262" cy="1728787"/>
          </a:xfrm>
          <a:prstGeom prst="curvedRightArrow">
            <a:avLst>
              <a:gd name="adj1" fmla="val 60000"/>
              <a:gd name="adj2" fmla="val 120000"/>
              <a:gd name="adj3" fmla="val 33333"/>
            </a:avLst>
          </a:prstGeom>
          <a:solidFill>
            <a:srgbClr val="DDDDDD"/>
          </a:solidFill>
          <a:ln w="9525">
            <a:solidFill>
              <a:schemeClr val="bg2"/>
            </a:solidFill>
            <a:miter lim="800000"/>
            <a:headEnd/>
            <a:tailEnd/>
          </a:ln>
          <a:effectLst/>
        </p:spPr>
        <p:txBody>
          <a:bodyPr wrap="none" anchor="ctr">
            <a:prstTxWarp prst="textNoShape">
              <a:avLst/>
            </a:prstTxWarp>
          </a:bodyPr>
          <a:lstStyle/>
          <a:p>
            <a:endParaRPr lang="en-US"/>
          </a:p>
        </p:txBody>
      </p:sp>
      <p:sp>
        <p:nvSpPr>
          <p:cNvPr id="377941" name="AutoShape 85"/>
          <p:cNvSpPr>
            <a:spLocks noChangeArrowheads="1"/>
          </p:cNvSpPr>
          <p:nvPr/>
        </p:nvSpPr>
        <p:spPr bwMode="auto">
          <a:xfrm rot="11494837">
            <a:off x="301625" y="4076700"/>
            <a:ext cx="1152525" cy="1368425"/>
          </a:xfrm>
          <a:prstGeom prst="curvedLeftArrow">
            <a:avLst>
              <a:gd name="adj1" fmla="val 23747"/>
              <a:gd name="adj2" fmla="val 47493"/>
              <a:gd name="adj3" fmla="val 33333"/>
            </a:avLst>
          </a:prstGeom>
          <a:solidFill>
            <a:srgbClr val="DDDDDD"/>
          </a:solidFill>
          <a:ln w="9525">
            <a:solidFill>
              <a:schemeClr val="bg2"/>
            </a:solid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8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78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7789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7786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778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78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7786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7789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7789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377900"/>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500"/>
                                  </p:stCondLst>
                                  <p:childTnLst>
                                    <p:set>
                                      <p:cBhvr>
                                        <p:cTn id="32" dur="1" fill="hold">
                                          <p:stCondLst>
                                            <p:cond delay="0"/>
                                          </p:stCondLst>
                                        </p:cTn>
                                        <p:tgtEl>
                                          <p:spTgt spid="3779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7789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7790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7790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1511 -0.06203 C -0.02101 -0.14722 -0.02674 -0.2324 -0.004 -0.29352 C 0.01875 -0.35463 0.06979 -0.39166 0.121 -0.4287 " pathEditMode="relative" ptsTypes="aaA">
                                      <p:cBhvr>
                                        <p:cTn id="46" dur="1000" fill="hold"/>
                                        <p:tgtEl>
                                          <p:spTgt spid="2"/>
                                        </p:tgtEl>
                                        <p:attrNameLst>
                                          <p:attrName>ppt_x</p:attrName>
                                          <p:attrName>ppt_y</p:attrName>
                                        </p:attrNameLst>
                                      </p:cBhvr>
                                    </p:animMotion>
                                  </p:childTnLst>
                                </p:cTn>
                              </p:par>
                            </p:childTnLst>
                          </p:cTn>
                        </p:par>
                        <p:par>
                          <p:cTn id="47" fill="hold">
                            <p:stCondLst>
                              <p:cond delay="1000"/>
                            </p:stCondLst>
                            <p:childTnLst>
                              <p:par>
                                <p:cTn id="48" presetID="1" presetClass="exit" presetSubtype="0" fill="hold" nodeType="afterEffect">
                                  <p:stCondLst>
                                    <p:cond delay="0"/>
                                  </p:stCondLst>
                                  <p:childTnLst>
                                    <p:set>
                                      <p:cBhvr>
                                        <p:cTn id="49" dur="1" fill="hold">
                                          <p:stCondLst>
                                            <p:cond delay="0"/>
                                          </p:stCondLst>
                                        </p:cTn>
                                        <p:tgtEl>
                                          <p:spTgt spid="2"/>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nodeType="clickEffect">
                                  <p:stCondLst>
                                    <p:cond delay="0"/>
                                  </p:stCondLst>
                                  <p:childTnLst>
                                    <p:animMotion origin="layout" path="M -0.0132 -0.06204 C -0.02014 -0.12824 -0.02674 -0.19421 -0.00035 -0.24167 C 0.02621 -0.28889 0.08559 -0.31759 0.14531 -0.3463 " pathEditMode="relative" rAng="0" ptsTypes="aaA">
                                      <p:cBhvr>
                                        <p:cTn id="55" dur="1000" fill="hold"/>
                                        <p:tgtEl>
                                          <p:spTgt spid="4"/>
                                        </p:tgtEl>
                                        <p:attrNameLst>
                                          <p:attrName>ppt_x</p:attrName>
                                          <p:attrName>ppt_y</p:attrName>
                                        </p:attrNameLst>
                                      </p:cBhvr>
                                      <p:rCtr x="72" y="-142"/>
                                    </p:animMotion>
                                  </p:childTnLst>
                                </p:cTn>
                              </p:par>
                            </p:childTnLst>
                          </p:cTn>
                        </p:par>
                        <p:par>
                          <p:cTn id="56" fill="hold">
                            <p:stCondLst>
                              <p:cond delay="1000"/>
                            </p:stCondLst>
                            <p:childTnLst>
                              <p:par>
                                <p:cTn id="57" presetID="1" presetClass="exit" presetSubtype="0" fill="hold" nodeType="afterEffect">
                                  <p:stCondLst>
                                    <p:cond delay="0"/>
                                  </p:stCondLst>
                                  <p:childTnLst>
                                    <p:set>
                                      <p:cBhvr>
                                        <p:cTn id="58" dur="1" fill="hold">
                                          <p:stCondLst>
                                            <p:cond delay="0"/>
                                          </p:stCondLst>
                                        </p:cTn>
                                        <p:tgtEl>
                                          <p:spTgt spid="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1389 -0.06204 C -0.02049 -0.19676 -0.02674 -0.33102 -0.00157 -0.42755 C 0.02395 -0.52361 0.0809 -0.58195 0.13819 -0.64028 " pathEditMode="relative" rAng="0" ptsTypes="aaA">
                                      <p:cBhvr>
                                        <p:cTn id="64" dur="1000" fill="hold"/>
                                        <p:tgtEl>
                                          <p:spTgt spid="6"/>
                                        </p:tgtEl>
                                        <p:attrNameLst>
                                          <p:attrName>ppt_x</p:attrName>
                                          <p:attrName>ppt_y</p:attrName>
                                        </p:attrNameLst>
                                      </p:cBhvr>
                                      <p:rCtr x="70" y="-289"/>
                                    </p:animMotion>
                                  </p:childTnLst>
                                </p:cTn>
                              </p:par>
                            </p:childTnLst>
                          </p:cTn>
                        </p:par>
                        <p:par>
                          <p:cTn id="65" fill="hold">
                            <p:stCondLst>
                              <p:cond delay="1000"/>
                            </p:stCondLst>
                            <p:childTnLst>
                              <p:par>
                                <p:cTn id="66" presetID="1" presetClass="exit" presetSubtype="0" fill="hold" nodeType="afterEffect">
                                  <p:stCondLst>
                                    <p:cond delay="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7787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7788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377869"/>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377871"/>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377888"/>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377932"/>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0"/>
                                  </p:stCondLst>
                                  <p:childTnLst>
                                    <p:set>
                                      <p:cBhvr>
                                        <p:cTn id="88" dur="1" fill="hold">
                                          <p:stCondLst>
                                            <p:cond delay="0"/>
                                          </p:stCondLst>
                                        </p:cTn>
                                        <p:tgtEl>
                                          <p:spTgt spid="37787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7794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77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94" grpId="0" animBg="1"/>
      <p:bldP spid="377894" grpId="1" animBg="1"/>
      <p:bldP spid="377895" grpId="0" animBg="1"/>
      <p:bldP spid="377895" grpId="1" animBg="1"/>
      <p:bldP spid="377899" grpId="0" animBg="1"/>
      <p:bldP spid="377899" grpId="1" animBg="1"/>
      <p:bldP spid="377900" grpId="0" animBg="1"/>
      <p:bldP spid="377900" grpId="1" animBg="1"/>
      <p:bldP spid="377901" grpId="0" animBg="1"/>
      <p:bldP spid="377901" grpId="1" animBg="1"/>
      <p:bldP spid="377940" grpId="0" animBg="1"/>
      <p:bldP spid="377941"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dirty="0" smtClean="0"/>
              <a:t>Privacy in hospital work</a:t>
            </a:r>
            <a:endParaRPr lang="en-US" dirty="0"/>
          </a:p>
        </p:txBody>
      </p:sp>
      <p:sp>
        <p:nvSpPr>
          <p:cNvPr id="395267" name="Rectangle 3"/>
          <p:cNvSpPr>
            <a:spLocks noGrp="1" noChangeArrowheads="1"/>
          </p:cNvSpPr>
          <p:nvPr>
            <p:ph type="body" idx="1"/>
          </p:nvPr>
        </p:nvSpPr>
        <p:spPr/>
        <p:txBody>
          <a:bodyPr/>
          <a:lstStyle/>
          <a:p>
            <a:r>
              <a:rPr lang="es-MX" sz="2400" dirty="0"/>
              <a:t>Personal privacy is not </a:t>
            </a:r>
            <a:r>
              <a:rPr lang="es-MX" sz="2400" dirty="0" smtClean="0"/>
              <a:t>a concern </a:t>
            </a:r>
            <a:r>
              <a:rPr lang="es-MX" sz="2400" i="1" dirty="0"/>
              <a:t>a </a:t>
            </a:r>
            <a:r>
              <a:rPr lang="es-MX" sz="2400" i="1" dirty="0" smtClean="0"/>
              <a:t>priori</a:t>
            </a:r>
            <a:endParaRPr lang="es-MX" sz="2400" dirty="0" smtClean="0"/>
          </a:p>
          <a:p>
            <a:pPr>
              <a:buFontTx/>
              <a:buNone/>
            </a:pPr>
            <a:endParaRPr lang="es-ES" sz="1000" dirty="0"/>
          </a:p>
          <a:p>
            <a:r>
              <a:rPr lang="es-ES" sz="2400" dirty="0"/>
              <a:t>In a medical environment privacy imposes additional demands</a:t>
            </a:r>
          </a:p>
          <a:p>
            <a:endParaRPr lang="es-ES" sz="1200" dirty="0"/>
          </a:p>
          <a:p>
            <a:r>
              <a:rPr lang="en-US" sz="2400" dirty="0"/>
              <a:t>There is an </a:t>
            </a:r>
            <a:r>
              <a:rPr lang="en-US" sz="2400" dirty="0" err="1"/>
              <a:t>assimetry</a:t>
            </a:r>
            <a:r>
              <a:rPr lang="en-US" sz="2400" dirty="0"/>
              <a:t> in the perception of privacy related to information being </a:t>
            </a:r>
            <a:r>
              <a:rPr lang="en-US" sz="2400" dirty="0" smtClean="0"/>
              <a:t>shared</a:t>
            </a:r>
          </a:p>
          <a:p>
            <a:pPr>
              <a:buNone/>
            </a:pPr>
            <a:endParaRPr lang="en-US" sz="1000" dirty="0" smtClean="0"/>
          </a:p>
          <a:p>
            <a:r>
              <a:rPr lang="en-US" sz="2400" dirty="0" smtClean="0"/>
              <a:t>Privacy </a:t>
            </a:r>
            <a:r>
              <a:rPr lang="en-US" sz="2400" dirty="0"/>
              <a:t>affects the perceived usefulness of the technology and influences its </a:t>
            </a:r>
            <a:r>
              <a:rPr lang="en-US" sz="2400" dirty="0" smtClean="0"/>
              <a:t>adoption</a:t>
            </a:r>
            <a:endParaRPr lang="en-US" sz="2400" dirty="0"/>
          </a:p>
        </p:txBody>
      </p:sp>
      <p:sp>
        <p:nvSpPr>
          <p:cNvPr id="395268" name="Text Box 4"/>
          <p:cNvSpPr txBox="1">
            <a:spLocks noChangeArrowheads="1"/>
          </p:cNvSpPr>
          <p:nvPr/>
        </p:nvSpPr>
        <p:spPr bwMode="auto">
          <a:xfrm>
            <a:off x="762000" y="3505200"/>
            <a:ext cx="7391400" cy="1228725"/>
          </a:xfrm>
          <a:prstGeom prst="rect">
            <a:avLst/>
          </a:prstGeom>
          <a:solidFill>
            <a:srgbClr val="FFFFFF"/>
          </a:solidFill>
          <a:ln w="38100">
            <a:solidFill>
              <a:schemeClr val="tx2"/>
            </a:solidFill>
            <a:miter lim="800000"/>
            <a:headEnd/>
            <a:tailEnd/>
          </a:ln>
          <a:effectLst/>
        </p:spPr>
        <p:txBody>
          <a:bodyPr>
            <a:prstTxWarp prst="textNoShape">
              <a:avLst/>
            </a:prstTxWarp>
            <a:spAutoFit/>
          </a:bodyPr>
          <a:lstStyle/>
          <a:p>
            <a:pPr algn="just" eaLnBrk="0" hangingPunct="0">
              <a:spcBef>
                <a:spcPct val="50000"/>
              </a:spcBef>
            </a:pPr>
            <a:r>
              <a:rPr lang="es-ES">
                <a:ea typeface="ＭＳ Ｐゴシック" charset="-128"/>
                <a:cs typeface="ＭＳ Ｐゴシック" charset="-128"/>
              </a:rPr>
              <a:t>“Once I left the hospital for personal reasons, someone told the attending physician and he reprimended me when I came back. He yalled at me in front of everybody. This teaches you with whom you can do certain things and with whom you cannot.”</a:t>
            </a:r>
            <a:endParaRPr lang="es-ES" b="1">
              <a:ea typeface="ＭＳ Ｐゴシック" charset="-128"/>
              <a:cs typeface="ＭＳ Ｐゴシック" charset="-128"/>
            </a:endParaRPr>
          </a:p>
        </p:txBody>
      </p:sp>
      <p:sp>
        <p:nvSpPr>
          <p:cNvPr id="395269" name="Text Box 5"/>
          <p:cNvSpPr txBox="1">
            <a:spLocks noChangeArrowheads="1"/>
          </p:cNvSpPr>
          <p:nvPr/>
        </p:nvSpPr>
        <p:spPr bwMode="auto">
          <a:xfrm>
            <a:off x="2362200" y="4038600"/>
            <a:ext cx="3810000" cy="679450"/>
          </a:xfrm>
          <a:prstGeom prst="rect">
            <a:avLst/>
          </a:prstGeom>
          <a:solidFill>
            <a:srgbClr val="FFFFFF"/>
          </a:solidFill>
          <a:ln w="38100">
            <a:solidFill>
              <a:schemeClr val="tx2"/>
            </a:solidFill>
            <a:miter lim="800000"/>
            <a:headEnd/>
            <a:tailEnd/>
          </a:ln>
          <a:effectLst/>
        </p:spPr>
        <p:txBody>
          <a:bodyPr>
            <a:prstTxWarp prst="textNoShape">
              <a:avLst/>
            </a:prstTxWarp>
            <a:spAutoFit/>
          </a:bodyPr>
          <a:lstStyle/>
          <a:p>
            <a:pPr eaLnBrk="0" hangingPunct="0">
              <a:spcBef>
                <a:spcPct val="50000"/>
              </a:spcBef>
            </a:pPr>
            <a:r>
              <a:rPr lang="en-US">
                <a:ea typeface="ＭＳ Ｐゴシック" charset="-128"/>
                <a:cs typeface="ＭＳ Ｐゴシック" charset="-128"/>
              </a:rPr>
              <a:t>High availability, confidentiality, time spent at the hospital </a:t>
            </a:r>
            <a:endParaRPr lang="en-US" b="1">
              <a:ea typeface="ＭＳ Ｐゴシック" charset="-128"/>
              <a:cs typeface="ＭＳ Ｐゴシック" charset="-128"/>
            </a:endParaRPr>
          </a:p>
        </p:txBody>
      </p:sp>
      <p:sp>
        <p:nvSpPr>
          <p:cNvPr id="395270" name="Text Box 6"/>
          <p:cNvSpPr txBox="1">
            <a:spLocks noChangeArrowheads="1"/>
          </p:cNvSpPr>
          <p:nvPr/>
        </p:nvSpPr>
        <p:spPr bwMode="auto">
          <a:xfrm>
            <a:off x="2209800" y="5257800"/>
            <a:ext cx="4724400" cy="679450"/>
          </a:xfrm>
          <a:prstGeom prst="rect">
            <a:avLst/>
          </a:prstGeom>
          <a:solidFill>
            <a:srgbClr val="FFFFFF"/>
          </a:solidFill>
          <a:ln w="38100">
            <a:solidFill>
              <a:schemeClr val="tx2"/>
            </a:solidFill>
            <a:miter lim="800000"/>
            <a:headEnd/>
            <a:tailEnd/>
          </a:ln>
          <a:effectLst/>
        </p:spPr>
        <p:txBody>
          <a:bodyPr>
            <a:prstTxWarp prst="textNoShape">
              <a:avLst/>
            </a:prstTxWarp>
            <a:spAutoFit/>
          </a:bodyPr>
          <a:lstStyle/>
          <a:p>
            <a:pPr eaLnBrk="0" hangingPunct="0">
              <a:spcBef>
                <a:spcPct val="50000"/>
              </a:spcBef>
            </a:pPr>
            <a:r>
              <a:rPr lang="en-US">
                <a:ea typeface="ＭＳ Ｐゴシック" charset="-128"/>
                <a:cs typeface="ＭＳ Ｐゴシック" charset="-128"/>
              </a:rPr>
              <a:t>“The benefits I get from these services surpass the risks of using them”</a:t>
            </a:r>
          </a:p>
        </p:txBody>
      </p:sp>
      <p:sp>
        <p:nvSpPr>
          <p:cNvPr id="8" name="Rectangle 6"/>
          <p:cNvSpPr>
            <a:spLocks noChangeArrowheads="1"/>
          </p:cNvSpPr>
          <p:nvPr/>
        </p:nvSpPr>
        <p:spPr bwMode="auto">
          <a:xfrm>
            <a:off x="6248189" y="6413500"/>
            <a:ext cx="2362411" cy="318334"/>
          </a:xfrm>
          <a:prstGeom prst="rect">
            <a:avLst/>
          </a:prstGeom>
          <a:solidFill>
            <a:srgbClr val="99CCFF">
              <a:alpha val="41176"/>
            </a:srgbClr>
          </a:solidFill>
          <a:ln w="9525">
            <a:solidFill>
              <a:srgbClr val="003399"/>
            </a:solidFill>
            <a:miter lim="800000"/>
            <a:headEnd/>
            <a:tailEnd/>
          </a:ln>
        </p:spPr>
        <p:txBody>
          <a:bodyPr wrap="none" anchor="ctr">
            <a:prstTxWarp prst="textNoShape">
              <a:avLst/>
            </a:prstTxWarp>
          </a:bodyPr>
          <a:lstStyle/>
          <a:p>
            <a:endParaRPr lang="en-US"/>
          </a:p>
        </p:txBody>
      </p:sp>
      <p:sp>
        <p:nvSpPr>
          <p:cNvPr id="9" name="Text Box 7"/>
          <p:cNvSpPr txBox="1">
            <a:spLocks noChangeArrowheads="1"/>
          </p:cNvSpPr>
          <p:nvPr/>
        </p:nvSpPr>
        <p:spPr bwMode="auto">
          <a:xfrm>
            <a:off x="6172200" y="6426350"/>
            <a:ext cx="2411945" cy="431650"/>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pPr>
            <a:r>
              <a:rPr lang="en-US" sz="1200" dirty="0">
                <a:solidFill>
                  <a:srgbClr val="003399"/>
                </a:solidFill>
                <a:latin typeface="Arial Narrow" charset="0"/>
                <a:ea typeface="Arial" charset="0"/>
                <a:cs typeface="Arial" charset="0"/>
              </a:rPr>
              <a:t> IEEE Intelligent Systems, </a:t>
            </a:r>
            <a:r>
              <a:rPr lang="en-US" sz="1200" dirty="0" smtClean="0">
                <a:solidFill>
                  <a:srgbClr val="003399"/>
                </a:solidFill>
                <a:latin typeface="Arial Narrow" charset="0"/>
                <a:ea typeface="Arial" charset="0"/>
                <a:cs typeface="Arial" charset="0"/>
              </a:rPr>
              <a:t>21(</a:t>
            </a:r>
            <a:r>
              <a:rPr lang="en-US" sz="1200" dirty="0">
                <a:solidFill>
                  <a:srgbClr val="003399"/>
                </a:solidFill>
                <a:latin typeface="Arial Narrow" charset="0"/>
                <a:ea typeface="Arial" charset="0"/>
                <a:cs typeface="Arial" charset="0"/>
              </a:rPr>
              <a:t>6</a:t>
            </a:r>
            <a:r>
              <a:rPr lang="en-US" sz="1200" dirty="0" smtClean="0">
                <a:solidFill>
                  <a:srgbClr val="003399"/>
                </a:solidFill>
                <a:latin typeface="Arial Narrow" charset="0"/>
                <a:ea typeface="Arial" charset="0"/>
                <a:cs typeface="Arial" charset="0"/>
              </a:rPr>
              <a:t>) 2006</a:t>
            </a:r>
            <a:endParaRPr lang="es-ES" sz="1200" dirty="0" smtClean="0">
              <a:solidFill>
                <a:srgbClr val="003399"/>
              </a:solidFill>
              <a:latin typeface="Arial Narrow" charset="0"/>
              <a:ea typeface="Arial" charset="0"/>
              <a:cs typeface="Arial" charset="0"/>
            </a:endParaRPr>
          </a:p>
          <a:p>
            <a:pPr>
              <a:lnSpc>
                <a:spcPct val="80000"/>
              </a:lnSpc>
              <a:spcBef>
                <a:spcPct val="20000"/>
              </a:spcBef>
              <a:buFontTx/>
              <a:buChar char="•"/>
            </a:pPr>
            <a:endParaRPr lang="en-US" sz="1200" dirty="0">
              <a:solidFill>
                <a:srgbClr val="003399"/>
              </a:solidFill>
              <a:latin typeface="Arial Narrow" charset="0"/>
              <a:ea typeface="Arial" charset="0"/>
              <a:cs typeface="Arial" charset="0"/>
            </a:endParaRPr>
          </a:p>
        </p:txBody>
      </p:sp>
      <p:sp>
        <p:nvSpPr>
          <p:cNvPr id="10" name="TextBox 9"/>
          <p:cNvSpPr txBox="1"/>
          <p:nvPr/>
        </p:nvSpPr>
        <p:spPr>
          <a:xfrm>
            <a:off x="980954" y="5715000"/>
            <a:ext cx="4657846" cy="584776"/>
          </a:xfrm>
          <a:prstGeom prst="rect">
            <a:avLst/>
          </a:prstGeom>
          <a:noFill/>
        </p:spPr>
        <p:txBody>
          <a:bodyPr wrap="none" rtlCol="0">
            <a:spAutoFit/>
          </a:bodyPr>
          <a:lstStyle/>
          <a:p>
            <a:r>
              <a:rPr lang="en-US" sz="3200" dirty="0" smtClean="0"/>
              <a:t> </a:t>
            </a:r>
            <a:r>
              <a:rPr lang="en-US" sz="3200" dirty="0" smtClean="0">
                <a:solidFill>
                  <a:schemeClr val="tx2"/>
                </a:solidFill>
              </a:rPr>
              <a:t>-&gt; Quality of Privacy (</a:t>
            </a:r>
            <a:r>
              <a:rPr lang="en-US" sz="3200" dirty="0" err="1" smtClean="0">
                <a:solidFill>
                  <a:schemeClr val="tx2"/>
                </a:solidFill>
              </a:rPr>
              <a:t>QoP</a:t>
            </a:r>
            <a:r>
              <a:rPr lang="en-US" sz="3200" dirty="0" smtClean="0">
                <a:solidFill>
                  <a:schemeClr val="tx2"/>
                </a:solidFill>
              </a:rPr>
              <a: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267">
                                            <p:txEl>
                                              <p:pRg st="0" end="0"/>
                                            </p:txEl>
                                          </p:spTgt>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395268"/>
                                        </p:tgtEl>
                                        <p:attrNameLst>
                                          <p:attrName>style.visibility</p:attrName>
                                        </p:attrNameLst>
                                      </p:cBhvr>
                                      <p:to>
                                        <p:strVal val="visible"/>
                                      </p:to>
                                    </p:set>
                                    <p:anim calcmode="lin" valueType="num">
                                      <p:cBhvr>
                                        <p:cTn id="10" dur="500" fill="hold"/>
                                        <p:tgtEl>
                                          <p:spTgt spid="395268"/>
                                        </p:tgtEl>
                                        <p:attrNameLst>
                                          <p:attrName>ppt_w</p:attrName>
                                        </p:attrNameLst>
                                      </p:cBhvr>
                                      <p:tavLst>
                                        <p:tav tm="0">
                                          <p:val>
                                            <p:fltVal val="0"/>
                                          </p:val>
                                        </p:tav>
                                        <p:tav tm="100000">
                                          <p:val>
                                            <p:strVal val="#ppt_w"/>
                                          </p:val>
                                        </p:tav>
                                      </p:tavLst>
                                    </p:anim>
                                    <p:anim calcmode="lin" valueType="num">
                                      <p:cBhvr>
                                        <p:cTn id="11" dur="500" fill="hold"/>
                                        <p:tgtEl>
                                          <p:spTgt spid="395268"/>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95268"/>
                                        </p:tgtEl>
                                        <p:attrNameLst>
                                          <p:attrName>style.visibility</p:attrName>
                                        </p:attrNameLst>
                                      </p:cBhvr>
                                      <p:to>
                                        <p:strVal val="hidden"/>
                                      </p:to>
                                    </p:set>
                                  </p:childTnLst>
                                </p:cTn>
                              </p:par>
                              <p:par>
                                <p:cTn id="16" presetID="3" presetClass="emph" presetSubtype="2" fill="hold" nodeType="withEffect">
                                  <p:stCondLst>
                                    <p:cond delay="0"/>
                                  </p:stCondLst>
                                  <p:childTnLst>
                                    <p:animClr clrSpc="rgb" dir="cw">
                                      <p:cBhvr override="childStyle">
                                        <p:cTn id="17" dur="500" fill="hold"/>
                                        <p:tgtEl>
                                          <p:spTgt spid="395267">
                                            <p:txEl>
                                              <p:pRg st="0" end="0"/>
                                            </p:txEl>
                                          </p:spTgt>
                                        </p:tgtEl>
                                        <p:attrNameLst>
                                          <p:attrName>style.color</p:attrName>
                                        </p:attrNameLst>
                                      </p:cBhvr>
                                      <p:to>
                                        <a:srgbClr val="C0C0C0"/>
                                      </p:to>
                                    </p:animClr>
                                  </p:childTnLst>
                                </p:cTn>
                              </p:par>
                              <p:par>
                                <p:cTn id="18" presetID="1" presetClass="entr" presetSubtype="0" fill="hold" nodeType="withEffect">
                                  <p:stCondLst>
                                    <p:cond delay="0"/>
                                  </p:stCondLst>
                                  <p:childTnLst>
                                    <p:set>
                                      <p:cBhvr>
                                        <p:cTn id="19" dur="1" fill="hold">
                                          <p:stCondLst>
                                            <p:cond delay="0"/>
                                          </p:stCondLst>
                                        </p:cTn>
                                        <p:tgtEl>
                                          <p:spTgt spid="395267">
                                            <p:txEl>
                                              <p:pRg st="2" end="2"/>
                                            </p:txEl>
                                          </p:spTgt>
                                        </p:tgtEl>
                                        <p:attrNameLst>
                                          <p:attrName>style.visibility</p:attrName>
                                        </p:attrNameLst>
                                      </p:cBhvr>
                                      <p:to>
                                        <p:strVal val="visible"/>
                                      </p:to>
                                    </p:set>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395269"/>
                                        </p:tgtEl>
                                        <p:attrNameLst>
                                          <p:attrName>style.visibility</p:attrName>
                                        </p:attrNameLst>
                                      </p:cBhvr>
                                      <p:to>
                                        <p:strVal val="visible"/>
                                      </p:to>
                                    </p:set>
                                    <p:anim calcmode="lin" valueType="num">
                                      <p:cBhvr>
                                        <p:cTn id="23" dur="500" fill="hold"/>
                                        <p:tgtEl>
                                          <p:spTgt spid="395269"/>
                                        </p:tgtEl>
                                        <p:attrNameLst>
                                          <p:attrName>ppt_w</p:attrName>
                                        </p:attrNameLst>
                                      </p:cBhvr>
                                      <p:tavLst>
                                        <p:tav tm="0">
                                          <p:val>
                                            <p:fltVal val="0"/>
                                          </p:val>
                                        </p:tav>
                                        <p:tav tm="100000">
                                          <p:val>
                                            <p:strVal val="#ppt_w"/>
                                          </p:val>
                                        </p:tav>
                                      </p:tavLst>
                                    </p:anim>
                                    <p:anim calcmode="lin" valueType="num">
                                      <p:cBhvr>
                                        <p:cTn id="24" dur="500" fill="hold"/>
                                        <p:tgtEl>
                                          <p:spTgt spid="395269"/>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95269"/>
                                        </p:tgtEl>
                                        <p:attrNameLst>
                                          <p:attrName>style.visibility</p:attrName>
                                        </p:attrNameLst>
                                      </p:cBhvr>
                                      <p:to>
                                        <p:strVal val="hidden"/>
                                      </p:to>
                                    </p:set>
                                  </p:childTnLst>
                                </p:cTn>
                              </p:par>
                              <p:par>
                                <p:cTn id="29" presetID="3" presetClass="emph" presetSubtype="2" fill="hold" nodeType="withEffect">
                                  <p:stCondLst>
                                    <p:cond delay="0"/>
                                  </p:stCondLst>
                                  <p:childTnLst>
                                    <p:animClr clrSpc="rgb" dir="cw">
                                      <p:cBhvr override="childStyle">
                                        <p:cTn id="30" dur="500" fill="hold"/>
                                        <p:tgtEl>
                                          <p:spTgt spid="395267">
                                            <p:txEl>
                                              <p:pRg st="2" end="2"/>
                                            </p:txEl>
                                          </p:spTgt>
                                        </p:tgtEl>
                                        <p:attrNameLst>
                                          <p:attrName>style.color</p:attrName>
                                        </p:attrNameLst>
                                      </p:cBhvr>
                                      <p:to>
                                        <a:srgbClr val="C0C0C0"/>
                                      </p:to>
                                    </p:animClr>
                                  </p:childTnLst>
                                </p:cTn>
                              </p:par>
                              <p:par>
                                <p:cTn id="31" presetID="1" presetClass="entr" presetSubtype="0" fill="hold" nodeType="withEffect">
                                  <p:stCondLst>
                                    <p:cond delay="0"/>
                                  </p:stCondLst>
                                  <p:childTnLst>
                                    <p:set>
                                      <p:cBhvr>
                                        <p:cTn id="32" dur="1" fill="hold">
                                          <p:stCondLst>
                                            <p:cond delay="0"/>
                                          </p:stCondLst>
                                        </p:cTn>
                                        <p:tgtEl>
                                          <p:spTgt spid="395267">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nodeType="clickEffect">
                                  <p:stCondLst>
                                    <p:cond delay="0"/>
                                  </p:stCondLst>
                                  <p:childTnLst>
                                    <p:animClr clrSpc="rgb" dir="cw">
                                      <p:cBhvr override="childStyle">
                                        <p:cTn id="36" dur="500" fill="hold"/>
                                        <p:tgtEl>
                                          <p:spTgt spid="395267">
                                            <p:txEl>
                                              <p:pRg st="4" end="4"/>
                                            </p:txEl>
                                          </p:spTgt>
                                        </p:tgtEl>
                                        <p:attrNameLst>
                                          <p:attrName>style.color</p:attrName>
                                        </p:attrNameLst>
                                      </p:cBhvr>
                                      <p:to>
                                        <a:srgbClr val="C0C0C0"/>
                                      </p:to>
                                    </p:animClr>
                                  </p:childTnLst>
                                </p:cTn>
                              </p:par>
                              <p:par>
                                <p:cTn id="37" presetID="1" presetClass="entr" presetSubtype="0" fill="hold" nodeType="withEffect">
                                  <p:stCondLst>
                                    <p:cond delay="0"/>
                                  </p:stCondLst>
                                  <p:childTnLst>
                                    <p:set>
                                      <p:cBhvr>
                                        <p:cTn id="38" dur="1" fill="hold">
                                          <p:stCondLst>
                                            <p:cond delay="0"/>
                                          </p:stCondLst>
                                        </p:cTn>
                                        <p:tgtEl>
                                          <p:spTgt spid="395267">
                                            <p:txEl>
                                              <p:pRg st="6" end="6"/>
                                            </p:txEl>
                                          </p:spTgt>
                                        </p:tgtEl>
                                        <p:attrNameLst>
                                          <p:attrName>style.visibility</p:attrName>
                                        </p:attrNameLst>
                                      </p:cBhvr>
                                      <p:to>
                                        <p:strVal val="visible"/>
                                      </p:to>
                                    </p:set>
                                  </p:childTnLst>
                                </p:cTn>
                              </p:par>
                            </p:childTnLst>
                          </p:cTn>
                        </p:par>
                        <p:par>
                          <p:cTn id="39" fill="hold">
                            <p:stCondLst>
                              <p:cond delay="500"/>
                            </p:stCondLst>
                            <p:childTnLst>
                              <p:par>
                                <p:cTn id="40" presetID="23" presetClass="entr" presetSubtype="16" fill="hold" grpId="0" nodeType="afterEffect">
                                  <p:stCondLst>
                                    <p:cond delay="0"/>
                                  </p:stCondLst>
                                  <p:childTnLst>
                                    <p:set>
                                      <p:cBhvr>
                                        <p:cTn id="41" dur="1" fill="hold">
                                          <p:stCondLst>
                                            <p:cond delay="0"/>
                                          </p:stCondLst>
                                        </p:cTn>
                                        <p:tgtEl>
                                          <p:spTgt spid="395270"/>
                                        </p:tgtEl>
                                        <p:attrNameLst>
                                          <p:attrName>style.visibility</p:attrName>
                                        </p:attrNameLst>
                                      </p:cBhvr>
                                      <p:to>
                                        <p:strVal val="visible"/>
                                      </p:to>
                                    </p:set>
                                    <p:anim calcmode="lin" valueType="num">
                                      <p:cBhvr>
                                        <p:cTn id="42" dur="500" fill="hold"/>
                                        <p:tgtEl>
                                          <p:spTgt spid="395270"/>
                                        </p:tgtEl>
                                        <p:attrNameLst>
                                          <p:attrName>ppt_w</p:attrName>
                                        </p:attrNameLst>
                                      </p:cBhvr>
                                      <p:tavLst>
                                        <p:tav tm="0">
                                          <p:val>
                                            <p:fltVal val="0"/>
                                          </p:val>
                                        </p:tav>
                                        <p:tav tm="100000">
                                          <p:val>
                                            <p:strVal val="#ppt_w"/>
                                          </p:val>
                                        </p:tav>
                                      </p:tavLst>
                                    </p:anim>
                                    <p:anim calcmode="lin" valueType="num">
                                      <p:cBhvr>
                                        <p:cTn id="43" dur="500" fill="hold"/>
                                        <p:tgtEl>
                                          <p:spTgt spid="395270"/>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9527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8" grpId="0" animBg="1"/>
      <p:bldP spid="395268" grpId="1" animBg="1"/>
      <p:bldP spid="395269" grpId="0" animBg="1"/>
      <p:bldP spid="395269" grpId="1" animBg="1"/>
      <p:bldP spid="395270" grpId="0" animBg="1"/>
      <p:bldP spid="395270" grpId="1" animBg="1"/>
      <p:bldP spid="10"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98661" name="Object 5"/>
          <p:cNvGraphicFramePr>
            <a:graphicFrameLocks noChangeAspect="1"/>
          </p:cNvGraphicFramePr>
          <p:nvPr/>
        </p:nvGraphicFramePr>
        <p:xfrm>
          <a:off x="4495800" y="3121025"/>
          <a:ext cx="4572000" cy="3432175"/>
        </p:xfrm>
        <a:graphic>
          <a:graphicData uri="http://schemas.openxmlformats.org/presentationml/2006/ole">
            <p:oleObj spid="_x0000_s198661" name="Document" r:id="rId4" imgW="3191256" imgH="2395728" progId="Word.Document.8">
              <p:embed/>
            </p:oleObj>
          </a:graphicData>
        </a:graphic>
      </p:graphicFrame>
      <p:sp>
        <p:nvSpPr>
          <p:cNvPr id="109570" name="Rectangle 2"/>
          <p:cNvSpPr>
            <a:spLocks noGrp="1" noChangeArrowheads="1"/>
          </p:cNvSpPr>
          <p:nvPr>
            <p:ph type="title"/>
          </p:nvPr>
        </p:nvSpPr>
        <p:spPr/>
        <p:txBody>
          <a:bodyPr/>
          <a:lstStyle/>
          <a:p>
            <a:r>
              <a:rPr lang="es-MX" sz="4000" dirty="0" smtClean="0"/>
              <a:t>Shadowing artifacts</a:t>
            </a:r>
            <a:endParaRPr lang="es-MX" sz="4000" dirty="0"/>
          </a:p>
        </p:txBody>
      </p:sp>
      <p:pic>
        <p:nvPicPr>
          <p:cNvPr id="109572" name="Picture 4" descr="111-1179_IMG"/>
          <p:cNvPicPr>
            <a:picLocks noGrp="1" noChangeAspect="1" noChangeArrowheads="1"/>
          </p:cNvPicPr>
          <p:nvPr>
            <p:ph sz="quarter" idx="3"/>
          </p:nvPr>
        </p:nvPicPr>
        <p:blipFill>
          <a:blip r:embed="rId5"/>
          <a:srcRect/>
          <a:stretch>
            <a:fillRect/>
          </a:stretch>
        </p:blipFill>
        <p:spPr>
          <a:xfrm>
            <a:off x="304800" y="1676400"/>
            <a:ext cx="4550992" cy="3200400"/>
          </a:xfrm>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graphicFrame>
        <p:nvGraphicFramePr>
          <p:cNvPr id="15364" name="Object 4"/>
          <p:cNvGraphicFramePr>
            <a:graphicFrameLocks noChangeAspect="1"/>
          </p:cNvGraphicFramePr>
          <p:nvPr/>
        </p:nvGraphicFramePr>
        <p:xfrm>
          <a:off x="2469201" y="2186598"/>
          <a:ext cx="5103255" cy="3452202"/>
        </p:xfrm>
        <a:graphic>
          <a:graphicData uri="http://schemas.openxmlformats.org/presentationml/2006/ole">
            <p:oleObj spid="_x0000_s34820" name="Document" r:id="rId3" imgW="3022600" imgH="2044700" progId="Word.Document.12">
              <p:link updateAutomatic="1"/>
            </p:oleObj>
          </a:graphicData>
        </a:graphic>
      </p:graphicFrame>
      <p:sp>
        <p:nvSpPr>
          <p:cNvPr id="14338" name="Title 3"/>
          <p:cNvSpPr>
            <a:spLocks noGrp="1"/>
          </p:cNvSpPr>
          <p:nvPr>
            <p:ph type="title"/>
          </p:nvPr>
        </p:nvSpPr>
        <p:spPr/>
        <p:txBody>
          <a:bodyPr>
            <a:normAutofit fontScale="90000"/>
          </a:bodyPr>
          <a:lstStyle/>
          <a:p>
            <a:pPr eaLnBrk="1" hangingPunct="1"/>
            <a:r>
              <a:rPr lang="es-ES_tradnl" b="1" i="1" dirty="0" err="1" smtClean="0">
                <a:ea typeface="ＭＳ Ｐゴシック" charset="-128"/>
                <a:cs typeface="ＭＳ Ｐゴシック" charset="-128"/>
              </a:rPr>
              <a:t>inCense</a:t>
            </a:r>
            <a:r>
              <a:rPr lang="es-ES_tradnl" dirty="0" smtClean="0">
                <a:ea typeface="ＭＳ Ｐゴシック" charset="-128"/>
                <a:cs typeface="ＭＳ Ｐゴシック" charset="-128"/>
              </a:rPr>
              <a:t>: a </a:t>
            </a:r>
            <a:r>
              <a:rPr lang="es-ES_tradnl" dirty="0" err="1" smtClean="0">
                <a:ea typeface="ＭＳ Ｐゴシック" charset="-128"/>
                <a:cs typeface="ＭＳ Ｐゴシック" charset="-128"/>
              </a:rPr>
              <a:t>tool</a:t>
            </a:r>
            <a:r>
              <a:rPr lang="es-ES_tradnl" dirty="0" smtClean="0">
                <a:ea typeface="ＭＳ Ｐゴシック" charset="-128"/>
                <a:cs typeface="ＭＳ Ｐゴシック" charset="-128"/>
              </a:rPr>
              <a:t> </a:t>
            </a:r>
            <a:r>
              <a:rPr lang="es-ES_tradnl" dirty="0" err="1" smtClean="0">
                <a:ea typeface="ＭＳ Ｐゴシック" charset="-128"/>
                <a:cs typeface="ＭＳ Ｐゴシック" charset="-128"/>
              </a:rPr>
              <a:t>for</a:t>
            </a:r>
            <a:r>
              <a:rPr lang="es-ES_tradnl" dirty="0" smtClean="0">
                <a:ea typeface="ＭＳ Ｐゴシック" charset="-128"/>
                <a:cs typeface="ＭＳ Ｐゴシック" charset="-128"/>
              </a:rPr>
              <a:t> </a:t>
            </a:r>
            <a:r>
              <a:rPr lang="es-ES_tradnl" dirty="0" err="1" smtClean="0">
                <a:ea typeface="ＭＳ Ｐゴシック" charset="-128"/>
                <a:cs typeface="ＭＳ Ｐゴシック" charset="-128"/>
              </a:rPr>
              <a:t>opportunistic</a:t>
            </a:r>
            <a:r>
              <a:rPr lang="es-ES_tradnl" dirty="0" smtClean="0">
                <a:ea typeface="ＭＳ Ｐゴシック" charset="-128"/>
                <a:cs typeface="ＭＳ Ｐゴシック" charset="-128"/>
              </a:rPr>
              <a:t> </a:t>
            </a:r>
            <a:r>
              <a:rPr lang="es-ES_tradnl" dirty="0" err="1" smtClean="0">
                <a:ea typeface="ＭＳ Ｐゴシック" charset="-128"/>
                <a:cs typeface="ＭＳ Ｐゴシック" charset="-128"/>
              </a:rPr>
              <a:t>and</a:t>
            </a:r>
            <a:r>
              <a:rPr lang="es-ES_tradnl" dirty="0" smtClean="0">
                <a:ea typeface="ＭＳ Ｐゴシック" charset="-128"/>
                <a:cs typeface="ＭＳ Ｐゴシック" charset="-128"/>
              </a:rPr>
              <a:t> </a:t>
            </a:r>
            <a:r>
              <a:rPr lang="es-ES_tradnl" dirty="0" err="1" smtClean="0">
                <a:ea typeface="ＭＳ Ｐゴシック" charset="-128"/>
                <a:cs typeface="ＭＳ Ｐゴシック" charset="-128"/>
              </a:rPr>
              <a:t>participatory</a:t>
            </a:r>
            <a:r>
              <a:rPr lang="es-ES_tradnl" dirty="0" smtClean="0">
                <a:ea typeface="ＭＳ Ｐゴシック" charset="-128"/>
                <a:cs typeface="ＭＳ Ｐゴシック" charset="-128"/>
              </a:rPr>
              <a:t> </a:t>
            </a:r>
            <a:r>
              <a:rPr lang="es-ES_tradnl" dirty="0" err="1" smtClean="0">
                <a:ea typeface="ＭＳ Ｐゴシック" charset="-128"/>
                <a:cs typeface="ＭＳ Ｐゴシック" charset="-128"/>
              </a:rPr>
              <a:t>sensing</a:t>
            </a:r>
            <a:endParaRPr lang="en-US" dirty="0">
              <a:ea typeface="ＭＳ Ｐゴシック" charset="-128"/>
              <a:cs typeface="ＭＳ Ｐゴシック" charset="-128"/>
            </a:endParaRPr>
          </a:p>
        </p:txBody>
      </p:sp>
      <p:graphicFrame>
        <p:nvGraphicFramePr>
          <p:cNvPr id="15362" name="Object 2"/>
          <p:cNvGraphicFramePr>
            <a:graphicFrameLocks noChangeAspect="1"/>
          </p:cNvGraphicFramePr>
          <p:nvPr/>
        </p:nvGraphicFramePr>
        <p:xfrm>
          <a:off x="45921" y="3581400"/>
          <a:ext cx="2925879" cy="2187573"/>
        </p:xfrm>
        <a:graphic>
          <a:graphicData uri="http://schemas.openxmlformats.org/presentationml/2006/ole">
            <p:oleObj spid="_x0000_s34818" name="Document" r:id="rId4" imgW="2717800" imgH="2032000" progId="Word.Document.12">
              <p:link updateAutomatic="1"/>
            </p:oleObj>
          </a:graphicData>
        </a:graphic>
      </p:graphicFrame>
      <p:graphicFrame>
        <p:nvGraphicFramePr>
          <p:cNvPr id="15363" name="Object 3"/>
          <p:cNvGraphicFramePr>
            <a:graphicFrameLocks noChangeAspect="1"/>
          </p:cNvGraphicFramePr>
          <p:nvPr/>
        </p:nvGraphicFramePr>
        <p:xfrm>
          <a:off x="7199533" y="3890900"/>
          <a:ext cx="1422400" cy="2362200"/>
        </p:xfrm>
        <a:graphic>
          <a:graphicData uri="http://schemas.openxmlformats.org/presentationml/2006/ole">
            <p:oleObj spid="_x0000_s34819" name="Document" r:id="rId5" imgW="1422400" imgH="2362200" progId="Word.Document.12">
              <p:link updateAutomatic="1"/>
            </p:oleObj>
          </a:graphicData>
        </a:graphic>
      </p:graphicFrame>
      <p:sp>
        <p:nvSpPr>
          <p:cNvPr id="10" name="TextBox 9"/>
          <p:cNvSpPr txBox="1"/>
          <p:nvPr/>
        </p:nvSpPr>
        <p:spPr>
          <a:xfrm>
            <a:off x="2871817" y="6245423"/>
            <a:ext cx="3400365" cy="307777"/>
          </a:xfrm>
          <a:prstGeom prst="rect">
            <a:avLst/>
          </a:prstGeom>
          <a:noFill/>
        </p:spPr>
        <p:txBody>
          <a:bodyPr wrap="none" rtlCol="0">
            <a:spAutoFit/>
          </a:bodyPr>
          <a:lstStyle/>
          <a:p>
            <a:r>
              <a:rPr lang="en-US" sz="1400" dirty="0" smtClean="0"/>
              <a:t>[IEEE Pervasive Computing, to appear, 2011]</a:t>
            </a:r>
            <a:endParaRPr lang="en-US" sz="14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Ensenada Sensing </a:t>
            </a:r>
            <a:r>
              <a:rPr lang="en-US" dirty="0" err="1" smtClean="0"/>
              <a:t>Campaing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15 older adults for 20 days</a:t>
            </a:r>
          </a:p>
          <a:p>
            <a:r>
              <a:rPr lang="en-US" dirty="0" smtClean="0"/>
              <a:t>November 2011 – January 2012</a:t>
            </a:r>
          </a:p>
          <a:p>
            <a:r>
              <a:rPr lang="en-US" dirty="0" smtClean="0"/>
              <a:t>Android mobile phone with </a:t>
            </a:r>
            <a:r>
              <a:rPr lang="en-US" i="1" dirty="0" err="1" smtClean="0"/>
              <a:t>inCense</a:t>
            </a:r>
            <a:endParaRPr lang="en-US" i="1" dirty="0" smtClean="0"/>
          </a:p>
          <a:p>
            <a:pPr lvl="1"/>
            <a:r>
              <a:rPr lang="en-US" dirty="0" smtClean="0"/>
              <a:t>Location (GPS, </a:t>
            </a:r>
            <a:r>
              <a:rPr lang="en-US" dirty="0" err="1" smtClean="0"/>
              <a:t>WiFi</a:t>
            </a:r>
            <a:r>
              <a:rPr lang="en-US" dirty="0" smtClean="0"/>
              <a:t>)</a:t>
            </a:r>
          </a:p>
          <a:p>
            <a:pPr lvl="1"/>
            <a:r>
              <a:rPr lang="en-US" dirty="0" smtClean="0"/>
              <a:t>Accelerometer</a:t>
            </a:r>
          </a:p>
          <a:p>
            <a:pPr lvl="1"/>
            <a:r>
              <a:rPr lang="en-US" dirty="0" smtClean="0"/>
              <a:t>NFC tags -&gt; audio</a:t>
            </a:r>
          </a:p>
          <a:p>
            <a:pPr lvl="1"/>
            <a:r>
              <a:rPr lang="en-US" dirty="0" smtClean="0"/>
              <a:t>Activity log</a:t>
            </a:r>
          </a:p>
          <a:p>
            <a:pPr>
              <a:spcAft>
                <a:spcPts val="1800"/>
              </a:spcAft>
            </a:pPr>
            <a:r>
              <a:rPr lang="en-US" dirty="0" smtClean="0"/>
              <a:t>Users already underwent a battery of tests to assess frailty </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Pervasive games for early diagnosis</a:t>
            </a:r>
            <a:endParaRPr lang="en-US" dirty="0"/>
          </a:p>
        </p:txBody>
      </p:sp>
      <p:pic>
        <p:nvPicPr>
          <p:cNvPr id="7" name="focus_2.mp4">
            <a:hlinkClick r:id="" action="ppaction://media"/>
          </p:cNvPr>
          <p:cNvPicPr/>
          <p:nvPr>
            <a:videoFile r:link="rId1"/>
          </p:nvPr>
        </p:nvPicPr>
        <p:blipFill>
          <a:blip r:embed="rId3"/>
          <a:stretch>
            <a:fillRect/>
          </a:stretch>
        </p:blipFill>
        <p:spPr>
          <a:xfrm>
            <a:off x="1346200" y="1447800"/>
            <a:ext cx="6426200" cy="4819650"/>
          </a:xfrm>
          <a:prstGeom prst="rect">
            <a:avLst/>
          </a:prstGeom>
        </p:spPr>
      </p:pic>
      <p:pic>
        <p:nvPicPr>
          <p:cNvPr id="8" name="Picture 7" descr="wii_4.jpg"/>
          <p:cNvPicPr>
            <a:picLocks noChangeAspect="1"/>
          </p:cNvPicPr>
          <p:nvPr/>
        </p:nvPicPr>
        <p:blipFill>
          <a:blip r:embed="rId4"/>
          <a:stretch>
            <a:fillRect/>
          </a:stretch>
        </p:blipFill>
        <p:spPr>
          <a:xfrm>
            <a:off x="0" y="4572000"/>
            <a:ext cx="3048000" cy="2286000"/>
          </a:xfrm>
          <a:prstGeom prst="rect">
            <a:avLst/>
          </a:prstGeom>
        </p:spPr>
      </p:pic>
      <p:pic>
        <p:nvPicPr>
          <p:cNvPr id="9" name="Picture 8" descr="wii_1.jpg"/>
          <p:cNvPicPr>
            <a:picLocks noChangeAspect="1"/>
          </p:cNvPicPr>
          <p:nvPr/>
        </p:nvPicPr>
        <p:blipFill>
          <a:blip r:embed="rId5"/>
          <a:stretch>
            <a:fillRect/>
          </a:stretch>
        </p:blipFill>
        <p:spPr>
          <a:xfrm>
            <a:off x="6096000" y="4572000"/>
            <a:ext cx="3048000" cy="2286000"/>
          </a:xfrm>
          <a:prstGeom prst="rect">
            <a:avLst/>
          </a:prstGeom>
        </p:spPr>
      </p:pic>
      <p:sp>
        <p:nvSpPr>
          <p:cNvPr id="6" name="TextBox 5"/>
          <p:cNvSpPr txBox="1"/>
          <p:nvPr/>
        </p:nvSpPr>
        <p:spPr>
          <a:xfrm>
            <a:off x="1562100" y="1859340"/>
            <a:ext cx="6019800" cy="1569660"/>
          </a:xfrm>
          <a:prstGeom prst="rect">
            <a:avLst/>
          </a:prstGeom>
          <a:solidFill>
            <a:schemeClr val="bg1"/>
          </a:solidFill>
        </p:spPr>
        <p:txBody>
          <a:bodyPr wrap="square" rtlCol="0">
            <a:spAutoFit/>
          </a:bodyPr>
          <a:lstStyle/>
          <a:p>
            <a:r>
              <a:rPr lang="en-US" sz="2400" i="1" dirty="0" smtClean="0"/>
              <a:t>I felt very good... I had practiced yoga before… I forget things, I forget the words when I talk... I was afraid because I always feel that I do things wrong and I get stocked. </a:t>
            </a:r>
            <a:endParaRPr lang="en-US" sz="24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1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in Healthcare</a:t>
            </a:r>
            <a:endParaRPr lang="en-US" dirty="0"/>
          </a:p>
        </p:txBody>
      </p:sp>
      <p:sp>
        <p:nvSpPr>
          <p:cNvPr id="3" name="Content Placeholder 2"/>
          <p:cNvSpPr>
            <a:spLocks noGrp="1"/>
          </p:cNvSpPr>
          <p:nvPr>
            <p:ph idx="1"/>
          </p:nvPr>
        </p:nvSpPr>
        <p:spPr/>
        <p:txBody>
          <a:bodyPr/>
          <a:lstStyle/>
          <a:p>
            <a:r>
              <a:rPr lang="en-US" dirty="0" smtClean="0"/>
              <a:t>Randomized clinical trials – gold standard</a:t>
            </a:r>
          </a:p>
          <a:p>
            <a:r>
              <a:rPr lang="en-US" dirty="0" smtClean="0"/>
              <a:t>Why is it difficult to evaluate the usability of pervasive technologies?</a:t>
            </a:r>
          </a:p>
          <a:p>
            <a:pPr lvl="1"/>
            <a:r>
              <a:rPr lang="en-US" dirty="0" smtClean="0"/>
              <a:t>Novel technology / novel uses</a:t>
            </a:r>
          </a:p>
          <a:p>
            <a:pPr lvl="1"/>
            <a:r>
              <a:rPr lang="en-US" dirty="0" smtClean="0"/>
              <a:t>The computer is not at the center of the user’s attention</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 name="Straight Arrow Connector 4"/>
          <p:cNvCxnSpPr/>
          <p:nvPr/>
        </p:nvCxnSpPr>
        <p:spPr>
          <a:xfrm>
            <a:off x="2133600" y="5497513"/>
            <a:ext cx="495300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flipH="1" flipV="1">
            <a:off x="837407" y="4201319"/>
            <a:ext cx="304800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436" name="TextBox 7"/>
          <p:cNvSpPr txBox="1">
            <a:spLocks noChangeArrowheads="1"/>
          </p:cNvSpPr>
          <p:nvPr/>
        </p:nvSpPr>
        <p:spPr bwMode="auto">
          <a:xfrm>
            <a:off x="6437313" y="5649913"/>
            <a:ext cx="911225" cy="369887"/>
          </a:xfrm>
          <a:prstGeom prst="rect">
            <a:avLst/>
          </a:prstGeom>
          <a:noFill/>
          <a:ln w="9525">
            <a:noFill/>
            <a:miter lim="800000"/>
            <a:headEnd/>
            <a:tailEnd/>
          </a:ln>
        </p:spPr>
        <p:txBody>
          <a:bodyPr wrap="none">
            <a:prstTxWarp prst="textNoShape">
              <a:avLst/>
            </a:prstTxWarp>
            <a:spAutoFit/>
          </a:bodyPr>
          <a:lstStyle/>
          <a:p>
            <a:pPr algn="ctr"/>
            <a:r>
              <a:rPr lang="en-US"/>
              <a:t>Realism</a:t>
            </a:r>
          </a:p>
        </p:txBody>
      </p:sp>
      <p:sp>
        <p:nvSpPr>
          <p:cNvPr id="18437" name="TextBox 8"/>
          <p:cNvSpPr txBox="1">
            <a:spLocks noChangeArrowheads="1"/>
          </p:cNvSpPr>
          <p:nvPr/>
        </p:nvSpPr>
        <p:spPr bwMode="auto">
          <a:xfrm>
            <a:off x="1689100" y="1868488"/>
            <a:ext cx="1343025" cy="646112"/>
          </a:xfrm>
          <a:prstGeom prst="rect">
            <a:avLst/>
          </a:prstGeom>
          <a:noFill/>
          <a:ln w="9525">
            <a:noFill/>
            <a:miter lim="800000"/>
            <a:headEnd/>
            <a:tailEnd/>
          </a:ln>
        </p:spPr>
        <p:txBody>
          <a:bodyPr wrap="none">
            <a:prstTxWarp prst="textNoShape">
              <a:avLst/>
            </a:prstTxWarp>
            <a:spAutoFit/>
          </a:bodyPr>
          <a:lstStyle/>
          <a:p>
            <a:pPr algn="ctr"/>
            <a:r>
              <a:rPr lang="en-US"/>
              <a:t>User</a:t>
            </a:r>
          </a:p>
          <a:p>
            <a:pPr algn="ctr"/>
            <a:r>
              <a:rPr lang="en-US"/>
              <a:t>involvement</a:t>
            </a:r>
          </a:p>
        </p:txBody>
      </p:sp>
      <p:sp>
        <p:nvSpPr>
          <p:cNvPr id="18438" name="TextBox 9"/>
          <p:cNvSpPr txBox="1">
            <a:spLocks noChangeArrowheads="1"/>
          </p:cNvSpPr>
          <p:nvPr/>
        </p:nvSpPr>
        <p:spPr bwMode="auto">
          <a:xfrm>
            <a:off x="990600" y="3211513"/>
            <a:ext cx="1044575" cy="369887"/>
          </a:xfrm>
          <a:prstGeom prst="rect">
            <a:avLst/>
          </a:prstGeom>
          <a:noFill/>
          <a:ln w="9525">
            <a:noFill/>
            <a:miter lim="800000"/>
            <a:headEnd/>
            <a:tailEnd/>
          </a:ln>
        </p:spPr>
        <p:txBody>
          <a:bodyPr wrap="none">
            <a:prstTxWarp prst="textNoShape">
              <a:avLst/>
            </a:prstTxWarp>
            <a:spAutoFit/>
          </a:bodyPr>
          <a:lstStyle/>
          <a:p>
            <a:pPr algn="ctr"/>
            <a:r>
              <a:rPr lang="en-US"/>
              <a:t>hands on</a:t>
            </a:r>
          </a:p>
        </p:txBody>
      </p:sp>
      <p:cxnSp>
        <p:nvCxnSpPr>
          <p:cNvPr id="12" name="Straight Connector 11"/>
          <p:cNvCxnSpPr/>
          <p:nvPr/>
        </p:nvCxnSpPr>
        <p:spPr>
          <a:xfrm>
            <a:off x="2209800" y="3438525"/>
            <a:ext cx="304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209800" y="4964113"/>
            <a:ext cx="3048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2818606" y="5496719"/>
            <a:ext cx="3063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5866607" y="5498306"/>
            <a:ext cx="304800" cy="1587"/>
          </a:xfrm>
          <a:prstGeom prst="line">
            <a:avLst/>
          </a:prstGeom>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2819400" y="48498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1" name="Oval 20"/>
          <p:cNvSpPr/>
          <p:nvPr/>
        </p:nvSpPr>
        <p:spPr>
          <a:xfrm>
            <a:off x="2819400" y="332422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2" name="Oval 21"/>
          <p:cNvSpPr/>
          <p:nvPr/>
        </p:nvSpPr>
        <p:spPr>
          <a:xfrm>
            <a:off x="5943600" y="332422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8446" name="TextBox 22"/>
          <p:cNvSpPr txBox="1">
            <a:spLocks noChangeArrowheads="1"/>
          </p:cNvSpPr>
          <p:nvPr/>
        </p:nvSpPr>
        <p:spPr bwMode="auto">
          <a:xfrm>
            <a:off x="6175375" y="3284538"/>
            <a:ext cx="627063" cy="307975"/>
          </a:xfrm>
          <a:prstGeom prst="rect">
            <a:avLst/>
          </a:prstGeom>
          <a:noFill/>
          <a:ln w="9525">
            <a:noFill/>
            <a:miter lim="800000"/>
            <a:headEnd/>
            <a:tailEnd/>
          </a:ln>
        </p:spPr>
        <p:txBody>
          <a:bodyPr wrap="none">
            <a:prstTxWarp prst="textNoShape">
              <a:avLst/>
            </a:prstTxWarp>
            <a:spAutoFit/>
          </a:bodyPr>
          <a:lstStyle/>
          <a:p>
            <a:pPr algn="ctr"/>
            <a:r>
              <a:rPr lang="en-US" sz="1400"/>
              <a:t>in situ</a:t>
            </a:r>
          </a:p>
        </p:txBody>
      </p:sp>
      <p:sp>
        <p:nvSpPr>
          <p:cNvPr id="18447" name="TextBox 23"/>
          <p:cNvSpPr txBox="1">
            <a:spLocks noChangeArrowheads="1"/>
          </p:cNvSpPr>
          <p:nvPr/>
        </p:nvSpPr>
        <p:spPr bwMode="auto">
          <a:xfrm>
            <a:off x="3048000" y="3135313"/>
            <a:ext cx="1022350" cy="523875"/>
          </a:xfrm>
          <a:prstGeom prst="rect">
            <a:avLst/>
          </a:prstGeom>
          <a:noFill/>
          <a:ln w="9525">
            <a:noFill/>
            <a:miter lim="800000"/>
            <a:headEnd/>
            <a:tailEnd/>
          </a:ln>
        </p:spPr>
        <p:txBody>
          <a:bodyPr wrap="none">
            <a:prstTxWarp prst="textNoShape">
              <a:avLst/>
            </a:prstTxWarp>
            <a:spAutoFit/>
          </a:bodyPr>
          <a:lstStyle/>
          <a:p>
            <a:r>
              <a:rPr lang="en-US" sz="1400"/>
              <a:t>controlled</a:t>
            </a:r>
          </a:p>
          <a:p>
            <a:r>
              <a:rPr lang="en-US" sz="1400"/>
              <a:t>experiment</a:t>
            </a:r>
          </a:p>
        </p:txBody>
      </p:sp>
      <p:sp>
        <p:nvSpPr>
          <p:cNvPr id="26" name="Oval 25"/>
          <p:cNvSpPr/>
          <p:nvPr/>
        </p:nvSpPr>
        <p:spPr>
          <a:xfrm>
            <a:off x="4419600" y="33258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8449" name="TextBox 26"/>
          <p:cNvSpPr txBox="1">
            <a:spLocks noChangeArrowheads="1"/>
          </p:cNvSpPr>
          <p:nvPr/>
        </p:nvSpPr>
        <p:spPr bwMode="auto">
          <a:xfrm>
            <a:off x="4651375" y="3255963"/>
            <a:ext cx="847725" cy="307975"/>
          </a:xfrm>
          <a:prstGeom prst="rect">
            <a:avLst/>
          </a:prstGeom>
          <a:noFill/>
          <a:ln w="9525">
            <a:noFill/>
            <a:miter lim="800000"/>
            <a:headEnd/>
            <a:tailEnd/>
          </a:ln>
        </p:spPr>
        <p:txBody>
          <a:bodyPr wrap="none">
            <a:prstTxWarp prst="textNoShape">
              <a:avLst/>
            </a:prstTxWarp>
            <a:spAutoFit/>
          </a:bodyPr>
          <a:lstStyle/>
          <a:p>
            <a:pPr algn="ctr"/>
            <a:r>
              <a:rPr lang="en-US" sz="1400"/>
              <a:t>in replica</a:t>
            </a:r>
          </a:p>
        </p:txBody>
      </p:sp>
      <p:sp>
        <p:nvSpPr>
          <p:cNvPr id="28" name="Oval 27"/>
          <p:cNvSpPr/>
          <p:nvPr/>
        </p:nvSpPr>
        <p:spPr>
          <a:xfrm>
            <a:off x="4419600" y="4164013"/>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8451" name="TextBox 28"/>
          <p:cNvSpPr txBox="1">
            <a:spLocks noChangeArrowheads="1"/>
          </p:cNvSpPr>
          <p:nvPr/>
        </p:nvSpPr>
        <p:spPr bwMode="auto">
          <a:xfrm>
            <a:off x="4651375" y="3984625"/>
            <a:ext cx="2093913" cy="522288"/>
          </a:xfrm>
          <a:prstGeom prst="rect">
            <a:avLst/>
          </a:prstGeom>
          <a:noFill/>
          <a:ln w="9525">
            <a:noFill/>
            <a:miter lim="800000"/>
            <a:headEnd/>
            <a:tailEnd/>
          </a:ln>
        </p:spPr>
        <p:txBody>
          <a:bodyPr wrap="none">
            <a:prstTxWarp prst="textNoShape">
              <a:avLst/>
            </a:prstTxWarp>
            <a:spAutoFit/>
          </a:bodyPr>
          <a:lstStyle/>
          <a:p>
            <a:r>
              <a:rPr lang="en-US" sz="1400"/>
              <a:t>- scenario driven</a:t>
            </a:r>
          </a:p>
          <a:p>
            <a:r>
              <a:rPr lang="en-US" sz="1400"/>
              <a:t>- theatrical representation</a:t>
            </a:r>
          </a:p>
        </p:txBody>
      </p:sp>
      <p:sp>
        <p:nvSpPr>
          <p:cNvPr id="18452" name="TextBox 29"/>
          <p:cNvSpPr txBox="1">
            <a:spLocks noChangeArrowheads="1"/>
          </p:cNvSpPr>
          <p:nvPr/>
        </p:nvSpPr>
        <p:spPr bwMode="auto">
          <a:xfrm>
            <a:off x="3048000" y="4659313"/>
            <a:ext cx="928688" cy="523875"/>
          </a:xfrm>
          <a:prstGeom prst="rect">
            <a:avLst/>
          </a:prstGeom>
          <a:noFill/>
          <a:ln w="9525">
            <a:noFill/>
            <a:miter lim="800000"/>
            <a:headEnd/>
            <a:tailEnd/>
          </a:ln>
        </p:spPr>
        <p:txBody>
          <a:bodyPr wrap="none">
            <a:prstTxWarp prst="textNoShape">
              <a:avLst/>
            </a:prstTxWarp>
            <a:spAutoFit/>
          </a:bodyPr>
          <a:lstStyle/>
          <a:p>
            <a:r>
              <a:rPr lang="en-US" sz="1400"/>
              <a:t>- analytic</a:t>
            </a:r>
          </a:p>
          <a:p>
            <a:r>
              <a:rPr lang="en-US" sz="1400"/>
              <a:t>- heuristic</a:t>
            </a:r>
          </a:p>
        </p:txBody>
      </p:sp>
      <p:sp>
        <p:nvSpPr>
          <p:cNvPr id="18453" name="TextBox 30"/>
          <p:cNvSpPr txBox="1">
            <a:spLocks noChangeArrowheads="1"/>
          </p:cNvSpPr>
          <p:nvPr/>
        </p:nvSpPr>
        <p:spPr bwMode="auto">
          <a:xfrm>
            <a:off x="1119188" y="4748213"/>
            <a:ext cx="915987" cy="368300"/>
          </a:xfrm>
          <a:prstGeom prst="rect">
            <a:avLst/>
          </a:prstGeom>
          <a:noFill/>
          <a:ln w="9525">
            <a:noFill/>
            <a:miter lim="800000"/>
            <a:headEnd/>
            <a:tailEnd/>
          </a:ln>
        </p:spPr>
        <p:txBody>
          <a:bodyPr wrap="none">
            <a:prstTxWarp prst="textNoShape">
              <a:avLst/>
            </a:prstTxWarp>
            <a:spAutoFit/>
          </a:bodyPr>
          <a:lstStyle/>
          <a:p>
            <a:pPr algn="ctr"/>
            <a:r>
              <a:rPr lang="en-US"/>
              <a:t>No user</a:t>
            </a:r>
          </a:p>
        </p:txBody>
      </p:sp>
      <p:cxnSp>
        <p:nvCxnSpPr>
          <p:cNvPr id="33" name="Straight Connector 32"/>
          <p:cNvCxnSpPr/>
          <p:nvPr/>
        </p:nvCxnSpPr>
        <p:spPr>
          <a:xfrm rot="5400000">
            <a:off x="2466182" y="4306094"/>
            <a:ext cx="3276600" cy="2063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flipH="1" flipV="1">
            <a:off x="4419600" y="5497513"/>
            <a:ext cx="30638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212975" y="4202113"/>
            <a:ext cx="304800" cy="1587"/>
          </a:xfrm>
          <a:prstGeom prst="line">
            <a:avLst/>
          </a:prstGeom>
        </p:spPr>
        <p:style>
          <a:lnRef idx="2">
            <a:schemeClr val="accent1"/>
          </a:lnRef>
          <a:fillRef idx="0">
            <a:schemeClr val="accent1"/>
          </a:fillRef>
          <a:effectRef idx="1">
            <a:schemeClr val="accent1"/>
          </a:effectRef>
          <a:fontRef idx="minor">
            <a:schemeClr val="tx1"/>
          </a:fontRef>
        </p:style>
      </p:cxnSp>
      <p:sp>
        <p:nvSpPr>
          <p:cNvPr id="18457" name="TextBox 31"/>
          <p:cNvSpPr txBox="1">
            <a:spLocks noChangeArrowheads="1"/>
          </p:cNvSpPr>
          <p:nvPr/>
        </p:nvSpPr>
        <p:spPr bwMode="auto">
          <a:xfrm>
            <a:off x="1044575" y="3986213"/>
            <a:ext cx="1069975" cy="368300"/>
          </a:xfrm>
          <a:prstGeom prst="rect">
            <a:avLst/>
          </a:prstGeom>
          <a:noFill/>
          <a:ln w="9525">
            <a:noFill/>
            <a:miter lim="800000"/>
            <a:headEnd/>
            <a:tailEnd/>
          </a:ln>
        </p:spPr>
        <p:txBody>
          <a:bodyPr wrap="none">
            <a:prstTxWarp prst="textNoShape">
              <a:avLst/>
            </a:prstTxWarp>
            <a:spAutoFit/>
          </a:bodyPr>
          <a:lstStyle/>
          <a:p>
            <a:pPr algn="ctr"/>
            <a:r>
              <a:rPr lang="en-US"/>
              <a:t>spectator</a:t>
            </a:r>
          </a:p>
        </p:txBody>
      </p:sp>
      <p:sp>
        <p:nvSpPr>
          <p:cNvPr id="30" name="Title 29"/>
          <p:cNvSpPr>
            <a:spLocks noGrp="1"/>
          </p:cNvSpPr>
          <p:nvPr>
            <p:ph type="title"/>
          </p:nvPr>
        </p:nvSpPr>
        <p:spPr/>
        <p:txBody>
          <a:bodyPr/>
          <a:lstStyle/>
          <a:p>
            <a:r>
              <a:rPr lang="en-US" dirty="0" smtClean="0"/>
              <a:t>Evaluation methods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Evaluation Methods</a:t>
            </a:r>
            <a:endParaRPr lang="en-US" noProof="0" dirty="0"/>
          </a:p>
        </p:txBody>
      </p:sp>
      <p:pic>
        <p:nvPicPr>
          <p:cNvPr id="5" name="Picture 4" descr="C:\Documents and Settings\Luis\My Documents\__Luis\__work-in-progress\papers in progress\MobileHCI 2011\img\tecnicas3.png"/>
          <p:cNvPicPr/>
          <p:nvPr/>
        </p:nvPicPr>
        <p:blipFill>
          <a:blip r:embed="rId2" cstate="print"/>
          <a:srcRect/>
          <a:stretch>
            <a:fillRect/>
          </a:stretch>
        </p:blipFill>
        <p:spPr bwMode="auto">
          <a:xfrm>
            <a:off x="1066800" y="1905000"/>
            <a:ext cx="7028688" cy="3700462"/>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6886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 of Pervasive Healthcare</a:t>
            </a:r>
            <a:endParaRPr lang="en-US" dirty="0"/>
          </a:p>
        </p:txBody>
      </p:sp>
      <p:sp>
        <p:nvSpPr>
          <p:cNvPr id="3" name="Content Placeholder 2"/>
          <p:cNvSpPr>
            <a:spLocks noGrp="1"/>
          </p:cNvSpPr>
          <p:nvPr>
            <p:ph idx="1"/>
          </p:nvPr>
        </p:nvSpPr>
        <p:spPr>
          <a:xfrm>
            <a:off x="762000" y="1722437"/>
            <a:ext cx="7620000" cy="4525963"/>
          </a:xfrm>
        </p:spPr>
        <p:txBody>
          <a:bodyPr/>
          <a:lstStyle/>
          <a:p>
            <a:r>
              <a:rPr lang="en-US" dirty="0" smtClean="0"/>
              <a:t>Ambient Assisted Living </a:t>
            </a:r>
          </a:p>
          <a:p>
            <a:r>
              <a:rPr lang="en-US" dirty="0" smtClean="0"/>
              <a:t>Monitoring patients with chronic diseases </a:t>
            </a:r>
          </a:p>
          <a:p>
            <a:r>
              <a:rPr lang="en-US" dirty="0" smtClean="0"/>
              <a:t>Motivating people to change their behavior (exercise and eating habits)</a:t>
            </a:r>
          </a:p>
          <a:p>
            <a:r>
              <a:rPr lang="en-US" dirty="0" smtClean="0"/>
              <a:t>Active ageing </a:t>
            </a:r>
          </a:p>
          <a:p>
            <a:r>
              <a:rPr lang="en-US" dirty="0" smtClean="0"/>
              <a:t>Supporting hospital work</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Title 1"/>
          <p:cNvSpPr>
            <a:spLocks noGrp="1"/>
          </p:cNvSpPr>
          <p:nvPr>
            <p:ph type="title"/>
          </p:nvPr>
        </p:nvSpPr>
        <p:spPr/>
        <p:txBody>
          <a:bodyPr>
            <a:normAutofit fontScale="90000"/>
          </a:bodyPr>
          <a:lstStyle/>
          <a:p>
            <a:r>
              <a:rPr lang="en-US" dirty="0" smtClean="0"/>
              <a:t>Scenarios and theatrical</a:t>
            </a:r>
            <a:br>
              <a:rPr lang="en-US" dirty="0" smtClean="0"/>
            </a:br>
            <a:r>
              <a:rPr lang="en-US" dirty="0" smtClean="0"/>
              <a:t>representations</a:t>
            </a:r>
          </a:p>
        </p:txBody>
      </p:sp>
      <p:graphicFrame>
        <p:nvGraphicFramePr>
          <p:cNvPr id="19458" name="Object 2"/>
          <p:cNvGraphicFramePr>
            <a:graphicFrameLocks noChangeAspect="1"/>
          </p:cNvGraphicFramePr>
          <p:nvPr/>
        </p:nvGraphicFramePr>
        <p:xfrm>
          <a:off x="1155700" y="2819400"/>
          <a:ext cx="6845300" cy="2489200"/>
        </p:xfrm>
        <a:graphic>
          <a:graphicData uri="http://schemas.openxmlformats.org/presentationml/2006/ole">
            <p:oleObj spid="_x0000_s119810" name="Document" r:id="rId3" imgW="5588000" imgH="2032000" progId="Word.Document.12">
              <p:link updateAutomatic="1"/>
            </p:oleObj>
          </a:graphicData>
        </a:graphic>
      </p:graphicFrame>
      <p:pic>
        <p:nvPicPr>
          <p:cNvPr id="4" name="Picture 13" descr="108-0868_IMG"/>
          <p:cNvPicPr>
            <a:picLocks noChangeAspect="1" noChangeArrowheads="1"/>
          </p:cNvPicPr>
          <p:nvPr/>
        </p:nvPicPr>
        <p:blipFill>
          <a:blip r:embed="rId4"/>
          <a:srcRect/>
          <a:stretch>
            <a:fillRect/>
          </a:stretch>
        </p:blipFill>
        <p:spPr bwMode="auto">
          <a:xfrm>
            <a:off x="838200" y="2209800"/>
            <a:ext cx="5124269" cy="3581400"/>
          </a:xfrm>
          <a:prstGeom prst="rect">
            <a:avLst/>
          </a:prstGeom>
          <a:noFill/>
          <a:ln w="9525">
            <a:noFill/>
            <a:miter lim="800000"/>
            <a:headEnd/>
            <a:tailEnd/>
          </a:ln>
        </p:spPr>
      </p:pic>
      <p:grpSp>
        <p:nvGrpSpPr>
          <p:cNvPr id="5" name="Group 8"/>
          <p:cNvGrpSpPr>
            <a:grpSpLocks/>
          </p:cNvGrpSpPr>
          <p:nvPr/>
        </p:nvGrpSpPr>
        <p:grpSpPr bwMode="auto">
          <a:xfrm>
            <a:off x="7086600" y="6256338"/>
            <a:ext cx="1828800" cy="317500"/>
            <a:chOff x="2832" y="3648"/>
            <a:chExt cx="2880" cy="545"/>
          </a:xfrm>
        </p:grpSpPr>
        <p:sp>
          <p:nvSpPr>
            <p:cNvPr id="6" name="Rectangle 9"/>
            <p:cNvSpPr>
              <a:spLocks noChangeArrowheads="1"/>
            </p:cNvSpPr>
            <p:nvPr/>
          </p:nvSpPr>
          <p:spPr bwMode="auto">
            <a:xfrm>
              <a:off x="2832" y="3648"/>
              <a:ext cx="2880" cy="545"/>
            </a:xfrm>
            <a:prstGeom prst="rect">
              <a:avLst/>
            </a:prstGeom>
            <a:solidFill>
              <a:srgbClr val="99CCFF">
                <a:alpha val="41176"/>
              </a:srgbClr>
            </a:solidFill>
            <a:ln w="9525">
              <a:solidFill>
                <a:srgbClr val="003399"/>
              </a:solidFill>
              <a:miter lim="800000"/>
              <a:headEnd/>
              <a:tailEnd/>
            </a:ln>
          </p:spPr>
          <p:txBody>
            <a:bodyPr wrap="none" anchor="ctr">
              <a:prstTxWarp prst="textNoShape">
                <a:avLst/>
              </a:prstTxWarp>
            </a:bodyPr>
            <a:lstStyle/>
            <a:p>
              <a:endParaRPr lang="en-US"/>
            </a:p>
          </p:txBody>
        </p:sp>
        <p:sp>
          <p:nvSpPr>
            <p:cNvPr id="7" name="Text Box 10"/>
            <p:cNvSpPr txBox="1">
              <a:spLocks noChangeArrowheads="1"/>
            </p:cNvSpPr>
            <p:nvPr/>
          </p:nvSpPr>
          <p:spPr bwMode="auto">
            <a:xfrm>
              <a:off x="2880" y="3697"/>
              <a:ext cx="2785" cy="423"/>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pPr>
              <a:r>
                <a:rPr lang="en-US" sz="1200">
                  <a:solidFill>
                    <a:srgbClr val="003399"/>
                  </a:solidFill>
                  <a:latin typeface="Arial Narrow" charset="0"/>
                  <a:ea typeface="Arial" charset="0"/>
                  <a:cs typeface="Arial" charset="0"/>
                </a:rPr>
                <a:t> IEEE TITB., 8(3), 2004 </a:t>
              </a:r>
              <a:endParaRPr lang="es-ES" sz="1200">
                <a:solidFill>
                  <a:srgbClr val="003399"/>
                </a:solidFill>
                <a:latin typeface="Arial Narrow" charset="0"/>
                <a:ea typeface="Arial" charset="0"/>
                <a:cs typeface="Arial" charset="0"/>
              </a:endParaRPr>
            </a:p>
            <a:p>
              <a:pPr>
                <a:lnSpc>
                  <a:spcPct val="80000"/>
                </a:lnSpc>
                <a:spcBef>
                  <a:spcPct val="20000"/>
                </a:spcBef>
                <a:buFontTx/>
                <a:buChar char="•"/>
              </a:pPr>
              <a:endParaRPr lang="en-US" sz="1200">
                <a:solidFill>
                  <a:srgbClr val="003399"/>
                </a:solidFill>
                <a:latin typeface="Arial Narrow" charset="0"/>
                <a:ea typeface="Arial" charset="0"/>
                <a:cs typeface="Arial"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ja-JP" dirty="0" smtClean="0"/>
              <a:t>Usability evaluation</a:t>
            </a:r>
            <a:endParaRPr lang="en-US" altLang="ja-JP" dirty="0"/>
          </a:p>
        </p:txBody>
      </p:sp>
      <p:sp>
        <p:nvSpPr>
          <p:cNvPr id="20483" name="Rectangle 3"/>
          <p:cNvSpPr>
            <a:spLocks noGrp="1" noChangeArrowheads="1"/>
          </p:cNvSpPr>
          <p:nvPr>
            <p:ph type="body" idx="1"/>
          </p:nvPr>
        </p:nvSpPr>
        <p:spPr/>
        <p:txBody>
          <a:bodyPr/>
          <a:lstStyle/>
          <a:p>
            <a:pPr eaLnBrk="1" hangingPunct="1"/>
            <a:r>
              <a:rPr lang="en-US" dirty="0" smtClean="0"/>
              <a:t>Traditionally performed in a lab</a:t>
            </a:r>
          </a:p>
          <a:p>
            <a:pPr eaLnBrk="1" hangingPunct="1"/>
            <a:r>
              <a:rPr lang="en-US" dirty="0" smtClean="0"/>
              <a:t>Difficult to control the experimental conditions</a:t>
            </a:r>
            <a:endParaRPr lang="en-US" altLang="ja-JP" dirty="0" smtClean="0"/>
          </a:p>
          <a:p>
            <a:pPr eaLnBrk="1" hangingPunct="1"/>
            <a:r>
              <a:rPr lang="en-US" altLang="ja-JP" dirty="0" smtClean="0"/>
              <a:t>Data gathering might be difficult for some types of interactions with technologies</a:t>
            </a:r>
          </a:p>
          <a:p>
            <a:pPr eaLnBrk="1" hangingPunct="1"/>
            <a:r>
              <a:rPr lang="en-US" altLang="ja-JP" dirty="0" smtClean="0"/>
              <a:t>A possible solution is to simulate “real” conditions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altLang="ja-JP" dirty="0" smtClean="0"/>
              <a:t>Usability in a simulated environment</a:t>
            </a:r>
            <a:endParaRPr lang="en-US" altLang="ja-JP" dirty="0"/>
          </a:p>
        </p:txBody>
      </p:sp>
      <p:sp>
        <p:nvSpPr>
          <p:cNvPr id="21507" name="Rectangle 3"/>
          <p:cNvSpPr>
            <a:spLocks noGrp="1" noChangeArrowheads="1"/>
          </p:cNvSpPr>
          <p:nvPr>
            <p:ph type="body" idx="1"/>
          </p:nvPr>
        </p:nvSpPr>
        <p:spPr/>
        <p:txBody>
          <a:bodyPr/>
          <a:lstStyle/>
          <a:p>
            <a:pPr eaLnBrk="1" hangingPunct="1"/>
            <a:endParaRPr lang="en-US"/>
          </a:p>
        </p:txBody>
      </p:sp>
      <p:pic>
        <p:nvPicPr>
          <p:cNvPr id="21508" name="Picture 4" descr="5-Grupo2"/>
          <p:cNvPicPr>
            <a:picLocks noChangeAspect="1" noChangeArrowheads="1"/>
          </p:cNvPicPr>
          <p:nvPr/>
        </p:nvPicPr>
        <p:blipFill>
          <a:blip r:embed="rId2"/>
          <a:srcRect t="17055"/>
          <a:stretch>
            <a:fillRect/>
          </a:stretch>
        </p:blipFill>
        <p:spPr bwMode="auto">
          <a:xfrm>
            <a:off x="4953000" y="1600200"/>
            <a:ext cx="3276600" cy="2038350"/>
          </a:xfrm>
          <a:prstGeom prst="rect">
            <a:avLst/>
          </a:prstGeom>
          <a:noFill/>
          <a:ln w="9525">
            <a:noFill/>
            <a:miter lim="800000"/>
            <a:headEnd/>
            <a:tailEnd/>
          </a:ln>
        </p:spPr>
      </p:pic>
      <p:pic>
        <p:nvPicPr>
          <p:cNvPr id="21509" name="Picture 5" descr="6-closeup"/>
          <p:cNvPicPr>
            <a:picLocks noChangeAspect="1" noChangeArrowheads="1"/>
          </p:cNvPicPr>
          <p:nvPr/>
        </p:nvPicPr>
        <p:blipFill>
          <a:blip r:embed="rId3"/>
          <a:srcRect/>
          <a:stretch>
            <a:fillRect/>
          </a:stretch>
        </p:blipFill>
        <p:spPr bwMode="auto">
          <a:xfrm>
            <a:off x="1066800" y="1600200"/>
            <a:ext cx="3657600" cy="4876800"/>
          </a:xfrm>
          <a:prstGeom prst="rect">
            <a:avLst/>
          </a:prstGeom>
          <a:noFill/>
          <a:ln w="9525">
            <a:noFill/>
            <a:miter lim="800000"/>
            <a:headEnd/>
            <a:tailEnd/>
          </a:ln>
        </p:spPr>
      </p:pic>
      <p:pic>
        <p:nvPicPr>
          <p:cNvPr id="21510" name="Picture 6" descr="ConsultaNE1"/>
          <p:cNvPicPr>
            <a:picLocks noChangeAspect="1" noChangeArrowheads="1"/>
          </p:cNvPicPr>
          <p:nvPr/>
        </p:nvPicPr>
        <p:blipFill>
          <a:blip r:embed="rId4"/>
          <a:srcRect/>
          <a:stretch>
            <a:fillRect/>
          </a:stretch>
        </p:blipFill>
        <p:spPr bwMode="auto">
          <a:xfrm>
            <a:off x="6934200" y="3810000"/>
            <a:ext cx="1927225" cy="3048000"/>
          </a:xfrm>
          <a:prstGeom prst="rect">
            <a:avLst/>
          </a:prstGeom>
          <a:noFill/>
          <a:ln w="9525">
            <a:noFill/>
            <a:miter lim="800000"/>
            <a:headEnd/>
            <a:tailEnd/>
          </a:ln>
        </p:spPr>
      </p:pic>
      <p:pic>
        <p:nvPicPr>
          <p:cNvPr id="21511" name="Picture 7" descr="parametros_sm"/>
          <p:cNvPicPr>
            <a:picLocks noChangeAspect="1" noChangeArrowheads="1"/>
          </p:cNvPicPr>
          <p:nvPr/>
        </p:nvPicPr>
        <p:blipFill>
          <a:blip r:embed="rId5"/>
          <a:srcRect/>
          <a:stretch>
            <a:fillRect/>
          </a:stretch>
        </p:blipFill>
        <p:spPr bwMode="auto">
          <a:xfrm>
            <a:off x="4876800" y="3810000"/>
            <a:ext cx="19304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dirty="0" smtClean="0"/>
              <a:t>Evaluating a digital nurse sheet</a:t>
            </a:r>
            <a:endParaRPr lang="en-US" dirty="0"/>
          </a:p>
        </p:txBody>
      </p:sp>
      <p:sp>
        <p:nvSpPr>
          <p:cNvPr id="22532" name="Rectangle 3"/>
          <p:cNvSpPr>
            <a:spLocks noGrp="1" noChangeArrowheads="1"/>
          </p:cNvSpPr>
          <p:nvPr>
            <p:ph type="body" idx="1"/>
          </p:nvPr>
        </p:nvSpPr>
        <p:spPr/>
        <p:txBody>
          <a:bodyPr/>
          <a:lstStyle/>
          <a:p>
            <a:pPr eaLnBrk="1" hangingPunct="1"/>
            <a:endParaRPr lang="en-US" dirty="0"/>
          </a:p>
        </p:txBody>
      </p:sp>
      <p:graphicFrame>
        <p:nvGraphicFramePr>
          <p:cNvPr id="22530" name="Object 2"/>
          <p:cNvGraphicFramePr>
            <a:graphicFrameLocks noChangeAspect="1"/>
          </p:cNvGraphicFramePr>
          <p:nvPr/>
        </p:nvGraphicFramePr>
        <p:xfrm>
          <a:off x="5181600" y="4191000"/>
          <a:ext cx="1944688" cy="2425700"/>
        </p:xfrm>
        <a:graphic>
          <a:graphicData uri="http://schemas.openxmlformats.org/presentationml/2006/ole">
            <p:oleObj spid="_x0000_s122882" name="Document" r:id="rId3" imgW="1944624" imgH="2426208" progId="Word.Document.8">
              <p:embed/>
            </p:oleObj>
          </a:graphicData>
        </a:graphic>
      </p:graphicFrame>
      <p:pic>
        <p:nvPicPr>
          <p:cNvPr id="22533" name="Picture 6" descr="front-digital-6"/>
          <p:cNvPicPr>
            <a:picLocks noChangeAspect="1" noChangeArrowheads="1"/>
          </p:cNvPicPr>
          <p:nvPr/>
        </p:nvPicPr>
        <p:blipFill>
          <a:blip r:embed="rId4"/>
          <a:srcRect l="1529" t="1181" r="3410" b="6085"/>
          <a:stretch>
            <a:fillRect/>
          </a:stretch>
        </p:blipFill>
        <p:spPr bwMode="auto">
          <a:xfrm>
            <a:off x="411163" y="1882775"/>
            <a:ext cx="3582987" cy="4529138"/>
          </a:xfrm>
          <a:prstGeom prst="rect">
            <a:avLst/>
          </a:prstGeom>
          <a:noFill/>
          <a:ln w="22225">
            <a:solidFill>
              <a:srgbClr val="000000"/>
            </a:solidFill>
            <a:miter lim="800000"/>
            <a:headEnd/>
            <a:tailEnd/>
          </a:ln>
        </p:spPr>
      </p:pic>
      <p:pic>
        <p:nvPicPr>
          <p:cNvPr id="22534" name="Picture 4"/>
          <p:cNvPicPr>
            <a:picLocks noChangeAspect="1" noChangeArrowheads="1"/>
          </p:cNvPicPr>
          <p:nvPr/>
        </p:nvPicPr>
        <p:blipFill>
          <a:blip r:embed="rId5"/>
          <a:srcRect/>
          <a:stretch>
            <a:fillRect/>
          </a:stretch>
        </p:blipFill>
        <p:spPr bwMode="auto">
          <a:xfrm>
            <a:off x="4419600" y="1752600"/>
            <a:ext cx="3429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s-ES_tradnl" altLang="ja-JP" i="1" dirty="0" smtClean="0"/>
              <a:t>in situ </a:t>
            </a:r>
            <a:r>
              <a:rPr lang="es-ES_tradnl" altLang="ja-JP" dirty="0" err="1" smtClean="0"/>
              <a:t>evaluation</a:t>
            </a:r>
            <a:endParaRPr lang="es-ES_tradnl" dirty="0"/>
          </a:p>
        </p:txBody>
      </p:sp>
      <p:sp>
        <p:nvSpPr>
          <p:cNvPr id="23555" name="Rectangle 3"/>
          <p:cNvSpPr>
            <a:spLocks noGrp="1" noChangeArrowheads="1"/>
          </p:cNvSpPr>
          <p:nvPr>
            <p:ph type="body" idx="1"/>
          </p:nvPr>
        </p:nvSpPr>
        <p:spPr/>
        <p:txBody>
          <a:bodyPr/>
          <a:lstStyle/>
          <a:p>
            <a:pPr eaLnBrk="1" hangingPunct="1"/>
            <a:r>
              <a:rPr lang="en-US" sz="2800" dirty="0" smtClean="0"/>
              <a:t>Living laboratory</a:t>
            </a:r>
          </a:p>
          <a:p>
            <a:pPr eaLnBrk="1" hangingPunct="1"/>
            <a:r>
              <a:rPr lang="en-US" sz="2800" dirty="0" smtClean="0"/>
              <a:t>Qualitative techniques</a:t>
            </a:r>
            <a:endParaRPr lang="en-US" altLang="ja-JP" sz="2800" dirty="0" smtClean="0"/>
          </a:p>
          <a:p>
            <a:pPr lvl="1" eaLnBrk="1" hangingPunct="1"/>
            <a:r>
              <a:rPr lang="en-US" sz="2400" dirty="0" smtClean="0"/>
              <a:t>Observation</a:t>
            </a:r>
            <a:endParaRPr lang="en-US" altLang="ja-JP" sz="2400" dirty="0" smtClean="0"/>
          </a:p>
          <a:p>
            <a:pPr lvl="1" eaLnBrk="1" hangingPunct="1"/>
            <a:r>
              <a:rPr lang="en-US" altLang="ja-JP" sz="2400" dirty="0" smtClean="0"/>
              <a:t>Interviews</a:t>
            </a:r>
          </a:p>
          <a:p>
            <a:pPr lvl="1" eaLnBrk="1" hangingPunct="1"/>
            <a:r>
              <a:rPr lang="en-US" altLang="ja-JP" sz="2400" dirty="0" smtClean="0"/>
              <a:t>Ethnographic analysis</a:t>
            </a:r>
          </a:p>
          <a:p>
            <a:pPr eaLnBrk="1" hangingPunct="1"/>
            <a:r>
              <a:rPr lang="en-US" sz="2800" dirty="0" smtClean="0"/>
              <a:t>Quantitative techniques</a:t>
            </a:r>
            <a:endParaRPr lang="en-US" altLang="ja-JP" sz="2800" dirty="0" smtClean="0"/>
          </a:p>
          <a:p>
            <a:pPr lvl="1" eaLnBrk="1" hangingPunct="1"/>
            <a:r>
              <a:rPr lang="en-US" sz="2400" dirty="0" smtClean="0"/>
              <a:t>In the field (log of use, Empirical Sampling Method, Naturalistic Enactment)</a:t>
            </a:r>
          </a:p>
          <a:p>
            <a:pPr lvl="1" eaLnBrk="1" hangingPunct="1"/>
            <a:r>
              <a:rPr lang="en-US" sz="2400" dirty="0" smtClean="0"/>
              <a:t>Evaluate user performance</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80" name="Title 1"/>
          <p:cNvSpPr>
            <a:spLocks noGrp="1"/>
          </p:cNvSpPr>
          <p:nvPr>
            <p:ph type="title"/>
          </p:nvPr>
        </p:nvSpPr>
        <p:spPr>
          <a:xfrm>
            <a:off x="685800" y="381000"/>
            <a:ext cx="7772400" cy="1143000"/>
          </a:xfrm>
        </p:spPr>
        <p:txBody>
          <a:bodyPr>
            <a:normAutofit fontScale="90000"/>
          </a:bodyPr>
          <a:lstStyle/>
          <a:p>
            <a:r>
              <a:rPr lang="en-US" dirty="0" err="1" smtClean="0"/>
              <a:t>pHealthNet</a:t>
            </a:r>
            <a:r>
              <a:rPr lang="en-US" dirty="0" smtClean="0"/>
              <a:t>: Persuasive computing</a:t>
            </a:r>
          </a:p>
        </p:txBody>
      </p:sp>
      <p:graphicFrame>
        <p:nvGraphicFramePr>
          <p:cNvPr id="24578" name="Object 2"/>
          <p:cNvGraphicFramePr>
            <a:graphicFrameLocks noChangeAspect="1"/>
          </p:cNvGraphicFramePr>
          <p:nvPr/>
        </p:nvGraphicFramePr>
        <p:xfrm>
          <a:off x="381000" y="1600200"/>
          <a:ext cx="5295900" cy="2438400"/>
        </p:xfrm>
        <a:graphic>
          <a:graphicData uri="http://schemas.openxmlformats.org/presentationml/2006/ole">
            <p:oleObj spid="_x0000_s124930" name="Document" r:id="rId3" imgW="5461000" imgH="2514600" progId="Word.Document.12">
              <p:link updateAutomatic="1"/>
            </p:oleObj>
          </a:graphicData>
        </a:graphic>
      </p:graphicFrame>
      <p:graphicFrame>
        <p:nvGraphicFramePr>
          <p:cNvPr id="24579" name="Object 3"/>
          <p:cNvGraphicFramePr>
            <a:graphicFrameLocks noChangeAspect="1"/>
          </p:cNvGraphicFramePr>
          <p:nvPr/>
        </p:nvGraphicFramePr>
        <p:xfrm>
          <a:off x="3576638" y="4191000"/>
          <a:ext cx="4875212" cy="2362200"/>
        </p:xfrm>
        <a:graphic>
          <a:graphicData uri="http://schemas.openxmlformats.org/presentationml/2006/ole">
            <p:oleObj spid="_x0000_s124931" name="Document" r:id="rId4" imgW="4508500" imgH="2184400" progId="Word.Document.12">
              <p:link updateAutomatic="1"/>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7 CuadroTexto"/>
          <p:cNvSpPr txBox="1"/>
          <p:nvPr/>
        </p:nvSpPr>
        <p:spPr>
          <a:xfrm>
            <a:off x="214282" y="142852"/>
            <a:ext cx="2568432" cy="769441"/>
          </a:xfrm>
          <a:prstGeom prst="rect">
            <a:avLst/>
          </a:prstGeom>
          <a:noFill/>
        </p:spPr>
        <p:txBody>
          <a:bodyPr wrap="none" rtlCol="0">
            <a:spAutoFit/>
          </a:bodyPr>
          <a:lstStyle/>
          <a:p>
            <a:r>
              <a:rPr lang="en-US" sz="4400" dirty="0" smtClean="0">
                <a:solidFill>
                  <a:srgbClr val="000000"/>
                </a:solidFill>
              </a:rPr>
              <a:t>Evaluation </a:t>
            </a:r>
            <a:endParaRPr lang="en-US" sz="4400" dirty="0">
              <a:solidFill>
                <a:srgbClr val="000000"/>
              </a:solidFill>
            </a:endParaRPr>
          </a:p>
        </p:txBody>
      </p:sp>
      <p:sp>
        <p:nvSpPr>
          <p:cNvPr id="11" name="10 CuadroTexto"/>
          <p:cNvSpPr txBox="1"/>
          <p:nvPr/>
        </p:nvSpPr>
        <p:spPr>
          <a:xfrm>
            <a:off x="360038" y="1214422"/>
            <a:ext cx="5880136" cy="369332"/>
          </a:xfrm>
          <a:prstGeom prst="rect">
            <a:avLst/>
          </a:prstGeom>
          <a:noFill/>
        </p:spPr>
        <p:txBody>
          <a:bodyPr wrap="none" rtlCol="0">
            <a:spAutoFit/>
          </a:bodyPr>
          <a:lstStyle/>
          <a:p>
            <a:r>
              <a:rPr lang="en-US" b="1" dirty="0" smtClean="0"/>
              <a:t>Participants: </a:t>
            </a:r>
            <a:r>
              <a:rPr lang="en-US" dirty="0" smtClean="0"/>
              <a:t>seven patients (5 female, 2 male, 6 completed)</a:t>
            </a:r>
            <a:endParaRPr lang="en-US" dirty="0"/>
          </a:p>
        </p:txBody>
      </p:sp>
      <p:sp>
        <p:nvSpPr>
          <p:cNvPr id="12" name="11 Rectángulo"/>
          <p:cNvSpPr/>
          <p:nvPr/>
        </p:nvSpPr>
        <p:spPr>
          <a:xfrm>
            <a:off x="357158" y="1643050"/>
            <a:ext cx="5357850" cy="369332"/>
          </a:xfrm>
          <a:prstGeom prst="rect">
            <a:avLst/>
          </a:prstGeom>
        </p:spPr>
        <p:txBody>
          <a:bodyPr wrap="square">
            <a:spAutoFit/>
          </a:bodyPr>
          <a:lstStyle/>
          <a:p>
            <a:r>
              <a:rPr lang="en-US" b="1" dirty="0" smtClean="0"/>
              <a:t>Diseases</a:t>
            </a:r>
            <a:r>
              <a:rPr lang="es-ES" b="1" dirty="0" smtClean="0"/>
              <a:t>: </a:t>
            </a:r>
            <a:r>
              <a:rPr lang="en-US" dirty="0" smtClean="0"/>
              <a:t>obesity (4), hypertension( 1) and diabetes (2)</a:t>
            </a:r>
            <a:endParaRPr lang="es-ES" dirty="0"/>
          </a:p>
        </p:txBody>
      </p:sp>
      <p:sp>
        <p:nvSpPr>
          <p:cNvPr id="13" name="12 Rectángulo"/>
          <p:cNvSpPr/>
          <p:nvPr/>
        </p:nvSpPr>
        <p:spPr>
          <a:xfrm>
            <a:off x="357158" y="2357430"/>
            <a:ext cx="5500726" cy="369332"/>
          </a:xfrm>
          <a:prstGeom prst="rect">
            <a:avLst/>
          </a:prstGeom>
        </p:spPr>
        <p:txBody>
          <a:bodyPr wrap="square">
            <a:spAutoFit/>
          </a:bodyPr>
          <a:lstStyle/>
          <a:p>
            <a:r>
              <a:rPr lang="en-US" b="1" dirty="0" smtClean="0"/>
              <a:t>Ages</a:t>
            </a:r>
            <a:r>
              <a:rPr lang="es-ES" b="1" dirty="0" smtClean="0"/>
              <a:t>: </a:t>
            </a:r>
            <a:r>
              <a:rPr lang="en-US" dirty="0" smtClean="0"/>
              <a:t>between 29 and 62 years old ( </a:t>
            </a:r>
            <a:r>
              <a:rPr lang="en-US" b="1" dirty="0" smtClean="0"/>
              <a:t>µ</a:t>
            </a:r>
            <a:r>
              <a:rPr lang="en-US" dirty="0" smtClean="0"/>
              <a:t>: 50 - </a:t>
            </a:r>
            <a:r>
              <a:rPr lang="en-US" b="1" dirty="0" smtClean="0"/>
              <a:t>Std dev </a:t>
            </a:r>
            <a:r>
              <a:rPr lang="en-US" dirty="0" smtClean="0"/>
              <a:t>: 10 )</a:t>
            </a:r>
            <a:endParaRPr lang="es-ES" dirty="0"/>
          </a:p>
        </p:txBody>
      </p:sp>
      <p:graphicFrame>
        <p:nvGraphicFramePr>
          <p:cNvPr id="18" name="17 Diagrama"/>
          <p:cNvGraphicFramePr/>
          <p:nvPr/>
        </p:nvGraphicFramePr>
        <p:xfrm>
          <a:off x="714348" y="3643314"/>
          <a:ext cx="8001056" cy="1857388"/>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19" name="18 Rectángulo"/>
          <p:cNvSpPr/>
          <p:nvPr/>
        </p:nvSpPr>
        <p:spPr>
          <a:xfrm>
            <a:off x="357157" y="2786058"/>
            <a:ext cx="5061893" cy="646331"/>
          </a:xfrm>
          <a:prstGeom prst="rect">
            <a:avLst/>
          </a:prstGeom>
        </p:spPr>
        <p:txBody>
          <a:bodyPr wrap="square">
            <a:spAutoFit/>
          </a:bodyPr>
          <a:lstStyle/>
          <a:p>
            <a:r>
              <a:rPr lang="en-US" b="1" dirty="0" smtClean="0"/>
              <a:t>Occupations</a:t>
            </a:r>
            <a:r>
              <a:rPr lang="es-ES" b="1" dirty="0" smtClean="0"/>
              <a:t>:  </a:t>
            </a:r>
            <a:r>
              <a:rPr lang="en-US" dirty="0" smtClean="0"/>
              <a:t>Mason</a:t>
            </a:r>
            <a:r>
              <a:rPr lang="es-ES" dirty="0" smtClean="0"/>
              <a:t>, </a:t>
            </a:r>
            <a:r>
              <a:rPr lang="en-US" dirty="0" smtClean="0"/>
              <a:t>housewife</a:t>
            </a:r>
            <a:r>
              <a:rPr lang="es-ES" dirty="0" smtClean="0"/>
              <a:t>, </a:t>
            </a:r>
            <a:r>
              <a:rPr lang="es-ES" dirty="0" err="1" smtClean="0"/>
              <a:t>truck</a:t>
            </a:r>
            <a:r>
              <a:rPr lang="es-ES" dirty="0" smtClean="0"/>
              <a:t> driver and  </a:t>
            </a:r>
            <a:r>
              <a:rPr lang="en-US" dirty="0" smtClean="0"/>
              <a:t>factory</a:t>
            </a:r>
            <a:r>
              <a:rPr lang="es-ES" dirty="0" smtClean="0"/>
              <a:t> </a:t>
            </a:r>
            <a:r>
              <a:rPr lang="en-US" dirty="0" smtClean="0"/>
              <a:t>worker </a:t>
            </a:r>
            <a:endParaRPr lang="en-US" dirty="0"/>
          </a:p>
        </p:txBody>
      </p:sp>
      <p:pic>
        <p:nvPicPr>
          <p:cNvPr id="20" name="19 Imagen" descr="criwg 2008.JPG"/>
          <p:cNvPicPr>
            <a:picLocks noChangeAspect="1"/>
          </p:cNvPicPr>
          <p:nvPr/>
        </p:nvPicPr>
        <p:blipFill>
          <a:blip r:embed="rId7" cstate="print"/>
          <a:stretch>
            <a:fillRect/>
          </a:stretch>
        </p:blipFill>
        <p:spPr>
          <a:xfrm>
            <a:off x="6191187" y="1214760"/>
            <a:ext cx="2309903" cy="17324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20 Imagen" descr="images.jpg"/>
          <p:cNvPicPr>
            <a:picLocks noChangeAspect="1"/>
          </p:cNvPicPr>
          <p:nvPr/>
        </p:nvPicPr>
        <p:blipFill>
          <a:blip r:embed="rId8"/>
          <a:stretch>
            <a:fillRect/>
          </a:stretch>
        </p:blipFill>
        <p:spPr>
          <a:xfrm>
            <a:off x="1643042" y="5857892"/>
            <a:ext cx="466723" cy="440613"/>
          </a:xfrm>
          <a:prstGeom prst="rect">
            <a:avLst/>
          </a:prstGeom>
        </p:spPr>
      </p:pic>
      <p:sp>
        <p:nvSpPr>
          <p:cNvPr id="22" name="21 CuadroTexto"/>
          <p:cNvSpPr txBox="1"/>
          <p:nvPr/>
        </p:nvSpPr>
        <p:spPr>
          <a:xfrm>
            <a:off x="2092768" y="5929330"/>
            <a:ext cx="1121910" cy="369332"/>
          </a:xfrm>
          <a:prstGeom prst="rect">
            <a:avLst/>
          </a:prstGeom>
          <a:noFill/>
        </p:spPr>
        <p:txBody>
          <a:bodyPr wrap="none" rtlCol="0">
            <a:spAutoFit/>
          </a:bodyPr>
          <a:lstStyle/>
          <a:p>
            <a:r>
              <a:rPr lang="en-US" dirty="0" smtClean="0"/>
              <a:t>11 entries</a:t>
            </a:r>
            <a:endParaRPr lang="en-US" dirty="0"/>
          </a:p>
        </p:txBody>
      </p:sp>
      <p:sp>
        <p:nvSpPr>
          <p:cNvPr id="23" name="22 CuadroTexto"/>
          <p:cNvSpPr txBox="1"/>
          <p:nvPr/>
        </p:nvSpPr>
        <p:spPr>
          <a:xfrm>
            <a:off x="4378784" y="5929330"/>
            <a:ext cx="1121910" cy="369332"/>
          </a:xfrm>
          <a:prstGeom prst="rect">
            <a:avLst/>
          </a:prstGeom>
          <a:noFill/>
        </p:spPr>
        <p:txBody>
          <a:bodyPr wrap="none" rtlCol="0">
            <a:spAutoFit/>
          </a:bodyPr>
          <a:lstStyle/>
          <a:p>
            <a:r>
              <a:rPr lang="en-US" dirty="0" smtClean="0"/>
              <a:t>19 entries</a:t>
            </a:r>
            <a:endParaRPr lang="en-US" dirty="0"/>
          </a:p>
        </p:txBody>
      </p:sp>
      <p:sp>
        <p:nvSpPr>
          <p:cNvPr id="25" name="24 CuadroTexto"/>
          <p:cNvSpPr txBox="1"/>
          <p:nvPr/>
        </p:nvSpPr>
        <p:spPr>
          <a:xfrm>
            <a:off x="6379048" y="5857892"/>
            <a:ext cx="1121910" cy="369332"/>
          </a:xfrm>
          <a:prstGeom prst="rect">
            <a:avLst/>
          </a:prstGeom>
          <a:noFill/>
        </p:spPr>
        <p:txBody>
          <a:bodyPr wrap="none" rtlCol="0">
            <a:spAutoFit/>
          </a:bodyPr>
          <a:lstStyle/>
          <a:p>
            <a:r>
              <a:rPr lang="en-US" dirty="0" smtClean="0"/>
              <a:t>31 entries</a:t>
            </a:r>
            <a:endParaRPr lang="en-US" dirty="0"/>
          </a:p>
        </p:txBody>
      </p:sp>
      <p:sp>
        <p:nvSpPr>
          <p:cNvPr id="26" name="25 Abrir llave"/>
          <p:cNvSpPr/>
          <p:nvPr/>
        </p:nvSpPr>
        <p:spPr>
          <a:xfrm rot="16200000">
            <a:off x="2357423" y="4714884"/>
            <a:ext cx="535783" cy="1964545"/>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7" name="26 Abrir llave"/>
          <p:cNvSpPr/>
          <p:nvPr/>
        </p:nvSpPr>
        <p:spPr>
          <a:xfrm rot="16200000">
            <a:off x="4500563" y="4714883"/>
            <a:ext cx="535783" cy="1964545"/>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8" name="27 Abrir llave"/>
          <p:cNvSpPr/>
          <p:nvPr/>
        </p:nvSpPr>
        <p:spPr>
          <a:xfrm rot="16200000">
            <a:off x="6643703" y="4714883"/>
            <a:ext cx="535783" cy="1964545"/>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29" name="28 Imagen" descr="images.jpg"/>
          <p:cNvPicPr>
            <a:picLocks noChangeAspect="1"/>
          </p:cNvPicPr>
          <p:nvPr/>
        </p:nvPicPr>
        <p:blipFill>
          <a:blip r:embed="rId8"/>
          <a:stretch>
            <a:fillRect/>
          </a:stretch>
        </p:blipFill>
        <p:spPr>
          <a:xfrm>
            <a:off x="3929058" y="5845907"/>
            <a:ext cx="466723" cy="440613"/>
          </a:xfrm>
          <a:prstGeom prst="rect">
            <a:avLst/>
          </a:prstGeom>
        </p:spPr>
      </p:pic>
      <p:pic>
        <p:nvPicPr>
          <p:cNvPr id="30" name="29 Imagen" descr="images.jpg"/>
          <p:cNvPicPr>
            <a:picLocks noChangeAspect="1"/>
          </p:cNvPicPr>
          <p:nvPr/>
        </p:nvPicPr>
        <p:blipFill>
          <a:blip r:embed="rId8"/>
          <a:stretch>
            <a:fillRect/>
          </a:stretch>
        </p:blipFill>
        <p:spPr>
          <a:xfrm>
            <a:off x="5929322" y="5857892"/>
            <a:ext cx="466723" cy="440613"/>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52272534-1836-411A-AFE9-9EE7D5A579F5}" type="slidenum">
              <a:rPr lang="es-ES" sz="2800" smtClean="0"/>
              <a:pPr/>
              <a:t>27</a:t>
            </a:fld>
            <a:endParaRPr lang="es-ES" sz="2800" dirty="0"/>
          </a:p>
        </p:txBody>
      </p:sp>
      <p:sp>
        <p:nvSpPr>
          <p:cNvPr id="8" name="7 CuadroTexto"/>
          <p:cNvSpPr txBox="1"/>
          <p:nvPr/>
        </p:nvSpPr>
        <p:spPr>
          <a:xfrm>
            <a:off x="214282" y="142852"/>
            <a:ext cx="2568432" cy="769441"/>
          </a:xfrm>
          <a:prstGeom prst="rect">
            <a:avLst/>
          </a:prstGeom>
          <a:noFill/>
        </p:spPr>
        <p:txBody>
          <a:bodyPr wrap="none" rtlCol="0">
            <a:spAutoFit/>
          </a:bodyPr>
          <a:lstStyle/>
          <a:p>
            <a:r>
              <a:rPr lang="en-US" sz="4400" dirty="0" smtClean="0">
                <a:solidFill>
                  <a:srgbClr val="000000"/>
                </a:solidFill>
              </a:rPr>
              <a:t>Evaluation</a:t>
            </a:r>
            <a:endParaRPr lang="en-US" sz="4400" dirty="0">
              <a:solidFill>
                <a:srgbClr val="000000"/>
              </a:solidFill>
            </a:endParaRPr>
          </a:p>
        </p:txBody>
      </p:sp>
      <p:graphicFrame>
        <p:nvGraphicFramePr>
          <p:cNvPr id="12" name="20 Gráfico"/>
          <p:cNvGraphicFramePr/>
          <p:nvPr/>
        </p:nvGraphicFramePr>
        <p:xfrm>
          <a:off x="571472" y="1285860"/>
          <a:ext cx="8215338" cy="4795852"/>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5 Grupo"/>
          <p:cNvGrpSpPr/>
          <p:nvPr/>
        </p:nvGrpSpPr>
        <p:grpSpPr>
          <a:xfrm>
            <a:off x="4143372" y="5000636"/>
            <a:ext cx="851876" cy="416486"/>
            <a:chOff x="5143501" y="2643182"/>
            <a:chExt cx="1643077" cy="571504"/>
          </a:xfrm>
        </p:grpSpPr>
        <p:sp>
          <p:nvSpPr>
            <p:cNvPr id="7" name="6 Rectángulo redondeado"/>
            <p:cNvSpPr/>
            <p:nvPr/>
          </p:nvSpPr>
          <p:spPr>
            <a:xfrm>
              <a:off x="5143501" y="2643182"/>
              <a:ext cx="1643077"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MX" dirty="0"/>
                <a:t>VS</a:t>
              </a:r>
            </a:p>
          </p:txBody>
        </p:sp>
        <p:pic>
          <p:nvPicPr>
            <p:cNvPr id="9" name="8 Imagen" descr="8.jpg"/>
            <p:cNvPicPr>
              <a:picLocks noChangeAspect="1"/>
            </p:cNvPicPr>
            <p:nvPr/>
          </p:nvPicPr>
          <p:blipFill>
            <a:blip r:embed="rId3" cstate="print"/>
            <a:stretch>
              <a:fillRect/>
            </a:stretch>
          </p:blipFill>
          <p:spPr>
            <a:xfrm>
              <a:off x="6215074" y="2714620"/>
              <a:ext cx="391028" cy="391028"/>
            </a:xfrm>
            <a:prstGeom prst="roundRect">
              <a:avLst/>
            </a:prstGeom>
          </p:spPr>
        </p:pic>
        <p:pic>
          <p:nvPicPr>
            <p:cNvPr id="10" name="9 Imagen" descr="17.jpg"/>
            <p:cNvPicPr>
              <a:picLocks noChangeAspect="1"/>
            </p:cNvPicPr>
            <p:nvPr/>
          </p:nvPicPr>
          <p:blipFill>
            <a:blip r:embed="rId4" cstate="print"/>
            <a:stretch>
              <a:fillRect/>
            </a:stretch>
          </p:blipFill>
          <p:spPr>
            <a:xfrm>
              <a:off x="5286380" y="2714620"/>
              <a:ext cx="428628" cy="428628"/>
            </a:xfrm>
            <a:prstGeom prst="roundRect">
              <a:avLst/>
            </a:prstGeom>
          </p:spPr>
        </p:pic>
      </p:grpSp>
      <p:sp>
        <p:nvSpPr>
          <p:cNvPr id="11" name="10 Estrella de 6 puntas"/>
          <p:cNvSpPr/>
          <p:nvPr/>
        </p:nvSpPr>
        <p:spPr>
          <a:xfrm>
            <a:off x="3071802" y="4286256"/>
            <a:ext cx="214314" cy="142876"/>
          </a:xfrm>
          <a:prstGeom prst="star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3" name="12 Estrella de 6 puntas"/>
          <p:cNvSpPr/>
          <p:nvPr/>
        </p:nvSpPr>
        <p:spPr>
          <a:xfrm>
            <a:off x="3000364" y="5143512"/>
            <a:ext cx="219695" cy="142876"/>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cxnSp>
        <p:nvCxnSpPr>
          <p:cNvPr id="14" name="13 Conector recto"/>
          <p:cNvCxnSpPr>
            <a:stCxn id="13" idx="2"/>
            <a:endCxn id="7" idx="1"/>
          </p:cNvCxnSpPr>
          <p:nvPr/>
        </p:nvCxnSpPr>
        <p:spPr>
          <a:xfrm rot="5400000" flipH="1" flipV="1">
            <a:off x="3588037" y="4731054"/>
            <a:ext cx="77509" cy="1033160"/>
          </a:xfrm>
          <a:prstGeom prst="line">
            <a:avLst/>
          </a:prstGeom>
        </p:spPr>
        <p:style>
          <a:lnRef idx="1">
            <a:schemeClr val="dk1"/>
          </a:lnRef>
          <a:fillRef idx="0">
            <a:schemeClr val="dk1"/>
          </a:fillRef>
          <a:effectRef idx="0">
            <a:schemeClr val="dk1"/>
          </a:effectRef>
          <a:fontRef idx="minor">
            <a:schemeClr val="tx1"/>
          </a:fontRef>
        </p:style>
      </p:cxnSp>
      <p:cxnSp>
        <p:nvCxnSpPr>
          <p:cNvPr id="15" name="14 Conector recto"/>
          <p:cNvCxnSpPr>
            <a:stCxn id="11" idx="2"/>
            <a:endCxn id="7" idx="1"/>
          </p:cNvCxnSpPr>
          <p:nvPr/>
        </p:nvCxnSpPr>
        <p:spPr>
          <a:xfrm rot="16200000" flipH="1">
            <a:off x="3271292" y="4336798"/>
            <a:ext cx="779747" cy="964413"/>
          </a:xfrm>
          <a:prstGeom prst="line">
            <a:avLst/>
          </a:prstGeom>
        </p:spPr>
        <p:style>
          <a:lnRef idx="1">
            <a:schemeClr val="dk1"/>
          </a:lnRef>
          <a:fillRef idx="0">
            <a:schemeClr val="dk1"/>
          </a:fillRef>
          <a:effectRef idx="0">
            <a:schemeClr val="dk1"/>
          </a:effectRef>
          <a:fontRef idx="minor">
            <a:schemeClr val="tx1"/>
          </a:fontRef>
        </p:style>
      </p:cxnSp>
      <p:sp>
        <p:nvSpPr>
          <p:cNvPr id="26" name="25 CuadroTexto"/>
          <p:cNvSpPr txBox="1"/>
          <p:nvPr/>
        </p:nvSpPr>
        <p:spPr>
          <a:xfrm>
            <a:off x="2357422" y="6286520"/>
            <a:ext cx="1732526" cy="369332"/>
          </a:xfrm>
          <a:prstGeom prst="rect">
            <a:avLst/>
          </a:prstGeom>
          <a:noFill/>
        </p:spPr>
        <p:txBody>
          <a:bodyPr wrap="none" rtlCol="0">
            <a:spAutoFit/>
          </a:bodyPr>
          <a:lstStyle/>
          <a:p>
            <a:r>
              <a:rPr lang="en-US" dirty="0" smtClean="0"/>
              <a:t>SODHI SESSIONS</a:t>
            </a:r>
            <a:endParaRPr lang="en-US" dirty="0"/>
          </a:p>
        </p:txBody>
      </p:sp>
      <p:sp>
        <p:nvSpPr>
          <p:cNvPr id="27" name="26 Abrir llave"/>
          <p:cNvSpPr/>
          <p:nvPr/>
        </p:nvSpPr>
        <p:spPr>
          <a:xfrm rot="16200000">
            <a:off x="2857488" y="4643446"/>
            <a:ext cx="428628" cy="3000396"/>
          </a:xfrm>
          <a:prstGeom prst="leftBrac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w="57150">
                <a:solidFill>
                  <a:schemeClr val="tx1"/>
                </a:solidFill>
              </a:ln>
            </a:endParaRPr>
          </a:p>
        </p:txBody>
      </p:sp>
      <p:sp>
        <p:nvSpPr>
          <p:cNvPr id="28" name="27 Abrir llave"/>
          <p:cNvSpPr/>
          <p:nvPr/>
        </p:nvSpPr>
        <p:spPr>
          <a:xfrm rot="16200000">
            <a:off x="5929322" y="4643446"/>
            <a:ext cx="428628" cy="3000396"/>
          </a:xfrm>
          <a:prstGeom prst="leftBrac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w="57150">
                <a:solidFill>
                  <a:schemeClr val="tx1"/>
                </a:solidFill>
              </a:ln>
            </a:endParaRPr>
          </a:p>
        </p:txBody>
      </p:sp>
      <p:sp>
        <p:nvSpPr>
          <p:cNvPr id="29" name="28 Rectángulo"/>
          <p:cNvSpPr/>
          <p:nvPr/>
        </p:nvSpPr>
        <p:spPr>
          <a:xfrm>
            <a:off x="5000628" y="6286520"/>
            <a:ext cx="2373727" cy="369332"/>
          </a:xfrm>
          <a:prstGeom prst="rect">
            <a:avLst/>
          </a:prstGeom>
        </p:spPr>
        <p:txBody>
          <a:bodyPr wrap="none">
            <a:spAutoFit/>
          </a:bodyPr>
          <a:lstStyle/>
          <a:p>
            <a:r>
              <a:rPr lang="en-US" dirty="0" smtClean="0"/>
              <a:t>AFTER SODHI SESSIONS</a:t>
            </a:r>
            <a:endParaRPr lang="en-US" dirty="0"/>
          </a:p>
        </p:txBody>
      </p:sp>
      <p:sp>
        <p:nvSpPr>
          <p:cNvPr id="31" name="30 Rectángulo"/>
          <p:cNvSpPr/>
          <p:nvPr/>
        </p:nvSpPr>
        <p:spPr>
          <a:xfrm>
            <a:off x="1571604" y="1357298"/>
            <a:ext cx="6378669" cy="369332"/>
          </a:xfrm>
          <a:prstGeom prst="rect">
            <a:avLst/>
          </a:prstGeom>
        </p:spPr>
        <p:txBody>
          <a:bodyPr wrap="none">
            <a:spAutoFit/>
          </a:bodyPr>
          <a:lstStyle/>
          <a:p>
            <a:r>
              <a:rPr lang="en-US" dirty="0" smtClean="0">
                <a:latin typeface="Tw Cen MT"/>
              </a:rPr>
              <a:t>Patient A increased his steps by 354% and lost 9 kilograms </a:t>
            </a:r>
            <a:endParaRPr lang="es-E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7 CuadroTexto"/>
          <p:cNvSpPr txBox="1"/>
          <p:nvPr/>
        </p:nvSpPr>
        <p:spPr>
          <a:xfrm>
            <a:off x="214282" y="142852"/>
            <a:ext cx="1877117" cy="769441"/>
          </a:xfrm>
          <a:prstGeom prst="rect">
            <a:avLst/>
          </a:prstGeom>
          <a:noFill/>
        </p:spPr>
        <p:txBody>
          <a:bodyPr wrap="none" rtlCol="0">
            <a:spAutoFit/>
          </a:bodyPr>
          <a:lstStyle/>
          <a:p>
            <a:r>
              <a:rPr lang="en-US" sz="4400" dirty="0" smtClean="0">
                <a:solidFill>
                  <a:srgbClr val="000000"/>
                </a:solidFill>
              </a:rPr>
              <a:t>Results</a:t>
            </a:r>
            <a:r>
              <a:rPr lang="en-US" sz="2000" dirty="0" smtClean="0">
                <a:solidFill>
                  <a:srgbClr val="000000"/>
                </a:solidFill>
              </a:rPr>
              <a:t> </a:t>
            </a:r>
          </a:p>
        </p:txBody>
      </p:sp>
      <p:sp>
        <p:nvSpPr>
          <p:cNvPr id="12" name="11 CuadroTexto"/>
          <p:cNvSpPr txBox="1"/>
          <p:nvPr/>
        </p:nvSpPr>
        <p:spPr>
          <a:xfrm>
            <a:off x="571472" y="1357298"/>
            <a:ext cx="8072494" cy="1446550"/>
          </a:xfrm>
          <a:prstGeom prst="rect">
            <a:avLst/>
          </a:prstGeom>
          <a:noFill/>
        </p:spPr>
        <p:txBody>
          <a:bodyPr wrap="square" rtlCol="0">
            <a:spAutoFit/>
          </a:bodyPr>
          <a:lstStyle/>
          <a:p>
            <a:r>
              <a:rPr lang="en-US" sz="2400" dirty="0" smtClean="0"/>
              <a:t>Learning</a:t>
            </a:r>
            <a:r>
              <a:rPr lang="en-US" dirty="0" smtClean="0"/>
              <a:t> </a:t>
            </a:r>
            <a:br>
              <a:rPr lang="en-US" dirty="0" smtClean="0"/>
            </a:br>
            <a:r>
              <a:rPr lang="en-US" dirty="0" smtClean="0"/>
              <a:t> Some patients have never used a computer. However, they began learning to use it to enter the community</a:t>
            </a:r>
            <a:r>
              <a:rPr lang="en-US" i="1" dirty="0" smtClean="0"/>
              <a:t>.</a:t>
            </a:r>
            <a:endParaRPr lang="en-US" sz="1400" b="1" i="1" dirty="0" smtClean="0"/>
          </a:p>
          <a:p>
            <a:pPr lvl="8" algn="just"/>
            <a:r>
              <a:rPr lang="en-US" sz="1400" b="1" i="1" dirty="0" smtClean="0"/>
              <a:t>“I don’t know how use a computer, but now with this [community] I want to learn. Nobody stops me ”</a:t>
            </a:r>
            <a:endParaRPr lang="en-US" sz="1400" b="1" i="1" dirty="0"/>
          </a:p>
        </p:txBody>
      </p:sp>
      <p:sp>
        <p:nvSpPr>
          <p:cNvPr id="13" name="12 CuadroTexto"/>
          <p:cNvSpPr txBox="1"/>
          <p:nvPr/>
        </p:nvSpPr>
        <p:spPr>
          <a:xfrm>
            <a:off x="642910" y="2928934"/>
            <a:ext cx="8072494" cy="1661993"/>
          </a:xfrm>
          <a:prstGeom prst="rect">
            <a:avLst/>
          </a:prstGeom>
          <a:noFill/>
        </p:spPr>
        <p:txBody>
          <a:bodyPr wrap="square" rtlCol="0">
            <a:spAutoFit/>
          </a:bodyPr>
          <a:lstStyle/>
          <a:p>
            <a:r>
              <a:rPr lang="en-US" sz="2400" dirty="0" smtClean="0"/>
              <a:t>Collaboration to persuade</a:t>
            </a:r>
            <a:r>
              <a:rPr lang="en-US" dirty="0" smtClean="0"/>
              <a:t/>
            </a:r>
            <a:br>
              <a:rPr lang="en-US" dirty="0" smtClean="0"/>
            </a:br>
            <a:r>
              <a:rPr lang="en-US" dirty="0" smtClean="0"/>
              <a:t>we observed that collaboration and social support was the main feature to engage users to achieve goals</a:t>
            </a:r>
          </a:p>
          <a:p>
            <a:pPr lvl="8" algn="just"/>
            <a:r>
              <a:rPr lang="en-US" sz="1400" b="1" i="1" dirty="0" smtClean="0"/>
              <a:t>“A [rivalry] in a good way exists because you could see the amount of exercise others have been doing, but that cheers you up because you don’t want to be left behind”. </a:t>
            </a:r>
          </a:p>
        </p:txBody>
      </p:sp>
      <p:sp>
        <p:nvSpPr>
          <p:cNvPr id="17" name="16 CuadroTexto"/>
          <p:cNvSpPr txBox="1"/>
          <p:nvPr/>
        </p:nvSpPr>
        <p:spPr>
          <a:xfrm>
            <a:off x="642910" y="4643446"/>
            <a:ext cx="8072494" cy="1508105"/>
          </a:xfrm>
          <a:prstGeom prst="rect">
            <a:avLst/>
          </a:prstGeom>
          <a:noFill/>
        </p:spPr>
        <p:txBody>
          <a:bodyPr wrap="square" rtlCol="0">
            <a:spAutoFit/>
          </a:bodyPr>
          <a:lstStyle/>
          <a:p>
            <a:r>
              <a:rPr lang="en-US" sz="2400" dirty="0" smtClean="0"/>
              <a:t>Persuasive tools</a:t>
            </a:r>
            <a:r>
              <a:rPr lang="en-US" dirty="0" smtClean="0"/>
              <a:t/>
            </a:r>
            <a:br>
              <a:rPr lang="en-US" dirty="0" smtClean="0"/>
            </a:br>
            <a:r>
              <a:rPr lang="en-US" dirty="0" smtClean="0"/>
              <a:t>we observed that  games and the traffic light widget can motive an increase in the level of physical activity.</a:t>
            </a:r>
          </a:p>
          <a:p>
            <a:r>
              <a:rPr lang="en-US" dirty="0" smtClean="0"/>
              <a:t>				</a:t>
            </a:r>
            <a:r>
              <a:rPr lang="en-US" sz="1400" b="1" i="1" dirty="0" smtClean="0"/>
              <a:t>“the light is red, come on, do it, I was saying to myself” </a:t>
            </a:r>
          </a:p>
          <a:p>
            <a:endParaRPr lang="en-US" sz="1400" b="1" i="1" dirty="0"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7 CuadroTexto"/>
          <p:cNvSpPr txBox="1"/>
          <p:nvPr/>
        </p:nvSpPr>
        <p:spPr>
          <a:xfrm>
            <a:off x="214282" y="142852"/>
            <a:ext cx="1877117" cy="769441"/>
          </a:xfrm>
          <a:prstGeom prst="rect">
            <a:avLst/>
          </a:prstGeom>
          <a:noFill/>
        </p:spPr>
        <p:txBody>
          <a:bodyPr wrap="none" rtlCol="0">
            <a:spAutoFit/>
          </a:bodyPr>
          <a:lstStyle/>
          <a:p>
            <a:r>
              <a:rPr lang="en-US" sz="4400" dirty="0" smtClean="0"/>
              <a:t>Results</a:t>
            </a:r>
            <a:r>
              <a:rPr lang="en-US" sz="2000" dirty="0" smtClean="0"/>
              <a:t> </a:t>
            </a:r>
            <a:endParaRPr lang="en-US" sz="8000" dirty="0"/>
          </a:p>
        </p:txBody>
      </p:sp>
      <p:sp>
        <p:nvSpPr>
          <p:cNvPr id="12" name="11 CuadroTexto"/>
          <p:cNvSpPr txBox="1"/>
          <p:nvPr/>
        </p:nvSpPr>
        <p:spPr>
          <a:xfrm>
            <a:off x="571472" y="1357298"/>
            <a:ext cx="8072494" cy="1384995"/>
          </a:xfrm>
          <a:prstGeom prst="rect">
            <a:avLst/>
          </a:prstGeom>
          <a:noFill/>
        </p:spPr>
        <p:txBody>
          <a:bodyPr wrap="square" rtlCol="0">
            <a:spAutoFit/>
          </a:bodyPr>
          <a:lstStyle/>
          <a:p>
            <a:r>
              <a:rPr lang="en-US" sz="2400" dirty="0" smtClean="0"/>
              <a:t>Family participation</a:t>
            </a:r>
            <a:r>
              <a:rPr lang="en-US" dirty="0" smtClean="0"/>
              <a:t/>
            </a:r>
            <a:br>
              <a:rPr lang="en-US" dirty="0" smtClean="0"/>
            </a:br>
            <a:r>
              <a:rPr lang="en-US" dirty="0" smtClean="0"/>
              <a:t>The community helped engage relatives in the patient’s program</a:t>
            </a:r>
          </a:p>
          <a:p>
            <a:endParaRPr lang="en-US" sz="1400" b="1" i="1" dirty="0" smtClean="0"/>
          </a:p>
          <a:p>
            <a:pPr lvl="8" algn="just"/>
            <a:r>
              <a:rPr lang="en-US" sz="1400" b="1" i="1" dirty="0" smtClean="0"/>
              <a:t>“my sons help me, my sons call me from Tijuana to ask me how many steps I took and if I am dieting”</a:t>
            </a:r>
            <a:endParaRPr lang="en-US" sz="1400" b="1" i="1"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5" name="AutoShape 3"/>
          <p:cNvSpPr>
            <a:spLocks noChangeArrowheads="1"/>
          </p:cNvSpPr>
          <p:nvPr/>
        </p:nvSpPr>
        <p:spPr bwMode="auto">
          <a:xfrm>
            <a:off x="1749425" y="3284538"/>
            <a:ext cx="576263" cy="215900"/>
          </a:xfrm>
          <a:prstGeom prst="rightArrow">
            <a:avLst>
              <a:gd name="adj1" fmla="val 50000"/>
              <a:gd name="adj2" fmla="val 66728"/>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38916" name="AutoShape 4"/>
          <p:cNvSpPr>
            <a:spLocks noChangeArrowheads="1"/>
          </p:cNvSpPr>
          <p:nvPr/>
        </p:nvSpPr>
        <p:spPr bwMode="auto">
          <a:xfrm>
            <a:off x="5913438" y="3233738"/>
            <a:ext cx="433387" cy="215900"/>
          </a:xfrm>
          <a:prstGeom prst="rightArrow">
            <a:avLst>
              <a:gd name="adj1" fmla="val 50000"/>
              <a:gd name="adj2" fmla="val 50184"/>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38917" name="AutoShape 5"/>
          <p:cNvSpPr>
            <a:spLocks noChangeArrowheads="1"/>
          </p:cNvSpPr>
          <p:nvPr/>
        </p:nvSpPr>
        <p:spPr bwMode="auto">
          <a:xfrm>
            <a:off x="7459663" y="3271838"/>
            <a:ext cx="431800" cy="217487"/>
          </a:xfrm>
          <a:prstGeom prst="rightArrow">
            <a:avLst>
              <a:gd name="adj1" fmla="val 50000"/>
              <a:gd name="adj2" fmla="val 49635"/>
            </a:avLst>
          </a:prstGeom>
          <a:solidFill>
            <a:schemeClr val="tx1"/>
          </a:solidFill>
          <a:ln w="9525">
            <a:solidFill>
              <a:schemeClr val="tx1"/>
            </a:solidFill>
            <a:miter lim="800000"/>
            <a:headEnd/>
            <a:tailEnd/>
          </a:ln>
          <a:effectLst/>
        </p:spPr>
        <p:txBody>
          <a:bodyPr wrap="none" anchor="ctr">
            <a:prstTxWarp prst="textNoShape">
              <a:avLst/>
            </a:prstTxWarp>
          </a:bodyPr>
          <a:lstStyle/>
          <a:p>
            <a:pPr algn="ctr"/>
            <a:endParaRPr lang="fr-FR" dirty="0"/>
          </a:p>
        </p:txBody>
      </p:sp>
      <p:graphicFrame>
        <p:nvGraphicFramePr>
          <p:cNvPr id="38918" name="Object 6"/>
          <p:cNvGraphicFramePr>
            <a:graphicFrameLocks noChangeAspect="1"/>
          </p:cNvGraphicFramePr>
          <p:nvPr/>
        </p:nvGraphicFramePr>
        <p:xfrm>
          <a:off x="2889250" y="2533650"/>
          <a:ext cx="647700" cy="633413"/>
        </p:xfrm>
        <a:graphic>
          <a:graphicData uri="http://schemas.openxmlformats.org/presentationml/2006/ole">
            <p:oleObj spid="_x0000_s72706" name="Visio" r:id="rId3" imgW="346320" imgH="339120" progId="">
              <p:embed/>
            </p:oleObj>
          </a:graphicData>
        </a:graphic>
      </p:graphicFrame>
      <p:graphicFrame>
        <p:nvGraphicFramePr>
          <p:cNvPr id="38919" name="Object 7"/>
          <p:cNvGraphicFramePr>
            <a:graphicFrameLocks noChangeAspect="1"/>
          </p:cNvGraphicFramePr>
          <p:nvPr/>
        </p:nvGraphicFramePr>
        <p:xfrm>
          <a:off x="2889250" y="3560763"/>
          <a:ext cx="647700" cy="647700"/>
        </p:xfrm>
        <a:graphic>
          <a:graphicData uri="http://schemas.openxmlformats.org/presentationml/2006/ole">
            <p:oleObj spid="_x0000_s72707" name="Visio" r:id="rId4" imgW="340920" imgH="340920" progId="">
              <p:embed/>
            </p:oleObj>
          </a:graphicData>
        </a:graphic>
      </p:graphicFrame>
      <p:sp>
        <p:nvSpPr>
          <p:cNvPr id="38920" name="Text Box 8"/>
          <p:cNvSpPr txBox="1">
            <a:spLocks noChangeArrowheads="1"/>
          </p:cNvSpPr>
          <p:nvPr/>
        </p:nvSpPr>
        <p:spPr bwMode="auto">
          <a:xfrm>
            <a:off x="2319338" y="3059113"/>
            <a:ext cx="1189037" cy="590550"/>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pPr algn="ctr"/>
            <a:r>
              <a:rPr lang="es-MX" sz="1600"/>
              <a:t>Workplace study</a:t>
            </a:r>
            <a:endParaRPr lang="es-MX"/>
          </a:p>
        </p:txBody>
      </p:sp>
      <p:sp>
        <p:nvSpPr>
          <p:cNvPr id="38921" name="Text Box 9"/>
          <p:cNvSpPr txBox="1">
            <a:spLocks noChangeArrowheads="1"/>
          </p:cNvSpPr>
          <p:nvPr/>
        </p:nvSpPr>
        <p:spPr bwMode="auto">
          <a:xfrm>
            <a:off x="3482975" y="2516188"/>
            <a:ext cx="1203325" cy="346075"/>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pPr algn="ctr"/>
            <a:r>
              <a:rPr lang="es-MX" sz="1600"/>
              <a:t>Scenarios</a:t>
            </a:r>
            <a:endParaRPr lang="es-MX"/>
          </a:p>
        </p:txBody>
      </p:sp>
      <p:sp>
        <p:nvSpPr>
          <p:cNvPr id="38922" name="Text Box 10"/>
          <p:cNvSpPr txBox="1">
            <a:spLocks noChangeArrowheads="1"/>
          </p:cNvSpPr>
          <p:nvPr/>
        </p:nvSpPr>
        <p:spPr bwMode="auto">
          <a:xfrm>
            <a:off x="3486150" y="3856038"/>
            <a:ext cx="1271588" cy="346075"/>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pPr algn="ctr"/>
            <a:r>
              <a:rPr lang="es-MX" sz="1600"/>
              <a:t>Insights</a:t>
            </a:r>
            <a:endParaRPr lang="es-MX"/>
          </a:p>
        </p:txBody>
      </p:sp>
      <p:sp>
        <p:nvSpPr>
          <p:cNvPr id="38923" name="Text Box 11"/>
          <p:cNvSpPr txBox="1">
            <a:spLocks noChangeArrowheads="1"/>
          </p:cNvSpPr>
          <p:nvPr/>
        </p:nvSpPr>
        <p:spPr bwMode="auto">
          <a:xfrm>
            <a:off x="4191000" y="3063875"/>
            <a:ext cx="1838325" cy="590550"/>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pPr algn="ctr"/>
            <a:r>
              <a:rPr lang="es-MX" sz="1600"/>
              <a:t>Design/Implement Protoytpe</a:t>
            </a:r>
            <a:endParaRPr lang="es-MX"/>
          </a:p>
        </p:txBody>
      </p:sp>
      <p:graphicFrame>
        <p:nvGraphicFramePr>
          <p:cNvPr id="38924" name="Object 12"/>
          <p:cNvGraphicFramePr>
            <a:graphicFrameLocks noChangeAspect="1"/>
          </p:cNvGraphicFramePr>
          <p:nvPr/>
        </p:nvGraphicFramePr>
        <p:xfrm>
          <a:off x="4686300" y="2187575"/>
          <a:ext cx="2232025" cy="1023938"/>
        </p:xfrm>
        <a:graphic>
          <a:graphicData uri="http://schemas.openxmlformats.org/presentationml/2006/ole">
            <p:oleObj spid="_x0000_s72708" name="Visio" r:id="rId5" imgW="1268280" imgH="585720" progId="">
              <p:embed/>
            </p:oleObj>
          </a:graphicData>
        </a:graphic>
      </p:graphicFrame>
      <p:graphicFrame>
        <p:nvGraphicFramePr>
          <p:cNvPr id="38925" name="Object 13"/>
          <p:cNvGraphicFramePr>
            <a:graphicFrameLocks noChangeAspect="1"/>
          </p:cNvGraphicFramePr>
          <p:nvPr/>
        </p:nvGraphicFramePr>
        <p:xfrm>
          <a:off x="4732338" y="3487738"/>
          <a:ext cx="2225675" cy="1025525"/>
        </p:xfrm>
        <a:graphic>
          <a:graphicData uri="http://schemas.openxmlformats.org/presentationml/2006/ole">
            <p:oleObj spid="_x0000_s72709" name="Visio" r:id="rId6" imgW="1268280" imgH="585720" progId="">
              <p:embed/>
            </p:oleObj>
          </a:graphicData>
        </a:graphic>
      </p:graphicFrame>
      <p:graphicFrame>
        <p:nvGraphicFramePr>
          <p:cNvPr id="38926" name="Object 14"/>
          <p:cNvGraphicFramePr>
            <a:graphicFrameLocks noChangeAspect="1"/>
          </p:cNvGraphicFramePr>
          <p:nvPr/>
        </p:nvGraphicFramePr>
        <p:xfrm>
          <a:off x="4641850" y="2640013"/>
          <a:ext cx="682625" cy="496887"/>
        </p:xfrm>
        <a:graphic>
          <a:graphicData uri="http://schemas.openxmlformats.org/presentationml/2006/ole">
            <p:oleObj spid="_x0000_s72710" name="Visio" r:id="rId7" imgW="380520" imgH="277920" progId="">
              <p:embed/>
            </p:oleObj>
          </a:graphicData>
        </a:graphic>
      </p:graphicFrame>
      <p:graphicFrame>
        <p:nvGraphicFramePr>
          <p:cNvPr id="38927" name="Object 15"/>
          <p:cNvGraphicFramePr>
            <a:graphicFrameLocks noChangeAspect="1"/>
          </p:cNvGraphicFramePr>
          <p:nvPr/>
        </p:nvGraphicFramePr>
        <p:xfrm>
          <a:off x="4703763" y="3595688"/>
          <a:ext cx="679450" cy="554037"/>
        </p:xfrm>
        <a:graphic>
          <a:graphicData uri="http://schemas.openxmlformats.org/presentationml/2006/ole">
            <p:oleObj spid="_x0000_s72711" name="Visio" r:id="rId8" imgW="376920" imgH="306720" progId="">
              <p:embed/>
            </p:oleObj>
          </a:graphicData>
        </a:graphic>
      </p:graphicFrame>
      <p:sp>
        <p:nvSpPr>
          <p:cNvPr id="38928" name="Text Box 16"/>
          <p:cNvSpPr txBox="1">
            <a:spLocks noChangeArrowheads="1"/>
          </p:cNvSpPr>
          <p:nvPr/>
        </p:nvSpPr>
        <p:spPr bwMode="auto">
          <a:xfrm>
            <a:off x="6364288" y="3173413"/>
            <a:ext cx="1203325" cy="346075"/>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pPr algn="ctr"/>
            <a:r>
              <a:rPr lang="es-MX" sz="1600"/>
              <a:t>Evaluation</a:t>
            </a:r>
            <a:endParaRPr lang="es-MX"/>
          </a:p>
        </p:txBody>
      </p:sp>
      <p:sp>
        <p:nvSpPr>
          <p:cNvPr id="38930" name="Text Box 18"/>
          <p:cNvSpPr txBox="1">
            <a:spLocks noChangeArrowheads="1"/>
          </p:cNvSpPr>
          <p:nvPr/>
        </p:nvSpPr>
        <p:spPr bwMode="auto">
          <a:xfrm>
            <a:off x="7915275" y="3200400"/>
            <a:ext cx="1076325" cy="346075"/>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pPr algn="ctr"/>
            <a:r>
              <a:rPr lang="es-MX" sz="1600"/>
              <a:t>System</a:t>
            </a:r>
            <a:endParaRPr lang="es-MX"/>
          </a:p>
        </p:txBody>
      </p:sp>
      <p:sp>
        <p:nvSpPr>
          <p:cNvPr id="38931" name="Text Box 19"/>
          <p:cNvSpPr txBox="1">
            <a:spLocks noChangeArrowheads="1"/>
          </p:cNvSpPr>
          <p:nvPr/>
        </p:nvSpPr>
        <p:spPr bwMode="auto">
          <a:xfrm>
            <a:off x="214313" y="3082925"/>
            <a:ext cx="1536700" cy="590550"/>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pPr algn="ctr"/>
            <a:r>
              <a:rPr lang="es-MX" sz="1600"/>
              <a:t>Initial understanding</a:t>
            </a:r>
            <a:endParaRPr lang="es-MX"/>
          </a:p>
        </p:txBody>
      </p:sp>
      <p:sp>
        <p:nvSpPr>
          <p:cNvPr id="38932" name="Rectangle 20"/>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prstTxWarp prst="textNoShape">
              <a:avLst/>
            </a:prstTxWarp>
          </a:bodyPr>
          <a:lstStyle/>
          <a:p>
            <a:pPr algn="ctr"/>
            <a:r>
              <a:rPr lang="es-MX" sz="4400" dirty="0" smtClean="0">
                <a:solidFill>
                  <a:srgbClr val="000000"/>
                </a:solidFill>
              </a:rPr>
              <a:t> General Research Methodology</a:t>
            </a:r>
            <a:endParaRPr lang="es-MX" sz="4400" dirty="0">
              <a:solidFill>
                <a:srgbClr val="000000"/>
              </a:solidFill>
            </a:endParaRPr>
          </a:p>
        </p:txBody>
      </p:sp>
      <p:cxnSp>
        <p:nvCxnSpPr>
          <p:cNvPr id="19" name="AutoShape 16"/>
          <p:cNvCxnSpPr>
            <a:cxnSpLocks noChangeShapeType="1"/>
          </p:cNvCxnSpPr>
          <p:nvPr/>
        </p:nvCxnSpPr>
        <p:spPr bwMode="auto">
          <a:xfrm rot="5400000">
            <a:off x="5457031" y="816769"/>
            <a:ext cx="98425" cy="5538788"/>
          </a:xfrm>
          <a:prstGeom prst="curvedConnector3">
            <a:avLst>
              <a:gd name="adj1" fmla="val 1674190"/>
            </a:avLst>
          </a:prstGeom>
          <a:noFill/>
          <a:ln w="76200">
            <a:solidFill>
              <a:schemeClr val="tx1"/>
            </a:solidFill>
            <a:round/>
            <a:headEnd/>
            <a:tailEnd type="triangle" w="med" len="med"/>
          </a:ln>
          <a:effectLst/>
        </p:spPr>
      </p:cxnSp>
      <p:grpSp>
        <p:nvGrpSpPr>
          <p:cNvPr id="23" name="Group 14"/>
          <p:cNvGrpSpPr>
            <a:grpSpLocks/>
          </p:cNvGrpSpPr>
          <p:nvPr/>
        </p:nvGrpSpPr>
        <p:grpSpPr bwMode="auto">
          <a:xfrm>
            <a:off x="7010400" y="6027738"/>
            <a:ext cx="1524000" cy="459168"/>
            <a:chOff x="2832" y="3648"/>
            <a:chExt cx="2880" cy="788"/>
          </a:xfrm>
        </p:grpSpPr>
        <p:sp>
          <p:nvSpPr>
            <p:cNvPr id="24" name="Rectangle 15"/>
            <p:cNvSpPr>
              <a:spLocks noChangeArrowheads="1"/>
            </p:cNvSpPr>
            <p:nvPr/>
          </p:nvSpPr>
          <p:spPr bwMode="auto">
            <a:xfrm>
              <a:off x="2832" y="3648"/>
              <a:ext cx="2880" cy="545"/>
            </a:xfrm>
            <a:prstGeom prst="rect">
              <a:avLst/>
            </a:prstGeom>
            <a:solidFill>
              <a:srgbClr val="99CCFF">
                <a:alpha val="41000"/>
              </a:srgbClr>
            </a:solidFill>
            <a:ln w="9525">
              <a:solidFill>
                <a:srgbClr val="003399"/>
              </a:solidFill>
              <a:miter lim="800000"/>
              <a:headEnd/>
              <a:tailEnd/>
            </a:ln>
            <a:effectLst/>
          </p:spPr>
          <p:txBody>
            <a:bodyPr wrap="none" anchor="ctr">
              <a:prstTxWarp prst="textNoShape">
                <a:avLst/>
              </a:prstTxWarp>
            </a:bodyPr>
            <a:lstStyle/>
            <a:p>
              <a:endParaRPr lang="en-US" dirty="0"/>
            </a:p>
          </p:txBody>
        </p:sp>
        <p:sp>
          <p:nvSpPr>
            <p:cNvPr id="25" name="Text Box 16"/>
            <p:cNvSpPr txBox="1">
              <a:spLocks noChangeArrowheads="1"/>
            </p:cNvSpPr>
            <p:nvPr/>
          </p:nvSpPr>
          <p:spPr bwMode="auto">
            <a:xfrm>
              <a:off x="3312" y="3697"/>
              <a:ext cx="2112" cy="739"/>
            </a:xfrm>
            <a:prstGeom prst="rect">
              <a:avLst/>
            </a:prstGeom>
            <a:noFill/>
            <a:ln w="9525">
              <a:noFill/>
              <a:miter lim="800000"/>
              <a:headEnd/>
              <a:tailEnd/>
            </a:ln>
            <a:effectLst/>
          </p:spPr>
          <p:txBody>
            <a:bodyPr wrap="square">
              <a:prstTxWarp prst="textNoShape">
                <a:avLst/>
              </a:prstTxWarp>
              <a:spAutoFit/>
            </a:bodyPr>
            <a:lstStyle/>
            <a:p>
              <a:pPr>
                <a:lnSpc>
                  <a:spcPct val="80000"/>
                </a:lnSpc>
                <a:spcBef>
                  <a:spcPct val="20000"/>
                </a:spcBef>
              </a:pPr>
              <a:r>
                <a:rPr lang="en-US" sz="1200" dirty="0" smtClean="0">
                  <a:solidFill>
                    <a:srgbClr val="003399"/>
                  </a:solidFill>
                  <a:latin typeface="Arial Narrow" charset="0"/>
                </a:rPr>
                <a:t>CLIHC.</a:t>
              </a:r>
              <a:r>
                <a:rPr lang="en-US" sz="1200" dirty="0">
                  <a:solidFill>
                    <a:srgbClr val="003399"/>
                  </a:solidFill>
                  <a:latin typeface="Arial Narrow" charset="0"/>
                </a:rPr>
                <a:t>, </a:t>
              </a:r>
              <a:r>
                <a:rPr lang="en-US" sz="1200" dirty="0" smtClean="0">
                  <a:solidFill>
                    <a:srgbClr val="003399"/>
                  </a:solidFill>
                  <a:latin typeface="Arial Narrow" charset="0"/>
                </a:rPr>
                <a:t>2005 </a:t>
              </a:r>
              <a:endParaRPr lang="es-ES" sz="1200" dirty="0">
                <a:solidFill>
                  <a:srgbClr val="003399"/>
                </a:solidFill>
                <a:latin typeface="Arial Narrow" charset="0"/>
              </a:endParaRPr>
            </a:p>
            <a:p>
              <a:pPr>
                <a:lnSpc>
                  <a:spcPct val="80000"/>
                </a:lnSpc>
                <a:spcBef>
                  <a:spcPct val="20000"/>
                </a:spcBef>
                <a:buFontTx/>
                <a:buChar char="•"/>
              </a:pPr>
              <a:endParaRPr lang="en-US" sz="1200" dirty="0">
                <a:solidFill>
                  <a:srgbClr val="003399"/>
                </a:solidFill>
                <a:latin typeface="Arial Narrow" charset="0"/>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229600" cy="1143000"/>
          </a:xfrm>
        </p:spPr>
        <p:txBody>
          <a:bodyPr>
            <a:normAutofit fontScale="90000"/>
          </a:bodyPr>
          <a:lstStyle/>
          <a:p>
            <a:pPr algn="l"/>
            <a:r>
              <a:rPr lang="en-US" dirty="0" smtClean="0"/>
              <a:t>Mobile games to promote</a:t>
            </a:r>
            <a:br>
              <a:rPr lang="en-US" dirty="0" smtClean="0"/>
            </a:br>
            <a:r>
              <a:rPr lang="en-US" dirty="0" smtClean="0"/>
              <a:t>healthy habits</a:t>
            </a:r>
            <a:endParaRPr lang="en-US" dirty="0"/>
          </a:p>
        </p:txBody>
      </p:sp>
      <p:sp>
        <p:nvSpPr>
          <p:cNvPr id="3" name="Content Placeholder 2"/>
          <p:cNvSpPr>
            <a:spLocks noGrp="1"/>
          </p:cNvSpPr>
          <p:nvPr>
            <p:ph idx="1"/>
          </p:nvPr>
        </p:nvSpPr>
        <p:spPr>
          <a:xfrm>
            <a:off x="228600" y="1854200"/>
            <a:ext cx="3721100" cy="1727200"/>
          </a:xfrm>
        </p:spPr>
        <p:txBody>
          <a:bodyPr>
            <a:normAutofit fontScale="85000" lnSpcReduction="10000"/>
          </a:bodyPr>
          <a:lstStyle/>
          <a:p>
            <a:r>
              <a:rPr lang="en-US" dirty="0" smtClean="0"/>
              <a:t>Two focus groups with children and teenagers</a:t>
            </a:r>
          </a:p>
          <a:p>
            <a:r>
              <a:rPr lang="en-US" dirty="0" smtClean="0"/>
              <a:t>Interviews with teachers</a:t>
            </a:r>
            <a:endParaRPr lang="en-US" dirty="0"/>
          </a:p>
        </p:txBody>
      </p:sp>
      <p:pic>
        <p:nvPicPr>
          <p:cNvPr id="4" name="Picture 1"/>
          <p:cNvPicPr>
            <a:picLocks noChangeAspect="1" noChangeArrowheads="1"/>
          </p:cNvPicPr>
          <p:nvPr/>
        </p:nvPicPr>
        <p:blipFill>
          <a:blip r:embed="rId2" cstate="print"/>
          <a:srcRect/>
          <a:stretch>
            <a:fillRect/>
          </a:stretch>
        </p:blipFill>
        <p:spPr bwMode="auto">
          <a:xfrm>
            <a:off x="5648325" y="762000"/>
            <a:ext cx="2914651"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p:cNvSpPr txBox="1">
            <a:spLocks/>
          </p:cNvSpPr>
          <p:nvPr/>
        </p:nvSpPr>
        <p:spPr>
          <a:xfrm>
            <a:off x="304800" y="4017446"/>
            <a:ext cx="6096000" cy="554554"/>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Design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workshop with 9 teenagers</a:t>
            </a:r>
          </a:p>
        </p:txBody>
      </p:sp>
      <p:pic>
        <p:nvPicPr>
          <p:cNvPr id="6" name="Picture 2"/>
          <p:cNvPicPr>
            <a:picLocks noChangeAspect="1" noChangeArrowheads="1"/>
          </p:cNvPicPr>
          <p:nvPr/>
        </p:nvPicPr>
        <p:blipFill>
          <a:blip r:embed="rId3" cstate="print"/>
          <a:srcRect/>
          <a:stretch>
            <a:fillRect/>
          </a:stretch>
        </p:blipFill>
        <p:spPr bwMode="auto">
          <a:xfrm>
            <a:off x="4114800" y="2057400"/>
            <a:ext cx="3676956" cy="1785950"/>
          </a:xfrm>
          <a:prstGeom prst="rect">
            <a:avLst/>
          </a:prstGeom>
          <a:noFill/>
          <a:ln w="9525">
            <a:noFill/>
            <a:miter lim="800000"/>
            <a:headEnd/>
            <a:tailEnd/>
          </a:ln>
        </p:spPr>
      </p:pic>
      <p:grpSp>
        <p:nvGrpSpPr>
          <p:cNvPr id="7" name="24 Grupo"/>
          <p:cNvGrpSpPr/>
          <p:nvPr/>
        </p:nvGrpSpPr>
        <p:grpSpPr>
          <a:xfrm>
            <a:off x="7005646" y="3986202"/>
            <a:ext cx="1604954" cy="2795598"/>
            <a:chOff x="6715140" y="1142984"/>
            <a:chExt cx="2053843" cy="3167085"/>
          </a:xfrm>
        </p:grpSpPr>
        <p:sp>
          <p:nvSpPr>
            <p:cNvPr id="8" name="9 Rectángulo"/>
            <p:cNvSpPr/>
            <p:nvPr/>
          </p:nvSpPr>
          <p:spPr>
            <a:xfrm>
              <a:off x="7358082" y="1142984"/>
              <a:ext cx="734496" cy="400110"/>
            </a:xfrm>
            <a:prstGeom prst="rect">
              <a:avLst/>
            </a:prstGeom>
            <a:noFill/>
          </p:spPr>
          <p:txBody>
            <a:bodyPr vert="horz" wrap="none" lIns="91440" tIns="45720" rIns="91440" bIns="4572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Rally</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2" descr="C:\Users\jvelarde\Documents\CICESE\Tésis JavierVelarde\Tesis - Caso de estudio\Taller\Imagenes\DSC01373.JPG"/>
            <p:cNvPicPr>
              <a:picLocks noChangeAspect="1" noChangeArrowheads="1"/>
            </p:cNvPicPr>
            <p:nvPr/>
          </p:nvPicPr>
          <p:blipFill>
            <a:blip r:embed="rId4" cstate="print"/>
            <a:srcRect/>
            <a:stretch>
              <a:fillRect/>
            </a:stretch>
          </p:blipFill>
          <p:spPr bwMode="auto">
            <a:xfrm>
              <a:off x="6715140" y="1571612"/>
              <a:ext cx="2053843" cy="2738457"/>
            </a:xfrm>
            <a:prstGeom prst="rect">
              <a:avLst/>
            </a:prstGeom>
            <a:ln>
              <a:noFill/>
            </a:ln>
            <a:effectLst>
              <a:outerShdw blurRad="190500" algn="tl" rotWithShape="0">
                <a:srgbClr val="000000">
                  <a:alpha val="70000"/>
                </a:srgbClr>
              </a:outerShdw>
            </a:effectLst>
          </p:spPr>
        </p:pic>
      </p:grpSp>
      <p:pic>
        <p:nvPicPr>
          <p:cNvPr id="10" name="Picture 4" descr="C:\Users\jvelarde\Documents\CICESE\Tésis JavierVelarde\Tesis - Caso de estudio\Taller\Imagenes\DSC01356.JPG"/>
          <p:cNvPicPr>
            <a:picLocks noChangeAspect="1" noChangeArrowheads="1"/>
          </p:cNvPicPr>
          <p:nvPr/>
        </p:nvPicPr>
        <p:blipFill>
          <a:blip r:embed="rId5" cstate="print"/>
          <a:srcRect/>
          <a:stretch>
            <a:fillRect/>
          </a:stretch>
        </p:blipFill>
        <p:spPr bwMode="auto">
          <a:xfrm>
            <a:off x="228600" y="4659216"/>
            <a:ext cx="2999918" cy="2122584"/>
          </a:xfrm>
          <a:prstGeom prst="rect">
            <a:avLst/>
          </a:prstGeom>
          <a:ln>
            <a:noFill/>
          </a:ln>
          <a:effectLst>
            <a:softEdge rad="112500"/>
          </a:effectLst>
        </p:spPr>
      </p:pic>
      <p:pic>
        <p:nvPicPr>
          <p:cNvPr id="11" name="Picture 5" descr="C:\Users\jvelarde\Documents\CICESE\Tésis JavierVelarde\Tesis - Caso de estudio\Taller\Imagenes\DSC01338.JPG"/>
          <p:cNvPicPr>
            <a:picLocks noChangeAspect="1" noChangeArrowheads="1"/>
          </p:cNvPicPr>
          <p:nvPr/>
        </p:nvPicPr>
        <p:blipFill>
          <a:blip r:embed="rId6" cstate="print"/>
          <a:srcRect/>
          <a:stretch>
            <a:fillRect/>
          </a:stretch>
        </p:blipFill>
        <p:spPr bwMode="auto">
          <a:xfrm>
            <a:off x="3581400" y="4648200"/>
            <a:ext cx="3123183" cy="22098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a:t>
            </a:r>
            <a:r>
              <a:rPr lang="en-US" dirty="0" err="1" smtClean="0"/>
              <a:t>excergame</a:t>
            </a:r>
            <a:endParaRPr lang="en-US" dirty="0"/>
          </a:p>
        </p:txBody>
      </p:sp>
      <p:sp>
        <p:nvSpPr>
          <p:cNvPr id="3" name="Content Placeholder 2"/>
          <p:cNvSpPr>
            <a:spLocks noGrp="1"/>
          </p:cNvSpPr>
          <p:nvPr>
            <p:ph idx="1"/>
          </p:nvPr>
        </p:nvSpPr>
        <p:spPr>
          <a:xfrm>
            <a:off x="228600" y="1447800"/>
            <a:ext cx="3276600" cy="2362200"/>
          </a:xfrm>
        </p:spPr>
        <p:txBody>
          <a:bodyPr>
            <a:normAutofit fontScale="77500" lnSpcReduction="20000"/>
          </a:bodyPr>
          <a:lstStyle/>
          <a:p>
            <a:r>
              <a:rPr lang="en-US" dirty="0" smtClean="0"/>
              <a:t>QR codes are use to discover new challenges</a:t>
            </a:r>
          </a:p>
          <a:p>
            <a:r>
              <a:rPr lang="en-US" dirty="0" smtClean="0"/>
              <a:t>Jumping or dancing can give them new opportunities to solve the problem</a:t>
            </a:r>
            <a:endParaRPr lang="en-US" dirty="0"/>
          </a:p>
        </p:txBody>
      </p:sp>
      <p:grpSp>
        <p:nvGrpSpPr>
          <p:cNvPr id="4" name="39 Grupo"/>
          <p:cNvGrpSpPr/>
          <p:nvPr/>
        </p:nvGrpSpPr>
        <p:grpSpPr>
          <a:xfrm>
            <a:off x="3581400" y="1524000"/>
            <a:ext cx="1557342" cy="1867885"/>
            <a:chOff x="3300410" y="1611143"/>
            <a:chExt cx="1557342" cy="1867885"/>
          </a:xfrm>
        </p:grpSpPr>
        <p:grpSp>
          <p:nvGrpSpPr>
            <p:cNvPr id="5" name="49 Grupo"/>
            <p:cNvGrpSpPr/>
            <p:nvPr/>
          </p:nvGrpSpPr>
          <p:grpSpPr>
            <a:xfrm>
              <a:off x="3300410" y="1621640"/>
              <a:ext cx="1428760" cy="1857388"/>
              <a:chOff x="461954" y="4071918"/>
              <a:chExt cx="1428760" cy="1857388"/>
            </a:xfrm>
          </p:grpSpPr>
          <p:grpSp>
            <p:nvGrpSpPr>
              <p:cNvPr id="6" name="33 Grupo"/>
              <p:cNvGrpSpPr/>
              <p:nvPr/>
            </p:nvGrpSpPr>
            <p:grpSpPr>
              <a:xfrm>
                <a:off x="461954" y="4071918"/>
                <a:ext cx="1428760" cy="1857388"/>
                <a:chOff x="3357554" y="642918"/>
                <a:chExt cx="1428760" cy="1857388"/>
              </a:xfrm>
            </p:grpSpPr>
            <p:pic>
              <p:nvPicPr>
                <p:cNvPr id="78" name="Picture 2" descr="C:\Users\Javier Velarde\Desktop\imgs\EjercPlantilla2.bmp"/>
                <p:cNvPicPr>
                  <a:picLocks noChangeAspect="1" noChangeArrowheads="1"/>
                </p:cNvPicPr>
                <p:nvPr/>
              </p:nvPicPr>
              <p:blipFill>
                <a:blip r:embed="rId4" cstate="print"/>
                <a:srcRect/>
                <a:stretch>
                  <a:fillRect/>
                </a:stretch>
              </p:blipFill>
              <p:spPr bwMode="auto">
                <a:xfrm>
                  <a:off x="3357554" y="642918"/>
                  <a:ext cx="1428760" cy="1857388"/>
                </a:xfrm>
                <a:prstGeom prst="rect">
                  <a:avLst/>
                </a:prstGeom>
                <a:noFill/>
              </p:spPr>
            </p:pic>
            <p:sp>
              <p:nvSpPr>
                <p:cNvPr id="79" name="56 Rectángulo"/>
                <p:cNvSpPr/>
                <p:nvPr/>
              </p:nvSpPr>
              <p:spPr>
                <a:xfrm>
                  <a:off x="3714744" y="1242940"/>
                  <a:ext cx="1071570" cy="400110"/>
                </a:xfrm>
                <a:prstGeom prst="rect">
                  <a:avLst/>
                </a:prstGeom>
              </p:spPr>
              <p:txBody>
                <a:bodyPr wrap="square">
                  <a:spAutoFit/>
                </a:bodyPr>
                <a:lstStyle/>
                <a:p>
                  <a:pPr algn="just"/>
                  <a:r>
                    <a:rPr lang="en-US" sz="1000" dirty="0" smtClean="0"/>
                    <a:t>I bought this videogame by__</a:t>
                  </a:r>
                  <a:endParaRPr lang="en-US" sz="1000" dirty="0"/>
                </a:p>
              </p:txBody>
            </p:sp>
            <p:pic>
              <p:nvPicPr>
                <p:cNvPr id="80" name="57 Imagen" descr="http://mundoxbox.files.wordpress.com/2009/11/assassins20creed20220xbox360.jpg"/>
                <p:cNvPicPr/>
                <p:nvPr/>
              </p:nvPicPr>
              <p:blipFill>
                <a:blip r:embed="rId5" cstate="print"/>
                <a:srcRect/>
                <a:stretch>
                  <a:fillRect/>
                </a:stretch>
              </p:blipFill>
              <p:spPr bwMode="auto">
                <a:xfrm>
                  <a:off x="4000496" y="714356"/>
                  <a:ext cx="214314" cy="357190"/>
                </a:xfrm>
                <a:prstGeom prst="rect">
                  <a:avLst/>
                </a:prstGeom>
                <a:noFill/>
              </p:spPr>
            </p:pic>
          </p:grpSp>
          <p:grpSp>
            <p:nvGrpSpPr>
              <p:cNvPr id="7" name="109 Grupo"/>
              <p:cNvGrpSpPr/>
              <p:nvPr/>
            </p:nvGrpSpPr>
            <p:grpSpPr>
              <a:xfrm>
                <a:off x="914400" y="5313402"/>
                <a:ext cx="923199" cy="553998"/>
                <a:chOff x="7010400" y="5105400"/>
                <a:chExt cx="923199" cy="553998"/>
              </a:xfrm>
            </p:grpSpPr>
            <p:sp>
              <p:nvSpPr>
                <p:cNvPr id="75" name="52 Rectángulo redondeado"/>
                <p:cNvSpPr/>
                <p:nvPr/>
              </p:nvSpPr>
              <p:spPr>
                <a:xfrm>
                  <a:off x="7010400" y="5105400"/>
                  <a:ext cx="923199" cy="5247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6" name="53 CuadroTexto"/>
                <p:cNvSpPr txBox="1"/>
                <p:nvPr/>
              </p:nvSpPr>
              <p:spPr>
                <a:xfrm>
                  <a:off x="7010400" y="5105400"/>
                  <a:ext cx="914400" cy="553998"/>
                </a:xfrm>
                <a:prstGeom prst="rect">
                  <a:avLst/>
                </a:prstGeom>
                <a:noFill/>
              </p:spPr>
              <p:txBody>
                <a:bodyPr wrap="square" rtlCol="0">
                  <a:spAutoFit/>
                </a:bodyPr>
                <a:lstStyle/>
                <a:p>
                  <a:r>
                    <a:rPr lang="en-US" sz="1000" dirty="0" smtClean="0"/>
                    <a:t>Jump to get another opportunity</a:t>
                  </a:r>
                  <a:endParaRPr lang="en-US" sz="1000" dirty="0"/>
                </a:p>
              </p:txBody>
            </p:sp>
          </p:grpSp>
        </p:grpSp>
        <p:sp>
          <p:nvSpPr>
            <p:cNvPr id="72" name="38 CuadroTexto"/>
            <p:cNvSpPr txBox="1"/>
            <p:nvPr/>
          </p:nvSpPr>
          <p:spPr>
            <a:xfrm>
              <a:off x="4500562" y="1611143"/>
              <a:ext cx="357190" cy="246221"/>
            </a:xfrm>
            <a:prstGeom prst="rect">
              <a:avLst/>
            </a:prstGeom>
            <a:noFill/>
          </p:spPr>
          <p:txBody>
            <a:bodyPr wrap="square" rtlCol="0">
              <a:spAutoFit/>
            </a:bodyPr>
            <a:lstStyle/>
            <a:p>
              <a:r>
                <a:rPr lang="en-US" sz="1000" dirty="0" smtClean="0"/>
                <a:t>10</a:t>
              </a:r>
              <a:endParaRPr lang="en-US" sz="1000" dirty="0"/>
            </a:p>
          </p:txBody>
        </p:sp>
      </p:grpSp>
      <p:grpSp>
        <p:nvGrpSpPr>
          <p:cNvPr id="8" name="16 Grupo"/>
          <p:cNvGrpSpPr/>
          <p:nvPr/>
        </p:nvGrpSpPr>
        <p:grpSpPr>
          <a:xfrm>
            <a:off x="4038600" y="4572000"/>
            <a:ext cx="1181100" cy="1905000"/>
            <a:chOff x="1066800" y="2286000"/>
            <a:chExt cx="1181100" cy="1905000"/>
          </a:xfrm>
        </p:grpSpPr>
        <p:pic>
          <p:nvPicPr>
            <p:cNvPr id="45"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66800" y="2286000"/>
              <a:ext cx="1181100" cy="1905000"/>
            </a:xfrm>
            <a:prstGeom prst="rect">
              <a:avLst/>
            </a:prstGeom>
            <a:noFill/>
            <a:ln w="9525">
              <a:noFill/>
              <a:miter lim="800000"/>
              <a:headEnd/>
              <a:tailEnd/>
            </a:ln>
          </p:spPr>
        </p:pic>
        <p:sp>
          <p:nvSpPr>
            <p:cNvPr id="49" name="15 Rectángulo redondeado"/>
            <p:cNvSpPr/>
            <p:nvPr/>
          </p:nvSpPr>
          <p:spPr>
            <a:xfrm>
              <a:off x="1371600" y="3352800"/>
              <a:ext cx="609600" cy="2286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solidFill>
                    <a:schemeClr val="tx2">
                      <a:lumMod val="20000"/>
                      <a:lumOff val="80000"/>
                    </a:schemeClr>
                  </a:solidFill>
                  <a:latin typeface="Comic Sans MS" pitchFamily="66" charset="0"/>
                </a:rPr>
                <a:t>STEAL</a:t>
              </a:r>
              <a:endParaRPr lang="en-US" sz="900" b="1" dirty="0">
                <a:solidFill>
                  <a:schemeClr val="tx2">
                    <a:lumMod val="20000"/>
                    <a:lumOff val="80000"/>
                  </a:schemeClr>
                </a:solidFill>
                <a:latin typeface="Comic Sans MS" pitchFamily="66" charset="0"/>
              </a:endParaRPr>
            </a:p>
          </p:txBody>
        </p:sp>
      </p:grpSp>
      <p:grpSp>
        <p:nvGrpSpPr>
          <p:cNvPr id="9" name="29 Grupo"/>
          <p:cNvGrpSpPr/>
          <p:nvPr/>
        </p:nvGrpSpPr>
        <p:grpSpPr>
          <a:xfrm>
            <a:off x="5791200" y="4866996"/>
            <a:ext cx="1114521" cy="1357594"/>
            <a:chOff x="5314867" y="1952705"/>
            <a:chExt cx="1114521" cy="1357594"/>
          </a:xfrm>
        </p:grpSpPr>
        <p:grpSp>
          <p:nvGrpSpPr>
            <p:cNvPr id="10" name="62 Grupo"/>
            <p:cNvGrpSpPr/>
            <p:nvPr/>
          </p:nvGrpSpPr>
          <p:grpSpPr>
            <a:xfrm>
              <a:off x="5314867" y="1952705"/>
              <a:ext cx="1114521" cy="1357594"/>
              <a:chOff x="1822174" y="3886200"/>
              <a:chExt cx="1569617" cy="2057400"/>
            </a:xfrm>
          </p:grpSpPr>
          <p:pic>
            <p:nvPicPr>
              <p:cNvPr id="56" name="Picture 2" descr="http://www.sec51.com.mx/wp-content/uploads/2008/10/secundaria51_3.JPG"/>
              <p:cNvPicPr>
                <a:picLocks noChangeAspect="1" noChangeArrowheads="1"/>
              </p:cNvPicPr>
              <p:nvPr/>
            </p:nvPicPr>
            <p:blipFill>
              <a:blip r:embed="rId7" cstate="print">
                <a:clrChange>
                  <a:clrFrom>
                    <a:srgbClr val="FFFFFF"/>
                  </a:clrFrom>
                  <a:clrTo>
                    <a:srgbClr val="FFFFFF">
                      <a:alpha val="0"/>
                    </a:srgbClr>
                  </a:clrTo>
                </a:clrChange>
                <a:lum bright="40000" contrast="-20000"/>
              </a:blip>
              <a:srcRect/>
              <a:stretch>
                <a:fillRect/>
              </a:stretch>
            </p:blipFill>
            <p:spPr bwMode="auto">
              <a:xfrm>
                <a:off x="1822174" y="3886200"/>
                <a:ext cx="1530626" cy="2057400"/>
              </a:xfrm>
              <a:prstGeom prst="rect">
                <a:avLst/>
              </a:prstGeom>
              <a:ln>
                <a:noFill/>
              </a:ln>
              <a:effectLst>
                <a:outerShdw blurRad="292100" dist="139700" dir="2700000" algn="tl" rotWithShape="0">
                  <a:srgbClr val="333333">
                    <a:alpha val="65000"/>
                  </a:srgbClr>
                </a:outerShdw>
              </a:effectLst>
            </p:spPr>
          </p:pic>
          <p:sp>
            <p:nvSpPr>
              <p:cNvPr id="57" name="22 CuadroTexto"/>
              <p:cNvSpPr txBox="1"/>
              <p:nvPr/>
            </p:nvSpPr>
            <p:spPr>
              <a:xfrm>
                <a:off x="1897247" y="4499551"/>
                <a:ext cx="1494544" cy="513070"/>
              </a:xfrm>
              <a:prstGeom prst="rect">
                <a:avLst/>
              </a:prstGeom>
              <a:noFill/>
            </p:spPr>
            <p:txBody>
              <a:bodyPr wrap="square" rtlCol="0">
                <a:spAutoFit/>
              </a:bodyPr>
              <a:lstStyle/>
              <a:p>
                <a:r>
                  <a:rPr lang="en-US" sz="800" b="1" dirty="0" smtClean="0"/>
                  <a:t>Warning: The robber it’s near. </a:t>
                </a:r>
                <a:endParaRPr lang="en-US" sz="800" b="1" dirty="0"/>
              </a:p>
            </p:txBody>
          </p:sp>
        </p:grpSp>
        <p:pic>
          <p:nvPicPr>
            <p:cNvPr id="53" name="Picture 2" descr="http://www.mastutoriales.com/caratulas/car-890.gif.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715008" y="2786058"/>
              <a:ext cx="214314" cy="214314"/>
            </a:xfrm>
            <a:prstGeom prst="rect">
              <a:avLst/>
            </a:prstGeom>
            <a:noFill/>
          </p:spPr>
        </p:pic>
      </p:grpSp>
      <p:grpSp>
        <p:nvGrpSpPr>
          <p:cNvPr id="11" name="62 Grupo"/>
          <p:cNvGrpSpPr/>
          <p:nvPr/>
        </p:nvGrpSpPr>
        <p:grpSpPr>
          <a:xfrm>
            <a:off x="7572279" y="4866996"/>
            <a:ext cx="1114521" cy="1357594"/>
            <a:chOff x="1822174" y="3886200"/>
            <a:chExt cx="1569617" cy="2057400"/>
          </a:xfrm>
        </p:grpSpPr>
        <p:pic>
          <p:nvPicPr>
            <p:cNvPr id="62" name="Picture 2" descr="http://www.sec51.com.mx/wp-content/uploads/2008/10/secundaria51_3.JPG"/>
            <p:cNvPicPr>
              <a:picLocks noChangeAspect="1" noChangeArrowheads="1"/>
            </p:cNvPicPr>
            <p:nvPr/>
          </p:nvPicPr>
          <p:blipFill>
            <a:blip r:embed="rId7" cstate="print">
              <a:clrChange>
                <a:clrFrom>
                  <a:srgbClr val="FFFFFF"/>
                </a:clrFrom>
                <a:clrTo>
                  <a:srgbClr val="FFFFFF">
                    <a:alpha val="0"/>
                  </a:srgbClr>
                </a:clrTo>
              </a:clrChange>
              <a:lum bright="40000" contrast="-20000"/>
            </a:blip>
            <a:srcRect/>
            <a:stretch>
              <a:fillRect/>
            </a:stretch>
          </p:blipFill>
          <p:spPr bwMode="auto">
            <a:xfrm>
              <a:off x="1822174" y="3886200"/>
              <a:ext cx="1530626" cy="2057400"/>
            </a:xfrm>
            <a:prstGeom prst="rect">
              <a:avLst/>
            </a:prstGeom>
            <a:ln>
              <a:noFill/>
            </a:ln>
            <a:effectLst>
              <a:outerShdw blurRad="292100" dist="139700" dir="2700000" algn="tl" rotWithShape="0">
                <a:srgbClr val="333333">
                  <a:alpha val="65000"/>
                </a:srgbClr>
              </a:outerShdw>
            </a:effectLst>
          </p:spPr>
        </p:pic>
        <p:sp>
          <p:nvSpPr>
            <p:cNvPr id="65" name="36 CuadroTexto"/>
            <p:cNvSpPr txBox="1"/>
            <p:nvPr/>
          </p:nvSpPr>
          <p:spPr>
            <a:xfrm>
              <a:off x="1897247" y="4527793"/>
              <a:ext cx="1494544" cy="513070"/>
            </a:xfrm>
            <a:prstGeom prst="rect">
              <a:avLst/>
            </a:prstGeom>
            <a:noFill/>
          </p:spPr>
          <p:txBody>
            <a:bodyPr wrap="square" rtlCol="0">
              <a:spAutoFit/>
            </a:bodyPr>
            <a:lstStyle/>
            <a:p>
              <a:pPr algn="just"/>
              <a:r>
                <a:rPr lang="en-US" sz="800" b="1" dirty="0" smtClean="0"/>
                <a:t>Not enough. You lost 2 points</a:t>
              </a:r>
              <a:endParaRPr lang="en-US" sz="800" b="1" dirty="0"/>
            </a:p>
          </p:txBody>
        </p:sp>
      </p:grpSp>
      <p:cxnSp>
        <p:nvCxnSpPr>
          <p:cNvPr id="66" name="46 Conector recto de flecha"/>
          <p:cNvCxnSpPr/>
          <p:nvPr/>
        </p:nvCxnSpPr>
        <p:spPr>
          <a:xfrm>
            <a:off x="5170584" y="5614990"/>
            <a:ext cx="620616"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8" name="46 Conector recto de flecha"/>
          <p:cNvCxnSpPr/>
          <p:nvPr/>
        </p:nvCxnSpPr>
        <p:spPr>
          <a:xfrm>
            <a:off x="6934200" y="5613402"/>
            <a:ext cx="620616"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69" name="Content Placeholder 2"/>
          <p:cNvSpPr txBox="1">
            <a:spLocks/>
          </p:cNvSpPr>
          <p:nvPr/>
        </p:nvSpPr>
        <p:spPr>
          <a:xfrm>
            <a:off x="533400" y="4191001"/>
            <a:ext cx="3200400" cy="2362199"/>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Other passive players in the vicinity</a:t>
            </a:r>
            <a:r>
              <a:rPr kumimoji="0" lang="en-US" sz="3200" b="0" i="0" u="none" strike="noStrike" kern="1200" cap="none" spc="0" normalizeH="0" noProof="0" dirty="0" smtClean="0">
                <a:ln>
                  <a:noFill/>
                </a:ln>
                <a:solidFill>
                  <a:schemeClr val="tx1"/>
                </a:solidFill>
                <a:effectLst/>
                <a:uLnTx/>
                <a:uFillTx/>
                <a:latin typeface="+mn-lt"/>
                <a:ea typeface="+mn-ea"/>
                <a:cs typeface="+mn-cs"/>
              </a:rPr>
              <a:t> can still points. The user needs to run away from them to prevent this from happening</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0" name="Salto.avi">
            <a:hlinkClick r:id="" action="ppaction://media"/>
          </p:cNvPr>
          <p:cNvPicPr/>
          <p:nvPr>
            <a:videoFile r:link="rId1"/>
          </p:nvPr>
        </p:nvPicPr>
        <p:blipFill>
          <a:blip r:embed="rId9"/>
          <a:stretch>
            <a:fillRect/>
          </a:stretch>
        </p:blipFill>
        <p:spPr>
          <a:xfrm>
            <a:off x="5105400" y="533400"/>
            <a:ext cx="2687165" cy="1988502"/>
          </a:xfrm>
          <a:prstGeom prst="rect">
            <a:avLst/>
          </a:prstGeom>
        </p:spPr>
      </p:pic>
      <p:pic>
        <p:nvPicPr>
          <p:cNvPr id="31" name="Baile.avi">
            <a:hlinkClick r:id="" action="ppaction://media"/>
          </p:cNvPr>
          <p:cNvPicPr/>
          <p:nvPr>
            <a:videoFile r:link="rId2"/>
          </p:nvPr>
        </p:nvPicPr>
        <p:blipFill>
          <a:blip r:embed="rId10"/>
          <a:stretch>
            <a:fillRect/>
          </a:stretch>
        </p:blipFill>
        <p:spPr>
          <a:xfrm>
            <a:off x="5867400" y="2337619"/>
            <a:ext cx="2590800" cy="2005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3" fill="hold"/>
                                        <p:tgtEl>
                                          <p:spTgt spid="30"/>
                                        </p:tgtEl>
                                      </p:cBhvr>
                                    </p:cmd>
                                  </p:childTnLst>
                                </p:cTn>
                              </p:par>
                              <p:par>
                                <p:cTn id="7" presetID="1" presetClass="mediacall" presetSubtype="0" fill="hold" nodeType="withEffect">
                                  <p:stCondLst>
                                    <p:cond delay="0"/>
                                  </p:stCondLst>
                                  <p:childTnLst>
                                    <p:cmd type="call" cmd="playFrom(0.0)">
                                      <p:cBhvr>
                                        <p:cTn id="8" dur="1050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0"/>
                                        </p:tgtEl>
                                      </p:cBhvr>
                                    </p:cmd>
                                  </p:childTnLst>
                                </p:cTn>
                              </p:par>
                            </p:childTnLst>
                          </p:cTn>
                        </p:par>
                      </p:childTnLst>
                    </p:cTn>
                  </p:par>
                </p:childTnLst>
              </p:cTn>
              <p:nextCondLst>
                <p:cond evt="onClick" delay="0">
                  <p:tgtEl>
                    <p:spTgt spid="30"/>
                  </p:tgtEl>
                </p:cond>
              </p:nextCondLst>
            </p:seq>
            <p:video>
              <p:cMediaNode>
                <p:cTn id="14" repeatCount="indefinite" fill="hold" display="0">
                  <p:stCondLst>
                    <p:cond delay="indefinite"/>
                  </p:stCondLst>
                  <p:endCondLst>
                    <p:cond evt="onNext" delay="0">
                      <p:tgtEl>
                        <p:sldTgt/>
                      </p:tgtEl>
                    </p:cond>
                    <p:cond evt="onPrev" delay="0">
                      <p:tgtEl>
                        <p:sldTgt/>
                      </p:tgtEl>
                    </p:cond>
                  </p:endCondLst>
                </p:cTn>
                <p:tgtEl>
                  <p:spTgt spid="30"/>
                </p:tgtEl>
              </p:cMediaNode>
            </p:vide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1"/>
                                        </p:tgtEl>
                                      </p:cBhvr>
                                    </p:cmd>
                                  </p:childTnLst>
                                </p:cTn>
                              </p:par>
                            </p:childTnLst>
                          </p:cTn>
                        </p:par>
                      </p:childTnLst>
                    </p:cTn>
                  </p:par>
                </p:childTnLst>
              </p:cTn>
              <p:nextCondLst>
                <p:cond evt="onClick" delay="0">
                  <p:tgtEl>
                    <p:spTgt spid="31"/>
                  </p:tgtEl>
                </p:cond>
              </p:nextCondLst>
            </p:seq>
            <p:video>
              <p:cMediaNode>
                <p:cTn id="20" repeatCount="indefinite" fill="hold" display="0">
                  <p:stCondLst>
                    <p:cond delay="indefinite"/>
                  </p:stCondLst>
                  <p:endCondLst>
                    <p:cond evt="onNext" delay="0">
                      <p:tgtEl>
                        <p:sldTgt/>
                      </p:tgtEl>
                    </p:cond>
                    <p:cond evt="onPrev" delay="0">
                      <p:tgtEl>
                        <p:sldTgt/>
                      </p:tgtEl>
                    </p:cond>
                  </p:endCondLst>
                </p:cTn>
                <p:tgtEl>
                  <p:spTgt spid="31"/>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OV01323.MPG">
            <a:hlinkClick r:id="" action="ppaction://media"/>
          </p:cNvPr>
          <p:cNvPicPr/>
          <p:nvPr>
            <p:ph idx="1"/>
            <a:videoFile r:link="rId1"/>
          </p:nvPr>
        </p:nvPicPr>
        <p:blipFill>
          <a:blip r:embed="rId3"/>
          <a:stretch>
            <a:fillRect/>
          </a:stretch>
        </p:blipFill>
        <p:spPr>
          <a:xfrm>
            <a:off x="1554691" y="1600200"/>
            <a:ext cx="603461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0" y="0"/>
            <a:ext cx="9144000" cy="1227138"/>
          </a:xfrm>
          <a:prstGeom prst="rect">
            <a:avLst/>
          </a:prstGeom>
          <a:noFill/>
          <a:ln w="9525">
            <a:noFill/>
            <a:miter lim="800000"/>
            <a:headEnd/>
            <a:tailEnd/>
          </a:ln>
          <a:effectLst/>
        </p:spPr>
        <p:txBody>
          <a:bodyPr anchor="ctr">
            <a:prstTxWarp prst="textNoShape">
              <a:avLst/>
            </a:prstTxWarp>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4000" dirty="0">
                <a:solidFill>
                  <a:srgbClr val="000000"/>
                </a:solidFill>
              </a:rPr>
              <a:t>Social networks and older adults</a:t>
            </a:r>
          </a:p>
        </p:txBody>
      </p:sp>
      <p:sp>
        <p:nvSpPr>
          <p:cNvPr id="17411" name="Text Box 2"/>
          <p:cNvSpPr txBox="1">
            <a:spLocks noChangeArrowheads="1"/>
          </p:cNvSpPr>
          <p:nvPr/>
        </p:nvSpPr>
        <p:spPr bwMode="auto">
          <a:xfrm>
            <a:off x="447675" y="2514600"/>
            <a:ext cx="5572125" cy="3071813"/>
          </a:xfrm>
          <a:prstGeom prst="rect">
            <a:avLst/>
          </a:prstGeom>
          <a:noFill/>
          <a:ln w="9525">
            <a:noFill/>
            <a:round/>
            <a:headEnd/>
            <a:tailEnd/>
          </a:ln>
        </p:spPr>
        <p:txBody>
          <a:bodyPr>
            <a:prstTxWarp prst="textNoShape">
              <a:avLst/>
            </a:prstTxWarp>
          </a:bodyPr>
          <a:lstStyle/>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s-MX" sz="2500">
                <a:solidFill>
                  <a:srgbClr val="000000"/>
                </a:solidFill>
              </a:rPr>
              <a:t>Quality of life (</a:t>
            </a:r>
            <a:r>
              <a:rPr lang="es-MX" sz="2000">
                <a:solidFill>
                  <a:srgbClr val="000000"/>
                </a:solidFill>
              </a:rPr>
              <a:t>Giles et al., 2005</a:t>
            </a:r>
            <a:r>
              <a:rPr lang="es-MX" sz="2500">
                <a:solidFill>
                  <a:srgbClr val="000000"/>
                </a:solidFill>
              </a:rPr>
              <a:t>)</a:t>
            </a: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s-MX" sz="2500">
              <a:solidFill>
                <a:srgbClr val="000000"/>
              </a:solidFill>
            </a:endParaRP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s-MX" sz="2500">
                <a:solidFill>
                  <a:srgbClr val="000000"/>
                </a:solidFill>
              </a:rPr>
              <a:t>Health (</a:t>
            </a:r>
            <a:r>
              <a:rPr lang="es-MX" sz="2000">
                <a:solidFill>
                  <a:srgbClr val="000000"/>
                </a:solidFill>
              </a:rPr>
              <a:t>de Belvis et al., 2008</a:t>
            </a:r>
            <a:r>
              <a:rPr lang="es-MX" sz="2500">
                <a:solidFill>
                  <a:srgbClr val="000000"/>
                </a:solidFill>
              </a:rPr>
              <a:t>)</a:t>
            </a: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s-MX" sz="2500">
              <a:solidFill>
                <a:srgbClr val="000000"/>
              </a:solidFill>
            </a:endParaRP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s-MX" sz="2500">
                <a:solidFill>
                  <a:srgbClr val="000000"/>
                </a:solidFill>
              </a:rPr>
              <a:t>Cognitive decline (</a:t>
            </a:r>
            <a:r>
              <a:rPr lang="es-MX" sz="2000">
                <a:solidFill>
                  <a:srgbClr val="000000"/>
                </a:solidFill>
              </a:rPr>
              <a:t>Fragitlioni, 2000</a:t>
            </a:r>
            <a:r>
              <a:rPr lang="es-MX" sz="2500">
                <a:solidFill>
                  <a:srgbClr val="000000"/>
                </a:solidFill>
              </a:rPr>
              <a:t>)</a:t>
            </a: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s-MX" sz="2500">
              <a:solidFill>
                <a:srgbClr val="000000"/>
              </a:solidFill>
            </a:endParaRP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s-MX" sz="2500">
                <a:solidFill>
                  <a:srgbClr val="000000"/>
                </a:solidFill>
              </a:rPr>
              <a:t>Mortality (</a:t>
            </a:r>
            <a:r>
              <a:rPr lang="es-MX" sz="2000">
                <a:solidFill>
                  <a:srgbClr val="000000"/>
                </a:solidFill>
              </a:rPr>
              <a:t>House, 1988</a:t>
            </a:r>
            <a:r>
              <a:rPr lang="es-MX" sz="2500">
                <a:solidFill>
                  <a:srgbClr val="000000"/>
                </a:solidFill>
              </a:rPr>
              <a:t>)</a:t>
            </a:r>
          </a:p>
        </p:txBody>
      </p:sp>
      <p:sp>
        <p:nvSpPr>
          <p:cNvPr id="17412" name="Rectangle 4"/>
          <p:cNvSpPr>
            <a:spLocks noChangeArrowheads="1"/>
          </p:cNvSpPr>
          <p:nvPr/>
        </p:nvSpPr>
        <p:spPr bwMode="auto">
          <a:xfrm>
            <a:off x="285750" y="1473200"/>
            <a:ext cx="8572500" cy="525463"/>
          </a:xfrm>
          <a:prstGeom prst="rect">
            <a:avLst/>
          </a:prstGeom>
          <a:noFill/>
          <a:ln w="9525">
            <a:noFill/>
            <a:round/>
            <a:headEnd/>
            <a:tailEnd/>
          </a:ln>
        </p:spPr>
        <p:txBody>
          <a:bodyPr lIns="90000" tIns="46800" rIns="90000" bIns="46800">
            <a:prstTxWarp prst="textNoShape">
              <a:avLst/>
            </a:prstTxWarp>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MX" sz="2800" b="1" i="1">
                <a:solidFill>
                  <a:srgbClr val="000000"/>
                </a:solidFill>
              </a:rPr>
              <a:t>The quality of the social network impacts on:</a:t>
            </a:r>
            <a:endParaRPr lang="es-MX" sz="2500" b="1" i="1">
              <a:solidFill>
                <a:srgbClr val="000000"/>
              </a:solidFill>
            </a:endParaRPr>
          </a:p>
        </p:txBody>
      </p:sp>
      <p:pic>
        <p:nvPicPr>
          <p:cNvPr id="6" name="Picture 2"/>
          <p:cNvPicPr>
            <a:picLocks noChangeAspect="1" noChangeArrowheads="1"/>
          </p:cNvPicPr>
          <p:nvPr/>
        </p:nvPicPr>
        <p:blipFill>
          <a:blip r:embed="rId3">
            <a:grayscl/>
          </a:blip>
          <a:stretch>
            <a:fillRect/>
          </a:stretch>
        </p:blipFill>
        <p:spPr bwMode="auto">
          <a:xfrm rot="700260">
            <a:off x="6045200" y="4792663"/>
            <a:ext cx="2714625" cy="1809750"/>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4">
            <a:grayscl/>
          </a:blip>
          <a:srcRect/>
          <a:stretch>
            <a:fillRect/>
          </a:stretch>
        </p:blipFill>
        <p:spPr bwMode="auto">
          <a:xfrm rot="21161297">
            <a:off x="6772275" y="2108200"/>
            <a:ext cx="1844675" cy="2212975"/>
          </a:xfrm>
          <a:prstGeom prst="rect">
            <a:avLst/>
          </a:prstGeom>
          <a:ln>
            <a:noFill/>
          </a:ln>
          <a:effectLst>
            <a:outerShdw blurRad="292100" dist="139700" dir="2700000" algn="tl" rotWithShape="0">
              <a:srgbClr val="333333">
                <a:alpha val="65000"/>
              </a:srgbClr>
            </a:outerShdw>
          </a:effectLst>
        </p:spPr>
      </p:pic>
      <p:sp>
        <p:nvSpPr>
          <p:cNvPr id="17415" name="Slide Number Placeholder 7"/>
          <p:cNvSpPr>
            <a:spLocks noGrp="1"/>
          </p:cNvSpPr>
          <p:nvPr>
            <p:ph type="sldNum" sz="quarter" idx="12"/>
          </p:nvPr>
        </p:nvSpPr>
        <p:spPr bwMode="auto">
          <a:noFill/>
          <a:ln>
            <a:miter lim="800000"/>
            <a:headEnd/>
            <a:tailEnd/>
          </a:ln>
        </p:spPr>
        <p:txBody>
          <a:bodyPr/>
          <a:lstStyle/>
          <a:p>
            <a:fld id="{F8F31819-1E6E-C14A-962F-72ED0337B80A}" type="slidenum">
              <a:rPr lang="en-US"/>
              <a:pPr/>
              <a:t>33</a:t>
            </a:fld>
            <a:endParaRPr lang="en-US"/>
          </a:p>
        </p:txBody>
      </p:sp>
      <p:sp>
        <p:nvSpPr>
          <p:cNvPr id="9" name="TextBox 8"/>
          <p:cNvSpPr txBox="1">
            <a:spLocks noChangeArrowheads="1"/>
          </p:cNvSpPr>
          <p:nvPr/>
        </p:nvSpPr>
        <p:spPr bwMode="auto">
          <a:xfrm>
            <a:off x="587375" y="5791200"/>
            <a:ext cx="5087938" cy="461963"/>
          </a:xfrm>
          <a:prstGeom prst="rect">
            <a:avLst/>
          </a:prstGeom>
          <a:noFill/>
          <a:ln w="9525">
            <a:noFill/>
            <a:miter lim="800000"/>
            <a:headEnd/>
            <a:tailEnd/>
          </a:ln>
        </p:spPr>
        <p:txBody>
          <a:bodyPr wrap="none">
            <a:prstTxWarp prst="textNoShape">
              <a:avLst/>
            </a:prstTxWarp>
            <a:spAutoFit/>
          </a:bodyPr>
          <a:lstStyle/>
          <a:p>
            <a:r>
              <a:rPr lang="en-US" sz="2400" b="1">
                <a:solidFill>
                  <a:srgbClr val="000090"/>
                </a:solidFill>
              </a:rPr>
              <a:t>Yet, social networks decrease with age </a:t>
            </a:r>
          </a:p>
        </p:txBody>
      </p:sp>
      <p:sp>
        <p:nvSpPr>
          <p:cNvPr id="10" name="TextBox 9"/>
          <p:cNvSpPr txBox="1">
            <a:spLocks noChangeArrowheads="1"/>
          </p:cNvSpPr>
          <p:nvPr/>
        </p:nvSpPr>
        <p:spPr bwMode="auto">
          <a:xfrm>
            <a:off x="685800" y="6457950"/>
            <a:ext cx="249238" cy="400050"/>
          </a:xfrm>
          <a:prstGeom prst="rect">
            <a:avLst/>
          </a:prstGeom>
          <a:noFill/>
          <a:ln w="9525">
            <a:noFill/>
            <a:miter lim="800000"/>
            <a:headEnd/>
            <a:tailEnd/>
          </a:ln>
        </p:spPr>
        <p:txBody>
          <a:bodyPr wrap="none">
            <a:prstTxWarp prst="textNoShape">
              <a:avLst/>
            </a:prstTxWarp>
            <a:spAutoFit/>
          </a:bodyPr>
          <a:lstStyle/>
          <a:p>
            <a:r>
              <a:rPr lang="en-US" sz="200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857250" y="3984625"/>
            <a:ext cx="6213475" cy="528638"/>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1606550" y="1285875"/>
            <a:ext cx="2281238" cy="1536700"/>
          </a:xfrm>
          <a:prstGeom prst="rect">
            <a:avLst/>
          </a:prstGeom>
          <a:noFill/>
          <a:ln w="9525">
            <a:noFill/>
            <a:miter lim="800000"/>
            <a:headEnd/>
            <a:tailEnd/>
          </a:ln>
        </p:spPr>
      </p:pic>
      <p:pic>
        <p:nvPicPr>
          <p:cNvPr id="3076" name="Picture 4"/>
          <p:cNvPicPr>
            <a:picLocks noChangeAspect="1" noChangeArrowheads="1"/>
          </p:cNvPicPr>
          <p:nvPr/>
        </p:nvPicPr>
        <p:blipFill>
          <a:blip r:embed="rId4"/>
          <a:srcRect/>
          <a:stretch>
            <a:fillRect/>
          </a:stretch>
        </p:blipFill>
        <p:spPr bwMode="auto">
          <a:xfrm>
            <a:off x="1866900" y="2771775"/>
            <a:ext cx="2016125" cy="1333500"/>
          </a:xfrm>
          <a:prstGeom prst="rect">
            <a:avLst/>
          </a:prstGeom>
          <a:noFill/>
          <a:ln w="9525">
            <a:noFill/>
            <a:miter lim="800000"/>
            <a:headEnd/>
            <a:tailEnd/>
          </a:ln>
        </p:spPr>
      </p:pic>
      <p:pic>
        <p:nvPicPr>
          <p:cNvPr id="3077" name="Picture 5"/>
          <p:cNvPicPr>
            <a:picLocks noChangeAspect="1" noChangeArrowheads="1"/>
          </p:cNvPicPr>
          <p:nvPr/>
        </p:nvPicPr>
        <p:blipFill>
          <a:blip r:embed="rId5"/>
          <a:srcRect/>
          <a:stretch>
            <a:fillRect/>
          </a:stretch>
        </p:blipFill>
        <p:spPr bwMode="auto">
          <a:xfrm>
            <a:off x="2133600" y="4572000"/>
            <a:ext cx="5607050" cy="2697163"/>
          </a:xfrm>
          <a:prstGeom prst="rect">
            <a:avLst/>
          </a:prstGeom>
          <a:noFill/>
          <a:ln w="9525">
            <a:noFill/>
            <a:miter lim="800000"/>
            <a:headEnd/>
            <a:tailEnd/>
          </a:ln>
        </p:spPr>
      </p:pic>
      <p:pic>
        <p:nvPicPr>
          <p:cNvPr id="3078" name="Picture 6"/>
          <p:cNvPicPr>
            <a:picLocks noChangeAspect="1" noChangeArrowheads="1"/>
          </p:cNvPicPr>
          <p:nvPr/>
        </p:nvPicPr>
        <p:blipFill>
          <a:blip r:embed="rId6"/>
          <a:srcRect/>
          <a:stretch>
            <a:fillRect/>
          </a:stretch>
        </p:blipFill>
        <p:spPr bwMode="auto">
          <a:xfrm>
            <a:off x="5029200" y="1987550"/>
            <a:ext cx="2900363" cy="2120900"/>
          </a:xfrm>
          <a:prstGeom prst="rect">
            <a:avLst/>
          </a:prstGeom>
          <a:noFill/>
          <a:ln w="9525">
            <a:noFill/>
            <a:miter lim="800000"/>
            <a:headEnd/>
            <a:tailEnd/>
          </a:ln>
        </p:spPr>
      </p:pic>
      <p:cxnSp>
        <p:nvCxnSpPr>
          <p:cNvPr id="12" name="11 Conector recto"/>
          <p:cNvCxnSpPr/>
          <p:nvPr/>
        </p:nvCxnSpPr>
        <p:spPr>
          <a:xfrm rot="5400000" flipH="1" flipV="1">
            <a:off x="949325" y="4071938"/>
            <a:ext cx="71437" cy="71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1"/>
          <p:cNvSpPr txBox="1">
            <a:spLocks noChangeArrowheads="1"/>
          </p:cNvSpPr>
          <p:nvPr/>
        </p:nvSpPr>
        <p:spPr bwMode="auto">
          <a:xfrm>
            <a:off x="0" y="0"/>
            <a:ext cx="9144000" cy="1060450"/>
          </a:xfrm>
          <a:prstGeom prst="rect">
            <a:avLst/>
          </a:prstGeom>
          <a:noFill/>
          <a:ln w="9525">
            <a:noFill/>
            <a:miter lim="800000"/>
            <a:headEnd/>
            <a:tailEnd/>
          </a:ln>
          <a:effectLst/>
        </p:spPr>
        <p:txBody>
          <a:bodyPr anchor="ctr">
            <a:prstTxWarp prst="textNoShape">
              <a:avLst/>
            </a:prstTxWarp>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smtClean="0">
                <a:solidFill>
                  <a:srgbClr val="000000"/>
                </a:solidFill>
              </a:rPr>
              <a:t>User study</a:t>
            </a:r>
            <a:endParaRPr lang="es-MX" sz="4000" dirty="0">
              <a:solidFill>
                <a:srgbClr val="000000"/>
              </a:solidFill>
            </a:endParaRPr>
          </a:p>
        </p:txBody>
      </p:sp>
      <p:sp>
        <p:nvSpPr>
          <p:cNvPr id="13" name="Rectangle 12"/>
          <p:cNvSpPr/>
          <p:nvPr/>
        </p:nvSpPr>
        <p:spPr>
          <a:xfrm>
            <a:off x="3962400" y="6553200"/>
            <a:ext cx="8382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MS Gothic" pitchFamily="49" charset="-128"/>
              <a:cs typeface="MS Gothic" pitchFamily="49" charset="-128"/>
            </a:endParaRPr>
          </a:p>
        </p:txBody>
      </p:sp>
      <p:sp>
        <p:nvSpPr>
          <p:cNvPr id="14" name="TextBox 13"/>
          <p:cNvSpPr txBox="1">
            <a:spLocks noChangeArrowheads="1"/>
          </p:cNvSpPr>
          <p:nvPr/>
        </p:nvSpPr>
        <p:spPr bwMode="auto">
          <a:xfrm>
            <a:off x="1676400" y="2533650"/>
            <a:ext cx="2209800" cy="368300"/>
          </a:xfrm>
          <a:prstGeom prst="rect">
            <a:avLst/>
          </a:prstGeom>
          <a:solidFill>
            <a:schemeClr val="bg1"/>
          </a:solidFill>
          <a:ln w="9525">
            <a:noFill/>
            <a:miter lim="800000"/>
            <a:headEnd/>
            <a:tailEnd/>
          </a:ln>
        </p:spPr>
        <p:txBody>
          <a:bodyPr>
            <a:prstTxWarp prst="textNoShape">
              <a:avLst/>
            </a:prstTxWarp>
            <a:spAutoFit/>
          </a:bodyPr>
          <a:lstStyle/>
          <a:p>
            <a:r>
              <a:rPr lang="en-US">
                <a:solidFill>
                  <a:schemeClr val="tx1"/>
                </a:solidFill>
              </a:rPr>
              <a:t>   Geriatric residence</a:t>
            </a:r>
          </a:p>
        </p:txBody>
      </p:sp>
      <p:sp>
        <p:nvSpPr>
          <p:cNvPr id="15" name="TextBox 14"/>
          <p:cNvSpPr txBox="1">
            <a:spLocks noChangeArrowheads="1"/>
          </p:cNvSpPr>
          <p:nvPr/>
        </p:nvSpPr>
        <p:spPr bwMode="auto">
          <a:xfrm>
            <a:off x="4953000" y="1828800"/>
            <a:ext cx="3429000" cy="369888"/>
          </a:xfrm>
          <a:prstGeom prst="rect">
            <a:avLst/>
          </a:prstGeom>
          <a:solidFill>
            <a:schemeClr val="bg1"/>
          </a:solidFill>
          <a:ln w="9525">
            <a:noFill/>
            <a:miter lim="800000"/>
            <a:headEnd/>
            <a:tailEnd/>
          </a:ln>
        </p:spPr>
        <p:txBody>
          <a:bodyPr>
            <a:prstTxWarp prst="textNoShape">
              <a:avLst/>
            </a:prstTxWarp>
            <a:spAutoFit/>
          </a:bodyPr>
          <a:lstStyle/>
          <a:p>
            <a:r>
              <a:rPr lang="en-US">
                <a:solidFill>
                  <a:schemeClr val="tx1"/>
                </a:solidFill>
              </a:rPr>
              <a:t>Older adult living independently</a:t>
            </a:r>
          </a:p>
        </p:txBody>
      </p:sp>
      <p:sp>
        <p:nvSpPr>
          <p:cNvPr id="16" name="Rectangle 15"/>
          <p:cNvSpPr/>
          <p:nvPr/>
        </p:nvSpPr>
        <p:spPr>
          <a:xfrm flipV="1">
            <a:off x="2590800" y="3200400"/>
            <a:ext cx="13716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MS Gothic" pitchFamily="49" charset="-128"/>
              <a:cs typeface="MS Gothic" pitchFamily="49" charset="-128"/>
            </a:endParaRPr>
          </a:p>
        </p:txBody>
      </p:sp>
      <p:sp>
        <p:nvSpPr>
          <p:cNvPr id="17" name="Rectangle 16"/>
          <p:cNvSpPr/>
          <p:nvPr/>
        </p:nvSpPr>
        <p:spPr>
          <a:xfrm flipV="1">
            <a:off x="5715000" y="2514600"/>
            <a:ext cx="1447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MS Gothic" pitchFamily="49" charset="-128"/>
              <a:cs typeface="MS Gothic" pitchFamily="49" charset="-128"/>
            </a:endParaRPr>
          </a:p>
        </p:txBody>
      </p:sp>
      <p:sp>
        <p:nvSpPr>
          <p:cNvPr id="18" name="Rectangle 17"/>
          <p:cNvSpPr/>
          <p:nvPr/>
        </p:nvSpPr>
        <p:spPr>
          <a:xfrm flipV="1">
            <a:off x="5029200" y="3276600"/>
            <a:ext cx="12192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MS Gothic" pitchFamily="49" charset="-128"/>
              <a:cs typeface="MS Gothic" pitchFamily="49" charset="-128"/>
            </a:endParaRPr>
          </a:p>
        </p:txBody>
      </p:sp>
      <p:sp>
        <p:nvSpPr>
          <p:cNvPr id="19" name="Rectangle 18"/>
          <p:cNvSpPr/>
          <p:nvPr/>
        </p:nvSpPr>
        <p:spPr>
          <a:xfrm flipV="1">
            <a:off x="3200400" y="4953000"/>
            <a:ext cx="1066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MS Gothic" pitchFamily="49" charset="-128"/>
              <a:cs typeface="MS Gothic" pitchFamily="49" charset="-128"/>
            </a:endParaRPr>
          </a:p>
        </p:txBody>
      </p:sp>
      <p:sp>
        <p:nvSpPr>
          <p:cNvPr id="20" name="Rectangle 19"/>
          <p:cNvSpPr/>
          <p:nvPr/>
        </p:nvSpPr>
        <p:spPr>
          <a:xfrm flipV="1">
            <a:off x="3757613" y="5532438"/>
            <a:ext cx="1295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MS Gothic" pitchFamily="49" charset="-128"/>
              <a:cs typeface="MS Gothic" pitchFamily="49" charset="-128"/>
            </a:endParaRPr>
          </a:p>
        </p:txBody>
      </p:sp>
      <p:sp>
        <p:nvSpPr>
          <p:cNvPr id="29713" name="TextBox 21"/>
          <p:cNvSpPr txBox="1">
            <a:spLocks noChangeArrowheads="1"/>
          </p:cNvSpPr>
          <p:nvPr/>
        </p:nvSpPr>
        <p:spPr bwMode="auto">
          <a:xfrm>
            <a:off x="4419600" y="6183313"/>
            <a:ext cx="1447800" cy="369887"/>
          </a:xfrm>
          <a:prstGeom prst="rect">
            <a:avLst/>
          </a:prstGeom>
          <a:solidFill>
            <a:schemeClr val="bg1"/>
          </a:solidFill>
          <a:ln w="9525">
            <a:noFill/>
            <a:miter lim="800000"/>
            <a:headEnd/>
            <a:tailEnd/>
          </a:ln>
        </p:spPr>
        <p:txBody>
          <a:bodyPr>
            <a:prstTxWarp prst="textNoShape">
              <a:avLst/>
            </a:prstTxWarp>
            <a:spAutoFit/>
          </a:bodyPr>
          <a:lstStyle/>
          <a:p>
            <a:r>
              <a:rPr lang="en-US">
                <a:solidFill>
                  <a:schemeClr val="tx1"/>
                </a:solidFill>
              </a:rPr>
              <a:t>Focus group</a:t>
            </a:r>
          </a:p>
        </p:txBody>
      </p:sp>
      <p:sp>
        <p:nvSpPr>
          <p:cNvPr id="23" name="Rectangle 22"/>
          <p:cNvSpPr/>
          <p:nvPr/>
        </p:nvSpPr>
        <p:spPr>
          <a:xfrm flipV="1">
            <a:off x="685800" y="3886200"/>
            <a:ext cx="8382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MS Gothic" pitchFamily="49" charset="-128"/>
              <a:cs typeface="MS Gothic" pitchFamily="49" charset="-128"/>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0" y="0"/>
            <a:ext cx="9144000" cy="1060450"/>
          </a:xfrm>
          <a:prstGeom prst="rect">
            <a:avLst/>
          </a:prstGeom>
          <a:noFill/>
          <a:ln w="9525">
            <a:noFill/>
            <a:miter lim="800000"/>
            <a:headEnd/>
            <a:tailEnd/>
          </a:ln>
          <a:effectLst/>
        </p:spPr>
        <p:txBody>
          <a:bodyPr anchor="ctr">
            <a:prstTxWarp prst="textNoShape">
              <a:avLst/>
            </a:prstTxWarp>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000000"/>
                </a:solidFill>
              </a:rPr>
              <a:t>Case study results</a:t>
            </a:r>
            <a:endParaRPr lang="es-MX" sz="4000" dirty="0">
              <a:solidFill>
                <a:srgbClr val="000000"/>
              </a:solidFill>
            </a:endParaRPr>
          </a:p>
        </p:txBody>
      </p:sp>
      <p:sp>
        <p:nvSpPr>
          <p:cNvPr id="30723" name="Text Box 2"/>
          <p:cNvSpPr txBox="1">
            <a:spLocks noChangeArrowheads="1"/>
          </p:cNvSpPr>
          <p:nvPr/>
        </p:nvSpPr>
        <p:spPr bwMode="auto">
          <a:xfrm>
            <a:off x="871538" y="1981200"/>
            <a:ext cx="7400925" cy="3071813"/>
          </a:xfrm>
          <a:prstGeom prst="rect">
            <a:avLst/>
          </a:prstGeom>
          <a:noFill/>
          <a:ln w="9525">
            <a:noFill/>
            <a:round/>
            <a:headEnd/>
            <a:tailEnd/>
          </a:ln>
        </p:spPr>
        <p:txBody>
          <a:bodyPr>
            <a:prstTxWarp prst="textNoShape">
              <a:avLst/>
            </a:prstTxWarp>
          </a:bodyPr>
          <a:lstStyle/>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rgbClr val="000000"/>
                </a:solidFill>
              </a:rPr>
              <a:t>Distance negatively impacts emotional bounds</a:t>
            </a: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solidFill>
                <a:srgbClr val="000000"/>
              </a:solidFill>
            </a:endParaRP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rgbClr val="000000"/>
                </a:solidFill>
              </a:rPr>
              <a:t>Apathy to use of new technologies (</a:t>
            </a:r>
            <a:r>
              <a:rPr lang="en-US" sz="2800" dirty="0" err="1">
                <a:solidFill>
                  <a:srgbClr val="000000"/>
                </a:solidFill>
              </a:rPr>
              <a:t>i</a:t>
            </a:r>
            <a:r>
              <a:rPr lang="en-US" sz="2800" dirty="0">
                <a:solidFill>
                  <a:srgbClr val="000000"/>
                </a:solidFill>
              </a:rPr>
              <a:t>. </a:t>
            </a:r>
            <a:r>
              <a:rPr lang="en-US" sz="2800" dirty="0" err="1">
                <a:solidFill>
                  <a:srgbClr val="000000"/>
                </a:solidFill>
              </a:rPr>
              <a:t>e</a:t>
            </a:r>
            <a:r>
              <a:rPr lang="en-US" sz="2800" dirty="0">
                <a:solidFill>
                  <a:srgbClr val="000000"/>
                </a:solidFill>
              </a:rPr>
              <a:t>. cellular phones)</a:t>
            </a: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solidFill>
                <a:srgbClr val="000000"/>
              </a:solidFill>
            </a:endParaRPr>
          </a:p>
          <a:p>
            <a:pPr marL="341313" indent="-341313">
              <a:lnSpc>
                <a:spcPct val="80000"/>
              </a:lnSpc>
              <a:spcBef>
                <a:spcPts val="62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rgbClr val="000000"/>
                </a:solidFill>
              </a:rPr>
              <a:t>Strategies are followed to provide a sense of presence (photographs, calls to family members organized by therapists)</a:t>
            </a:r>
            <a:endParaRPr lang="es-MX" sz="2800" dirty="0">
              <a:solidFill>
                <a:srgbClr val="000000"/>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9906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s-ES_tradnl" dirty="0" err="1" smtClean="0">
                <a:solidFill>
                  <a:srgbClr val="292400"/>
                </a:solidFill>
              </a:rPr>
              <a:t>Ambient</a:t>
            </a:r>
            <a:r>
              <a:rPr lang="es-ES_tradnl" dirty="0" smtClean="0">
                <a:solidFill>
                  <a:srgbClr val="292400"/>
                </a:solidFill>
              </a:rPr>
              <a:t> social </a:t>
            </a:r>
            <a:r>
              <a:rPr lang="es-ES_tradnl" dirty="0" err="1" smtClean="0">
                <a:solidFill>
                  <a:srgbClr val="292400"/>
                </a:solidFill>
              </a:rPr>
              <a:t>networks</a:t>
            </a:r>
            <a:endParaRPr lang="es-ES_tradnl" dirty="0" smtClean="0">
              <a:solidFill>
                <a:srgbClr val="292400"/>
              </a:solidFill>
            </a:endParaRPr>
          </a:p>
        </p:txBody>
      </p:sp>
      <p:pic>
        <p:nvPicPr>
          <p:cNvPr id="17411" name="Picture 17" descr="older_adult_using_system.jpg"/>
          <p:cNvPicPr>
            <a:picLocks noChangeAspect="1"/>
          </p:cNvPicPr>
          <p:nvPr/>
        </p:nvPicPr>
        <p:blipFill>
          <a:blip r:embed="rId3"/>
          <a:srcRect/>
          <a:stretch>
            <a:fillRect/>
          </a:stretch>
        </p:blipFill>
        <p:spPr bwMode="auto">
          <a:xfrm>
            <a:off x="228600" y="1066800"/>
            <a:ext cx="5486400" cy="4506913"/>
          </a:xfrm>
          <a:prstGeom prst="rect">
            <a:avLst/>
          </a:prstGeom>
          <a:noFill/>
          <a:ln w="9525">
            <a:noFill/>
            <a:miter lim="800000"/>
            <a:headEnd/>
            <a:tailEnd/>
          </a:ln>
        </p:spPr>
      </p:pic>
      <p:pic>
        <p:nvPicPr>
          <p:cNvPr id="6" name="Picture 18"/>
          <p:cNvPicPr>
            <a:picLocks noGrp="1" noChangeAspect="1" noChangeArrowheads="1"/>
          </p:cNvPicPr>
          <p:nvPr>
            <p:ph idx="1"/>
          </p:nvPr>
        </p:nvPicPr>
        <p:blipFill>
          <a:blip r:embed="rId4" cstate="screen"/>
          <a:srcRect/>
          <a:stretch>
            <a:fillRect/>
          </a:stretch>
        </p:blipFill>
        <p:spPr>
          <a:xfrm>
            <a:off x="5867400" y="3292425"/>
            <a:ext cx="2967054" cy="2270175"/>
          </a:xfr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413" name="Picture 12" descr="IMG_0106.JPG"/>
          <p:cNvPicPr>
            <a:picLocks noChangeAspect="1"/>
          </p:cNvPicPr>
          <p:nvPr/>
        </p:nvPicPr>
        <p:blipFill>
          <a:blip r:embed="rId5"/>
          <a:srcRect l="28239" t="25310" r="32480"/>
          <a:stretch>
            <a:fillRect/>
          </a:stretch>
        </p:blipFill>
        <p:spPr bwMode="auto">
          <a:xfrm>
            <a:off x="6256337" y="-1600200"/>
            <a:ext cx="2963863" cy="4419600"/>
          </a:xfrm>
          <a:prstGeom prst="rect">
            <a:avLst/>
          </a:prstGeom>
          <a:noFill/>
          <a:ln w="9525">
            <a:noFill/>
            <a:miter lim="800000"/>
            <a:headEnd/>
            <a:tailEnd/>
          </a:ln>
        </p:spPr>
      </p:pic>
      <p:grpSp>
        <p:nvGrpSpPr>
          <p:cNvPr id="7" name="Group 8"/>
          <p:cNvGrpSpPr>
            <a:grpSpLocks/>
          </p:cNvGrpSpPr>
          <p:nvPr/>
        </p:nvGrpSpPr>
        <p:grpSpPr bwMode="auto">
          <a:xfrm>
            <a:off x="7086600" y="6256339"/>
            <a:ext cx="1828800" cy="459647"/>
            <a:chOff x="2832" y="3648"/>
            <a:chExt cx="2880" cy="789"/>
          </a:xfrm>
        </p:grpSpPr>
        <p:sp>
          <p:nvSpPr>
            <p:cNvPr id="8" name="Rectangle 9"/>
            <p:cNvSpPr>
              <a:spLocks noChangeArrowheads="1"/>
            </p:cNvSpPr>
            <p:nvPr/>
          </p:nvSpPr>
          <p:spPr bwMode="auto">
            <a:xfrm>
              <a:off x="2832" y="3648"/>
              <a:ext cx="2880" cy="545"/>
            </a:xfrm>
            <a:prstGeom prst="rect">
              <a:avLst/>
            </a:prstGeom>
            <a:solidFill>
              <a:srgbClr val="99CCFF">
                <a:alpha val="41176"/>
              </a:srgbClr>
            </a:solidFill>
            <a:ln w="9525">
              <a:solidFill>
                <a:srgbClr val="003399"/>
              </a:solidFill>
              <a:miter lim="800000"/>
              <a:headEnd/>
              <a:tailEnd/>
            </a:ln>
          </p:spPr>
          <p:txBody>
            <a:bodyPr wrap="none" anchor="ctr">
              <a:prstTxWarp prst="textNoShape">
                <a:avLst/>
              </a:prstTxWarp>
            </a:bodyPr>
            <a:lstStyle/>
            <a:p>
              <a:endParaRPr lang="en-US"/>
            </a:p>
          </p:txBody>
        </p:sp>
        <p:sp>
          <p:nvSpPr>
            <p:cNvPr id="9" name="Text Box 10"/>
            <p:cNvSpPr txBox="1">
              <a:spLocks noChangeArrowheads="1"/>
            </p:cNvSpPr>
            <p:nvPr/>
          </p:nvSpPr>
          <p:spPr bwMode="auto">
            <a:xfrm>
              <a:off x="2880" y="3697"/>
              <a:ext cx="2785" cy="740"/>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pPr>
              <a:r>
                <a:rPr lang="en-US" sz="1200" dirty="0" smtClean="0">
                  <a:solidFill>
                    <a:srgbClr val="003399"/>
                  </a:solidFill>
                  <a:latin typeface="Arial Narrow" charset="0"/>
                  <a:ea typeface="Arial" charset="0"/>
                  <a:cs typeface="Arial" charset="0"/>
                </a:rPr>
                <a:t> CRWIG 2010 </a:t>
              </a:r>
              <a:endParaRPr lang="es-ES" sz="1200" dirty="0">
                <a:solidFill>
                  <a:srgbClr val="003399"/>
                </a:solidFill>
                <a:latin typeface="Arial Narrow" charset="0"/>
                <a:ea typeface="Arial" charset="0"/>
                <a:cs typeface="Arial" charset="0"/>
              </a:endParaRPr>
            </a:p>
            <a:p>
              <a:pPr>
                <a:lnSpc>
                  <a:spcPct val="80000"/>
                </a:lnSpc>
                <a:spcBef>
                  <a:spcPct val="20000"/>
                </a:spcBef>
                <a:buFontTx/>
                <a:buChar char="•"/>
              </a:pPr>
              <a:endParaRPr lang="en-US" sz="1200" dirty="0">
                <a:solidFill>
                  <a:srgbClr val="003399"/>
                </a:solidFill>
                <a:latin typeface="Arial Narrow" charset="0"/>
                <a:ea typeface="Arial" charset="0"/>
                <a:cs typeface="Arial" charset="0"/>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9459" name="Picture 3" descr="/Users/favela/Documents/articulos/Ubiquitous Computing/Presentaciones Difusion/videos/social game/demo3.mov">
            <a:hlinkClick r:id="" action="ppaction://media"/>
          </p:cNvPr>
          <p:cNvPicPr/>
          <p:nvPr>
            <p:ph idx="1"/>
            <a:videoFile r:link="rId1"/>
          </p:nvPr>
        </p:nvPicPr>
        <p:blipFill>
          <a:blip r:embed="rId4"/>
          <a:srcRect/>
          <a:stretch>
            <a:fillRect/>
          </a:stretch>
        </p:blipFill>
        <p:spPr bwMode="auto">
          <a:xfrm>
            <a:off x="0" y="875724"/>
            <a:ext cx="9144000" cy="5144076"/>
          </a:xfrm>
          <a:noFill/>
          <a:ln>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66" fill="hold"/>
                                        <p:tgtEl>
                                          <p:spTgt spid="194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459"/>
                </p:tgtEl>
              </p:cMediaNode>
            </p:video>
            <p:seq concurrent="1" nextAc="seek">
              <p:cTn id="8" restart="whenNotActive" fill="hold" evtFilter="cancelBubble" nodeType="interactiveSeq">
                <p:stCondLst>
                  <p:cond evt="onClick" delay="0">
                    <p:tgtEl>
                      <p:spTgt spid="194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459"/>
                                        </p:tgtEl>
                                      </p:cBhvr>
                                    </p:cmd>
                                  </p:childTnLst>
                                </p:cTn>
                              </p:par>
                            </p:childTnLst>
                          </p:cTn>
                        </p:par>
                      </p:childTnLst>
                    </p:cTn>
                  </p:par>
                </p:childTnLst>
              </p:cTn>
              <p:nextCondLst>
                <p:cond evt="onClick" delay="0">
                  <p:tgtEl>
                    <p:spTgt spid="19459"/>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srcRect/>
          <a:stretch>
            <a:fillRect/>
          </a:stretch>
        </p:blipFill>
        <p:spPr bwMode="auto">
          <a:xfrm>
            <a:off x="230188" y="5143500"/>
            <a:ext cx="8913812" cy="1895475"/>
          </a:xfrm>
          <a:prstGeom prst="rect">
            <a:avLst/>
          </a:prstGeom>
          <a:noFill/>
          <a:ln w="9525">
            <a:noFill/>
            <a:miter lim="800000"/>
            <a:headEnd/>
            <a:tailEnd/>
          </a:ln>
        </p:spPr>
      </p:pic>
      <p:sp>
        <p:nvSpPr>
          <p:cNvPr id="41987" name="1 Título"/>
          <p:cNvSpPr>
            <a:spLocks noGrp="1"/>
          </p:cNvSpPr>
          <p:nvPr>
            <p:ph type="title"/>
          </p:nvPr>
        </p:nvSpPr>
        <p:spPr/>
        <p:txBody>
          <a:bodyPr/>
          <a:lstStyle/>
          <a:p>
            <a:r>
              <a:rPr lang="es-MX" dirty="0" smtClean="0">
                <a:ea typeface="ＭＳ Ｐゴシック" charset="-128"/>
                <a:cs typeface="ＭＳ Ｐゴシック" charset="-128"/>
              </a:rPr>
              <a:t>First intervention</a:t>
            </a:r>
            <a:endParaRPr lang="en-US" dirty="0" smtClean="0">
              <a:ea typeface="ＭＳ Ｐゴシック" charset="-128"/>
              <a:cs typeface="ＭＳ Ｐゴシック" charset="-128"/>
            </a:endParaRPr>
          </a:p>
        </p:txBody>
      </p:sp>
      <p:sp>
        <p:nvSpPr>
          <p:cNvPr id="3" name="2 Marcador de contenido"/>
          <p:cNvSpPr>
            <a:spLocks noGrp="1"/>
          </p:cNvSpPr>
          <p:nvPr>
            <p:ph idx="1"/>
          </p:nvPr>
        </p:nvSpPr>
        <p:spPr>
          <a:xfrm>
            <a:off x="457200" y="1214438"/>
            <a:ext cx="8229600" cy="4525962"/>
          </a:xfrm>
        </p:spPr>
        <p:txBody>
          <a:bodyPr/>
          <a:lstStyle/>
          <a:p>
            <a:r>
              <a:rPr lang="es-MX" smtClean="0">
                <a:ea typeface="ＭＳ Ｐゴシック" charset="-128"/>
                <a:cs typeface="ＭＳ Ｐゴシック" charset="-128"/>
              </a:rPr>
              <a:t>21 weeks</a:t>
            </a:r>
          </a:p>
          <a:p>
            <a:r>
              <a:rPr lang="es-MX" smtClean="0">
                <a:ea typeface="ＭＳ Ｐゴシック" charset="-128"/>
                <a:cs typeface="ＭＳ Ｐゴシック" charset="-128"/>
              </a:rPr>
              <a:t>Interview with the older adult every other week</a:t>
            </a:r>
            <a:endParaRPr lang="en-US" smtClean="0">
              <a:ea typeface="ＭＳ Ｐゴシック" charset="-128"/>
              <a:cs typeface="ＭＳ Ｐゴシック" charset="-128"/>
            </a:endParaRPr>
          </a:p>
        </p:txBody>
      </p:sp>
      <p:pic>
        <p:nvPicPr>
          <p:cNvPr id="6146" name="Picture 2"/>
          <p:cNvPicPr>
            <a:picLocks noChangeAspect="1" noChangeArrowheads="1"/>
          </p:cNvPicPr>
          <p:nvPr/>
        </p:nvPicPr>
        <p:blipFill>
          <a:blip r:embed="rId3"/>
          <a:srcRect/>
          <a:stretch>
            <a:fillRect/>
          </a:stretch>
        </p:blipFill>
        <p:spPr bwMode="auto">
          <a:xfrm>
            <a:off x="642938" y="4786313"/>
            <a:ext cx="1143000" cy="1143000"/>
          </a:xfrm>
          <a:prstGeom prst="rect">
            <a:avLst/>
          </a:prstGeom>
          <a:noFill/>
          <a:ln w="9525">
            <a:noFill/>
            <a:miter lim="800000"/>
            <a:headEnd/>
            <a:tailEnd/>
          </a:ln>
        </p:spPr>
      </p:pic>
      <p:pic>
        <p:nvPicPr>
          <p:cNvPr id="6149" name="Picture 5"/>
          <p:cNvPicPr>
            <a:picLocks noChangeAspect="1" noChangeArrowheads="1"/>
          </p:cNvPicPr>
          <p:nvPr/>
        </p:nvPicPr>
        <p:blipFill>
          <a:blip r:embed="rId4"/>
          <a:srcRect/>
          <a:stretch>
            <a:fillRect/>
          </a:stretch>
        </p:blipFill>
        <p:spPr bwMode="auto">
          <a:xfrm>
            <a:off x="1214438" y="3884613"/>
            <a:ext cx="1785937" cy="1943100"/>
          </a:xfrm>
          <a:prstGeom prst="rect">
            <a:avLst/>
          </a:prstGeom>
          <a:noFill/>
          <a:ln w="9525">
            <a:noFill/>
            <a:miter lim="800000"/>
            <a:headEnd/>
            <a:tailEnd/>
          </a:ln>
        </p:spPr>
      </p:pic>
      <p:pic>
        <p:nvPicPr>
          <p:cNvPr id="6152" name="Picture 8"/>
          <p:cNvPicPr>
            <a:picLocks noChangeAspect="1" noChangeArrowheads="1"/>
          </p:cNvPicPr>
          <p:nvPr/>
        </p:nvPicPr>
        <p:blipFill>
          <a:blip r:embed="rId5"/>
          <a:srcRect/>
          <a:stretch>
            <a:fillRect/>
          </a:stretch>
        </p:blipFill>
        <p:spPr bwMode="auto">
          <a:xfrm>
            <a:off x="3660775" y="3898900"/>
            <a:ext cx="2130425" cy="1992313"/>
          </a:xfrm>
          <a:prstGeom prst="rect">
            <a:avLst/>
          </a:prstGeom>
          <a:noFill/>
          <a:ln w="9525">
            <a:noFill/>
            <a:miter lim="800000"/>
            <a:headEnd/>
            <a:tailEnd/>
          </a:ln>
        </p:spPr>
      </p:pic>
      <p:pic>
        <p:nvPicPr>
          <p:cNvPr id="6154" name="Picture 10"/>
          <p:cNvPicPr>
            <a:picLocks noChangeAspect="1" noChangeArrowheads="1"/>
          </p:cNvPicPr>
          <p:nvPr/>
        </p:nvPicPr>
        <p:blipFill>
          <a:blip r:embed="rId6"/>
          <a:srcRect/>
          <a:stretch>
            <a:fillRect/>
          </a:stretch>
        </p:blipFill>
        <p:spPr bwMode="auto">
          <a:xfrm>
            <a:off x="3929063" y="2357438"/>
            <a:ext cx="2092325" cy="1243012"/>
          </a:xfrm>
          <a:prstGeom prst="rect">
            <a:avLst/>
          </a:prstGeom>
          <a:noFill/>
          <a:ln w="9525">
            <a:noFill/>
            <a:miter lim="800000"/>
            <a:headEnd/>
            <a:tailEnd/>
          </a:ln>
        </p:spPr>
      </p:pic>
      <p:pic>
        <p:nvPicPr>
          <p:cNvPr id="21" name="Picture 2"/>
          <p:cNvPicPr>
            <a:picLocks noChangeAspect="1" noChangeArrowheads="1"/>
          </p:cNvPicPr>
          <p:nvPr/>
        </p:nvPicPr>
        <p:blipFill>
          <a:blip r:embed="rId3"/>
          <a:srcRect/>
          <a:stretch>
            <a:fillRect/>
          </a:stretch>
        </p:blipFill>
        <p:spPr bwMode="auto">
          <a:xfrm>
            <a:off x="7358063" y="4714875"/>
            <a:ext cx="1143000" cy="1143000"/>
          </a:xfrm>
          <a:prstGeom prst="rect">
            <a:avLst/>
          </a:prstGeom>
          <a:noFill/>
          <a:ln w="9525">
            <a:noFill/>
            <a:miter lim="800000"/>
            <a:headEnd/>
            <a:tailEnd/>
          </a:ln>
        </p:spPr>
      </p:pic>
      <p:pic>
        <p:nvPicPr>
          <p:cNvPr id="41994" name="Picture 11"/>
          <p:cNvPicPr>
            <a:picLocks noChangeAspect="1" noChangeArrowheads="1"/>
          </p:cNvPicPr>
          <p:nvPr/>
        </p:nvPicPr>
        <p:blipFill>
          <a:blip r:embed="rId7"/>
          <a:srcRect/>
          <a:stretch>
            <a:fillRect/>
          </a:stretch>
        </p:blipFill>
        <p:spPr bwMode="auto">
          <a:xfrm>
            <a:off x="6656388" y="2357438"/>
            <a:ext cx="2355850" cy="1428750"/>
          </a:xfrm>
          <a:prstGeom prst="rect">
            <a:avLst/>
          </a:prstGeom>
          <a:noFill/>
          <a:ln w="9525">
            <a:noFill/>
            <a:miter lim="800000"/>
            <a:headEnd/>
            <a:tailEnd/>
          </a:ln>
        </p:spPr>
      </p:pic>
      <p:sp>
        <p:nvSpPr>
          <p:cNvPr id="41995" name="TextBox 16"/>
          <p:cNvSpPr txBox="1">
            <a:spLocks noChangeArrowheads="1"/>
          </p:cNvSpPr>
          <p:nvPr/>
        </p:nvSpPr>
        <p:spPr bwMode="auto">
          <a:xfrm>
            <a:off x="152400" y="6419850"/>
            <a:ext cx="1447800"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solidFill>
                  <a:srgbClr val="000000"/>
                </a:solidFill>
              </a:rPr>
              <a:t>1</a:t>
            </a:r>
            <a:r>
              <a:rPr lang="en-US" sz="2000" baseline="30000">
                <a:solidFill>
                  <a:srgbClr val="000000"/>
                </a:solidFill>
              </a:rPr>
              <a:t>st</a:t>
            </a:r>
            <a:r>
              <a:rPr lang="en-US" sz="2000">
                <a:solidFill>
                  <a:srgbClr val="000000"/>
                </a:solidFill>
              </a:rPr>
              <a:t> phase</a:t>
            </a:r>
          </a:p>
        </p:txBody>
      </p:sp>
      <p:sp>
        <p:nvSpPr>
          <p:cNvPr id="41996" name="TextBox 17"/>
          <p:cNvSpPr txBox="1">
            <a:spLocks noChangeArrowheads="1"/>
          </p:cNvSpPr>
          <p:nvPr/>
        </p:nvSpPr>
        <p:spPr bwMode="auto">
          <a:xfrm>
            <a:off x="3276600" y="6419850"/>
            <a:ext cx="1447800"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solidFill>
                  <a:srgbClr val="000000"/>
                </a:solidFill>
              </a:rPr>
              <a:t>2nd phase</a:t>
            </a:r>
          </a:p>
        </p:txBody>
      </p:sp>
      <p:sp>
        <p:nvSpPr>
          <p:cNvPr id="41997" name="TextBox 18"/>
          <p:cNvSpPr txBox="1">
            <a:spLocks noChangeArrowheads="1"/>
          </p:cNvSpPr>
          <p:nvPr/>
        </p:nvSpPr>
        <p:spPr bwMode="auto">
          <a:xfrm>
            <a:off x="6781800" y="6419850"/>
            <a:ext cx="1524000" cy="400050"/>
          </a:xfrm>
          <a:prstGeom prst="rect">
            <a:avLst/>
          </a:prstGeom>
          <a:solidFill>
            <a:schemeClr val="bg1"/>
          </a:solidFill>
          <a:ln w="9525">
            <a:noFill/>
            <a:miter lim="800000"/>
            <a:headEnd/>
            <a:tailEnd/>
          </a:ln>
        </p:spPr>
        <p:txBody>
          <a:bodyPr>
            <a:prstTxWarp prst="textNoShape">
              <a:avLst/>
            </a:prstTxWarp>
            <a:spAutoFit/>
          </a:bodyPr>
          <a:lstStyle/>
          <a:p>
            <a:pPr algn="ctr"/>
            <a:r>
              <a:rPr lang="en-US" sz="2000">
                <a:solidFill>
                  <a:srgbClr val="000000"/>
                </a:solidFill>
              </a:rPr>
              <a:t>3d phase</a:t>
            </a:r>
          </a:p>
        </p:txBody>
      </p:sp>
      <p:sp>
        <p:nvSpPr>
          <p:cNvPr id="41998" name="TextBox 19"/>
          <p:cNvSpPr txBox="1">
            <a:spLocks noChangeArrowheads="1"/>
          </p:cNvSpPr>
          <p:nvPr/>
        </p:nvSpPr>
        <p:spPr bwMode="auto">
          <a:xfrm>
            <a:off x="7620000" y="2514600"/>
            <a:ext cx="1295400" cy="523875"/>
          </a:xfrm>
          <a:prstGeom prst="rect">
            <a:avLst/>
          </a:prstGeom>
          <a:solidFill>
            <a:schemeClr val="bg1"/>
          </a:solidFill>
          <a:ln w="9525">
            <a:noFill/>
            <a:miter lim="800000"/>
            <a:headEnd/>
            <a:tailEnd/>
          </a:ln>
        </p:spPr>
        <p:txBody>
          <a:bodyPr>
            <a:prstTxWarp prst="textNoShape">
              <a:avLst/>
            </a:prstTxWarp>
            <a:spAutoFit/>
          </a:bodyPr>
          <a:lstStyle/>
          <a:p>
            <a:pPr algn="ctr"/>
            <a:r>
              <a:rPr lang="en-US" sz="1400">
                <a:solidFill>
                  <a:srgbClr val="000000"/>
                </a:solidFill>
              </a:rPr>
              <a:t>Interview with</a:t>
            </a:r>
          </a:p>
          <a:p>
            <a:pPr algn="ctr"/>
            <a:r>
              <a:rPr lang="en-US" sz="1400">
                <a:solidFill>
                  <a:srgbClr val="000000"/>
                </a:solidFill>
              </a:rPr>
              <a:t>family</a:t>
            </a:r>
          </a:p>
        </p:txBody>
      </p:sp>
      <p:sp>
        <p:nvSpPr>
          <p:cNvPr id="41999" name="TextBox 22"/>
          <p:cNvSpPr txBox="1">
            <a:spLocks noChangeArrowheads="1"/>
          </p:cNvSpPr>
          <p:nvPr/>
        </p:nvSpPr>
        <p:spPr bwMode="auto">
          <a:xfrm>
            <a:off x="7620000" y="3048000"/>
            <a:ext cx="1295400" cy="523875"/>
          </a:xfrm>
          <a:prstGeom prst="rect">
            <a:avLst/>
          </a:prstGeom>
          <a:solidFill>
            <a:schemeClr val="bg1"/>
          </a:solidFill>
          <a:ln w="9525">
            <a:noFill/>
            <a:miter lim="800000"/>
            <a:headEnd/>
            <a:tailEnd/>
          </a:ln>
        </p:spPr>
        <p:txBody>
          <a:bodyPr>
            <a:prstTxWarp prst="textNoShape">
              <a:avLst/>
            </a:prstTxWarp>
            <a:spAutoFit/>
          </a:bodyPr>
          <a:lstStyle/>
          <a:p>
            <a:pPr algn="ctr"/>
            <a:r>
              <a:rPr lang="en-US" sz="1400">
                <a:solidFill>
                  <a:srgbClr val="000000"/>
                </a:solidFill>
              </a:rPr>
              <a:t>Interview with</a:t>
            </a:r>
          </a:p>
          <a:p>
            <a:pPr algn="ctr"/>
            <a:r>
              <a:rPr lang="en-US" sz="1400">
                <a:solidFill>
                  <a:srgbClr val="000000"/>
                </a:solidFill>
              </a:rPr>
              <a:t>older adult</a:t>
            </a:r>
          </a:p>
        </p:txBody>
      </p:sp>
      <p:grpSp>
        <p:nvGrpSpPr>
          <p:cNvPr id="2" name="8 Grupo"/>
          <p:cNvGrpSpPr>
            <a:grpSpLocks/>
          </p:cNvGrpSpPr>
          <p:nvPr/>
        </p:nvGrpSpPr>
        <p:grpSpPr bwMode="auto">
          <a:xfrm>
            <a:off x="838200" y="228600"/>
            <a:ext cx="7102475" cy="2714625"/>
            <a:chOff x="1142976" y="2857496"/>
            <a:chExt cx="7102680" cy="2714644"/>
          </a:xfrm>
        </p:grpSpPr>
        <p:pic>
          <p:nvPicPr>
            <p:cNvPr id="42011" name="Picture 3" descr="eportraitsettings"/>
            <p:cNvPicPr>
              <a:picLocks noChangeAspect="1" noChangeArrowheads="1"/>
            </p:cNvPicPr>
            <p:nvPr/>
          </p:nvPicPr>
          <p:blipFill>
            <a:blip r:embed="rId8"/>
            <a:srcRect/>
            <a:stretch>
              <a:fillRect/>
            </a:stretch>
          </p:blipFill>
          <p:spPr bwMode="auto">
            <a:xfrm>
              <a:off x="4643438" y="2857496"/>
              <a:ext cx="3602218" cy="2714644"/>
            </a:xfrm>
            <a:prstGeom prst="rect">
              <a:avLst/>
            </a:prstGeom>
            <a:noFill/>
            <a:ln w="9525">
              <a:noFill/>
              <a:miter lim="800000"/>
              <a:headEnd/>
              <a:tailEnd/>
            </a:ln>
          </p:spPr>
        </p:pic>
        <p:pic>
          <p:nvPicPr>
            <p:cNvPr id="42012" name="Picture 18"/>
            <p:cNvPicPr>
              <a:picLocks noChangeAspect="1" noChangeArrowheads="1"/>
            </p:cNvPicPr>
            <p:nvPr/>
          </p:nvPicPr>
          <p:blipFill>
            <a:blip r:embed="rId9"/>
            <a:srcRect/>
            <a:stretch>
              <a:fillRect/>
            </a:stretch>
          </p:blipFill>
          <p:spPr bwMode="auto">
            <a:xfrm>
              <a:off x="1142976" y="2857496"/>
              <a:ext cx="3541712" cy="2709862"/>
            </a:xfrm>
            <a:prstGeom prst="rect">
              <a:avLst/>
            </a:prstGeom>
            <a:noFill/>
            <a:ln w="9525">
              <a:noFill/>
              <a:miter lim="800000"/>
              <a:headEnd/>
              <a:tailEnd/>
            </a:ln>
          </p:spPr>
        </p:pic>
      </p:grpSp>
      <p:pic>
        <p:nvPicPr>
          <p:cNvPr id="73732" name="Picture 4" descr="eportraitsettings_2"/>
          <p:cNvPicPr>
            <a:picLocks noChangeAspect="1" noChangeArrowheads="1"/>
          </p:cNvPicPr>
          <p:nvPr/>
        </p:nvPicPr>
        <p:blipFill>
          <a:blip r:embed="rId10"/>
          <a:srcRect/>
          <a:stretch>
            <a:fillRect/>
          </a:stretch>
        </p:blipFill>
        <p:spPr bwMode="auto">
          <a:xfrm>
            <a:off x="1357313" y="304800"/>
            <a:ext cx="6643687" cy="2233612"/>
          </a:xfrm>
          <a:prstGeom prst="rect">
            <a:avLst/>
          </a:prstGeom>
          <a:noFill/>
          <a:ln w="9525">
            <a:noFill/>
            <a:miter lim="800000"/>
            <a:headEnd/>
            <a:tailEnd/>
          </a:ln>
        </p:spPr>
      </p:pic>
      <p:sp>
        <p:nvSpPr>
          <p:cNvPr id="42002" name="TextBox 23"/>
          <p:cNvSpPr txBox="1">
            <a:spLocks noChangeArrowheads="1"/>
          </p:cNvSpPr>
          <p:nvPr/>
        </p:nvSpPr>
        <p:spPr bwMode="auto">
          <a:xfrm>
            <a:off x="533400" y="6019800"/>
            <a:ext cx="10668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a:solidFill>
                  <a:srgbClr val="000000"/>
                </a:solidFill>
              </a:rPr>
              <a:t>February</a:t>
            </a:r>
          </a:p>
        </p:txBody>
      </p:sp>
      <p:sp>
        <p:nvSpPr>
          <p:cNvPr id="42003" name="TextBox 24"/>
          <p:cNvSpPr txBox="1">
            <a:spLocks noChangeArrowheads="1"/>
          </p:cNvSpPr>
          <p:nvPr/>
        </p:nvSpPr>
        <p:spPr bwMode="auto">
          <a:xfrm>
            <a:off x="1828800" y="6019800"/>
            <a:ext cx="10668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a:solidFill>
                  <a:srgbClr val="000000"/>
                </a:solidFill>
              </a:rPr>
              <a:t>March</a:t>
            </a:r>
          </a:p>
        </p:txBody>
      </p:sp>
      <p:sp>
        <p:nvSpPr>
          <p:cNvPr id="42004" name="TextBox 25"/>
          <p:cNvSpPr txBox="1">
            <a:spLocks noChangeArrowheads="1"/>
          </p:cNvSpPr>
          <p:nvPr/>
        </p:nvSpPr>
        <p:spPr bwMode="auto">
          <a:xfrm>
            <a:off x="2971800" y="6030913"/>
            <a:ext cx="1066800" cy="369887"/>
          </a:xfrm>
          <a:prstGeom prst="rect">
            <a:avLst/>
          </a:prstGeom>
          <a:solidFill>
            <a:schemeClr val="bg1"/>
          </a:solidFill>
          <a:ln w="9525">
            <a:noFill/>
            <a:miter lim="800000"/>
            <a:headEnd/>
            <a:tailEnd/>
          </a:ln>
        </p:spPr>
        <p:txBody>
          <a:bodyPr>
            <a:prstTxWarp prst="textNoShape">
              <a:avLst/>
            </a:prstTxWarp>
            <a:spAutoFit/>
          </a:bodyPr>
          <a:lstStyle/>
          <a:p>
            <a:pPr algn="ctr"/>
            <a:r>
              <a:rPr lang="en-US">
                <a:solidFill>
                  <a:srgbClr val="000000"/>
                </a:solidFill>
              </a:rPr>
              <a:t>April</a:t>
            </a:r>
          </a:p>
        </p:txBody>
      </p:sp>
      <p:sp>
        <p:nvSpPr>
          <p:cNvPr id="42005" name="TextBox 26"/>
          <p:cNvSpPr txBox="1">
            <a:spLocks noChangeArrowheads="1"/>
          </p:cNvSpPr>
          <p:nvPr/>
        </p:nvSpPr>
        <p:spPr bwMode="auto">
          <a:xfrm>
            <a:off x="4267200" y="6019800"/>
            <a:ext cx="10668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a:solidFill>
                  <a:srgbClr val="000000"/>
                </a:solidFill>
              </a:rPr>
              <a:t>May</a:t>
            </a:r>
          </a:p>
        </p:txBody>
      </p:sp>
      <p:sp>
        <p:nvSpPr>
          <p:cNvPr id="42006" name="TextBox 27"/>
          <p:cNvSpPr txBox="1">
            <a:spLocks noChangeArrowheads="1"/>
          </p:cNvSpPr>
          <p:nvPr/>
        </p:nvSpPr>
        <p:spPr bwMode="auto">
          <a:xfrm>
            <a:off x="5410200" y="6019800"/>
            <a:ext cx="10668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a:solidFill>
                  <a:srgbClr val="000000"/>
                </a:solidFill>
              </a:rPr>
              <a:t>June</a:t>
            </a:r>
          </a:p>
        </p:txBody>
      </p:sp>
      <p:sp>
        <p:nvSpPr>
          <p:cNvPr id="42007" name="TextBox 28"/>
          <p:cNvSpPr txBox="1">
            <a:spLocks noChangeArrowheads="1"/>
          </p:cNvSpPr>
          <p:nvPr/>
        </p:nvSpPr>
        <p:spPr bwMode="auto">
          <a:xfrm>
            <a:off x="6781800" y="6019800"/>
            <a:ext cx="8382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a:solidFill>
                  <a:srgbClr val="000000"/>
                </a:solidFill>
              </a:rPr>
              <a:t>July</a:t>
            </a:r>
          </a:p>
        </p:txBody>
      </p:sp>
      <p:sp>
        <p:nvSpPr>
          <p:cNvPr id="31" name="TextBox 30"/>
          <p:cNvSpPr txBox="1">
            <a:spLocks noChangeArrowheads="1"/>
          </p:cNvSpPr>
          <p:nvPr/>
        </p:nvSpPr>
        <p:spPr bwMode="auto">
          <a:xfrm>
            <a:off x="762000" y="3786188"/>
            <a:ext cx="1524000" cy="522287"/>
          </a:xfrm>
          <a:prstGeom prst="rect">
            <a:avLst/>
          </a:prstGeom>
          <a:solidFill>
            <a:schemeClr val="bg1"/>
          </a:solidFill>
          <a:ln w="9525">
            <a:noFill/>
            <a:miter lim="800000"/>
            <a:headEnd/>
            <a:tailEnd/>
          </a:ln>
        </p:spPr>
        <p:txBody>
          <a:bodyPr>
            <a:prstTxWarp prst="textNoShape">
              <a:avLst/>
            </a:prstTxWarp>
            <a:spAutoFit/>
          </a:bodyPr>
          <a:lstStyle/>
          <a:p>
            <a:pPr algn="ctr"/>
            <a:r>
              <a:rPr lang="en-US" sz="1400">
                <a:solidFill>
                  <a:srgbClr val="000000"/>
                </a:solidFill>
              </a:rPr>
              <a:t>ePortrait at</a:t>
            </a:r>
          </a:p>
          <a:p>
            <a:pPr algn="ctr"/>
            <a:r>
              <a:rPr lang="en-US" sz="1400">
                <a:solidFill>
                  <a:srgbClr val="000000"/>
                </a:solidFill>
              </a:rPr>
              <a:t>elder’s bedroom </a:t>
            </a:r>
          </a:p>
        </p:txBody>
      </p:sp>
      <p:pic>
        <p:nvPicPr>
          <p:cNvPr id="6150" name="Picture 6"/>
          <p:cNvPicPr>
            <a:picLocks noChangeAspect="1" noChangeArrowheads="1"/>
          </p:cNvPicPr>
          <p:nvPr/>
        </p:nvPicPr>
        <p:blipFill>
          <a:blip r:embed="rId11"/>
          <a:srcRect/>
          <a:stretch>
            <a:fillRect/>
          </a:stretch>
        </p:blipFill>
        <p:spPr bwMode="auto">
          <a:xfrm>
            <a:off x="1428750" y="2857500"/>
            <a:ext cx="2200275" cy="1152525"/>
          </a:xfrm>
          <a:prstGeom prst="rect">
            <a:avLst/>
          </a:prstGeom>
          <a:noFill/>
          <a:ln w="9525">
            <a:noFill/>
            <a:miter lim="800000"/>
            <a:headEnd/>
            <a:tailEnd/>
          </a:ln>
        </p:spPr>
      </p:pic>
      <p:sp>
        <p:nvSpPr>
          <p:cNvPr id="32" name="TextBox 31"/>
          <p:cNvSpPr txBox="1">
            <a:spLocks noChangeArrowheads="1"/>
          </p:cNvSpPr>
          <p:nvPr/>
        </p:nvSpPr>
        <p:spPr bwMode="auto">
          <a:xfrm>
            <a:off x="4343400" y="3657600"/>
            <a:ext cx="1447800" cy="523875"/>
          </a:xfrm>
          <a:prstGeom prst="rect">
            <a:avLst/>
          </a:prstGeom>
          <a:solidFill>
            <a:schemeClr val="bg1"/>
          </a:solidFill>
          <a:ln w="9525">
            <a:noFill/>
            <a:miter lim="800000"/>
            <a:headEnd/>
            <a:tailEnd/>
          </a:ln>
        </p:spPr>
        <p:txBody>
          <a:bodyPr>
            <a:prstTxWarp prst="textNoShape">
              <a:avLst/>
            </a:prstTxWarp>
            <a:spAutoFit/>
          </a:bodyPr>
          <a:lstStyle/>
          <a:p>
            <a:pPr algn="ctr"/>
            <a:r>
              <a:rPr lang="en-US" sz="1400">
                <a:solidFill>
                  <a:srgbClr val="000000"/>
                </a:solidFill>
              </a:rPr>
              <a:t>ePortrait at</a:t>
            </a:r>
          </a:p>
          <a:p>
            <a:pPr algn="ctr"/>
            <a:r>
              <a:rPr lang="en-US" sz="1400">
                <a:solidFill>
                  <a:srgbClr val="000000"/>
                </a:solidFill>
              </a:rPr>
              <a:t>TV room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dissolve">
                                      <p:cBhvr>
                                        <p:cTn id="12" dur="500"/>
                                        <p:tgtEl>
                                          <p:spTgt spid="6149"/>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0" presetClass="exit" presetSubtype="0" fill="hold" grpId="0" nodeType="withEffect">
                                  <p:stCondLst>
                                    <p:cond delay="0"/>
                                  </p:stCondLst>
                                  <p:childTnLst>
                                    <p:animEffect transition="out" filter="fade">
                                      <p:cBhvr>
                                        <p:cTn id="16" dur="400"/>
                                        <p:tgtEl>
                                          <p:spTgt spid="3">
                                            <p:txEl>
                                              <p:pRg st="0" end="0"/>
                                            </p:txEl>
                                          </p:spTgt>
                                        </p:tgtEl>
                                      </p:cBhvr>
                                    </p:animEffect>
                                    <p:set>
                                      <p:cBhvr>
                                        <p:cTn id="17" dur="1" fill="hold">
                                          <p:stCondLst>
                                            <p:cond delay="399"/>
                                          </p:stCondLst>
                                        </p:cTn>
                                        <p:tgtEl>
                                          <p:spTgt spid="3">
                                            <p:txEl>
                                              <p:pRg st="0" end="0"/>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400"/>
                                        <p:tgtEl>
                                          <p:spTgt spid="3">
                                            <p:txEl>
                                              <p:pRg st="1" end="1"/>
                                            </p:txEl>
                                          </p:spTgt>
                                        </p:tgtEl>
                                      </p:cBhvr>
                                    </p:animEffect>
                                    <p:set>
                                      <p:cBhvr>
                                        <p:cTn id="20" dur="1" fill="hold">
                                          <p:stCondLst>
                                            <p:cond delay="399"/>
                                          </p:stCondLst>
                                        </p:cTn>
                                        <p:tgtEl>
                                          <p:spTgt spid="3">
                                            <p:txEl>
                                              <p:pRg st="1" end="1"/>
                                            </p:txEl>
                                          </p:spTgt>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6150"/>
                                        </p:tgtEl>
                                        <p:attrNameLst>
                                          <p:attrName>style.visibility</p:attrName>
                                        </p:attrNameLst>
                                      </p:cBhvr>
                                      <p:to>
                                        <p:strVal val="visible"/>
                                      </p:to>
                                    </p:set>
                                    <p:animEffect transition="in" filter="dissolve">
                                      <p:cBhvr>
                                        <p:cTn id="23" dur="500"/>
                                        <p:tgtEl>
                                          <p:spTgt spid="6150"/>
                                        </p:tgtEl>
                                      </p:cBhvr>
                                    </p:animEffect>
                                  </p:childTnLst>
                                </p:cTn>
                              </p:par>
                              <p:par>
                                <p:cTn id="24" presetID="9"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100"/>
                                        <p:tgtEl>
                                          <p:spTgt spid="2"/>
                                        </p:tgtEl>
                                      </p:cBhvr>
                                    </p:animEffect>
                                    <p:set>
                                      <p:cBhvr>
                                        <p:cTn id="31" dur="1" fill="hold">
                                          <p:stCondLst>
                                            <p:cond delay="1099"/>
                                          </p:stCondLst>
                                        </p:cTn>
                                        <p:tgtEl>
                                          <p:spTgt spid="2"/>
                                        </p:tgtEl>
                                        <p:attrNameLst>
                                          <p:attrName>style.visibility</p:attrName>
                                        </p:attrNameLst>
                                      </p:cBhvr>
                                      <p:to>
                                        <p:strVal val="hidden"/>
                                      </p:to>
                                    </p:set>
                                  </p:childTnLst>
                                </p:cTn>
                              </p:par>
                            </p:childTnLst>
                          </p:cTn>
                        </p:par>
                        <p:par>
                          <p:cTn id="32" fill="hold">
                            <p:stCondLst>
                              <p:cond delay="1100"/>
                            </p:stCondLst>
                            <p:childTnLst>
                              <p:par>
                                <p:cTn id="33" presetID="9" presetClass="entr" presetSubtype="0" fill="hold" nodeType="afterEffect">
                                  <p:stCondLst>
                                    <p:cond delay="0"/>
                                  </p:stCondLst>
                                  <p:childTnLst>
                                    <p:set>
                                      <p:cBhvr>
                                        <p:cTn id="34" dur="1" fill="hold">
                                          <p:stCondLst>
                                            <p:cond delay="0"/>
                                          </p:stCondLst>
                                        </p:cTn>
                                        <p:tgtEl>
                                          <p:spTgt spid="6152"/>
                                        </p:tgtEl>
                                        <p:attrNameLst>
                                          <p:attrName>style.visibility</p:attrName>
                                        </p:attrNameLst>
                                      </p:cBhvr>
                                      <p:to>
                                        <p:strVal val="visible"/>
                                      </p:to>
                                    </p:set>
                                    <p:animEffect transition="in" filter="dissolve">
                                      <p:cBhvr>
                                        <p:cTn id="35" dur="500"/>
                                        <p:tgtEl>
                                          <p:spTgt spid="6152"/>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9" presetClass="entr" presetSubtype="0" fill="hold" nodeType="withEffect">
                                  <p:stCondLst>
                                    <p:cond delay="0"/>
                                  </p:stCondLst>
                                  <p:childTnLst>
                                    <p:set>
                                      <p:cBhvr>
                                        <p:cTn id="39" dur="1" fill="hold">
                                          <p:stCondLst>
                                            <p:cond delay="0"/>
                                          </p:stCondLst>
                                        </p:cTn>
                                        <p:tgtEl>
                                          <p:spTgt spid="6154"/>
                                        </p:tgtEl>
                                        <p:attrNameLst>
                                          <p:attrName>style.visibility</p:attrName>
                                        </p:attrNameLst>
                                      </p:cBhvr>
                                      <p:to>
                                        <p:strVal val="visible"/>
                                      </p:to>
                                    </p:set>
                                    <p:animEffect transition="in" filter="dissolve">
                                      <p:cBhvr>
                                        <p:cTn id="40" dur="500"/>
                                        <p:tgtEl>
                                          <p:spTgt spid="6154"/>
                                        </p:tgtEl>
                                      </p:cBhvr>
                                    </p:animEffect>
                                  </p:childTnLst>
                                </p:cTn>
                              </p:par>
                            </p:childTnLst>
                          </p:cTn>
                        </p:par>
                        <p:par>
                          <p:cTn id="41" fill="hold">
                            <p:stCondLst>
                              <p:cond delay="1600"/>
                            </p:stCondLst>
                            <p:childTnLst>
                              <p:par>
                                <p:cTn id="42" presetID="9" presetClass="entr" presetSubtype="0" fill="hold" nodeType="afterEffect">
                                  <p:stCondLst>
                                    <p:cond delay="0"/>
                                  </p:stCondLst>
                                  <p:childTnLst>
                                    <p:set>
                                      <p:cBhvr>
                                        <p:cTn id="43" dur="1" fill="hold">
                                          <p:stCondLst>
                                            <p:cond delay="0"/>
                                          </p:stCondLst>
                                        </p:cTn>
                                        <p:tgtEl>
                                          <p:spTgt spid="73732"/>
                                        </p:tgtEl>
                                        <p:attrNameLst>
                                          <p:attrName>style.visibility</p:attrName>
                                        </p:attrNameLst>
                                      </p:cBhvr>
                                      <p:to>
                                        <p:strVal val="visible"/>
                                      </p:to>
                                    </p:set>
                                    <p:animEffect transition="in" filter="dissolve">
                                      <p:cBhvr>
                                        <p:cTn id="44" dur="500"/>
                                        <p:tgtEl>
                                          <p:spTgt spid="737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73732"/>
                                        </p:tgtEl>
                                      </p:cBhvr>
                                    </p:animEffect>
                                    <p:set>
                                      <p:cBhvr>
                                        <p:cTn id="49" dur="1" fill="hold">
                                          <p:stCondLst>
                                            <p:cond delay="999"/>
                                          </p:stCondLst>
                                        </p:cTn>
                                        <p:tgtEl>
                                          <p:spTgt spid="73732"/>
                                        </p:tgtEl>
                                        <p:attrNameLst>
                                          <p:attrName>style.visibility</p:attrName>
                                        </p:attrNameLst>
                                      </p:cBhvr>
                                      <p:to>
                                        <p:strVal val="hidden"/>
                                      </p:to>
                                    </p:set>
                                  </p:childTnLst>
                                </p:cTn>
                              </p:par>
                            </p:childTnLst>
                          </p:cTn>
                        </p:par>
                        <p:par>
                          <p:cTn id="50" fill="hold">
                            <p:stCondLst>
                              <p:cond delay="1000"/>
                            </p:stCondLst>
                            <p:childTnLst>
                              <p:par>
                                <p:cTn id="51" presetID="9" presetClass="entr" presetSubtype="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ssolv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1" grpId="0" animBg="1"/>
      <p:bldP spid="32"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2 Marcador de contenido"/>
          <p:cNvSpPr>
            <a:spLocks noGrp="1"/>
          </p:cNvSpPr>
          <p:nvPr>
            <p:ph idx="1"/>
          </p:nvPr>
        </p:nvSpPr>
        <p:spPr bwMode="auto">
          <a:xfrm>
            <a:off x="533400" y="1371600"/>
            <a:ext cx="8077200" cy="4638675"/>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Arial" charset="0"/>
              <a:buNone/>
            </a:pPr>
            <a:endParaRPr lang="en-US" sz="2800" i="1" smtClean="0"/>
          </a:p>
          <a:p>
            <a:pPr eaLnBrk="1" hangingPunct="1">
              <a:buFont typeface="Arial" charset="0"/>
              <a:buNone/>
            </a:pPr>
            <a:r>
              <a:rPr lang="en-US" sz="2800" i="1" smtClean="0"/>
              <a:t>    “I am closer to them, if they don’t come often I still see them and remember them, and think about them, and I am up to date with what they do, where they go, as if they came to see me, if they can’t come, it’s ok, I know they still think about me, and I think about them”</a:t>
            </a:r>
            <a:endParaRPr lang="es-MX" sz="2800" i="1" smtClean="0"/>
          </a:p>
          <a:p>
            <a:pPr algn="r" eaLnBrk="1" hangingPunct="1">
              <a:buFont typeface="Arial" charset="0"/>
              <a:buNone/>
            </a:pPr>
            <a:r>
              <a:rPr lang="es-MX" sz="2800" smtClean="0"/>
              <a:t>89 year-old user</a:t>
            </a:r>
            <a:endParaRPr lang="es-MX" smtClean="0"/>
          </a:p>
          <a:p>
            <a:pPr lvl="1" eaLnBrk="1" hangingPunct="1">
              <a:buFont typeface="Arial" charset="0"/>
              <a:buNone/>
            </a:pPr>
            <a:endParaRPr lang="en-US" smtClean="0"/>
          </a:p>
        </p:txBody>
      </p:sp>
      <p:sp>
        <p:nvSpPr>
          <p:cNvPr id="21507" name="1 Título"/>
          <p:cNvSpPr>
            <a:spLocks noGrp="1"/>
          </p:cNvSpPr>
          <p:nvPr>
            <p:ph type="title"/>
          </p:nvPr>
        </p:nvSpPr>
        <p:spPr bwMode="auto">
          <a:xfrm>
            <a:off x="0" y="152400"/>
            <a:ext cx="9107488" cy="130968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s-MX" smtClean="0"/>
              <a:t>Sense of presence</a:t>
            </a:r>
            <a:endParaRPr lang="en-US"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4519613" y="3716338"/>
            <a:ext cx="1549400" cy="387350"/>
          </a:xfrm>
          <a:prstGeom prst="rect">
            <a:avLst/>
          </a:prstGeom>
          <a:noFill/>
          <a:ln w="9525">
            <a:noFill/>
            <a:miter lim="800000"/>
            <a:headEnd/>
            <a:tailEnd/>
          </a:ln>
          <a:effectLst/>
        </p:spPr>
        <p:txBody>
          <a:bodyPr lIns="81382" tIns="40691" rIns="81382" bIns="40691">
            <a:prstTxWarp prst="textNoShape">
              <a:avLst/>
            </a:prstTxWarp>
            <a:spAutoFit/>
          </a:bodyPr>
          <a:lstStyle/>
          <a:p>
            <a:pPr algn="ctr" eaLnBrk="0" hangingPunct="0"/>
            <a:r>
              <a:rPr lang="es-MX" sz="2000">
                <a:solidFill>
                  <a:srgbClr val="000000"/>
                </a:solidFill>
              </a:rPr>
              <a:t>Validation</a:t>
            </a:r>
            <a:endParaRPr lang="es-MX" sz="2000"/>
          </a:p>
        </p:txBody>
      </p:sp>
      <p:grpSp>
        <p:nvGrpSpPr>
          <p:cNvPr id="2" name="Group 6"/>
          <p:cNvGrpSpPr>
            <a:grpSpLocks/>
          </p:cNvGrpSpPr>
          <p:nvPr/>
        </p:nvGrpSpPr>
        <p:grpSpPr bwMode="auto">
          <a:xfrm>
            <a:off x="3079750" y="2420938"/>
            <a:ext cx="2152650" cy="2790825"/>
            <a:chOff x="1565" y="1525"/>
            <a:chExt cx="1356" cy="1758"/>
          </a:xfrm>
        </p:grpSpPr>
        <p:sp>
          <p:nvSpPr>
            <p:cNvPr id="11271" name="Freeform 7"/>
            <p:cNvSpPr>
              <a:spLocks/>
            </p:cNvSpPr>
            <p:nvPr/>
          </p:nvSpPr>
          <p:spPr bwMode="auto">
            <a:xfrm rot="246120">
              <a:off x="1565" y="1525"/>
              <a:ext cx="1356" cy="719"/>
            </a:xfrm>
            <a:custGeom>
              <a:avLst/>
              <a:gdLst/>
              <a:ahLst/>
              <a:cxnLst>
                <a:cxn ang="0">
                  <a:pos x="0" y="160"/>
                </a:cxn>
                <a:cxn ang="0">
                  <a:pos x="768" y="64"/>
                </a:cxn>
                <a:cxn ang="0">
                  <a:pos x="1296" y="544"/>
                </a:cxn>
              </a:cxnLst>
              <a:rect l="0" t="0" r="r" b="b"/>
              <a:pathLst>
                <a:path w="1296" h="544">
                  <a:moveTo>
                    <a:pt x="0" y="160"/>
                  </a:moveTo>
                  <a:cubicBezTo>
                    <a:pt x="276" y="80"/>
                    <a:pt x="552" y="0"/>
                    <a:pt x="768" y="64"/>
                  </a:cubicBezTo>
                  <a:cubicBezTo>
                    <a:pt x="984" y="128"/>
                    <a:pt x="1208" y="464"/>
                    <a:pt x="1296" y="544"/>
                  </a:cubicBezTo>
                </a:path>
              </a:pathLst>
            </a:custGeom>
            <a:noFill/>
            <a:ln w="57150" cap="flat" cmpd="sng">
              <a:solidFill>
                <a:srgbClr val="3333CC"/>
              </a:solidFill>
              <a:prstDash val="solid"/>
              <a:round/>
              <a:headEnd type="triangle" w="med" len="med"/>
              <a:tailEnd type="triangle" w="med" len="med"/>
            </a:ln>
            <a:effectLst/>
          </p:spPr>
          <p:txBody>
            <a:bodyPr anchor="ctr">
              <a:prstTxWarp prst="textNoShape">
                <a:avLst/>
              </a:prstTxWarp>
            </a:bodyPr>
            <a:lstStyle/>
            <a:p>
              <a:endParaRPr lang="en-US" dirty="0"/>
            </a:p>
          </p:txBody>
        </p:sp>
        <p:sp>
          <p:nvSpPr>
            <p:cNvPr id="11272" name="Freeform 8"/>
            <p:cNvSpPr>
              <a:spLocks/>
            </p:cNvSpPr>
            <p:nvPr/>
          </p:nvSpPr>
          <p:spPr bwMode="auto">
            <a:xfrm rot="540690">
              <a:off x="2611" y="2610"/>
              <a:ext cx="272" cy="673"/>
            </a:xfrm>
            <a:custGeom>
              <a:avLst/>
              <a:gdLst/>
              <a:ahLst/>
              <a:cxnLst>
                <a:cxn ang="0">
                  <a:pos x="0" y="864"/>
                </a:cxn>
                <a:cxn ang="0">
                  <a:pos x="720" y="528"/>
                </a:cxn>
                <a:cxn ang="0">
                  <a:pos x="1104" y="0"/>
                </a:cxn>
              </a:cxnLst>
              <a:rect l="0" t="0" r="r" b="b"/>
              <a:pathLst>
                <a:path w="1104" h="864">
                  <a:moveTo>
                    <a:pt x="0" y="864"/>
                  </a:moveTo>
                  <a:cubicBezTo>
                    <a:pt x="268" y="768"/>
                    <a:pt x="536" y="672"/>
                    <a:pt x="720" y="528"/>
                  </a:cubicBezTo>
                  <a:cubicBezTo>
                    <a:pt x="904" y="384"/>
                    <a:pt x="1040" y="88"/>
                    <a:pt x="1104" y="0"/>
                  </a:cubicBezTo>
                </a:path>
              </a:pathLst>
            </a:custGeom>
            <a:noFill/>
            <a:ln w="57150" cap="flat" cmpd="sng">
              <a:solidFill>
                <a:srgbClr val="3333CC"/>
              </a:solidFill>
              <a:prstDash val="solid"/>
              <a:round/>
              <a:headEnd type="triangle" w="med" len="med"/>
              <a:tailEnd type="triangle" w="med" len="med"/>
            </a:ln>
            <a:effectLst/>
          </p:spPr>
          <p:txBody>
            <a:bodyPr anchor="ctr">
              <a:prstTxWarp prst="textNoShape">
                <a:avLst/>
              </a:prstTxWarp>
            </a:bodyPr>
            <a:lstStyle/>
            <a:p>
              <a:endParaRPr lang="en-US" dirty="0"/>
            </a:p>
          </p:txBody>
        </p:sp>
      </p:grpSp>
      <p:sp>
        <p:nvSpPr>
          <p:cNvPr id="11273" name="Line 9"/>
          <p:cNvSpPr>
            <a:spLocks noChangeShapeType="1"/>
          </p:cNvSpPr>
          <p:nvPr/>
        </p:nvSpPr>
        <p:spPr bwMode="auto">
          <a:xfrm flipV="1">
            <a:off x="2719388" y="3644900"/>
            <a:ext cx="41275" cy="431800"/>
          </a:xfrm>
          <a:prstGeom prst="line">
            <a:avLst/>
          </a:prstGeom>
          <a:noFill/>
          <a:ln w="57150">
            <a:solidFill>
              <a:srgbClr val="3333CC"/>
            </a:solidFill>
            <a:round/>
            <a:headEnd/>
            <a:tailEnd type="triangle" w="med" len="med"/>
          </a:ln>
          <a:effectLst/>
        </p:spPr>
        <p:txBody>
          <a:bodyPr anchor="ctr">
            <a:prstTxWarp prst="textNoShape">
              <a:avLst/>
            </a:prstTxWarp>
          </a:bodyPr>
          <a:lstStyle/>
          <a:p>
            <a:endParaRPr lang="en-US" dirty="0"/>
          </a:p>
        </p:txBody>
      </p:sp>
      <p:grpSp>
        <p:nvGrpSpPr>
          <p:cNvPr id="3" name="Group 10"/>
          <p:cNvGrpSpPr>
            <a:grpSpLocks/>
          </p:cNvGrpSpPr>
          <p:nvPr/>
        </p:nvGrpSpPr>
        <p:grpSpPr bwMode="auto">
          <a:xfrm>
            <a:off x="1206500" y="2132013"/>
            <a:ext cx="3313113" cy="2736850"/>
            <a:chOff x="385" y="1343"/>
            <a:chExt cx="2087" cy="1724"/>
          </a:xfrm>
        </p:grpSpPr>
        <p:sp>
          <p:nvSpPr>
            <p:cNvPr id="11275" name="Line 11"/>
            <p:cNvSpPr>
              <a:spLocks noChangeShapeType="1"/>
            </p:cNvSpPr>
            <p:nvPr/>
          </p:nvSpPr>
          <p:spPr bwMode="auto">
            <a:xfrm flipV="1">
              <a:off x="1429" y="1343"/>
              <a:ext cx="45" cy="227"/>
            </a:xfrm>
            <a:prstGeom prst="line">
              <a:avLst/>
            </a:prstGeom>
            <a:noFill/>
            <a:ln w="57150">
              <a:solidFill>
                <a:srgbClr val="3333CC"/>
              </a:solidFill>
              <a:round/>
              <a:headEnd/>
              <a:tailEnd type="triangle" w="med" len="med"/>
            </a:ln>
            <a:effectLst/>
          </p:spPr>
          <p:txBody>
            <a:bodyPr wrap="none" anchor="ctr">
              <a:prstTxWarp prst="textNoShape">
                <a:avLst/>
              </a:prstTxWarp>
            </a:bodyPr>
            <a:lstStyle/>
            <a:p>
              <a:endParaRPr lang="en-US" dirty="0"/>
            </a:p>
          </p:txBody>
        </p:sp>
        <p:sp>
          <p:nvSpPr>
            <p:cNvPr id="11276" name="Rectangle 12"/>
            <p:cNvSpPr>
              <a:spLocks noChangeArrowheads="1"/>
            </p:cNvSpPr>
            <p:nvPr/>
          </p:nvSpPr>
          <p:spPr bwMode="auto">
            <a:xfrm>
              <a:off x="385" y="1570"/>
              <a:ext cx="2087" cy="1497"/>
            </a:xfrm>
            <a:prstGeom prst="rect">
              <a:avLst/>
            </a:prstGeom>
            <a:noFill/>
            <a:ln w="9525">
              <a:solidFill>
                <a:srgbClr val="000000"/>
              </a:solidFill>
              <a:prstDash val="dash"/>
              <a:miter lim="800000"/>
              <a:headEnd/>
              <a:tailEnd/>
            </a:ln>
          </p:spPr>
          <p:txBody>
            <a:bodyPr>
              <a:prstTxWarp prst="textNoShape">
                <a:avLst/>
              </a:prstTxWarp>
            </a:bodyPr>
            <a:lstStyle/>
            <a:p>
              <a:endParaRPr lang="en-US" dirty="0"/>
            </a:p>
          </p:txBody>
        </p:sp>
      </p:grpSp>
      <p:sp>
        <p:nvSpPr>
          <p:cNvPr id="11278" name="Text Box 14"/>
          <p:cNvSpPr txBox="1">
            <a:spLocks noChangeArrowheads="1"/>
          </p:cNvSpPr>
          <p:nvPr/>
        </p:nvSpPr>
        <p:spPr bwMode="auto">
          <a:xfrm>
            <a:off x="6491288" y="2378075"/>
            <a:ext cx="1976438" cy="660400"/>
          </a:xfrm>
          <a:prstGeom prst="rect">
            <a:avLst/>
          </a:prstGeom>
          <a:noFill/>
          <a:ln w="9525">
            <a:solidFill>
              <a:srgbClr val="993300"/>
            </a:solidFill>
            <a:miter lim="800000"/>
            <a:headEnd/>
            <a:tailEnd/>
          </a:ln>
          <a:effectLst/>
        </p:spPr>
        <p:txBody>
          <a:bodyPr lIns="81382" tIns="40691" rIns="81382" bIns="40691">
            <a:prstTxWarp prst="textNoShape">
              <a:avLst/>
            </a:prstTxWarp>
          </a:bodyPr>
          <a:lstStyle/>
          <a:p>
            <a:pPr algn="ctr" eaLnBrk="0" hangingPunct="0"/>
            <a:r>
              <a:rPr lang="es-MX">
                <a:solidFill>
                  <a:srgbClr val="000000"/>
                </a:solidFill>
              </a:rPr>
              <a:t>Scenarios</a:t>
            </a:r>
          </a:p>
          <a:p>
            <a:pPr algn="ctr" eaLnBrk="0" hangingPunct="0"/>
            <a:r>
              <a:rPr lang="es-MX">
                <a:solidFill>
                  <a:srgbClr val="000000"/>
                </a:solidFill>
              </a:rPr>
              <a:t>of Use</a:t>
            </a:r>
            <a:endParaRPr lang="es-MX"/>
          </a:p>
        </p:txBody>
      </p:sp>
      <p:sp>
        <p:nvSpPr>
          <p:cNvPr id="11279" name="Rectangle 15"/>
          <p:cNvSpPr>
            <a:spLocks noChangeArrowheads="1"/>
          </p:cNvSpPr>
          <p:nvPr/>
        </p:nvSpPr>
        <p:spPr bwMode="auto">
          <a:xfrm>
            <a:off x="6492876" y="3695700"/>
            <a:ext cx="2160588" cy="647700"/>
          </a:xfrm>
          <a:prstGeom prst="rect">
            <a:avLst/>
          </a:prstGeom>
          <a:noFill/>
          <a:ln w="9525">
            <a:solidFill>
              <a:srgbClr val="993300"/>
            </a:solidFill>
            <a:miter lim="800000"/>
            <a:headEnd/>
            <a:tailEnd/>
          </a:ln>
          <a:effectLst/>
        </p:spPr>
        <p:txBody>
          <a:bodyPr lIns="81382" tIns="40691" rIns="81382" bIns="40691">
            <a:prstTxWarp prst="textNoShape">
              <a:avLst/>
            </a:prstTxWarp>
          </a:bodyPr>
          <a:lstStyle/>
          <a:p>
            <a:pPr algn="ctr" eaLnBrk="0" hangingPunct="0"/>
            <a:r>
              <a:rPr lang="es-MX" dirty="0">
                <a:solidFill>
                  <a:srgbClr val="000000"/>
                </a:solidFill>
              </a:rPr>
              <a:t>Insights for</a:t>
            </a:r>
          </a:p>
          <a:p>
            <a:pPr algn="ctr" eaLnBrk="0" hangingPunct="0"/>
            <a:r>
              <a:rPr lang="es-MX" dirty="0">
                <a:solidFill>
                  <a:srgbClr val="000000"/>
                </a:solidFill>
              </a:rPr>
              <a:t>Design</a:t>
            </a:r>
            <a:r>
              <a:rPr lang="es-MX" b="1" dirty="0">
                <a:solidFill>
                  <a:srgbClr val="000000"/>
                </a:solidFill>
              </a:rPr>
              <a:t> </a:t>
            </a:r>
          </a:p>
        </p:txBody>
      </p:sp>
      <p:sp>
        <p:nvSpPr>
          <p:cNvPr id="11281" name="Rectangle 17"/>
          <p:cNvSpPr>
            <a:spLocks noChangeArrowheads="1"/>
          </p:cNvSpPr>
          <p:nvPr/>
        </p:nvSpPr>
        <p:spPr bwMode="auto">
          <a:xfrm>
            <a:off x="1063625" y="1773238"/>
            <a:ext cx="5040313" cy="4392612"/>
          </a:xfrm>
          <a:prstGeom prst="rect">
            <a:avLst/>
          </a:prstGeom>
          <a:noFill/>
          <a:ln w="9525">
            <a:solidFill>
              <a:srgbClr val="000000"/>
            </a:solidFill>
            <a:miter lim="800000"/>
            <a:headEnd/>
            <a:tailEnd/>
          </a:ln>
          <a:effectLst/>
        </p:spPr>
        <p:txBody>
          <a:bodyPr wrap="none" anchor="ctr">
            <a:prstTxWarp prst="textNoShape">
              <a:avLst/>
            </a:prstTxWarp>
          </a:bodyPr>
          <a:lstStyle/>
          <a:p>
            <a:endParaRPr lang="en-US" dirty="0"/>
          </a:p>
        </p:txBody>
      </p:sp>
      <p:sp>
        <p:nvSpPr>
          <p:cNvPr id="11282" name="Line 18"/>
          <p:cNvSpPr>
            <a:spLocks noChangeShapeType="1"/>
          </p:cNvSpPr>
          <p:nvPr/>
        </p:nvSpPr>
        <p:spPr bwMode="auto">
          <a:xfrm>
            <a:off x="6103938" y="2708275"/>
            <a:ext cx="360363" cy="0"/>
          </a:xfrm>
          <a:prstGeom prst="line">
            <a:avLst/>
          </a:prstGeom>
          <a:noFill/>
          <a:ln w="57150">
            <a:solidFill>
              <a:srgbClr val="3333CC"/>
            </a:solidFill>
            <a:round/>
            <a:headEnd/>
            <a:tailEnd type="triangle" w="med" len="med"/>
          </a:ln>
          <a:effectLst/>
        </p:spPr>
        <p:txBody>
          <a:bodyPr wrap="none" anchor="ctr">
            <a:prstTxWarp prst="textNoShape">
              <a:avLst/>
            </a:prstTxWarp>
          </a:bodyPr>
          <a:lstStyle/>
          <a:p>
            <a:endParaRPr lang="en-US" dirty="0"/>
          </a:p>
        </p:txBody>
      </p:sp>
      <p:sp>
        <p:nvSpPr>
          <p:cNvPr id="11283" name="Line 19"/>
          <p:cNvSpPr>
            <a:spLocks noChangeShapeType="1"/>
          </p:cNvSpPr>
          <p:nvPr/>
        </p:nvSpPr>
        <p:spPr bwMode="auto">
          <a:xfrm>
            <a:off x="6103938" y="4054475"/>
            <a:ext cx="360363" cy="0"/>
          </a:xfrm>
          <a:prstGeom prst="line">
            <a:avLst/>
          </a:prstGeom>
          <a:noFill/>
          <a:ln w="57150">
            <a:solidFill>
              <a:srgbClr val="3333CC"/>
            </a:solidFill>
            <a:round/>
            <a:headEnd/>
            <a:tailEnd type="triangle" w="med" len="med"/>
          </a:ln>
          <a:effectLst/>
        </p:spPr>
        <p:txBody>
          <a:bodyPr wrap="none" anchor="ctr">
            <a:prstTxWarp prst="textNoShape">
              <a:avLst/>
            </a:prstTxWarp>
          </a:bodyPr>
          <a:lstStyle/>
          <a:p>
            <a:endParaRPr lang="en-US" dirty="0"/>
          </a:p>
        </p:txBody>
      </p:sp>
      <p:grpSp>
        <p:nvGrpSpPr>
          <p:cNvPr id="6" name="Group 20"/>
          <p:cNvGrpSpPr>
            <a:grpSpLocks/>
          </p:cNvGrpSpPr>
          <p:nvPr/>
        </p:nvGrpSpPr>
        <p:grpSpPr bwMode="auto">
          <a:xfrm>
            <a:off x="1495425" y="2552700"/>
            <a:ext cx="2735263" cy="1236663"/>
            <a:chOff x="567" y="1608"/>
            <a:chExt cx="1723" cy="779"/>
          </a:xfrm>
        </p:grpSpPr>
        <p:sp>
          <p:nvSpPr>
            <p:cNvPr id="11285" name="Text Box 21"/>
            <p:cNvSpPr txBox="1">
              <a:spLocks noChangeArrowheads="1"/>
            </p:cNvSpPr>
            <p:nvPr/>
          </p:nvSpPr>
          <p:spPr bwMode="auto">
            <a:xfrm>
              <a:off x="929" y="1797"/>
              <a:ext cx="953" cy="408"/>
            </a:xfrm>
            <a:prstGeom prst="rect">
              <a:avLst/>
            </a:prstGeom>
            <a:noFill/>
            <a:ln w="9525">
              <a:noFill/>
              <a:miter lim="800000"/>
              <a:headEnd/>
              <a:tailEnd/>
            </a:ln>
            <a:effectLst/>
          </p:spPr>
          <p:txBody>
            <a:bodyPr lIns="81382" tIns="40691" rIns="81382" bIns="40691">
              <a:prstTxWarp prst="textNoShape">
                <a:avLst/>
              </a:prstTxWarp>
            </a:bodyPr>
            <a:lstStyle/>
            <a:p>
              <a:pPr algn="l" eaLnBrk="0" hangingPunct="0"/>
              <a:r>
                <a:rPr lang="es-MX" sz="2000" b="1">
                  <a:solidFill>
                    <a:srgbClr val="000000"/>
                  </a:solidFill>
                  <a:latin typeface="Times New Roman" charset="0"/>
                </a:rPr>
                <a:t>  </a:t>
              </a:r>
              <a:r>
                <a:rPr lang="es-MX" sz="2000">
                  <a:solidFill>
                    <a:srgbClr val="000000"/>
                  </a:solidFill>
                </a:rPr>
                <a:t>Modelling</a:t>
              </a:r>
              <a:r>
                <a:rPr lang="es-MX" sz="2000">
                  <a:solidFill>
                    <a:srgbClr val="000000"/>
                  </a:solidFill>
                  <a:latin typeface="Times New Roman" charset="0"/>
                </a:rPr>
                <a:t>     </a:t>
              </a:r>
              <a:endParaRPr lang="es-MX" sz="1600">
                <a:latin typeface="Times New Roman" charset="0"/>
              </a:endParaRPr>
            </a:p>
          </p:txBody>
        </p:sp>
        <p:grpSp>
          <p:nvGrpSpPr>
            <p:cNvPr id="7" name="Group 22"/>
            <p:cNvGrpSpPr>
              <a:grpSpLocks/>
            </p:cNvGrpSpPr>
            <p:nvPr/>
          </p:nvGrpSpPr>
          <p:grpSpPr bwMode="auto">
            <a:xfrm>
              <a:off x="567" y="2115"/>
              <a:ext cx="408" cy="272"/>
              <a:chOff x="308" y="1920"/>
              <a:chExt cx="723" cy="472"/>
            </a:xfrm>
          </p:grpSpPr>
          <p:sp>
            <p:nvSpPr>
              <p:cNvPr id="11287" name="Freeform 23"/>
              <p:cNvSpPr>
                <a:spLocks/>
              </p:cNvSpPr>
              <p:nvPr/>
            </p:nvSpPr>
            <p:spPr bwMode="auto">
              <a:xfrm>
                <a:off x="907" y="1989"/>
                <a:ext cx="124" cy="175"/>
              </a:xfrm>
              <a:custGeom>
                <a:avLst/>
                <a:gdLst/>
                <a:ahLst/>
                <a:cxnLst>
                  <a:cxn ang="0">
                    <a:pos x="99" y="96"/>
                  </a:cxn>
                  <a:cxn ang="0">
                    <a:pos x="108" y="126"/>
                  </a:cxn>
                  <a:cxn ang="0">
                    <a:pos x="112" y="150"/>
                  </a:cxn>
                  <a:cxn ang="0">
                    <a:pos x="114" y="163"/>
                  </a:cxn>
                  <a:cxn ang="0">
                    <a:pos x="70" y="166"/>
                  </a:cxn>
                  <a:cxn ang="0">
                    <a:pos x="68" y="156"/>
                  </a:cxn>
                  <a:cxn ang="0">
                    <a:pos x="53" y="121"/>
                  </a:cxn>
                  <a:cxn ang="0">
                    <a:pos x="40" y="104"/>
                  </a:cxn>
                  <a:cxn ang="0">
                    <a:pos x="27" y="91"/>
                  </a:cxn>
                  <a:cxn ang="0">
                    <a:pos x="16" y="85"/>
                  </a:cxn>
                  <a:cxn ang="0">
                    <a:pos x="12" y="82"/>
                  </a:cxn>
                  <a:cxn ang="0">
                    <a:pos x="9" y="91"/>
                  </a:cxn>
                  <a:cxn ang="0">
                    <a:pos x="16" y="95"/>
                  </a:cxn>
                  <a:cxn ang="0">
                    <a:pos x="28" y="104"/>
                  </a:cxn>
                  <a:cxn ang="0">
                    <a:pos x="40" y="117"/>
                  </a:cxn>
                  <a:cxn ang="0">
                    <a:pos x="55" y="147"/>
                  </a:cxn>
                  <a:cxn ang="0">
                    <a:pos x="61" y="172"/>
                  </a:cxn>
                  <a:cxn ang="0">
                    <a:pos x="124" y="172"/>
                  </a:cxn>
                  <a:cxn ang="0">
                    <a:pos x="124" y="163"/>
                  </a:cxn>
                  <a:cxn ang="0">
                    <a:pos x="121" y="141"/>
                  </a:cxn>
                  <a:cxn ang="0">
                    <a:pos x="114" y="110"/>
                  </a:cxn>
                  <a:cxn ang="0">
                    <a:pos x="99" y="74"/>
                  </a:cxn>
                  <a:cxn ang="0">
                    <a:pos x="78" y="46"/>
                  </a:cxn>
                  <a:cxn ang="0">
                    <a:pos x="51" y="24"/>
                  </a:cxn>
                  <a:cxn ang="0">
                    <a:pos x="24" y="9"/>
                  </a:cxn>
                  <a:cxn ang="0">
                    <a:pos x="4" y="0"/>
                  </a:cxn>
                  <a:cxn ang="0">
                    <a:pos x="2" y="5"/>
                  </a:cxn>
                  <a:cxn ang="0">
                    <a:pos x="0" y="10"/>
                  </a:cxn>
                  <a:cxn ang="0">
                    <a:pos x="20" y="19"/>
                  </a:cxn>
                  <a:cxn ang="0">
                    <a:pos x="46" y="33"/>
                  </a:cxn>
                  <a:cxn ang="0">
                    <a:pos x="72" y="53"/>
                  </a:cxn>
                  <a:cxn ang="0">
                    <a:pos x="91" y="79"/>
                  </a:cxn>
                </a:cxnLst>
                <a:rect l="0" t="0" r="r" b="b"/>
                <a:pathLst>
                  <a:path w="124" h="175">
                    <a:moveTo>
                      <a:pt x="91" y="79"/>
                    </a:moveTo>
                    <a:lnTo>
                      <a:pt x="99" y="96"/>
                    </a:lnTo>
                    <a:lnTo>
                      <a:pt x="105" y="111"/>
                    </a:lnTo>
                    <a:lnTo>
                      <a:pt x="108" y="126"/>
                    </a:lnTo>
                    <a:lnTo>
                      <a:pt x="111" y="139"/>
                    </a:lnTo>
                    <a:lnTo>
                      <a:pt x="112" y="150"/>
                    </a:lnTo>
                    <a:lnTo>
                      <a:pt x="114" y="158"/>
                    </a:lnTo>
                    <a:lnTo>
                      <a:pt x="114" y="163"/>
                    </a:lnTo>
                    <a:lnTo>
                      <a:pt x="114" y="165"/>
                    </a:lnTo>
                    <a:lnTo>
                      <a:pt x="70" y="166"/>
                    </a:lnTo>
                    <a:lnTo>
                      <a:pt x="70" y="164"/>
                    </a:lnTo>
                    <a:lnTo>
                      <a:pt x="68" y="156"/>
                    </a:lnTo>
                    <a:lnTo>
                      <a:pt x="64" y="142"/>
                    </a:lnTo>
                    <a:lnTo>
                      <a:pt x="53" y="121"/>
                    </a:lnTo>
                    <a:lnTo>
                      <a:pt x="47" y="111"/>
                    </a:lnTo>
                    <a:lnTo>
                      <a:pt x="40" y="104"/>
                    </a:lnTo>
                    <a:lnTo>
                      <a:pt x="34" y="97"/>
                    </a:lnTo>
                    <a:lnTo>
                      <a:pt x="27" y="91"/>
                    </a:lnTo>
                    <a:lnTo>
                      <a:pt x="21" y="87"/>
                    </a:lnTo>
                    <a:lnTo>
                      <a:pt x="16" y="85"/>
                    </a:lnTo>
                    <a:lnTo>
                      <a:pt x="13" y="83"/>
                    </a:lnTo>
                    <a:lnTo>
                      <a:pt x="12" y="82"/>
                    </a:lnTo>
                    <a:lnTo>
                      <a:pt x="8" y="90"/>
                    </a:lnTo>
                    <a:lnTo>
                      <a:pt x="9" y="91"/>
                    </a:lnTo>
                    <a:lnTo>
                      <a:pt x="12" y="92"/>
                    </a:lnTo>
                    <a:lnTo>
                      <a:pt x="16" y="95"/>
                    </a:lnTo>
                    <a:lnTo>
                      <a:pt x="22" y="99"/>
                    </a:lnTo>
                    <a:lnTo>
                      <a:pt x="28" y="104"/>
                    </a:lnTo>
                    <a:lnTo>
                      <a:pt x="34" y="110"/>
                    </a:lnTo>
                    <a:lnTo>
                      <a:pt x="40" y="117"/>
                    </a:lnTo>
                    <a:lnTo>
                      <a:pt x="46" y="126"/>
                    </a:lnTo>
                    <a:lnTo>
                      <a:pt x="55" y="147"/>
                    </a:lnTo>
                    <a:lnTo>
                      <a:pt x="60" y="163"/>
                    </a:lnTo>
                    <a:lnTo>
                      <a:pt x="61" y="172"/>
                    </a:lnTo>
                    <a:lnTo>
                      <a:pt x="61" y="175"/>
                    </a:lnTo>
                    <a:lnTo>
                      <a:pt x="124" y="172"/>
                    </a:lnTo>
                    <a:lnTo>
                      <a:pt x="124" y="169"/>
                    </a:lnTo>
                    <a:lnTo>
                      <a:pt x="124" y="163"/>
                    </a:lnTo>
                    <a:lnTo>
                      <a:pt x="123" y="153"/>
                    </a:lnTo>
                    <a:lnTo>
                      <a:pt x="121" y="141"/>
                    </a:lnTo>
                    <a:lnTo>
                      <a:pt x="118" y="127"/>
                    </a:lnTo>
                    <a:lnTo>
                      <a:pt x="114" y="110"/>
                    </a:lnTo>
                    <a:lnTo>
                      <a:pt x="107" y="92"/>
                    </a:lnTo>
                    <a:lnTo>
                      <a:pt x="99" y="74"/>
                    </a:lnTo>
                    <a:lnTo>
                      <a:pt x="90" y="59"/>
                    </a:lnTo>
                    <a:lnTo>
                      <a:pt x="78" y="46"/>
                    </a:lnTo>
                    <a:lnTo>
                      <a:pt x="65" y="34"/>
                    </a:lnTo>
                    <a:lnTo>
                      <a:pt x="51" y="24"/>
                    </a:lnTo>
                    <a:lnTo>
                      <a:pt x="37" y="16"/>
                    </a:lnTo>
                    <a:lnTo>
                      <a:pt x="24" y="9"/>
                    </a:lnTo>
                    <a:lnTo>
                      <a:pt x="12" y="4"/>
                    </a:lnTo>
                    <a:lnTo>
                      <a:pt x="4" y="0"/>
                    </a:lnTo>
                    <a:lnTo>
                      <a:pt x="3" y="3"/>
                    </a:lnTo>
                    <a:lnTo>
                      <a:pt x="2" y="5"/>
                    </a:lnTo>
                    <a:lnTo>
                      <a:pt x="1" y="8"/>
                    </a:lnTo>
                    <a:lnTo>
                      <a:pt x="0" y="10"/>
                    </a:lnTo>
                    <a:lnTo>
                      <a:pt x="9" y="14"/>
                    </a:lnTo>
                    <a:lnTo>
                      <a:pt x="20" y="19"/>
                    </a:lnTo>
                    <a:lnTo>
                      <a:pt x="33" y="25"/>
                    </a:lnTo>
                    <a:lnTo>
                      <a:pt x="46" y="33"/>
                    </a:lnTo>
                    <a:lnTo>
                      <a:pt x="60" y="42"/>
                    </a:lnTo>
                    <a:lnTo>
                      <a:pt x="72" y="53"/>
                    </a:lnTo>
                    <a:lnTo>
                      <a:pt x="83" y="65"/>
                    </a:lnTo>
                    <a:lnTo>
                      <a:pt x="91" y="79"/>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88" name="Freeform 24"/>
              <p:cNvSpPr>
                <a:spLocks/>
              </p:cNvSpPr>
              <p:nvPr/>
            </p:nvSpPr>
            <p:spPr bwMode="auto">
              <a:xfrm>
                <a:off x="833" y="2013"/>
                <a:ext cx="63" cy="143"/>
              </a:xfrm>
              <a:custGeom>
                <a:avLst/>
                <a:gdLst/>
                <a:ahLst/>
                <a:cxnLst>
                  <a:cxn ang="0">
                    <a:pos x="15" y="18"/>
                  </a:cxn>
                  <a:cxn ang="0">
                    <a:pos x="11" y="18"/>
                  </a:cxn>
                  <a:cxn ang="0">
                    <a:pos x="7" y="18"/>
                  </a:cxn>
                  <a:cxn ang="0">
                    <a:pos x="3" y="18"/>
                  </a:cxn>
                  <a:cxn ang="0">
                    <a:pos x="0" y="17"/>
                  </a:cxn>
                  <a:cxn ang="0">
                    <a:pos x="0" y="21"/>
                  </a:cxn>
                  <a:cxn ang="0">
                    <a:pos x="0" y="27"/>
                  </a:cxn>
                  <a:cxn ang="0">
                    <a:pos x="0" y="33"/>
                  </a:cxn>
                  <a:cxn ang="0">
                    <a:pos x="1" y="40"/>
                  </a:cxn>
                  <a:cxn ang="0">
                    <a:pos x="3" y="50"/>
                  </a:cxn>
                  <a:cxn ang="0">
                    <a:pos x="6" y="62"/>
                  </a:cxn>
                  <a:cxn ang="0">
                    <a:pos x="10" y="74"/>
                  </a:cxn>
                  <a:cxn ang="0">
                    <a:pos x="16" y="87"/>
                  </a:cxn>
                  <a:cxn ang="0">
                    <a:pos x="23" y="102"/>
                  </a:cxn>
                  <a:cxn ang="0">
                    <a:pos x="30" y="114"/>
                  </a:cxn>
                  <a:cxn ang="0">
                    <a:pos x="36" y="123"/>
                  </a:cxn>
                  <a:cxn ang="0">
                    <a:pos x="41" y="131"/>
                  </a:cxn>
                  <a:cxn ang="0">
                    <a:pos x="45" y="137"/>
                  </a:cxn>
                  <a:cxn ang="0">
                    <a:pos x="48" y="140"/>
                  </a:cxn>
                  <a:cxn ang="0">
                    <a:pos x="50" y="143"/>
                  </a:cxn>
                  <a:cxn ang="0">
                    <a:pos x="51" y="143"/>
                  </a:cxn>
                  <a:cxn ang="0">
                    <a:pos x="50" y="132"/>
                  </a:cxn>
                  <a:cxn ang="0">
                    <a:pos x="48" y="104"/>
                  </a:cxn>
                  <a:cxn ang="0">
                    <a:pos x="48" y="69"/>
                  </a:cxn>
                  <a:cxn ang="0">
                    <a:pos x="54" y="35"/>
                  </a:cxn>
                  <a:cxn ang="0">
                    <a:pos x="56" y="24"/>
                  </a:cxn>
                  <a:cxn ang="0">
                    <a:pos x="59" y="15"/>
                  </a:cxn>
                  <a:cxn ang="0">
                    <a:pos x="61" y="7"/>
                  </a:cxn>
                  <a:cxn ang="0">
                    <a:pos x="63" y="0"/>
                  </a:cxn>
                  <a:cxn ang="0">
                    <a:pos x="58" y="4"/>
                  </a:cxn>
                  <a:cxn ang="0">
                    <a:pos x="53" y="7"/>
                  </a:cxn>
                  <a:cxn ang="0">
                    <a:pos x="47" y="10"/>
                  </a:cxn>
                  <a:cxn ang="0">
                    <a:pos x="41" y="13"/>
                  </a:cxn>
                  <a:cxn ang="0">
                    <a:pos x="35" y="15"/>
                  </a:cxn>
                  <a:cxn ang="0">
                    <a:pos x="29" y="17"/>
                  </a:cxn>
                  <a:cxn ang="0">
                    <a:pos x="21" y="18"/>
                  </a:cxn>
                  <a:cxn ang="0">
                    <a:pos x="15" y="18"/>
                  </a:cxn>
                </a:cxnLst>
                <a:rect l="0" t="0" r="r" b="b"/>
                <a:pathLst>
                  <a:path w="63" h="143">
                    <a:moveTo>
                      <a:pt x="15" y="18"/>
                    </a:moveTo>
                    <a:lnTo>
                      <a:pt x="11" y="18"/>
                    </a:lnTo>
                    <a:lnTo>
                      <a:pt x="7" y="18"/>
                    </a:lnTo>
                    <a:lnTo>
                      <a:pt x="3" y="18"/>
                    </a:lnTo>
                    <a:lnTo>
                      <a:pt x="0" y="17"/>
                    </a:lnTo>
                    <a:lnTo>
                      <a:pt x="0" y="21"/>
                    </a:lnTo>
                    <a:lnTo>
                      <a:pt x="0" y="27"/>
                    </a:lnTo>
                    <a:lnTo>
                      <a:pt x="0" y="33"/>
                    </a:lnTo>
                    <a:lnTo>
                      <a:pt x="1" y="40"/>
                    </a:lnTo>
                    <a:lnTo>
                      <a:pt x="3" y="50"/>
                    </a:lnTo>
                    <a:lnTo>
                      <a:pt x="6" y="62"/>
                    </a:lnTo>
                    <a:lnTo>
                      <a:pt x="10" y="74"/>
                    </a:lnTo>
                    <a:lnTo>
                      <a:pt x="16" y="87"/>
                    </a:lnTo>
                    <a:lnTo>
                      <a:pt x="23" y="102"/>
                    </a:lnTo>
                    <a:lnTo>
                      <a:pt x="30" y="114"/>
                    </a:lnTo>
                    <a:lnTo>
                      <a:pt x="36" y="123"/>
                    </a:lnTo>
                    <a:lnTo>
                      <a:pt x="41" y="131"/>
                    </a:lnTo>
                    <a:lnTo>
                      <a:pt x="45" y="137"/>
                    </a:lnTo>
                    <a:lnTo>
                      <a:pt x="48" y="140"/>
                    </a:lnTo>
                    <a:lnTo>
                      <a:pt x="50" y="143"/>
                    </a:lnTo>
                    <a:lnTo>
                      <a:pt x="51" y="143"/>
                    </a:lnTo>
                    <a:lnTo>
                      <a:pt x="50" y="132"/>
                    </a:lnTo>
                    <a:lnTo>
                      <a:pt x="48" y="104"/>
                    </a:lnTo>
                    <a:lnTo>
                      <a:pt x="48" y="69"/>
                    </a:lnTo>
                    <a:lnTo>
                      <a:pt x="54" y="35"/>
                    </a:lnTo>
                    <a:lnTo>
                      <a:pt x="56" y="24"/>
                    </a:lnTo>
                    <a:lnTo>
                      <a:pt x="59" y="15"/>
                    </a:lnTo>
                    <a:lnTo>
                      <a:pt x="61" y="7"/>
                    </a:lnTo>
                    <a:lnTo>
                      <a:pt x="63" y="0"/>
                    </a:lnTo>
                    <a:lnTo>
                      <a:pt x="58" y="4"/>
                    </a:lnTo>
                    <a:lnTo>
                      <a:pt x="53" y="7"/>
                    </a:lnTo>
                    <a:lnTo>
                      <a:pt x="47" y="10"/>
                    </a:lnTo>
                    <a:lnTo>
                      <a:pt x="41" y="13"/>
                    </a:lnTo>
                    <a:lnTo>
                      <a:pt x="35" y="15"/>
                    </a:lnTo>
                    <a:lnTo>
                      <a:pt x="29" y="17"/>
                    </a:lnTo>
                    <a:lnTo>
                      <a:pt x="21" y="18"/>
                    </a:lnTo>
                    <a:lnTo>
                      <a:pt x="15" y="18"/>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89" name="Freeform 25"/>
              <p:cNvSpPr>
                <a:spLocks/>
              </p:cNvSpPr>
              <p:nvPr/>
            </p:nvSpPr>
            <p:spPr bwMode="auto">
              <a:xfrm>
                <a:off x="709" y="2028"/>
                <a:ext cx="290" cy="351"/>
              </a:xfrm>
              <a:custGeom>
                <a:avLst/>
                <a:gdLst/>
                <a:ahLst/>
                <a:cxnLst>
                  <a:cxn ang="0">
                    <a:pos x="289" y="182"/>
                  </a:cxn>
                  <a:cxn ang="0">
                    <a:pos x="283" y="182"/>
                  </a:cxn>
                  <a:cxn ang="0">
                    <a:pos x="274" y="180"/>
                  </a:cxn>
                  <a:cxn ang="0">
                    <a:pos x="266" y="175"/>
                  </a:cxn>
                  <a:cxn ang="0">
                    <a:pos x="260" y="161"/>
                  </a:cxn>
                  <a:cxn ang="0">
                    <a:pos x="258" y="150"/>
                  </a:cxn>
                  <a:cxn ang="0">
                    <a:pos x="256" y="148"/>
                  </a:cxn>
                  <a:cxn ang="0">
                    <a:pos x="243" y="148"/>
                  </a:cxn>
                  <a:cxn ang="0">
                    <a:pos x="219" y="147"/>
                  </a:cxn>
                  <a:cxn ang="0">
                    <a:pos x="190" y="144"/>
                  </a:cxn>
                  <a:cxn ang="0">
                    <a:pos x="162" y="139"/>
                  </a:cxn>
                  <a:cxn ang="0">
                    <a:pos x="139" y="131"/>
                  </a:cxn>
                  <a:cxn ang="0">
                    <a:pos x="124" y="124"/>
                  </a:cxn>
                  <a:cxn ang="0">
                    <a:pos x="116" y="119"/>
                  </a:cxn>
                  <a:cxn ang="0">
                    <a:pos x="116" y="113"/>
                  </a:cxn>
                  <a:cxn ang="0">
                    <a:pos x="124" y="79"/>
                  </a:cxn>
                  <a:cxn ang="0">
                    <a:pos x="126" y="53"/>
                  </a:cxn>
                  <a:cxn ang="0">
                    <a:pos x="126" y="34"/>
                  </a:cxn>
                  <a:cxn ang="0">
                    <a:pos x="124" y="18"/>
                  </a:cxn>
                  <a:cxn ang="0">
                    <a:pos x="123" y="6"/>
                  </a:cxn>
                  <a:cxn ang="0">
                    <a:pos x="122" y="1"/>
                  </a:cxn>
                  <a:cxn ang="0">
                    <a:pos x="118" y="1"/>
                  </a:cxn>
                  <a:cxn ang="0">
                    <a:pos x="112" y="3"/>
                  </a:cxn>
                  <a:cxn ang="0">
                    <a:pos x="115" y="32"/>
                  </a:cxn>
                  <a:cxn ang="0">
                    <a:pos x="113" y="81"/>
                  </a:cxn>
                  <a:cxn ang="0">
                    <a:pos x="103" y="114"/>
                  </a:cxn>
                  <a:cxn ang="0">
                    <a:pos x="97" y="125"/>
                  </a:cxn>
                  <a:cxn ang="0">
                    <a:pos x="89" y="128"/>
                  </a:cxn>
                  <a:cxn ang="0">
                    <a:pos x="73" y="135"/>
                  </a:cxn>
                  <a:cxn ang="0">
                    <a:pos x="52" y="150"/>
                  </a:cxn>
                  <a:cxn ang="0">
                    <a:pos x="32" y="174"/>
                  </a:cxn>
                  <a:cxn ang="0">
                    <a:pos x="18" y="198"/>
                  </a:cxn>
                  <a:cxn ang="0">
                    <a:pos x="7" y="215"/>
                  </a:cxn>
                  <a:cxn ang="0">
                    <a:pos x="2" y="224"/>
                  </a:cxn>
                  <a:cxn ang="0">
                    <a:pos x="0" y="227"/>
                  </a:cxn>
                  <a:cxn ang="0">
                    <a:pos x="81" y="262"/>
                  </a:cxn>
                  <a:cxn ang="0">
                    <a:pos x="89" y="250"/>
                  </a:cxn>
                  <a:cxn ang="0">
                    <a:pos x="101" y="235"/>
                  </a:cxn>
                  <a:cxn ang="0">
                    <a:pos x="113" y="221"/>
                  </a:cxn>
                  <a:cxn ang="0">
                    <a:pos x="122" y="214"/>
                  </a:cxn>
                  <a:cxn ang="0">
                    <a:pos x="130" y="210"/>
                  </a:cxn>
                  <a:cxn ang="0">
                    <a:pos x="135" y="207"/>
                  </a:cxn>
                  <a:cxn ang="0">
                    <a:pos x="139" y="206"/>
                  </a:cxn>
                  <a:cxn ang="0">
                    <a:pos x="138" y="207"/>
                  </a:cxn>
                  <a:cxn ang="0">
                    <a:pos x="130" y="215"/>
                  </a:cxn>
                  <a:cxn ang="0">
                    <a:pos x="124" y="241"/>
                  </a:cxn>
                  <a:cxn ang="0">
                    <a:pos x="125" y="315"/>
                  </a:cxn>
                  <a:cxn ang="0">
                    <a:pos x="89" y="351"/>
                  </a:cxn>
                  <a:cxn ang="0">
                    <a:pos x="238" y="334"/>
                  </a:cxn>
                  <a:cxn ang="0">
                    <a:pos x="235" y="250"/>
                  </a:cxn>
                  <a:cxn ang="0">
                    <a:pos x="237" y="219"/>
                  </a:cxn>
                  <a:cxn ang="0">
                    <a:pos x="243" y="213"/>
                  </a:cxn>
                  <a:cxn ang="0">
                    <a:pos x="251" y="209"/>
                  </a:cxn>
                  <a:cxn ang="0">
                    <a:pos x="260" y="205"/>
                  </a:cxn>
                  <a:cxn ang="0">
                    <a:pos x="269" y="202"/>
                  </a:cxn>
                  <a:cxn ang="0">
                    <a:pos x="276" y="199"/>
                  </a:cxn>
                  <a:cxn ang="0">
                    <a:pos x="281" y="196"/>
                  </a:cxn>
                  <a:cxn ang="0">
                    <a:pos x="285" y="193"/>
                  </a:cxn>
                  <a:cxn ang="0">
                    <a:pos x="288" y="187"/>
                  </a:cxn>
                  <a:cxn ang="0">
                    <a:pos x="290" y="183"/>
                  </a:cxn>
                </a:cxnLst>
                <a:rect l="0" t="0" r="r" b="b"/>
                <a:pathLst>
                  <a:path w="290" h="351">
                    <a:moveTo>
                      <a:pt x="290" y="182"/>
                    </a:moveTo>
                    <a:lnTo>
                      <a:pt x="289" y="182"/>
                    </a:lnTo>
                    <a:lnTo>
                      <a:pt x="287" y="182"/>
                    </a:lnTo>
                    <a:lnTo>
                      <a:pt x="283" y="182"/>
                    </a:lnTo>
                    <a:lnTo>
                      <a:pt x="278" y="181"/>
                    </a:lnTo>
                    <a:lnTo>
                      <a:pt x="274" y="180"/>
                    </a:lnTo>
                    <a:lnTo>
                      <a:pt x="269" y="178"/>
                    </a:lnTo>
                    <a:lnTo>
                      <a:pt x="266" y="175"/>
                    </a:lnTo>
                    <a:lnTo>
                      <a:pt x="263" y="170"/>
                    </a:lnTo>
                    <a:lnTo>
                      <a:pt x="260" y="161"/>
                    </a:lnTo>
                    <a:lnTo>
                      <a:pt x="259" y="154"/>
                    </a:lnTo>
                    <a:lnTo>
                      <a:pt x="258" y="150"/>
                    </a:lnTo>
                    <a:lnTo>
                      <a:pt x="258" y="148"/>
                    </a:lnTo>
                    <a:lnTo>
                      <a:pt x="256" y="148"/>
                    </a:lnTo>
                    <a:lnTo>
                      <a:pt x="251" y="148"/>
                    </a:lnTo>
                    <a:lnTo>
                      <a:pt x="243" y="148"/>
                    </a:lnTo>
                    <a:lnTo>
                      <a:pt x="232" y="148"/>
                    </a:lnTo>
                    <a:lnTo>
                      <a:pt x="219" y="147"/>
                    </a:lnTo>
                    <a:lnTo>
                      <a:pt x="205" y="146"/>
                    </a:lnTo>
                    <a:lnTo>
                      <a:pt x="190" y="144"/>
                    </a:lnTo>
                    <a:lnTo>
                      <a:pt x="176" y="142"/>
                    </a:lnTo>
                    <a:lnTo>
                      <a:pt x="162" y="139"/>
                    </a:lnTo>
                    <a:lnTo>
                      <a:pt x="150" y="135"/>
                    </a:lnTo>
                    <a:lnTo>
                      <a:pt x="139" y="131"/>
                    </a:lnTo>
                    <a:lnTo>
                      <a:pt x="130" y="127"/>
                    </a:lnTo>
                    <a:lnTo>
                      <a:pt x="124" y="124"/>
                    </a:lnTo>
                    <a:lnTo>
                      <a:pt x="118" y="121"/>
                    </a:lnTo>
                    <a:lnTo>
                      <a:pt x="116" y="119"/>
                    </a:lnTo>
                    <a:lnTo>
                      <a:pt x="114" y="118"/>
                    </a:lnTo>
                    <a:lnTo>
                      <a:pt x="116" y="113"/>
                    </a:lnTo>
                    <a:lnTo>
                      <a:pt x="120" y="98"/>
                    </a:lnTo>
                    <a:lnTo>
                      <a:pt x="124" y="79"/>
                    </a:lnTo>
                    <a:lnTo>
                      <a:pt x="126" y="61"/>
                    </a:lnTo>
                    <a:lnTo>
                      <a:pt x="126" y="53"/>
                    </a:lnTo>
                    <a:lnTo>
                      <a:pt x="126" y="44"/>
                    </a:lnTo>
                    <a:lnTo>
                      <a:pt x="126" y="34"/>
                    </a:lnTo>
                    <a:lnTo>
                      <a:pt x="125" y="25"/>
                    </a:lnTo>
                    <a:lnTo>
                      <a:pt x="124" y="18"/>
                    </a:lnTo>
                    <a:lnTo>
                      <a:pt x="124" y="12"/>
                    </a:lnTo>
                    <a:lnTo>
                      <a:pt x="123" y="6"/>
                    </a:lnTo>
                    <a:lnTo>
                      <a:pt x="123" y="2"/>
                    </a:lnTo>
                    <a:lnTo>
                      <a:pt x="122" y="1"/>
                    </a:lnTo>
                    <a:lnTo>
                      <a:pt x="120" y="1"/>
                    </a:lnTo>
                    <a:lnTo>
                      <a:pt x="118" y="1"/>
                    </a:lnTo>
                    <a:lnTo>
                      <a:pt x="117" y="0"/>
                    </a:lnTo>
                    <a:lnTo>
                      <a:pt x="112" y="3"/>
                    </a:lnTo>
                    <a:lnTo>
                      <a:pt x="113" y="11"/>
                    </a:lnTo>
                    <a:lnTo>
                      <a:pt x="115" y="32"/>
                    </a:lnTo>
                    <a:lnTo>
                      <a:pt x="115" y="57"/>
                    </a:lnTo>
                    <a:lnTo>
                      <a:pt x="113" y="81"/>
                    </a:lnTo>
                    <a:lnTo>
                      <a:pt x="108" y="100"/>
                    </a:lnTo>
                    <a:lnTo>
                      <a:pt x="103" y="114"/>
                    </a:lnTo>
                    <a:lnTo>
                      <a:pt x="99" y="123"/>
                    </a:lnTo>
                    <a:lnTo>
                      <a:pt x="97" y="125"/>
                    </a:lnTo>
                    <a:lnTo>
                      <a:pt x="95" y="126"/>
                    </a:lnTo>
                    <a:lnTo>
                      <a:pt x="89" y="128"/>
                    </a:lnTo>
                    <a:lnTo>
                      <a:pt x="82" y="131"/>
                    </a:lnTo>
                    <a:lnTo>
                      <a:pt x="73" y="135"/>
                    </a:lnTo>
                    <a:lnTo>
                      <a:pt x="62" y="142"/>
                    </a:lnTo>
                    <a:lnTo>
                      <a:pt x="52" y="150"/>
                    </a:lnTo>
                    <a:lnTo>
                      <a:pt x="41" y="161"/>
                    </a:lnTo>
                    <a:lnTo>
                      <a:pt x="32" y="174"/>
                    </a:lnTo>
                    <a:lnTo>
                      <a:pt x="24" y="187"/>
                    </a:lnTo>
                    <a:lnTo>
                      <a:pt x="18" y="198"/>
                    </a:lnTo>
                    <a:lnTo>
                      <a:pt x="12" y="207"/>
                    </a:lnTo>
                    <a:lnTo>
                      <a:pt x="7" y="215"/>
                    </a:lnTo>
                    <a:lnTo>
                      <a:pt x="4" y="220"/>
                    </a:lnTo>
                    <a:lnTo>
                      <a:pt x="2" y="224"/>
                    </a:lnTo>
                    <a:lnTo>
                      <a:pt x="1" y="226"/>
                    </a:lnTo>
                    <a:lnTo>
                      <a:pt x="0" y="227"/>
                    </a:lnTo>
                    <a:lnTo>
                      <a:pt x="80" y="264"/>
                    </a:lnTo>
                    <a:lnTo>
                      <a:pt x="81" y="262"/>
                    </a:lnTo>
                    <a:lnTo>
                      <a:pt x="84" y="257"/>
                    </a:lnTo>
                    <a:lnTo>
                      <a:pt x="89" y="250"/>
                    </a:lnTo>
                    <a:lnTo>
                      <a:pt x="95" y="243"/>
                    </a:lnTo>
                    <a:lnTo>
                      <a:pt x="101" y="235"/>
                    </a:lnTo>
                    <a:lnTo>
                      <a:pt x="107" y="227"/>
                    </a:lnTo>
                    <a:lnTo>
                      <a:pt x="113" y="221"/>
                    </a:lnTo>
                    <a:lnTo>
                      <a:pt x="118" y="216"/>
                    </a:lnTo>
                    <a:lnTo>
                      <a:pt x="122" y="214"/>
                    </a:lnTo>
                    <a:lnTo>
                      <a:pt x="126" y="212"/>
                    </a:lnTo>
                    <a:lnTo>
                      <a:pt x="130" y="210"/>
                    </a:lnTo>
                    <a:lnTo>
                      <a:pt x="133" y="209"/>
                    </a:lnTo>
                    <a:lnTo>
                      <a:pt x="135" y="207"/>
                    </a:lnTo>
                    <a:lnTo>
                      <a:pt x="137" y="207"/>
                    </a:lnTo>
                    <a:lnTo>
                      <a:pt x="139" y="206"/>
                    </a:lnTo>
                    <a:lnTo>
                      <a:pt x="139" y="206"/>
                    </a:lnTo>
                    <a:lnTo>
                      <a:pt x="138" y="207"/>
                    </a:lnTo>
                    <a:lnTo>
                      <a:pt x="134" y="210"/>
                    </a:lnTo>
                    <a:lnTo>
                      <a:pt x="130" y="215"/>
                    </a:lnTo>
                    <a:lnTo>
                      <a:pt x="126" y="220"/>
                    </a:lnTo>
                    <a:lnTo>
                      <a:pt x="124" y="241"/>
                    </a:lnTo>
                    <a:lnTo>
                      <a:pt x="124" y="278"/>
                    </a:lnTo>
                    <a:lnTo>
                      <a:pt x="125" y="315"/>
                    </a:lnTo>
                    <a:lnTo>
                      <a:pt x="126" y="332"/>
                    </a:lnTo>
                    <a:lnTo>
                      <a:pt x="89" y="351"/>
                    </a:lnTo>
                    <a:lnTo>
                      <a:pt x="239" y="351"/>
                    </a:lnTo>
                    <a:lnTo>
                      <a:pt x="238" y="334"/>
                    </a:lnTo>
                    <a:lnTo>
                      <a:pt x="236" y="293"/>
                    </a:lnTo>
                    <a:lnTo>
                      <a:pt x="235" y="250"/>
                    </a:lnTo>
                    <a:lnTo>
                      <a:pt x="235" y="224"/>
                    </a:lnTo>
                    <a:lnTo>
                      <a:pt x="237" y="219"/>
                    </a:lnTo>
                    <a:lnTo>
                      <a:pt x="239" y="216"/>
                    </a:lnTo>
                    <a:lnTo>
                      <a:pt x="243" y="213"/>
                    </a:lnTo>
                    <a:lnTo>
                      <a:pt x="247" y="210"/>
                    </a:lnTo>
                    <a:lnTo>
                      <a:pt x="251" y="209"/>
                    </a:lnTo>
                    <a:lnTo>
                      <a:pt x="256" y="207"/>
                    </a:lnTo>
                    <a:lnTo>
                      <a:pt x="260" y="205"/>
                    </a:lnTo>
                    <a:lnTo>
                      <a:pt x="265" y="204"/>
                    </a:lnTo>
                    <a:lnTo>
                      <a:pt x="269" y="202"/>
                    </a:lnTo>
                    <a:lnTo>
                      <a:pt x="273" y="201"/>
                    </a:lnTo>
                    <a:lnTo>
                      <a:pt x="276" y="199"/>
                    </a:lnTo>
                    <a:lnTo>
                      <a:pt x="279" y="198"/>
                    </a:lnTo>
                    <a:lnTo>
                      <a:pt x="281" y="196"/>
                    </a:lnTo>
                    <a:lnTo>
                      <a:pt x="283" y="195"/>
                    </a:lnTo>
                    <a:lnTo>
                      <a:pt x="285" y="193"/>
                    </a:lnTo>
                    <a:lnTo>
                      <a:pt x="287" y="190"/>
                    </a:lnTo>
                    <a:lnTo>
                      <a:pt x="288" y="187"/>
                    </a:lnTo>
                    <a:lnTo>
                      <a:pt x="289" y="184"/>
                    </a:lnTo>
                    <a:lnTo>
                      <a:pt x="290" y="183"/>
                    </a:lnTo>
                    <a:lnTo>
                      <a:pt x="290" y="182"/>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0" name="Freeform 26"/>
              <p:cNvSpPr>
                <a:spLocks/>
              </p:cNvSpPr>
              <p:nvPr/>
            </p:nvSpPr>
            <p:spPr bwMode="auto">
              <a:xfrm>
                <a:off x="832" y="2030"/>
                <a:ext cx="2" cy="23"/>
              </a:xfrm>
              <a:custGeom>
                <a:avLst/>
                <a:gdLst/>
                <a:ahLst/>
                <a:cxnLst>
                  <a:cxn ang="0">
                    <a:pos x="0" y="0"/>
                  </a:cxn>
                  <a:cxn ang="0">
                    <a:pos x="0" y="4"/>
                  </a:cxn>
                  <a:cxn ang="0">
                    <a:pos x="1" y="10"/>
                  </a:cxn>
                  <a:cxn ang="0">
                    <a:pos x="1" y="16"/>
                  </a:cxn>
                  <a:cxn ang="0">
                    <a:pos x="2" y="23"/>
                  </a:cxn>
                  <a:cxn ang="0">
                    <a:pos x="1" y="16"/>
                  </a:cxn>
                  <a:cxn ang="0">
                    <a:pos x="1" y="10"/>
                  </a:cxn>
                  <a:cxn ang="0">
                    <a:pos x="1" y="4"/>
                  </a:cxn>
                  <a:cxn ang="0">
                    <a:pos x="1" y="0"/>
                  </a:cxn>
                  <a:cxn ang="0">
                    <a:pos x="1" y="0"/>
                  </a:cxn>
                  <a:cxn ang="0">
                    <a:pos x="1" y="0"/>
                  </a:cxn>
                  <a:cxn ang="0">
                    <a:pos x="1" y="0"/>
                  </a:cxn>
                  <a:cxn ang="0">
                    <a:pos x="0" y="0"/>
                  </a:cxn>
                </a:cxnLst>
                <a:rect l="0" t="0" r="r" b="b"/>
                <a:pathLst>
                  <a:path w="2" h="23">
                    <a:moveTo>
                      <a:pt x="0" y="0"/>
                    </a:moveTo>
                    <a:lnTo>
                      <a:pt x="0" y="4"/>
                    </a:lnTo>
                    <a:lnTo>
                      <a:pt x="1" y="10"/>
                    </a:lnTo>
                    <a:lnTo>
                      <a:pt x="1" y="16"/>
                    </a:lnTo>
                    <a:lnTo>
                      <a:pt x="2" y="23"/>
                    </a:lnTo>
                    <a:lnTo>
                      <a:pt x="1" y="16"/>
                    </a:lnTo>
                    <a:lnTo>
                      <a:pt x="1" y="10"/>
                    </a:lnTo>
                    <a:lnTo>
                      <a:pt x="1" y="4"/>
                    </a:lnTo>
                    <a:lnTo>
                      <a:pt x="1" y="0"/>
                    </a:lnTo>
                    <a:lnTo>
                      <a:pt x="1" y="0"/>
                    </a:lnTo>
                    <a:lnTo>
                      <a:pt x="1" y="0"/>
                    </a:lnTo>
                    <a:lnTo>
                      <a:pt x="1" y="0"/>
                    </a:lnTo>
                    <a:lnTo>
                      <a:pt x="0"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1" name="Freeform 27"/>
              <p:cNvSpPr>
                <a:spLocks/>
              </p:cNvSpPr>
              <p:nvPr/>
            </p:nvSpPr>
            <p:spPr bwMode="auto">
              <a:xfrm>
                <a:off x="979" y="2170"/>
                <a:ext cx="48" cy="33"/>
              </a:xfrm>
              <a:custGeom>
                <a:avLst/>
                <a:gdLst/>
                <a:ahLst/>
                <a:cxnLst>
                  <a:cxn ang="0">
                    <a:pos x="0" y="2"/>
                  </a:cxn>
                  <a:cxn ang="0">
                    <a:pos x="0" y="6"/>
                  </a:cxn>
                  <a:cxn ang="0">
                    <a:pos x="0" y="14"/>
                  </a:cxn>
                  <a:cxn ang="0">
                    <a:pos x="4" y="25"/>
                  </a:cxn>
                  <a:cxn ang="0">
                    <a:pos x="10" y="31"/>
                  </a:cxn>
                  <a:cxn ang="0">
                    <a:pos x="15" y="32"/>
                  </a:cxn>
                  <a:cxn ang="0">
                    <a:pos x="19" y="33"/>
                  </a:cxn>
                  <a:cxn ang="0">
                    <a:pos x="23" y="33"/>
                  </a:cxn>
                  <a:cxn ang="0">
                    <a:pos x="27" y="33"/>
                  </a:cxn>
                  <a:cxn ang="0">
                    <a:pos x="31" y="33"/>
                  </a:cxn>
                  <a:cxn ang="0">
                    <a:pos x="33" y="32"/>
                  </a:cxn>
                  <a:cxn ang="0">
                    <a:pos x="36" y="32"/>
                  </a:cxn>
                  <a:cxn ang="0">
                    <a:pos x="38" y="31"/>
                  </a:cxn>
                  <a:cxn ang="0">
                    <a:pos x="42" y="29"/>
                  </a:cxn>
                  <a:cxn ang="0">
                    <a:pos x="46" y="27"/>
                  </a:cxn>
                  <a:cxn ang="0">
                    <a:pos x="48" y="23"/>
                  </a:cxn>
                  <a:cxn ang="0">
                    <a:pos x="48" y="21"/>
                  </a:cxn>
                  <a:cxn ang="0">
                    <a:pos x="46" y="19"/>
                  </a:cxn>
                  <a:cxn ang="0">
                    <a:pos x="43" y="16"/>
                  </a:cxn>
                  <a:cxn ang="0">
                    <a:pos x="41" y="13"/>
                  </a:cxn>
                  <a:cxn ang="0">
                    <a:pos x="40" y="12"/>
                  </a:cxn>
                  <a:cxn ang="0">
                    <a:pos x="44" y="0"/>
                  </a:cxn>
                  <a:cxn ang="0">
                    <a:pos x="0" y="2"/>
                  </a:cxn>
                </a:cxnLst>
                <a:rect l="0" t="0" r="r" b="b"/>
                <a:pathLst>
                  <a:path w="48" h="33">
                    <a:moveTo>
                      <a:pt x="0" y="2"/>
                    </a:moveTo>
                    <a:lnTo>
                      <a:pt x="0" y="6"/>
                    </a:lnTo>
                    <a:lnTo>
                      <a:pt x="0" y="14"/>
                    </a:lnTo>
                    <a:lnTo>
                      <a:pt x="4" y="25"/>
                    </a:lnTo>
                    <a:lnTo>
                      <a:pt x="10" y="31"/>
                    </a:lnTo>
                    <a:lnTo>
                      <a:pt x="15" y="32"/>
                    </a:lnTo>
                    <a:lnTo>
                      <a:pt x="19" y="33"/>
                    </a:lnTo>
                    <a:lnTo>
                      <a:pt x="23" y="33"/>
                    </a:lnTo>
                    <a:lnTo>
                      <a:pt x="27" y="33"/>
                    </a:lnTo>
                    <a:lnTo>
                      <a:pt x="31" y="33"/>
                    </a:lnTo>
                    <a:lnTo>
                      <a:pt x="33" y="32"/>
                    </a:lnTo>
                    <a:lnTo>
                      <a:pt x="36" y="32"/>
                    </a:lnTo>
                    <a:lnTo>
                      <a:pt x="38" y="31"/>
                    </a:lnTo>
                    <a:lnTo>
                      <a:pt x="42" y="29"/>
                    </a:lnTo>
                    <a:lnTo>
                      <a:pt x="46" y="27"/>
                    </a:lnTo>
                    <a:lnTo>
                      <a:pt x="48" y="23"/>
                    </a:lnTo>
                    <a:lnTo>
                      <a:pt x="48" y="21"/>
                    </a:lnTo>
                    <a:lnTo>
                      <a:pt x="46" y="19"/>
                    </a:lnTo>
                    <a:lnTo>
                      <a:pt x="43" y="16"/>
                    </a:lnTo>
                    <a:lnTo>
                      <a:pt x="41" y="13"/>
                    </a:lnTo>
                    <a:lnTo>
                      <a:pt x="40" y="12"/>
                    </a:lnTo>
                    <a:lnTo>
                      <a:pt x="44" y="0"/>
                    </a:lnTo>
                    <a:lnTo>
                      <a:pt x="0" y="2"/>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2" name="Freeform 28"/>
              <p:cNvSpPr>
                <a:spLocks/>
              </p:cNvSpPr>
              <p:nvPr/>
            </p:nvSpPr>
            <p:spPr bwMode="auto">
              <a:xfrm>
                <a:off x="631" y="2261"/>
                <a:ext cx="159" cy="124"/>
              </a:xfrm>
              <a:custGeom>
                <a:avLst/>
                <a:gdLst/>
                <a:ahLst/>
                <a:cxnLst>
                  <a:cxn ang="0">
                    <a:pos x="71" y="3"/>
                  </a:cxn>
                  <a:cxn ang="0">
                    <a:pos x="60" y="24"/>
                  </a:cxn>
                  <a:cxn ang="0">
                    <a:pos x="54" y="40"/>
                  </a:cxn>
                  <a:cxn ang="0">
                    <a:pos x="47" y="48"/>
                  </a:cxn>
                  <a:cxn ang="0">
                    <a:pos x="44" y="49"/>
                  </a:cxn>
                  <a:cxn ang="0">
                    <a:pos x="35" y="48"/>
                  </a:cxn>
                  <a:cxn ang="0">
                    <a:pos x="20" y="50"/>
                  </a:cxn>
                  <a:cxn ang="0">
                    <a:pos x="7" y="59"/>
                  </a:cxn>
                  <a:cxn ang="0">
                    <a:pos x="0" y="76"/>
                  </a:cxn>
                  <a:cxn ang="0">
                    <a:pos x="6" y="90"/>
                  </a:cxn>
                  <a:cxn ang="0">
                    <a:pos x="19" y="101"/>
                  </a:cxn>
                  <a:cxn ang="0">
                    <a:pos x="39" y="109"/>
                  </a:cxn>
                  <a:cxn ang="0">
                    <a:pos x="60" y="116"/>
                  </a:cxn>
                  <a:cxn ang="0">
                    <a:pos x="81" y="122"/>
                  </a:cxn>
                  <a:cxn ang="0">
                    <a:pos x="100" y="124"/>
                  </a:cxn>
                  <a:cxn ang="0">
                    <a:pos x="116" y="121"/>
                  </a:cxn>
                  <a:cxn ang="0">
                    <a:pos x="128" y="108"/>
                  </a:cxn>
                  <a:cxn ang="0">
                    <a:pos x="140" y="85"/>
                  </a:cxn>
                  <a:cxn ang="0">
                    <a:pos x="151" y="59"/>
                  </a:cxn>
                  <a:cxn ang="0">
                    <a:pos x="158" y="42"/>
                  </a:cxn>
                  <a:cxn ang="0">
                    <a:pos x="147" y="33"/>
                  </a:cxn>
                  <a:cxn ang="0">
                    <a:pos x="142" y="44"/>
                  </a:cxn>
                  <a:cxn ang="0">
                    <a:pos x="133" y="68"/>
                  </a:cxn>
                  <a:cxn ang="0">
                    <a:pos x="122" y="93"/>
                  </a:cxn>
                  <a:cxn ang="0">
                    <a:pos x="114" y="106"/>
                  </a:cxn>
                  <a:cxn ang="0">
                    <a:pos x="110" y="109"/>
                  </a:cxn>
                  <a:cxn ang="0">
                    <a:pos x="102" y="110"/>
                  </a:cxn>
                  <a:cxn ang="0">
                    <a:pos x="92" y="110"/>
                  </a:cxn>
                  <a:cxn ang="0">
                    <a:pos x="79" y="107"/>
                  </a:cxn>
                  <a:cxn ang="0">
                    <a:pos x="60" y="102"/>
                  </a:cxn>
                  <a:cxn ang="0">
                    <a:pos x="40" y="95"/>
                  </a:cxn>
                  <a:cxn ang="0">
                    <a:pos x="23" y="87"/>
                  </a:cxn>
                  <a:cxn ang="0">
                    <a:pos x="17" y="76"/>
                  </a:cxn>
                  <a:cxn ang="0">
                    <a:pos x="21" y="67"/>
                  </a:cxn>
                  <a:cxn ang="0">
                    <a:pos x="27" y="62"/>
                  </a:cxn>
                  <a:cxn ang="0">
                    <a:pos x="34" y="59"/>
                  </a:cxn>
                  <a:cxn ang="0">
                    <a:pos x="41" y="59"/>
                  </a:cxn>
                  <a:cxn ang="0">
                    <a:pos x="52" y="60"/>
                  </a:cxn>
                  <a:cxn ang="0">
                    <a:pos x="56" y="60"/>
                  </a:cxn>
                  <a:cxn ang="0">
                    <a:pos x="73" y="0"/>
                  </a:cxn>
                </a:cxnLst>
                <a:rect l="0" t="0" r="r" b="b"/>
                <a:pathLst>
                  <a:path w="159" h="124">
                    <a:moveTo>
                      <a:pt x="73" y="0"/>
                    </a:moveTo>
                    <a:lnTo>
                      <a:pt x="71" y="3"/>
                    </a:lnTo>
                    <a:lnTo>
                      <a:pt x="66" y="13"/>
                    </a:lnTo>
                    <a:lnTo>
                      <a:pt x="60" y="24"/>
                    </a:lnTo>
                    <a:lnTo>
                      <a:pt x="56" y="34"/>
                    </a:lnTo>
                    <a:lnTo>
                      <a:pt x="54" y="40"/>
                    </a:lnTo>
                    <a:lnTo>
                      <a:pt x="50" y="45"/>
                    </a:lnTo>
                    <a:lnTo>
                      <a:pt x="47" y="48"/>
                    </a:lnTo>
                    <a:lnTo>
                      <a:pt x="46" y="49"/>
                    </a:lnTo>
                    <a:lnTo>
                      <a:pt x="44" y="49"/>
                    </a:lnTo>
                    <a:lnTo>
                      <a:pt x="41" y="48"/>
                    </a:lnTo>
                    <a:lnTo>
                      <a:pt x="35" y="48"/>
                    </a:lnTo>
                    <a:lnTo>
                      <a:pt x="27" y="49"/>
                    </a:lnTo>
                    <a:lnTo>
                      <a:pt x="20" y="50"/>
                    </a:lnTo>
                    <a:lnTo>
                      <a:pt x="13" y="54"/>
                    </a:lnTo>
                    <a:lnTo>
                      <a:pt x="7" y="59"/>
                    </a:lnTo>
                    <a:lnTo>
                      <a:pt x="2" y="67"/>
                    </a:lnTo>
                    <a:lnTo>
                      <a:pt x="0" y="76"/>
                    </a:lnTo>
                    <a:lnTo>
                      <a:pt x="2" y="83"/>
                    </a:lnTo>
                    <a:lnTo>
                      <a:pt x="6" y="90"/>
                    </a:lnTo>
                    <a:lnTo>
                      <a:pt x="12" y="96"/>
                    </a:lnTo>
                    <a:lnTo>
                      <a:pt x="19" y="101"/>
                    </a:lnTo>
                    <a:lnTo>
                      <a:pt x="28" y="106"/>
                    </a:lnTo>
                    <a:lnTo>
                      <a:pt x="39" y="109"/>
                    </a:lnTo>
                    <a:lnTo>
                      <a:pt x="49" y="113"/>
                    </a:lnTo>
                    <a:lnTo>
                      <a:pt x="60" y="116"/>
                    </a:lnTo>
                    <a:lnTo>
                      <a:pt x="71" y="119"/>
                    </a:lnTo>
                    <a:lnTo>
                      <a:pt x="81" y="122"/>
                    </a:lnTo>
                    <a:lnTo>
                      <a:pt x="91" y="124"/>
                    </a:lnTo>
                    <a:lnTo>
                      <a:pt x="100" y="124"/>
                    </a:lnTo>
                    <a:lnTo>
                      <a:pt x="109" y="123"/>
                    </a:lnTo>
                    <a:lnTo>
                      <a:pt x="116" y="121"/>
                    </a:lnTo>
                    <a:lnTo>
                      <a:pt x="122" y="116"/>
                    </a:lnTo>
                    <a:lnTo>
                      <a:pt x="128" y="108"/>
                    </a:lnTo>
                    <a:lnTo>
                      <a:pt x="134" y="97"/>
                    </a:lnTo>
                    <a:lnTo>
                      <a:pt x="140" y="85"/>
                    </a:lnTo>
                    <a:lnTo>
                      <a:pt x="146" y="71"/>
                    </a:lnTo>
                    <a:lnTo>
                      <a:pt x="151" y="59"/>
                    </a:lnTo>
                    <a:lnTo>
                      <a:pt x="155" y="49"/>
                    </a:lnTo>
                    <a:lnTo>
                      <a:pt x="158" y="42"/>
                    </a:lnTo>
                    <a:lnTo>
                      <a:pt x="159" y="39"/>
                    </a:lnTo>
                    <a:lnTo>
                      <a:pt x="147" y="33"/>
                    </a:lnTo>
                    <a:lnTo>
                      <a:pt x="146" y="36"/>
                    </a:lnTo>
                    <a:lnTo>
                      <a:pt x="142" y="44"/>
                    </a:lnTo>
                    <a:lnTo>
                      <a:pt x="139" y="55"/>
                    </a:lnTo>
                    <a:lnTo>
                      <a:pt x="133" y="68"/>
                    </a:lnTo>
                    <a:lnTo>
                      <a:pt x="127" y="81"/>
                    </a:lnTo>
                    <a:lnTo>
                      <a:pt x="122" y="93"/>
                    </a:lnTo>
                    <a:lnTo>
                      <a:pt x="117" y="102"/>
                    </a:lnTo>
                    <a:lnTo>
                      <a:pt x="114" y="106"/>
                    </a:lnTo>
                    <a:lnTo>
                      <a:pt x="112" y="107"/>
                    </a:lnTo>
                    <a:lnTo>
                      <a:pt x="110" y="109"/>
                    </a:lnTo>
                    <a:lnTo>
                      <a:pt x="106" y="109"/>
                    </a:lnTo>
                    <a:lnTo>
                      <a:pt x="102" y="110"/>
                    </a:lnTo>
                    <a:lnTo>
                      <a:pt x="98" y="110"/>
                    </a:lnTo>
                    <a:lnTo>
                      <a:pt x="92" y="110"/>
                    </a:lnTo>
                    <a:lnTo>
                      <a:pt x="86" y="109"/>
                    </a:lnTo>
                    <a:lnTo>
                      <a:pt x="79" y="107"/>
                    </a:lnTo>
                    <a:lnTo>
                      <a:pt x="70" y="105"/>
                    </a:lnTo>
                    <a:lnTo>
                      <a:pt x="60" y="102"/>
                    </a:lnTo>
                    <a:lnTo>
                      <a:pt x="50" y="99"/>
                    </a:lnTo>
                    <a:lnTo>
                      <a:pt x="40" y="95"/>
                    </a:lnTo>
                    <a:lnTo>
                      <a:pt x="31" y="92"/>
                    </a:lnTo>
                    <a:lnTo>
                      <a:pt x="23" y="87"/>
                    </a:lnTo>
                    <a:lnTo>
                      <a:pt x="19" y="82"/>
                    </a:lnTo>
                    <a:lnTo>
                      <a:pt x="17" y="76"/>
                    </a:lnTo>
                    <a:lnTo>
                      <a:pt x="19" y="71"/>
                    </a:lnTo>
                    <a:lnTo>
                      <a:pt x="21" y="67"/>
                    </a:lnTo>
                    <a:lnTo>
                      <a:pt x="23" y="64"/>
                    </a:lnTo>
                    <a:lnTo>
                      <a:pt x="27" y="62"/>
                    </a:lnTo>
                    <a:lnTo>
                      <a:pt x="30" y="61"/>
                    </a:lnTo>
                    <a:lnTo>
                      <a:pt x="34" y="59"/>
                    </a:lnTo>
                    <a:lnTo>
                      <a:pt x="38" y="59"/>
                    </a:lnTo>
                    <a:lnTo>
                      <a:pt x="41" y="59"/>
                    </a:lnTo>
                    <a:lnTo>
                      <a:pt x="47" y="60"/>
                    </a:lnTo>
                    <a:lnTo>
                      <a:pt x="52" y="60"/>
                    </a:lnTo>
                    <a:lnTo>
                      <a:pt x="55" y="60"/>
                    </a:lnTo>
                    <a:lnTo>
                      <a:pt x="56" y="60"/>
                    </a:lnTo>
                    <a:lnTo>
                      <a:pt x="83" y="6"/>
                    </a:lnTo>
                    <a:lnTo>
                      <a:pt x="73"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3" name="Freeform 29"/>
              <p:cNvSpPr>
                <a:spLocks/>
              </p:cNvSpPr>
              <p:nvPr/>
            </p:nvSpPr>
            <p:spPr bwMode="auto">
              <a:xfrm>
                <a:off x="793" y="1920"/>
                <a:ext cx="109" cy="100"/>
              </a:xfrm>
              <a:custGeom>
                <a:avLst/>
                <a:gdLst/>
                <a:ahLst/>
                <a:cxnLst>
                  <a:cxn ang="0">
                    <a:pos x="55" y="0"/>
                  </a:cxn>
                  <a:cxn ang="0">
                    <a:pos x="44" y="1"/>
                  </a:cxn>
                  <a:cxn ang="0">
                    <a:pos x="34" y="4"/>
                  </a:cxn>
                  <a:cxn ang="0">
                    <a:pos x="25" y="9"/>
                  </a:cxn>
                  <a:cxn ang="0">
                    <a:pos x="16" y="15"/>
                  </a:cxn>
                  <a:cxn ang="0">
                    <a:pos x="9" y="23"/>
                  </a:cxn>
                  <a:cxn ang="0">
                    <a:pos x="5" y="31"/>
                  </a:cxn>
                  <a:cxn ang="0">
                    <a:pos x="2" y="40"/>
                  </a:cxn>
                  <a:cxn ang="0">
                    <a:pos x="0" y="51"/>
                  </a:cxn>
                  <a:cxn ang="0">
                    <a:pos x="0" y="55"/>
                  </a:cxn>
                  <a:cxn ang="0">
                    <a:pos x="1" y="58"/>
                  </a:cxn>
                  <a:cxn ang="0">
                    <a:pos x="2" y="63"/>
                  </a:cxn>
                  <a:cxn ang="0">
                    <a:pos x="3" y="66"/>
                  </a:cxn>
                  <a:cxn ang="0">
                    <a:pos x="2" y="92"/>
                  </a:cxn>
                  <a:cxn ang="0">
                    <a:pos x="17" y="87"/>
                  </a:cxn>
                  <a:cxn ang="0">
                    <a:pos x="17" y="86"/>
                  </a:cxn>
                  <a:cxn ang="0">
                    <a:pos x="21" y="89"/>
                  </a:cxn>
                  <a:cxn ang="0">
                    <a:pos x="25" y="92"/>
                  </a:cxn>
                  <a:cxn ang="0">
                    <a:pos x="29" y="94"/>
                  </a:cxn>
                  <a:cxn ang="0">
                    <a:pos x="34" y="96"/>
                  </a:cxn>
                  <a:cxn ang="0">
                    <a:pos x="38" y="97"/>
                  </a:cxn>
                  <a:cxn ang="0">
                    <a:pos x="44" y="99"/>
                  </a:cxn>
                  <a:cxn ang="0">
                    <a:pos x="50" y="100"/>
                  </a:cxn>
                  <a:cxn ang="0">
                    <a:pos x="55" y="100"/>
                  </a:cxn>
                  <a:cxn ang="0">
                    <a:pos x="65" y="99"/>
                  </a:cxn>
                  <a:cxn ang="0">
                    <a:pos x="76" y="96"/>
                  </a:cxn>
                  <a:cxn ang="0">
                    <a:pos x="85" y="91"/>
                  </a:cxn>
                  <a:cxn ang="0">
                    <a:pos x="93" y="85"/>
                  </a:cxn>
                  <a:cxn ang="0">
                    <a:pos x="99" y="78"/>
                  </a:cxn>
                  <a:cxn ang="0">
                    <a:pos x="105" y="70"/>
                  </a:cxn>
                  <a:cxn ang="0">
                    <a:pos x="107" y="60"/>
                  </a:cxn>
                  <a:cxn ang="0">
                    <a:pos x="109" y="51"/>
                  </a:cxn>
                  <a:cxn ang="0">
                    <a:pos x="107" y="40"/>
                  </a:cxn>
                  <a:cxn ang="0">
                    <a:pos x="105" y="31"/>
                  </a:cxn>
                  <a:cxn ang="0">
                    <a:pos x="99" y="23"/>
                  </a:cxn>
                  <a:cxn ang="0">
                    <a:pos x="93" y="15"/>
                  </a:cxn>
                  <a:cxn ang="0">
                    <a:pos x="85" y="9"/>
                  </a:cxn>
                  <a:cxn ang="0">
                    <a:pos x="76" y="4"/>
                  </a:cxn>
                  <a:cxn ang="0">
                    <a:pos x="65" y="1"/>
                  </a:cxn>
                  <a:cxn ang="0">
                    <a:pos x="55" y="0"/>
                  </a:cxn>
                </a:cxnLst>
                <a:rect l="0" t="0" r="r" b="b"/>
                <a:pathLst>
                  <a:path w="109" h="100">
                    <a:moveTo>
                      <a:pt x="55" y="0"/>
                    </a:moveTo>
                    <a:lnTo>
                      <a:pt x="44" y="1"/>
                    </a:lnTo>
                    <a:lnTo>
                      <a:pt x="34" y="4"/>
                    </a:lnTo>
                    <a:lnTo>
                      <a:pt x="25" y="9"/>
                    </a:lnTo>
                    <a:lnTo>
                      <a:pt x="16" y="15"/>
                    </a:lnTo>
                    <a:lnTo>
                      <a:pt x="9" y="23"/>
                    </a:lnTo>
                    <a:lnTo>
                      <a:pt x="5" y="31"/>
                    </a:lnTo>
                    <a:lnTo>
                      <a:pt x="2" y="40"/>
                    </a:lnTo>
                    <a:lnTo>
                      <a:pt x="0" y="51"/>
                    </a:lnTo>
                    <a:lnTo>
                      <a:pt x="0" y="55"/>
                    </a:lnTo>
                    <a:lnTo>
                      <a:pt x="1" y="58"/>
                    </a:lnTo>
                    <a:lnTo>
                      <a:pt x="2" y="63"/>
                    </a:lnTo>
                    <a:lnTo>
                      <a:pt x="3" y="66"/>
                    </a:lnTo>
                    <a:lnTo>
                      <a:pt x="2" y="92"/>
                    </a:lnTo>
                    <a:lnTo>
                      <a:pt x="17" y="87"/>
                    </a:lnTo>
                    <a:lnTo>
                      <a:pt x="17" y="86"/>
                    </a:lnTo>
                    <a:lnTo>
                      <a:pt x="21" y="89"/>
                    </a:lnTo>
                    <a:lnTo>
                      <a:pt x="25" y="92"/>
                    </a:lnTo>
                    <a:lnTo>
                      <a:pt x="29" y="94"/>
                    </a:lnTo>
                    <a:lnTo>
                      <a:pt x="34" y="96"/>
                    </a:lnTo>
                    <a:lnTo>
                      <a:pt x="38" y="97"/>
                    </a:lnTo>
                    <a:lnTo>
                      <a:pt x="44" y="99"/>
                    </a:lnTo>
                    <a:lnTo>
                      <a:pt x="50" y="100"/>
                    </a:lnTo>
                    <a:lnTo>
                      <a:pt x="55" y="100"/>
                    </a:lnTo>
                    <a:lnTo>
                      <a:pt x="65" y="99"/>
                    </a:lnTo>
                    <a:lnTo>
                      <a:pt x="76" y="96"/>
                    </a:lnTo>
                    <a:lnTo>
                      <a:pt x="85" y="91"/>
                    </a:lnTo>
                    <a:lnTo>
                      <a:pt x="93" y="85"/>
                    </a:lnTo>
                    <a:lnTo>
                      <a:pt x="99" y="78"/>
                    </a:lnTo>
                    <a:lnTo>
                      <a:pt x="105" y="70"/>
                    </a:lnTo>
                    <a:lnTo>
                      <a:pt x="107" y="60"/>
                    </a:lnTo>
                    <a:lnTo>
                      <a:pt x="109" y="51"/>
                    </a:lnTo>
                    <a:lnTo>
                      <a:pt x="107" y="40"/>
                    </a:lnTo>
                    <a:lnTo>
                      <a:pt x="105" y="31"/>
                    </a:lnTo>
                    <a:lnTo>
                      <a:pt x="99" y="23"/>
                    </a:lnTo>
                    <a:lnTo>
                      <a:pt x="93" y="15"/>
                    </a:lnTo>
                    <a:lnTo>
                      <a:pt x="85" y="9"/>
                    </a:lnTo>
                    <a:lnTo>
                      <a:pt x="76" y="4"/>
                    </a:lnTo>
                    <a:lnTo>
                      <a:pt x="65" y="1"/>
                    </a:lnTo>
                    <a:lnTo>
                      <a:pt x="55"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4" name="Freeform 30"/>
              <p:cNvSpPr>
                <a:spLocks/>
              </p:cNvSpPr>
              <p:nvPr/>
            </p:nvSpPr>
            <p:spPr bwMode="auto">
              <a:xfrm>
                <a:off x="479" y="2058"/>
                <a:ext cx="77" cy="136"/>
              </a:xfrm>
              <a:custGeom>
                <a:avLst/>
                <a:gdLst/>
                <a:ahLst/>
                <a:cxnLst>
                  <a:cxn ang="0">
                    <a:pos x="22" y="135"/>
                  </a:cxn>
                  <a:cxn ang="0">
                    <a:pos x="27" y="127"/>
                  </a:cxn>
                  <a:cxn ang="0">
                    <a:pos x="33" y="119"/>
                  </a:cxn>
                  <a:cxn ang="0">
                    <a:pos x="39" y="111"/>
                  </a:cxn>
                  <a:cxn ang="0">
                    <a:pos x="44" y="103"/>
                  </a:cxn>
                  <a:cxn ang="0">
                    <a:pos x="48" y="95"/>
                  </a:cxn>
                  <a:cxn ang="0">
                    <a:pos x="54" y="87"/>
                  </a:cxn>
                  <a:cxn ang="0">
                    <a:pos x="58" y="81"/>
                  </a:cxn>
                  <a:cxn ang="0">
                    <a:pos x="62" y="75"/>
                  </a:cxn>
                  <a:cxn ang="0">
                    <a:pos x="67" y="64"/>
                  </a:cxn>
                  <a:cxn ang="0">
                    <a:pos x="72" y="53"/>
                  </a:cxn>
                  <a:cxn ang="0">
                    <a:pos x="75" y="42"/>
                  </a:cxn>
                  <a:cxn ang="0">
                    <a:pos x="77" y="35"/>
                  </a:cxn>
                  <a:cxn ang="0">
                    <a:pos x="74" y="35"/>
                  </a:cxn>
                  <a:cxn ang="0">
                    <a:pos x="71" y="36"/>
                  </a:cxn>
                  <a:cxn ang="0">
                    <a:pos x="68" y="36"/>
                  </a:cxn>
                  <a:cxn ang="0">
                    <a:pos x="64" y="36"/>
                  </a:cxn>
                  <a:cxn ang="0">
                    <a:pos x="62" y="44"/>
                  </a:cxn>
                  <a:cxn ang="0">
                    <a:pos x="59" y="54"/>
                  </a:cxn>
                  <a:cxn ang="0">
                    <a:pos x="54" y="65"/>
                  </a:cxn>
                  <a:cxn ang="0">
                    <a:pos x="48" y="77"/>
                  </a:cxn>
                  <a:cxn ang="0">
                    <a:pos x="42" y="85"/>
                  </a:cxn>
                  <a:cxn ang="0">
                    <a:pos x="36" y="95"/>
                  </a:cxn>
                  <a:cxn ang="0">
                    <a:pos x="30" y="103"/>
                  </a:cxn>
                  <a:cxn ang="0">
                    <a:pos x="25" y="112"/>
                  </a:cxn>
                  <a:cxn ang="0">
                    <a:pos x="20" y="120"/>
                  </a:cxn>
                  <a:cxn ang="0">
                    <a:pos x="16" y="125"/>
                  </a:cxn>
                  <a:cxn ang="0">
                    <a:pos x="13" y="129"/>
                  </a:cxn>
                  <a:cxn ang="0">
                    <a:pos x="12" y="131"/>
                  </a:cxn>
                  <a:cxn ang="0">
                    <a:pos x="13" y="120"/>
                  </a:cxn>
                  <a:cxn ang="0">
                    <a:pos x="14" y="94"/>
                  </a:cxn>
                  <a:cxn ang="0">
                    <a:pos x="16" y="63"/>
                  </a:cxn>
                  <a:cxn ang="0">
                    <a:pos x="15" y="36"/>
                  </a:cxn>
                  <a:cxn ang="0">
                    <a:pos x="14" y="30"/>
                  </a:cxn>
                  <a:cxn ang="0">
                    <a:pos x="14" y="24"/>
                  </a:cxn>
                  <a:cxn ang="0">
                    <a:pos x="14" y="20"/>
                  </a:cxn>
                  <a:cxn ang="0">
                    <a:pos x="13" y="16"/>
                  </a:cxn>
                  <a:cxn ang="0">
                    <a:pos x="10" y="13"/>
                  </a:cxn>
                  <a:cxn ang="0">
                    <a:pos x="6" y="8"/>
                  </a:cxn>
                  <a:cxn ang="0">
                    <a:pos x="3" y="4"/>
                  </a:cxn>
                  <a:cxn ang="0">
                    <a:pos x="0" y="0"/>
                  </a:cxn>
                  <a:cxn ang="0">
                    <a:pos x="1" y="16"/>
                  </a:cxn>
                  <a:cxn ang="0">
                    <a:pos x="2" y="41"/>
                  </a:cxn>
                  <a:cxn ang="0">
                    <a:pos x="2" y="69"/>
                  </a:cxn>
                  <a:cxn ang="0">
                    <a:pos x="1" y="100"/>
                  </a:cxn>
                  <a:cxn ang="0">
                    <a:pos x="1" y="111"/>
                  </a:cxn>
                  <a:cxn ang="0">
                    <a:pos x="0" y="120"/>
                  </a:cxn>
                  <a:cxn ang="0">
                    <a:pos x="0" y="128"/>
                  </a:cxn>
                  <a:cxn ang="0">
                    <a:pos x="0" y="136"/>
                  </a:cxn>
                  <a:cxn ang="0">
                    <a:pos x="22" y="135"/>
                  </a:cxn>
                </a:cxnLst>
                <a:rect l="0" t="0" r="r" b="b"/>
                <a:pathLst>
                  <a:path w="77" h="136">
                    <a:moveTo>
                      <a:pt x="22" y="135"/>
                    </a:moveTo>
                    <a:lnTo>
                      <a:pt x="27" y="127"/>
                    </a:lnTo>
                    <a:lnTo>
                      <a:pt x="33" y="119"/>
                    </a:lnTo>
                    <a:lnTo>
                      <a:pt x="39" y="111"/>
                    </a:lnTo>
                    <a:lnTo>
                      <a:pt x="44" y="103"/>
                    </a:lnTo>
                    <a:lnTo>
                      <a:pt x="48" y="95"/>
                    </a:lnTo>
                    <a:lnTo>
                      <a:pt x="54" y="87"/>
                    </a:lnTo>
                    <a:lnTo>
                      <a:pt x="58" y="81"/>
                    </a:lnTo>
                    <a:lnTo>
                      <a:pt x="62" y="75"/>
                    </a:lnTo>
                    <a:lnTo>
                      <a:pt x="67" y="64"/>
                    </a:lnTo>
                    <a:lnTo>
                      <a:pt x="72" y="53"/>
                    </a:lnTo>
                    <a:lnTo>
                      <a:pt x="75" y="42"/>
                    </a:lnTo>
                    <a:lnTo>
                      <a:pt x="77" y="35"/>
                    </a:lnTo>
                    <a:lnTo>
                      <a:pt x="74" y="35"/>
                    </a:lnTo>
                    <a:lnTo>
                      <a:pt x="71" y="36"/>
                    </a:lnTo>
                    <a:lnTo>
                      <a:pt x="68" y="36"/>
                    </a:lnTo>
                    <a:lnTo>
                      <a:pt x="64" y="36"/>
                    </a:lnTo>
                    <a:lnTo>
                      <a:pt x="62" y="44"/>
                    </a:lnTo>
                    <a:lnTo>
                      <a:pt x="59" y="54"/>
                    </a:lnTo>
                    <a:lnTo>
                      <a:pt x="54" y="65"/>
                    </a:lnTo>
                    <a:lnTo>
                      <a:pt x="48" y="77"/>
                    </a:lnTo>
                    <a:lnTo>
                      <a:pt x="42" y="85"/>
                    </a:lnTo>
                    <a:lnTo>
                      <a:pt x="36" y="95"/>
                    </a:lnTo>
                    <a:lnTo>
                      <a:pt x="30" y="103"/>
                    </a:lnTo>
                    <a:lnTo>
                      <a:pt x="25" y="112"/>
                    </a:lnTo>
                    <a:lnTo>
                      <a:pt x="20" y="120"/>
                    </a:lnTo>
                    <a:lnTo>
                      <a:pt x="16" y="125"/>
                    </a:lnTo>
                    <a:lnTo>
                      <a:pt x="13" y="129"/>
                    </a:lnTo>
                    <a:lnTo>
                      <a:pt x="12" y="131"/>
                    </a:lnTo>
                    <a:lnTo>
                      <a:pt x="13" y="120"/>
                    </a:lnTo>
                    <a:lnTo>
                      <a:pt x="14" y="94"/>
                    </a:lnTo>
                    <a:lnTo>
                      <a:pt x="16" y="63"/>
                    </a:lnTo>
                    <a:lnTo>
                      <a:pt x="15" y="36"/>
                    </a:lnTo>
                    <a:lnTo>
                      <a:pt x="14" y="30"/>
                    </a:lnTo>
                    <a:lnTo>
                      <a:pt x="14" y="24"/>
                    </a:lnTo>
                    <a:lnTo>
                      <a:pt x="14" y="20"/>
                    </a:lnTo>
                    <a:lnTo>
                      <a:pt x="13" y="16"/>
                    </a:lnTo>
                    <a:lnTo>
                      <a:pt x="10" y="13"/>
                    </a:lnTo>
                    <a:lnTo>
                      <a:pt x="6" y="8"/>
                    </a:lnTo>
                    <a:lnTo>
                      <a:pt x="3" y="4"/>
                    </a:lnTo>
                    <a:lnTo>
                      <a:pt x="0" y="0"/>
                    </a:lnTo>
                    <a:lnTo>
                      <a:pt x="1" y="16"/>
                    </a:lnTo>
                    <a:lnTo>
                      <a:pt x="2" y="41"/>
                    </a:lnTo>
                    <a:lnTo>
                      <a:pt x="2" y="69"/>
                    </a:lnTo>
                    <a:lnTo>
                      <a:pt x="1" y="100"/>
                    </a:lnTo>
                    <a:lnTo>
                      <a:pt x="1" y="111"/>
                    </a:lnTo>
                    <a:lnTo>
                      <a:pt x="0" y="120"/>
                    </a:lnTo>
                    <a:lnTo>
                      <a:pt x="0" y="128"/>
                    </a:lnTo>
                    <a:lnTo>
                      <a:pt x="0" y="136"/>
                    </a:lnTo>
                    <a:lnTo>
                      <a:pt x="22" y="135"/>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5" name="Freeform 31"/>
              <p:cNvSpPr>
                <a:spLocks/>
              </p:cNvSpPr>
              <p:nvPr/>
            </p:nvSpPr>
            <p:spPr bwMode="auto">
              <a:xfrm>
                <a:off x="356" y="2046"/>
                <a:ext cx="123" cy="211"/>
              </a:xfrm>
              <a:custGeom>
                <a:avLst/>
                <a:gdLst/>
                <a:ahLst/>
                <a:cxnLst>
                  <a:cxn ang="0">
                    <a:pos x="112" y="0"/>
                  </a:cxn>
                  <a:cxn ang="0">
                    <a:pos x="92" y="6"/>
                  </a:cxn>
                  <a:cxn ang="0">
                    <a:pos x="60" y="22"/>
                  </a:cxn>
                  <a:cxn ang="0">
                    <a:pos x="27" y="50"/>
                  </a:cxn>
                  <a:cxn ang="0">
                    <a:pos x="4" y="93"/>
                  </a:cxn>
                  <a:cxn ang="0">
                    <a:pos x="1" y="133"/>
                  </a:cxn>
                  <a:cxn ang="0">
                    <a:pos x="14" y="166"/>
                  </a:cxn>
                  <a:cxn ang="0">
                    <a:pos x="37" y="187"/>
                  </a:cxn>
                  <a:cxn ang="0">
                    <a:pos x="62" y="198"/>
                  </a:cxn>
                  <a:cxn ang="0">
                    <a:pos x="79" y="205"/>
                  </a:cxn>
                  <a:cxn ang="0">
                    <a:pos x="89" y="209"/>
                  </a:cxn>
                  <a:cxn ang="0">
                    <a:pos x="93" y="211"/>
                  </a:cxn>
                  <a:cxn ang="0">
                    <a:pos x="95" y="208"/>
                  </a:cxn>
                  <a:cxn ang="0">
                    <a:pos x="100" y="193"/>
                  </a:cxn>
                  <a:cxn ang="0">
                    <a:pos x="108" y="175"/>
                  </a:cxn>
                  <a:cxn ang="0">
                    <a:pos x="116" y="161"/>
                  </a:cxn>
                  <a:cxn ang="0">
                    <a:pos x="115" y="159"/>
                  </a:cxn>
                  <a:cxn ang="0">
                    <a:pos x="100" y="152"/>
                  </a:cxn>
                  <a:cxn ang="0">
                    <a:pos x="81" y="138"/>
                  </a:cxn>
                  <a:cxn ang="0">
                    <a:pos x="70" y="118"/>
                  </a:cxn>
                  <a:cxn ang="0">
                    <a:pos x="73" y="96"/>
                  </a:cxn>
                  <a:cxn ang="0">
                    <a:pos x="82" y="85"/>
                  </a:cxn>
                  <a:cxn ang="0">
                    <a:pos x="90" y="82"/>
                  </a:cxn>
                  <a:cxn ang="0">
                    <a:pos x="95" y="82"/>
                  </a:cxn>
                  <a:cxn ang="0">
                    <a:pos x="97" y="70"/>
                  </a:cxn>
                  <a:cxn ang="0">
                    <a:pos x="92" y="70"/>
                  </a:cxn>
                  <a:cxn ang="0">
                    <a:pos x="81" y="73"/>
                  </a:cxn>
                  <a:cxn ang="0">
                    <a:pos x="68" y="84"/>
                  </a:cxn>
                  <a:cxn ang="0">
                    <a:pos x="59" y="103"/>
                  </a:cxn>
                  <a:cxn ang="0">
                    <a:pos x="62" y="129"/>
                  </a:cxn>
                  <a:cxn ang="0">
                    <a:pos x="77" y="148"/>
                  </a:cxn>
                  <a:cxn ang="0">
                    <a:pos x="94" y="160"/>
                  </a:cxn>
                  <a:cxn ang="0">
                    <a:pos x="102" y="164"/>
                  </a:cxn>
                  <a:cxn ang="0">
                    <a:pos x="99" y="168"/>
                  </a:cxn>
                  <a:cxn ang="0">
                    <a:pos x="93" y="181"/>
                  </a:cxn>
                  <a:cxn ang="0">
                    <a:pos x="89" y="191"/>
                  </a:cxn>
                  <a:cxn ang="0">
                    <a:pos x="88" y="194"/>
                  </a:cxn>
                  <a:cxn ang="0">
                    <a:pos x="79" y="191"/>
                  </a:cxn>
                  <a:cxn ang="0">
                    <a:pos x="57" y="182"/>
                  </a:cxn>
                  <a:cxn ang="0">
                    <a:pos x="34" y="166"/>
                  </a:cxn>
                  <a:cxn ang="0">
                    <a:pos x="18" y="141"/>
                  </a:cxn>
                  <a:cxn ang="0">
                    <a:pos x="14" y="113"/>
                  </a:cxn>
                  <a:cxn ang="0">
                    <a:pos x="18" y="89"/>
                  </a:cxn>
                  <a:cxn ang="0">
                    <a:pos x="30" y="66"/>
                  </a:cxn>
                  <a:cxn ang="0">
                    <a:pos x="50" y="44"/>
                  </a:cxn>
                  <a:cxn ang="0">
                    <a:pos x="74" y="25"/>
                  </a:cxn>
                  <a:cxn ang="0">
                    <a:pos x="98" y="15"/>
                  </a:cxn>
                  <a:cxn ang="0">
                    <a:pos x="116" y="11"/>
                  </a:cxn>
                  <a:cxn ang="0">
                    <a:pos x="123" y="10"/>
                  </a:cxn>
                </a:cxnLst>
                <a:rect l="0" t="0" r="r" b="b"/>
                <a:pathLst>
                  <a:path w="123" h="211">
                    <a:moveTo>
                      <a:pt x="116" y="0"/>
                    </a:moveTo>
                    <a:lnTo>
                      <a:pt x="112" y="0"/>
                    </a:lnTo>
                    <a:lnTo>
                      <a:pt x="104" y="2"/>
                    </a:lnTo>
                    <a:lnTo>
                      <a:pt x="92" y="6"/>
                    </a:lnTo>
                    <a:lnTo>
                      <a:pt x="77" y="13"/>
                    </a:lnTo>
                    <a:lnTo>
                      <a:pt x="60" y="22"/>
                    </a:lnTo>
                    <a:lnTo>
                      <a:pt x="44" y="34"/>
                    </a:lnTo>
                    <a:lnTo>
                      <a:pt x="27" y="50"/>
                    </a:lnTo>
                    <a:lnTo>
                      <a:pt x="14" y="71"/>
                    </a:lnTo>
                    <a:lnTo>
                      <a:pt x="4" y="93"/>
                    </a:lnTo>
                    <a:lnTo>
                      <a:pt x="0" y="114"/>
                    </a:lnTo>
                    <a:lnTo>
                      <a:pt x="1" y="133"/>
                    </a:lnTo>
                    <a:lnTo>
                      <a:pt x="6" y="150"/>
                    </a:lnTo>
                    <a:lnTo>
                      <a:pt x="14" y="166"/>
                    </a:lnTo>
                    <a:lnTo>
                      <a:pt x="25" y="178"/>
                    </a:lnTo>
                    <a:lnTo>
                      <a:pt x="37" y="187"/>
                    </a:lnTo>
                    <a:lnTo>
                      <a:pt x="51" y="194"/>
                    </a:lnTo>
                    <a:lnTo>
                      <a:pt x="62" y="198"/>
                    </a:lnTo>
                    <a:lnTo>
                      <a:pt x="72" y="201"/>
                    </a:lnTo>
                    <a:lnTo>
                      <a:pt x="79" y="205"/>
                    </a:lnTo>
                    <a:lnTo>
                      <a:pt x="85" y="207"/>
                    </a:lnTo>
                    <a:lnTo>
                      <a:pt x="89" y="209"/>
                    </a:lnTo>
                    <a:lnTo>
                      <a:pt x="91" y="210"/>
                    </a:lnTo>
                    <a:lnTo>
                      <a:pt x="93" y="211"/>
                    </a:lnTo>
                    <a:lnTo>
                      <a:pt x="93" y="211"/>
                    </a:lnTo>
                    <a:lnTo>
                      <a:pt x="95" y="208"/>
                    </a:lnTo>
                    <a:lnTo>
                      <a:pt x="97" y="201"/>
                    </a:lnTo>
                    <a:lnTo>
                      <a:pt x="100" y="193"/>
                    </a:lnTo>
                    <a:lnTo>
                      <a:pt x="104" y="185"/>
                    </a:lnTo>
                    <a:lnTo>
                      <a:pt x="108" y="175"/>
                    </a:lnTo>
                    <a:lnTo>
                      <a:pt x="113" y="167"/>
                    </a:lnTo>
                    <a:lnTo>
                      <a:pt x="116" y="161"/>
                    </a:lnTo>
                    <a:lnTo>
                      <a:pt x="118" y="160"/>
                    </a:lnTo>
                    <a:lnTo>
                      <a:pt x="115" y="159"/>
                    </a:lnTo>
                    <a:lnTo>
                      <a:pt x="109" y="156"/>
                    </a:lnTo>
                    <a:lnTo>
                      <a:pt x="100" y="152"/>
                    </a:lnTo>
                    <a:lnTo>
                      <a:pt x="91" y="146"/>
                    </a:lnTo>
                    <a:lnTo>
                      <a:pt x="81" y="138"/>
                    </a:lnTo>
                    <a:lnTo>
                      <a:pt x="73" y="129"/>
                    </a:lnTo>
                    <a:lnTo>
                      <a:pt x="70" y="118"/>
                    </a:lnTo>
                    <a:lnTo>
                      <a:pt x="70" y="106"/>
                    </a:lnTo>
                    <a:lnTo>
                      <a:pt x="73" y="96"/>
                    </a:lnTo>
                    <a:lnTo>
                      <a:pt x="78" y="90"/>
                    </a:lnTo>
                    <a:lnTo>
                      <a:pt x="82" y="85"/>
                    </a:lnTo>
                    <a:lnTo>
                      <a:pt x="86" y="83"/>
                    </a:lnTo>
                    <a:lnTo>
                      <a:pt x="90" y="82"/>
                    </a:lnTo>
                    <a:lnTo>
                      <a:pt x="93" y="81"/>
                    </a:lnTo>
                    <a:lnTo>
                      <a:pt x="95" y="82"/>
                    </a:lnTo>
                    <a:lnTo>
                      <a:pt x="96" y="82"/>
                    </a:lnTo>
                    <a:lnTo>
                      <a:pt x="97" y="70"/>
                    </a:lnTo>
                    <a:lnTo>
                      <a:pt x="95" y="70"/>
                    </a:lnTo>
                    <a:lnTo>
                      <a:pt x="92" y="70"/>
                    </a:lnTo>
                    <a:lnTo>
                      <a:pt x="87" y="71"/>
                    </a:lnTo>
                    <a:lnTo>
                      <a:pt x="81" y="73"/>
                    </a:lnTo>
                    <a:lnTo>
                      <a:pt x="74" y="78"/>
                    </a:lnTo>
                    <a:lnTo>
                      <a:pt x="68" y="84"/>
                    </a:lnTo>
                    <a:lnTo>
                      <a:pt x="63" y="92"/>
                    </a:lnTo>
                    <a:lnTo>
                      <a:pt x="59" y="103"/>
                    </a:lnTo>
                    <a:lnTo>
                      <a:pt x="58" y="117"/>
                    </a:lnTo>
                    <a:lnTo>
                      <a:pt x="62" y="129"/>
                    </a:lnTo>
                    <a:lnTo>
                      <a:pt x="69" y="140"/>
                    </a:lnTo>
                    <a:lnTo>
                      <a:pt x="77" y="148"/>
                    </a:lnTo>
                    <a:lnTo>
                      <a:pt x="86" y="155"/>
                    </a:lnTo>
                    <a:lnTo>
                      <a:pt x="94" y="160"/>
                    </a:lnTo>
                    <a:lnTo>
                      <a:pt x="100" y="163"/>
                    </a:lnTo>
                    <a:lnTo>
                      <a:pt x="102" y="164"/>
                    </a:lnTo>
                    <a:lnTo>
                      <a:pt x="101" y="165"/>
                    </a:lnTo>
                    <a:lnTo>
                      <a:pt x="99" y="168"/>
                    </a:lnTo>
                    <a:lnTo>
                      <a:pt x="97" y="174"/>
                    </a:lnTo>
                    <a:lnTo>
                      <a:pt x="93" y="181"/>
                    </a:lnTo>
                    <a:lnTo>
                      <a:pt x="91" y="186"/>
                    </a:lnTo>
                    <a:lnTo>
                      <a:pt x="89" y="191"/>
                    </a:lnTo>
                    <a:lnTo>
                      <a:pt x="88" y="194"/>
                    </a:lnTo>
                    <a:lnTo>
                      <a:pt x="88" y="194"/>
                    </a:lnTo>
                    <a:lnTo>
                      <a:pt x="85" y="194"/>
                    </a:lnTo>
                    <a:lnTo>
                      <a:pt x="79" y="191"/>
                    </a:lnTo>
                    <a:lnTo>
                      <a:pt x="69" y="187"/>
                    </a:lnTo>
                    <a:lnTo>
                      <a:pt x="57" y="182"/>
                    </a:lnTo>
                    <a:lnTo>
                      <a:pt x="45" y="175"/>
                    </a:lnTo>
                    <a:lnTo>
                      <a:pt x="34" y="166"/>
                    </a:lnTo>
                    <a:lnTo>
                      <a:pt x="24" y="154"/>
                    </a:lnTo>
                    <a:lnTo>
                      <a:pt x="18" y="141"/>
                    </a:lnTo>
                    <a:lnTo>
                      <a:pt x="15" y="127"/>
                    </a:lnTo>
                    <a:lnTo>
                      <a:pt x="14" y="113"/>
                    </a:lnTo>
                    <a:lnTo>
                      <a:pt x="15" y="101"/>
                    </a:lnTo>
                    <a:lnTo>
                      <a:pt x="18" y="89"/>
                    </a:lnTo>
                    <a:lnTo>
                      <a:pt x="23" y="77"/>
                    </a:lnTo>
                    <a:lnTo>
                      <a:pt x="30" y="66"/>
                    </a:lnTo>
                    <a:lnTo>
                      <a:pt x="39" y="55"/>
                    </a:lnTo>
                    <a:lnTo>
                      <a:pt x="50" y="44"/>
                    </a:lnTo>
                    <a:lnTo>
                      <a:pt x="62" y="33"/>
                    </a:lnTo>
                    <a:lnTo>
                      <a:pt x="74" y="25"/>
                    </a:lnTo>
                    <a:lnTo>
                      <a:pt x="86" y="19"/>
                    </a:lnTo>
                    <a:lnTo>
                      <a:pt x="98" y="15"/>
                    </a:lnTo>
                    <a:lnTo>
                      <a:pt x="108" y="13"/>
                    </a:lnTo>
                    <a:lnTo>
                      <a:pt x="116" y="11"/>
                    </a:lnTo>
                    <a:lnTo>
                      <a:pt x="121" y="10"/>
                    </a:lnTo>
                    <a:lnTo>
                      <a:pt x="123" y="10"/>
                    </a:lnTo>
                    <a:lnTo>
                      <a:pt x="116"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6" name="Freeform 32"/>
              <p:cNvSpPr>
                <a:spLocks/>
              </p:cNvSpPr>
              <p:nvPr/>
            </p:nvSpPr>
            <p:spPr bwMode="auto">
              <a:xfrm>
                <a:off x="308" y="2198"/>
                <a:ext cx="335" cy="194"/>
              </a:xfrm>
              <a:custGeom>
                <a:avLst/>
                <a:gdLst/>
                <a:ahLst/>
                <a:cxnLst>
                  <a:cxn ang="0">
                    <a:pos x="300" y="178"/>
                  </a:cxn>
                  <a:cxn ang="0">
                    <a:pos x="300" y="81"/>
                  </a:cxn>
                  <a:cxn ang="0">
                    <a:pos x="303" y="82"/>
                  </a:cxn>
                  <a:cxn ang="0">
                    <a:pos x="303" y="80"/>
                  </a:cxn>
                  <a:cxn ang="0">
                    <a:pos x="295" y="70"/>
                  </a:cxn>
                  <a:cxn ang="0">
                    <a:pos x="281" y="57"/>
                  </a:cxn>
                  <a:cxn ang="0">
                    <a:pos x="273" y="53"/>
                  </a:cxn>
                  <a:cxn ang="0">
                    <a:pos x="248" y="52"/>
                  </a:cxn>
                  <a:cxn ang="0">
                    <a:pos x="254" y="56"/>
                  </a:cxn>
                  <a:cxn ang="0">
                    <a:pos x="264" y="63"/>
                  </a:cxn>
                  <a:cxn ang="0">
                    <a:pos x="275" y="70"/>
                  </a:cxn>
                  <a:cxn ang="0">
                    <a:pos x="279" y="73"/>
                  </a:cxn>
                  <a:cxn ang="0">
                    <a:pos x="275" y="73"/>
                  </a:cxn>
                  <a:cxn ang="0">
                    <a:pos x="264" y="74"/>
                  </a:cxn>
                  <a:cxn ang="0">
                    <a:pos x="246" y="78"/>
                  </a:cxn>
                  <a:cxn ang="0">
                    <a:pos x="224" y="86"/>
                  </a:cxn>
                  <a:cxn ang="0">
                    <a:pos x="206" y="94"/>
                  </a:cxn>
                  <a:cxn ang="0">
                    <a:pos x="186" y="105"/>
                  </a:cxn>
                  <a:cxn ang="0">
                    <a:pos x="164" y="114"/>
                  </a:cxn>
                  <a:cxn ang="0">
                    <a:pos x="145" y="120"/>
                  </a:cxn>
                  <a:cxn ang="0">
                    <a:pos x="120" y="121"/>
                  </a:cxn>
                  <a:cxn ang="0">
                    <a:pos x="99" y="118"/>
                  </a:cxn>
                  <a:cxn ang="0">
                    <a:pos x="84" y="114"/>
                  </a:cxn>
                  <a:cxn ang="0">
                    <a:pos x="79" y="111"/>
                  </a:cxn>
                  <a:cxn ang="0">
                    <a:pos x="78" y="104"/>
                  </a:cxn>
                  <a:cxn ang="0">
                    <a:pos x="75" y="77"/>
                  </a:cxn>
                  <a:cxn ang="0">
                    <a:pos x="73" y="38"/>
                  </a:cxn>
                  <a:cxn ang="0">
                    <a:pos x="74" y="18"/>
                  </a:cxn>
                  <a:cxn ang="0">
                    <a:pos x="61" y="4"/>
                  </a:cxn>
                  <a:cxn ang="0">
                    <a:pos x="60" y="29"/>
                  </a:cxn>
                  <a:cxn ang="0">
                    <a:pos x="60" y="62"/>
                  </a:cxn>
                  <a:cxn ang="0">
                    <a:pos x="64" y="101"/>
                  </a:cxn>
                  <a:cxn ang="0">
                    <a:pos x="28" y="103"/>
                  </a:cxn>
                  <a:cxn ang="0">
                    <a:pos x="27" y="180"/>
                  </a:cxn>
                  <a:cxn ang="0">
                    <a:pos x="38" y="182"/>
                  </a:cxn>
                  <a:cxn ang="0">
                    <a:pos x="66" y="184"/>
                  </a:cxn>
                  <a:cxn ang="0">
                    <a:pos x="99" y="185"/>
                  </a:cxn>
                  <a:cxn ang="0">
                    <a:pos x="128" y="179"/>
                  </a:cxn>
                  <a:cxn ang="0">
                    <a:pos x="145" y="167"/>
                  </a:cxn>
                  <a:cxn ang="0">
                    <a:pos x="156" y="152"/>
                  </a:cxn>
                  <a:cxn ang="0">
                    <a:pos x="162" y="138"/>
                  </a:cxn>
                  <a:cxn ang="0">
                    <a:pos x="164" y="127"/>
                  </a:cxn>
                  <a:cxn ang="0">
                    <a:pos x="182" y="121"/>
                  </a:cxn>
                  <a:cxn ang="0">
                    <a:pos x="195" y="114"/>
                  </a:cxn>
                  <a:cxn ang="0">
                    <a:pos x="208" y="107"/>
                  </a:cxn>
                  <a:cxn ang="0">
                    <a:pos x="223" y="100"/>
                  </a:cxn>
                  <a:cxn ang="0">
                    <a:pos x="335" y="192"/>
                  </a:cxn>
                </a:cxnLst>
                <a:rect l="0" t="0" r="r" b="b"/>
                <a:pathLst>
                  <a:path w="335" h="194">
                    <a:moveTo>
                      <a:pt x="335" y="192"/>
                    </a:moveTo>
                    <a:lnTo>
                      <a:pt x="300" y="178"/>
                    </a:lnTo>
                    <a:lnTo>
                      <a:pt x="298" y="81"/>
                    </a:lnTo>
                    <a:lnTo>
                      <a:pt x="300" y="81"/>
                    </a:lnTo>
                    <a:lnTo>
                      <a:pt x="302" y="81"/>
                    </a:lnTo>
                    <a:lnTo>
                      <a:pt x="303" y="82"/>
                    </a:lnTo>
                    <a:lnTo>
                      <a:pt x="304" y="82"/>
                    </a:lnTo>
                    <a:lnTo>
                      <a:pt x="303" y="80"/>
                    </a:lnTo>
                    <a:lnTo>
                      <a:pt x="300" y="76"/>
                    </a:lnTo>
                    <a:lnTo>
                      <a:pt x="295" y="70"/>
                    </a:lnTo>
                    <a:lnTo>
                      <a:pt x="288" y="63"/>
                    </a:lnTo>
                    <a:lnTo>
                      <a:pt x="281" y="57"/>
                    </a:lnTo>
                    <a:lnTo>
                      <a:pt x="277" y="54"/>
                    </a:lnTo>
                    <a:lnTo>
                      <a:pt x="273" y="53"/>
                    </a:lnTo>
                    <a:lnTo>
                      <a:pt x="273" y="52"/>
                    </a:lnTo>
                    <a:lnTo>
                      <a:pt x="248" y="52"/>
                    </a:lnTo>
                    <a:lnTo>
                      <a:pt x="250" y="53"/>
                    </a:lnTo>
                    <a:lnTo>
                      <a:pt x="254" y="56"/>
                    </a:lnTo>
                    <a:lnTo>
                      <a:pt x="259" y="59"/>
                    </a:lnTo>
                    <a:lnTo>
                      <a:pt x="264" y="63"/>
                    </a:lnTo>
                    <a:lnTo>
                      <a:pt x="270" y="66"/>
                    </a:lnTo>
                    <a:lnTo>
                      <a:pt x="275" y="70"/>
                    </a:lnTo>
                    <a:lnTo>
                      <a:pt x="278" y="72"/>
                    </a:lnTo>
                    <a:lnTo>
                      <a:pt x="279" y="73"/>
                    </a:lnTo>
                    <a:lnTo>
                      <a:pt x="277" y="73"/>
                    </a:lnTo>
                    <a:lnTo>
                      <a:pt x="275" y="73"/>
                    </a:lnTo>
                    <a:lnTo>
                      <a:pt x="269" y="73"/>
                    </a:lnTo>
                    <a:lnTo>
                      <a:pt x="264" y="74"/>
                    </a:lnTo>
                    <a:lnTo>
                      <a:pt x="255" y="76"/>
                    </a:lnTo>
                    <a:lnTo>
                      <a:pt x="246" y="78"/>
                    </a:lnTo>
                    <a:lnTo>
                      <a:pt x="235" y="82"/>
                    </a:lnTo>
                    <a:lnTo>
                      <a:pt x="224" y="86"/>
                    </a:lnTo>
                    <a:lnTo>
                      <a:pt x="216" y="90"/>
                    </a:lnTo>
                    <a:lnTo>
                      <a:pt x="206" y="94"/>
                    </a:lnTo>
                    <a:lnTo>
                      <a:pt x="196" y="100"/>
                    </a:lnTo>
                    <a:lnTo>
                      <a:pt x="186" y="105"/>
                    </a:lnTo>
                    <a:lnTo>
                      <a:pt x="175" y="110"/>
                    </a:lnTo>
                    <a:lnTo>
                      <a:pt x="164" y="114"/>
                    </a:lnTo>
                    <a:lnTo>
                      <a:pt x="154" y="117"/>
                    </a:lnTo>
                    <a:lnTo>
                      <a:pt x="145" y="120"/>
                    </a:lnTo>
                    <a:lnTo>
                      <a:pt x="132" y="122"/>
                    </a:lnTo>
                    <a:lnTo>
                      <a:pt x="120" y="121"/>
                    </a:lnTo>
                    <a:lnTo>
                      <a:pt x="109" y="120"/>
                    </a:lnTo>
                    <a:lnTo>
                      <a:pt x="99" y="118"/>
                    </a:lnTo>
                    <a:lnTo>
                      <a:pt x="91" y="116"/>
                    </a:lnTo>
                    <a:lnTo>
                      <a:pt x="84" y="114"/>
                    </a:lnTo>
                    <a:lnTo>
                      <a:pt x="80" y="112"/>
                    </a:lnTo>
                    <a:lnTo>
                      <a:pt x="79" y="111"/>
                    </a:lnTo>
                    <a:lnTo>
                      <a:pt x="79" y="110"/>
                    </a:lnTo>
                    <a:lnTo>
                      <a:pt x="78" y="104"/>
                    </a:lnTo>
                    <a:lnTo>
                      <a:pt x="77" y="93"/>
                    </a:lnTo>
                    <a:lnTo>
                      <a:pt x="75" y="77"/>
                    </a:lnTo>
                    <a:lnTo>
                      <a:pt x="73" y="57"/>
                    </a:lnTo>
                    <a:lnTo>
                      <a:pt x="73" y="38"/>
                    </a:lnTo>
                    <a:lnTo>
                      <a:pt x="73" y="24"/>
                    </a:lnTo>
                    <a:lnTo>
                      <a:pt x="74" y="18"/>
                    </a:lnTo>
                    <a:lnTo>
                      <a:pt x="62" y="0"/>
                    </a:lnTo>
                    <a:lnTo>
                      <a:pt x="61" y="4"/>
                    </a:lnTo>
                    <a:lnTo>
                      <a:pt x="60" y="14"/>
                    </a:lnTo>
                    <a:lnTo>
                      <a:pt x="60" y="29"/>
                    </a:lnTo>
                    <a:lnTo>
                      <a:pt x="59" y="46"/>
                    </a:lnTo>
                    <a:lnTo>
                      <a:pt x="60" y="62"/>
                    </a:lnTo>
                    <a:lnTo>
                      <a:pt x="62" y="82"/>
                    </a:lnTo>
                    <a:lnTo>
                      <a:pt x="64" y="101"/>
                    </a:lnTo>
                    <a:lnTo>
                      <a:pt x="66" y="116"/>
                    </a:lnTo>
                    <a:lnTo>
                      <a:pt x="28" y="103"/>
                    </a:lnTo>
                    <a:lnTo>
                      <a:pt x="0" y="194"/>
                    </a:lnTo>
                    <a:lnTo>
                      <a:pt x="27" y="180"/>
                    </a:lnTo>
                    <a:lnTo>
                      <a:pt x="30" y="181"/>
                    </a:lnTo>
                    <a:lnTo>
                      <a:pt x="38" y="182"/>
                    </a:lnTo>
                    <a:lnTo>
                      <a:pt x="50" y="183"/>
                    </a:lnTo>
                    <a:lnTo>
                      <a:pt x="66" y="184"/>
                    </a:lnTo>
                    <a:lnTo>
                      <a:pt x="82" y="185"/>
                    </a:lnTo>
                    <a:lnTo>
                      <a:pt x="99" y="185"/>
                    </a:lnTo>
                    <a:lnTo>
                      <a:pt x="115" y="182"/>
                    </a:lnTo>
                    <a:lnTo>
                      <a:pt x="128" y="179"/>
                    </a:lnTo>
                    <a:lnTo>
                      <a:pt x="137" y="173"/>
                    </a:lnTo>
                    <a:lnTo>
                      <a:pt x="145" y="167"/>
                    </a:lnTo>
                    <a:lnTo>
                      <a:pt x="151" y="159"/>
                    </a:lnTo>
                    <a:lnTo>
                      <a:pt x="156" y="152"/>
                    </a:lnTo>
                    <a:lnTo>
                      <a:pt x="159" y="144"/>
                    </a:lnTo>
                    <a:lnTo>
                      <a:pt x="162" y="138"/>
                    </a:lnTo>
                    <a:lnTo>
                      <a:pt x="163" y="131"/>
                    </a:lnTo>
                    <a:lnTo>
                      <a:pt x="164" y="127"/>
                    </a:lnTo>
                    <a:lnTo>
                      <a:pt x="173" y="124"/>
                    </a:lnTo>
                    <a:lnTo>
                      <a:pt x="182" y="121"/>
                    </a:lnTo>
                    <a:lnTo>
                      <a:pt x="189" y="118"/>
                    </a:lnTo>
                    <a:lnTo>
                      <a:pt x="195" y="114"/>
                    </a:lnTo>
                    <a:lnTo>
                      <a:pt x="201" y="111"/>
                    </a:lnTo>
                    <a:lnTo>
                      <a:pt x="208" y="107"/>
                    </a:lnTo>
                    <a:lnTo>
                      <a:pt x="215" y="104"/>
                    </a:lnTo>
                    <a:lnTo>
                      <a:pt x="223" y="100"/>
                    </a:lnTo>
                    <a:lnTo>
                      <a:pt x="214" y="192"/>
                    </a:lnTo>
                    <a:lnTo>
                      <a:pt x="335" y="192"/>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7" name="Freeform 33"/>
              <p:cNvSpPr>
                <a:spLocks/>
              </p:cNvSpPr>
              <p:nvPr/>
            </p:nvSpPr>
            <p:spPr bwMode="auto">
              <a:xfrm>
                <a:off x="487" y="2093"/>
                <a:ext cx="38" cy="97"/>
              </a:xfrm>
              <a:custGeom>
                <a:avLst/>
                <a:gdLst/>
                <a:ahLst/>
                <a:cxnLst>
                  <a:cxn ang="0">
                    <a:pos x="33" y="0"/>
                  </a:cxn>
                  <a:cxn ang="0">
                    <a:pos x="33" y="4"/>
                  </a:cxn>
                  <a:cxn ang="0">
                    <a:pos x="29" y="15"/>
                  </a:cxn>
                  <a:cxn ang="0">
                    <a:pos x="25" y="31"/>
                  </a:cxn>
                  <a:cxn ang="0">
                    <a:pos x="18" y="48"/>
                  </a:cxn>
                  <a:cxn ang="0">
                    <a:pos x="12" y="62"/>
                  </a:cxn>
                  <a:cxn ang="0">
                    <a:pos x="6" y="72"/>
                  </a:cxn>
                  <a:cxn ang="0">
                    <a:pos x="4" y="78"/>
                  </a:cxn>
                  <a:cxn ang="0">
                    <a:pos x="2" y="80"/>
                  </a:cxn>
                  <a:cxn ang="0">
                    <a:pos x="0" y="96"/>
                  </a:cxn>
                  <a:cxn ang="0">
                    <a:pos x="10" y="97"/>
                  </a:cxn>
                  <a:cxn ang="0">
                    <a:pos x="23" y="80"/>
                  </a:cxn>
                  <a:cxn ang="0">
                    <a:pos x="24" y="74"/>
                  </a:cxn>
                  <a:cxn ang="0">
                    <a:pos x="28" y="60"/>
                  </a:cxn>
                  <a:cxn ang="0">
                    <a:pos x="32" y="43"/>
                  </a:cxn>
                  <a:cxn ang="0">
                    <a:pos x="34" y="26"/>
                  </a:cxn>
                  <a:cxn ang="0">
                    <a:pos x="35" y="14"/>
                  </a:cxn>
                  <a:cxn ang="0">
                    <a:pos x="37" y="7"/>
                  </a:cxn>
                  <a:cxn ang="0">
                    <a:pos x="37" y="3"/>
                  </a:cxn>
                  <a:cxn ang="0">
                    <a:pos x="38" y="2"/>
                  </a:cxn>
                  <a:cxn ang="0">
                    <a:pos x="33" y="0"/>
                  </a:cxn>
                </a:cxnLst>
                <a:rect l="0" t="0" r="r" b="b"/>
                <a:pathLst>
                  <a:path w="38" h="97">
                    <a:moveTo>
                      <a:pt x="33" y="0"/>
                    </a:moveTo>
                    <a:lnTo>
                      <a:pt x="33" y="4"/>
                    </a:lnTo>
                    <a:lnTo>
                      <a:pt x="29" y="15"/>
                    </a:lnTo>
                    <a:lnTo>
                      <a:pt x="25" y="31"/>
                    </a:lnTo>
                    <a:lnTo>
                      <a:pt x="18" y="48"/>
                    </a:lnTo>
                    <a:lnTo>
                      <a:pt x="12" y="62"/>
                    </a:lnTo>
                    <a:lnTo>
                      <a:pt x="6" y="72"/>
                    </a:lnTo>
                    <a:lnTo>
                      <a:pt x="4" y="78"/>
                    </a:lnTo>
                    <a:lnTo>
                      <a:pt x="2" y="80"/>
                    </a:lnTo>
                    <a:lnTo>
                      <a:pt x="0" y="96"/>
                    </a:lnTo>
                    <a:lnTo>
                      <a:pt x="10" y="97"/>
                    </a:lnTo>
                    <a:lnTo>
                      <a:pt x="23" y="80"/>
                    </a:lnTo>
                    <a:lnTo>
                      <a:pt x="24" y="74"/>
                    </a:lnTo>
                    <a:lnTo>
                      <a:pt x="28" y="60"/>
                    </a:lnTo>
                    <a:lnTo>
                      <a:pt x="32" y="43"/>
                    </a:lnTo>
                    <a:lnTo>
                      <a:pt x="34" y="26"/>
                    </a:lnTo>
                    <a:lnTo>
                      <a:pt x="35" y="14"/>
                    </a:lnTo>
                    <a:lnTo>
                      <a:pt x="37" y="7"/>
                    </a:lnTo>
                    <a:lnTo>
                      <a:pt x="37" y="3"/>
                    </a:lnTo>
                    <a:lnTo>
                      <a:pt x="38" y="2"/>
                    </a:lnTo>
                    <a:lnTo>
                      <a:pt x="33"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8" name="Freeform 34"/>
              <p:cNvSpPr>
                <a:spLocks/>
              </p:cNvSpPr>
              <p:nvPr/>
            </p:nvSpPr>
            <p:spPr bwMode="auto">
              <a:xfrm>
                <a:off x="543" y="2087"/>
                <a:ext cx="127" cy="166"/>
              </a:xfrm>
              <a:custGeom>
                <a:avLst/>
                <a:gdLst/>
                <a:ahLst/>
                <a:cxnLst>
                  <a:cxn ang="0">
                    <a:pos x="125" y="119"/>
                  </a:cxn>
                  <a:cxn ang="0">
                    <a:pos x="117" y="111"/>
                  </a:cxn>
                  <a:cxn ang="0">
                    <a:pos x="104" y="99"/>
                  </a:cxn>
                  <a:cxn ang="0">
                    <a:pos x="86" y="81"/>
                  </a:cxn>
                  <a:cxn ang="0">
                    <a:pos x="66" y="60"/>
                  </a:cxn>
                  <a:cxn ang="0">
                    <a:pos x="48" y="37"/>
                  </a:cxn>
                  <a:cxn ang="0">
                    <a:pos x="34" y="15"/>
                  </a:cxn>
                  <a:cxn ang="0">
                    <a:pos x="27" y="1"/>
                  </a:cxn>
                  <a:cxn ang="0">
                    <a:pos x="13" y="6"/>
                  </a:cxn>
                  <a:cxn ang="0">
                    <a:pos x="18" y="13"/>
                  </a:cxn>
                  <a:cxn ang="0">
                    <a:pos x="30" y="32"/>
                  </a:cxn>
                  <a:cxn ang="0">
                    <a:pos x="46" y="55"/>
                  </a:cxn>
                  <a:cxn ang="0">
                    <a:pos x="65" y="76"/>
                  </a:cxn>
                  <a:cxn ang="0">
                    <a:pos x="82" y="93"/>
                  </a:cxn>
                  <a:cxn ang="0">
                    <a:pos x="98" y="107"/>
                  </a:cxn>
                  <a:cxn ang="0">
                    <a:pos x="107" y="116"/>
                  </a:cxn>
                  <a:cxn ang="0">
                    <a:pos x="111" y="119"/>
                  </a:cxn>
                  <a:cxn ang="0">
                    <a:pos x="90" y="151"/>
                  </a:cxn>
                  <a:cxn ang="0">
                    <a:pos x="79" y="144"/>
                  </a:cxn>
                  <a:cxn ang="0">
                    <a:pos x="61" y="133"/>
                  </a:cxn>
                  <a:cxn ang="0">
                    <a:pos x="43" y="120"/>
                  </a:cxn>
                  <a:cxn ang="0">
                    <a:pos x="28" y="107"/>
                  </a:cxn>
                  <a:cxn ang="0">
                    <a:pos x="17" y="97"/>
                  </a:cxn>
                  <a:cxn ang="0">
                    <a:pos x="10" y="91"/>
                  </a:cxn>
                  <a:cxn ang="0">
                    <a:pos x="7" y="88"/>
                  </a:cxn>
                  <a:cxn ang="0">
                    <a:pos x="0" y="96"/>
                  </a:cxn>
                  <a:cxn ang="0">
                    <a:pos x="4" y="100"/>
                  </a:cxn>
                  <a:cxn ang="0">
                    <a:pos x="13" y="109"/>
                  </a:cxn>
                  <a:cxn ang="0">
                    <a:pos x="29" y="122"/>
                  </a:cxn>
                  <a:cxn ang="0">
                    <a:pos x="47" y="136"/>
                  </a:cxn>
                  <a:cxn ang="0">
                    <a:pos x="66" y="149"/>
                  </a:cxn>
                  <a:cxn ang="0">
                    <a:pos x="81" y="158"/>
                  </a:cxn>
                  <a:cxn ang="0">
                    <a:pos x="91" y="164"/>
                  </a:cxn>
                  <a:cxn ang="0">
                    <a:pos x="94" y="166"/>
                  </a:cxn>
                </a:cxnLst>
                <a:rect l="0" t="0" r="r" b="b"/>
                <a:pathLst>
                  <a:path w="127" h="166">
                    <a:moveTo>
                      <a:pt x="127" y="120"/>
                    </a:moveTo>
                    <a:lnTo>
                      <a:pt x="125" y="119"/>
                    </a:lnTo>
                    <a:lnTo>
                      <a:pt x="123" y="116"/>
                    </a:lnTo>
                    <a:lnTo>
                      <a:pt x="117" y="111"/>
                    </a:lnTo>
                    <a:lnTo>
                      <a:pt x="111" y="105"/>
                    </a:lnTo>
                    <a:lnTo>
                      <a:pt x="104" y="99"/>
                    </a:lnTo>
                    <a:lnTo>
                      <a:pt x="95" y="90"/>
                    </a:lnTo>
                    <a:lnTo>
                      <a:pt x="86" y="81"/>
                    </a:lnTo>
                    <a:lnTo>
                      <a:pt x="76" y="71"/>
                    </a:lnTo>
                    <a:lnTo>
                      <a:pt x="66" y="60"/>
                    </a:lnTo>
                    <a:lnTo>
                      <a:pt x="57" y="49"/>
                    </a:lnTo>
                    <a:lnTo>
                      <a:pt x="48" y="37"/>
                    </a:lnTo>
                    <a:lnTo>
                      <a:pt x="41" y="25"/>
                    </a:lnTo>
                    <a:lnTo>
                      <a:pt x="34" y="15"/>
                    </a:lnTo>
                    <a:lnTo>
                      <a:pt x="29" y="7"/>
                    </a:lnTo>
                    <a:lnTo>
                      <a:pt x="27" y="1"/>
                    </a:lnTo>
                    <a:lnTo>
                      <a:pt x="25" y="0"/>
                    </a:lnTo>
                    <a:lnTo>
                      <a:pt x="13" y="6"/>
                    </a:lnTo>
                    <a:lnTo>
                      <a:pt x="15" y="7"/>
                    </a:lnTo>
                    <a:lnTo>
                      <a:pt x="18" y="13"/>
                    </a:lnTo>
                    <a:lnTo>
                      <a:pt x="23" y="21"/>
                    </a:lnTo>
                    <a:lnTo>
                      <a:pt x="30" y="32"/>
                    </a:lnTo>
                    <a:lnTo>
                      <a:pt x="38" y="43"/>
                    </a:lnTo>
                    <a:lnTo>
                      <a:pt x="46" y="55"/>
                    </a:lnTo>
                    <a:lnTo>
                      <a:pt x="56" y="66"/>
                    </a:lnTo>
                    <a:lnTo>
                      <a:pt x="65" y="76"/>
                    </a:lnTo>
                    <a:lnTo>
                      <a:pt x="74" y="85"/>
                    </a:lnTo>
                    <a:lnTo>
                      <a:pt x="82" y="93"/>
                    </a:lnTo>
                    <a:lnTo>
                      <a:pt x="90" y="100"/>
                    </a:lnTo>
                    <a:lnTo>
                      <a:pt x="98" y="107"/>
                    </a:lnTo>
                    <a:lnTo>
                      <a:pt x="104" y="112"/>
                    </a:lnTo>
                    <a:lnTo>
                      <a:pt x="107" y="116"/>
                    </a:lnTo>
                    <a:lnTo>
                      <a:pt x="111" y="119"/>
                    </a:lnTo>
                    <a:lnTo>
                      <a:pt x="111" y="119"/>
                    </a:lnTo>
                    <a:lnTo>
                      <a:pt x="91" y="152"/>
                    </a:lnTo>
                    <a:lnTo>
                      <a:pt x="90" y="151"/>
                    </a:lnTo>
                    <a:lnTo>
                      <a:pt x="85" y="148"/>
                    </a:lnTo>
                    <a:lnTo>
                      <a:pt x="79" y="144"/>
                    </a:lnTo>
                    <a:lnTo>
                      <a:pt x="71" y="139"/>
                    </a:lnTo>
                    <a:lnTo>
                      <a:pt x="61" y="133"/>
                    </a:lnTo>
                    <a:lnTo>
                      <a:pt x="52" y="126"/>
                    </a:lnTo>
                    <a:lnTo>
                      <a:pt x="43" y="120"/>
                    </a:lnTo>
                    <a:lnTo>
                      <a:pt x="35" y="113"/>
                    </a:lnTo>
                    <a:lnTo>
                      <a:pt x="28" y="107"/>
                    </a:lnTo>
                    <a:lnTo>
                      <a:pt x="22" y="102"/>
                    </a:lnTo>
                    <a:lnTo>
                      <a:pt x="17" y="97"/>
                    </a:lnTo>
                    <a:lnTo>
                      <a:pt x="13" y="94"/>
                    </a:lnTo>
                    <a:lnTo>
                      <a:pt x="10" y="91"/>
                    </a:lnTo>
                    <a:lnTo>
                      <a:pt x="8" y="89"/>
                    </a:lnTo>
                    <a:lnTo>
                      <a:pt x="7" y="88"/>
                    </a:lnTo>
                    <a:lnTo>
                      <a:pt x="6" y="87"/>
                    </a:lnTo>
                    <a:lnTo>
                      <a:pt x="0" y="96"/>
                    </a:lnTo>
                    <a:lnTo>
                      <a:pt x="0" y="97"/>
                    </a:lnTo>
                    <a:lnTo>
                      <a:pt x="4" y="100"/>
                    </a:lnTo>
                    <a:lnTo>
                      <a:pt x="8" y="104"/>
                    </a:lnTo>
                    <a:lnTo>
                      <a:pt x="13" y="109"/>
                    </a:lnTo>
                    <a:lnTo>
                      <a:pt x="21" y="115"/>
                    </a:lnTo>
                    <a:lnTo>
                      <a:pt x="29" y="122"/>
                    </a:lnTo>
                    <a:lnTo>
                      <a:pt x="37" y="129"/>
                    </a:lnTo>
                    <a:lnTo>
                      <a:pt x="47" y="136"/>
                    </a:lnTo>
                    <a:lnTo>
                      <a:pt x="57" y="143"/>
                    </a:lnTo>
                    <a:lnTo>
                      <a:pt x="66" y="149"/>
                    </a:lnTo>
                    <a:lnTo>
                      <a:pt x="74" y="154"/>
                    </a:lnTo>
                    <a:lnTo>
                      <a:pt x="81" y="158"/>
                    </a:lnTo>
                    <a:lnTo>
                      <a:pt x="86" y="162"/>
                    </a:lnTo>
                    <a:lnTo>
                      <a:pt x="91" y="164"/>
                    </a:lnTo>
                    <a:lnTo>
                      <a:pt x="94" y="165"/>
                    </a:lnTo>
                    <a:lnTo>
                      <a:pt x="94" y="166"/>
                    </a:lnTo>
                    <a:lnTo>
                      <a:pt x="127" y="12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299" name="Freeform 35"/>
              <p:cNvSpPr>
                <a:spLocks/>
              </p:cNvSpPr>
              <p:nvPr/>
            </p:nvSpPr>
            <p:spPr bwMode="auto">
              <a:xfrm>
                <a:off x="648" y="2218"/>
                <a:ext cx="62" cy="54"/>
              </a:xfrm>
              <a:custGeom>
                <a:avLst/>
                <a:gdLst/>
                <a:ahLst/>
                <a:cxnLst>
                  <a:cxn ang="0">
                    <a:pos x="25" y="0"/>
                  </a:cxn>
                  <a:cxn ang="0">
                    <a:pos x="25" y="0"/>
                  </a:cxn>
                  <a:cxn ang="0">
                    <a:pos x="27" y="0"/>
                  </a:cxn>
                  <a:cxn ang="0">
                    <a:pos x="30" y="0"/>
                  </a:cxn>
                  <a:cxn ang="0">
                    <a:pos x="34" y="0"/>
                  </a:cxn>
                  <a:cxn ang="0">
                    <a:pos x="38" y="0"/>
                  </a:cxn>
                  <a:cxn ang="0">
                    <a:pos x="43" y="0"/>
                  </a:cxn>
                  <a:cxn ang="0">
                    <a:pos x="47" y="0"/>
                  </a:cxn>
                  <a:cxn ang="0">
                    <a:pos x="50" y="0"/>
                  </a:cxn>
                  <a:cxn ang="0">
                    <a:pos x="56" y="0"/>
                  </a:cxn>
                  <a:cxn ang="0">
                    <a:pos x="60" y="1"/>
                  </a:cxn>
                  <a:cxn ang="0">
                    <a:pos x="62" y="2"/>
                  </a:cxn>
                  <a:cxn ang="0">
                    <a:pos x="62" y="2"/>
                  </a:cxn>
                  <a:cxn ang="0">
                    <a:pos x="61" y="8"/>
                  </a:cxn>
                  <a:cxn ang="0">
                    <a:pos x="51" y="12"/>
                  </a:cxn>
                  <a:cxn ang="0">
                    <a:pos x="58" y="23"/>
                  </a:cxn>
                  <a:cxn ang="0">
                    <a:pos x="40" y="54"/>
                  </a:cxn>
                  <a:cxn ang="0">
                    <a:pos x="39" y="54"/>
                  </a:cxn>
                  <a:cxn ang="0">
                    <a:pos x="37" y="53"/>
                  </a:cxn>
                  <a:cxn ang="0">
                    <a:pos x="35" y="53"/>
                  </a:cxn>
                  <a:cxn ang="0">
                    <a:pos x="31" y="52"/>
                  </a:cxn>
                  <a:cxn ang="0">
                    <a:pos x="27" y="51"/>
                  </a:cxn>
                  <a:cxn ang="0">
                    <a:pos x="24" y="49"/>
                  </a:cxn>
                  <a:cxn ang="0">
                    <a:pos x="19" y="47"/>
                  </a:cxn>
                  <a:cxn ang="0">
                    <a:pos x="14" y="45"/>
                  </a:cxn>
                  <a:cxn ang="0">
                    <a:pos x="7" y="41"/>
                  </a:cxn>
                  <a:cxn ang="0">
                    <a:pos x="3" y="39"/>
                  </a:cxn>
                  <a:cxn ang="0">
                    <a:pos x="1" y="37"/>
                  </a:cxn>
                  <a:cxn ang="0">
                    <a:pos x="0" y="37"/>
                  </a:cxn>
                  <a:cxn ang="0">
                    <a:pos x="25" y="0"/>
                  </a:cxn>
                </a:cxnLst>
                <a:rect l="0" t="0" r="r" b="b"/>
                <a:pathLst>
                  <a:path w="62" h="54">
                    <a:moveTo>
                      <a:pt x="25" y="0"/>
                    </a:moveTo>
                    <a:lnTo>
                      <a:pt x="25" y="0"/>
                    </a:lnTo>
                    <a:lnTo>
                      <a:pt x="27" y="0"/>
                    </a:lnTo>
                    <a:lnTo>
                      <a:pt x="30" y="0"/>
                    </a:lnTo>
                    <a:lnTo>
                      <a:pt x="34" y="0"/>
                    </a:lnTo>
                    <a:lnTo>
                      <a:pt x="38" y="0"/>
                    </a:lnTo>
                    <a:lnTo>
                      <a:pt x="43" y="0"/>
                    </a:lnTo>
                    <a:lnTo>
                      <a:pt x="47" y="0"/>
                    </a:lnTo>
                    <a:lnTo>
                      <a:pt x="50" y="0"/>
                    </a:lnTo>
                    <a:lnTo>
                      <a:pt x="56" y="0"/>
                    </a:lnTo>
                    <a:lnTo>
                      <a:pt x="60" y="1"/>
                    </a:lnTo>
                    <a:lnTo>
                      <a:pt x="62" y="2"/>
                    </a:lnTo>
                    <a:lnTo>
                      <a:pt x="62" y="2"/>
                    </a:lnTo>
                    <a:lnTo>
                      <a:pt x="61" y="8"/>
                    </a:lnTo>
                    <a:lnTo>
                      <a:pt x="51" y="12"/>
                    </a:lnTo>
                    <a:lnTo>
                      <a:pt x="58" y="23"/>
                    </a:lnTo>
                    <a:lnTo>
                      <a:pt x="40" y="54"/>
                    </a:lnTo>
                    <a:lnTo>
                      <a:pt x="39" y="54"/>
                    </a:lnTo>
                    <a:lnTo>
                      <a:pt x="37" y="53"/>
                    </a:lnTo>
                    <a:lnTo>
                      <a:pt x="35" y="53"/>
                    </a:lnTo>
                    <a:lnTo>
                      <a:pt x="31" y="52"/>
                    </a:lnTo>
                    <a:lnTo>
                      <a:pt x="27" y="51"/>
                    </a:lnTo>
                    <a:lnTo>
                      <a:pt x="24" y="49"/>
                    </a:lnTo>
                    <a:lnTo>
                      <a:pt x="19" y="47"/>
                    </a:lnTo>
                    <a:lnTo>
                      <a:pt x="14" y="45"/>
                    </a:lnTo>
                    <a:lnTo>
                      <a:pt x="7" y="41"/>
                    </a:lnTo>
                    <a:lnTo>
                      <a:pt x="3" y="39"/>
                    </a:lnTo>
                    <a:lnTo>
                      <a:pt x="1" y="37"/>
                    </a:lnTo>
                    <a:lnTo>
                      <a:pt x="0" y="37"/>
                    </a:lnTo>
                    <a:lnTo>
                      <a:pt x="25"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00" name="Freeform 36"/>
              <p:cNvSpPr>
                <a:spLocks/>
              </p:cNvSpPr>
              <p:nvPr/>
            </p:nvSpPr>
            <p:spPr bwMode="auto">
              <a:xfrm>
                <a:off x="464" y="2216"/>
                <a:ext cx="79" cy="37"/>
              </a:xfrm>
              <a:custGeom>
                <a:avLst/>
                <a:gdLst/>
                <a:ahLst/>
                <a:cxnLst>
                  <a:cxn ang="0">
                    <a:pos x="15" y="2"/>
                  </a:cxn>
                  <a:cxn ang="0">
                    <a:pos x="16" y="2"/>
                  </a:cxn>
                  <a:cxn ang="0">
                    <a:pos x="19" y="1"/>
                  </a:cxn>
                  <a:cxn ang="0">
                    <a:pos x="23" y="0"/>
                  </a:cxn>
                  <a:cxn ang="0">
                    <a:pos x="29" y="0"/>
                  </a:cxn>
                  <a:cxn ang="0">
                    <a:pos x="34" y="0"/>
                  </a:cxn>
                  <a:cxn ang="0">
                    <a:pos x="40" y="0"/>
                  </a:cxn>
                  <a:cxn ang="0">
                    <a:pos x="45" y="0"/>
                  </a:cxn>
                  <a:cxn ang="0">
                    <a:pos x="50" y="0"/>
                  </a:cxn>
                  <a:cxn ang="0">
                    <a:pos x="54" y="2"/>
                  </a:cxn>
                  <a:cxn ang="0">
                    <a:pos x="58" y="3"/>
                  </a:cxn>
                  <a:cxn ang="0">
                    <a:pos x="61" y="5"/>
                  </a:cxn>
                  <a:cxn ang="0">
                    <a:pos x="64" y="7"/>
                  </a:cxn>
                  <a:cxn ang="0">
                    <a:pos x="67" y="8"/>
                  </a:cxn>
                  <a:cxn ang="0">
                    <a:pos x="69" y="11"/>
                  </a:cxn>
                  <a:cxn ang="0">
                    <a:pos x="72" y="13"/>
                  </a:cxn>
                  <a:cxn ang="0">
                    <a:pos x="74" y="14"/>
                  </a:cxn>
                  <a:cxn ang="0">
                    <a:pos x="77" y="17"/>
                  </a:cxn>
                  <a:cxn ang="0">
                    <a:pos x="78" y="21"/>
                  </a:cxn>
                  <a:cxn ang="0">
                    <a:pos x="79" y="23"/>
                  </a:cxn>
                  <a:cxn ang="0">
                    <a:pos x="78" y="25"/>
                  </a:cxn>
                  <a:cxn ang="0">
                    <a:pos x="77" y="27"/>
                  </a:cxn>
                  <a:cxn ang="0">
                    <a:pos x="74" y="27"/>
                  </a:cxn>
                  <a:cxn ang="0">
                    <a:pos x="72" y="28"/>
                  </a:cxn>
                  <a:cxn ang="0">
                    <a:pos x="71" y="28"/>
                  </a:cxn>
                  <a:cxn ang="0">
                    <a:pos x="69" y="28"/>
                  </a:cxn>
                  <a:cxn ang="0">
                    <a:pos x="66" y="28"/>
                  </a:cxn>
                  <a:cxn ang="0">
                    <a:pos x="62" y="27"/>
                  </a:cxn>
                  <a:cxn ang="0">
                    <a:pos x="56" y="27"/>
                  </a:cxn>
                  <a:cxn ang="0">
                    <a:pos x="50" y="27"/>
                  </a:cxn>
                  <a:cxn ang="0">
                    <a:pos x="43" y="27"/>
                  </a:cxn>
                  <a:cxn ang="0">
                    <a:pos x="38" y="27"/>
                  </a:cxn>
                  <a:cxn ang="0">
                    <a:pos x="33" y="27"/>
                  </a:cxn>
                  <a:cxn ang="0">
                    <a:pos x="29" y="28"/>
                  </a:cxn>
                  <a:cxn ang="0">
                    <a:pos x="26" y="30"/>
                  </a:cxn>
                  <a:cxn ang="0">
                    <a:pos x="22" y="31"/>
                  </a:cxn>
                  <a:cxn ang="0">
                    <a:pos x="19" y="33"/>
                  </a:cxn>
                  <a:cxn ang="0">
                    <a:pos x="15" y="34"/>
                  </a:cxn>
                  <a:cxn ang="0">
                    <a:pos x="12" y="35"/>
                  </a:cxn>
                  <a:cxn ang="0">
                    <a:pos x="10" y="36"/>
                  </a:cxn>
                  <a:cxn ang="0">
                    <a:pos x="8" y="36"/>
                  </a:cxn>
                  <a:cxn ang="0">
                    <a:pos x="4" y="36"/>
                  </a:cxn>
                  <a:cxn ang="0">
                    <a:pos x="2" y="36"/>
                  </a:cxn>
                  <a:cxn ang="0">
                    <a:pos x="0" y="37"/>
                  </a:cxn>
                  <a:cxn ang="0">
                    <a:pos x="0" y="37"/>
                  </a:cxn>
                  <a:cxn ang="0">
                    <a:pos x="15" y="2"/>
                  </a:cxn>
                </a:cxnLst>
                <a:rect l="0" t="0" r="r" b="b"/>
                <a:pathLst>
                  <a:path w="79" h="37">
                    <a:moveTo>
                      <a:pt x="15" y="2"/>
                    </a:moveTo>
                    <a:lnTo>
                      <a:pt x="16" y="2"/>
                    </a:lnTo>
                    <a:lnTo>
                      <a:pt x="19" y="1"/>
                    </a:lnTo>
                    <a:lnTo>
                      <a:pt x="23" y="0"/>
                    </a:lnTo>
                    <a:lnTo>
                      <a:pt x="29" y="0"/>
                    </a:lnTo>
                    <a:lnTo>
                      <a:pt x="34" y="0"/>
                    </a:lnTo>
                    <a:lnTo>
                      <a:pt x="40" y="0"/>
                    </a:lnTo>
                    <a:lnTo>
                      <a:pt x="45" y="0"/>
                    </a:lnTo>
                    <a:lnTo>
                      <a:pt x="50" y="0"/>
                    </a:lnTo>
                    <a:lnTo>
                      <a:pt x="54" y="2"/>
                    </a:lnTo>
                    <a:lnTo>
                      <a:pt x="58" y="3"/>
                    </a:lnTo>
                    <a:lnTo>
                      <a:pt x="61" y="5"/>
                    </a:lnTo>
                    <a:lnTo>
                      <a:pt x="64" y="7"/>
                    </a:lnTo>
                    <a:lnTo>
                      <a:pt x="67" y="8"/>
                    </a:lnTo>
                    <a:lnTo>
                      <a:pt x="69" y="11"/>
                    </a:lnTo>
                    <a:lnTo>
                      <a:pt x="72" y="13"/>
                    </a:lnTo>
                    <a:lnTo>
                      <a:pt x="74" y="14"/>
                    </a:lnTo>
                    <a:lnTo>
                      <a:pt x="77" y="17"/>
                    </a:lnTo>
                    <a:lnTo>
                      <a:pt x="78" y="21"/>
                    </a:lnTo>
                    <a:lnTo>
                      <a:pt x="79" y="23"/>
                    </a:lnTo>
                    <a:lnTo>
                      <a:pt x="78" y="25"/>
                    </a:lnTo>
                    <a:lnTo>
                      <a:pt x="77" y="27"/>
                    </a:lnTo>
                    <a:lnTo>
                      <a:pt x="74" y="27"/>
                    </a:lnTo>
                    <a:lnTo>
                      <a:pt x="72" y="28"/>
                    </a:lnTo>
                    <a:lnTo>
                      <a:pt x="71" y="28"/>
                    </a:lnTo>
                    <a:lnTo>
                      <a:pt x="69" y="28"/>
                    </a:lnTo>
                    <a:lnTo>
                      <a:pt x="66" y="28"/>
                    </a:lnTo>
                    <a:lnTo>
                      <a:pt x="62" y="27"/>
                    </a:lnTo>
                    <a:lnTo>
                      <a:pt x="56" y="27"/>
                    </a:lnTo>
                    <a:lnTo>
                      <a:pt x="50" y="27"/>
                    </a:lnTo>
                    <a:lnTo>
                      <a:pt x="43" y="27"/>
                    </a:lnTo>
                    <a:lnTo>
                      <a:pt x="38" y="27"/>
                    </a:lnTo>
                    <a:lnTo>
                      <a:pt x="33" y="27"/>
                    </a:lnTo>
                    <a:lnTo>
                      <a:pt x="29" y="28"/>
                    </a:lnTo>
                    <a:lnTo>
                      <a:pt x="26" y="30"/>
                    </a:lnTo>
                    <a:lnTo>
                      <a:pt x="22" y="31"/>
                    </a:lnTo>
                    <a:lnTo>
                      <a:pt x="19" y="33"/>
                    </a:lnTo>
                    <a:lnTo>
                      <a:pt x="15" y="34"/>
                    </a:lnTo>
                    <a:lnTo>
                      <a:pt x="12" y="35"/>
                    </a:lnTo>
                    <a:lnTo>
                      <a:pt x="10" y="36"/>
                    </a:lnTo>
                    <a:lnTo>
                      <a:pt x="8" y="36"/>
                    </a:lnTo>
                    <a:lnTo>
                      <a:pt x="4" y="36"/>
                    </a:lnTo>
                    <a:lnTo>
                      <a:pt x="2" y="36"/>
                    </a:lnTo>
                    <a:lnTo>
                      <a:pt x="0" y="37"/>
                    </a:lnTo>
                    <a:lnTo>
                      <a:pt x="0" y="37"/>
                    </a:lnTo>
                    <a:lnTo>
                      <a:pt x="15" y="2"/>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01" name="Freeform 37"/>
              <p:cNvSpPr>
                <a:spLocks/>
              </p:cNvSpPr>
              <p:nvPr/>
            </p:nvSpPr>
            <p:spPr bwMode="auto">
              <a:xfrm>
                <a:off x="604" y="2000"/>
                <a:ext cx="16" cy="31"/>
              </a:xfrm>
              <a:custGeom>
                <a:avLst/>
                <a:gdLst/>
                <a:ahLst/>
                <a:cxnLst>
                  <a:cxn ang="0">
                    <a:pos x="2" y="31"/>
                  </a:cxn>
                  <a:cxn ang="0">
                    <a:pos x="4" y="30"/>
                  </a:cxn>
                  <a:cxn ang="0">
                    <a:pos x="8" y="28"/>
                  </a:cxn>
                  <a:cxn ang="0">
                    <a:pos x="11" y="23"/>
                  </a:cxn>
                  <a:cxn ang="0">
                    <a:pos x="14" y="17"/>
                  </a:cxn>
                  <a:cxn ang="0">
                    <a:pos x="16" y="11"/>
                  </a:cxn>
                  <a:cxn ang="0">
                    <a:pos x="16" y="6"/>
                  </a:cxn>
                  <a:cxn ang="0">
                    <a:pos x="16" y="1"/>
                  </a:cxn>
                  <a:cxn ang="0">
                    <a:pos x="14" y="0"/>
                  </a:cxn>
                  <a:cxn ang="0">
                    <a:pos x="12" y="0"/>
                  </a:cxn>
                  <a:cxn ang="0">
                    <a:pos x="8" y="3"/>
                  </a:cxn>
                  <a:cxn ang="0">
                    <a:pos x="5" y="8"/>
                  </a:cxn>
                  <a:cxn ang="0">
                    <a:pos x="2" y="14"/>
                  </a:cxn>
                  <a:cxn ang="0">
                    <a:pos x="0" y="20"/>
                  </a:cxn>
                  <a:cxn ang="0">
                    <a:pos x="0" y="25"/>
                  </a:cxn>
                  <a:cxn ang="0">
                    <a:pos x="0" y="29"/>
                  </a:cxn>
                  <a:cxn ang="0">
                    <a:pos x="2" y="31"/>
                  </a:cxn>
                </a:cxnLst>
                <a:rect l="0" t="0" r="r" b="b"/>
                <a:pathLst>
                  <a:path w="16" h="31">
                    <a:moveTo>
                      <a:pt x="2" y="31"/>
                    </a:moveTo>
                    <a:lnTo>
                      <a:pt x="4" y="30"/>
                    </a:lnTo>
                    <a:lnTo>
                      <a:pt x="8" y="28"/>
                    </a:lnTo>
                    <a:lnTo>
                      <a:pt x="11" y="23"/>
                    </a:lnTo>
                    <a:lnTo>
                      <a:pt x="14" y="17"/>
                    </a:lnTo>
                    <a:lnTo>
                      <a:pt x="16" y="11"/>
                    </a:lnTo>
                    <a:lnTo>
                      <a:pt x="16" y="6"/>
                    </a:lnTo>
                    <a:lnTo>
                      <a:pt x="16" y="1"/>
                    </a:lnTo>
                    <a:lnTo>
                      <a:pt x="14" y="0"/>
                    </a:lnTo>
                    <a:lnTo>
                      <a:pt x="12" y="0"/>
                    </a:lnTo>
                    <a:lnTo>
                      <a:pt x="8" y="3"/>
                    </a:lnTo>
                    <a:lnTo>
                      <a:pt x="5" y="8"/>
                    </a:lnTo>
                    <a:lnTo>
                      <a:pt x="2" y="14"/>
                    </a:lnTo>
                    <a:lnTo>
                      <a:pt x="0" y="20"/>
                    </a:lnTo>
                    <a:lnTo>
                      <a:pt x="0" y="25"/>
                    </a:lnTo>
                    <a:lnTo>
                      <a:pt x="0" y="29"/>
                    </a:lnTo>
                    <a:lnTo>
                      <a:pt x="2" y="31"/>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02" name="Freeform 38"/>
              <p:cNvSpPr>
                <a:spLocks/>
              </p:cNvSpPr>
              <p:nvPr/>
            </p:nvSpPr>
            <p:spPr bwMode="auto">
              <a:xfrm>
                <a:off x="512" y="1981"/>
                <a:ext cx="81" cy="33"/>
              </a:xfrm>
              <a:custGeom>
                <a:avLst/>
                <a:gdLst/>
                <a:ahLst/>
                <a:cxnLst>
                  <a:cxn ang="0">
                    <a:pos x="81" y="33"/>
                  </a:cxn>
                  <a:cxn ang="0">
                    <a:pos x="78" y="27"/>
                  </a:cxn>
                  <a:cxn ang="0">
                    <a:pos x="74" y="21"/>
                  </a:cxn>
                  <a:cxn ang="0">
                    <a:pos x="69" y="16"/>
                  </a:cxn>
                  <a:cxn ang="0">
                    <a:pos x="63" y="11"/>
                  </a:cxn>
                  <a:cxn ang="0">
                    <a:pos x="56" y="7"/>
                  </a:cxn>
                  <a:cxn ang="0">
                    <a:pos x="48" y="3"/>
                  </a:cxn>
                  <a:cxn ang="0">
                    <a:pos x="40" y="1"/>
                  </a:cxn>
                  <a:cxn ang="0">
                    <a:pos x="32" y="0"/>
                  </a:cxn>
                  <a:cxn ang="0">
                    <a:pos x="23" y="0"/>
                  </a:cxn>
                  <a:cxn ang="0">
                    <a:pos x="15" y="2"/>
                  </a:cxn>
                  <a:cxn ang="0">
                    <a:pos x="7" y="5"/>
                  </a:cxn>
                  <a:cxn ang="0">
                    <a:pos x="0" y="8"/>
                  </a:cxn>
                  <a:cxn ang="0">
                    <a:pos x="81" y="33"/>
                  </a:cxn>
                </a:cxnLst>
                <a:rect l="0" t="0" r="r" b="b"/>
                <a:pathLst>
                  <a:path w="81" h="33">
                    <a:moveTo>
                      <a:pt x="81" y="33"/>
                    </a:moveTo>
                    <a:lnTo>
                      <a:pt x="78" y="27"/>
                    </a:lnTo>
                    <a:lnTo>
                      <a:pt x="74" y="21"/>
                    </a:lnTo>
                    <a:lnTo>
                      <a:pt x="69" y="16"/>
                    </a:lnTo>
                    <a:lnTo>
                      <a:pt x="63" y="11"/>
                    </a:lnTo>
                    <a:lnTo>
                      <a:pt x="56" y="7"/>
                    </a:lnTo>
                    <a:lnTo>
                      <a:pt x="48" y="3"/>
                    </a:lnTo>
                    <a:lnTo>
                      <a:pt x="40" y="1"/>
                    </a:lnTo>
                    <a:lnTo>
                      <a:pt x="32" y="0"/>
                    </a:lnTo>
                    <a:lnTo>
                      <a:pt x="23" y="0"/>
                    </a:lnTo>
                    <a:lnTo>
                      <a:pt x="15" y="2"/>
                    </a:lnTo>
                    <a:lnTo>
                      <a:pt x="7" y="5"/>
                    </a:lnTo>
                    <a:lnTo>
                      <a:pt x="0" y="8"/>
                    </a:lnTo>
                    <a:lnTo>
                      <a:pt x="81" y="33"/>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03" name="Freeform 39"/>
              <p:cNvSpPr>
                <a:spLocks/>
              </p:cNvSpPr>
              <p:nvPr/>
            </p:nvSpPr>
            <p:spPr bwMode="auto">
              <a:xfrm>
                <a:off x="487" y="1998"/>
                <a:ext cx="114" cy="83"/>
              </a:xfrm>
              <a:custGeom>
                <a:avLst/>
                <a:gdLst/>
                <a:ahLst/>
                <a:cxnLst>
                  <a:cxn ang="0">
                    <a:pos x="112" y="31"/>
                  </a:cxn>
                  <a:cxn ang="0">
                    <a:pos x="13" y="0"/>
                  </a:cxn>
                  <a:cxn ang="0">
                    <a:pos x="12" y="1"/>
                  </a:cxn>
                  <a:cxn ang="0">
                    <a:pos x="12" y="1"/>
                  </a:cxn>
                  <a:cxn ang="0">
                    <a:pos x="12" y="2"/>
                  </a:cxn>
                  <a:cxn ang="0">
                    <a:pos x="12" y="2"/>
                  </a:cxn>
                  <a:cxn ang="0">
                    <a:pos x="6" y="11"/>
                  </a:cxn>
                  <a:cxn ang="0">
                    <a:pos x="2" y="20"/>
                  </a:cxn>
                  <a:cxn ang="0">
                    <a:pos x="0" y="29"/>
                  </a:cxn>
                  <a:cxn ang="0">
                    <a:pos x="0" y="39"/>
                  </a:cxn>
                  <a:cxn ang="0">
                    <a:pos x="2" y="48"/>
                  </a:cxn>
                  <a:cxn ang="0">
                    <a:pos x="6" y="57"/>
                  </a:cxn>
                  <a:cxn ang="0">
                    <a:pos x="12" y="65"/>
                  </a:cxn>
                  <a:cxn ang="0">
                    <a:pos x="20" y="72"/>
                  </a:cxn>
                  <a:cxn ang="0">
                    <a:pos x="29" y="78"/>
                  </a:cxn>
                  <a:cxn ang="0">
                    <a:pos x="39" y="81"/>
                  </a:cxn>
                  <a:cxn ang="0">
                    <a:pos x="50" y="83"/>
                  </a:cxn>
                  <a:cxn ang="0">
                    <a:pos x="60" y="83"/>
                  </a:cxn>
                  <a:cxn ang="0">
                    <a:pos x="70" y="81"/>
                  </a:cxn>
                  <a:cxn ang="0">
                    <a:pos x="80" y="77"/>
                  </a:cxn>
                  <a:cxn ang="0">
                    <a:pos x="88" y="72"/>
                  </a:cxn>
                  <a:cxn ang="0">
                    <a:pos x="96" y="64"/>
                  </a:cxn>
                  <a:cxn ang="0">
                    <a:pos x="113" y="68"/>
                  </a:cxn>
                  <a:cxn ang="0">
                    <a:pos x="113" y="65"/>
                  </a:cxn>
                  <a:cxn ang="0">
                    <a:pos x="114" y="57"/>
                  </a:cxn>
                  <a:cxn ang="0">
                    <a:pos x="113" y="45"/>
                  </a:cxn>
                  <a:cxn ang="0">
                    <a:pos x="112" y="31"/>
                  </a:cxn>
                </a:cxnLst>
                <a:rect l="0" t="0" r="r" b="b"/>
                <a:pathLst>
                  <a:path w="114" h="83">
                    <a:moveTo>
                      <a:pt x="112" y="31"/>
                    </a:moveTo>
                    <a:lnTo>
                      <a:pt x="13" y="0"/>
                    </a:lnTo>
                    <a:lnTo>
                      <a:pt x="12" y="1"/>
                    </a:lnTo>
                    <a:lnTo>
                      <a:pt x="12" y="1"/>
                    </a:lnTo>
                    <a:lnTo>
                      <a:pt x="12" y="2"/>
                    </a:lnTo>
                    <a:lnTo>
                      <a:pt x="12" y="2"/>
                    </a:lnTo>
                    <a:lnTo>
                      <a:pt x="6" y="11"/>
                    </a:lnTo>
                    <a:lnTo>
                      <a:pt x="2" y="20"/>
                    </a:lnTo>
                    <a:lnTo>
                      <a:pt x="0" y="29"/>
                    </a:lnTo>
                    <a:lnTo>
                      <a:pt x="0" y="39"/>
                    </a:lnTo>
                    <a:lnTo>
                      <a:pt x="2" y="48"/>
                    </a:lnTo>
                    <a:lnTo>
                      <a:pt x="6" y="57"/>
                    </a:lnTo>
                    <a:lnTo>
                      <a:pt x="12" y="65"/>
                    </a:lnTo>
                    <a:lnTo>
                      <a:pt x="20" y="72"/>
                    </a:lnTo>
                    <a:lnTo>
                      <a:pt x="29" y="78"/>
                    </a:lnTo>
                    <a:lnTo>
                      <a:pt x="39" y="81"/>
                    </a:lnTo>
                    <a:lnTo>
                      <a:pt x="50" y="83"/>
                    </a:lnTo>
                    <a:lnTo>
                      <a:pt x="60" y="83"/>
                    </a:lnTo>
                    <a:lnTo>
                      <a:pt x="70" y="81"/>
                    </a:lnTo>
                    <a:lnTo>
                      <a:pt x="80" y="77"/>
                    </a:lnTo>
                    <a:lnTo>
                      <a:pt x="88" y="72"/>
                    </a:lnTo>
                    <a:lnTo>
                      <a:pt x="96" y="64"/>
                    </a:lnTo>
                    <a:lnTo>
                      <a:pt x="113" y="68"/>
                    </a:lnTo>
                    <a:lnTo>
                      <a:pt x="113" y="65"/>
                    </a:lnTo>
                    <a:lnTo>
                      <a:pt x="114" y="57"/>
                    </a:lnTo>
                    <a:lnTo>
                      <a:pt x="113" y="45"/>
                    </a:lnTo>
                    <a:lnTo>
                      <a:pt x="112" y="31"/>
                    </a:lnTo>
                    <a:close/>
                  </a:path>
                </a:pathLst>
              </a:custGeom>
              <a:solidFill>
                <a:srgbClr val="000000"/>
              </a:solidFill>
              <a:ln w="9525">
                <a:noFill/>
                <a:round/>
                <a:headEnd/>
                <a:tailEnd/>
              </a:ln>
            </p:spPr>
            <p:txBody>
              <a:bodyPr>
                <a:prstTxWarp prst="textNoShape">
                  <a:avLst/>
                </a:prstTxWarp>
              </a:bodyPr>
              <a:lstStyle/>
              <a:p>
                <a:endParaRPr lang="en-US" dirty="0"/>
              </a:p>
            </p:txBody>
          </p:sp>
        </p:grpSp>
        <p:grpSp>
          <p:nvGrpSpPr>
            <p:cNvPr id="8" name="Group 40"/>
            <p:cNvGrpSpPr>
              <a:grpSpLocks/>
            </p:cNvGrpSpPr>
            <p:nvPr/>
          </p:nvGrpSpPr>
          <p:grpSpPr bwMode="auto">
            <a:xfrm>
              <a:off x="1882" y="1996"/>
              <a:ext cx="408" cy="391"/>
              <a:chOff x="3631" y="9"/>
              <a:chExt cx="516" cy="449"/>
            </a:xfrm>
          </p:grpSpPr>
          <p:sp>
            <p:nvSpPr>
              <p:cNvPr id="11305" name="Line 41"/>
              <p:cNvSpPr>
                <a:spLocks noChangeShapeType="1"/>
              </p:cNvSpPr>
              <p:nvPr/>
            </p:nvSpPr>
            <p:spPr bwMode="auto">
              <a:xfrm flipH="1">
                <a:off x="3938" y="430"/>
                <a:ext cx="2" cy="28"/>
              </a:xfrm>
              <a:prstGeom prst="line">
                <a:avLst/>
              </a:prstGeom>
              <a:noFill/>
              <a:ln w="3175">
                <a:solidFill>
                  <a:srgbClr val="000000"/>
                </a:solidFill>
                <a:round/>
                <a:headEnd/>
                <a:tailEnd/>
              </a:ln>
            </p:spPr>
            <p:txBody>
              <a:bodyPr>
                <a:prstTxWarp prst="textNoShape">
                  <a:avLst/>
                </a:prstTxWarp>
              </a:bodyPr>
              <a:lstStyle/>
              <a:p>
                <a:endParaRPr lang="en-US" dirty="0"/>
              </a:p>
            </p:txBody>
          </p:sp>
          <p:sp>
            <p:nvSpPr>
              <p:cNvPr id="11306" name="Freeform 42"/>
              <p:cNvSpPr>
                <a:spLocks/>
              </p:cNvSpPr>
              <p:nvPr/>
            </p:nvSpPr>
            <p:spPr bwMode="auto">
              <a:xfrm>
                <a:off x="3796" y="9"/>
                <a:ext cx="103" cy="80"/>
              </a:xfrm>
              <a:custGeom>
                <a:avLst/>
                <a:gdLst/>
                <a:ahLst/>
                <a:cxnLst>
                  <a:cxn ang="0">
                    <a:pos x="2" y="28"/>
                  </a:cxn>
                  <a:cxn ang="0">
                    <a:pos x="0" y="41"/>
                  </a:cxn>
                  <a:cxn ang="0">
                    <a:pos x="3" y="54"/>
                  </a:cxn>
                  <a:cxn ang="0">
                    <a:pos x="10" y="66"/>
                  </a:cxn>
                  <a:cxn ang="0">
                    <a:pos x="24" y="76"/>
                  </a:cxn>
                  <a:cxn ang="0">
                    <a:pos x="40" y="80"/>
                  </a:cxn>
                  <a:cxn ang="0">
                    <a:pos x="56" y="78"/>
                  </a:cxn>
                  <a:cxn ang="0">
                    <a:pos x="71" y="71"/>
                  </a:cxn>
                  <a:cxn ang="0">
                    <a:pos x="92" y="68"/>
                  </a:cxn>
                  <a:cxn ang="0">
                    <a:pos x="93" y="65"/>
                  </a:cxn>
                  <a:cxn ang="0">
                    <a:pos x="94" y="57"/>
                  </a:cxn>
                  <a:cxn ang="0">
                    <a:pos x="99" y="54"/>
                  </a:cxn>
                  <a:cxn ang="0">
                    <a:pos x="102" y="48"/>
                  </a:cxn>
                  <a:cxn ang="0">
                    <a:pos x="103" y="38"/>
                  </a:cxn>
                  <a:cxn ang="0">
                    <a:pos x="98" y="33"/>
                  </a:cxn>
                  <a:cxn ang="0">
                    <a:pos x="94" y="34"/>
                  </a:cxn>
                  <a:cxn ang="0">
                    <a:pos x="90" y="35"/>
                  </a:cxn>
                  <a:cxn ang="0">
                    <a:pos x="87" y="28"/>
                  </a:cxn>
                  <a:cxn ang="0">
                    <a:pos x="83" y="21"/>
                  </a:cxn>
                  <a:cxn ang="0">
                    <a:pos x="77" y="15"/>
                  </a:cxn>
                  <a:cxn ang="0">
                    <a:pos x="70" y="8"/>
                  </a:cxn>
                  <a:cxn ang="0">
                    <a:pos x="55" y="1"/>
                  </a:cxn>
                  <a:cxn ang="0">
                    <a:pos x="39" y="0"/>
                  </a:cxn>
                  <a:cxn ang="0">
                    <a:pos x="23" y="4"/>
                  </a:cxn>
                  <a:cxn ang="0">
                    <a:pos x="10" y="15"/>
                  </a:cxn>
                  <a:cxn ang="0">
                    <a:pos x="7" y="18"/>
                  </a:cxn>
                  <a:cxn ang="0">
                    <a:pos x="5" y="21"/>
                  </a:cxn>
                  <a:cxn ang="0">
                    <a:pos x="26" y="31"/>
                  </a:cxn>
                  <a:cxn ang="0">
                    <a:pos x="63" y="32"/>
                  </a:cxn>
                  <a:cxn ang="0">
                    <a:pos x="70" y="27"/>
                  </a:cxn>
                  <a:cxn ang="0">
                    <a:pos x="77" y="30"/>
                  </a:cxn>
                  <a:cxn ang="0">
                    <a:pos x="80" y="38"/>
                  </a:cxn>
                  <a:cxn ang="0">
                    <a:pos x="77" y="47"/>
                  </a:cxn>
                  <a:cxn ang="0">
                    <a:pos x="70" y="52"/>
                  </a:cxn>
                  <a:cxn ang="0">
                    <a:pos x="63" y="50"/>
                  </a:cxn>
                  <a:cxn ang="0">
                    <a:pos x="60" y="46"/>
                  </a:cxn>
                  <a:cxn ang="0">
                    <a:pos x="24" y="40"/>
                  </a:cxn>
                  <a:cxn ang="0">
                    <a:pos x="5" y="21"/>
                  </a:cxn>
                </a:cxnLst>
                <a:rect l="0" t="0" r="r" b="b"/>
                <a:pathLst>
                  <a:path w="103" h="80">
                    <a:moveTo>
                      <a:pt x="5" y="21"/>
                    </a:moveTo>
                    <a:lnTo>
                      <a:pt x="2" y="28"/>
                    </a:lnTo>
                    <a:lnTo>
                      <a:pt x="0" y="35"/>
                    </a:lnTo>
                    <a:lnTo>
                      <a:pt x="0" y="41"/>
                    </a:lnTo>
                    <a:lnTo>
                      <a:pt x="1" y="48"/>
                    </a:lnTo>
                    <a:lnTo>
                      <a:pt x="3" y="54"/>
                    </a:lnTo>
                    <a:lnTo>
                      <a:pt x="6" y="61"/>
                    </a:lnTo>
                    <a:lnTo>
                      <a:pt x="10" y="66"/>
                    </a:lnTo>
                    <a:lnTo>
                      <a:pt x="16" y="71"/>
                    </a:lnTo>
                    <a:lnTo>
                      <a:pt x="24" y="76"/>
                    </a:lnTo>
                    <a:lnTo>
                      <a:pt x="31" y="78"/>
                    </a:lnTo>
                    <a:lnTo>
                      <a:pt x="40" y="80"/>
                    </a:lnTo>
                    <a:lnTo>
                      <a:pt x="48" y="80"/>
                    </a:lnTo>
                    <a:lnTo>
                      <a:pt x="56" y="78"/>
                    </a:lnTo>
                    <a:lnTo>
                      <a:pt x="64" y="75"/>
                    </a:lnTo>
                    <a:lnTo>
                      <a:pt x="71" y="71"/>
                    </a:lnTo>
                    <a:lnTo>
                      <a:pt x="77" y="65"/>
                    </a:lnTo>
                    <a:lnTo>
                      <a:pt x="92" y="68"/>
                    </a:lnTo>
                    <a:lnTo>
                      <a:pt x="92" y="68"/>
                    </a:lnTo>
                    <a:lnTo>
                      <a:pt x="93" y="65"/>
                    </a:lnTo>
                    <a:lnTo>
                      <a:pt x="94" y="62"/>
                    </a:lnTo>
                    <a:lnTo>
                      <a:pt x="94" y="57"/>
                    </a:lnTo>
                    <a:lnTo>
                      <a:pt x="97" y="56"/>
                    </a:lnTo>
                    <a:lnTo>
                      <a:pt x="99" y="54"/>
                    </a:lnTo>
                    <a:lnTo>
                      <a:pt x="101" y="51"/>
                    </a:lnTo>
                    <a:lnTo>
                      <a:pt x="102" y="48"/>
                    </a:lnTo>
                    <a:lnTo>
                      <a:pt x="103" y="43"/>
                    </a:lnTo>
                    <a:lnTo>
                      <a:pt x="103" y="38"/>
                    </a:lnTo>
                    <a:lnTo>
                      <a:pt x="101" y="35"/>
                    </a:lnTo>
                    <a:lnTo>
                      <a:pt x="98" y="33"/>
                    </a:lnTo>
                    <a:lnTo>
                      <a:pt x="96" y="33"/>
                    </a:lnTo>
                    <a:lnTo>
                      <a:pt x="94" y="34"/>
                    </a:lnTo>
                    <a:lnTo>
                      <a:pt x="92" y="35"/>
                    </a:lnTo>
                    <a:lnTo>
                      <a:pt x="90" y="35"/>
                    </a:lnTo>
                    <a:lnTo>
                      <a:pt x="89" y="32"/>
                    </a:lnTo>
                    <a:lnTo>
                      <a:pt x="87" y="28"/>
                    </a:lnTo>
                    <a:lnTo>
                      <a:pt x="85" y="25"/>
                    </a:lnTo>
                    <a:lnTo>
                      <a:pt x="83" y="21"/>
                    </a:lnTo>
                    <a:lnTo>
                      <a:pt x="81" y="18"/>
                    </a:lnTo>
                    <a:lnTo>
                      <a:pt x="77" y="15"/>
                    </a:lnTo>
                    <a:lnTo>
                      <a:pt x="74" y="12"/>
                    </a:lnTo>
                    <a:lnTo>
                      <a:pt x="70" y="8"/>
                    </a:lnTo>
                    <a:lnTo>
                      <a:pt x="63" y="4"/>
                    </a:lnTo>
                    <a:lnTo>
                      <a:pt x="55" y="1"/>
                    </a:lnTo>
                    <a:lnTo>
                      <a:pt x="47" y="0"/>
                    </a:lnTo>
                    <a:lnTo>
                      <a:pt x="39" y="0"/>
                    </a:lnTo>
                    <a:lnTo>
                      <a:pt x="30" y="1"/>
                    </a:lnTo>
                    <a:lnTo>
                      <a:pt x="23" y="4"/>
                    </a:lnTo>
                    <a:lnTo>
                      <a:pt x="16" y="9"/>
                    </a:lnTo>
                    <a:lnTo>
                      <a:pt x="10" y="15"/>
                    </a:lnTo>
                    <a:lnTo>
                      <a:pt x="8" y="17"/>
                    </a:lnTo>
                    <a:lnTo>
                      <a:pt x="7" y="18"/>
                    </a:lnTo>
                    <a:lnTo>
                      <a:pt x="6" y="20"/>
                    </a:lnTo>
                    <a:lnTo>
                      <a:pt x="5" y="21"/>
                    </a:lnTo>
                    <a:lnTo>
                      <a:pt x="25" y="36"/>
                    </a:lnTo>
                    <a:lnTo>
                      <a:pt x="26" y="31"/>
                    </a:lnTo>
                    <a:lnTo>
                      <a:pt x="60" y="36"/>
                    </a:lnTo>
                    <a:lnTo>
                      <a:pt x="63" y="32"/>
                    </a:lnTo>
                    <a:lnTo>
                      <a:pt x="66" y="29"/>
                    </a:lnTo>
                    <a:lnTo>
                      <a:pt x="70" y="27"/>
                    </a:lnTo>
                    <a:lnTo>
                      <a:pt x="74" y="28"/>
                    </a:lnTo>
                    <a:lnTo>
                      <a:pt x="77" y="30"/>
                    </a:lnTo>
                    <a:lnTo>
                      <a:pt x="80" y="33"/>
                    </a:lnTo>
                    <a:lnTo>
                      <a:pt x="80" y="38"/>
                    </a:lnTo>
                    <a:lnTo>
                      <a:pt x="79" y="43"/>
                    </a:lnTo>
                    <a:lnTo>
                      <a:pt x="77" y="47"/>
                    </a:lnTo>
                    <a:lnTo>
                      <a:pt x="73" y="50"/>
                    </a:lnTo>
                    <a:lnTo>
                      <a:pt x="70" y="52"/>
                    </a:lnTo>
                    <a:lnTo>
                      <a:pt x="66" y="51"/>
                    </a:lnTo>
                    <a:lnTo>
                      <a:pt x="63" y="50"/>
                    </a:lnTo>
                    <a:lnTo>
                      <a:pt x="61" y="49"/>
                    </a:lnTo>
                    <a:lnTo>
                      <a:pt x="60" y="46"/>
                    </a:lnTo>
                    <a:lnTo>
                      <a:pt x="59" y="43"/>
                    </a:lnTo>
                    <a:lnTo>
                      <a:pt x="24" y="40"/>
                    </a:lnTo>
                    <a:lnTo>
                      <a:pt x="25" y="36"/>
                    </a:lnTo>
                    <a:lnTo>
                      <a:pt x="5" y="21"/>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07" name="Freeform 43"/>
              <p:cNvSpPr>
                <a:spLocks/>
              </p:cNvSpPr>
              <p:nvPr/>
            </p:nvSpPr>
            <p:spPr bwMode="auto">
              <a:xfrm>
                <a:off x="3662" y="97"/>
                <a:ext cx="305" cy="330"/>
              </a:xfrm>
              <a:custGeom>
                <a:avLst/>
                <a:gdLst/>
                <a:ahLst/>
                <a:cxnLst>
                  <a:cxn ang="0">
                    <a:pos x="193" y="2"/>
                  </a:cxn>
                  <a:cxn ang="0">
                    <a:pos x="198" y="1"/>
                  </a:cxn>
                  <a:cxn ang="0">
                    <a:pos x="200" y="2"/>
                  </a:cxn>
                  <a:cxn ang="0">
                    <a:pos x="205" y="14"/>
                  </a:cxn>
                  <a:cxn ang="0">
                    <a:pos x="216" y="32"/>
                  </a:cxn>
                  <a:cxn ang="0">
                    <a:pos x="234" y="48"/>
                  </a:cxn>
                  <a:cxn ang="0">
                    <a:pos x="257" y="54"/>
                  </a:cxn>
                  <a:cxn ang="0">
                    <a:pos x="273" y="55"/>
                  </a:cxn>
                  <a:cxn ang="0">
                    <a:pos x="284" y="54"/>
                  </a:cxn>
                  <a:cxn ang="0">
                    <a:pos x="289" y="54"/>
                  </a:cxn>
                  <a:cxn ang="0">
                    <a:pos x="305" y="102"/>
                  </a:cxn>
                  <a:cxn ang="0">
                    <a:pos x="300" y="105"/>
                  </a:cxn>
                  <a:cxn ang="0">
                    <a:pos x="286" y="111"/>
                  </a:cxn>
                  <a:cxn ang="0">
                    <a:pos x="262" y="116"/>
                  </a:cxn>
                  <a:cxn ang="0">
                    <a:pos x="230" y="116"/>
                  </a:cxn>
                  <a:cxn ang="0">
                    <a:pos x="210" y="113"/>
                  </a:cxn>
                  <a:cxn ang="0">
                    <a:pos x="196" y="109"/>
                  </a:cxn>
                  <a:cxn ang="0">
                    <a:pos x="189" y="106"/>
                  </a:cxn>
                  <a:cxn ang="0">
                    <a:pos x="186" y="104"/>
                  </a:cxn>
                  <a:cxn ang="0">
                    <a:pos x="180" y="242"/>
                  </a:cxn>
                  <a:cxn ang="0">
                    <a:pos x="207" y="330"/>
                  </a:cxn>
                  <a:cxn ang="0">
                    <a:pos x="113" y="247"/>
                  </a:cxn>
                  <a:cxn ang="0">
                    <a:pos x="85" y="318"/>
                  </a:cxn>
                  <a:cxn ang="0">
                    <a:pos x="12" y="330"/>
                  </a:cxn>
                  <a:cxn ang="0">
                    <a:pos x="0" y="239"/>
                  </a:cxn>
                  <a:cxn ang="0">
                    <a:pos x="9" y="207"/>
                  </a:cxn>
                  <a:cxn ang="0">
                    <a:pos x="10" y="234"/>
                  </a:cxn>
                  <a:cxn ang="0">
                    <a:pos x="12" y="234"/>
                  </a:cxn>
                  <a:cxn ang="0">
                    <a:pos x="17" y="235"/>
                  </a:cxn>
                  <a:cxn ang="0">
                    <a:pos x="24" y="236"/>
                  </a:cxn>
                  <a:cxn ang="0">
                    <a:pos x="34" y="237"/>
                  </a:cxn>
                  <a:cxn ang="0">
                    <a:pos x="47" y="238"/>
                  </a:cxn>
                  <a:cxn ang="0">
                    <a:pos x="64" y="239"/>
                  </a:cxn>
                  <a:cxn ang="0">
                    <a:pos x="85" y="239"/>
                  </a:cxn>
                  <a:cxn ang="0">
                    <a:pos x="108" y="239"/>
                  </a:cxn>
                  <a:cxn ang="0">
                    <a:pos x="129" y="239"/>
                  </a:cxn>
                  <a:cxn ang="0">
                    <a:pos x="145" y="238"/>
                  </a:cxn>
                  <a:cxn ang="0">
                    <a:pos x="158" y="237"/>
                  </a:cxn>
                  <a:cxn ang="0">
                    <a:pos x="168" y="236"/>
                  </a:cxn>
                  <a:cxn ang="0">
                    <a:pos x="174" y="235"/>
                  </a:cxn>
                  <a:cxn ang="0">
                    <a:pos x="178" y="234"/>
                  </a:cxn>
                  <a:cxn ang="0">
                    <a:pos x="180" y="234"/>
                  </a:cxn>
                  <a:cxn ang="0">
                    <a:pos x="176" y="87"/>
                  </a:cxn>
                  <a:cxn ang="0">
                    <a:pos x="180" y="90"/>
                  </a:cxn>
                  <a:cxn ang="0">
                    <a:pos x="190" y="95"/>
                  </a:cxn>
                  <a:cxn ang="0">
                    <a:pos x="211" y="101"/>
                  </a:cxn>
                  <a:cxn ang="0">
                    <a:pos x="242" y="106"/>
                  </a:cxn>
                  <a:cxn ang="0">
                    <a:pos x="263" y="105"/>
                  </a:cxn>
                  <a:cxn ang="0">
                    <a:pos x="278" y="102"/>
                  </a:cxn>
                  <a:cxn ang="0">
                    <a:pos x="288" y="99"/>
                  </a:cxn>
                  <a:cxn ang="0">
                    <a:pos x="291" y="97"/>
                  </a:cxn>
                  <a:cxn ang="0">
                    <a:pos x="279" y="66"/>
                  </a:cxn>
                  <a:cxn ang="0">
                    <a:pos x="270" y="67"/>
                  </a:cxn>
                  <a:cxn ang="0">
                    <a:pos x="254" y="65"/>
                  </a:cxn>
                  <a:cxn ang="0">
                    <a:pos x="237" y="62"/>
                  </a:cxn>
                  <a:cxn ang="0">
                    <a:pos x="216" y="49"/>
                  </a:cxn>
                  <a:cxn ang="0">
                    <a:pos x="199" y="31"/>
                  </a:cxn>
                  <a:cxn ang="0">
                    <a:pos x="191" y="15"/>
                  </a:cxn>
                  <a:cxn ang="0">
                    <a:pos x="189" y="4"/>
                  </a:cxn>
                  <a:cxn ang="0">
                    <a:pos x="191" y="3"/>
                  </a:cxn>
                </a:cxnLst>
                <a:rect l="0" t="0" r="r" b="b"/>
                <a:pathLst>
                  <a:path w="305" h="330">
                    <a:moveTo>
                      <a:pt x="191" y="3"/>
                    </a:moveTo>
                    <a:lnTo>
                      <a:pt x="193" y="2"/>
                    </a:lnTo>
                    <a:lnTo>
                      <a:pt x="195" y="2"/>
                    </a:lnTo>
                    <a:lnTo>
                      <a:pt x="198" y="1"/>
                    </a:lnTo>
                    <a:lnTo>
                      <a:pt x="200" y="0"/>
                    </a:lnTo>
                    <a:lnTo>
                      <a:pt x="200" y="2"/>
                    </a:lnTo>
                    <a:lnTo>
                      <a:pt x="202" y="7"/>
                    </a:lnTo>
                    <a:lnTo>
                      <a:pt x="205" y="14"/>
                    </a:lnTo>
                    <a:lnTo>
                      <a:pt x="209" y="23"/>
                    </a:lnTo>
                    <a:lnTo>
                      <a:pt x="216" y="32"/>
                    </a:lnTo>
                    <a:lnTo>
                      <a:pt x="224" y="41"/>
                    </a:lnTo>
                    <a:lnTo>
                      <a:pt x="234" y="48"/>
                    </a:lnTo>
                    <a:lnTo>
                      <a:pt x="248" y="52"/>
                    </a:lnTo>
                    <a:lnTo>
                      <a:pt x="257" y="54"/>
                    </a:lnTo>
                    <a:lnTo>
                      <a:pt x="265" y="55"/>
                    </a:lnTo>
                    <a:lnTo>
                      <a:pt x="273" y="55"/>
                    </a:lnTo>
                    <a:lnTo>
                      <a:pt x="279" y="55"/>
                    </a:lnTo>
                    <a:lnTo>
                      <a:pt x="284" y="54"/>
                    </a:lnTo>
                    <a:lnTo>
                      <a:pt x="287" y="54"/>
                    </a:lnTo>
                    <a:lnTo>
                      <a:pt x="289" y="54"/>
                    </a:lnTo>
                    <a:lnTo>
                      <a:pt x="290" y="54"/>
                    </a:lnTo>
                    <a:lnTo>
                      <a:pt x="305" y="102"/>
                    </a:lnTo>
                    <a:lnTo>
                      <a:pt x="303" y="103"/>
                    </a:lnTo>
                    <a:lnTo>
                      <a:pt x="300" y="105"/>
                    </a:lnTo>
                    <a:lnTo>
                      <a:pt x="294" y="108"/>
                    </a:lnTo>
                    <a:lnTo>
                      <a:pt x="286" y="111"/>
                    </a:lnTo>
                    <a:lnTo>
                      <a:pt x="275" y="114"/>
                    </a:lnTo>
                    <a:lnTo>
                      <a:pt x="262" y="116"/>
                    </a:lnTo>
                    <a:lnTo>
                      <a:pt x="247" y="117"/>
                    </a:lnTo>
                    <a:lnTo>
                      <a:pt x="230" y="116"/>
                    </a:lnTo>
                    <a:lnTo>
                      <a:pt x="219" y="114"/>
                    </a:lnTo>
                    <a:lnTo>
                      <a:pt x="210" y="113"/>
                    </a:lnTo>
                    <a:lnTo>
                      <a:pt x="203" y="111"/>
                    </a:lnTo>
                    <a:lnTo>
                      <a:pt x="196" y="109"/>
                    </a:lnTo>
                    <a:lnTo>
                      <a:pt x="192" y="107"/>
                    </a:lnTo>
                    <a:lnTo>
                      <a:pt x="189" y="106"/>
                    </a:lnTo>
                    <a:lnTo>
                      <a:pt x="187" y="105"/>
                    </a:lnTo>
                    <a:lnTo>
                      <a:pt x="186" y="104"/>
                    </a:lnTo>
                    <a:lnTo>
                      <a:pt x="189" y="239"/>
                    </a:lnTo>
                    <a:lnTo>
                      <a:pt x="180" y="242"/>
                    </a:lnTo>
                    <a:lnTo>
                      <a:pt x="185" y="318"/>
                    </a:lnTo>
                    <a:lnTo>
                      <a:pt x="207" y="330"/>
                    </a:lnTo>
                    <a:lnTo>
                      <a:pt x="111" y="330"/>
                    </a:lnTo>
                    <a:lnTo>
                      <a:pt x="113" y="247"/>
                    </a:lnTo>
                    <a:lnTo>
                      <a:pt x="81" y="247"/>
                    </a:lnTo>
                    <a:lnTo>
                      <a:pt x="85" y="318"/>
                    </a:lnTo>
                    <a:lnTo>
                      <a:pt x="108" y="330"/>
                    </a:lnTo>
                    <a:lnTo>
                      <a:pt x="12" y="330"/>
                    </a:lnTo>
                    <a:lnTo>
                      <a:pt x="14" y="243"/>
                    </a:lnTo>
                    <a:lnTo>
                      <a:pt x="0" y="239"/>
                    </a:lnTo>
                    <a:lnTo>
                      <a:pt x="0" y="206"/>
                    </a:lnTo>
                    <a:lnTo>
                      <a:pt x="9" y="207"/>
                    </a:lnTo>
                    <a:lnTo>
                      <a:pt x="9" y="234"/>
                    </a:lnTo>
                    <a:lnTo>
                      <a:pt x="10" y="234"/>
                    </a:lnTo>
                    <a:lnTo>
                      <a:pt x="10" y="234"/>
                    </a:lnTo>
                    <a:lnTo>
                      <a:pt x="12" y="234"/>
                    </a:lnTo>
                    <a:lnTo>
                      <a:pt x="14" y="234"/>
                    </a:lnTo>
                    <a:lnTo>
                      <a:pt x="17" y="235"/>
                    </a:lnTo>
                    <a:lnTo>
                      <a:pt x="20" y="235"/>
                    </a:lnTo>
                    <a:lnTo>
                      <a:pt x="24" y="236"/>
                    </a:lnTo>
                    <a:lnTo>
                      <a:pt x="28" y="236"/>
                    </a:lnTo>
                    <a:lnTo>
                      <a:pt x="34" y="237"/>
                    </a:lnTo>
                    <a:lnTo>
                      <a:pt x="40" y="238"/>
                    </a:lnTo>
                    <a:lnTo>
                      <a:pt x="47" y="238"/>
                    </a:lnTo>
                    <a:lnTo>
                      <a:pt x="55" y="239"/>
                    </a:lnTo>
                    <a:lnTo>
                      <a:pt x="64" y="239"/>
                    </a:lnTo>
                    <a:lnTo>
                      <a:pt x="74" y="239"/>
                    </a:lnTo>
                    <a:lnTo>
                      <a:pt x="85" y="239"/>
                    </a:lnTo>
                    <a:lnTo>
                      <a:pt x="97" y="239"/>
                    </a:lnTo>
                    <a:lnTo>
                      <a:pt x="108" y="239"/>
                    </a:lnTo>
                    <a:lnTo>
                      <a:pt x="119" y="239"/>
                    </a:lnTo>
                    <a:lnTo>
                      <a:pt x="129" y="239"/>
                    </a:lnTo>
                    <a:lnTo>
                      <a:pt x="137" y="239"/>
                    </a:lnTo>
                    <a:lnTo>
                      <a:pt x="145" y="238"/>
                    </a:lnTo>
                    <a:lnTo>
                      <a:pt x="152" y="238"/>
                    </a:lnTo>
                    <a:lnTo>
                      <a:pt x="158" y="237"/>
                    </a:lnTo>
                    <a:lnTo>
                      <a:pt x="163" y="236"/>
                    </a:lnTo>
                    <a:lnTo>
                      <a:pt x="168" y="236"/>
                    </a:lnTo>
                    <a:lnTo>
                      <a:pt x="171" y="235"/>
                    </a:lnTo>
                    <a:lnTo>
                      <a:pt x="174" y="235"/>
                    </a:lnTo>
                    <a:lnTo>
                      <a:pt x="176" y="234"/>
                    </a:lnTo>
                    <a:lnTo>
                      <a:pt x="178" y="234"/>
                    </a:lnTo>
                    <a:lnTo>
                      <a:pt x="179" y="234"/>
                    </a:lnTo>
                    <a:lnTo>
                      <a:pt x="180" y="234"/>
                    </a:lnTo>
                    <a:lnTo>
                      <a:pt x="180" y="234"/>
                    </a:lnTo>
                    <a:lnTo>
                      <a:pt x="176" y="87"/>
                    </a:lnTo>
                    <a:lnTo>
                      <a:pt x="177" y="88"/>
                    </a:lnTo>
                    <a:lnTo>
                      <a:pt x="180" y="90"/>
                    </a:lnTo>
                    <a:lnTo>
                      <a:pt x="184" y="92"/>
                    </a:lnTo>
                    <a:lnTo>
                      <a:pt x="190" y="95"/>
                    </a:lnTo>
                    <a:lnTo>
                      <a:pt x="199" y="98"/>
                    </a:lnTo>
                    <a:lnTo>
                      <a:pt x="211" y="101"/>
                    </a:lnTo>
                    <a:lnTo>
                      <a:pt x="225" y="104"/>
                    </a:lnTo>
                    <a:lnTo>
                      <a:pt x="242" y="106"/>
                    </a:lnTo>
                    <a:lnTo>
                      <a:pt x="253" y="106"/>
                    </a:lnTo>
                    <a:lnTo>
                      <a:pt x="263" y="105"/>
                    </a:lnTo>
                    <a:lnTo>
                      <a:pt x="271" y="104"/>
                    </a:lnTo>
                    <a:lnTo>
                      <a:pt x="278" y="102"/>
                    </a:lnTo>
                    <a:lnTo>
                      <a:pt x="284" y="100"/>
                    </a:lnTo>
                    <a:lnTo>
                      <a:pt x="288" y="99"/>
                    </a:lnTo>
                    <a:lnTo>
                      <a:pt x="290" y="97"/>
                    </a:lnTo>
                    <a:lnTo>
                      <a:pt x="291" y="97"/>
                    </a:lnTo>
                    <a:lnTo>
                      <a:pt x="280" y="66"/>
                    </a:lnTo>
                    <a:lnTo>
                      <a:pt x="279" y="66"/>
                    </a:lnTo>
                    <a:lnTo>
                      <a:pt x="275" y="67"/>
                    </a:lnTo>
                    <a:lnTo>
                      <a:pt x="270" y="67"/>
                    </a:lnTo>
                    <a:lnTo>
                      <a:pt x="263" y="66"/>
                    </a:lnTo>
                    <a:lnTo>
                      <a:pt x="254" y="65"/>
                    </a:lnTo>
                    <a:lnTo>
                      <a:pt x="246" y="64"/>
                    </a:lnTo>
                    <a:lnTo>
                      <a:pt x="237" y="62"/>
                    </a:lnTo>
                    <a:lnTo>
                      <a:pt x="229" y="58"/>
                    </a:lnTo>
                    <a:lnTo>
                      <a:pt x="216" y="49"/>
                    </a:lnTo>
                    <a:lnTo>
                      <a:pt x="206" y="40"/>
                    </a:lnTo>
                    <a:lnTo>
                      <a:pt x="199" y="31"/>
                    </a:lnTo>
                    <a:lnTo>
                      <a:pt x="194" y="22"/>
                    </a:lnTo>
                    <a:lnTo>
                      <a:pt x="191" y="15"/>
                    </a:lnTo>
                    <a:lnTo>
                      <a:pt x="189" y="8"/>
                    </a:lnTo>
                    <a:lnTo>
                      <a:pt x="189" y="4"/>
                    </a:lnTo>
                    <a:lnTo>
                      <a:pt x="189" y="3"/>
                    </a:lnTo>
                    <a:lnTo>
                      <a:pt x="191" y="3"/>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08" name="Freeform 44"/>
              <p:cNvSpPr>
                <a:spLocks/>
              </p:cNvSpPr>
              <p:nvPr/>
            </p:nvSpPr>
            <p:spPr bwMode="auto">
              <a:xfrm>
                <a:off x="3644" y="55"/>
                <a:ext cx="141" cy="173"/>
              </a:xfrm>
              <a:custGeom>
                <a:avLst/>
                <a:gdLst/>
                <a:ahLst/>
                <a:cxnLst>
                  <a:cxn ang="0">
                    <a:pos x="17" y="71"/>
                  </a:cxn>
                  <a:cxn ang="0">
                    <a:pos x="3" y="110"/>
                  </a:cxn>
                  <a:cxn ang="0">
                    <a:pos x="0" y="144"/>
                  </a:cxn>
                  <a:cxn ang="0">
                    <a:pos x="2" y="165"/>
                  </a:cxn>
                  <a:cxn ang="0">
                    <a:pos x="3" y="168"/>
                  </a:cxn>
                  <a:cxn ang="0">
                    <a:pos x="6" y="170"/>
                  </a:cxn>
                  <a:cxn ang="0">
                    <a:pos x="13" y="171"/>
                  </a:cxn>
                  <a:cxn ang="0">
                    <a:pos x="24" y="173"/>
                  </a:cxn>
                  <a:cxn ang="0">
                    <a:pos x="36" y="172"/>
                  </a:cxn>
                  <a:cxn ang="0">
                    <a:pos x="47" y="171"/>
                  </a:cxn>
                  <a:cxn ang="0">
                    <a:pos x="55" y="169"/>
                  </a:cxn>
                  <a:cxn ang="0">
                    <a:pos x="60" y="168"/>
                  </a:cxn>
                  <a:cxn ang="0">
                    <a:pos x="60" y="160"/>
                  </a:cxn>
                  <a:cxn ang="0">
                    <a:pos x="65" y="121"/>
                  </a:cxn>
                  <a:cxn ang="0">
                    <a:pos x="75" y="91"/>
                  </a:cxn>
                  <a:cxn ang="0">
                    <a:pos x="84" y="76"/>
                  </a:cxn>
                  <a:cxn ang="0">
                    <a:pos x="93" y="66"/>
                  </a:cxn>
                  <a:cxn ang="0">
                    <a:pos x="99" y="60"/>
                  </a:cxn>
                  <a:cxn ang="0">
                    <a:pos x="93" y="50"/>
                  </a:cxn>
                  <a:cxn ang="0">
                    <a:pos x="89" y="53"/>
                  </a:cxn>
                  <a:cxn ang="0">
                    <a:pos x="81" y="63"/>
                  </a:cxn>
                  <a:cxn ang="0">
                    <a:pos x="70" y="77"/>
                  </a:cxn>
                  <a:cxn ang="0">
                    <a:pos x="59" y="96"/>
                  </a:cxn>
                  <a:cxn ang="0">
                    <a:pos x="50" y="137"/>
                  </a:cxn>
                  <a:cxn ang="0">
                    <a:pos x="49" y="157"/>
                  </a:cxn>
                  <a:cxn ang="0">
                    <a:pos x="49" y="157"/>
                  </a:cxn>
                  <a:cxn ang="0">
                    <a:pos x="47" y="159"/>
                  </a:cxn>
                  <a:cxn ang="0">
                    <a:pos x="42" y="160"/>
                  </a:cxn>
                  <a:cxn ang="0">
                    <a:pos x="30" y="161"/>
                  </a:cxn>
                  <a:cxn ang="0">
                    <a:pos x="19" y="160"/>
                  </a:cxn>
                  <a:cxn ang="0">
                    <a:pos x="14" y="160"/>
                  </a:cxn>
                  <a:cxn ang="0">
                    <a:pos x="12" y="159"/>
                  </a:cxn>
                  <a:cxn ang="0">
                    <a:pos x="12" y="159"/>
                  </a:cxn>
                  <a:cxn ang="0">
                    <a:pos x="12" y="150"/>
                  </a:cxn>
                  <a:cxn ang="0">
                    <a:pos x="14" y="128"/>
                  </a:cxn>
                  <a:cxn ang="0">
                    <a:pos x="21" y="98"/>
                  </a:cxn>
                  <a:cxn ang="0">
                    <a:pos x="35" y="68"/>
                  </a:cxn>
                  <a:cxn ang="0">
                    <a:pos x="50" y="49"/>
                  </a:cxn>
                  <a:cxn ang="0">
                    <a:pos x="66" y="34"/>
                  </a:cxn>
                  <a:cxn ang="0">
                    <a:pos x="83" y="24"/>
                  </a:cxn>
                  <a:cxn ang="0">
                    <a:pos x="98" y="17"/>
                  </a:cxn>
                  <a:cxn ang="0">
                    <a:pos x="113" y="13"/>
                  </a:cxn>
                  <a:cxn ang="0">
                    <a:pos x="125" y="11"/>
                  </a:cxn>
                  <a:cxn ang="0">
                    <a:pos x="135" y="10"/>
                  </a:cxn>
                  <a:cxn ang="0">
                    <a:pos x="141" y="10"/>
                  </a:cxn>
                  <a:cxn ang="0">
                    <a:pos x="140" y="5"/>
                  </a:cxn>
                  <a:cxn ang="0">
                    <a:pos x="139" y="0"/>
                  </a:cxn>
                  <a:cxn ang="0">
                    <a:pos x="132" y="0"/>
                  </a:cxn>
                  <a:cxn ang="0">
                    <a:pos x="122" y="1"/>
                  </a:cxn>
                  <a:cxn ang="0">
                    <a:pos x="110" y="3"/>
                  </a:cxn>
                  <a:cxn ang="0">
                    <a:pos x="95" y="7"/>
                  </a:cxn>
                  <a:cxn ang="0">
                    <a:pos x="79" y="13"/>
                  </a:cxn>
                  <a:cxn ang="0">
                    <a:pos x="62" y="22"/>
                  </a:cxn>
                  <a:cxn ang="0">
                    <a:pos x="45" y="35"/>
                  </a:cxn>
                  <a:cxn ang="0">
                    <a:pos x="29" y="52"/>
                  </a:cxn>
                </a:cxnLst>
                <a:rect l="0" t="0" r="r" b="b"/>
                <a:pathLst>
                  <a:path w="141" h="173">
                    <a:moveTo>
                      <a:pt x="29" y="52"/>
                    </a:moveTo>
                    <a:lnTo>
                      <a:pt x="17" y="71"/>
                    </a:lnTo>
                    <a:lnTo>
                      <a:pt x="9" y="91"/>
                    </a:lnTo>
                    <a:lnTo>
                      <a:pt x="3" y="110"/>
                    </a:lnTo>
                    <a:lnTo>
                      <a:pt x="1" y="128"/>
                    </a:lnTo>
                    <a:lnTo>
                      <a:pt x="0" y="144"/>
                    </a:lnTo>
                    <a:lnTo>
                      <a:pt x="1" y="157"/>
                    </a:lnTo>
                    <a:lnTo>
                      <a:pt x="2" y="165"/>
                    </a:lnTo>
                    <a:lnTo>
                      <a:pt x="2" y="168"/>
                    </a:lnTo>
                    <a:lnTo>
                      <a:pt x="3" y="168"/>
                    </a:lnTo>
                    <a:lnTo>
                      <a:pt x="4" y="169"/>
                    </a:lnTo>
                    <a:lnTo>
                      <a:pt x="6" y="170"/>
                    </a:lnTo>
                    <a:lnTo>
                      <a:pt x="9" y="170"/>
                    </a:lnTo>
                    <a:lnTo>
                      <a:pt x="13" y="171"/>
                    </a:lnTo>
                    <a:lnTo>
                      <a:pt x="18" y="172"/>
                    </a:lnTo>
                    <a:lnTo>
                      <a:pt x="24" y="173"/>
                    </a:lnTo>
                    <a:lnTo>
                      <a:pt x="30" y="173"/>
                    </a:lnTo>
                    <a:lnTo>
                      <a:pt x="36" y="172"/>
                    </a:lnTo>
                    <a:lnTo>
                      <a:pt x="42" y="172"/>
                    </a:lnTo>
                    <a:lnTo>
                      <a:pt x="47" y="171"/>
                    </a:lnTo>
                    <a:lnTo>
                      <a:pt x="51" y="170"/>
                    </a:lnTo>
                    <a:lnTo>
                      <a:pt x="55" y="169"/>
                    </a:lnTo>
                    <a:lnTo>
                      <a:pt x="58" y="168"/>
                    </a:lnTo>
                    <a:lnTo>
                      <a:pt x="60" y="168"/>
                    </a:lnTo>
                    <a:lnTo>
                      <a:pt x="60" y="167"/>
                    </a:lnTo>
                    <a:lnTo>
                      <a:pt x="60" y="160"/>
                    </a:lnTo>
                    <a:lnTo>
                      <a:pt x="62" y="143"/>
                    </a:lnTo>
                    <a:lnTo>
                      <a:pt x="65" y="121"/>
                    </a:lnTo>
                    <a:lnTo>
                      <a:pt x="71" y="100"/>
                    </a:lnTo>
                    <a:lnTo>
                      <a:pt x="75" y="91"/>
                    </a:lnTo>
                    <a:lnTo>
                      <a:pt x="79" y="83"/>
                    </a:lnTo>
                    <a:lnTo>
                      <a:pt x="84" y="76"/>
                    </a:lnTo>
                    <a:lnTo>
                      <a:pt x="89" y="70"/>
                    </a:lnTo>
                    <a:lnTo>
                      <a:pt x="93" y="66"/>
                    </a:lnTo>
                    <a:lnTo>
                      <a:pt x="97" y="62"/>
                    </a:lnTo>
                    <a:lnTo>
                      <a:pt x="99" y="60"/>
                    </a:lnTo>
                    <a:lnTo>
                      <a:pt x="100" y="59"/>
                    </a:lnTo>
                    <a:lnTo>
                      <a:pt x="93" y="50"/>
                    </a:lnTo>
                    <a:lnTo>
                      <a:pt x="92" y="51"/>
                    </a:lnTo>
                    <a:lnTo>
                      <a:pt x="89" y="53"/>
                    </a:lnTo>
                    <a:lnTo>
                      <a:pt x="86" y="57"/>
                    </a:lnTo>
                    <a:lnTo>
                      <a:pt x="81" y="63"/>
                    </a:lnTo>
                    <a:lnTo>
                      <a:pt x="75" y="69"/>
                    </a:lnTo>
                    <a:lnTo>
                      <a:pt x="70" y="77"/>
                    </a:lnTo>
                    <a:lnTo>
                      <a:pt x="64" y="86"/>
                    </a:lnTo>
                    <a:lnTo>
                      <a:pt x="59" y="96"/>
                    </a:lnTo>
                    <a:lnTo>
                      <a:pt x="53" y="117"/>
                    </a:lnTo>
                    <a:lnTo>
                      <a:pt x="50" y="137"/>
                    </a:lnTo>
                    <a:lnTo>
                      <a:pt x="49" y="151"/>
                    </a:lnTo>
                    <a:lnTo>
                      <a:pt x="49" y="157"/>
                    </a:lnTo>
                    <a:lnTo>
                      <a:pt x="49" y="157"/>
                    </a:lnTo>
                    <a:lnTo>
                      <a:pt x="49" y="157"/>
                    </a:lnTo>
                    <a:lnTo>
                      <a:pt x="48" y="158"/>
                    </a:lnTo>
                    <a:lnTo>
                      <a:pt x="47" y="159"/>
                    </a:lnTo>
                    <a:lnTo>
                      <a:pt x="45" y="160"/>
                    </a:lnTo>
                    <a:lnTo>
                      <a:pt x="42" y="160"/>
                    </a:lnTo>
                    <a:lnTo>
                      <a:pt x="37" y="161"/>
                    </a:lnTo>
                    <a:lnTo>
                      <a:pt x="30" y="161"/>
                    </a:lnTo>
                    <a:lnTo>
                      <a:pt x="24" y="161"/>
                    </a:lnTo>
                    <a:lnTo>
                      <a:pt x="19" y="160"/>
                    </a:lnTo>
                    <a:lnTo>
                      <a:pt x="16" y="160"/>
                    </a:lnTo>
                    <a:lnTo>
                      <a:pt x="14" y="160"/>
                    </a:lnTo>
                    <a:lnTo>
                      <a:pt x="13" y="160"/>
                    </a:lnTo>
                    <a:lnTo>
                      <a:pt x="12" y="159"/>
                    </a:lnTo>
                    <a:lnTo>
                      <a:pt x="12" y="159"/>
                    </a:lnTo>
                    <a:lnTo>
                      <a:pt x="12" y="159"/>
                    </a:lnTo>
                    <a:lnTo>
                      <a:pt x="12" y="156"/>
                    </a:lnTo>
                    <a:lnTo>
                      <a:pt x="12" y="150"/>
                    </a:lnTo>
                    <a:lnTo>
                      <a:pt x="13" y="140"/>
                    </a:lnTo>
                    <a:lnTo>
                      <a:pt x="14" y="128"/>
                    </a:lnTo>
                    <a:lnTo>
                      <a:pt x="17" y="113"/>
                    </a:lnTo>
                    <a:lnTo>
                      <a:pt x="21" y="98"/>
                    </a:lnTo>
                    <a:lnTo>
                      <a:pt x="27" y="82"/>
                    </a:lnTo>
                    <a:lnTo>
                      <a:pt x="35" y="68"/>
                    </a:lnTo>
                    <a:lnTo>
                      <a:pt x="42" y="58"/>
                    </a:lnTo>
                    <a:lnTo>
                      <a:pt x="50" y="49"/>
                    </a:lnTo>
                    <a:lnTo>
                      <a:pt x="58" y="41"/>
                    </a:lnTo>
                    <a:lnTo>
                      <a:pt x="66" y="34"/>
                    </a:lnTo>
                    <a:lnTo>
                      <a:pt x="74" y="29"/>
                    </a:lnTo>
                    <a:lnTo>
                      <a:pt x="83" y="24"/>
                    </a:lnTo>
                    <a:lnTo>
                      <a:pt x="90" y="20"/>
                    </a:lnTo>
                    <a:lnTo>
                      <a:pt x="98" y="17"/>
                    </a:lnTo>
                    <a:lnTo>
                      <a:pt x="105" y="15"/>
                    </a:lnTo>
                    <a:lnTo>
                      <a:pt x="113" y="13"/>
                    </a:lnTo>
                    <a:lnTo>
                      <a:pt x="119" y="12"/>
                    </a:lnTo>
                    <a:lnTo>
                      <a:pt x="125" y="11"/>
                    </a:lnTo>
                    <a:lnTo>
                      <a:pt x="130" y="10"/>
                    </a:lnTo>
                    <a:lnTo>
                      <a:pt x="135" y="10"/>
                    </a:lnTo>
                    <a:lnTo>
                      <a:pt x="138" y="10"/>
                    </a:lnTo>
                    <a:lnTo>
                      <a:pt x="141" y="10"/>
                    </a:lnTo>
                    <a:lnTo>
                      <a:pt x="141" y="8"/>
                    </a:lnTo>
                    <a:lnTo>
                      <a:pt x="140" y="5"/>
                    </a:lnTo>
                    <a:lnTo>
                      <a:pt x="139" y="3"/>
                    </a:lnTo>
                    <a:lnTo>
                      <a:pt x="139" y="0"/>
                    </a:lnTo>
                    <a:lnTo>
                      <a:pt x="136" y="0"/>
                    </a:lnTo>
                    <a:lnTo>
                      <a:pt x="132" y="0"/>
                    </a:lnTo>
                    <a:lnTo>
                      <a:pt x="128" y="1"/>
                    </a:lnTo>
                    <a:lnTo>
                      <a:pt x="122" y="1"/>
                    </a:lnTo>
                    <a:lnTo>
                      <a:pt x="117" y="2"/>
                    </a:lnTo>
                    <a:lnTo>
                      <a:pt x="110" y="3"/>
                    </a:lnTo>
                    <a:lnTo>
                      <a:pt x="102" y="5"/>
                    </a:lnTo>
                    <a:lnTo>
                      <a:pt x="95" y="7"/>
                    </a:lnTo>
                    <a:lnTo>
                      <a:pt x="87" y="10"/>
                    </a:lnTo>
                    <a:lnTo>
                      <a:pt x="79" y="13"/>
                    </a:lnTo>
                    <a:lnTo>
                      <a:pt x="71" y="17"/>
                    </a:lnTo>
                    <a:lnTo>
                      <a:pt x="62" y="22"/>
                    </a:lnTo>
                    <a:lnTo>
                      <a:pt x="54" y="28"/>
                    </a:lnTo>
                    <a:lnTo>
                      <a:pt x="45" y="35"/>
                    </a:lnTo>
                    <a:lnTo>
                      <a:pt x="37" y="43"/>
                    </a:lnTo>
                    <a:lnTo>
                      <a:pt x="29" y="52"/>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09" name="Freeform 45"/>
              <p:cNvSpPr>
                <a:spLocks/>
              </p:cNvSpPr>
              <p:nvPr/>
            </p:nvSpPr>
            <p:spPr bwMode="auto">
              <a:xfrm>
                <a:off x="3786" y="72"/>
                <a:ext cx="65" cy="138"/>
              </a:xfrm>
              <a:custGeom>
                <a:avLst/>
                <a:gdLst/>
                <a:ahLst/>
                <a:cxnLst>
                  <a:cxn ang="0">
                    <a:pos x="40" y="63"/>
                  </a:cxn>
                  <a:cxn ang="0">
                    <a:pos x="36" y="70"/>
                  </a:cxn>
                  <a:cxn ang="0">
                    <a:pos x="31" y="78"/>
                  </a:cxn>
                  <a:cxn ang="0">
                    <a:pos x="26" y="85"/>
                  </a:cxn>
                  <a:cxn ang="0">
                    <a:pos x="21" y="92"/>
                  </a:cxn>
                  <a:cxn ang="0">
                    <a:pos x="18" y="98"/>
                  </a:cxn>
                  <a:cxn ang="0">
                    <a:pos x="14" y="103"/>
                  </a:cxn>
                  <a:cxn ang="0">
                    <a:pos x="12" y="106"/>
                  </a:cxn>
                  <a:cxn ang="0">
                    <a:pos x="11" y="108"/>
                  </a:cxn>
                  <a:cxn ang="0">
                    <a:pos x="12" y="99"/>
                  </a:cxn>
                  <a:cxn ang="0">
                    <a:pos x="13" y="78"/>
                  </a:cxn>
                  <a:cxn ang="0">
                    <a:pos x="14" y="52"/>
                  </a:cxn>
                  <a:cxn ang="0">
                    <a:pos x="13" y="30"/>
                  </a:cxn>
                  <a:cxn ang="0">
                    <a:pos x="13" y="24"/>
                  </a:cxn>
                  <a:cxn ang="0">
                    <a:pos x="13" y="20"/>
                  </a:cxn>
                  <a:cxn ang="0">
                    <a:pos x="12" y="16"/>
                  </a:cxn>
                  <a:cxn ang="0">
                    <a:pos x="12" y="13"/>
                  </a:cxn>
                  <a:cxn ang="0">
                    <a:pos x="9" y="10"/>
                  </a:cxn>
                  <a:cxn ang="0">
                    <a:pos x="6" y="7"/>
                  </a:cxn>
                  <a:cxn ang="0">
                    <a:pos x="4" y="3"/>
                  </a:cxn>
                  <a:cxn ang="0">
                    <a:pos x="2" y="0"/>
                  </a:cxn>
                  <a:cxn ang="0">
                    <a:pos x="3" y="14"/>
                  </a:cxn>
                  <a:cxn ang="0">
                    <a:pos x="3" y="33"/>
                  </a:cxn>
                  <a:cxn ang="0">
                    <a:pos x="3" y="56"/>
                  </a:cxn>
                  <a:cxn ang="0">
                    <a:pos x="3" y="82"/>
                  </a:cxn>
                  <a:cxn ang="0">
                    <a:pos x="2" y="109"/>
                  </a:cxn>
                  <a:cxn ang="0">
                    <a:pos x="1" y="126"/>
                  </a:cxn>
                  <a:cxn ang="0">
                    <a:pos x="0" y="135"/>
                  </a:cxn>
                  <a:cxn ang="0">
                    <a:pos x="0" y="138"/>
                  </a:cxn>
                  <a:cxn ang="0">
                    <a:pos x="2" y="135"/>
                  </a:cxn>
                  <a:cxn ang="0">
                    <a:pos x="6" y="129"/>
                  </a:cxn>
                  <a:cxn ang="0">
                    <a:pos x="13" y="120"/>
                  </a:cxn>
                  <a:cxn ang="0">
                    <a:pos x="21" y="109"/>
                  </a:cxn>
                  <a:cxn ang="0">
                    <a:pos x="29" y="96"/>
                  </a:cxn>
                  <a:cxn ang="0">
                    <a:pos x="38" y="83"/>
                  </a:cxn>
                  <a:cxn ang="0">
                    <a:pos x="45" y="71"/>
                  </a:cxn>
                  <a:cxn ang="0">
                    <a:pos x="51" y="61"/>
                  </a:cxn>
                  <a:cxn ang="0">
                    <a:pos x="56" y="52"/>
                  </a:cxn>
                  <a:cxn ang="0">
                    <a:pos x="60" y="43"/>
                  </a:cxn>
                  <a:cxn ang="0">
                    <a:pos x="63" y="35"/>
                  </a:cxn>
                  <a:cxn ang="0">
                    <a:pos x="65" y="28"/>
                  </a:cxn>
                  <a:cxn ang="0">
                    <a:pos x="62" y="28"/>
                  </a:cxn>
                  <a:cxn ang="0">
                    <a:pos x="60" y="29"/>
                  </a:cxn>
                  <a:cxn ang="0">
                    <a:pos x="57" y="29"/>
                  </a:cxn>
                  <a:cxn ang="0">
                    <a:pos x="54" y="29"/>
                  </a:cxn>
                  <a:cxn ang="0">
                    <a:pos x="52" y="36"/>
                  </a:cxn>
                  <a:cxn ang="0">
                    <a:pos x="50" y="44"/>
                  </a:cxn>
                  <a:cxn ang="0">
                    <a:pos x="46" y="53"/>
                  </a:cxn>
                  <a:cxn ang="0">
                    <a:pos x="40" y="63"/>
                  </a:cxn>
                </a:cxnLst>
                <a:rect l="0" t="0" r="r" b="b"/>
                <a:pathLst>
                  <a:path w="65" h="138">
                    <a:moveTo>
                      <a:pt x="40" y="63"/>
                    </a:moveTo>
                    <a:lnTo>
                      <a:pt x="36" y="70"/>
                    </a:lnTo>
                    <a:lnTo>
                      <a:pt x="31" y="78"/>
                    </a:lnTo>
                    <a:lnTo>
                      <a:pt x="26" y="85"/>
                    </a:lnTo>
                    <a:lnTo>
                      <a:pt x="21" y="92"/>
                    </a:lnTo>
                    <a:lnTo>
                      <a:pt x="18" y="98"/>
                    </a:lnTo>
                    <a:lnTo>
                      <a:pt x="14" y="103"/>
                    </a:lnTo>
                    <a:lnTo>
                      <a:pt x="12" y="106"/>
                    </a:lnTo>
                    <a:lnTo>
                      <a:pt x="11" y="108"/>
                    </a:lnTo>
                    <a:lnTo>
                      <a:pt x="12" y="99"/>
                    </a:lnTo>
                    <a:lnTo>
                      <a:pt x="13" y="78"/>
                    </a:lnTo>
                    <a:lnTo>
                      <a:pt x="14" y="52"/>
                    </a:lnTo>
                    <a:lnTo>
                      <a:pt x="13" y="30"/>
                    </a:lnTo>
                    <a:lnTo>
                      <a:pt x="13" y="24"/>
                    </a:lnTo>
                    <a:lnTo>
                      <a:pt x="13" y="20"/>
                    </a:lnTo>
                    <a:lnTo>
                      <a:pt x="12" y="16"/>
                    </a:lnTo>
                    <a:lnTo>
                      <a:pt x="12" y="13"/>
                    </a:lnTo>
                    <a:lnTo>
                      <a:pt x="9" y="10"/>
                    </a:lnTo>
                    <a:lnTo>
                      <a:pt x="6" y="7"/>
                    </a:lnTo>
                    <a:lnTo>
                      <a:pt x="4" y="3"/>
                    </a:lnTo>
                    <a:lnTo>
                      <a:pt x="2" y="0"/>
                    </a:lnTo>
                    <a:lnTo>
                      <a:pt x="3" y="14"/>
                    </a:lnTo>
                    <a:lnTo>
                      <a:pt x="3" y="33"/>
                    </a:lnTo>
                    <a:lnTo>
                      <a:pt x="3" y="56"/>
                    </a:lnTo>
                    <a:lnTo>
                      <a:pt x="3" y="82"/>
                    </a:lnTo>
                    <a:lnTo>
                      <a:pt x="2" y="109"/>
                    </a:lnTo>
                    <a:lnTo>
                      <a:pt x="1" y="126"/>
                    </a:lnTo>
                    <a:lnTo>
                      <a:pt x="0" y="135"/>
                    </a:lnTo>
                    <a:lnTo>
                      <a:pt x="0" y="138"/>
                    </a:lnTo>
                    <a:lnTo>
                      <a:pt x="2" y="135"/>
                    </a:lnTo>
                    <a:lnTo>
                      <a:pt x="6" y="129"/>
                    </a:lnTo>
                    <a:lnTo>
                      <a:pt x="13" y="120"/>
                    </a:lnTo>
                    <a:lnTo>
                      <a:pt x="21" y="109"/>
                    </a:lnTo>
                    <a:lnTo>
                      <a:pt x="29" y="96"/>
                    </a:lnTo>
                    <a:lnTo>
                      <a:pt x="38" y="83"/>
                    </a:lnTo>
                    <a:lnTo>
                      <a:pt x="45" y="71"/>
                    </a:lnTo>
                    <a:lnTo>
                      <a:pt x="51" y="61"/>
                    </a:lnTo>
                    <a:lnTo>
                      <a:pt x="56" y="52"/>
                    </a:lnTo>
                    <a:lnTo>
                      <a:pt x="60" y="43"/>
                    </a:lnTo>
                    <a:lnTo>
                      <a:pt x="63" y="35"/>
                    </a:lnTo>
                    <a:lnTo>
                      <a:pt x="65" y="28"/>
                    </a:lnTo>
                    <a:lnTo>
                      <a:pt x="62" y="28"/>
                    </a:lnTo>
                    <a:lnTo>
                      <a:pt x="60" y="29"/>
                    </a:lnTo>
                    <a:lnTo>
                      <a:pt x="57" y="29"/>
                    </a:lnTo>
                    <a:lnTo>
                      <a:pt x="54" y="29"/>
                    </a:lnTo>
                    <a:lnTo>
                      <a:pt x="52" y="36"/>
                    </a:lnTo>
                    <a:lnTo>
                      <a:pt x="50" y="44"/>
                    </a:lnTo>
                    <a:lnTo>
                      <a:pt x="46" y="53"/>
                    </a:lnTo>
                    <a:lnTo>
                      <a:pt x="40" y="63"/>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10" name="Freeform 46"/>
              <p:cNvSpPr>
                <a:spLocks/>
              </p:cNvSpPr>
              <p:nvPr/>
            </p:nvSpPr>
            <p:spPr bwMode="auto">
              <a:xfrm>
                <a:off x="3631" y="234"/>
                <a:ext cx="99" cy="65"/>
              </a:xfrm>
              <a:custGeom>
                <a:avLst/>
                <a:gdLst/>
                <a:ahLst/>
                <a:cxnLst>
                  <a:cxn ang="0">
                    <a:pos x="91" y="32"/>
                  </a:cxn>
                  <a:cxn ang="0">
                    <a:pos x="90" y="32"/>
                  </a:cxn>
                  <a:cxn ang="0">
                    <a:pos x="89" y="23"/>
                  </a:cxn>
                  <a:cxn ang="0">
                    <a:pos x="87" y="14"/>
                  </a:cxn>
                  <a:cxn ang="0">
                    <a:pos x="68" y="12"/>
                  </a:cxn>
                  <a:cxn ang="0">
                    <a:pos x="66" y="0"/>
                  </a:cxn>
                  <a:cxn ang="0">
                    <a:pos x="63" y="2"/>
                  </a:cxn>
                  <a:cxn ang="0">
                    <a:pos x="57" y="3"/>
                  </a:cxn>
                  <a:cxn ang="0">
                    <a:pos x="50" y="5"/>
                  </a:cxn>
                  <a:cxn ang="0">
                    <a:pos x="42" y="5"/>
                  </a:cxn>
                  <a:cxn ang="0">
                    <a:pos x="34" y="5"/>
                  </a:cxn>
                  <a:cxn ang="0">
                    <a:pos x="28" y="4"/>
                  </a:cxn>
                  <a:cxn ang="0">
                    <a:pos x="24" y="3"/>
                  </a:cxn>
                  <a:cxn ang="0">
                    <a:pos x="33" y="12"/>
                  </a:cxn>
                  <a:cxn ang="0">
                    <a:pos x="2" y="14"/>
                  </a:cxn>
                  <a:cxn ang="0">
                    <a:pos x="1" y="24"/>
                  </a:cxn>
                  <a:cxn ang="0">
                    <a:pos x="8" y="32"/>
                  </a:cxn>
                  <a:cxn ang="0">
                    <a:pos x="36" y="20"/>
                  </a:cxn>
                  <a:cxn ang="0">
                    <a:pos x="37" y="22"/>
                  </a:cxn>
                  <a:cxn ang="0">
                    <a:pos x="40" y="26"/>
                  </a:cxn>
                  <a:cxn ang="0">
                    <a:pos x="46" y="30"/>
                  </a:cxn>
                  <a:cxn ang="0">
                    <a:pos x="55" y="31"/>
                  </a:cxn>
                  <a:cxn ang="0">
                    <a:pos x="66" y="24"/>
                  </a:cxn>
                  <a:cxn ang="0">
                    <a:pos x="67" y="19"/>
                  </a:cxn>
                  <a:cxn ang="0">
                    <a:pos x="83" y="20"/>
                  </a:cxn>
                  <a:cxn ang="0">
                    <a:pos x="83" y="27"/>
                  </a:cxn>
                  <a:cxn ang="0">
                    <a:pos x="83" y="37"/>
                  </a:cxn>
                  <a:cxn ang="0">
                    <a:pos x="82" y="46"/>
                  </a:cxn>
                  <a:cxn ang="0">
                    <a:pos x="81" y="48"/>
                  </a:cxn>
                  <a:cxn ang="0">
                    <a:pos x="78" y="49"/>
                  </a:cxn>
                  <a:cxn ang="0">
                    <a:pos x="72" y="50"/>
                  </a:cxn>
                  <a:cxn ang="0">
                    <a:pos x="64" y="51"/>
                  </a:cxn>
                  <a:cxn ang="0">
                    <a:pos x="55" y="51"/>
                  </a:cxn>
                  <a:cxn ang="0">
                    <a:pos x="48" y="49"/>
                  </a:cxn>
                  <a:cxn ang="0">
                    <a:pos x="41" y="47"/>
                  </a:cxn>
                  <a:cxn ang="0">
                    <a:pos x="32" y="44"/>
                  </a:cxn>
                  <a:cxn ang="0">
                    <a:pos x="21" y="40"/>
                  </a:cxn>
                  <a:cxn ang="0">
                    <a:pos x="13" y="38"/>
                  </a:cxn>
                  <a:cxn ang="0">
                    <a:pos x="9" y="38"/>
                  </a:cxn>
                  <a:cxn ang="0">
                    <a:pos x="8" y="39"/>
                  </a:cxn>
                  <a:cxn ang="0">
                    <a:pos x="8" y="32"/>
                  </a:cxn>
                  <a:cxn ang="0">
                    <a:pos x="0" y="33"/>
                  </a:cxn>
                  <a:cxn ang="0">
                    <a:pos x="0" y="36"/>
                  </a:cxn>
                  <a:cxn ang="0">
                    <a:pos x="0" y="47"/>
                  </a:cxn>
                  <a:cxn ang="0">
                    <a:pos x="2" y="60"/>
                  </a:cxn>
                  <a:cxn ang="0">
                    <a:pos x="4" y="62"/>
                  </a:cxn>
                  <a:cxn ang="0">
                    <a:pos x="11" y="63"/>
                  </a:cxn>
                  <a:cxn ang="0">
                    <a:pos x="25" y="64"/>
                  </a:cxn>
                  <a:cxn ang="0">
                    <a:pos x="40" y="65"/>
                  </a:cxn>
                  <a:cxn ang="0">
                    <a:pos x="55" y="65"/>
                  </a:cxn>
                  <a:cxn ang="0">
                    <a:pos x="70" y="64"/>
                  </a:cxn>
                  <a:cxn ang="0">
                    <a:pos x="80" y="63"/>
                  </a:cxn>
                  <a:cxn ang="0">
                    <a:pos x="86" y="62"/>
                  </a:cxn>
                  <a:cxn ang="0">
                    <a:pos x="87" y="60"/>
                  </a:cxn>
                  <a:cxn ang="0">
                    <a:pos x="89" y="51"/>
                  </a:cxn>
                  <a:cxn ang="0">
                    <a:pos x="90" y="43"/>
                  </a:cxn>
                  <a:cxn ang="0">
                    <a:pos x="91" y="43"/>
                  </a:cxn>
                  <a:cxn ang="0">
                    <a:pos x="95" y="43"/>
                  </a:cxn>
                  <a:cxn ang="0">
                    <a:pos x="99" y="40"/>
                  </a:cxn>
                  <a:cxn ang="0">
                    <a:pos x="99" y="35"/>
                  </a:cxn>
                  <a:cxn ang="0">
                    <a:pos x="95" y="32"/>
                  </a:cxn>
                </a:cxnLst>
                <a:rect l="0" t="0" r="r" b="b"/>
                <a:pathLst>
                  <a:path w="99" h="65">
                    <a:moveTo>
                      <a:pt x="92" y="32"/>
                    </a:moveTo>
                    <a:lnTo>
                      <a:pt x="91" y="32"/>
                    </a:lnTo>
                    <a:lnTo>
                      <a:pt x="91" y="32"/>
                    </a:lnTo>
                    <a:lnTo>
                      <a:pt x="90" y="32"/>
                    </a:lnTo>
                    <a:lnTo>
                      <a:pt x="90" y="32"/>
                    </a:lnTo>
                    <a:lnTo>
                      <a:pt x="89" y="23"/>
                    </a:lnTo>
                    <a:lnTo>
                      <a:pt x="88" y="17"/>
                    </a:lnTo>
                    <a:lnTo>
                      <a:pt x="87" y="14"/>
                    </a:lnTo>
                    <a:lnTo>
                      <a:pt x="87" y="12"/>
                    </a:lnTo>
                    <a:lnTo>
                      <a:pt x="68" y="12"/>
                    </a:lnTo>
                    <a:lnTo>
                      <a:pt x="66" y="0"/>
                    </a:lnTo>
                    <a:lnTo>
                      <a:pt x="66" y="0"/>
                    </a:lnTo>
                    <a:lnTo>
                      <a:pt x="65" y="1"/>
                    </a:lnTo>
                    <a:lnTo>
                      <a:pt x="63" y="2"/>
                    </a:lnTo>
                    <a:lnTo>
                      <a:pt x="60" y="2"/>
                    </a:lnTo>
                    <a:lnTo>
                      <a:pt x="57" y="3"/>
                    </a:lnTo>
                    <a:lnTo>
                      <a:pt x="54" y="4"/>
                    </a:lnTo>
                    <a:lnTo>
                      <a:pt x="50" y="5"/>
                    </a:lnTo>
                    <a:lnTo>
                      <a:pt x="46" y="5"/>
                    </a:lnTo>
                    <a:lnTo>
                      <a:pt x="42" y="5"/>
                    </a:lnTo>
                    <a:lnTo>
                      <a:pt x="38" y="5"/>
                    </a:lnTo>
                    <a:lnTo>
                      <a:pt x="34" y="5"/>
                    </a:lnTo>
                    <a:lnTo>
                      <a:pt x="31" y="4"/>
                    </a:lnTo>
                    <a:lnTo>
                      <a:pt x="28" y="4"/>
                    </a:lnTo>
                    <a:lnTo>
                      <a:pt x="25" y="4"/>
                    </a:lnTo>
                    <a:lnTo>
                      <a:pt x="24" y="3"/>
                    </a:lnTo>
                    <a:lnTo>
                      <a:pt x="24" y="3"/>
                    </a:lnTo>
                    <a:lnTo>
                      <a:pt x="33" y="12"/>
                    </a:lnTo>
                    <a:lnTo>
                      <a:pt x="3" y="12"/>
                    </a:lnTo>
                    <a:lnTo>
                      <a:pt x="2" y="14"/>
                    </a:lnTo>
                    <a:lnTo>
                      <a:pt x="2" y="18"/>
                    </a:lnTo>
                    <a:lnTo>
                      <a:pt x="1" y="24"/>
                    </a:lnTo>
                    <a:lnTo>
                      <a:pt x="0" y="32"/>
                    </a:lnTo>
                    <a:lnTo>
                      <a:pt x="8" y="32"/>
                    </a:lnTo>
                    <a:lnTo>
                      <a:pt x="9" y="19"/>
                    </a:lnTo>
                    <a:lnTo>
                      <a:pt x="36" y="20"/>
                    </a:lnTo>
                    <a:lnTo>
                      <a:pt x="36" y="20"/>
                    </a:lnTo>
                    <a:lnTo>
                      <a:pt x="37" y="22"/>
                    </a:lnTo>
                    <a:lnTo>
                      <a:pt x="38" y="24"/>
                    </a:lnTo>
                    <a:lnTo>
                      <a:pt x="40" y="26"/>
                    </a:lnTo>
                    <a:lnTo>
                      <a:pt x="43" y="28"/>
                    </a:lnTo>
                    <a:lnTo>
                      <a:pt x="46" y="30"/>
                    </a:lnTo>
                    <a:lnTo>
                      <a:pt x="50" y="31"/>
                    </a:lnTo>
                    <a:lnTo>
                      <a:pt x="55" y="31"/>
                    </a:lnTo>
                    <a:lnTo>
                      <a:pt x="62" y="28"/>
                    </a:lnTo>
                    <a:lnTo>
                      <a:pt x="66" y="24"/>
                    </a:lnTo>
                    <a:lnTo>
                      <a:pt x="67" y="21"/>
                    </a:lnTo>
                    <a:lnTo>
                      <a:pt x="67" y="19"/>
                    </a:lnTo>
                    <a:lnTo>
                      <a:pt x="83" y="19"/>
                    </a:lnTo>
                    <a:lnTo>
                      <a:pt x="83" y="20"/>
                    </a:lnTo>
                    <a:lnTo>
                      <a:pt x="83" y="23"/>
                    </a:lnTo>
                    <a:lnTo>
                      <a:pt x="83" y="27"/>
                    </a:lnTo>
                    <a:lnTo>
                      <a:pt x="83" y="32"/>
                    </a:lnTo>
                    <a:lnTo>
                      <a:pt x="83" y="37"/>
                    </a:lnTo>
                    <a:lnTo>
                      <a:pt x="83" y="42"/>
                    </a:lnTo>
                    <a:lnTo>
                      <a:pt x="82" y="46"/>
                    </a:lnTo>
                    <a:lnTo>
                      <a:pt x="81" y="48"/>
                    </a:lnTo>
                    <a:lnTo>
                      <a:pt x="81" y="48"/>
                    </a:lnTo>
                    <a:lnTo>
                      <a:pt x="80" y="48"/>
                    </a:lnTo>
                    <a:lnTo>
                      <a:pt x="78" y="49"/>
                    </a:lnTo>
                    <a:lnTo>
                      <a:pt x="75" y="50"/>
                    </a:lnTo>
                    <a:lnTo>
                      <a:pt x="72" y="50"/>
                    </a:lnTo>
                    <a:lnTo>
                      <a:pt x="68" y="51"/>
                    </a:lnTo>
                    <a:lnTo>
                      <a:pt x="64" y="51"/>
                    </a:lnTo>
                    <a:lnTo>
                      <a:pt x="60" y="51"/>
                    </a:lnTo>
                    <a:lnTo>
                      <a:pt x="55" y="51"/>
                    </a:lnTo>
                    <a:lnTo>
                      <a:pt x="52" y="50"/>
                    </a:lnTo>
                    <a:lnTo>
                      <a:pt x="48" y="49"/>
                    </a:lnTo>
                    <a:lnTo>
                      <a:pt x="45" y="48"/>
                    </a:lnTo>
                    <a:lnTo>
                      <a:pt x="41" y="47"/>
                    </a:lnTo>
                    <a:lnTo>
                      <a:pt x="37" y="46"/>
                    </a:lnTo>
                    <a:lnTo>
                      <a:pt x="32" y="44"/>
                    </a:lnTo>
                    <a:lnTo>
                      <a:pt x="26" y="42"/>
                    </a:lnTo>
                    <a:lnTo>
                      <a:pt x="21" y="40"/>
                    </a:lnTo>
                    <a:lnTo>
                      <a:pt x="16" y="39"/>
                    </a:lnTo>
                    <a:lnTo>
                      <a:pt x="13" y="38"/>
                    </a:lnTo>
                    <a:lnTo>
                      <a:pt x="10" y="38"/>
                    </a:lnTo>
                    <a:lnTo>
                      <a:pt x="9" y="38"/>
                    </a:lnTo>
                    <a:lnTo>
                      <a:pt x="8" y="38"/>
                    </a:lnTo>
                    <a:lnTo>
                      <a:pt x="8" y="39"/>
                    </a:lnTo>
                    <a:lnTo>
                      <a:pt x="8" y="39"/>
                    </a:lnTo>
                    <a:lnTo>
                      <a:pt x="8" y="32"/>
                    </a:lnTo>
                    <a:lnTo>
                      <a:pt x="0" y="32"/>
                    </a:lnTo>
                    <a:lnTo>
                      <a:pt x="0" y="33"/>
                    </a:lnTo>
                    <a:lnTo>
                      <a:pt x="0" y="35"/>
                    </a:lnTo>
                    <a:lnTo>
                      <a:pt x="0" y="36"/>
                    </a:lnTo>
                    <a:lnTo>
                      <a:pt x="0" y="38"/>
                    </a:lnTo>
                    <a:lnTo>
                      <a:pt x="0" y="47"/>
                    </a:lnTo>
                    <a:lnTo>
                      <a:pt x="1" y="55"/>
                    </a:lnTo>
                    <a:lnTo>
                      <a:pt x="2" y="60"/>
                    </a:lnTo>
                    <a:lnTo>
                      <a:pt x="3" y="62"/>
                    </a:lnTo>
                    <a:lnTo>
                      <a:pt x="4" y="62"/>
                    </a:lnTo>
                    <a:lnTo>
                      <a:pt x="7" y="62"/>
                    </a:lnTo>
                    <a:lnTo>
                      <a:pt x="11" y="63"/>
                    </a:lnTo>
                    <a:lnTo>
                      <a:pt x="18" y="64"/>
                    </a:lnTo>
                    <a:lnTo>
                      <a:pt x="25" y="64"/>
                    </a:lnTo>
                    <a:lnTo>
                      <a:pt x="32" y="65"/>
                    </a:lnTo>
                    <a:lnTo>
                      <a:pt x="40" y="65"/>
                    </a:lnTo>
                    <a:lnTo>
                      <a:pt x="48" y="65"/>
                    </a:lnTo>
                    <a:lnTo>
                      <a:pt x="55" y="65"/>
                    </a:lnTo>
                    <a:lnTo>
                      <a:pt x="63" y="65"/>
                    </a:lnTo>
                    <a:lnTo>
                      <a:pt x="70" y="64"/>
                    </a:lnTo>
                    <a:lnTo>
                      <a:pt x="75" y="64"/>
                    </a:lnTo>
                    <a:lnTo>
                      <a:pt x="80" y="63"/>
                    </a:lnTo>
                    <a:lnTo>
                      <a:pt x="84" y="62"/>
                    </a:lnTo>
                    <a:lnTo>
                      <a:pt x="86" y="62"/>
                    </a:lnTo>
                    <a:lnTo>
                      <a:pt x="87" y="62"/>
                    </a:lnTo>
                    <a:lnTo>
                      <a:pt x="87" y="60"/>
                    </a:lnTo>
                    <a:lnTo>
                      <a:pt x="88" y="56"/>
                    </a:lnTo>
                    <a:lnTo>
                      <a:pt x="89" y="51"/>
                    </a:lnTo>
                    <a:lnTo>
                      <a:pt x="90" y="43"/>
                    </a:lnTo>
                    <a:lnTo>
                      <a:pt x="90" y="43"/>
                    </a:lnTo>
                    <a:lnTo>
                      <a:pt x="91" y="43"/>
                    </a:lnTo>
                    <a:lnTo>
                      <a:pt x="91" y="43"/>
                    </a:lnTo>
                    <a:lnTo>
                      <a:pt x="92" y="43"/>
                    </a:lnTo>
                    <a:lnTo>
                      <a:pt x="95" y="43"/>
                    </a:lnTo>
                    <a:lnTo>
                      <a:pt x="97" y="42"/>
                    </a:lnTo>
                    <a:lnTo>
                      <a:pt x="99" y="40"/>
                    </a:lnTo>
                    <a:lnTo>
                      <a:pt x="99" y="37"/>
                    </a:lnTo>
                    <a:lnTo>
                      <a:pt x="99" y="35"/>
                    </a:lnTo>
                    <a:lnTo>
                      <a:pt x="97" y="33"/>
                    </a:lnTo>
                    <a:lnTo>
                      <a:pt x="95" y="32"/>
                    </a:lnTo>
                    <a:lnTo>
                      <a:pt x="92" y="32"/>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11" name="Freeform 47"/>
              <p:cNvSpPr>
                <a:spLocks/>
              </p:cNvSpPr>
              <p:nvPr/>
            </p:nvSpPr>
            <p:spPr bwMode="auto">
              <a:xfrm>
                <a:off x="3991" y="30"/>
                <a:ext cx="58" cy="100"/>
              </a:xfrm>
              <a:custGeom>
                <a:avLst/>
                <a:gdLst/>
                <a:ahLst/>
                <a:cxnLst>
                  <a:cxn ang="0">
                    <a:pos x="34" y="9"/>
                  </a:cxn>
                  <a:cxn ang="0">
                    <a:pos x="34" y="5"/>
                  </a:cxn>
                  <a:cxn ang="0">
                    <a:pos x="27" y="0"/>
                  </a:cxn>
                  <a:cxn ang="0">
                    <a:pos x="21" y="5"/>
                  </a:cxn>
                  <a:cxn ang="0">
                    <a:pos x="22" y="9"/>
                  </a:cxn>
                  <a:cxn ang="0">
                    <a:pos x="9" y="19"/>
                  </a:cxn>
                  <a:cxn ang="0">
                    <a:pos x="11" y="19"/>
                  </a:cxn>
                  <a:cxn ang="0">
                    <a:pos x="16" y="18"/>
                  </a:cxn>
                  <a:cxn ang="0">
                    <a:pos x="24" y="18"/>
                  </a:cxn>
                  <a:cxn ang="0">
                    <a:pos x="32" y="18"/>
                  </a:cxn>
                  <a:cxn ang="0">
                    <a:pos x="40" y="18"/>
                  </a:cxn>
                  <a:cxn ang="0">
                    <a:pos x="46" y="18"/>
                  </a:cxn>
                  <a:cxn ang="0">
                    <a:pos x="49" y="19"/>
                  </a:cxn>
                  <a:cxn ang="0">
                    <a:pos x="50" y="19"/>
                  </a:cxn>
                  <a:cxn ang="0">
                    <a:pos x="50" y="19"/>
                  </a:cxn>
                  <a:cxn ang="0">
                    <a:pos x="50" y="22"/>
                  </a:cxn>
                  <a:cxn ang="0">
                    <a:pos x="38" y="23"/>
                  </a:cxn>
                  <a:cxn ang="0">
                    <a:pos x="50" y="24"/>
                  </a:cxn>
                  <a:cxn ang="0">
                    <a:pos x="50" y="26"/>
                  </a:cxn>
                  <a:cxn ang="0">
                    <a:pos x="38" y="27"/>
                  </a:cxn>
                  <a:cxn ang="0">
                    <a:pos x="51" y="28"/>
                  </a:cxn>
                  <a:cxn ang="0">
                    <a:pos x="51" y="29"/>
                  </a:cxn>
                  <a:cxn ang="0">
                    <a:pos x="51" y="31"/>
                  </a:cxn>
                  <a:cxn ang="0">
                    <a:pos x="38" y="33"/>
                  </a:cxn>
                  <a:cxn ang="0">
                    <a:pos x="51" y="34"/>
                  </a:cxn>
                  <a:cxn ang="0">
                    <a:pos x="51" y="35"/>
                  </a:cxn>
                  <a:cxn ang="0">
                    <a:pos x="38" y="36"/>
                  </a:cxn>
                  <a:cxn ang="0">
                    <a:pos x="51" y="37"/>
                  </a:cxn>
                  <a:cxn ang="0">
                    <a:pos x="51" y="39"/>
                  </a:cxn>
                  <a:cxn ang="0">
                    <a:pos x="51" y="41"/>
                  </a:cxn>
                  <a:cxn ang="0">
                    <a:pos x="38" y="42"/>
                  </a:cxn>
                  <a:cxn ang="0">
                    <a:pos x="51" y="43"/>
                  </a:cxn>
                  <a:cxn ang="0">
                    <a:pos x="51" y="45"/>
                  </a:cxn>
                  <a:cxn ang="0">
                    <a:pos x="38" y="46"/>
                  </a:cxn>
                  <a:cxn ang="0">
                    <a:pos x="51" y="47"/>
                  </a:cxn>
                  <a:cxn ang="0">
                    <a:pos x="51" y="49"/>
                  </a:cxn>
                  <a:cxn ang="0">
                    <a:pos x="51" y="50"/>
                  </a:cxn>
                  <a:cxn ang="0">
                    <a:pos x="51" y="50"/>
                  </a:cxn>
                  <a:cxn ang="0">
                    <a:pos x="51" y="51"/>
                  </a:cxn>
                  <a:cxn ang="0">
                    <a:pos x="38" y="52"/>
                  </a:cxn>
                  <a:cxn ang="0">
                    <a:pos x="50" y="58"/>
                  </a:cxn>
                  <a:cxn ang="0">
                    <a:pos x="50" y="58"/>
                  </a:cxn>
                  <a:cxn ang="0">
                    <a:pos x="50" y="56"/>
                  </a:cxn>
                  <a:cxn ang="0">
                    <a:pos x="43" y="55"/>
                  </a:cxn>
                  <a:cxn ang="0">
                    <a:pos x="33" y="56"/>
                  </a:cxn>
                  <a:cxn ang="0">
                    <a:pos x="25" y="58"/>
                  </a:cxn>
                  <a:cxn ang="0">
                    <a:pos x="19" y="59"/>
                  </a:cxn>
                  <a:cxn ang="0">
                    <a:pos x="15" y="60"/>
                  </a:cxn>
                  <a:cxn ang="0">
                    <a:pos x="12" y="60"/>
                  </a:cxn>
                  <a:cxn ang="0">
                    <a:pos x="10" y="60"/>
                  </a:cxn>
                  <a:cxn ang="0">
                    <a:pos x="9" y="19"/>
                  </a:cxn>
                  <a:cxn ang="0">
                    <a:pos x="0" y="12"/>
                  </a:cxn>
                  <a:cxn ang="0">
                    <a:pos x="0" y="21"/>
                  </a:cxn>
                  <a:cxn ang="0">
                    <a:pos x="0" y="44"/>
                  </a:cxn>
                  <a:cxn ang="0">
                    <a:pos x="1" y="74"/>
                  </a:cxn>
                  <a:cxn ang="0">
                    <a:pos x="1" y="90"/>
                  </a:cxn>
                  <a:cxn ang="0">
                    <a:pos x="25" y="100"/>
                  </a:cxn>
                  <a:cxn ang="0">
                    <a:pos x="34" y="93"/>
                  </a:cxn>
                  <a:cxn ang="0">
                    <a:pos x="55" y="85"/>
                  </a:cxn>
                  <a:cxn ang="0">
                    <a:pos x="58" y="59"/>
                  </a:cxn>
                  <a:cxn ang="0">
                    <a:pos x="58" y="31"/>
                  </a:cxn>
                  <a:cxn ang="0">
                    <a:pos x="55" y="14"/>
                  </a:cxn>
                </a:cxnLst>
                <a:rect l="0" t="0" r="r" b="b"/>
                <a:pathLst>
                  <a:path w="58" h="100">
                    <a:moveTo>
                      <a:pt x="55" y="11"/>
                    </a:moveTo>
                    <a:lnTo>
                      <a:pt x="34" y="9"/>
                    </a:lnTo>
                    <a:lnTo>
                      <a:pt x="35" y="8"/>
                    </a:lnTo>
                    <a:lnTo>
                      <a:pt x="34" y="5"/>
                    </a:lnTo>
                    <a:lnTo>
                      <a:pt x="32" y="2"/>
                    </a:lnTo>
                    <a:lnTo>
                      <a:pt x="27" y="0"/>
                    </a:lnTo>
                    <a:lnTo>
                      <a:pt x="22" y="2"/>
                    </a:lnTo>
                    <a:lnTo>
                      <a:pt x="21" y="5"/>
                    </a:lnTo>
                    <a:lnTo>
                      <a:pt x="21" y="7"/>
                    </a:lnTo>
                    <a:lnTo>
                      <a:pt x="22" y="9"/>
                    </a:lnTo>
                    <a:lnTo>
                      <a:pt x="9" y="11"/>
                    </a:lnTo>
                    <a:lnTo>
                      <a:pt x="9" y="19"/>
                    </a:lnTo>
                    <a:lnTo>
                      <a:pt x="10" y="19"/>
                    </a:lnTo>
                    <a:lnTo>
                      <a:pt x="11" y="19"/>
                    </a:lnTo>
                    <a:lnTo>
                      <a:pt x="13" y="19"/>
                    </a:lnTo>
                    <a:lnTo>
                      <a:pt x="16" y="18"/>
                    </a:lnTo>
                    <a:lnTo>
                      <a:pt x="19" y="18"/>
                    </a:lnTo>
                    <a:lnTo>
                      <a:pt x="24" y="18"/>
                    </a:lnTo>
                    <a:lnTo>
                      <a:pt x="27" y="18"/>
                    </a:lnTo>
                    <a:lnTo>
                      <a:pt x="32" y="18"/>
                    </a:lnTo>
                    <a:lnTo>
                      <a:pt x="37" y="18"/>
                    </a:lnTo>
                    <a:lnTo>
                      <a:pt x="40" y="18"/>
                    </a:lnTo>
                    <a:lnTo>
                      <a:pt x="43" y="18"/>
                    </a:lnTo>
                    <a:lnTo>
                      <a:pt x="46" y="18"/>
                    </a:lnTo>
                    <a:lnTo>
                      <a:pt x="47" y="19"/>
                    </a:lnTo>
                    <a:lnTo>
                      <a:pt x="49" y="19"/>
                    </a:lnTo>
                    <a:lnTo>
                      <a:pt x="50" y="19"/>
                    </a:lnTo>
                    <a:lnTo>
                      <a:pt x="50" y="19"/>
                    </a:lnTo>
                    <a:lnTo>
                      <a:pt x="50" y="19"/>
                    </a:lnTo>
                    <a:lnTo>
                      <a:pt x="50" y="19"/>
                    </a:lnTo>
                    <a:lnTo>
                      <a:pt x="50" y="20"/>
                    </a:lnTo>
                    <a:lnTo>
                      <a:pt x="50" y="22"/>
                    </a:lnTo>
                    <a:lnTo>
                      <a:pt x="38" y="22"/>
                    </a:lnTo>
                    <a:lnTo>
                      <a:pt x="38" y="23"/>
                    </a:lnTo>
                    <a:lnTo>
                      <a:pt x="50" y="23"/>
                    </a:lnTo>
                    <a:lnTo>
                      <a:pt x="50" y="24"/>
                    </a:lnTo>
                    <a:lnTo>
                      <a:pt x="50" y="25"/>
                    </a:lnTo>
                    <a:lnTo>
                      <a:pt x="50" y="26"/>
                    </a:lnTo>
                    <a:lnTo>
                      <a:pt x="50" y="27"/>
                    </a:lnTo>
                    <a:lnTo>
                      <a:pt x="38" y="27"/>
                    </a:lnTo>
                    <a:lnTo>
                      <a:pt x="38" y="28"/>
                    </a:lnTo>
                    <a:lnTo>
                      <a:pt x="51" y="28"/>
                    </a:lnTo>
                    <a:lnTo>
                      <a:pt x="51" y="29"/>
                    </a:lnTo>
                    <a:lnTo>
                      <a:pt x="51" y="29"/>
                    </a:lnTo>
                    <a:lnTo>
                      <a:pt x="51" y="30"/>
                    </a:lnTo>
                    <a:lnTo>
                      <a:pt x="51" y="31"/>
                    </a:lnTo>
                    <a:lnTo>
                      <a:pt x="38" y="31"/>
                    </a:lnTo>
                    <a:lnTo>
                      <a:pt x="38" y="33"/>
                    </a:lnTo>
                    <a:lnTo>
                      <a:pt x="51" y="33"/>
                    </a:lnTo>
                    <a:lnTo>
                      <a:pt x="51" y="34"/>
                    </a:lnTo>
                    <a:lnTo>
                      <a:pt x="51" y="34"/>
                    </a:lnTo>
                    <a:lnTo>
                      <a:pt x="51" y="35"/>
                    </a:lnTo>
                    <a:lnTo>
                      <a:pt x="51" y="36"/>
                    </a:lnTo>
                    <a:lnTo>
                      <a:pt x="38" y="36"/>
                    </a:lnTo>
                    <a:lnTo>
                      <a:pt x="38" y="37"/>
                    </a:lnTo>
                    <a:lnTo>
                      <a:pt x="51" y="37"/>
                    </a:lnTo>
                    <a:lnTo>
                      <a:pt x="51" y="38"/>
                    </a:lnTo>
                    <a:lnTo>
                      <a:pt x="51" y="39"/>
                    </a:lnTo>
                    <a:lnTo>
                      <a:pt x="51" y="40"/>
                    </a:lnTo>
                    <a:lnTo>
                      <a:pt x="51" y="41"/>
                    </a:lnTo>
                    <a:lnTo>
                      <a:pt x="38" y="41"/>
                    </a:lnTo>
                    <a:lnTo>
                      <a:pt x="38" y="42"/>
                    </a:lnTo>
                    <a:lnTo>
                      <a:pt x="51" y="42"/>
                    </a:lnTo>
                    <a:lnTo>
                      <a:pt x="51" y="43"/>
                    </a:lnTo>
                    <a:lnTo>
                      <a:pt x="51" y="44"/>
                    </a:lnTo>
                    <a:lnTo>
                      <a:pt x="51" y="45"/>
                    </a:lnTo>
                    <a:lnTo>
                      <a:pt x="51" y="46"/>
                    </a:lnTo>
                    <a:lnTo>
                      <a:pt x="38" y="46"/>
                    </a:lnTo>
                    <a:lnTo>
                      <a:pt x="38" y="47"/>
                    </a:lnTo>
                    <a:lnTo>
                      <a:pt x="51" y="47"/>
                    </a:lnTo>
                    <a:lnTo>
                      <a:pt x="51" y="48"/>
                    </a:lnTo>
                    <a:lnTo>
                      <a:pt x="51" y="49"/>
                    </a:lnTo>
                    <a:lnTo>
                      <a:pt x="51" y="49"/>
                    </a:lnTo>
                    <a:lnTo>
                      <a:pt x="51" y="50"/>
                    </a:lnTo>
                    <a:lnTo>
                      <a:pt x="51" y="50"/>
                    </a:lnTo>
                    <a:lnTo>
                      <a:pt x="51" y="50"/>
                    </a:lnTo>
                    <a:lnTo>
                      <a:pt x="51" y="50"/>
                    </a:lnTo>
                    <a:lnTo>
                      <a:pt x="51" y="51"/>
                    </a:lnTo>
                    <a:lnTo>
                      <a:pt x="38" y="51"/>
                    </a:lnTo>
                    <a:lnTo>
                      <a:pt x="38" y="52"/>
                    </a:lnTo>
                    <a:lnTo>
                      <a:pt x="51" y="52"/>
                    </a:lnTo>
                    <a:lnTo>
                      <a:pt x="50" y="58"/>
                    </a:lnTo>
                    <a:lnTo>
                      <a:pt x="50" y="59"/>
                    </a:lnTo>
                    <a:lnTo>
                      <a:pt x="50" y="58"/>
                    </a:lnTo>
                    <a:lnTo>
                      <a:pt x="50" y="57"/>
                    </a:lnTo>
                    <a:lnTo>
                      <a:pt x="50" y="56"/>
                    </a:lnTo>
                    <a:lnTo>
                      <a:pt x="47" y="56"/>
                    </a:lnTo>
                    <a:lnTo>
                      <a:pt x="43" y="55"/>
                    </a:lnTo>
                    <a:lnTo>
                      <a:pt x="37" y="56"/>
                    </a:lnTo>
                    <a:lnTo>
                      <a:pt x="33" y="56"/>
                    </a:lnTo>
                    <a:lnTo>
                      <a:pt x="29" y="57"/>
                    </a:lnTo>
                    <a:lnTo>
                      <a:pt x="25" y="58"/>
                    </a:lnTo>
                    <a:lnTo>
                      <a:pt x="22" y="58"/>
                    </a:lnTo>
                    <a:lnTo>
                      <a:pt x="19" y="59"/>
                    </a:lnTo>
                    <a:lnTo>
                      <a:pt x="16" y="59"/>
                    </a:lnTo>
                    <a:lnTo>
                      <a:pt x="15" y="60"/>
                    </a:lnTo>
                    <a:lnTo>
                      <a:pt x="14" y="60"/>
                    </a:lnTo>
                    <a:lnTo>
                      <a:pt x="12" y="60"/>
                    </a:lnTo>
                    <a:lnTo>
                      <a:pt x="11" y="60"/>
                    </a:lnTo>
                    <a:lnTo>
                      <a:pt x="10" y="60"/>
                    </a:lnTo>
                    <a:lnTo>
                      <a:pt x="10" y="60"/>
                    </a:lnTo>
                    <a:lnTo>
                      <a:pt x="9" y="19"/>
                    </a:lnTo>
                    <a:lnTo>
                      <a:pt x="9" y="11"/>
                    </a:lnTo>
                    <a:lnTo>
                      <a:pt x="0" y="12"/>
                    </a:lnTo>
                    <a:lnTo>
                      <a:pt x="0" y="14"/>
                    </a:lnTo>
                    <a:lnTo>
                      <a:pt x="0" y="21"/>
                    </a:lnTo>
                    <a:lnTo>
                      <a:pt x="0" y="32"/>
                    </a:lnTo>
                    <a:lnTo>
                      <a:pt x="0" y="44"/>
                    </a:lnTo>
                    <a:lnTo>
                      <a:pt x="1" y="59"/>
                    </a:lnTo>
                    <a:lnTo>
                      <a:pt x="1" y="74"/>
                    </a:lnTo>
                    <a:lnTo>
                      <a:pt x="1" y="86"/>
                    </a:lnTo>
                    <a:lnTo>
                      <a:pt x="1" y="90"/>
                    </a:lnTo>
                    <a:lnTo>
                      <a:pt x="25" y="93"/>
                    </a:lnTo>
                    <a:lnTo>
                      <a:pt x="25" y="100"/>
                    </a:lnTo>
                    <a:lnTo>
                      <a:pt x="34" y="100"/>
                    </a:lnTo>
                    <a:lnTo>
                      <a:pt x="34" y="93"/>
                    </a:lnTo>
                    <a:lnTo>
                      <a:pt x="55" y="90"/>
                    </a:lnTo>
                    <a:lnTo>
                      <a:pt x="55" y="85"/>
                    </a:lnTo>
                    <a:lnTo>
                      <a:pt x="56" y="74"/>
                    </a:lnTo>
                    <a:lnTo>
                      <a:pt x="58" y="59"/>
                    </a:lnTo>
                    <a:lnTo>
                      <a:pt x="58" y="44"/>
                    </a:lnTo>
                    <a:lnTo>
                      <a:pt x="58" y="31"/>
                    </a:lnTo>
                    <a:lnTo>
                      <a:pt x="56" y="21"/>
                    </a:lnTo>
                    <a:lnTo>
                      <a:pt x="55" y="14"/>
                    </a:lnTo>
                    <a:lnTo>
                      <a:pt x="55" y="11"/>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12" name="Rectangle 48"/>
              <p:cNvSpPr>
                <a:spLocks noChangeArrowheads="1"/>
              </p:cNvSpPr>
              <p:nvPr/>
            </p:nvSpPr>
            <p:spPr bwMode="auto">
              <a:xfrm>
                <a:off x="3741" y="155"/>
                <a:ext cx="7" cy="26"/>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11313" name="Rectangle 49"/>
              <p:cNvSpPr>
                <a:spLocks noChangeArrowheads="1"/>
              </p:cNvSpPr>
              <p:nvPr/>
            </p:nvSpPr>
            <p:spPr bwMode="auto">
              <a:xfrm>
                <a:off x="3753" y="154"/>
                <a:ext cx="6" cy="26"/>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11314" name="Freeform 50"/>
              <p:cNvSpPr>
                <a:spLocks/>
              </p:cNvSpPr>
              <p:nvPr/>
            </p:nvSpPr>
            <p:spPr bwMode="auto">
              <a:xfrm>
                <a:off x="3961" y="144"/>
                <a:ext cx="79" cy="46"/>
              </a:xfrm>
              <a:custGeom>
                <a:avLst/>
                <a:gdLst/>
                <a:ahLst/>
                <a:cxnLst>
                  <a:cxn ang="0">
                    <a:pos x="0" y="9"/>
                  </a:cxn>
                  <a:cxn ang="0">
                    <a:pos x="27" y="0"/>
                  </a:cxn>
                  <a:cxn ang="0">
                    <a:pos x="41" y="4"/>
                  </a:cxn>
                  <a:cxn ang="0">
                    <a:pos x="40" y="10"/>
                  </a:cxn>
                  <a:cxn ang="0">
                    <a:pos x="30" y="13"/>
                  </a:cxn>
                  <a:cxn ang="0">
                    <a:pos x="32" y="13"/>
                  </a:cxn>
                  <a:cxn ang="0">
                    <a:pos x="35" y="14"/>
                  </a:cxn>
                  <a:cxn ang="0">
                    <a:pos x="40" y="14"/>
                  </a:cxn>
                  <a:cxn ang="0">
                    <a:pos x="45" y="15"/>
                  </a:cxn>
                  <a:cxn ang="0">
                    <a:pos x="50" y="16"/>
                  </a:cxn>
                  <a:cxn ang="0">
                    <a:pos x="55" y="16"/>
                  </a:cxn>
                  <a:cxn ang="0">
                    <a:pos x="59" y="16"/>
                  </a:cxn>
                  <a:cxn ang="0">
                    <a:pos x="61" y="16"/>
                  </a:cxn>
                  <a:cxn ang="0">
                    <a:pos x="63" y="16"/>
                  </a:cxn>
                  <a:cxn ang="0">
                    <a:pos x="65" y="16"/>
                  </a:cxn>
                  <a:cxn ang="0">
                    <a:pos x="68" y="15"/>
                  </a:cxn>
                  <a:cxn ang="0">
                    <a:pos x="71" y="14"/>
                  </a:cxn>
                  <a:cxn ang="0">
                    <a:pos x="74" y="15"/>
                  </a:cxn>
                  <a:cxn ang="0">
                    <a:pos x="76" y="16"/>
                  </a:cxn>
                  <a:cxn ang="0">
                    <a:pos x="78" y="17"/>
                  </a:cxn>
                  <a:cxn ang="0">
                    <a:pos x="79" y="20"/>
                  </a:cxn>
                  <a:cxn ang="0">
                    <a:pos x="78" y="25"/>
                  </a:cxn>
                  <a:cxn ang="0">
                    <a:pos x="75" y="29"/>
                  </a:cxn>
                  <a:cxn ang="0">
                    <a:pos x="70" y="34"/>
                  </a:cxn>
                  <a:cxn ang="0">
                    <a:pos x="65" y="38"/>
                  </a:cxn>
                  <a:cxn ang="0">
                    <a:pos x="58" y="41"/>
                  </a:cxn>
                  <a:cxn ang="0">
                    <a:pos x="51" y="44"/>
                  </a:cxn>
                  <a:cxn ang="0">
                    <a:pos x="43" y="46"/>
                  </a:cxn>
                  <a:cxn ang="0">
                    <a:pos x="36" y="46"/>
                  </a:cxn>
                  <a:cxn ang="0">
                    <a:pos x="29" y="46"/>
                  </a:cxn>
                  <a:cxn ang="0">
                    <a:pos x="24" y="46"/>
                  </a:cxn>
                  <a:cxn ang="0">
                    <a:pos x="20" y="46"/>
                  </a:cxn>
                  <a:cxn ang="0">
                    <a:pos x="18" y="46"/>
                  </a:cxn>
                  <a:cxn ang="0">
                    <a:pos x="16" y="46"/>
                  </a:cxn>
                  <a:cxn ang="0">
                    <a:pos x="15" y="46"/>
                  </a:cxn>
                  <a:cxn ang="0">
                    <a:pos x="14" y="46"/>
                  </a:cxn>
                  <a:cxn ang="0">
                    <a:pos x="14" y="46"/>
                  </a:cxn>
                  <a:cxn ang="0">
                    <a:pos x="0" y="9"/>
                  </a:cxn>
                </a:cxnLst>
                <a:rect l="0" t="0" r="r" b="b"/>
                <a:pathLst>
                  <a:path w="79" h="46">
                    <a:moveTo>
                      <a:pt x="0" y="9"/>
                    </a:moveTo>
                    <a:lnTo>
                      <a:pt x="27" y="0"/>
                    </a:lnTo>
                    <a:lnTo>
                      <a:pt x="41" y="4"/>
                    </a:lnTo>
                    <a:lnTo>
                      <a:pt x="40" y="10"/>
                    </a:lnTo>
                    <a:lnTo>
                      <a:pt x="30" y="13"/>
                    </a:lnTo>
                    <a:lnTo>
                      <a:pt x="32" y="13"/>
                    </a:lnTo>
                    <a:lnTo>
                      <a:pt x="35" y="14"/>
                    </a:lnTo>
                    <a:lnTo>
                      <a:pt x="40" y="14"/>
                    </a:lnTo>
                    <a:lnTo>
                      <a:pt x="45" y="15"/>
                    </a:lnTo>
                    <a:lnTo>
                      <a:pt x="50" y="16"/>
                    </a:lnTo>
                    <a:lnTo>
                      <a:pt x="55" y="16"/>
                    </a:lnTo>
                    <a:lnTo>
                      <a:pt x="59" y="16"/>
                    </a:lnTo>
                    <a:lnTo>
                      <a:pt x="61" y="16"/>
                    </a:lnTo>
                    <a:lnTo>
                      <a:pt x="63" y="16"/>
                    </a:lnTo>
                    <a:lnTo>
                      <a:pt x="65" y="16"/>
                    </a:lnTo>
                    <a:lnTo>
                      <a:pt x="68" y="15"/>
                    </a:lnTo>
                    <a:lnTo>
                      <a:pt x="71" y="14"/>
                    </a:lnTo>
                    <a:lnTo>
                      <a:pt x="74" y="15"/>
                    </a:lnTo>
                    <a:lnTo>
                      <a:pt x="76" y="16"/>
                    </a:lnTo>
                    <a:lnTo>
                      <a:pt x="78" y="17"/>
                    </a:lnTo>
                    <a:lnTo>
                      <a:pt x="79" y="20"/>
                    </a:lnTo>
                    <a:lnTo>
                      <a:pt x="78" y="25"/>
                    </a:lnTo>
                    <a:lnTo>
                      <a:pt x="75" y="29"/>
                    </a:lnTo>
                    <a:lnTo>
                      <a:pt x="70" y="34"/>
                    </a:lnTo>
                    <a:lnTo>
                      <a:pt x="65" y="38"/>
                    </a:lnTo>
                    <a:lnTo>
                      <a:pt x="58" y="41"/>
                    </a:lnTo>
                    <a:lnTo>
                      <a:pt x="51" y="44"/>
                    </a:lnTo>
                    <a:lnTo>
                      <a:pt x="43" y="46"/>
                    </a:lnTo>
                    <a:lnTo>
                      <a:pt x="36" y="46"/>
                    </a:lnTo>
                    <a:lnTo>
                      <a:pt x="29" y="46"/>
                    </a:lnTo>
                    <a:lnTo>
                      <a:pt x="24" y="46"/>
                    </a:lnTo>
                    <a:lnTo>
                      <a:pt x="20" y="46"/>
                    </a:lnTo>
                    <a:lnTo>
                      <a:pt x="18" y="46"/>
                    </a:lnTo>
                    <a:lnTo>
                      <a:pt x="16" y="46"/>
                    </a:lnTo>
                    <a:lnTo>
                      <a:pt x="15" y="46"/>
                    </a:lnTo>
                    <a:lnTo>
                      <a:pt x="14" y="46"/>
                    </a:lnTo>
                    <a:lnTo>
                      <a:pt x="14" y="46"/>
                    </a:lnTo>
                    <a:lnTo>
                      <a:pt x="0" y="9"/>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15" name="Freeform 51"/>
              <p:cNvSpPr>
                <a:spLocks/>
              </p:cNvSpPr>
              <p:nvPr/>
            </p:nvSpPr>
            <p:spPr bwMode="auto">
              <a:xfrm>
                <a:off x="3987" y="413"/>
                <a:ext cx="19" cy="17"/>
              </a:xfrm>
              <a:custGeom>
                <a:avLst/>
                <a:gdLst/>
                <a:ahLst/>
                <a:cxnLst>
                  <a:cxn ang="0">
                    <a:pos x="10" y="0"/>
                  </a:cxn>
                  <a:cxn ang="0">
                    <a:pos x="6" y="1"/>
                  </a:cxn>
                  <a:cxn ang="0">
                    <a:pos x="3" y="2"/>
                  </a:cxn>
                  <a:cxn ang="0">
                    <a:pos x="1" y="5"/>
                  </a:cxn>
                  <a:cxn ang="0">
                    <a:pos x="0" y="9"/>
                  </a:cxn>
                  <a:cxn ang="0">
                    <a:pos x="1" y="12"/>
                  </a:cxn>
                  <a:cxn ang="0">
                    <a:pos x="3" y="15"/>
                  </a:cxn>
                  <a:cxn ang="0">
                    <a:pos x="6" y="17"/>
                  </a:cxn>
                  <a:cxn ang="0">
                    <a:pos x="10" y="17"/>
                  </a:cxn>
                  <a:cxn ang="0">
                    <a:pos x="14" y="17"/>
                  </a:cxn>
                  <a:cxn ang="0">
                    <a:pos x="16" y="15"/>
                  </a:cxn>
                  <a:cxn ang="0">
                    <a:pos x="18" y="12"/>
                  </a:cxn>
                  <a:cxn ang="0">
                    <a:pos x="19" y="9"/>
                  </a:cxn>
                  <a:cxn ang="0">
                    <a:pos x="18" y="5"/>
                  </a:cxn>
                  <a:cxn ang="0">
                    <a:pos x="16" y="2"/>
                  </a:cxn>
                  <a:cxn ang="0">
                    <a:pos x="14" y="1"/>
                  </a:cxn>
                  <a:cxn ang="0">
                    <a:pos x="10" y="0"/>
                  </a:cxn>
                </a:cxnLst>
                <a:rect l="0" t="0" r="r" b="b"/>
                <a:pathLst>
                  <a:path w="19" h="17">
                    <a:moveTo>
                      <a:pt x="10" y="0"/>
                    </a:moveTo>
                    <a:lnTo>
                      <a:pt x="6" y="1"/>
                    </a:lnTo>
                    <a:lnTo>
                      <a:pt x="3" y="2"/>
                    </a:lnTo>
                    <a:lnTo>
                      <a:pt x="1" y="5"/>
                    </a:lnTo>
                    <a:lnTo>
                      <a:pt x="0" y="9"/>
                    </a:lnTo>
                    <a:lnTo>
                      <a:pt x="1" y="12"/>
                    </a:lnTo>
                    <a:lnTo>
                      <a:pt x="3" y="15"/>
                    </a:lnTo>
                    <a:lnTo>
                      <a:pt x="6" y="17"/>
                    </a:lnTo>
                    <a:lnTo>
                      <a:pt x="10" y="17"/>
                    </a:lnTo>
                    <a:lnTo>
                      <a:pt x="14" y="17"/>
                    </a:lnTo>
                    <a:lnTo>
                      <a:pt x="16" y="15"/>
                    </a:lnTo>
                    <a:lnTo>
                      <a:pt x="18" y="12"/>
                    </a:lnTo>
                    <a:lnTo>
                      <a:pt x="19" y="9"/>
                    </a:lnTo>
                    <a:lnTo>
                      <a:pt x="18" y="5"/>
                    </a:lnTo>
                    <a:lnTo>
                      <a:pt x="16" y="2"/>
                    </a:lnTo>
                    <a:lnTo>
                      <a:pt x="14" y="1"/>
                    </a:lnTo>
                    <a:lnTo>
                      <a:pt x="10"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16" name="Freeform 52"/>
              <p:cNvSpPr>
                <a:spLocks/>
              </p:cNvSpPr>
              <p:nvPr/>
            </p:nvSpPr>
            <p:spPr bwMode="auto">
              <a:xfrm>
                <a:off x="4128" y="413"/>
                <a:ext cx="19" cy="17"/>
              </a:xfrm>
              <a:custGeom>
                <a:avLst/>
                <a:gdLst/>
                <a:ahLst/>
                <a:cxnLst>
                  <a:cxn ang="0">
                    <a:pos x="10" y="0"/>
                  </a:cxn>
                  <a:cxn ang="0">
                    <a:pos x="6" y="1"/>
                  </a:cxn>
                  <a:cxn ang="0">
                    <a:pos x="3" y="2"/>
                  </a:cxn>
                  <a:cxn ang="0">
                    <a:pos x="1" y="5"/>
                  </a:cxn>
                  <a:cxn ang="0">
                    <a:pos x="0" y="9"/>
                  </a:cxn>
                  <a:cxn ang="0">
                    <a:pos x="1" y="12"/>
                  </a:cxn>
                  <a:cxn ang="0">
                    <a:pos x="3" y="15"/>
                  </a:cxn>
                  <a:cxn ang="0">
                    <a:pos x="6" y="17"/>
                  </a:cxn>
                  <a:cxn ang="0">
                    <a:pos x="10" y="17"/>
                  </a:cxn>
                  <a:cxn ang="0">
                    <a:pos x="14" y="17"/>
                  </a:cxn>
                  <a:cxn ang="0">
                    <a:pos x="17" y="15"/>
                  </a:cxn>
                  <a:cxn ang="0">
                    <a:pos x="19" y="12"/>
                  </a:cxn>
                  <a:cxn ang="0">
                    <a:pos x="19" y="9"/>
                  </a:cxn>
                  <a:cxn ang="0">
                    <a:pos x="19" y="5"/>
                  </a:cxn>
                  <a:cxn ang="0">
                    <a:pos x="17" y="2"/>
                  </a:cxn>
                  <a:cxn ang="0">
                    <a:pos x="14" y="1"/>
                  </a:cxn>
                  <a:cxn ang="0">
                    <a:pos x="10" y="0"/>
                  </a:cxn>
                </a:cxnLst>
                <a:rect l="0" t="0" r="r" b="b"/>
                <a:pathLst>
                  <a:path w="19" h="17">
                    <a:moveTo>
                      <a:pt x="10" y="0"/>
                    </a:moveTo>
                    <a:lnTo>
                      <a:pt x="6" y="1"/>
                    </a:lnTo>
                    <a:lnTo>
                      <a:pt x="3" y="2"/>
                    </a:lnTo>
                    <a:lnTo>
                      <a:pt x="1" y="5"/>
                    </a:lnTo>
                    <a:lnTo>
                      <a:pt x="0" y="9"/>
                    </a:lnTo>
                    <a:lnTo>
                      <a:pt x="1" y="12"/>
                    </a:lnTo>
                    <a:lnTo>
                      <a:pt x="3" y="15"/>
                    </a:lnTo>
                    <a:lnTo>
                      <a:pt x="6" y="17"/>
                    </a:lnTo>
                    <a:lnTo>
                      <a:pt x="10" y="17"/>
                    </a:lnTo>
                    <a:lnTo>
                      <a:pt x="14" y="17"/>
                    </a:lnTo>
                    <a:lnTo>
                      <a:pt x="17" y="15"/>
                    </a:lnTo>
                    <a:lnTo>
                      <a:pt x="19" y="12"/>
                    </a:lnTo>
                    <a:lnTo>
                      <a:pt x="19" y="9"/>
                    </a:lnTo>
                    <a:lnTo>
                      <a:pt x="19" y="5"/>
                    </a:lnTo>
                    <a:lnTo>
                      <a:pt x="17" y="2"/>
                    </a:lnTo>
                    <a:lnTo>
                      <a:pt x="14" y="1"/>
                    </a:lnTo>
                    <a:lnTo>
                      <a:pt x="10"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17" name="Freeform 53"/>
              <p:cNvSpPr>
                <a:spLocks/>
              </p:cNvSpPr>
              <p:nvPr/>
            </p:nvSpPr>
            <p:spPr bwMode="auto">
              <a:xfrm>
                <a:off x="3980" y="10"/>
                <a:ext cx="161" cy="398"/>
              </a:xfrm>
              <a:custGeom>
                <a:avLst/>
                <a:gdLst/>
                <a:ahLst/>
                <a:cxnLst>
                  <a:cxn ang="0">
                    <a:pos x="94" y="383"/>
                  </a:cxn>
                  <a:cxn ang="0">
                    <a:pos x="94" y="10"/>
                  </a:cxn>
                  <a:cxn ang="0">
                    <a:pos x="94" y="2"/>
                  </a:cxn>
                  <a:cxn ang="0">
                    <a:pos x="94" y="0"/>
                  </a:cxn>
                  <a:cxn ang="0">
                    <a:pos x="0" y="0"/>
                  </a:cxn>
                  <a:cxn ang="0">
                    <a:pos x="0" y="10"/>
                  </a:cxn>
                  <a:cxn ang="0">
                    <a:pos x="35" y="10"/>
                  </a:cxn>
                  <a:cxn ang="0">
                    <a:pos x="35" y="25"/>
                  </a:cxn>
                  <a:cxn ang="0">
                    <a:pos x="42" y="25"/>
                  </a:cxn>
                  <a:cxn ang="0">
                    <a:pos x="42" y="10"/>
                  </a:cxn>
                  <a:cxn ang="0">
                    <a:pos x="81" y="10"/>
                  </a:cxn>
                  <a:cxn ang="0">
                    <a:pos x="81" y="383"/>
                  </a:cxn>
                  <a:cxn ang="0">
                    <a:pos x="12" y="383"/>
                  </a:cxn>
                  <a:cxn ang="0">
                    <a:pos x="12" y="398"/>
                  </a:cxn>
                  <a:cxn ang="0">
                    <a:pos x="161" y="398"/>
                  </a:cxn>
                  <a:cxn ang="0">
                    <a:pos x="161" y="383"/>
                  </a:cxn>
                  <a:cxn ang="0">
                    <a:pos x="94" y="383"/>
                  </a:cxn>
                </a:cxnLst>
                <a:rect l="0" t="0" r="r" b="b"/>
                <a:pathLst>
                  <a:path w="161" h="398">
                    <a:moveTo>
                      <a:pt x="94" y="383"/>
                    </a:moveTo>
                    <a:lnTo>
                      <a:pt x="94" y="10"/>
                    </a:lnTo>
                    <a:lnTo>
                      <a:pt x="94" y="2"/>
                    </a:lnTo>
                    <a:lnTo>
                      <a:pt x="94" y="0"/>
                    </a:lnTo>
                    <a:lnTo>
                      <a:pt x="0" y="0"/>
                    </a:lnTo>
                    <a:lnTo>
                      <a:pt x="0" y="10"/>
                    </a:lnTo>
                    <a:lnTo>
                      <a:pt x="35" y="10"/>
                    </a:lnTo>
                    <a:lnTo>
                      <a:pt x="35" y="25"/>
                    </a:lnTo>
                    <a:lnTo>
                      <a:pt x="42" y="25"/>
                    </a:lnTo>
                    <a:lnTo>
                      <a:pt x="42" y="10"/>
                    </a:lnTo>
                    <a:lnTo>
                      <a:pt x="81" y="10"/>
                    </a:lnTo>
                    <a:lnTo>
                      <a:pt x="81" y="383"/>
                    </a:lnTo>
                    <a:lnTo>
                      <a:pt x="12" y="383"/>
                    </a:lnTo>
                    <a:lnTo>
                      <a:pt x="12" y="398"/>
                    </a:lnTo>
                    <a:lnTo>
                      <a:pt x="161" y="398"/>
                    </a:lnTo>
                    <a:lnTo>
                      <a:pt x="161" y="383"/>
                    </a:lnTo>
                    <a:lnTo>
                      <a:pt x="94" y="383"/>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18" name="Freeform 54"/>
              <p:cNvSpPr>
                <a:spLocks/>
              </p:cNvSpPr>
              <p:nvPr/>
            </p:nvSpPr>
            <p:spPr bwMode="auto">
              <a:xfrm>
                <a:off x="4016" y="130"/>
                <a:ext cx="111" cy="156"/>
              </a:xfrm>
              <a:custGeom>
                <a:avLst/>
                <a:gdLst/>
                <a:ahLst/>
                <a:cxnLst>
                  <a:cxn ang="0">
                    <a:pos x="111" y="149"/>
                  </a:cxn>
                  <a:cxn ang="0">
                    <a:pos x="101" y="148"/>
                  </a:cxn>
                  <a:cxn ang="0">
                    <a:pos x="90" y="146"/>
                  </a:cxn>
                  <a:cxn ang="0">
                    <a:pos x="80" y="142"/>
                  </a:cxn>
                  <a:cxn ang="0">
                    <a:pos x="71" y="136"/>
                  </a:cxn>
                  <a:cxn ang="0">
                    <a:pos x="62" y="130"/>
                  </a:cxn>
                  <a:cxn ang="0">
                    <a:pos x="54" y="122"/>
                  </a:cxn>
                  <a:cxn ang="0">
                    <a:pos x="46" y="114"/>
                  </a:cxn>
                  <a:cxn ang="0">
                    <a:pos x="39" y="104"/>
                  </a:cxn>
                  <a:cxn ang="0">
                    <a:pos x="32" y="94"/>
                  </a:cxn>
                  <a:cxn ang="0">
                    <a:pos x="26" y="82"/>
                  </a:cxn>
                  <a:cxn ang="0">
                    <a:pos x="21" y="70"/>
                  </a:cxn>
                  <a:cxn ang="0">
                    <a:pos x="17" y="57"/>
                  </a:cxn>
                  <a:cxn ang="0">
                    <a:pos x="14" y="43"/>
                  </a:cxn>
                  <a:cxn ang="0">
                    <a:pos x="11" y="29"/>
                  </a:cxn>
                  <a:cxn ang="0">
                    <a:pos x="9" y="15"/>
                  </a:cxn>
                  <a:cxn ang="0">
                    <a:pos x="9" y="0"/>
                  </a:cxn>
                  <a:cxn ang="0">
                    <a:pos x="0" y="0"/>
                  </a:cxn>
                  <a:cxn ang="0">
                    <a:pos x="1" y="16"/>
                  </a:cxn>
                  <a:cxn ang="0">
                    <a:pos x="3" y="31"/>
                  </a:cxn>
                  <a:cxn ang="0">
                    <a:pos x="5" y="46"/>
                  </a:cxn>
                  <a:cxn ang="0">
                    <a:pos x="9" y="61"/>
                  </a:cxn>
                  <a:cxn ang="0">
                    <a:pos x="14" y="74"/>
                  </a:cxn>
                  <a:cxn ang="0">
                    <a:pos x="19" y="87"/>
                  </a:cxn>
                  <a:cxn ang="0">
                    <a:pos x="26" y="99"/>
                  </a:cxn>
                  <a:cxn ang="0">
                    <a:pos x="33" y="110"/>
                  </a:cxn>
                  <a:cxn ang="0">
                    <a:pos x="41" y="120"/>
                  </a:cxn>
                  <a:cxn ang="0">
                    <a:pos x="49" y="129"/>
                  </a:cxn>
                  <a:cxn ang="0">
                    <a:pos x="58" y="137"/>
                  </a:cxn>
                  <a:cxn ang="0">
                    <a:pos x="68" y="144"/>
                  </a:cxn>
                  <a:cxn ang="0">
                    <a:pos x="78" y="149"/>
                  </a:cxn>
                  <a:cxn ang="0">
                    <a:pos x="89" y="153"/>
                  </a:cxn>
                  <a:cxn ang="0">
                    <a:pos x="100" y="155"/>
                  </a:cxn>
                  <a:cxn ang="0">
                    <a:pos x="111" y="156"/>
                  </a:cxn>
                  <a:cxn ang="0">
                    <a:pos x="111" y="149"/>
                  </a:cxn>
                </a:cxnLst>
                <a:rect l="0" t="0" r="r" b="b"/>
                <a:pathLst>
                  <a:path w="111" h="156">
                    <a:moveTo>
                      <a:pt x="111" y="149"/>
                    </a:moveTo>
                    <a:lnTo>
                      <a:pt x="101" y="148"/>
                    </a:lnTo>
                    <a:lnTo>
                      <a:pt x="90" y="146"/>
                    </a:lnTo>
                    <a:lnTo>
                      <a:pt x="80" y="142"/>
                    </a:lnTo>
                    <a:lnTo>
                      <a:pt x="71" y="136"/>
                    </a:lnTo>
                    <a:lnTo>
                      <a:pt x="62" y="130"/>
                    </a:lnTo>
                    <a:lnTo>
                      <a:pt x="54" y="122"/>
                    </a:lnTo>
                    <a:lnTo>
                      <a:pt x="46" y="114"/>
                    </a:lnTo>
                    <a:lnTo>
                      <a:pt x="39" y="104"/>
                    </a:lnTo>
                    <a:lnTo>
                      <a:pt x="32" y="94"/>
                    </a:lnTo>
                    <a:lnTo>
                      <a:pt x="26" y="82"/>
                    </a:lnTo>
                    <a:lnTo>
                      <a:pt x="21" y="70"/>
                    </a:lnTo>
                    <a:lnTo>
                      <a:pt x="17" y="57"/>
                    </a:lnTo>
                    <a:lnTo>
                      <a:pt x="14" y="43"/>
                    </a:lnTo>
                    <a:lnTo>
                      <a:pt x="11" y="29"/>
                    </a:lnTo>
                    <a:lnTo>
                      <a:pt x="9" y="15"/>
                    </a:lnTo>
                    <a:lnTo>
                      <a:pt x="9" y="0"/>
                    </a:lnTo>
                    <a:lnTo>
                      <a:pt x="0" y="0"/>
                    </a:lnTo>
                    <a:lnTo>
                      <a:pt x="1" y="16"/>
                    </a:lnTo>
                    <a:lnTo>
                      <a:pt x="3" y="31"/>
                    </a:lnTo>
                    <a:lnTo>
                      <a:pt x="5" y="46"/>
                    </a:lnTo>
                    <a:lnTo>
                      <a:pt x="9" y="61"/>
                    </a:lnTo>
                    <a:lnTo>
                      <a:pt x="14" y="74"/>
                    </a:lnTo>
                    <a:lnTo>
                      <a:pt x="19" y="87"/>
                    </a:lnTo>
                    <a:lnTo>
                      <a:pt x="26" y="99"/>
                    </a:lnTo>
                    <a:lnTo>
                      <a:pt x="33" y="110"/>
                    </a:lnTo>
                    <a:lnTo>
                      <a:pt x="41" y="120"/>
                    </a:lnTo>
                    <a:lnTo>
                      <a:pt x="49" y="129"/>
                    </a:lnTo>
                    <a:lnTo>
                      <a:pt x="58" y="137"/>
                    </a:lnTo>
                    <a:lnTo>
                      <a:pt x="68" y="144"/>
                    </a:lnTo>
                    <a:lnTo>
                      <a:pt x="78" y="149"/>
                    </a:lnTo>
                    <a:lnTo>
                      <a:pt x="89" y="153"/>
                    </a:lnTo>
                    <a:lnTo>
                      <a:pt x="100" y="155"/>
                    </a:lnTo>
                    <a:lnTo>
                      <a:pt x="111" y="156"/>
                    </a:lnTo>
                    <a:lnTo>
                      <a:pt x="111" y="149"/>
                    </a:lnTo>
                    <a:close/>
                  </a:path>
                </a:pathLst>
              </a:custGeom>
              <a:solidFill>
                <a:srgbClr val="000000"/>
              </a:solidFill>
              <a:ln w="9525">
                <a:noFill/>
                <a:round/>
                <a:headEnd/>
                <a:tailEnd/>
              </a:ln>
            </p:spPr>
            <p:txBody>
              <a:bodyPr>
                <a:prstTxWarp prst="textNoShape">
                  <a:avLst/>
                </a:prstTxWarp>
              </a:bodyPr>
              <a:lstStyle/>
              <a:p>
                <a:endParaRPr lang="en-US" dirty="0"/>
              </a:p>
            </p:txBody>
          </p:sp>
        </p:grpSp>
        <p:grpSp>
          <p:nvGrpSpPr>
            <p:cNvPr id="9" name="Group 55"/>
            <p:cNvGrpSpPr>
              <a:grpSpLocks/>
            </p:cNvGrpSpPr>
            <p:nvPr/>
          </p:nvGrpSpPr>
          <p:grpSpPr bwMode="auto">
            <a:xfrm>
              <a:off x="567" y="1608"/>
              <a:ext cx="477" cy="416"/>
              <a:chOff x="3673" y="2969"/>
              <a:chExt cx="539" cy="401"/>
            </a:xfrm>
          </p:grpSpPr>
          <p:sp>
            <p:nvSpPr>
              <p:cNvPr id="11320" name="Freeform 56"/>
              <p:cNvSpPr>
                <a:spLocks/>
              </p:cNvSpPr>
              <p:nvPr/>
            </p:nvSpPr>
            <p:spPr bwMode="auto">
              <a:xfrm>
                <a:off x="4142" y="3117"/>
                <a:ext cx="70" cy="183"/>
              </a:xfrm>
              <a:custGeom>
                <a:avLst/>
                <a:gdLst/>
                <a:ahLst/>
                <a:cxnLst>
                  <a:cxn ang="0">
                    <a:pos x="24" y="3"/>
                  </a:cxn>
                  <a:cxn ang="0">
                    <a:pos x="40" y="13"/>
                  </a:cxn>
                  <a:cxn ang="0">
                    <a:pos x="56" y="25"/>
                  </a:cxn>
                  <a:cxn ang="0">
                    <a:pos x="67" y="42"/>
                  </a:cxn>
                  <a:cxn ang="0">
                    <a:pos x="70" y="65"/>
                  </a:cxn>
                  <a:cxn ang="0">
                    <a:pos x="64" y="86"/>
                  </a:cxn>
                  <a:cxn ang="0">
                    <a:pos x="53" y="100"/>
                  </a:cxn>
                  <a:cxn ang="0">
                    <a:pos x="39" y="108"/>
                  </a:cxn>
                  <a:cxn ang="0">
                    <a:pos x="36" y="183"/>
                  </a:cxn>
                  <a:cxn ang="0">
                    <a:pos x="26" y="175"/>
                  </a:cxn>
                  <a:cxn ang="0">
                    <a:pos x="26" y="134"/>
                  </a:cxn>
                  <a:cxn ang="0">
                    <a:pos x="20" y="115"/>
                  </a:cxn>
                  <a:cxn ang="0">
                    <a:pos x="11" y="116"/>
                  </a:cxn>
                  <a:cxn ang="0">
                    <a:pos x="4" y="116"/>
                  </a:cxn>
                  <a:cxn ang="0">
                    <a:pos x="0" y="116"/>
                  </a:cxn>
                  <a:cxn ang="0">
                    <a:pos x="0" y="77"/>
                  </a:cxn>
                  <a:cxn ang="0">
                    <a:pos x="3" y="77"/>
                  </a:cxn>
                  <a:cxn ang="0">
                    <a:pos x="9" y="74"/>
                  </a:cxn>
                  <a:cxn ang="0">
                    <a:pos x="15" y="69"/>
                  </a:cxn>
                  <a:cxn ang="0">
                    <a:pos x="19" y="60"/>
                  </a:cxn>
                  <a:cxn ang="0">
                    <a:pos x="21" y="49"/>
                  </a:cxn>
                  <a:cxn ang="0">
                    <a:pos x="21" y="46"/>
                  </a:cxn>
                  <a:cxn ang="0">
                    <a:pos x="28" y="53"/>
                  </a:cxn>
                  <a:cxn ang="0">
                    <a:pos x="27" y="66"/>
                  </a:cxn>
                  <a:cxn ang="0">
                    <a:pos x="19" y="78"/>
                  </a:cxn>
                  <a:cxn ang="0">
                    <a:pos x="10" y="84"/>
                  </a:cxn>
                  <a:cxn ang="0">
                    <a:pos x="9" y="107"/>
                  </a:cxn>
                  <a:cxn ang="0">
                    <a:pos x="16" y="106"/>
                  </a:cxn>
                  <a:cxn ang="0">
                    <a:pos x="34" y="102"/>
                  </a:cxn>
                  <a:cxn ang="0">
                    <a:pos x="52" y="89"/>
                  </a:cxn>
                  <a:cxn ang="0">
                    <a:pos x="61" y="62"/>
                  </a:cxn>
                  <a:cxn ang="0">
                    <a:pos x="56" y="41"/>
                  </a:cxn>
                  <a:cxn ang="0">
                    <a:pos x="43" y="25"/>
                  </a:cxn>
                  <a:cxn ang="0">
                    <a:pos x="26" y="13"/>
                  </a:cxn>
                  <a:cxn ang="0">
                    <a:pos x="10" y="5"/>
                  </a:cxn>
                  <a:cxn ang="0">
                    <a:pos x="14" y="3"/>
                  </a:cxn>
                  <a:cxn ang="0">
                    <a:pos x="17" y="0"/>
                  </a:cxn>
                </a:cxnLst>
                <a:rect l="0" t="0" r="r" b="b"/>
                <a:pathLst>
                  <a:path w="70" h="183">
                    <a:moveTo>
                      <a:pt x="17" y="0"/>
                    </a:moveTo>
                    <a:lnTo>
                      <a:pt x="24" y="3"/>
                    </a:lnTo>
                    <a:lnTo>
                      <a:pt x="32" y="7"/>
                    </a:lnTo>
                    <a:lnTo>
                      <a:pt x="40" y="13"/>
                    </a:lnTo>
                    <a:lnTo>
                      <a:pt x="49" y="19"/>
                    </a:lnTo>
                    <a:lnTo>
                      <a:pt x="56" y="25"/>
                    </a:lnTo>
                    <a:lnTo>
                      <a:pt x="62" y="33"/>
                    </a:lnTo>
                    <a:lnTo>
                      <a:pt x="67" y="42"/>
                    </a:lnTo>
                    <a:lnTo>
                      <a:pt x="70" y="51"/>
                    </a:lnTo>
                    <a:lnTo>
                      <a:pt x="70" y="65"/>
                    </a:lnTo>
                    <a:lnTo>
                      <a:pt x="67" y="77"/>
                    </a:lnTo>
                    <a:lnTo>
                      <a:pt x="64" y="86"/>
                    </a:lnTo>
                    <a:lnTo>
                      <a:pt x="59" y="94"/>
                    </a:lnTo>
                    <a:lnTo>
                      <a:pt x="53" y="100"/>
                    </a:lnTo>
                    <a:lnTo>
                      <a:pt x="46" y="105"/>
                    </a:lnTo>
                    <a:lnTo>
                      <a:pt x="39" y="108"/>
                    </a:lnTo>
                    <a:lnTo>
                      <a:pt x="32" y="111"/>
                    </a:lnTo>
                    <a:lnTo>
                      <a:pt x="36" y="183"/>
                    </a:lnTo>
                    <a:lnTo>
                      <a:pt x="26" y="183"/>
                    </a:lnTo>
                    <a:lnTo>
                      <a:pt x="26" y="175"/>
                    </a:lnTo>
                    <a:lnTo>
                      <a:pt x="26" y="156"/>
                    </a:lnTo>
                    <a:lnTo>
                      <a:pt x="26" y="134"/>
                    </a:lnTo>
                    <a:lnTo>
                      <a:pt x="25" y="114"/>
                    </a:lnTo>
                    <a:lnTo>
                      <a:pt x="20" y="115"/>
                    </a:lnTo>
                    <a:lnTo>
                      <a:pt x="16" y="116"/>
                    </a:lnTo>
                    <a:lnTo>
                      <a:pt x="11" y="116"/>
                    </a:lnTo>
                    <a:lnTo>
                      <a:pt x="8" y="116"/>
                    </a:lnTo>
                    <a:lnTo>
                      <a:pt x="4" y="116"/>
                    </a:lnTo>
                    <a:lnTo>
                      <a:pt x="2" y="116"/>
                    </a:lnTo>
                    <a:lnTo>
                      <a:pt x="0" y="116"/>
                    </a:lnTo>
                    <a:lnTo>
                      <a:pt x="0" y="116"/>
                    </a:lnTo>
                    <a:lnTo>
                      <a:pt x="0" y="77"/>
                    </a:lnTo>
                    <a:lnTo>
                      <a:pt x="0" y="77"/>
                    </a:lnTo>
                    <a:lnTo>
                      <a:pt x="3" y="77"/>
                    </a:lnTo>
                    <a:lnTo>
                      <a:pt x="5" y="76"/>
                    </a:lnTo>
                    <a:lnTo>
                      <a:pt x="9" y="74"/>
                    </a:lnTo>
                    <a:lnTo>
                      <a:pt x="12" y="72"/>
                    </a:lnTo>
                    <a:lnTo>
                      <a:pt x="15" y="69"/>
                    </a:lnTo>
                    <a:lnTo>
                      <a:pt x="17" y="64"/>
                    </a:lnTo>
                    <a:lnTo>
                      <a:pt x="19" y="60"/>
                    </a:lnTo>
                    <a:lnTo>
                      <a:pt x="20" y="53"/>
                    </a:lnTo>
                    <a:lnTo>
                      <a:pt x="21" y="49"/>
                    </a:lnTo>
                    <a:lnTo>
                      <a:pt x="21" y="48"/>
                    </a:lnTo>
                    <a:lnTo>
                      <a:pt x="21" y="46"/>
                    </a:lnTo>
                    <a:lnTo>
                      <a:pt x="28" y="51"/>
                    </a:lnTo>
                    <a:lnTo>
                      <a:pt x="28" y="53"/>
                    </a:lnTo>
                    <a:lnTo>
                      <a:pt x="28" y="58"/>
                    </a:lnTo>
                    <a:lnTo>
                      <a:pt x="27" y="66"/>
                    </a:lnTo>
                    <a:lnTo>
                      <a:pt x="24" y="73"/>
                    </a:lnTo>
                    <a:lnTo>
                      <a:pt x="19" y="78"/>
                    </a:lnTo>
                    <a:lnTo>
                      <a:pt x="14" y="81"/>
                    </a:lnTo>
                    <a:lnTo>
                      <a:pt x="10" y="84"/>
                    </a:lnTo>
                    <a:lnTo>
                      <a:pt x="9" y="85"/>
                    </a:lnTo>
                    <a:lnTo>
                      <a:pt x="9" y="107"/>
                    </a:lnTo>
                    <a:lnTo>
                      <a:pt x="11" y="107"/>
                    </a:lnTo>
                    <a:lnTo>
                      <a:pt x="16" y="106"/>
                    </a:lnTo>
                    <a:lnTo>
                      <a:pt x="25" y="105"/>
                    </a:lnTo>
                    <a:lnTo>
                      <a:pt x="34" y="102"/>
                    </a:lnTo>
                    <a:lnTo>
                      <a:pt x="44" y="97"/>
                    </a:lnTo>
                    <a:lnTo>
                      <a:pt x="52" y="89"/>
                    </a:lnTo>
                    <a:lnTo>
                      <a:pt x="59" y="78"/>
                    </a:lnTo>
                    <a:lnTo>
                      <a:pt x="61" y="62"/>
                    </a:lnTo>
                    <a:lnTo>
                      <a:pt x="60" y="52"/>
                    </a:lnTo>
                    <a:lnTo>
                      <a:pt x="56" y="41"/>
                    </a:lnTo>
                    <a:lnTo>
                      <a:pt x="50" y="33"/>
                    </a:lnTo>
                    <a:lnTo>
                      <a:pt x="43" y="25"/>
                    </a:lnTo>
                    <a:lnTo>
                      <a:pt x="34" y="18"/>
                    </a:lnTo>
                    <a:lnTo>
                      <a:pt x="26" y="13"/>
                    </a:lnTo>
                    <a:lnTo>
                      <a:pt x="17" y="8"/>
                    </a:lnTo>
                    <a:lnTo>
                      <a:pt x="10" y="5"/>
                    </a:lnTo>
                    <a:lnTo>
                      <a:pt x="12" y="4"/>
                    </a:lnTo>
                    <a:lnTo>
                      <a:pt x="14" y="3"/>
                    </a:lnTo>
                    <a:lnTo>
                      <a:pt x="16" y="2"/>
                    </a:lnTo>
                    <a:lnTo>
                      <a:pt x="17"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21" name="Freeform 57"/>
              <p:cNvSpPr>
                <a:spLocks/>
              </p:cNvSpPr>
              <p:nvPr/>
            </p:nvSpPr>
            <p:spPr bwMode="auto">
              <a:xfrm>
                <a:off x="3725" y="3066"/>
                <a:ext cx="78" cy="63"/>
              </a:xfrm>
              <a:custGeom>
                <a:avLst/>
                <a:gdLst/>
                <a:ahLst/>
                <a:cxnLst>
                  <a:cxn ang="0">
                    <a:pos x="2" y="43"/>
                  </a:cxn>
                  <a:cxn ang="0">
                    <a:pos x="8" y="52"/>
                  </a:cxn>
                  <a:cxn ang="0">
                    <a:pos x="17" y="58"/>
                  </a:cxn>
                  <a:cxn ang="0">
                    <a:pos x="27" y="62"/>
                  </a:cxn>
                  <a:cxn ang="0">
                    <a:pos x="40" y="62"/>
                  </a:cxn>
                  <a:cxn ang="0">
                    <a:pos x="52" y="57"/>
                  </a:cxn>
                  <a:cxn ang="0">
                    <a:pos x="61" y="49"/>
                  </a:cxn>
                  <a:cxn ang="0">
                    <a:pos x="66" y="38"/>
                  </a:cxn>
                  <a:cxn ang="0">
                    <a:pos x="78" y="27"/>
                  </a:cxn>
                  <a:cxn ang="0">
                    <a:pos x="77" y="25"/>
                  </a:cxn>
                  <a:cxn ang="0">
                    <a:pos x="73" y="19"/>
                  </a:cxn>
                  <a:cxn ang="0">
                    <a:pos x="74" y="15"/>
                  </a:cxn>
                  <a:cxn ang="0">
                    <a:pos x="74" y="10"/>
                  </a:cxn>
                  <a:cxn ang="0">
                    <a:pos x="69" y="3"/>
                  </a:cxn>
                  <a:cxn ang="0">
                    <a:pos x="63" y="3"/>
                  </a:cxn>
                  <a:cxn ang="0">
                    <a:pos x="60" y="5"/>
                  </a:cxn>
                  <a:cxn ang="0">
                    <a:pos x="60" y="8"/>
                  </a:cxn>
                  <a:cxn ang="0">
                    <a:pos x="54" y="5"/>
                  </a:cxn>
                  <a:cxn ang="0">
                    <a:pos x="48" y="2"/>
                  </a:cxn>
                  <a:cxn ang="0">
                    <a:pos x="41" y="1"/>
                  </a:cxn>
                  <a:cxn ang="0">
                    <a:pos x="33" y="0"/>
                  </a:cxn>
                  <a:cxn ang="0">
                    <a:pos x="20" y="3"/>
                  </a:cxn>
                  <a:cxn ang="0">
                    <a:pos x="10" y="10"/>
                  </a:cxn>
                  <a:cxn ang="0">
                    <a:pos x="3" y="19"/>
                  </a:cxn>
                  <a:cxn ang="0">
                    <a:pos x="0" y="32"/>
                  </a:cxn>
                  <a:cxn ang="0">
                    <a:pos x="1" y="35"/>
                  </a:cxn>
                  <a:cxn ang="0">
                    <a:pos x="1" y="38"/>
                  </a:cxn>
                  <a:cxn ang="0">
                    <a:pos x="19" y="34"/>
                  </a:cxn>
                  <a:cxn ang="0">
                    <a:pos x="41" y="18"/>
                  </a:cxn>
                  <a:cxn ang="0">
                    <a:pos x="43" y="12"/>
                  </a:cxn>
                  <a:cxn ang="0">
                    <a:pos x="49" y="10"/>
                  </a:cxn>
                  <a:cxn ang="0">
                    <a:pos x="54" y="13"/>
                  </a:cxn>
                  <a:cxn ang="0">
                    <a:pos x="57" y="20"/>
                  </a:cxn>
                  <a:cxn ang="0">
                    <a:pos x="55" y="27"/>
                  </a:cxn>
                  <a:cxn ang="0">
                    <a:pos x="51" y="29"/>
                  </a:cxn>
                  <a:cxn ang="0">
                    <a:pos x="47" y="28"/>
                  </a:cxn>
                  <a:cxn ang="0">
                    <a:pos x="21" y="40"/>
                  </a:cxn>
                  <a:cxn ang="0">
                    <a:pos x="1" y="38"/>
                  </a:cxn>
                </a:cxnLst>
                <a:rect l="0" t="0" r="r" b="b"/>
                <a:pathLst>
                  <a:path w="78" h="63">
                    <a:moveTo>
                      <a:pt x="1" y="38"/>
                    </a:moveTo>
                    <a:lnTo>
                      <a:pt x="2" y="43"/>
                    </a:lnTo>
                    <a:lnTo>
                      <a:pt x="5" y="48"/>
                    </a:lnTo>
                    <a:lnTo>
                      <a:pt x="8" y="52"/>
                    </a:lnTo>
                    <a:lnTo>
                      <a:pt x="12" y="55"/>
                    </a:lnTo>
                    <a:lnTo>
                      <a:pt x="17" y="58"/>
                    </a:lnTo>
                    <a:lnTo>
                      <a:pt x="22" y="61"/>
                    </a:lnTo>
                    <a:lnTo>
                      <a:pt x="27" y="62"/>
                    </a:lnTo>
                    <a:lnTo>
                      <a:pt x="33" y="63"/>
                    </a:lnTo>
                    <a:lnTo>
                      <a:pt x="40" y="62"/>
                    </a:lnTo>
                    <a:lnTo>
                      <a:pt x="46" y="60"/>
                    </a:lnTo>
                    <a:lnTo>
                      <a:pt x="52" y="57"/>
                    </a:lnTo>
                    <a:lnTo>
                      <a:pt x="57" y="53"/>
                    </a:lnTo>
                    <a:lnTo>
                      <a:pt x="61" y="49"/>
                    </a:lnTo>
                    <a:lnTo>
                      <a:pt x="64" y="44"/>
                    </a:lnTo>
                    <a:lnTo>
                      <a:pt x="66" y="38"/>
                    </a:lnTo>
                    <a:lnTo>
                      <a:pt x="67" y="32"/>
                    </a:lnTo>
                    <a:lnTo>
                      <a:pt x="78" y="27"/>
                    </a:lnTo>
                    <a:lnTo>
                      <a:pt x="77" y="26"/>
                    </a:lnTo>
                    <a:lnTo>
                      <a:pt x="77" y="25"/>
                    </a:lnTo>
                    <a:lnTo>
                      <a:pt x="75" y="22"/>
                    </a:lnTo>
                    <a:lnTo>
                      <a:pt x="73" y="19"/>
                    </a:lnTo>
                    <a:lnTo>
                      <a:pt x="74" y="17"/>
                    </a:lnTo>
                    <a:lnTo>
                      <a:pt x="74" y="15"/>
                    </a:lnTo>
                    <a:lnTo>
                      <a:pt x="74" y="12"/>
                    </a:lnTo>
                    <a:lnTo>
                      <a:pt x="74" y="10"/>
                    </a:lnTo>
                    <a:lnTo>
                      <a:pt x="71" y="6"/>
                    </a:lnTo>
                    <a:lnTo>
                      <a:pt x="69" y="3"/>
                    </a:lnTo>
                    <a:lnTo>
                      <a:pt x="65" y="2"/>
                    </a:lnTo>
                    <a:lnTo>
                      <a:pt x="63" y="3"/>
                    </a:lnTo>
                    <a:lnTo>
                      <a:pt x="61" y="4"/>
                    </a:lnTo>
                    <a:lnTo>
                      <a:pt x="60" y="5"/>
                    </a:lnTo>
                    <a:lnTo>
                      <a:pt x="60" y="7"/>
                    </a:lnTo>
                    <a:lnTo>
                      <a:pt x="60" y="8"/>
                    </a:lnTo>
                    <a:lnTo>
                      <a:pt x="57" y="6"/>
                    </a:lnTo>
                    <a:lnTo>
                      <a:pt x="54" y="5"/>
                    </a:lnTo>
                    <a:lnTo>
                      <a:pt x="52" y="3"/>
                    </a:lnTo>
                    <a:lnTo>
                      <a:pt x="48" y="2"/>
                    </a:lnTo>
                    <a:lnTo>
                      <a:pt x="45" y="1"/>
                    </a:lnTo>
                    <a:lnTo>
                      <a:pt x="41" y="1"/>
                    </a:lnTo>
                    <a:lnTo>
                      <a:pt x="37" y="0"/>
                    </a:lnTo>
                    <a:lnTo>
                      <a:pt x="33" y="0"/>
                    </a:lnTo>
                    <a:lnTo>
                      <a:pt x="27" y="1"/>
                    </a:lnTo>
                    <a:lnTo>
                      <a:pt x="20" y="3"/>
                    </a:lnTo>
                    <a:lnTo>
                      <a:pt x="15" y="6"/>
                    </a:lnTo>
                    <a:lnTo>
                      <a:pt x="10" y="10"/>
                    </a:lnTo>
                    <a:lnTo>
                      <a:pt x="5" y="14"/>
                    </a:lnTo>
                    <a:lnTo>
                      <a:pt x="3" y="19"/>
                    </a:lnTo>
                    <a:lnTo>
                      <a:pt x="1" y="26"/>
                    </a:lnTo>
                    <a:lnTo>
                      <a:pt x="0" y="32"/>
                    </a:lnTo>
                    <a:lnTo>
                      <a:pt x="0" y="33"/>
                    </a:lnTo>
                    <a:lnTo>
                      <a:pt x="1" y="35"/>
                    </a:lnTo>
                    <a:lnTo>
                      <a:pt x="1" y="36"/>
                    </a:lnTo>
                    <a:lnTo>
                      <a:pt x="1" y="38"/>
                    </a:lnTo>
                    <a:lnTo>
                      <a:pt x="20" y="38"/>
                    </a:lnTo>
                    <a:lnTo>
                      <a:pt x="19" y="34"/>
                    </a:lnTo>
                    <a:lnTo>
                      <a:pt x="42" y="22"/>
                    </a:lnTo>
                    <a:lnTo>
                      <a:pt x="41" y="18"/>
                    </a:lnTo>
                    <a:lnTo>
                      <a:pt x="42" y="15"/>
                    </a:lnTo>
                    <a:lnTo>
                      <a:pt x="43" y="12"/>
                    </a:lnTo>
                    <a:lnTo>
                      <a:pt x="46" y="10"/>
                    </a:lnTo>
                    <a:lnTo>
                      <a:pt x="49" y="10"/>
                    </a:lnTo>
                    <a:lnTo>
                      <a:pt x="52" y="11"/>
                    </a:lnTo>
                    <a:lnTo>
                      <a:pt x="54" y="13"/>
                    </a:lnTo>
                    <a:lnTo>
                      <a:pt x="57" y="17"/>
                    </a:lnTo>
                    <a:lnTo>
                      <a:pt x="57" y="20"/>
                    </a:lnTo>
                    <a:lnTo>
                      <a:pt x="57" y="24"/>
                    </a:lnTo>
                    <a:lnTo>
                      <a:pt x="55" y="27"/>
                    </a:lnTo>
                    <a:lnTo>
                      <a:pt x="53" y="29"/>
                    </a:lnTo>
                    <a:lnTo>
                      <a:pt x="51" y="29"/>
                    </a:lnTo>
                    <a:lnTo>
                      <a:pt x="49" y="29"/>
                    </a:lnTo>
                    <a:lnTo>
                      <a:pt x="47" y="28"/>
                    </a:lnTo>
                    <a:lnTo>
                      <a:pt x="45" y="27"/>
                    </a:lnTo>
                    <a:lnTo>
                      <a:pt x="21" y="40"/>
                    </a:lnTo>
                    <a:lnTo>
                      <a:pt x="20" y="38"/>
                    </a:lnTo>
                    <a:lnTo>
                      <a:pt x="1" y="38"/>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22" name="Freeform 58"/>
              <p:cNvSpPr>
                <a:spLocks/>
              </p:cNvSpPr>
              <p:nvPr/>
            </p:nvSpPr>
            <p:spPr bwMode="auto">
              <a:xfrm>
                <a:off x="3733" y="3123"/>
                <a:ext cx="65" cy="107"/>
              </a:xfrm>
              <a:custGeom>
                <a:avLst/>
                <a:gdLst/>
                <a:ahLst/>
                <a:cxnLst>
                  <a:cxn ang="0">
                    <a:pos x="50" y="83"/>
                  </a:cxn>
                  <a:cxn ang="0">
                    <a:pos x="50" y="79"/>
                  </a:cxn>
                  <a:cxn ang="0">
                    <a:pos x="49" y="67"/>
                  </a:cxn>
                  <a:cxn ang="0">
                    <a:pos x="46" y="52"/>
                  </a:cxn>
                  <a:cxn ang="0">
                    <a:pos x="49" y="46"/>
                  </a:cxn>
                  <a:cxn ang="0">
                    <a:pos x="56" y="40"/>
                  </a:cxn>
                  <a:cxn ang="0">
                    <a:pos x="62" y="33"/>
                  </a:cxn>
                  <a:cxn ang="0">
                    <a:pos x="64" y="24"/>
                  </a:cxn>
                  <a:cxn ang="0">
                    <a:pos x="64" y="14"/>
                  </a:cxn>
                  <a:cxn ang="0">
                    <a:pos x="61" y="4"/>
                  </a:cxn>
                  <a:cxn ang="0">
                    <a:pos x="56" y="1"/>
                  </a:cxn>
                  <a:cxn ang="0">
                    <a:pos x="53" y="4"/>
                  </a:cxn>
                  <a:cxn ang="0">
                    <a:pos x="55" y="8"/>
                  </a:cxn>
                  <a:cxn ang="0">
                    <a:pos x="57" y="15"/>
                  </a:cxn>
                  <a:cxn ang="0">
                    <a:pos x="57" y="24"/>
                  </a:cxn>
                  <a:cxn ang="0">
                    <a:pos x="53" y="33"/>
                  </a:cxn>
                  <a:cxn ang="0">
                    <a:pos x="47" y="39"/>
                  </a:cxn>
                  <a:cxn ang="0">
                    <a:pos x="38" y="43"/>
                  </a:cxn>
                  <a:cxn ang="0">
                    <a:pos x="28" y="43"/>
                  </a:cxn>
                  <a:cxn ang="0">
                    <a:pos x="18" y="39"/>
                  </a:cxn>
                  <a:cxn ang="0">
                    <a:pos x="11" y="33"/>
                  </a:cxn>
                  <a:cxn ang="0">
                    <a:pos x="7" y="24"/>
                  </a:cxn>
                  <a:cxn ang="0">
                    <a:pos x="7" y="17"/>
                  </a:cxn>
                  <a:cxn ang="0">
                    <a:pos x="8" y="12"/>
                  </a:cxn>
                  <a:cxn ang="0">
                    <a:pos x="7" y="9"/>
                  </a:cxn>
                  <a:cxn ang="0">
                    <a:pos x="4" y="9"/>
                  </a:cxn>
                  <a:cxn ang="0">
                    <a:pos x="1" y="11"/>
                  </a:cxn>
                  <a:cxn ang="0">
                    <a:pos x="0" y="16"/>
                  </a:cxn>
                  <a:cxn ang="0">
                    <a:pos x="1" y="26"/>
                  </a:cxn>
                  <a:cxn ang="0">
                    <a:pos x="6" y="36"/>
                  </a:cxn>
                  <a:cxn ang="0">
                    <a:pos x="14" y="45"/>
                  </a:cxn>
                  <a:cxn ang="0">
                    <a:pos x="26" y="49"/>
                  </a:cxn>
                  <a:cxn ang="0">
                    <a:pos x="34" y="50"/>
                  </a:cxn>
                  <a:cxn ang="0">
                    <a:pos x="37" y="50"/>
                  </a:cxn>
                  <a:cxn ang="0">
                    <a:pos x="40" y="54"/>
                  </a:cxn>
                  <a:cxn ang="0">
                    <a:pos x="43" y="68"/>
                  </a:cxn>
                  <a:cxn ang="0">
                    <a:pos x="44" y="79"/>
                  </a:cxn>
                  <a:cxn ang="0">
                    <a:pos x="44" y="82"/>
                  </a:cxn>
                  <a:cxn ang="0">
                    <a:pos x="40" y="85"/>
                  </a:cxn>
                  <a:cxn ang="0">
                    <a:pos x="34" y="91"/>
                  </a:cxn>
                  <a:cxn ang="0">
                    <a:pos x="34" y="100"/>
                  </a:cxn>
                  <a:cxn ang="0">
                    <a:pos x="41" y="106"/>
                  </a:cxn>
                  <a:cxn ang="0">
                    <a:pos x="50" y="106"/>
                  </a:cxn>
                  <a:cxn ang="0">
                    <a:pos x="57" y="100"/>
                  </a:cxn>
                  <a:cxn ang="0">
                    <a:pos x="57" y="92"/>
                  </a:cxn>
                  <a:cxn ang="0">
                    <a:pos x="53" y="86"/>
                  </a:cxn>
                </a:cxnLst>
                <a:rect l="0" t="0" r="r" b="b"/>
                <a:pathLst>
                  <a:path w="65" h="107">
                    <a:moveTo>
                      <a:pt x="50" y="84"/>
                    </a:moveTo>
                    <a:lnTo>
                      <a:pt x="50" y="83"/>
                    </a:lnTo>
                    <a:lnTo>
                      <a:pt x="50" y="81"/>
                    </a:lnTo>
                    <a:lnTo>
                      <a:pt x="50" y="79"/>
                    </a:lnTo>
                    <a:lnTo>
                      <a:pt x="50" y="76"/>
                    </a:lnTo>
                    <a:lnTo>
                      <a:pt x="49" y="67"/>
                    </a:lnTo>
                    <a:lnTo>
                      <a:pt x="48" y="59"/>
                    </a:lnTo>
                    <a:lnTo>
                      <a:pt x="46" y="52"/>
                    </a:lnTo>
                    <a:lnTo>
                      <a:pt x="44" y="48"/>
                    </a:lnTo>
                    <a:lnTo>
                      <a:pt x="49" y="46"/>
                    </a:lnTo>
                    <a:lnTo>
                      <a:pt x="52" y="43"/>
                    </a:lnTo>
                    <a:lnTo>
                      <a:pt x="56" y="40"/>
                    </a:lnTo>
                    <a:lnTo>
                      <a:pt x="59" y="36"/>
                    </a:lnTo>
                    <a:lnTo>
                      <a:pt x="62" y="33"/>
                    </a:lnTo>
                    <a:lnTo>
                      <a:pt x="63" y="29"/>
                    </a:lnTo>
                    <a:lnTo>
                      <a:pt x="64" y="24"/>
                    </a:lnTo>
                    <a:lnTo>
                      <a:pt x="65" y="19"/>
                    </a:lnTo>
                    <a:lnTo>
                      <a:pt x="64" y="14"/>
                    </a:lnTo>
                    <a:lnTo>
                      <a:pt x="63" y="9"/>
                    </a:lnTo>
                    <a:lnTo>
                      <a:pt x="61" y="4"/>
                    </a:lnTo>
                    <a:lnTo>
                      <a:pt x="57" y="0"/>
                    </a:lnTo>
                    <a:lnTo>
                      <a:pt x="56" y="1"/>
                    </a:lnTo>
                    <a:lnTo>
                      <a:pt x="55" y="2"/>
                    </a:lnTo>
                    <a:lnTo>
                      <a:pt x="53" y="4"/>
                    </a:lnTo>
                    <a:lnTo>
                      <a:pt x="52" y="5"/>
                    </a:lnTo>
                    <a:lnTo>
                      <a:pt x="55" y="8"/>
                    </a:lnTo>
                    <a:lnTo>
                      <a:pt x="56" y="11"/>
                    </a:lnTo>
                    <a:lnTo>
                      <a:pt x="57" y="15"/>
                    </a:lnTo>
                    <a:lnTo>
                      <a:pt x="58" y="19"/>
                    </a:lnTo>
                    <a:lnTo>
                      <a:pt x="57" y="24"/>
                    </a:lnTo>
                    <a:lnTo>
                      <a:pt x="56" y="29"/>
                    </a:lnTo>
                    <a:lnTo>
                      <a:pt x="53" y="33"/>
                    </a:lnTo>
                    <a:lnTo>
                      <a:pt x="50" y="36"/>
                    </a:lnTo>
                    <a:lnTo>
                      <a:pt x="47" y="39"/>
                    </a:lnTo>
                    <a:lnTo>
                      <a:pt x="43" y="42"/>
                    </a:lnTo>
                    <a:lnTo>
                      <a:pt x="38" y="43"/>
                    </a:lnTo>
                    <a:lnTo>
                      <a:pt x="33" y="44"/>
                    </a:lnTo>
                    <a:lnTo>
                      <a:pt x="28" y="43"/>
                    </a:lnTo>
                    <a:lnTo>
                      <a:pt x="23" y="42"/>
                    </a:lnTo>
                    <a:lnTo>
                      <a:pt x="18" y="39"/>
                    </a:lnTo>
                    <a:lnTo>
                      <a:pt x="14" y="36"/>
                    </a:lnTo>
                    <a:lnTo>
                      <a:pt x="11" y="33"/>
                    </a:lnTo>
                    <a:lnTo>
                      <a:pt x="9" y="29"/>
                    </a:lnTo>
                    <a:lnTo>
                      <a:pt x="7" y="24"/>
                    </a:lnTo>
                    <a:lnTo>
                      <a:pt x="7" y="19"/>
                    </a:lnTo>
                    <a:lnTo>
                      <a:pt x="7" y="17"/>
                    </a:lnTo>
                    <a:lnTo>
                      <a:pt x="7" y="14"/>
                    </a:lnTo>
                    <a:lnTo>
                      <a:pt x="8" y="12"/>
                    </a:lnTo>
                    <a:lnTo>
                      <a:pt x="9" y="10"/>
                    </a:lnTo>
                    <a:lnTo>
                      <a:pt x="7" y="9"/>
                    </a:lnTo>
                    <a:lnTo>
                      <a:pt x="6" y="9"/>
                    </a:lnTo>
                    <a:lnTo>
                      <a:pt x="4" y="9"/>
                    </a:lnTo>
                    <a:lnTo>
                      <a:pt x="2" y="8"/>
                    </a:lnTo>
                    <a:lnTo>
                      <a:pt x="1" y="11"/>
                    </a:lnTo>
                    <a:lnTo>
                      <a:pt x="1" y="13"/>
                    </a:lnTo>
                    <a:lnTo>
                      <a:pt x="0" y="16"/>
                    </a:lnTo>
                    <a:lnTo>
                      <a:pt x="0" y="19"/>
                    </a:lnTo>
                    <a:lnTo>
                      <a:pt x="1" y="26"/>
                    </a:lnTo>
                    <a:lnTo>
                      <a:pt x="3" y="31"/>
                    </a:lnTo>
                    <a:lnTo>
                      <a:pt x="6" y="36"/>
                    </a:lnTo>
                    <a:lnTo>
                      <a:pt x="10" y="41"/>
                    </a:lnTo>
                    <a:lnTo>
                      <a:pt x="14" y="45"/>
                    </a:lnTo>
                    <a:lnTo>
                      <a:pt x="20" y="47"/>
                    </a:lnTo>
                    <a:lnTo>
                      <a:pt x="26" y="49"/>
                    </a:lnTo>
                    <a:lnTo>
                      <a:pt x="33" y="50"/>
                    </a:lnTo>
                    <a:lnTo>
                      <a:pt x="34" y="50"/>
                    </a:lnTo>
                    <a:lnTo>
                      <a:pt x="35" y="50"/>
                    </a:lnTo>
                    <a:lnTo>
                      <a:pt x="37" y="50"/>
                    </a:lnTo>
                    <a:lnTo>
                      <a:pt x="39" y="49"/>
                    </a:lnTo>
                    <a:lnTo>
                      <a:pt x="40" y="54"/>
                    </a:lnTo>
                    <a:lnTo>
                      <a:pt x="42" y="61"/>
                    </a:lnTo>
                    <a:lnTo>
                      <a:pt x="43" y="68"/>
                    </a:lnTo>
                    <a:lnTo>
                      <a:pt x="44" y="76"/>
                    </a:lnTo>
                    <a:lnTo>
                      <a:pt x="44" y="79"/>
                    </a:lnTo>
                    <a:lnTo>
                      <a:pt x="44" y="80"/>
                    </a:lnTo>
                    <a:lnTo>
                      <a:pt x="44" y="82"/>
                    </a:lnTo>
                    <a:lnTo>
                      <a:pt x="44" y="84"/>
                    </a:lnTo>
                    <a:lnTo>
                      <a:pt x="40" y="85"/>
                    </a:lnTo>
                    <a:lnTo>
                      <a:pt x="36" y="87"/>
                    </a:lnTo>
                    <a:lnTo>
                      <a:pt x="34" y="91"/>
                    </a:lnTo>
                    <a:lnTo>
                      <a:pt x="33" y="95"/>
                    </a:lnTo>
                    <a:lnTo>
                      <a:pt x="34" y="100"/>
                    </a:lnTo>
                    <a:lnTo>
                      <a:pt x="37" y="103"/>
                    </a:lnTo>
                    <a:lnTo>
                      <a:pt x="41" y="106"/>
                    </a:lnTo>
                    <a:lnTo>
                      <a:pt x="45" y="107"/>
                    </a:lnTo>
                    <a:lnTo>
                      <a:pt x="50" y="106"/>
                    </a:lnTo>
                    <a:lnTo>
                      <a:pt x="54" y="103"/>
                    </a:lnTo>
                    <a:lnTo>
                      <a:pt x="57" y="100"/>
                    </a:lnTo>
                    <a:lnTo>
                      <a:pt x="58" y="95"/>
                    </a:lnTo>
                    <a:lnTo>
                      <a:pt x="57" y="92"/>
                    </a:lnTo>
                    <a:lnTo>
                      <a:pt x="56" y="89"/>
                    </a:lnTo>
                    <a:lnTo>
                      <a:pt x="53" y="86"/>
                    </a:lnTo>
                    <a:lnTo>
                      <a:pt x="50" y="84"/>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23" name="Freeform 59"/>
              <p:cNvSpPr>
                <a:spLocks/>
              </p:cNvSpPr>
              <p:nvPr/>
            </p:nvSpPr>
            <p:spPr bwMode="auto">
              <a:xfrm>
                <a:off x="3673" y="3122"/>
                <a:ext cx="57" cy="160"/>
              </a:xfrm>
              <a:custGeom>
                <a:avLst/>
                <a:gdLst/>
                <a:ahLst/>
                <a:cxnLst>
                  <a:cxn ang="0">
                    <a:pos x="51" y="0"/>
                  </a:cxn>
                  <a:cxn ang="0">
                    <a:pos x="50" y="0"/>
                  </a:cxn>
                  <a:cxn ang="0">
                    <a:pos x="46" y="2"/>
                  </a:cxn>
                  <a:cxn ang="0">
                    <a:pos x="40" y="6"/>
                  </a:cxn>
                  <a:cxn ang="0">
                    <a:pos x="33" y="11"/>
                  </a:cxn>
                  <a:cxn ang="0">
                    <a:pos x="25" y="17"/>
                  </a:cxn>
                  <a:cxn ang="0">
                    <a:pos x="17" y="25"/>
                  </a:cxn>
                  <a:cxn ang="0">
                    <a:pos x="11" y="34"/>
                  </a:cxn>
                  <a:cxn ang="0">
                    <a:pos x="6" y="46"/>
                  </a:cxn>
                  <a:cxn ang="0">
                    <a:pos x="2" y="75"/>
                  </a:cxn>
                  <a:cxn ang="0">
                    <a:pos x="0" y="110"/>
                  </a:cxn>
                  <a:cxn ang="0">
                    <a:pos x="0" y="141"/>
                  </a:cxn>
                  <a:cxn ang="0">
                    <a:pos x="0" y="154"/>
                  </a:cxn>
                  <a:cxn ang="0">
                    <a:pos x="1" y="154"/>
                  </a:cxn>
                  <a:cxn ang="0">
                    <a:pos x="2" y="155"/>
                  </a:cxn>
                  <a:cxn ang="0">
                    <a:pos x="4" y="156"/>
                  </a:cxn>
                  <a:cxn ang="0">
                    <a:pos x="6" y="157"/>
                  </a:cxn>
                  <a:cxn ang="0">
                    <a:pos x="10" y="159"/>
                  </a:cxn>
                  <a:cxn ang="0">
                    <a:pos x="13" y="160"/>
                  </a:cxn>
                  <a:cxn ang="0">
                    <a:pos x="17" y="160"/>
                  </a:cxn>
                  <a:cxn ang="0">
                    <a:pos x="21" y="160"/>
                  </a:cxn>
                  <a:cxn ang="0">
                    <a:pos x="27" y="160"/>
                  </a:cxn>
                  <a:cxn ang="0">
                    <a:pos x="31" y="159"/>
                  </a:cxn>
                  <a:cxn ang="0">
                    <a:pos x="35" y="158"/>
                  </a:cxn>
                  <a:cxn ang="0">
                    <a:pos x="38" y="157"/>
                  </a:cxn>
                  <a:cxn ang="0">
                    <a:pos x="39" y="156"/>
                  </a:cxn>
                  <a:cxn ang="0">
                    <a:pos x="40" y="155"/>
                  </a:cxn>
                  <a:cxn ang="0">
                    <a:pos x="42" y="154"/>
                  </a:cxn>
                  <a:cxn ang="0">
                    <a:pos x="42" y="154"/>
                  </a:cxn>
                  <a:cxn ang="0">
                    <a:pos x="42" y="72"/>
                  </a:cxn>
                  <a:cxn ang="0">
                    <a:pos x="35" y="70"/>
                  </a:cxn>
                  <a:cxn ang="0">
                    <a:pos x="33" y="151"/>
                  </a:cxn>
                  <a:cxn ang="0">
                    <a:pos x="32" y="151"/>
                  </a:cxn>
                  <a:cxn ang="0">
                    <a:pos x="31" y="151"/>
                  </a:cxn>
                  <a:cxn ang="0">
                    <a:pos x="27" y="152"/>
                  </a:cxn>
                  <a:cxn ang="0">
                    <a:pos x="21" y="152"/>
                  </a:cxn>
                  <a:cxn ang="0">
                    <a:pos x="16" y="152"/>
                  </a:cxn>
                  <a:cxn ang="0">
                    <a:pos x="12" y="151"/>
                  </a:cxn>
                  <a:cxn ang="0">
                    <a:pos x="10" y="150"/>
                  </a:cxn>
                  <a:cxn ang="0">
                    <a:pos x="10" y="150"/>
                  </a:cxn>
                  <a:cxn ang="0">
                    <a:pos x="9" y="140"/>
                  </a:cxn>
                  <a:cxn ang="0">
                    <a:pos x="8" y="116"/>
                  </a:cxn>
                  <a:cxn ang="0">
                    <a:pos x="9" y="85"/>
                  </a:cxn>
                  <a:cxn ang="0">
                    <a:pos x="13" y="54"/>
                  </a:cxn>
                  <a:cxn ang="0">
                    <a:pos x="17" y="41"/>
                  </a:cxn>
                  <a:cxn ang="0">
                    <a:pos x="23" y="31"/>
                  </a:cxn>
                  <a:cxn ang="0">
                    <a:pos x="31" y="22"/>
                  </a:cxn>
                  <a:cxn ang="0">
                    <a:pos x="38" y="16"/>
                  </a:cxn>
                  <a:cxn ang="0">
                    <a:pos x="45" y="11"/>
                  </a:cxn>
                  <a:cxn ang="0">
                    <a:pos x="51" y="8"/>
                  </a:cxn>
                  <a:cxn ang="0">
                    <a:pos x="55" y="6"/>
                  </a:cxn>
                  <a:cxn ang="0">
                    <a:pos x="57" y="6"/>
                  </a:cxn>
                  <a:cxn ang="0">
                    <a:pos x="51" y="0"/>
                  </a:cxn>
                </a:cxnLst>
                <a:rect l="0" t="0" r="r" b="b"/>
                <a:pathLst>
                  <a:path w="57" h="160">
                    <a:moveTo>
                      <a:pt x="51" y="0"/>
                    </a:moveTo>
                    <a:lnTo>
                      <a:pt x="50" y="0"/>
                    </a:lnTo>
                    <a:lnTo>
                      <a:pt x="46" y="2"/>
                    </a:lnTo>
                    <a:lnTo>
                      <a:pt x="40" y="6"/>
                    </a:lnTo>
                    <a:lnTo>
                      <a:pt x="33" y="11"/>
                    </a:lnTo>
                    <a:lnTo>
                      <a:pt x="25" y="17"/>
                    </a:lnTo>
                    <a:lnTo>
                      <a:pt x="17" y="25"/>
                    </a:lnTo>
                    <a:lnTo>
                      <a:pt x="11" y="34"/>
                    </a:lnTo>
                    <a:lnTo>
                      <a:pt x="6" y="46"/>
                    </a:lnTo>
                    <a:lnTo>
                      <a:pt x="2" y="75"/>
                    </a:lnTo>
                    <a:lnTo>
                      <a:pt x="0" y="110"/>
                    </a:lnTo>
                    <a:lnTo>
                      <a:pt x="0" y="141"/>
                    </a:lnTo>
                    <a:lnTo>
                      <a:pt x="0" y="154"/>
                    </a:lnTo>
                    <a:lnTo>
                      <a:pt x="1" y="154"/>
                    </a:lnTo>
                    <a:lnTo>
                      <a:pt x="2" y="155"/>
                    </a:lnTo>
                    <a:lnTo>
                      <a:pt x="4" y="156"/>
                    </a:lnTo>
                    <a:lnTo>
                      <a:pt x="6" y="157"/>
                    </a:lnTo>
                    <a:lnTo>
                      <a:pt x="10" y="159"/>
                    </a:lnTo>
                    <a:lnTo>
                      <a:pt x="13" y="160"/>
                    </a:lnTo>
                    <a:lnTo>
                      <a:pt x="17" y="160"/>
                    </a:lnTo>
                    <a:lnTo>
                      <a:pt x="21" y="160"/>
                    </a:lnTo>
                    <a:lnTo>
                      <a:pt x="27" y="160"/>
                    </a:lnTo>
                    <a:lnTo>
                      <a:pt x="31" y="159"/>
                    </a:lnTo>
                    <a:lnTo>
                      <a:pt x="35" y="158"/>
                    </a:lnTo>
                    <a:lnTo>
                      <a:pt x="38" y="157"/>
                    </a:lnTo>
                    <a:lnTo>
                      <a:pt x="39" y="156"/>
                    </a:lnTo>
                    <a:lnTo>
                      <a:pt x="40" y="155"/>
                    </a:lnTo>
                    <a:lnTo>
                      <a:pt x="42" y="154"/>
                    </a:lnTo>
                    <a:lnTo>
                      <a:pt x="42" y="154"/>
                    </a:lnTo>
                    <a:lnTo>
                      <a:pt x="42" y="72"/>
                    </a:lnTo>
                    <a:lnTo>
                      <a:pt x="35" y="70"/>
                    </a:lnTo>
                    <a:lnTo>
                      <a:pt x="33" y="151"/>
                    </a:lnTo>
                    <a:lnTo>
                      <a:pt x="32" y="151"/>
                    </a:lnTo>
                    <a:lnTo>
                      <a:pt x="31" y="151"/>
                    </a:lnTo>
                    <a:lnTo>
                      <a:pt x="27" y="152"/>
                    </a:lnTo>
                    <a:lnTo>
                      <a:pt x="21" y="152"/>
                    </a:lnTo>
                    <a:lnTo>
                      <a:pt x="16" y="152"/>
                    </a:lnTo>
                    <a:lnTo>
                      <a:pt x="12" y="151"/>
                    </a:lnTo>
                    <a:lnTo>
                      <a:pt x="10" y="150"/>
                    </a:lnTo>
                    <a:lnTo>
                      <a:pt x="10" y="150"/>
                    </a:lnTo>
                    <a:lnTo>
                      <a:pt x="9" y="140"/>
                    </a:lnTo>
                    <a:lnTo>
                      <a:pt x="8" y="116"/>
                    </a:lnTo>
                    <a:lnTo>
                      <a:pt x="9" y="85"/>
                    </a:lnTo>
                    <a:lnTo>
                      <a:pt x="13" y="54"/>
                    </a:lnTo>
                    <a:lnTo>
                      <a:pt x="17" y="41"/>
                    </a:lnTo>
                    <a:lnTo>
                      <a:pt x="23" y="31"/>
                    </a:lnTo>
                    <a:lnTo>
                      <a:pt x="31" y="22"/>
                    </a:lnTo>
                    <a:lnTo>
                      <a:pt x="38" y="16"/>
                    </a:lnTo>
                    <a:lnTo>
                      <a:pt x="45" y="11"/>
                    </a:lnTo>
                    <a:lnTo>
                      <a:pt x="51" y="8"/>
                    </a:lnTo>
                    <a:lnTo>
                      <a:pt x="55" y="6"/>
                    </a:lnTo>
                    <a:lnTo>
                      <a:pt x="57" y="6"/>
                    </a:lnTo>
                    <a:lnTo>
                      <a:pt x="51"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24" name="Freeform 60"/>
              <p:cNvSpPr>
                <a:spLocks/>
              </p:cNvSpPr>
              <p:nvPr/>
            </p:nvSpPr>
            <p:spPr bwMode="auto">
              <a:xfrm>
                <a:off x="3691" y="3088"/>
                <a:ext cx="205" cy="282"/>
              </a:xfrm>
              <a:custGeom>
                <a:avLst/>
                <a:gdLst/>
                <a:ahLst/>
                <a:cxnLst>
                  <a:cxn ang="0">
                    <a:pos x="104" y="229"/>
                  </a:cxn>
                  <a:cxn ang="0">
                    <a:pos x="128" y="225"/>
                  </a:cxn>
                  <a:cxn ang="0">
                    <a:pos x="136" y="222"/>
                  </a:cxn>
                  <a:cxn ang="0">
                    <a:pos x="131" y="165"/>
                  </a:cxn>
                  <a:cxn ang="0">
                    <a:pos x="120" y="80"/>
                  </a:cxn>
                  <a:cxn ang="0">
                    <a:pos x="116" y="62"/>
                  </a:cxn>
                  <a:cxn ang="0">
                    <a:pos x="128" y="59"/>
                  </a:cxn>
                  <a:cxn ang="0">
                    <a:pos x="150" y="52"/>
                  </a:cxn>
                  <a:cxn ang="0">
                    <a:pos x="171" y="43"/>
                  </a:cxn>
                  <a:cxn ang="0">
                    <a:pos x="188" y="30"/>
                  </a:cxn>
                  <a:cxn ang="0">
                    <a:pos x="195" y="23"/>
                  </a:cxn>
                  <a:cxn ang="0">
                    <a:pos x="193" y="18"/>
                  </a:cxn>
                  <a:cxn ang="0">
                    <a:pos x="187" y="12"/>
                  </a:cxn>
                  <a:cxn ang="0">
                    <a:pos x="184" y="11"/>
                  </a:cxn>
                  <a:cxn ang="0">
                    <a:pos x="177" y="16"/>
                  </a:cxn>
                  <a:cxn ang="0">
                    <a:pos x="162" y="26"/>
                  </a:cxn>
                  <a:cxn ang="0">
                    <a:pos x="139" y="32"/>
                  </a:cxn>
                  <a:cxn ang="0">
                    <a:pos x="115" y="31"/>
                  </a:cxn>
                  <a:cxn ang="0">
                    <a:pos x="103" y="29"/>
                  </a:cxn>
                  <a:cxn ang="0">
                    <a:pos x="107" y="23"/>
                  </a:cxn>
                  <a:cxn ang="0">
                    <a:pos x="114" y="22"/>
                  </a:cxn>
                  <a:cxn ang="0">
                    <a:pos x="136" y="23"/>
                  </a:cxn>
                  <a:cxn ang="0">
                    <a:pos x="159" y="18"/>
                  </a:cxn>
                  <a:cxn ang="0">
                    <a:pos x="171" y="9"/>
                  </a:cxn>
                  <a:cxn ang="0">
                    <a:pos x="180" y="2"/>
                  </a:cxn>
                  <a:cxn ang="0">
                    <a:pos x="183" y="0"/>
                  </a:cxn>
                  <a:cxn ang="0">
                    <a:pos x="197" y="10"/>
                  </a:cxn>
                  <a:cxn ang="0">
                    <a:pos x="205" y="25"/>
                  </a:cxn>
                  <a:cxn ang="0">
                    <a:pos x="203" y="29"/>
                  </a:cxn>
                  <a:cxn ang="0">
                    <a:pos x="190" y="41"/>
                  </a:cxn>
                  <a:cxn ang="0">
                    <a:pos x="165" y="56"/>
                  </a:cxn>
                  <a:cxn ang="0">
                    <a:pos x="144" y="64"/>
                  </a:cxn>
                  <a:cxn ang="0">
                    <a:pos x="130" y="68"/>
                  </a:cxn>
                  <a:cxn ang="0">
                    <a:pos x="127" y="69"/>
                  </a:cxn>
                  <a:cxn ang="0">
                    <a:pos x="131" y="93"/>
                  </a:cxn>
                  <a:cxn ang="0">
                    <a:pos x="142" y="209"/>
                  </a:cxn>
                  <a:cxn ang="0">
                    <a:pos x="141" y="228"/>
                  </a:cxn>
                  <a:cxn ang="0">
                    <a:pos x="143" y="274"/>
                  </a:cxn>
                  <a:cxn ang="0">
                    <a:pos x="89" y="238"/>
                  </a:cxn>
                  <a:cxn ang="0">
                    <a:pos x="86" y="238"/>
                  </a:cxn>
                  <a:cxn ang="0">
                    <a:pos x="79" y="238"/>
                  </a:cxn>
                  <a:cxn ang="0">
                    <a:pos x="71" y="238"/>
                  </a:cxn>
                  <a:cxn ang="0">
                    <a:pos x="63" y="238"/>
                  </a:cxn>
                  <a:cxn ang="0">
                    <a:pos x="14" y="282"/>
                  </a:cxn>
                  <a:cxn ang="0">
                    <a:pos x="0" y="225"/>
                  </a:cxn>
                  <a:cxn ang="0">
                    <a:pos x="38" y="230"/>
                  </a:cxn>
                  <a:cxn ang="0">
                    <a:pos x="43" y="230"/>
                  </a:cxn>
                  <a:cxn ang="0">
                    <a:pos x="59" y="231"/>
                  </a:cxn>
                </a:cxnLst>
                <a:rect l="0" t="0" r="r" b="b"/>
                <a:pathLst>
                  <a:path w="205" h="282">
                    <a:moveTo>
                      <a:pt x="78" y="231"/>
                    </a:moveTo>
                    <a:lnTo>
                      <a:pt x="93" y="231"/>
                    </a:lnTo>
                    <a:lnTo>
                      <a:pt x="104" y="229"/>
                    </a:lnTo>
                    <a:lnTo>
                      <a:pt x="114" y="228"/>
                    </a:lnTo>
                    <a:lnTo>
                      <a:pt x="122" y="227"/>
                    </a:lnTo>
                    <a:lnTo>
                      <a:pt x="128" y="225"/>
                    </a:lnTo>
                    <a:lnTo>
                      <a:pt x="132" y="223"/>
                    </a:lnTo>
                    <a:lnTo>
                      <a:pt x="135" y="223"/>
                    </a:lnTo>
                    <a:lnTo>
                      <a:pt x="136" y="222"/>
                    </a:lnTo>
                    <a:lnTo>
                      <a:pt x="135" y="215"/>
                    </a:lnTo>
                    <a:lnTo>
                      <a:pt x="133" y="194"/>
                    </a:lnTo>
                    <a:lnTo>
                      <a:pt x="131" y="165"/>
                    </a:lnTo>
                    <a:lnTo>
                      <a:pt x="127" y="132"/>
                    </a:lnTo>
                    <a:lnTo>
                      <a:pt x="124" y="102"/>
                    </a:lnTo>
                    <a:lnTo>
                      <a:pt x="120" y="80"/>
                    </a:lnTo>
                    <a:lnTo>
                      <a:pt x="116" y="66"/>
                    </a:lnTo>
                    <a:lnTo>
                      <a:pt x="115" y="62"/>
                    </a:lnTo>
                    <a:lnTo>
                      <a:pt x="116" y="62"/>
                    </a:lnTo>
                    <a:lnTo>
                      <a:pt x="119" y="61"/>
                    </a:lnTo>
                    <a:lnTo>
                      <a:pt x="123" y="60"/>
                    </a:lnTo>
                    <a:lnTo>
                      <a:pt x="128" y="59"/>
                    </a:lnTo>
                    <a:lnTo>
                      <a:pt x="135" y="56"/>
                    </a:lnTo>
                    <a:lnTo>
                      <a:pt x="142" y="54"/>
                    </a:lnTo>
                    <a:lnTo>
                      <a:pt x="150" y="52"/>
                    </a:lnTo>
                    <a:lnTo>
                      <a:pt x="158" y="49"/>
                    </a:lnTo>
                    <a:lnTo>
                      <a:pt x="164" y="46"/>
                    </a:lnTo>
                    <a:lnTo>
                      <a:pt x="171" y="43"/>
                    </a:lnTo>
                    <a:lnTo>
                      <a:pt x="177" y="39"/>
                    </a:lnTo>
                    <a:lnTo>
                      <a:pt x="183" y="34"/>
                    </a:lnTo>
                    <a:lnTo>
                      <a:pt x="188" y="30"/>
                    </a:lnTo>
                    <a:lnTo>
                      <a:pt x="192" y="26"/>
                    </a:lnTo>
                    <a:lnTo>
                      <a:pt x="194" y="24"/>
                    </a:lnTo>
                    <a:lnTo>
                      <a:pt x="195" y="23"/>
                    </a:lnTo>
                    <a:lnTo>
                      <a:pt x="194" y="23"/>
                    </a:lnTo>
                    <a:lnTo>
                      <a:pt x="194" y="21"/>
                    </a:lnTo>
                    <a:lnTo>
                      <a:pt x="193" y="18"/>
                    </a:lnTo>
                    <a:lnTo>
                      <a:pt x="192" y="16"/>
                    </a:lnTo>
                    <a:lnTo>
                      <a:pt x="190" y="14"/>
                    </a:lnTo>
                    <a:lnTo>
                      <a:pt x="187" y="12"/>
                    </a:lnTo>
                    <a:lnTo>
                      <a:pt x="186" y="11"/>
                    </a:lnTo>
                    <a:lnTo>
                      <a:pt x="184" y="10"/>
                    </a:lnTo>
                    <a:lnTo>
                      <a:pt x="184" y="11"/>
                    </a:lnTo>
                    <a:lnTo>
                      <a:pt x="183" y="12"/>
                    </a:lnTo>
                    <a:lnTo>
                      <a:pt x="181" y="14"/>
                    </a:lnTo>
                    <a:lnTo>
                      <a:pt x="177" y="16"/>
                    </a:lnTo>
                    <a:lnTo>
                      <a:pt x="173" y="20"/>
                    </a:lnTo>
                    <a:lnTo>
                      <a:pt x="168" y="23"/>
                    </a:lnTo>
                    <a:lnTo>
                      <a:pt x="162" y="26"/>
                    </a:lnTo>
                    <a:lnTo>
                      <a:pt x="155" y="29"/>
                    </a:lnTo>
                    <a:lnTo>
                      <a:pt x="148" y="31"/>
                    </a:lnTo>
                    <a:lnTo>
                      <a:pt x="139" y="32"/>
                    </a:lnTo>
                    <a:lnTo>
                      <a:pt x="130" y="32"/>
                    </a:lnTo>
                    <a:lnTo>
                      <a:pt x="122" y="32"/>
                    </a:lnTo>
                    <a:lnTo>
                      <a:pt x="115" y="31"/>
                    </a:lnTo>
                    <a:lnTo>
                      <a:pt x="109" y="30"/>
                    </a:lnTo>
                    <a:lnTo>
                      <a:pt x="105" y="29"/>
                    </a:lnTo>
                    <a:lnTo>
                      <a:pt x="103" y="29"/>
                    </a:lnTo>
                    <a:lnTo>
                      <a:pt x="105" y="27"/>
                    </a:lnTo>
                    <a:lnTo>
                      <a:pt x="106" y="25"/>
                    </a:lnTo>
                    <a:lnTo>
                      <a:pt x="107" y="23"/>
                    </a:lnTo>
                    <a:lnTo>
                      <a:pt x="109" y="21"/>
                    </a:lnTo>
                    <a:lnTo>
                      <a:pt x="110" y="21"/>
                    </a:lnTo>
                    <a:lnTo>
                      <a:pt x="114" y="22"/>
                    </a:lnTo>
                    <a:lnTo>
                      <a:pt x="120" y="22"/>
                    </a:lnTo>
                    <a:lnTo>
                      <a:pt x="128" y="23"/>
                    </a:lnTo>
                    <a:lnTo>
                      <a:pt x="136" y="23"/>
                    </a:lnTo>
                    <a:lnTo>
                      <a:pt x="144" y="22"/>
                    </a:lnTo>
                    <a:lnTo>
                      <a:pt x="152" y="21"/>
                    </a:lnTo>
                    <a:lnTo>
                      <a:pt x="159" y="18"/>
                    </a:lnTo>
                    <a:lnTo>
                      <a:pt x="163" y="15"/>
                    </a:lnTo>
                    <a:lnTo>
                      <a:pt x="167" y="12"/>
                    </a:lnTo>
                    <a:lnTo>
                      <a:pt x="171" y="9"/>
                    </a:lnTo>
                    <a:lnTo>
                      <a:pt x="175" y="7"/>
                    </a:lnTo>
                    <a:lnTo>
                      <a:pt x="178" y="4"/>
                    </a:lnTo>
                    <a:lnTo>
                      <a:pt x="180" y="2"/>
                    </a:lnTo>
                    <a:lnTo>
                      <a:pt x="181" y="0"/>
                    </a:lnTo>
                    <a:lnTo>
                      <a:pt x="182" y="0"/>
                    </a:lnTo>
                    <a:lnTo>
                      <a:pt x="183" y="0"/>
                    </a:lnTo>
                    <a:lnTo>
                      <a:pt x="186" y="1"/>
                    </a:lnTo>
                    <a:lnTo>
                      <a:pt x="191" y="4"/>
                    </a:lnTo>
                    <a:lnTo>
                      <a:pt x="197" y="10"/>
                    </a:lnTo>
                    <a:lnTo>
                      <a:pt x="201" y="16"/>
                    </a:lnTo>
                    <a:lnTo>
                      <a:pt x="204" y="22"/>
                    </a:lnTo>
                    <a:lnTo>
                      <a:pt x="205" y="25"/>
                    </a:lnTo>
                    <a:lnTo>
                      <a:pt x="205" y="26"/>
                    </a:lnTo>
                    <a:lnTo>
                      <a:pt x="204" y="27"/>
                    </a:lnTo>
                    <a:lnTo>
                      <a:pt x="203" y="29"/>
                    </a:lnTo>
                    <a:lnTo>
                      <a:pt x="200" y="32"/>
                    </a:lnTo>
                    <a:lnTo>
                      <a:pt x="195" y="36"/>
                    </a:lnTo>
                    <a:lnTo>
                      <a:pt x="190" y="41"/>
                    </a:lnTo>
                    <a:lnTo>
                      <a:pt x="183" y="46"/>
                    </a:lnTo>
                    <a:lnTo>
                      <a:pt x="175" y="52"/>
                    </a:lnTo>
                    <a:lnTo>
                      <a:pt x="165" y="56"/>
                    </a:lnTo>
                    <a:lnTo>
                      <a:pt x="157" y="60"/>
                    </a:lnTo>
                    <a:lnTo>
                      <a:pt x="150" y="62"/>
                    </a:lnTo>
                    <a:lnTo>
                      <a:pt x="144" y="64"/>
                    </a:lnTo>
                    <a:lnTo>
                      <a:pt x="138" y="66"/>
                    </a:lnTo>
                    <a:lnTo>
                      <a:pt x="133" y="67"/>
                    </a:lnTo>
                    <a:lnTo>
                      <a:pt x="130" y="68"/>
                    </a:lnTo>
                    <a:lnTo>
                      <a:pt x="127" y="69"/>
                    </a:lnTo>
                    <a:lnTo>
                      <a:pt x="127" y="69"/>
                    </a:lnTo>
                    <a:lnTo>
                      <a:pt x="127" y="69"/>
                    </a:lnTo>
                    <a:lnTo>
                      <a:pt x="127" y="72"/>
                    </a:lnTo>
                    <a:lnTo>
                      <a:pt x="128" y="80"/>
                    </a:lnTo>
                    <a:lnTo>
                      <a:pt x="131" y="93"/>
                    </a:lnTo>
                    <a:lnTo>
                      <a:pt x="135" y="123"/>
                    </a:lnTo>
                    <a:lnTo>
                      <a:pt x="139" y="168"/>
                    </a:lnTo>
                    <a:lnTo>
                      <a:pt x="142" y="209"/>
                    </a:lnTo>
                    <a:lnTo>
                      <a:pt x="143" y="226"/>
                    </a:lnTo>
                    <a:lnTo>
                      <a:pt x="142" y="227"/>
                    </a:lnTo>
                    <a:lnTo>
                      <a:pt x="141" y="228"/>
                    </a:lnTo>
                    <a:lnTo>
                      <a:pt x="139" y="229"/>
                    </a:lnTo>
                    <a:lnTo>
                      <a:pt x="136" y="231"/>
                    </a:lnTo>
                    <a:lnTo>
                      <a:pt x="143" y="274"/>
                    </a:lnTo>
                    <a:lnTo>
                      <a:pt x="165" y="282"/>
                    </a:lnTo>
                    <a:lnTo>
                      <a:pt x="89" y="282"/>
                    </a:lnTo>
                    <a:lnTo>
                      <a:pt x="89" y="238"/>
                    </a:lnTo>
                    <a:lnTo>
                      <a:pt x="88" y="238"/>
                    </a:lnTo>
                    <a:lnTo>
                      <a:pt x="87" y="238"/>
                    </a:lnTo>
                    <a:lnTo>
                      <a:pt x="86" y="238"/>
                    </a:lnTo>
                    <a:lnTo>
                      <a:pt x="85" y="238"/>
                    </a:lnTo>
                    <a:lnTo>
                      <a:pt x="82" y="238"/>
                    </a:lnTo>
                    <a:lnTo>
                      <a:pt x="79" y="238"/>
                    </a:lnTo>
                    <a:lnTo>
                      <a:pt x="76" y="238"/>
                    </a:lnTo>
                    <a:lnTo>
                      <a:pt x="74" y="238"/>
                    </a:lnTo>
                    <a:lnTo>
                      <a:pt x="71" y="238"/>
                    </a:lnTo>
                    <a:lnTo>
                      <a:pt x="68" y="238"/>
                    </a:lnTo>
                    <a:lnTo>
                      <a:pt x="66" y="238"/>
                    </a:lnTo>
                    <a:lnTo>
                      <a:pt x="63" y="238"/>
                    </a:lnTo>
                    <a:lnTo>
                      <a:pt x="65" y="274"/>
                    </a:lnTo>
                    <a:lnTo>
                      <a:pt x="81" y="282"/>
                    </a:lnTo>
                    <a:lnTo>
                      <a:pt x="14" y="282"/>
                    </a:lnTo>
                    <a:lnTo>
                      <a:pt x="13" y="233"/>
                    </a:lnTo>
                    <a:lnTo>
                      <a:pt x="0" y="232"/>
                    </a:lnTo>
                    <a:lnTo>
                      <a:pt x="0" y="225"/>
                    </a:lnTo>
                    <a:lnTo>
                      <a:pt x="8" y="224"/>
                    </a:lnTo>
                    <a:lnTo>
                      <a:pt x="8" y="228"/>
                    </a:lnTo>
                    <a:lnTo>
                      <a:pt x="38" y="230"/>
                    </a:lnTo>
                    <a:lnTo>
                      <a:pt x="39" y="230"/>
                    </a:lnTo>
                    <a:lnTo>
                      <a:pt x="41" y="230"/>
                    </a:lnTo>
                    <a:lnTo>
                      <a:pt x="43" y="230"/>
                    </a:lnTo>
                    <a:lnTo>
                      <a:pt x="47" y="231"/>
                    </a:lnTo>
                    <a:lnTo>
                      <a:pt x="52" y="231"/>
                    </a:lnTo>
                    <a:lnTo>
                      <a:pt x="59" y="231"/>
                    </a:lnTo>
                    <a:lnTo>
                      <a:pt x="68" y="231"/>
                    </a:lnTo>
                    <a:lnTo>
                      <a:pt x="78" y="231"/>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25" name="Freeform 61"/>
              <p:cNvSpPr>
                <a:spLocks/>
              </p:cNvSpPr>
              <p:nvPr/>
            </p:nvSpPr>
            <p:spPr bwMode="auto">
              <a:xfrm>
                <a:off x="3676" y="3285"/>
                <a:ext cx="34" cy="24"/>
              </a:xfrm>
              <a:custGeom>
                <a:avLst/>
                <a:gdLst/>
                <a:ahLst/>
                <a:cxnLst>
                  <a:cxn ang="0">
                    <a:pos x="34" y="0"/>
                  </a:cxn>
                  <a:cxn ang="0">
                    <a:pos x="34" y="3"/>
                  </a:cxn>
                  <a:cxn ang="0">
                    <a:pos x="34" y="11"/>
                  </a:cxn>
                  <a:cxn ang="0">
                    <a:pos x="30" y="18"/>
                  </a:cxn>
                  <a:cxn ang="0">
                    <a:pos x="23" y="23"/>
                  </a:cxn>
                  <a:cxn ang="0">
                    <a:pos x="18" y="23"/>
                  </a:cxn>
                  <a:cxn ang="0">
                    <a:pos x="13" y="24"/>
                  </a:cxn>
                  <a:cxn ang="0">
                    <a:pos x="9" y="24"/>
                  </a:cxn>
                  <a:cxn ang="0">
                    <a:pos x="5" y="24"/>
                  </a:cxn>
                  <a:cxn ang="0">
                    <a:pos x="2" y="23"/>
                  </a:cxn>
                  <a:cxn ang="0">
                    <a:pos x="1" y="22"/>
                  </a:cxn>
                  <a:cxn ang="0">
                    <a:pos x="0" y="21"/>
                  </a:cxn>
                  <a:cxn ang="0">
                    <a:pos x="1" y="19"/>
                  </a:cxn>
                  <a:cxn ang="0">
                    <a:pos x="4" y="15"/>
                  </a:cxn>
                  <a:cxn ang="0">
                    <a:pos x="7" y="12"/>
                  </a:cxn>
                  <a:cxn ang="0">
                    <a:pos x="8" y="11"/>
                  </a:cxn>
                  <a:cxn ang="0">
                    <a:pos x="8" y="11"/>
                  </a:cxn>
                  <a:cxn ang="0">
                    <a:pos x="6" y="1"/>
                  </a:cxn>
                  <a:cxn ang="0">
                    <a:pos x="7" y="1"/>
                  </a:cxn>
                  <a:cxn ang="0">
                    <a:pos x="9" y="1"/>
                  </a:cxn>
                  <a:cxn ang="0">
                    <a:pos x="14" y="2"/>
                  </a:cxn>
                  <a:cxn ang="0">
                    <a:pos x="20" y="2"/>
                  </a:cxn>
                  <a:cxn ang="0">
                    <a:pos x="26" y="2"/>
                  </a:cxn>
                  <a:cxn ang="0">
                    <a:pos x="30" y="1"/>
                  </a:cxn>
                  <a:cxn ang="0">
                    <a:pos x="33" y="0"/>
                  </a:cxn>
                  <a:cxn ang="0">
                    <a:pos x="34" y="0"/>
                  </a:cxn>
                </a:cxnLst>
                <a:rect l="0" t="0" r="r" b="b"/>
                <a:pathLst>
                  <a:path w="34" h="24">
                    <a:moveTo>
                      <a:pt x="34" y="0"/>
                    </a:moveTo>
                    <a:lnTo>
                      <a:pt x="34" y="3"/>
                    </a:lnTo>
                    <a:lnTo>
                      <a:pt x="34" y="11"/>
                    </a:lnTo>
                    <a:lnTo>
                      <a:pt x="30" y="18"/>
                    </a:lnTo>
                    <a:lnTo>
                      <a:pt x="23" y="23"/>
                    </a:lnTo>
                    <a:lnTo>
                      <a:pt x="18" y="23"/>
                    </a:lnTo>
                    <a:lnTo>
                      <a:pt x="13" y="24"/>
                    </a:lnTo>
                    <a:lnTo>
                      <a:pt x="9" y="24"/>
                    </a:lnTo>
                    <a:lnTo>
                      <a:pt x="5" y="24"/>
                    </a:lnTo>
                    <a:lnTo>
                      <a:pt x="2" y="23"/>
                    </a:lnTo>
                    <a:lnTo>
                      <a:pt x="1" y="22"/>
                    </a:lnTo>
                    <a:lnTo>
                      <a:pt x="0" y="21"/>
                    </a:lnTo>
                    <a:lnTo>
                      <a:pt x="1" y="19"/>
                    </a:lnTo>
                    <a:lnTo>
                      <a:pt x="4" y="15"/>
                    </a:lnTo>
                    <a:lnTo>
                      <a:pt x="7" y="12"/>
                    </a:lnTo>
                    <a:lnTo>
                      <a:pt x="8" y="11"/>
                    </a:lnTo>
                    <a:lnTo>
                      <a:pt x="8" y="11"/>
                    </a:lnTo>
                    <a:lnTo>
                      <a:pt x="6" y="1"/>
                    </a:lnTo>
                    <a:lnTo>
                      <a:pt x="7" y="1"/>
                    </a:lnTo>
                    <a:lnTo>
                      <a:pt x="9" y="1"/>
                    </a:lnTo>
                    <a:lnTo>
                      <a:pt x="14" y="2"/>
                    </a:lnTo>
                    <a:lnTo>
                      <a:pt x="20" y="2"/>
                    </a:lnTo>
                    <a:lnTo>
                      <a:pt x="26" y="2"/>
                    </a:lnTo>
                    <a:lnTo>
                      <a:pt x="30" y="1"/>
                    </a:lnTo>
                    <a:lnTo>
                      <a:pt x="33" y="0"/>
                    </a:lnTo>
                    <a:lnTo>
                      <a:pt x="34"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26" name="Rectangle 62"/>
              <p:cNvSpPr>
                <a:spLocks noChangeArrowheads="1"/>
              </p:cNvSpPr>
              <p:nvPr/>
            </p:nvSpPr>
            <p:spPr bwMode="auto">
              <a:xfrm>
                <a:off x="3726" y="3182"/>
                <a:ext cx="7" cy="21"/>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11327" name="Rectangle 63"/>
              <p:cNvSpPr>
                <a:spLocks noChangeArrowheads="1"/>
              </p:cNvSpPr>
              <p:nvPr/>
            </p:nvSpPr>
            <p:spPr bwMode="auto">
              <a:xfrm>
                <a:off x="3737" y="3191"/>
                <a:ext cx="6" cy="12"/>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11328" name="Freeform 64"/>
              <p:cNvSpPr>
                <a:spLocks/>
              </p:cNvSpPr>
              <p:nvPr/>
            </p:nvSpPr>
            <p:spPr bwMode="auto">
              <a:xfrm>
                <a:off x="3996" y="2977"/>
                <a:ext cx="99" cy="116"/>
              </a:xfrm>
              <a:custGeom>
                <a:avLst/>
                <a:gdLst/>
                <a:ahLst/>
                <a:cxnLst>
                  <a:cxn ang="0">
                    <a:pos x="0" y="0"/>
                  </a:cxn>
                  <a:cxn ang="0">
                    <a:pos x="19" y="43"/>
                  </a:cxn>
                  <a:cxn ang="0">
                    <a:pos x="16" y="40"/>
                  </a:cxn>
                  <a:cxn ang="0">
                    <a:pos x="11" y="34"/>
                  </a:cxn>
                  <a:cxn ang="0">
                    <a:pos x="16" y="32"/>
                  </a:cxn>
                  <a:cxn ang="0">
                    <a:pos x="27" y="42"/>
                  </a:cxn>
                  <a:cxn ang="0">
                    <a:pos x="33" y="46"/>
                  </a:cxn>
                  <a:cxn ang="0">
                    <a:pos x="35" y="44"/>
                  </a:cxn>
                  <a:cxn ang="0">
                    <a:pos x="28" y="30"/>
                  </a:cxn>
                  <a:cxn ang="0">
                    <a:pos x="23" y="19"/>
                  </a:cxn>
                  <a:cxn ang="0">
                    <a:pos x="29" y="18"/>
                  </a:cxn>
                  <a:cxn ang="0">
                    <a:pos x="34" y="27"/>
                  </a:cxn>
                  <a:cxn ang="0">
                    <a:pos x="41" y="41"/>
                  </a:cxn>
                  <a:cxn ang="0">
                    <a:pos x="43" y="19"/>
                  </a:cxn>
                  <a:cxn ang="0">
                    <a:pos x="50" y="27"/>
                  </a:cxn>
                  <a:cxn ang="0">
                    <a:pos x="60" y="29"/>
                  </a:cxn>
                  <a:cxn ang="0">
                    <a:pos x="61" y="15"/>
                  </a:cxn>
                  <a:cxn ang="0">
                    <a:pos x="60" y="29"/>
                  </a:cxn>
                  <a:cxn ang="0">
                    <a:pos x="67" y="51"/>
                  </a:cxn>
                  <a:cxn ang="0">
                    <a:pos x="50" y="49"/>
                  </a:cxn>
                  <a:cxn ang="0">
                    <a:pos x="46" y="58"/>
                  </a:cxn>
                  <a:cxn ang="0">
                    <a:pos x="42" y="59"/>
                  </a:cxn>
                  <a:cxn ang="0">
                    <a:pos x="33" y="58"/>
                  </a:cxn>
                  <a:cxn ang="0">
                    <a:pos x="26" y="50"/>
                  </a:cxn>
                  <a:cxn ang="0">
                    <a:pos x="20" y="44"/>
                  </a:cxn>
                  <a:cxn ang="0">
                    <a:pos x="37" y="68"/>
                  </a:cxn>
                  <a:cxn ang="0">
                    <a:pos x="43" y="64"/>
                  </a:cxn>
                  <a:cxn ang="0">
                    <a:pos x="46" y="65"/>
                  </a:cxn>
                  <a:cxn ang="0">
                    <a:pos x="52" y="64"/>
                  </a:cxn>
                  <a:cxn ang="0">
                    <a:pos x="55" y="65"/>
                  </a:cxn>
                  <a:cxn ang="0">
                    <a:pos x="52" y="70"/>
                  </a:cxn>
                  <a:cxn ang="0">
                    <a:pos x="53" y="83"/>
                  </a:cxn>
                  <a:cxn ang="0">
                    <a:pos x="54" y="99"/>
                  </a:cxn>
                  <a:cxn ang="0">
                    <a:pos x="54" y="107"/>
                  </a:cxn>
                  <a:cxn ang="0">
                    <a:pos x="44" y="77"/>
                  </a:cxn>
                  <a:cxn ang="0">
                    <a:pos x="40" y="101"/>
                  </a:cxn>
                  <a:cxn ang="0">
                    <a:pos x="37" y="68"/>
                  </a:cxn>
                  <a:cxn ang="0">
                    <a:pos x="79" y="116"/>
                  </a:cxn>
                  <a:cxn ang="0">
                    <a:pos x="74" y="104"/>
                  </a:cxn>
                  <a:cxn ang="0">
                    <a:pos x="87" y="92"/>
                  </a:cxn>
                  <a:cxn ang="0">
                    <a:pos x="89" y="90"/>
                  </a:cxn>
                  <a:cxn ang="0">
                    <a:pos x="91" y="80"/>
                  </a:cxn>
                  <a:cxn ang="0">
                    <a:pos x="96" y="72"/>
                  </a:cxn>
                </a:cxnLst>
                <a:rect l="0" t="0" r="r" b="b"/>
                <a:pathLst>
                  <a:path w="99" h="116">
                    <a:moveTo>
                      <a:pt x="99" y="71"/>
                    </a:moveTo>
                    <a:lnTo>
                      <a:pt x="99" y="0"/>
                    </a:lnTo>
                    <a:lnTo>
                      <a:pt x="0" y="0"/>
                    </a:lnTo>
                    <a:lnTo>
                      <a:pt x="0" y="44"/>
                    </a:lnTo>
                    <a:lnTo>
                      <a:pt x="20" y="44"/>
                    </a:lnTo>
                    <a:lnTo>
                      <a:pt x="19" y="43"/>
                    </a:lnTo>
                    <a:lnTo>
                      <a:pt x="18" y="42"/>
                    </a:lnTo>
                    <a:lnTo>
                      <a:pt x="16" y="41"/>
                    </a:lnTo>
                    <a:lnTo>
                      <a:pt x="16" y="40"/>
                    </a:lnTo>
                    <a:lnTo>
                      <a:pt x="13" y="38"/>
                    </a:lnTo>
                    <a:lnTo>
                      <a:pt x="12" y="36"/>
                    </a:lnTo>
                    <a:lnTo>
                      <a:pt x="11" y="34"/>
                    </a:lnTo>
                    <a:lnTo>
                      <a:pt x="10" y="34"/>
                    </a:lnTo>
                    <a:lnTo>
                      <a:pt x="14" y="31"/>
                    </a:lnTo>
                    <a:lnTo>
                      <a:pt x="16" y="32"/>
                    </a:lnTo>
                    <a:lnTo>
                      <a:pt x="20" y="35"/>
                    </a:lnTo>
                    <a:lnTo>
                      <a:pt x="24" y="39"/>
                    </a:lnTo>
                    <a:lnTo>
                      <a:pt x="27" y="42"/>
                    </a:lnTo>
                    <a:lnTo>
                      <a:pt x="29" y="44"/>
                    </a:lnTo>
                    <a:lnTo>
                      <a:pt x="32" y="46"/>
                    </a:lnTo>
                    <a:lnTo>
                      <a:pt x="33" y="46"/>
                    </a:lnTo>
                    <a:lnTo>
                      <a:pt x="34" y="47"/>
                    </a:lnTo>
                    <a:lnTo>
                      <a:pt x="35" y="45"/>
                    </a:lnTo>
                    <a:lnTo>
                      <a:pt x="35" y="44"/>
                    </a:lnTo>
                    <a:lnTo>
                      <a:pt x="33" y="41"/>
                    </a:lnTo>
                    <a:lnTo>
                      <a:pt x="31" y="37"/>
                    </a:lnTo>
                    <a:lnTo>
                      <a:pt x="28" y="30"/>
                    </a:lnTo>
                    <a:lnTo>
                      <a:pt x="25" y="24"/>
                    </a:lnTo>
                    <a:lnTo>
                      <a:pt x="24" y="20"/>
                    </a:lnTo>
                    <a:lnTo>
                      <a:pt x="23" y="19"/>
                    </a:lnTo>
                    <a:lnTo>
                      <a:pt x="23" y="19"/>
                    </a:lnTo>
                    <a:lnTo>
                      <a:pt x="28" y="16"/>
                    </a:lnTo>
                    <a:lnTo>
                      <a:pt x="29" y="18"/>
                    </a:lnTo>
                    <a:lnTo>
                      <a:pt x="31" y="21"/>
                    </a:lnTo>
                    <a:lnTo>
                      <a:pt x="33" y="25"/>
                    </a:lnTo>
                    <a:lnTo>
                      <a:pt x="34" y="27"/>
                    </a:lnTo>
                    <a:lnTo>
                      <a:pt x="35" y="30"/>
                    </a:lnTo>
                    <a:lnTo>
                      <a:pt x="38" y="35"/>
                    </a:lnTo>
                    <a:lnTo>
                      <a:pt x="41" y="41"/>
                    </a:lnTo>
                    <a:lnTo>
                      <a:pt x="42" y="43"/>
                    </a:lnTo>
                    <a:lnTo>
                      <a:pt x="45" y="42"/>
                    </a:lnTo>
                    <a:lnTo>
                      <a:pt x="43" y="19"/>
                    </a:lnTo>
                    <a:lnTo>
                      <a:pt x="42" y="12"/>
                    </a:lnTo>
                    <a:lnTo>
                      <a:pt x="48" y="12"/>
                    </a:lnTo>
                    <a:lnTo>
                      <a:pt x="50" y="27"/>
                    </a:lnTo>
                    <a:lnTo>
                      <a:pt x="51" y="42"/>
                    </a:lnTo>
                    <a:lnTo>
                      <a:pt x="56" y="27"/>
                    </a:lnTo>
                    <a:lnTo>
                      <a:pt x="60" y="29"/>
                    </a:lnTo>
                    <a:lnTo>
                      <a:pt x="61" y="26"/>
                    </a:lnTo>
                    <a:lnTo>
                      <a:pt x="58" y="24"/>
                    </a:lnTo>
                    <a:lnTo>
                      <a:pt x="61" y="15"/>
                    </a:lnTo>
                    <a:lnTo>
                      <a:pt x="66" y="16"/>
                    </a:lnTo>
                    <a:lnTo>
                      <a:pt x="62" y="26"/>
                    </a:lnTo>
                    <a:lnTo>
                      <a:pt x="60" y="29"/>
                    </a:lnTo>
                    <a:lnTo>
                      <a:pt x="55" y="44"/>
                    </a:lnTo>
                    <a:lnTo>
                      <a:pt x="55" y="52"/>
                    </a:lnTo>
                    <a:lnTo>
                      <a:pt x="67" y="51"/>
                    </a:lnTo>
                    <a:lnTo>
                      <a:pt x="67" y="56"/>
                    </a:lnTo>
                    <a:lnTo>
                      <a:pt x="51" y="57"/>
                    </a:lnTo>
                    <a:lnTo>
                      <a:pt x="50" y="49"/>
                    </a:lnTo>
                    <a:lnTo>
                      <a:pt x="47" y="49"/>
                    </a:lnTo>
                    <a:lnTo>
                      <a:pt x="48" y="57"/>
                    </a:lnTo>
                    <a:lnTo>
                      <a:pt x="46" y="58"/>
                    </a:lnTo>
                    <a:lnTo>
                      <a:pt x="43" y="52"/>
                    </a:lnTo>
                    <a:lnTo>
                      <a:pt x="39" y="53"/>
                    </a:lnTo>
                    <a:lnTo>
                      <a:pt x="42" y="59"/>
                    </a:lnTo>
                    <a:lnTo>
                      <a:pt x="35" y="61"/>
                    </a:lnTo>
                    <a:lnTo>
                      <a:pt x="34" y="60"/>
                    </a:lnTo>
                    <a:lnTo>
                      <a:pt x="33" y="58"/>
                    </a:lnTo>
                    <a:lnTo>
                      <a:pt x="30" y="54"/>
                    </a:lnTo>
                    <a:lnTo>
                      <a:pt x="28" y="52"/>
                    </a:lnTo>
                    <a:lnTo>
                      <a:pt x="26" y="50"/>
                    </a:lnTo>
                    <a:lnTo>
                      <a:pt x="24" y="48"/>
                    </a:lnTo>
                    <a:lnTo>
                      <a:pt x="22" y="46"/>
                    </a:lnTo>
                    <a:lnTo>
                      <a:pt x="20" y="44"/>
                    </a:lnTo>
                    <a:lnTo>
                      <a:pt x="0" y="44"/>
                    </a:lnTo>
                    <a:lnTo>
                      <a:pt x="0" y="75"/>
                    </a:lnTo>
                    <a:lnTo>
                      <a:pt x="37" y="68"/>
                    </a:lnTo>
                    <a:lnTo>
                      <a:pt x="38" y="67"/>
                    </a:lnTo>
                    <a:lnTo>
                      <a:pt x="40" y="65"/>
                    </a:lnTo>
                    <a:lnTo>
                      <a:pt x="43" y="64"/>
                    </a:lnTo>
                    <a:lnTo>
                      <a:pt x="44" y="64"/>
                    </a:lnTo>
                    <a:lnTo>
                      <a:pt x="45" y="65"/>
                    </a:lnTo>
                    <a:lnTo>
                      <a:pt x="46" y="65"/>
                    </a:lnTo>
                    <a:lnTo>
                      <a:pt x="48" y="65"/>
                    </a:lnTo>
                    <a:lnTo>
                      <a:pt x="50" y="65"/>
                    </a:lnTo>
                    <a:lnTo>
                      <a:pt x="52" y="64"/>
                    </a:lnTo>
                    <a:lnTo>
                      <a:pt x="54" y="63"/>
                    </a:lnTo>
                    <a:lnTo>
                      <a:pt x="55" y="63"/>
                    </a:lnTo>
                    <a:lnTo>
                      <a:pt x="55" y="65"/>
                    </a:lnTo>
                    <a:lnTo>
                      <a:pt x="54" y="67"/>
                    </a:lnTo>
                    <a:lnTo>
                      <a:pt x="53" y="68"/>
                    </a:lnTo>
                    <a:lnTo>
                      <a:pt x="52" y="70"/>
                    </a:lnTo>
                    <a:lnTo>
                      <a:pt x="52" y="73"/>
                    </a:lnTo>
                    <a:lnTo>
                      <a:pt x="52" y="78"/>
                    </a:lnTo>
                    <a:lnTo>
                      <a:pt x="53" y="83"/>
                    </a:lnTo>
                    <a:lnTo>
                      <a:pt x="54" y="89"/>
                    </a:lnTo>
                    <a:lnTo>
                      <a:pt x="54" y="94"/>
                    </a:lnTo>
                    <a:lnTo>
                      <a:pt x="54" y="99"/>
                    </a:lnTo>
                    <a:lnTo>
                      <a:pt x="54" y="103"/>
                    </a:lnTo>
                    <a:lnTo>
                      <a:pt x="54" y="106"/>
                    </a:lnTo>
                    <a:lnTo>
                      <a:pt x="54" y="107"/>
                    </a:lnTo>
                    <a:lnTo>
                      <a:pt x="50" y="107"/>
                    </a:lnTo>
                    <a:lnTo>
                      <a:pt x="48" y="77"/>
                    </a:lnTo>
                    <a:lnTo>
                      <a:pt x="44" y="77"/>
                    </a:lnTo>
                    <a:lnTo>
                      <a:pt x="46" y="107"/>
                    </a:lnTo>
                    <a:lnTo>
                      <a:pt x="40" y="106"/>
                    </a:lnTo>
                    <a:lnTo>
                      <a:pt x="40" y="101"/>
                    </a:lnTo>
                    <a:lnTo>
                      <a:pt x="39" y="90"/>
                    </a:lnTo>
                    <a:lnTo>
                      <a:pt x="38" y="77"/>
                    </a:lnTo>
                    <a:lnTo>
                      <a:pt x="37" y="68"/>
                    </a:lnTo>
                    <a:lnTo>
                      <a:pt x="0" y="75"/>
                    </a:lnTo>
                    <a:lnTo>
                      <a:pt x="0" y="116"/>
                    </a:lnTo>
                    <a:lnTo>
                      <a:pt x="79" y="116"/>
                    </a:lnTo>
                    <a:lnTo>
                      <a:pt x="69" y="110"/>
                    </a:lnTo>
                    <a:lnTo>
                      <a:pt x="71" y="108"/>
                    </a:lnTo>
                    <a:lnTo>
                      <a:pt x="74" y="104"/>
                    </a:lnTo>
                    <a:lnTo>
                      <a:pt x="79" y="99"/>
                    </a:lnTo>
                    <a:lnTo>
                      <a:pt x="84" y="95"/>
                    </a:lnTo>
                    <a:lnTo>
                      <a:pt x="87" y="92"/>
                    </a:lnTo>
                    <a:lnTo>
                      <a:pt x="89" y="91"/>
                    </a:lnTo>
                    <a:lnTo>
                      <a:pt x="89" y="90"/>
                    </a:lnTo>
                    <a:lnTo>
                      <a:pt x="89" y="90"/>
                    </a:lnTo>
                    <a:lnTo>
                      <a:pt x="89" y="88"/>
                    </a:lnTo>
                    <a:lnTo>
                      <a:pt x="90" y="85"/>
                    </a:lnTo>
                    <a:lnTo>
                      <a:pt x="91" y="80"/>
                    </a:lnTo>
                    <a:lnTo>
                      <a:pt x="94" y="76"/>
                    </a:lnTo>
                    <a:lnTo>
                      <a:pt x="95" y="73"/>
                    </a:lnTo>
                    <a:lnTo>
                      <a:pt x="96" y="72"/>
                    </a:lnTo>
                    <a:lnTo>
                      <a:pt x="98" y="71"/>
                    </a:lnTo>
                    <a:lnTo>
                      <a:pt x="99" y="71"/>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29" name="Freeform 65"/>
              <p:cNvSpPr>
                <a:spLocks/>
              </p:cNvSpPr>
              <p:nvPr/>
            </p:nvSpPr>
            <p:spPr bwMode="auto">
              <a:xfrm>
                <a:off x="3890" y="2977"/>
                <a:ext cx="98" cy="116"/>
              </a:xfrm>
              <a:custGeom>
                <a:avLst/>
                <a:gdLst/>
                <a:ahLst/>
                <a:cxnLst>
                  <a:cxn ang="0">
                    <a:pos x="0" y="0"/>
                  </a:cxn>
                  <a:cxn ang="0">
                    <a:pos x="0" y="92"/>
                  </a:cxn>
                  <a:cxn ang="0">
                    <a:pos x="1" y="91"/>
                  </a:cxn>
                  <a:cxn ang="0">
                    <a:pos x="3" y="90"/>
                  </a:cxn>
                  <a:cxn ang="0">
                    <a:pos x="5" y="89"/>
                  </a:cxn>
                  <a:cxn ang="0">
                    <a:pos x="6" y="88"/>
                  </a:cxn>
                  <a:cxn ang="0">
                    <a:pos x="12" y="85"/>
                  </a:cxn>
                  <a:cxn ang="0">
                    <a:pos x="17" y="83"/>
                  </a:cxn>
                  <a:cxn ang="0">
                    <a:pos x="20" y="81"/>
                  </a:cxn>
                  <a:cxn ang="0">
                    <a:pos x="21" y="81"/>
                  </a:cxn>
                  <a:cxn ang="0">
                    <a:pos x="23" y="85"/>
                  </a:cxn>
                  <a:cxn ang="0">
                    <a:pos x="11" y="95"/>
                  </a:cxn>
                  <a:cxn ang="0">
                    <a:pos x="12" y="96"/>
                  </a:cxn>
                  <a:cxn ang="0">
                    <a:pos x="15" y="99"/>
                  </a:cxn>
                  <a:cxn ang="0">
                    <a:pos x="17" y="103"/>
                  </a:cxn>
                  <a:cxn ang="0">
                    <a:pos x="17" y="107"/>
                  </a:cxn>
                  <a:cxn ang="0">
                    <a:pos x="16" y="110"/>
                  </a:cxn>
                  <a:cxn ang="0">
                    <a:pos x="14" y="113"/>
                  </a:cxn>
                  <a:cxn ang="0">
                    <a:pos x="13" y="115"/>
                  </a:cxn>
                  <a:cxn ang="0">
                    <a:pos x="11" y="116"/>
                  </a:cxn>
                  <a:cxn ang="0">
                    <a:pos x="98" y="116"/>
                  </a:cxn>
                  <a:cxn ang="0">
                    <a:pos x="98" y="75"/>
                  </a:cxn>
                  <a:cxn ang="0">
                    <a:pos x="98" y="44"/>
                  </a:cxn>
                  <a:cxn ang="0">
                    <a:pos x="98" y="0"/>
                  </a:cxn>
                  <a:cxn ang="0">
                    <a:pos x="0" y="0"/>
                  </a:cxn>
                </a:cxnLst>
                <a:rect l="0" t="0" r="r" b="b"/>
                <a:pathLst>
                  <a:path w="98" h="116">
                    <a:moveTo>
                      <a:pt x="0" y="0"/>
                    </a:moveTo>
                    <a:lnTo>
                      <a:pt x="0" y="92"/>
                    </a:lnTo>
                    <a:lnTo>
                      <a:pt x="1" y="91"/>
                    </a:lnTo>
                    <a:lnTo>
                      <a:pt x="3" y="90"/>
                    </a:lnTo>
                    <a:lnTo>
                      <a:pt x="5" y="89"/>
                    </a:lnTo>
                    <a:lnTo>
                      <a:pt x="6" y="88"/>
                    </a:lnTo>
                    <a:lnTo>
                      <a:pt x="12" y="85"/>
                    </a:lnTo>
                    <a:lnTo>
                      <a:pt x="17" y="83"/>
                    </a:lnTo>
                    <a:lnTo>
                      <a:pt x="20" y="81"/>
                    </a:lnTo>
                    <a:lnTo>
                      <a:pt x="21" y="81"/>
                    </a:lnTo>
                    <a:lnTo>
                      <a:pt x="23" y="85"/>
                    </a:lnTo>
                    <a:lnTo>
                      <a:pt x="11" y="95"/>
                    </a:lnTo>
                    <a:lnTo>
                      <a:pt x="12" y="96"/>
                    </a:lnTo>
                    <a:lnTo>
                      <a:pt x="15" y="99"/>
                    </a:lnTo>
                    <a:lnTo>
                      <a:pt x="17" y="103"/>
                    </a:lnTo>
                    <a:lnTo>
                      <a:pt x="17" y="107"/>
                    </a:lnTo>
                    <a:lnTo>
                      <a:pt x="16" y="110"/>
                    </a:lnTo>
                    <a:lnTo>
                      <a:pt x="14" y="113"/>
                    </a:lnTo>
                    <a:lnTo>
                      <a:pt x="13" y="115"/>
                    </a:lnTo>
                    <a:lnTo>
                      <a:pt x="11" y="116"/>
                    </a:lnTo>
                    <a:lnTo>
                      <a:pt x="98" y="116"/>
                    </a:lnTo>
                    <a:lnTo>
                      <a:pt x="98" y="75"/>
                    </a:lnTo>
                    <a:lnTo>
                      <a:pt x="98" y="44"/>
                    </a:lnTo>
                    <a:lnTo>
                      <a:pt x="98" y="0"/>
                    </a:lnTo>
                    <a:lnTo>
                      <a:pt x="0"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0" name="Freeform 66"/>
              <p:cNvSpPr>
                <a:spLocks/>
              </p:cNvSpPr>
              <p:nvPr/>
            </p:nvSpPr>
            <p:spPr bwMode="auto">
              <a:xfrm>
                <a:off x="3933" y="3044"/>
                <a:ext cx="18" cy="44"/>
              </a:xfrm>
              <a:custGeom>
                <a:avLst/>
                <a:gdLst/>
                <a:ahLst/>
                <a:cxnLst>
                  <a:cxn ang="0">
                    <a:pos x="15" y="44"/>
                  </a:cxn>
                  <a:cxn ang="0">
                    <a:pos x="9" y="44"/>
                  </a:cxn>
                  <a:cxn ang="0">
                    <a:pos x="11" y="15"/>
                  </a:cxn>
                  <a:cxn ang="0">
                    <a:pos x="7" y="15"/>
                  </a:cxn>
                  <a:cxn ang="0">
                    <a:pos x="6" y="44"/>
                  </a:cxn>
                  <a:cxn ang="0">
                    <a:pos x="1" y="44"/>
                  </a:cxn>
                  <a:cxn ang="0">
                    <a:pos x="1" y="43"/>
                  </a:cxn>
                  <a:cxn ang="0">
                    <a:pos x="1" y="40"/>
                  </a:cxn>
                  <a:cxn ang="0">
                    <a:pos x="1" y="36"/>
                  </a:cxn>
                  <a:cxn ang="0">
                    <a:pos x="2" y="32"/>
                  </a:cxn>
                  <a:cxn ang="0">
                    <a:pos x="2" y="26"/>
                  </a:cxn>
                  <a:cxn ang="0">
                    <a:pos x="2" y="20"/>
                  </a:cxn>
                  <a:cxn ang="0">
                    <a:pos x="3" y="15"/>
                  </a:cxn>
                  <a:cxn ang="0">
                    <a:pos x="3" y="11"/>
                  </a:cxn>
                  <a:cxn ang="0">
                    <a:pos x="3" y="8"/>
                  </a:cxn>
                  <a:cxn ang="0">
                    <a:pos x="2" y="5"/>
                  </a:cxn>
                  <a:cxn ang="0">
                    <a:pos x="1" y="4"/>
                  </a:cxn>
                  <a:cxn ang="0">
                    <a:pos x="0" y="2"/>
                  </a:cxn>
                  <a:cxn ang="0">
                    <a:pos x="0" y="0"/>
                  </a:cxn>
                  <a:cxn ang="0">
                    <a:pos x="1" y="0"/>
                  </a:cxn>
                  <a:cxn ang="0">
                    <a:pos x="3" y="1"/>
                  </a:cxn>
                  <a:cxn ang="0">
                    <a:pos x="6" y="2"/>
                  </a:cxn>
                  <a:cxn ang="0">
                    <a:pos x="7" y="3"/>
                  </a:cxn>
                  <a:cxn ang="0">
                    <a:pos x="9" y="3"/>
                  </a:cxn>
                  <a:cxn ang="0">
                    <a:pos x="10" y="2"/>
                  </a:cxn>
                  <a:cxn ang="0">
                    <a:pos x="11" y="1"/>
                  </a:cxn>
                  <a:cxn ang="0">
                    <a:pos x="13" y="1"/>
                  </a:cxn>
                  <a:cxn ang="0">
                    <a:pos x="16" y="2"/>
                  </a:cxn>
                  <a:cxn ang="0">
                    <a:pos x="17" y="4"/>
                  </a:cxn>
                  <a:cxn ang="0">
                    <a:pos x="18" y="6"/>
                  </a:cxn>
                  <a:cxn ang="0">
                    <a:pos x="17" y="15"/>
                  </a:cxn>
                  <a:cxn ang="0">
                    <a:pos x="16" y="28"/>
                  </a:cxn>
                  <a:cxn ang="0">
                    <a:pos x="16" y="39"/>
                  </a:cxn>
                  <a:cxn ang="0">
                    <a:pos x="15" y="44"/>
                  </a:cxn>
                </a:cxnLst>
                <a:rect l="0" t="0" r="r" b="b"/>
                <a:pathLst>
                  <a:path w="18" h="44">
                    <a:moveTo>
                      <a:pt x="15" y="44"/>
                    </a:moveTo>
                    <a:lnTo>
                      <a:pt x="9" y="44"/>
                    </a:lnTo>
                    <a:lnTo>
                      <a:pt x="11" y="15"/>
                    </a:lnTo>
                    <a:lnTo>
                      <a:pt x="7" y="15"/>
                    </a:lnTo>
                    <a:lnTo>
                      <a:pt x="6" y="44"/>
                    </a:lnTo>
                    <a:lnTo>
                      <a:pt x="1" y="44"/>
                    </a:lnTo>
                    <a:lnTo>
                      <a:pt x="1" y="43"/>
                    </a:lnTo>
                    <a:lnTo>
                      <a:pt x="1" y="40"/>
                    </a:lnTo>
                    <a:lnTo>
                      <a:pt x="1" y="36"/>
                    </a:lnTo>
                    <a:lnTo>
                      <a:pt x="2" y="32"/>
                    </a:lnTo>
                    <a:lnTo>
                      <a:pt x="2" y="26"/>
                    </a:lnTo>
                    <a:lnTo>
                      <a:pt x="2" y="20"/>
                    </a:lnTo>
                    <a:lnTo>
                      <a:pt x="3" y="15"/>
                    </a:lnTo>
                    <a:lnTo>
                      <a:pt x="3" y="11"/>
                    </a:lnTo>
                    <a:lnTo>
                      <a:pt x="3" y="8"/>
                    </a:lnTo>
                    <a:lnTo>
                      <a:pt x="2" y="5"/>
                    </a:lnTo>
                    <a:lnTo>
                      <a:pt x="1" y="4"/>
                    </a:lnTo>
                    <a:lnTo>
                      <a:pt x="0" y="2"/>
                    </a:lnTo>
                    <a:lnTo>
                      <a:pt x="0" y="0"/>
                    </a:lnTo>
                    <a:lnTo>
                      <a:pt x="1" y="0"/>
                    </a:lnTo>
                    <a:lnTo>
                      <a:pt x="3" y="1"/>
                    </a:lnTo>
                    <a:lnTo>
                      <a:pt x="6" y="2"/>
                    </a:lnTo>
                    <a:lnTo>
                      <a:pt x="7" y="3"/>
                    </a:lnTo>
                    <a:lnTo>
                      <a:pt x="9" y="3"/>
                    </a:lnTo>
                    <a:lnTo>
                      <a:pt x="10" y="2"/>
                    </a:lnTo>
                    <a:lnTo>
                      <a:pt x="11" y="1"/>
                    </a:lnTo>
                    <a:lnTo>
                      <a:pt x="13" y="1"/>
                    </a:lnTo>
                    <a:lnTo>
                      <a:pt x="16" y="2"/>
                    </a:lnTo>
                    <a:lnTo>
                      <a:pt x="17" y="4"/>
                    </a:lnTo>
                    <a:lnTo>
                      <a:pt x="18" y="6"/>
                    </a:lnTo>
                    <a:lnTo>
                      <a:pt x="17" y="15"/>
                    </a:lnTo>
                    <a:lnTo>
                      <a:pt x="16" y="28"/>
                    </a:lnTo>
                    <a:lnTo>
                      <a:pt x="16" y="39"/>
                    </a:lnTo>
                    <a:lnTo>
                      <a:pt x="15" y="44"/>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1" name="Freeform 67"/>
              <p:cNvSpPr>
                <a:spLocks/>
              </p:cNvSpPr>
              <p:nvPr/>
            </p:nvSpPr>
            <p:spPr bwMode="auto">
              <a:xfrm>
                <a:off x="3921" y="2993"/>
                <a:ext cx="57" cy="49"/>
              </a:xfrm>
              <a:custGeom>
                <a:avLst/>
                <a:gdLst/>
                <a:ahLst/>
                <a:cxnLst>
                  <a:cxn ang="0">
                    <a:pos x="37" y="43"/>
                  </a:cxn>
                  <a:cxn ang="0">
                    <a:pos x="32" y="48"/>
                  </a:cxn>
                  <a:cxn ang="0">
                    <a:pos x="25" y="48"/>
                  </a:cxn>
                  <a:cxn ang="0">
                    <a:pos x="24" y="41"/>
                  </a:cxn>
                  <a:cxn ang="0">
                    <a:pos x="19" y="45"/>
                  </a:cxn>
                  <a:cxn ang="0">
                    <a:pos x="17" y="37"/>
                  </a:cxn>
                  <a:cxn ang="0">
                    <a:pos x="1" y="44"/>
                  </a:cxn>
                  <a:cxn ang="0">
                    <a:pos x="13" y="41"/>
                  </a:cxn>
                  <a:cxn ang="0">
                    <a:pos x="7" y="17"/>
                  </a:cxn>
                  <a:cxn ang="0">
                    <a:pos x="1" y="5"/>
                  </a:cxn>
                  <a:cxn ang="0">
                    <a:pos x="9" y="12"/>
                  </a:cxn>
                  <a:cxn ang="0">
                    <a:pos x="8" y="17"/>
                  </a:cxn>
                  <a:cxn ang="0">
                    <a:pos x="17" y="30"/>
                  </a:cxn>
                  <a:cxn ang="0">
                    <a:pos x="19" y="1"/>
                  </a:cxn>
                  <a:cxn ang="0">
                    <a:pos x="24" y="8"/>
                  </a:cxn>
                  <a:cxn ang="0">
                    <a:pos x="25" y="32"/>
                  </a:cxn>
                  <a:cxn ang="0">
                    <a:pos x="29" y="24"/>
                  </a:cxn>
                  <a:cxn ang="0">
                    <a:pos x="33" y="15"/>
                  </a:cxn>
                  <a:cxn ang="0">
                    <a:pos x="36" y="10"/>
                  </a:cxn>
                  <a:cxn ang="0">
                    <a:pos x="39" y="5"/>
                  </a:cxn>
                  <a:cxn ang="0">
                    <a:pos x="44" y="7"/>
                  </a:cxn>
                  <a:cxn ang="0">
                    <a:pos x="42" y="12"/>
                  </a:cxn>
                  <a:cxn ang="0">
                    <a:pos x="36" y="25"/>
                  </a:cxn>
                  <a:cxn ang="0">
                    <a:pos x="32" y="32"/>
                  </a:cxn>
                  <a:cxn ang="0">
                    <a:pos x="33" y="35"/>
                  </a:cxn>
                  <a:cxn ang="0">
                    <a:pos x="35" y="34"/>
                  </a:cxn>
                  <a:cxn ang="0">
                    <a:pos x="40" y="30"/>
                  </a:cxn>
                  <a:cxn ang="0">
                    <a:pos x="47" y="23"/>
                  </a:cxn>
                  <a:cxn ang="0">
                    <a:pos x="53" y="19"/>
                  </a:cxn>
                  <a:cxn ang="0">
                    <a:pos x="56" y="23"/>
                  </a:cxn>
                  <a:cxn ang="0">
                    <a:pos x="53" y="26"/>
                  </a:cxn>
                  <a:cxn ang="0">
                    <a:pos x="51" y="29"/>
                  </a:cxn>
                  <a:cxn ang="0">
                    <a:pos x="48" y="32"/>
                  </a:cxn>
                  <a:cxn ang="0">
                    <a:pos x="45" y="35"/>
                  </a:cxn>
                  <a:cxn ang="0">
                    <a:pos x="41" y="39"/>
                  </a:cxn>
                </a:cxnLst>
                <a:rect l="0" t="0" r="r" b="b"/>
                <a:pathLst>
                  <a:path w="57" h="49">
                    <a:moveTo>
                      <a:pt x="39" y="41"/>
                    </a:moveTo>
                    <a:lnTo>
                      <a:pt x="37" y="43"/>
                    </a:lnTo>
                    <a:lnTo>
                      <a:pt x="34" y="46"/>
                    </a:lnTo>
                    <a:lnTo>
                      <a:pt x="32" y="48"/>
                    </a:lnTo>
                    <a:lnTo>
                      <a:pt x="31" y="49"/>
                    </a:lnTo>
                    <a:lnTo>
                      <a:pt x="25" y="48"/>
                    </a:lnTo>
                    <a:lnTo>
                      <a:pt x="28" y="42"/>
                    </a:lnTo>
                    <a:lnTo>
                      <a:pt x="24" y="41"/>
                    </a:lnTo>
                    <a:lnTo>
                      <a:pt x="21" y="46"/>
                    </a:lnTo>
                    <a:lnTo>
                      <a:pt x="19" y="45"/>
                    </a:lnTo>
                    <a:lnTo>
                      <a:pt x="20" y="38"/>
                    </a:lnTo>
                    <a:lnTo>
                      <a:pt x="17" y="37"/>
                    </a:lnTo>
                    <a:lnTo>
                      <a:pt x="17" y="45"/>
                    </a:lnTo>
                    <a:lnTo>
                      <a:pt x="1" y="44"/>
                    </a:lnTo>
                    <a:lnTo>
                      <a:pt x="0" y="40"/>
                    </a:lnTo>
                    <a:lnTo>
                      <a:pt x="13" y="41"/>
                    </a:lnTo>
                    <a:lnTo>
                      <a:pt x="12" y="33"/>
                    </a:lnTo>
                    <a:lnTo>
                      <a:pt x="7" y="17"/>
                    </a:lnTo>
                    <a:lnTo>
                      <a:pt x="6" y="14"/>
                    </a:lnTo>
                    <a:lnTo>
                      <a:pt x="1" y="5"/>
                    </a:lnTo>
                    <a:lnTo>
                      <a:pt x="6" y="3"/>
                    </a:lnTo>
                    <a:lnTo>
                      <a:pt x="9" y="12"/>
                    </a:lnTo>
                    <a:lnTo>
                      <a:pt x="6" y="14"/>
                    </a:lnTo>
                    <a:lnTo>
                      <a:pt x="8" y="17"/>
                    </a:lnTo>
                    <a:lnTo>
                      <a:pt x="11" y="16"/>
                    </a:lnTo>
                    <a:lnTo>
                      <a:pt x="17" y="30"/>
                    </a:lnTo>
                    <a:lnTo>
                      <a:pt x="18" y="15"/>
                    </a:lnTo>
                    <a:lnTo>
                      <a:pt x="19" y="1"/>
                    </a:lnTo>
                    <a:lnTo>
                      <a:pt x="25" y="0"/>
                    </a:lnTo>
                    <a:lnTo>
                      <a:pt x="24" y="8"/>
                    </a:lnTo>
                    <a:lnTo>
                      <a:pt x="23" y="31"/>
                    </a:lnTo>
                    <a:lnTo>
                      <a:pt x="25" y="32"/>
                    </a:lnTo>
                    <a:lnTo>
                      <a:pt x="26" y="29"/>
                    </a:lnTo>
                    <a:lnTo>
                      <a:pt x="29" y="24"/>
                    </a:lnTo>
                    <a:lnTo>
                      <a:pt x="31" y="18"/>
                    </a:lnTo>
                    <a:lnTo>
                      <a:pt x="33" y="15"/>
                    </a:lnTo>
                    <a:lnTo>
                      <a:pt x="34" y="13"/>
                    </a:lnTo>
                    <a:lnTo>
                      <a:pt x="36" y="10"/>
                    </a:lnTo>
                    <a:lnTo>
                      <a:pt x="38" y="7"/>
                    </a:lnTo>
                    <a:lnTo>
                      <a:pt x="39" y="5"/>
                    </a:lnTo>
                    <a:lnTo>
                      <a:pt x="44" y="7"/>
                    </a:lnTo>
                    <a:lnTo>
                      <a:pt x="44" y="7"/>
                    </a:lnTo>
                    <a:lnTo>
                      <a:pt x="43" y="9"/>
                    </a:lnTo>
                    <a:lnTo>
                      <a:pt x="42" y="12"/>
                    </a:lnTo>
                    <a:lnTo>
                      <a:pt x="39" y="18"/>
                    </a:lnTo>
                    <a:lnTo>
                      <a:pt x="36" y="25"/>
                    </a:lnTo>
                    <a:lnTo>
                      <a:pt x="34" y="29"/>
                    </a:lnTo>
                    <a:lnTo>
                      <a:pt x="32" y="32"/>
                    </a:lnTo>
                    <a:lnTo>
                      <a:pt x="31" y="33"/>
                    </a:lnTo>
                    <a:lnTo>
                      <a:pt x="33" y="35"/>
                    </a:lnTo>
                    <a:lnTo>
                      <a:pt x="34" y="35"/>
                    </a:lnTo>
                    <a:lnTo>
                      <a:pt x="35" y="34"/>
                    </a:lnTo>
                    <a:lnTo>
                      <a:pt x="37" y="32"/>
                    </a:lnTo>
                    <a:lnTo>
                      <a:pt x="40" y="30"/>
                    </a:lnTo>
                    <a:lnTo>
                      <a:pt x="43" y="27"/>
                    </a:lnTo>
                    <a:lnTo>
                      <a:pt x="47" y="23"/>
                    </a:lnTo>
                    <a:lnTo>
                      <a:pt x="51" y="21"/>
                    </a:lnTo>
                    <a:lnTo>
                      <a:pt x="53" y="19"/>
                    </a:lnTo>
                    <a:lnTo>
                      <a:pt x="57" y="22"/>
                    </a:lnTo>
                    <a:lnTo>
                      <a:pt x="56" y="23"/>
                    </a:lnTo>
                    <a:lnTo>
                      <a:pt x="55" y="24"/>
                    </a:lnTo>
                    <a:lnTo>
                      <a:pt x="53" y="26"/>
                    </a:lnTo>
                    <a:lnTo>
                      <a:pt x="51" y="28"/>
                    </a:lnTo>
                    <a:lnTo>
                      <a:pt x="51" y="29"/>
                    </a:lnTo>
                    <a:lnTo>
                      <a:pt x="49" y="30"/>
                    </a:lnTo>
                    <a:lnTo>
                      <a:pt x="48" y="32"/>
                    </a:lnTo>
                    <a:lnTo>
                      <a:pt x="47" y="33"/>
                    </a:lnTo>
                    <a:lnTo>
                      <a:pt x="45" y="35"/>
                    </a:lnTo>
                    <a:lnTo>
                      <a:pt x="42" y="37"/>
                    </a:lnTo>
                    <a:lnTo>
                      <a:pt x="41" y="39"/>
                    </a:lnTo>
                    <a:lnTo>
                      <a:pt x="39" y="41"/>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2" name="Freeform 68"/>
              <p:cNvSpPr>
                <a:spLocks/>
              </p:cNvSpPr>
              <p:nvPr/>
            </p:nvSpPr>
            <p:spPr bwMode="auto">
              <a:xfrm>
                <a:off x="3874" y="2969"/>
                <a:ext cx="234" cy="116"/>
              </a:xfrm>
              <a:custGeom>
                <a:avLst/>
                <a:gdLst/>
                <a:ahLst/>
                <a:cxnLst>
                  <a:cxn ang="0">
                    <a:pos x="234" y="75"/>
                  </a:cxn>
                  <a:cxn ang="0">
                    <a:pos x="234" y="0"/>
                  </a:cxn>
                  <a:cxn ang="0">
                    <a:pos x="0" y="0"/>
                  </a:cxn>
                  <a:cxn ang="0">
                    <a:pos x="0" y="116"/>
                  </a:cxn>
                  <a:cxn ang="0">
                    <a:pos x="9" y="107"/>
                  </a:cxn>
                  <a:cxn ang="0">
                    <a:pos x="9" y="8"/>
                  </a:cxn>
                  <a:cxn ang="0">
                    <a:pos x="227" y="8"/>
                  </a:cxn>
                  <a:cxn ang="0">
                    <a:pos x="227" y="77"/>
                  </a:cxn>
                  <a:cxn ang="0">
                    <a:pos x="234" y="75"/>
                  </a:cxn>
                </a:cxnLst>
                <a:rect l="0" t="0" r="r" b="b"/>
                <a:pathLst>
                  <a:path w="234" h="116">
                    <a:moveTo>
                      <a:pt x="234" y="75"/>
                    </a:moveTo>
                    <a:lnTo>
                      <a:pt x="234" y="0"/>
                    </a:lnTo>
                    <a:lnTo>
                      <a:pt x="0" y="0"/>
                    </a:lnTo>
                    <a:lnTo>
                      <a:pt x="0" y="116"/>
                    </a:lnTo>
                    <a:lnTo>
                      <a:pt x="9" y="107"/>
                    </a:lnTo>
                    <a:lnTo>
                      <a:pt x="9" y="8"/>
                    </a:lnTo>
                    <a:lnTo>
                      <a:pt x="227" y="8"/>
                    </a:lnTo>
                    <a:lnTo>
                      <a:pt x="227" y="77"/>
                    </a:lnTo>
                    <a:lnTo>
                      <a:pt x="234" y="75"/>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3" name="Freeform 69"/>
              <p:cNvSpPr>
                <a:spLocks/>
              </p:cNvSpPr>
              <p:nvPr/>
            </p:nvSpPr>
            <p:spPr bwMode="auto">
              <a:xfrm>
                <a:off x="3903" y="3099"/>
                <a:ext cx="178" cy="9"/>
              </a:xfrm>
              <a:custGeom>
                <a:avLst/>
                <a:gdLst/>
                <a:ahLst/>
                <a:cxnLst>
                  <a:cxn ang="0">
                    <a:pos x="175" y="0"/>
                  </a:cxn>
                  <a:cxn ang="0">
                    <a:pos x="0" y="0"/>
                  </a:cxn>
                  <a:cxn ang="0">
                    <a:pos x="2" y="9"/>
                  </a:cxn>
                  <a:cxn ang="0">
                    <a:pos x="178" y="9"/>
                  </a:cxn>
                  <a:cxn ang="0">
                    <a:pos x="175" y="0"/>
                  </a:cxn>
                </a:cxnLst>
                <a:rect l="0" t="0" r="r" b="b"/>
                <a:pathLst>
                  <a:path w="178" h="9">
                    <a:moveTo>
                      <a:pt x="175" y="0"/>
                    </a:moveTo>
                    <a:lnTo>
                      <a:pt x="0" y="0"/>
                    </a:lnTo>
                    <a:lnTo>
                      <a:pt x="2" y="9"/>
                    </a:lnTo>
                    <a:lnTo>
                      <a:pt x="178" y="9"/>
                    </a:lnTo>
                    <a:lnTo>
                      <a:pt x="175"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4" name="Freeform 70"/>
              <p:cNvSpPr>
                <a:spLocks/>
              </p:cNvSpPr>
              <p:nvPr/>
            </p:nvSpPr>
            <p:spPr bwMode="auto">
              <a:xfrm>
                <a:off x="4020" y="3211"/>
                <a:ext cx="158" cy="159"/>
              </a:xfrm>
              <a:custGeom>
                <a:avLst/>
                <a:gdLst/>
                <a:ahLst/>
                <a:cxnLst>
                  <a:cxn ang="0">
                    <a:pos x="32" y="0"/>
                  </a:cxn>
                  <a:cxn ang="0">
                    <a:pos x="28" y="34"/>
                  </a:cxn>
                  <a:cxn ang="0">
                    <a:pos x="26" y="68"/>
                  </a:cxn>
                  <a:cxn ang="0">
                    <a:pos x="24" y="94"/>
                  </a:cxn>
                  <a:cxn ang="0">
                    <a:pos x="23" y="104"/>
                  </a:cxn>
                  <a:cxn ang="0">
                    <a:pos x="23" y="105"/>
                  </a:cxn>
                  <a:cxn ang="0">
                    <a:pos x="24" y="105"/>
                  </a:cxn>
                  <a:cxn ang="0">
                    <a:pos x="26" y="106"/>
                  </a:cxn>
                  <a:cxn ang="0">
                    <a:pos x="28" y="108"/>
                  </a:cxn>
                  <a:cxn ang="0">
                    <a:pos x="24" y="150"/>
                  </a:cxn>
                  <a:cxn ang="0">
                    <a:pos x="0" y="159"/>
                  </a:cxn>
                  <a:cxn ang="0">
                    <a:pos x="78" y="159"/>
                  </a:cxn>
                  <a:cxn ang="0">
                    <a:pos x="78" y="127"/>
                  </a:cxn>
                  <a:cxn ang="0">
                    <a:pos x="80" y="127"/>
                  </a:cxn>
                  <a:cxn ang="0">
                    <a:pos x="81" y="127"/>
                  </a:cxn>
                  <a:cxn ang="0">
                    <a:pos x="82" y="127"/>
                  </a:cxn>
                  <a:cxn ang="0">
                    <a:pos x="83" y="127"/>
                  </a:cxn>
                  <a:cxn ang="0">
                    <a:pos x="87" y="127"/>
                  </a:cxn>
                  <a:cxn ang="0">
                    <a:pos x="89" y="127"/>
                  </a:cxn>
                  <a:cxn ang="0">
                    <a:pos x="92" y="127"/>
                  </a:cxn>
                  <a:cxn ang="0">
                    <a:pos x="95" y="127"/>
                  </a:cxn>
                  <a:cxn ang="0">
                    <a:pos x="98" y="127"/>
                  </a:cxn>
                  <a:cxn ang="0">
                    <a:pos x="100" y="127"/>
                  </a:cxn>
                  <a:cxn ang="0">
                    <a:pos x="103" y="126"/>
                  </a:cxn>
                  <a:cxn ang="0">
                    <a:pos x="105" y="126"/>
                  </a:cxn>
                  <a:cxn ang="0">
                    <a:pos x="103" y="151"/>
                  </a:cxn>
                  <a:cxn ang="0">
                    <a:pos x="87" y="159"/>
                  </a:cxn>
                  <a:cxn ang="0">
                    <a:pos x="155" y="159"/>
                  </a:cxn>
                  <a:cxn ang="0">
                    <a:pos x="152" y="107"/>
                  </a:cxn>
                  <a:cxn ang="0">
                    <a:pos x="154" y="106"/>
                  </a:cxn>
                  <a:cxn ang="0">
                    <a:pos x="156" y="106"/>
                  </a:cxn>
                  <a:cxn ang="0">
                    <a:pos x="158" y="106"/>
                  </a:cxn>
                  <a:cxn ang="0">
                    <a:pos x="158" y="106"/>
                  </a:cxn>
                  <a:cxn ang="0">
                    <a:pos x="158" y="89"/>
                  </a:cxn>
                  <a:cxn ang="0">
                    <a:pos x="148" y="89"/>
                  </a:cxn>
                  <a:cxn ang="0">
                    <a:pos x="148" y="99"/>
                  </a:cxn>
                  <a:cxn ang="0">
                    <a:pos x="148" y="100"/>
                  </a:cxn>
                  <a:cxn ang="0">
                    <a:pos x="145" y="101"/>
                  </a:cxn>
                  <a:cxn ang="0">
                    <a:pos x="141" y="102"/>
                  </a:cxn>
                  <a:cxn ang="0">
                    <a:pos x="135" y="104"/>
                  </a:cxn>
                  <a:cxn ang="0">
                    <a:pos x="127" y="106"/>
                  </a:cxn>
                  <a:cxn ang="0">
                    <a:pos x="117" y="107"/>
                  </a:cxn>
                  <a:cxn ang="0">
                    <a:pos x="104" y="108"/>
                  </a:cxn>
                  <a:cxn ang="0">
                    <a:pos x="90" y="107"/>
                  </a:cxn>
                  <a:cxn ang="0">
                    <a:pos x="76" y="106"/>
                  </a:cxn>
                  <a:cxn ang="0">
                    <a:pos x="63" y="105"/>
                  </a:cxn>
                  <a:cxn ang="0">
                    <a:pos x="53" y="104"/>
                  </a:cxn>
                  <a:cxn ang="0">
                    <a:pos x="45" y="102"/>
                  </a:cxn>
                  <a:cxn ang="0">
                    <a:pos x="39" y="100"/>
                  </a:cxn>
                  <a:cxn ang="0">
                    <a:pos x="35" y="99"/>
                  </a:cxn>
                  <a:cxn ang="0">
                    <a:pos x="32" y="98"/>
                  </a:cxn>
                  <a:cxn ang="0">
                    <a:pos x="31" y="98"/>
                  </a:cxn>
                  <a:cxn ang="0">
                    <a:pos x="32" y="90"/>
                  </a:cxn>
                  <a:cxn ang="0">
                    <a:pos x="34" y="69"/>
                  </a:cxn>
                  <a:cxn ang="0">
                    <a:pos x="36" y="39"/>
                  </a:cxn>
                  <a:cxn ang="0">
                    <a:pos x="39" y="5"/>
                  </a:cxn>
                  <a:cxn ang="0">
                    <a:pos x="40" y="4"/>
                  </a:cxn>
                  <a:cxn ang="0">
                    <a:pos x="40" y="3"/>
                  </a:cxn>
                  <a:cxn ang="0">
                    <a:pos x="40" y="2"/>
                  </a:cxn>
                  <a:cxn ang="0">
                    <a:pos x="40" y="1"/>
                  </a:cxn>
                  <a:cxn ang="0">
                    <a:pos x="32" y="0"/>
                  </a:cxn>
                </a:cxnLst>
                <a:rect l="0" t="0" r="r" b="b"/>
                <a:pathLst>
                  <a:path w="158" h="159">
                    <a:moveTo>
                      <a:pt x="32" y="0"/>
                    </a:moveTo>
                    <a:lnTo>
                      <a:pt x="28" y="34"/>
                    </a:lnTo>
                    <a:lnTo>
                      <a:pt x="26" y="68"/>
                    </a:lnTo>
                    <a:lnTo>
                      <a:pt x="24" y="94"/>
                    </a:lnTo>
                    <a:lnTo>
                      <a:pt x="23" y="104"/>
                    </a:lnTo>
                    <a:lnTo>
                      <a:pt x="23" y="105"/>
                    </a:lnTo>
                    <a:lnTo>
                      <a:pt x="24" y="105"/>
                    </a:lnTo>
                    <a:lnTo>
                      <a:pt x="26" y="106"/>
                    </a:lnTo>
                    <a:lnTo>
                      <a:pt x="28" y="108"/>
                    </a:lnTo>
                    <a:lnTo>
                      <a:pt x="24" y="150"/>
                    </a:lnTo>
                    <a:lnTo>
                      <a:pt x="0" y="159"/>
                    </a:lnTo>
                    <a:lnTo>
                      <a:pt x="78" y="159"/>
                    </a:lnTo>
                    <a:lnTo>
                      <a:pt x="78" y="127"/>
                    </a:lnTo>
                    <a:lnTo>
                      <a:pt x="80" y="127"/>
                    </a:lnTo>
                    <a:lnTo>
                      <a:pt x="81" y="127"/>
                    </a:lnTo>
                    <a:lnTo>
                      <a:pt x="82" y="127"/>
                    </a:lnTo>
                    <a:lnTo>
                      <a:pt x="83" y="127"/>
                    </a:lnTo>
                    <a:lnTo>
                      <a:pt x="87" y="127"/>
                    </a:lnTo>
                    <a:lnTo>
                      <a:pt x="89" y="127"/>
                    </a:lnTo>
                    <a:lnTo>
                      <a:pt x="92" y="127"/>
                    </a:lnTo>
                    <a:lnTo>
                      <a:pt x="95" y="127"/>
                    </a:lnTo>
                    <a:lnTo>
                      <a:pt x="98" y="127"/>
                    </a:lnTo>
                    <a:lnTo>
                      <a:pt x="100" y="127"/>
                    </a:lnTo>
                    <a:lnTo>
                      <a:pt x="103" y="126"/>
                    </a:lnTo>
                    <a:lnTo>
                      <a:pt x="105" y="126"/>
                    </a:lnTo>
                    <a:lnTo>
                      <a:pt x="103" y="151"/>
                    </a:lnTo>
                    <a:lnTo>
                      <a:pt x="87" y="159"/>
                    </a:lnTo>
                    <a:lnTo>
                      <a:pt x="155" y="159"/>
                    </a:lnTo>
                    <a:lnTo>
                      <a:pt x="152" y="107"/>
                    </a:lnTo>
                    <a:lnTo>
                      <a:pt x="154" y="106"/>
                    </a:lnTo>
                    <a:lnTo>
                      <a:pt x="156" y="106"/>
                    </a:lnTo>
                    <a:lnTo>
                      <a:pt x="158" y="106"/>
                    </a:lnTo>
                    <a:lnTo>
                      <a:pt x="158" y="106"/>
                    </a:lnTo>
                    <a:lnTo>
                      <a:pt x="158" y="89"/>
                    </a:lnTo>
                    <a:lnTo>
                      <a:pt x="148" y="89"/>
                    </a:lnTo>
                    <a:lnTo>
                      <a:pt x="148" y="99"/>
                    </a:lnTo>
                    <a:lnTo>
                      <a:pt x="148" y="100"/>
                    </a:lnTo>
                    <a:lnTo>
                      <a:pt x="145" y="101"/>
                    </a:lnTo>
                    <a:lnTo>
                      <a:pt x="141" y="102"/>
                    </a:lnTo>
                    <a:lnTo>
                      <a:pt x="135" y="104"/>
                    </a:lnTo>
                    <a:lnTo>
                      <a:pt x="127" y="106"/>
                    </a:lnTo>
                    <a:lnTo>
                      <a:pt x="117" y="107"/>
                    </a:lnTo>
                    <a:lnTo>
                      <a:pt x="104" y="108"/>
                    </a:lnTo>
                    <a:lnTo>
                      <a:pt x="90" y="107"/>
                    </a:lnTo>
                    <a:lnTo>
                      <a:pt x="76" y="106"/>
                    </a:lnTo>
                    <a:lnTo>
                      <a:pt x="63" y="105"/>
                    </a:lnTo>
                    <a:lnTo>
                      <a:pt x="53" y="104"/>
                    </a:lnTo>
                    <a:lnTo>
                      <a:pt x="45" y="102"/>
                    </a:lnTo>
                    <a:lnTo>
                      <a:pt x="39" y="100"/>
                    </a:lnTo>
                    <a:lnTo>
                      <a:pt x="35" y="99"/>
                    </a:lnTo>
                    <a:lnTo>
                      <a:pt x="32" y="98"/>
                    </a:lnTo>
                    <a:lnTo>
                      <a:pt x="31" y="98"/>
                    </a:lnTo>
                    <a:lnTo>
                      <a:pt x="32" y="90"/>
                    </a:lnTo>
                    <a:lnTo>
                      <a:pt x="34" y="69"/>
                    </a:lnTo>
                    <a:lnTo>
                      <a:pt x="36" y="39"/>
                    </a:lnTo>
                    <a:lnTo>
                      <a:pt x="39" y="5"/>
                    </a:lnTo>
                    <a:lnTo>
                      <a:pt x="40" y="4"/>
                    </a:lnTo>
                    <a:lnTo>
                      <a:pt x="40" y="3"/>
                    </a:lnTo>
                    <a:lnTo>
                      <a:pt x="40" y="2"/>
                    </a:lnTo>
                    <a:lnTo>
                      <a:pt x="40" y="1"/>
                    </a:lnTo>
                    <a:lnTo>
                      <a:pt x="32"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5" name="Freeform 71"/>
              <p:cNvSpPr>
                <a:spLocks/>
              </p:cNvSpPr>
              <p:nvPr/>
            </p:nvSpPr>
            <p:spPr bwMode="auto">
              <a:xfrm>
                <a:off x="4163" y="3163"/>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6" name="Freeform 72"/>
              <p:cNvSpPr>
                <a:spLocks/>
              </p:cNvSpPr>
              <p:nvPr/>
            </p:nvSpPr>
            <p:spPr bwMode="auto">
              <a:xfrm>
                <a:off x="4082" y="3165"/>
                <a:ext cx="52" cy="74"/>
              </a:xfrm>
              <a:custGeom>
                <a:avLst/>
                <a:gdLst/>
                <a:ahLst/>
                <a:cxnLst>
                  <a:cxn ang="0">
                    <a:pos x="8" y="9"/>
                  </a:cxn>
                  <a:cxn ang="0">
                    <a:pos x="16" y="9"/>
                  </a:cxn>
                  <a:cxn ang="0">
                    <a:pos x="16" y="4"/>
                  </a:cxn>
                  <a:cxn ang="0">
                    <a:pos x="22" y="4"/>
                  </a:cxn>
                  <a:cxn ang="0">
                    <a:pos x="23" y="2"/>
                  </a:cxn>
                  <a:cxn ang="0">
                    <a:pos x="24" y="1"/>
                  </a:cxn>
                  <a:cxn ang="0">
                    <a:pos x="25" y="1"/>
                  </a:cxn>
                  <a:cxn ang="0">
                    <a:pos x="26" y="0"/>
                  </a:cxn>
                  <a:cxn ang="0">
                    <a:pos x="28" y="1"/>
                  </a:cxn>
                  <a:cxn ang="0">
                    <a:pos x="29" y="1"/>
                  </a:cxn>
                  <a:cxn ang="0">
                    <a:pos x="30" y="2"/>
                  </a:cxn>
                  <a:cxn ang="0">
                    <a:pos x="30" y="4"/>
                  </a:cxn>
                  <a:cxn ang="0">
                    <a:pos x="37" y="4"/>
                  </a:cxn>
                  <a:cxn ang="0">
                    <a:pos x="37" y="9"/>
                  </a:cxn>
                  <a:cxn ang="0">
                    <a:pos x="44" y="9"/>
                  </a:cxn>
                  <a:cxn ang="0">
                    <a:pos x="47" y="9"/>
                  </a:cxn>
                  <a:cxn ang="0">
                    <a:pos x="49" y="11"/>
                  </a:cxn>
                  <a:cxn ang="0">
                    <a:pos x="51" y="13"/>
                  </a:cxn>
                  <a:cxn ang="0">
                    <a:pos x="52" y="16"/>
                  </a:cxn>
                  <a:cxn ang="0">
                    <a:pos x="52" y="33"/>
                  </a:cxn>
                  <a:cxn ang="0">
                    <a:pos x="49" y="32"/>
                  </a:cxn>
                  <a:cxn ang="0">
                    <a:pos x="46" y="31"/>
                  </a:cxn>
                  <a:cxn ang="0">
                    <a:pos x="42" y="30"/>
                  </a:cxn>
                  <a:cxn ang="0">
                    <a:pos x="38" y="30"/>
                  </a:cxn>
                  <a:cxn ang="0">
                    <a:pos x="35" y="29"/>
                  </a:cxn>
                  <a:cxn ang="0">
                    <a:pos x="32" y="29"/>
                  </a:cxn>
                  <a:cxn ang="0">
                    <a:pos x="29" y="29"/>
                  </a:cxn>
                  <a:cxn ang="0">
                    <a:pos x="27" y="29"/>
                  </a:cxn>
                  <a:cxn ang="0">
                    <a:pos x="24" y="33"/>
                  </a:cxn>
                  <a:cxn ang="0">
                    <a:pos x="22" y="38"/>
                  </a:cxn>
                  <a:cxn ang="0">
                    <a:pos x="25" y="44"/>
                  </a:cxn>
                  <a:cxn ang="0">
                    <a:pos x="30" y="48"/>
                  </a:cxn>
                  <a:cxn ang="0">
                    <a:pos x="36" y="51"/>
                  </a:cxn>
                  <a:cxn ang="0">
                    <a:pos x="41" y="53"/>
                  </a:cxn>
                  <a:cxn ang="0">
                    <a:pos x="44" y="55"/>
                  </a:cxn>
                  <a:cxn ang="0">
                    <a:pos x="45" y="56"/>
                  </a:cxn>
                  <a:cxn ang="0">
                    <a:pos x="52" y="64"/>
                  </a:cxn>
                  <a:cxn ang="0">
                    <a:pos x="52" y="67"/>
                  </a:cxn>
                  <a:cxn ang="0">
                    <a:pos x="51" y="69"/>
                  </a:cxn>
                  <a:cxn ang="0">
                    <a:pos x="49" y="72"/>
                  </a:cxn>
                  <a:cxn ang="0">
                    <a:pos x="47" y="73"/>
                  </a:cxn>
                  <a:cxn ang="0">
                    <a:pos x="44" y="74"/>
                  </a:cxn>
                  <a:cxn ang="0">
                    <a:pos x="8" y="74"/>
                  </a:cxn>
                  <a:cxn ang="0">
                    <a:pos x="4" y="73"/>
                  </a:cxn>
                  <a:cxn ang="0">
                    <a:pos x="2" y="72"/>
                  </a:cxn>
                  <a:cxn ang="0">
                    <a:pos x="1" y="69"/>
                  </a:cxn>
                  <a:cxn ang="0">
                    <a:pos x="0" y="67"/>
                  </a:cxn>
                  <a:cxn ang="0">
                    <a:pos x="0" y="16"/>
                  </a:cxn>
                  <a:cxn ang="0">
                    <a:pos x="1" y="13"/>
                  </a:cxn>
                  <a:cxn ang="0">
                    <a:pos x="2" y="11"/>
                  </a:cxn>
                  <a:cxn ang="0">
                    <a:pos x="4" y="9"/>
                  </a:cxn>
                  <a:cxn ang="0">
                    <a:pos x="8" y="9"/>
                  </a:cxn>
                </a:cxnLst>
                <a:rect l="0" t="0" r="r" b="b"/>
                <a:pathLst>
                  <a:path w="52" h="74">
                    <a:moveTo>
                      <a:pt x="8" y="9"/>
                    </a:moveTo>
                    <a:lnTo>
                      <a:pt x="16" y="9"/>
                    </a:lnTo>
                    <a:lnTo>
                      <a:pt x="16" y="4"/>
                    </a:lnTo>
                    <a:lnTo>
                      <a:pt x="22" y="4"/>
                    </a:lnTo>
                    <a:lnTo>
                      <a:pt x="23" y="2"/>
                    </a:lnTo>
                    <a:lnTo>
                      <a:pt x="24" y="1"/>
                    </a:lnTo>
                    <a:lnTo>
                      <a:pt x="25" y="1"/>
                    </a:lnTo>
                    <a:lnTo>
                      <a:pt x="26" y="0"/>
                    </a:lnTo>
                    <a:lnTo>
                      <a:pt x="28" y="1"/>
                    </a:lnTo>
                    <a:lnTo>
                      <a:pt x="29" y="1"/>
                    </a:lnTo>
                    <a:lnTo>
                      <a:pt x="30" y="2"/>
                    </a:lnTo>
                    <a:lnTo>
                      <a:pt x="30" y="4"/>
                    </a:lnTo>
                    <a:lnTo>
                      <a:pt x="37" y="4"/>
                    </a:lnTo>
                    <a:lnTo>
                      <a:pt x="37" y="9"/>
                    </a:lnTo>
                    <a:lnTo>
                      <a:pt x="44" y="9"/>
                    </a:lnTo>
                    <a:lnTo>
                      <a:pt x="47" y="9"/>
                    </a:lnTo>
                    <a:lnTo>
                      <a:pt x="49" y="11"/>
                    </a:lnTo>
                    <a:lnTo>
                      <a:pt x="51" y="13"/>
                    </a:lnTo>
                    <a:lnTo>
                      <a:pt x="52" y="16"/>
                    </a:lnTo>
                    <a:lnTo>
                      <a:pt x="52" y="33"/>
                    </a:lnTo>
                    <a:lnTo>
                      <a:pt x="49" y="32"/>
                    </a:lnTo>
                    <a:lnTo>
                      <a:pt x="46" y="31"/>
                    </a:lnTo>
                    <a:lnTo>
                      <a:pt x="42" y="30"/>
                    </a:lnTo>
                    <a:lnTo>
                      <a:pt x="38" y="30"/>
                    </a:lnTo>
                    <a:lnTo>
                      <a:pt x="35" y="29"/>
                    </a:lnTo>
                    <a:lnTo>
                      <a:pt x="32" y="29"/>
                    </a:lnTo>
                    <a:lnTo>
                      <a:pt x="29" y="29"/>
                    </a:lnTo>
                    <a:lnTo>
                      <a:pt x="27" y="29"/>
                    </a:lnTo>
                    <a:lnTo>
                      <a:pt x="24" y="33"/>
                    </a:lnTo>
                    <a:lnTo>
                      <a:pt x="22" y="38"/>
                    </a:lnTo>
                    <a:lnTo>
                      <a:pt x="25" y="44"/>
                    </a:lnTo>
                    <a:lnTo>
                      <a:pt x="30" y="48"/>
                    </a:lnTo>
                    <a:lnTo>
                      <a:pt x="36" y="51"/>
                    </a:lnTo>
                    <a:lnTo>
                      <a:pt x="41" y="53"/>
                    </a:lnTo>
                    <a:lnTo>
                      <a:pt x="44" y="55"/>
                    </a:lnTo>
                    <a:lnTo>
                      <a:pt x="45" y="56"/>
                    </a:lnTo>
                    <a:lnTo>
                      <a:pt x="52" y="64"/>
                    </a:lnTo>
                    <a:lnTo>
                      <a:pt x="52" y="67"/>
                    </a:lnTo>
                    <a:lnTo>
                      <a:pt x="51" y="69"/>
                    </a:lnTo>
                    <a:lnTo>
                      <a:pt x="49" y="72"/>
                    </a:lnTo>
                    <a:lnTo>
                      <a:pt x="47" y="73"/>
                    </a:lnTo>
                    <a:lnTo>
                      <a:pt x="44" y="74"/>
                    </a:lnTo>
                    <a:lnTo>
                      <a:pt x="8" y="74"/>
                    </a:lnTo>
                    <a:lnTo>
                      <a:pt x="4" y="73"/>
                    </a:lnTo>
                    <a:lnTo>
                      <a:pt x="2" y="72"/>
                    </a:lnTo>
                    <a:lnTo>
                      <a:pt x="1" y="69"/>
                    </a:lnTo>
                    <a:lnTo>
                      <a:pt x="0" y="67"/>
                    </a:lnTo>
                    <a:lnTo>
                      <a:pt x="0" y="16"/>
                    </a:lnTo>
                    <a:lnTo>
                      <a:pt x="1" y="13"/>
                    </a:lnTo>
                    <a:lnTo>
                      <a:pt x="2" y="11"/>
                    </a:lnTo>
                    <a:lnTo>
                      <a:pt x="4" y="9"/>
                    </a:lnTo>
                    <a:lnTo>
                      <a:pt x="8" y="9"/>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7" name="Freeform 73"/>
              <p:cNvSpPr>
                <a:spLocks/>
              </p:cNvSpPr>
              <p:nvPr/>
            </p:nvSpPr>
            <p:spPr bwMode="auto">
              <a:xfrm>
                <a:off x="4010" y="3115"/>
                <a:ext cx="86" cy="92"/>
              </a:xfrm>
              <a:custGeom>
                <a:avLst/>
                <a:gdLst/>
                <a:ahLst/>
                <a:cxnLst>
                  <a:cxn ang="0">
                    <a:pos x="65" y="61"/>
                  </a:cxn>
                  <a:cxn ang="0">
                    <a:pos x="64" y="69"/>
                  </a:cxn>
                  <a:cxn ang="0">
                    <a:pos x="64" y="80"/>
                  </a:cxn>
                  <a:cxn ang="0">
                    <a:pos x="66" y="90"/>
                  </a:cxn>
                  <a:cxn ang="0">
                    <a:pos x="66" y="92"/>
                  </a:cxn>
                  <a:cxn ang="0">
                    <a:pos x="65" y="92"/>
                  </a:cxn>
                  <a:cxn ang="0">
                    <a:pos x="52" y="91"/>
                  </a:cxn>
                  <a:cxn ang="0">
                    <a:pos x="29" y="84"/>
                  </a:cxn>
                  <a:cxn ang="0">
                    <a:pos x="11" y="72"/>
                  </a:cxn>
                  <a:cxn ang="0">
                    <a:pos x="1" y="55"/>
                  </a:cxn>
                  <a:cxn ang="0">
                    <a:pos x="1" y="37"/>
                  </a:cxn>
                  <a:cxn ang="0">
                    <a:pos x="11" y="20"/>
                  </a:cxn>
                  <a:cxn ang="0">
                    <a:pos x="29" y="8"/>
                  </a:cxn>
                  <a:cxn ang="0">
                    <a:pos x="52" y="1"/>
                  </a:cxn>
                  <a:cxn ang="0">
                    <a:pos x="68" y="0"/>
                  </a:cxn>
                  <a:cxn ang="0">
                    <a:pos x="74" y="1"/>
                  </a:cxn>
                  <a:cxn ang="0">
                    <a:pos x="78" y="2"/>
                  </a:cxn>
                  <a:cxn ang="0">
                    <a:pos x="80" y="4"/>
                  </a:cxn>
                  <a:cxn ang="0">
                    <a:pos x="83" y="7"/>
                  </a:cxn>
                  <a:cxn ang="0">
                    <a:pos x="85" y="9"/>
                  </a:cxn>
                  <a:cxn ang="0">
                    <a:pos x="84" y="9"/>
                  </a:cxn>
                  <a:cxn ang="0">
                    <a:pos x="79" y="8"/>
                  </a:cxn>
                  <a:cxn ang="0">
                    <a:pos x="73" y="7"/>
                  </a:cxn>
                  <a:cxn ang="0">
                    <a:pos x="68" y="7"/>
                  </a:cxn>
                  <a:cxn ang="0">
                    <a:pos x="47" y="8"/>
                  </a:cxn>
                  <a:cxn ang="0">
                    <a:pos x="23" y="19"/>
                  </a:cxn>
                  <a:cxn ang="0">
                    <a:pos x="13" y="34"/>
                  </a:cxn>
                  <a:cxn ang="0">
                    <a:pos x="9" y="44"/>
                  </a:cxn>
                  <a:cxn ang="0">
                    <a:pos x="10" y="53"/>
                  </a:cxn>
                  <a:cxn ang="0">
                    <a:pos x="17" y="66"/>
                  </a:cxn>
                  <a:cxn ang="0">
                    <a:pos x="30" y="76"/>
                  </a:cxn>
                  <a:cxn ang="0">
                    <a:pos x="47" y="83"/>
                  </a:cxn>
                  <a:cxn ang="0">
                    <a:pos x="57" y="84"/>
                  </a:cxn>
                  <a:cxn ang="0">
                    <a:pos x="55" y="79"/>
                  </a:cxn>
                  <a:cxn ang="0">
                    <a:pos x="55" y="71"/>
                  </a:cxn>
                  <a:cxn ang="0">
                    <a:pos x="56" y="66"/>
                  </a:cxn>
                  <a:cxn ang="0">
                    <a:pos x="52" y="64"/>
                  </a:cxn>
                  <a:cxn ang="0">
                    <a:pos x="45" y="61"/>
                  </a:cxn>
                  <a:cxn ang="0">
                    <a:pos x="39" y="56"/>
                  </a:cxn>
                  <a:cxn ang="0">
                    <a:pos x="36" y="50"/>
                  </a:cxn>
                  <a:cxn ang="0">
                    <a:pos x="36" y="42"/>
                  </a:cxn>
                  <a:cxn ang="0">
                    <a:pos x="41" y="35"/>
                  </a:cxn>
                  <a:cxn ang="0">
                    <a:pos x="48" y="29"/>
                  </a:cxn>
                  <a:cxn ang="0">
                    <a:pos x="59" y="26"/>
                  </a:cxn>
                  <a:cxn ang="0">
                    <a:pos x="67" y="25"/>
                  </a:cxn>
                  <a:cxn ang="0">
                    <a:pos x="71" y="25"/>
                  </a:cxn>
                  <a:cxn ang="0">
                    <a:pos x="71" y="27"/>
                  </a:cxn>
                  <a:cxn ang="0">
                    <a:pos x="69" y="28"/>
                  </a:cxn>
                  <a:cxn ang="0">
                    <a:pos x="67" y="30"/>
                  </a:cxn>
                  <a:cxn ang="0">
                    <a:pos x="66" y="31"/>
                  </a:cxn>
                  <a:cxn ang="0">
                    <a:pos x="65" y="32"/>
                  </a:cxn>
                  <a:cxn ang="0">
                    <a:pos x="65" y="32"/>
                  </a:cxn>
                  <a:cxn ang="0">
                    <a:pos x="60" y="32"/>
                  </a:cxn>
                  <a:cxn ang="0">
                    <a:pos x="53" y="34"/>
                  </a:cxn>
                  <a:cxn ang="0">
                    <a:pos x="47" y="38"/>
                  </a:cxn>
                  <a:cxn ang="0">
                    <a:pos x="45" y="43"/>
                  </a:cxn>
                  <a:cxn ang="0">
                    <a:pos x="45" y="49"/>
                  </a:cxn>
                  <a:cxn ang="0">
                    <a:pos x="47" y="54"/>
                  </a:cxn>
                  <a:cxn ang="0">
                    <a:pos x="53" y="58"/>
                  </a:cxn>
                  <a:cxn ang="0">
                    <a:pos x="60" y="60"/>
                  </a:cxn>
                  <a:cxn ang="0">
                    <a:pos x="65" y="60"/>
                  </a:cxn>
                  <a:cxn ang="0">
                    <a:pos x="65" y="60"/>
                  </a:cxn>
                </a:cxnLst>
                <a:rect l="0" t="0" r="r" b="b"/>
                <a:pathLst>
                  <a:path w="86" h="92">
                    <a:moveTo>
                      <a:pt x="65" y="60"/>
                    </a:moveTo>
                    <a:lnTo>
                      <a:pt x="65" y="61"/>
                    </a:lnTo>
                    <a:lnTo>
                      <a:pt x="64" y="64"/>
                    </a:lnTo>
                    <a:lnTo>
                      <a:pt x="64" y="69"/>
                    </a:lnTo>
                    <a:lnTo>
                      <a:pt x="64" y="74"/>
                    </a:lnTo>
                    <a:lnTo>
                      <a:pt x="64" y="80"/>
                    </a:lnTo>
                    <a:lnTo>
                      <a:pt x="65" y="85"/>
                    </a:lnTo>
                    <a:lnTo>
                      <a:pt x="66" y="90"/>
                    </a:lnTo>
                    <a:lnTo>
                      <a:pt x="66" y="92"/>
                    </a:lnTo>
                    <a:lnTo>
                      <a:pt x="66" y="92"/>
                    </a:lnTo>
                    <a:lnTo>
                      <a:pt x="65" y="92"/>
                    </a:lnTo>
                    <a:lnTo>
                      <a:pt x="65" y="92"/>
                    </a:lnTo>
                    <a:lnTo>
                      <a:pt x="65" y="92"/>
                    </a:lnTo>
                    <a:lnTo>
                      <a:pt x="52" y="91"/>
                    </a:lnTo>
                    <a:lnTo>
                      <a:pt x="40" y="88"/>
                    </a:lnTo>
                    <a:lnTo>
                      <a:pt x="29" y="84"/>
                    </a:lnTo>
                    <a:lnTo>
                      <a:pt x="19" y="78"/>
                    </a:lnTo>
                    <a:lnTo>
                      <a:pt x="11" y="72"/>
                    </a:lnTo>
                    <a:lnTo>
                      <a:pt x="5" y="64"/>
                    </a:lnTo>
                    <a:lnTo>
                      <a:pt x="1" y="55"/>
                    </a:lnTo>
                    <a:lnTo>
                      <a:pt x="0" y="46"/>
                    </a:lnTo>
                    <a:lnTo>
                      <a:pt x="1" y="37"/>
                    </a:lnTo>
                    <a:lnTo>
                      <a:pt x="5" y="28"/>
                    </a:lnTo>
                    <a:lnTo>
                      <a:pt x="11" y="20"/>
                    </a:lnTo>
                    <a:lnTo>
                      <a:pt x="19" y="14"/>
                    </a:lnTo>
                    <a:lnTo>
                      <a:pt x="29" y="8"/>
                    </a:lnTo>
                    <a:lnTo>
                      <a:pt x="40" y="4"/>
                    </a:lnTo>
                    <a:lnTo>
                      <a:pt x="52" y="1"/>
                    </a:lnTo>
                    <a:lnTo>
                      <a:pt x="65" y="0"/>
                    </a:lnTo>
                    <a:lnTo>
                      <a:pt x="68" y="0"/>
                    </a:lnTo>
                    <a:lnTo>
                      <a:pt x="71" y="1"/>
                    </a:lnTo>
                    <a:lnTo>
                      <a:pt x="74" y="1"/>
                    </a:lnTo>
                    <a:lnTo>
                      <a:pt x="77" y="1"/>
                    </a:lnTo>
                    <a:lnTo>
                      <a:pt x="78" y="2"/>
                    </a:lnTo>
                    <a:lnTo>
                      <a:pt x="79" y="3"/>
                    </a:lnTo>
                    <a:lnTo>
                      <a:pt x="80" y="4"/>
                    </a:lnTo>
                    <a:lnTo>
                      <a:pt x="81" y="5"/>
                    </a:lnTo>
                    <a:lnTo>
                      <a:pt x="83" y="7"/>
                    </a:lnTo>
                    <a:lnTo>
                      <a:pt x="84" y="8"/>
                    </a:lnTo>
                    <a:lnTo>
                      <a:pt x="85" y="9"/>
                    </a:lnTo>
                    <a:lnTo>
                      <a:pt x="86" y="10"/>
                    </a:lnTo>
                    <a:lnTo>
                      <a:pt x="84" y="9"/>
                    </a:lnTo>
                    <a:lnTo>
                      <a:pt x="81" y="8"/>
                    </a:lnTo>
                    <a:lnTo>
                      <a:pt x="79" y="8"/>
                    </a:lnTo>
                    <a:lnTo>
                      <a:pt x="76" y="7"/>
                    </a:lnTo>
                    <a:lnTo>
                      <a:pt x="73" y="7"/>
                    </a:lnTo>
                    <a:lnTo>
                      <a:pt x="70" y="7"/>
                    </a:lnTo>
                    <a:lnTo>
                      <a:pt x="68" y="7"/>
                    </a:lnTo>
                    <a:lnTo>
                      <a:pt x="65" y="7"/>
                    </a:lnTo>
                    <a:lnTo>
                      <a:pt x="47" y="8"/>
                    </a:lnTo>
                    <a:lnTo>
                      <a:pt x="33" y="13"/>
                    </a:lnTo>
                    <a:lnTo>
                      <a:pt x="23" y="19"/>
                    </a:lnTo>
                    <a:lnTo>
                      <a:pt x="17" y="26"/>
                    </a:lnTo>
                    <a:lnTo>
                      <a:pt x="13" y="34"/>
                    </a:lnTo>
                    <a:lnTo>
                      <a:pt x="10" y="40"/>
                    </a:lnTo>
                    <a:lnTo>
                      <a:pt x="9" y="44"/>
                    </a:lnTo>
                    <a:lnTo>
                      <a:pt x="9" y="46"/>
                    </a:lnTo>
                    <a:lnTo>
                      <a:pt x="10" y="53"/>
                    </a:lnTo>
                    <a:lnTo>
                      <a:pt x="13" y="60"/>
                    </a:lnTo>
                    <a:lnTo>
                      <a:pt x="17" y="66"/>
                    </a:lnTo>
                    <a:lnTo>
                      <a:pt x="23" y="72"/>
                    </a:lnTo>
                    <a:lnTo>
                      <a:pt x="30" y="76"/>
                    </a:lnTo>
                    <a:lnTo>
                      <a:pt x="38" y="80"/>
                    </a:lnTo>
                    <a:lnTo>
                      <a:pt x="47" y="83"/>
                    </a:lnTo>
                    <a:lnTo>
                      <a:pt x="57" y="84"/>
                    </a:lnTo>
                    <a:lnTo>
                      <a:pt x="57" y="84"/>
                    </a:lnTo>
                    <a:lnTo>
                      <a:pt x="56" y="82"/>
                    </a:lnTo>
                    <a:lnTo>
                      <a:pt x="55" y="79"/>
                    </a:lnTo>
                    <a:lnTo>
                      <a:pt x="55" y="75"/>
                    </a:lnTo>
                    <a:lnTo>
                      <a:pt x="55" y="71"/>
                    </a:lnTo>
                    <a:lnTo>
                      <a:pt x="55" y="68"/>
                    </a:lnTo>
                    <a:lnTo>
                      <a:pt x="56" y="66"/>
                    </a:lnTo>
                    <a:lnTo>
                      <a:pt x="56" y="65"/>
                    </a:lnTo>
                    <a:lnTo>
                      <a:pt x="52" y="64"/>
                    </a:lnTo>
                    <a:lnTo>
                      <a:pt x="48" y="62"/>
                    </a:lnTo>
                    <a:lnTo>
                      <a:pt x="45" y="61"/>
                    </a:lnTo>
                    <a:lnTo>
                      <a:pt x="41" y="58"/>
                    </a:lnTo>
                    <a:lnTo>
                      <a:pt x="39" y="56"/>
                    </a:lnTo>
                    <a:lnTo>
                      <a:pt x="37" y="53"/>
                    </a:lnTo>
                    <a:lnTo>
                      <a:pt x="36" y="50"/>
                    </a:lnTo>
                    <a:lnTo>
                      <a:pt x="36" y="46"/>
                    </a:lnTo>
                    <a:lnTo>
                      <a:pt x="36" y="42"/>
                    </a:lnTo>
                    <a:lnTo>
                      <a:pt x="38" y="38"/>
                    </a:lnTo>
                    <a:lnTo>
                      <a:pt x="41" y="35"/>
                    </a:lnTo>
                    <a:lnTo>
                      <a:pt x="44" y="32"/>
                    </a:lnTo>
                    <a:lnTo>
                      <a:pt x="48" y="29"/>
                    </a:lnTo>
                    <a:lnTo>
                      <a:pt x="53" y="27"/>
                    </a:lnTo>
                    <a:lnTo>
                      <a:pt x="59" y="26"/>
                    </a:lnTo>
                    <a:lnTo>
                      <a:pt x="65" y="25"/>
                    </a:lnTo>
                    <a:lnTo>
                      <a:pt x="67" y="25"/>
                    </a:lnTo>
                    <a:lnTo>
                      <a:pt x="69" y="25"/>
                    </a:lnTo>
                    <a:lnTo>
                      <a:pt x="71" y="25"/>
                    </a:lnTo>
                    <a:lnTo>
                      <a:pt x="73" y="26"/>
                    </a:lnTo>
                    <a:lnTo>
                      <a:pt x="71" y="27"/>
                    </a:lnTo>
                    <a:lnTo>
                      <a:pt x="70" y="27"/>
                    </a:lnTo>
                    <a:lnTo>
                      <a:pt x="69" y="28"/>
                    </a:lnTo>
                    <a:lnTo>
                      <a:pt x="68" y="29"/>
                    </a:lnTo>
                    <a:lnTo>
                      <a:pt x="67" y="30"/>
                    </a:lnTo>
                    <a:lnTo>
                      <a:pt x="67" y="31"/>
                    </a:lnTo>
                    <a:lnTo>
                      <a:pt x="66" y="31"/>
                    </a:lnTo>
                    <a:lnTo>
                      <a:pt x="66" y="32"/>
                    </a:lnTo>
                    <a:lnTo>
                      <a:pt x="65" y="32"/>
                    </a:lnTo>
                    <a:lnTo>
                      <a:pt x="65" y="32"/>
                    </a:lnTo>
                    <a:lnTo>
                      <a:pt x="65" y="32"/>
                    </a:lnTo>
                    <a:lnTo>
                      <a:pt x="65" y="32"/>
                    </a:lnTo>
                    <a:lnTo>
                      <a:pt x="60" y="32"/>
                    </a:lnTo>
                    <a:lnTo>
                      <a:pt x="57" y="33"/>
                    </a:lnTo>
                    <a:lnTo>
                      <a:pt x="53" y="34"/>
                    </a:lnTo>
                    <a:lnTo>
                      <a:pt x="50" y="36"/>
                    </a:lnTo>
                    <a:lnTo>
                      <a:pt x="47" y="38"/>
                    </a:lnTo>
                    <a:lnTo>
                      <a:pt x="46" y="40"/>
                    </a:lnTo>
                    <a:lnTo>
                      <a:pt x="45" y="43"/>
                    </a:lnTo>
                    <a:lnTo>
                      <a:pt x="44" y="46"/>
                    </a:lnTo>
                    <a:lnTo>
                      <a:pt x="45" y="49"/>
                    </a:lnTo>
                    <a:lnTo>
                      <a:pt x="46" y="52"/>
                    </a:lnTo>
                    <a:lnTo>
                      <a:pt x="47" y="54"/>
                    </a:lnTo>
                    <a:lnTo>
                      <a:pt x="50" y="56"/>
                    </a:lnTo>
                    <a:lnTo>
                      <a:pt x="53" y="58"/>
                    </a:lnTo>
                    <a:lnTo>
                      <a:pt x="57" y="59"/>
                    </a:lnTo>
                    <a:lnTo>
                      <a:pt x="60" y="60"/>
                    </a:lnTo>
                    <a:lnTo>
                      <a:pt x="65" y="60"/>
                    </a:lnTo>
                    <a:lnTo>
                      <a:pt x="65" y="60"/>
                    </a:lnTo>
                    <a:lnTo>
                      <a:pt x="65" y="60"/>
                    </a:lnTo>
                    <a:lnTo>
                      <a:pt x="65" y="60"/>
                    </a:lnTo>
                    <a:lnTo>
                      <a:pt x="65" y="6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8" name="Freeform 74"/>
              <p:cNvSpPr>
                <a:spLocks/>
              </p:cNvSpPr>
              <p:nvPr/>
            </p:nvSpPr>
            <p:spPr bwMode="auto">
              <a:xfrm>
                <a:off x="4075" y="3150"/>
                <a:ext cx="19" cy="21"/>
              </a:xfrm>
              <a:custGeom>
                <a:avLst/>
                <a:gdLst/>
                <a:ahLst/>
                <a:cxnLst>
                  <a:cxn ang="0">
                    <a:pos x="19" y="20"/>
                  </a:cxn>
                  <a:cxn ang="0">
                    <a:pos x="5" y="0"/>
                  </a:cxn>
                  <a:cxn ang="0">
                    <a:pos x="0" y="3"/>
                  </a:cxn>
                  <a:cxn ang="0">
                    <a:pos x="11" y="21"/>
                  </a:cxn>
                  <a:cxn ang="0">
                    <a:pos x="19" y="20"/>
                  </a:cxn>
                </a:cxnLst>
                <a:rect l="0" t="0" r="r" b="b"/>
                <a:pathLst>
                  <a:path w="19" h="21">
                    <a:moveTo>
                      <a:pt x="19" y="20"/>
                    </a:moveTo>
                    <a:lnTo>
                      <a:pt x="5" y="0"/>
                    </a:lnTo>
                    <a:lnTo>
                      <a:pt x="0" y="3"/>
                    </a:lnTo>
                    <a:lnTo>
                      <a:pt x="11" y="21"/>
                    </a:lnTo>
                    <a:lnTo>
                      <a:pt x="19" y="2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39" name="Freeform 75"/>
              <p:cNvSpPr>
                <a:spLocks/>
              </p:cNvSpPr>
              <p:nvPr/>
            </p:nvSpPr>
            <p:spPr bwMode="auto">
              <a:xfrm>
                <a:off x="4100" y="3252"/>
                <a:ext cx="8" cy="9"/>
              </a:xfrm>
              <a:custGeom>
                <a:avLst/>
                <a:gdLst/>
                <a:ahLst/>
                <a:cxnLst>
                  <a:cxn ang="0">
                    <a:pos x="3" y="0"/>
                  </a:cxn>
                  <a:cxn ang="0">
                    <a:pos x="5" y="1"/>
                  </a:cxn>
                  <a:cxn ang="0">
                    <a:pos x="7" y="1"/>
                  </a:cxn>
                  <a:cxn ang="0">
                    <a:pos x="7" y="3"/>
                  </a:cxn>
                  <a:cxn ang="0">
                    <a:pos x="8" y="4"/>
                  </a:cxn>
                  <a:cxn ang="0">
                    <a:pos x="7" y="6"/>
                  </a:cxn>
                  <a:cxn ang="0">
                    <a:pos x="7" y="7"/>
                  </a:cxn>
                  <a:cxn ang="0">
                    <a:pos x="5" y="8"/>
                  </a:cxn>
                  <a:cxn ang="0">
                    <a:pos x="3" y="9"/>
                  </a:cxn>
                  <a:cxn ang="0">
                    <a:pos x="2" y="8"/>
                  </a:cxn>
                  <a:cxn ang="0">
                    <a:pos x="1" y="7"/>
                  </a:cxn>
                  <a:cxn ang="0">
                    <a:pos x="0" y="6"/>
                  </a:cxn>
                  <a:cxn ang="0">
                    <a:pos x="0" y="4"/>
                  </a:cxn>
                  <a:cxn ang="0">
                    <a:pos x="0" y="3"/>
                  </a:cxn>
                  <a:cxn ang="0">
                    <a:pos x="1" y="1"/>
                  </a:cxn>
                  <a:cxn ang="0">
                    <a:pos x="2" y="1"/>
                  </a:cxn>
                  <a:cxn ang="0">
                    <a:pos x="3" y="0"/>
                  </a:cxn>
                </a:cxnLst>
                <a:rect l="0" t="0" r="r" b="b"/>
                <a:pathLst>
                  <a:path w="8" h="9">
                    <a:moveTo>
                      <a:pt x="3" y="0"/>
                    </a:moveTo>
                    <a:lnTo>
                      <a:pt x="5" y="1"/>
                    </a:lnTo>
                    <a:lnTo>
                      <a:pt x="7" y="1"/>
                    </a:lnTo>
                    <a:lnTo>
                      <a:pt x="7" y="3"/>
                    </a:lnTo>
                    <a:lnTo>
                      <a:pt x="8" y="4"/>
                    </a:lnTo>
                    <a:lnTo>
                      <a:pt x="7" y="6"/>
                    </a:lnTo>
                    <a:lnTo>
                      <a:pt x="7" y="7"/>
                    </a:lnTo>
                    <a:lnTo>
                      <a:pt x="5" y="8"/>
                    </a:lnTo>
                    <a:lnTo>
                      <a:pt x="3" y="9"/>
                    </a:lnTo>
                    <a:lnTo>
                      <a:pt x="2" y="8"/>
                    </a:lnTo>
                    <a:lnTo>
                      <a:pt x="1" y="7"/>
                    </a:lnTo>
                    <a:lnTo>
                      <a:pt x="0" y="6"/>
                    </a:lnTo>
                    <a:lnTo>
                      <a:pt x="0" y="4"/>
                    </a:lnTo>
                    <a:lnTo>
                      <a:pt x="0" y="3"/>
                    </a:lnTo>
                    <a:lnTo>
                      <a:pt x="1" y="1"/>
                    </a:lnTo>
                    <a:lnTo>
                      <a:pt x="2" y="1"/>
                    </a:lnTo>
                    <a:lnTo>
                      <a:pt x="3"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40" name="Freeform 76"/>
              <p:cNvSpPr>
                <a:spLocks/>
              </p:cNvSpPr>
              <p:nvPr/>
            </p:nvSpPr>
            <p:spPr bwMode="auto">
              <a:xfrm>
                <a:off x="4100" y="3271"/>
                <a:ext cx="8" cy="8"/>
              </a:xfrm>
              <a:custGeom>
                <a:avLst/>
                <a:gdLst/>
                <a:ahLst/>
                <a:cxnLst>
                  <a:cxn ang="0">
                    <a:pos x="3" y="0"/>
                  </a:cxn>
                  <a:cxn ang="0">
                    <a:pos x="5" y="1"/>
                  </a:cxn>
                  <a:cxn ang="0">
                    <a:pos x="7" y="1"/>
                  </a:cxn>
                  <a:cxn ang="0">
                    <a:pos x="7" y="2"/>
                  </a:cxn>
                  <a:cxn ang="0">
                    <a:pos x="8" y="4"/>
                  </a:cxn>
                  <a:cxn ang="0">
                    <a:pos x="7" y="5"/>
                  </a:cxn>
                  <a:cxn ang="0">
                    <a:pos x="7" y="7"/>
                  </a:cxn>
                  <a:cxn ang="0">
                    <a:pos x="5" y="8"/>
                  </a:cxn>
                  <a:cxn ang="0">
                    <a:pos x="3" y="8"/>
                  </a:cxn>
                  <a:cxn ang="0">
                    <a:pos x="2" y="8"/>
                  </a:cxn>
                  <a:cxn ang="0">
                    <a:pos x="1" y="7"/>
                  </a:cxn>
                  <a:cxn ang="0">
                    <a:pos x="0" y="5"/>
                  </a:cxn>
                  <a:cxn ang="0">
                    <a:pos x="0" y="4"/>
                  </a:cxn>
                  <a:cxn ang="0">
                    <a:pos x="0" y="2"/>
                  </a:cxn>
                  <a:cxn ang="0">
                    <a:pos x="1" y="1"/>
                  </a:cxn>
                  <a:cxn ang="0">
                    <a:pos x="2" y="1"/>
                  </a:cxn>
                  <a:cxn ang="0">
                    <a:pos x="3" y="0"/>
                  </a:cxn>
                </a:cxnLst>
                <a:rect l="0" t="0" r="r" b="b"/>
                <a:pathLst>
                  <a:path w="8" h="8">
                    <a:moveTo>
                      <a:pt x="3" y="0"/>
                    </a:moveTo>
                    <a:lnTo>
                      <a:pt x="5" y="1"/>
                    </a:lnTo>
                    <a:lnTo>
                      <a:pt x="7" y="1"/>
                    </a:lnTo>
                    <a:lnTo>
                      <a:pt x="7" y="2"/>
                    </a:lnTo>
                    <a:lnTo>
                      <a:pt x="8" y="4"/>
                    </a:lnTo>
                    <a:lnTo>
                      <a:pt x="7" y="5"/>
                    </a:lnTo>
                    <a:lnTo>
                      <a:pt x="7" y="7"/>
                    </a:lnTo>
                    <a:lnTo>
                      <a:pt x="5" y="8"/>
                    </a:lnTo>
                    <a:lnTo>
                      <a:pt x="3" y="8"/>
                    </a:lnTo>
                    <a:lnTo>
                      <a:pt x="2" y="8"/>
                    </a:lnTo>
                    <a:lnTo>
                      <a:pt x="1" y="7"/>
                    </a:lnTo>
                    <a:lnTo>
                      <a:pt x="0" y="5"/>
                    </a:lnTo>
                    <a:lnTo>
                      <a:pt x="0" y="4"/>
                    </a:lnTo>
                    <a:lnTo>
                      <a:pt x="0" y="2"/>
                    </a:lnTo>
                    <a:lnTo>
                      <a:pt x="1" y="1"/>
                    </a:lnTo>
                    <a:lnTo>
                      <a:pt x="2" y="1"/>
                    </a:lnTo>
                    <a:lnTo>
                      <a:pt x="3"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41" name="Freeform 77"/>
              <p:cNvSpPr>
                <a:spLocks/>
              </p:cNvSpPr>
              <p:nvPr/>
            </p:nvSpPr>
            <p:spPr bwMode="auto">
              <a:xfrm>
                <a:off x="4100" y="3290"/>
                <a:ext cx="8" cy="8"/>
              </a:xfrm>
              <a:custGeom>
                <a:avLst/>
                <a:gdLst/>
                <a:ahLst/>
                <a:cxnLst>
                  <a:cxn ang="0">
                    <a:pos x="3" y="0"/>
                  </a:cxn>
                  <a:cxn ang="0">
                    <a:pos x="5" y="0"/>
                  </a:cxn>
                  <a:cxn ang="0">
                    <a:pos x="7" y="1"/>
                  </a:cxn>
                  <a:cxn ang="0">
                    <a:pos x="7" y="2"/>
                  </a:cxn>
                  <a:cxn ang="0">
                    <a:pos x="8" y="4"/>
                  </a:cxn>
                  <a:cxn ang="0">
                    <a:pos x="7" y="6"/>
                  </a:cxn>
                  <a:cxn ang="0">
                    <a:pos x="7" y="7"/>
                  </a:cxn>
                  <a:cxn ang="0">
                    <a:pos x="5" y="8"/>
                  </a:cxn>
                  <a:cxn ang="0">
                    <a:pos x="3" y="8"/>
                  </a:cxn>
                  <a:cxn ang="0">
                    <a:pos x="2" y="8"/>
                  </a:cxn>
                  <a:cxn ang="0">
                    <a:pos x="1" y="7"/>
                  </a:cxn>
                  <a:cxn ang="0">
                    <a:pos x="0" y="6"/>
                  </a:cxn>
                  <a:cxn ang="0">
                    <a:pos x="0" y="4"/>
                  </a:cxn>
                  <a:cxn ang="0">
                    <a:pos x="0" y="2"/>
                  </a:cxn>
                  <a:cxn ang="0">
                    <a:pos x="1" y="1"/>
                  </a:cxn>
                  <a:cxn ang="0">
                    <a:pos x="2" y="0"/>
                  </a:cxn>
                  <a:cxn ang="0">
                    <a:pos x="3" y="0"/>
                  </a:cxn>
                </a:cxnLst>
                <a:rect l="0" t="0" r="r" b="b"/>
                <a:pathLst>
                  <a:path w="8" h="8">
                    <a:moveTo>
                      <a:pt x="3" y="0"/>
                    </a:moveTo>
                    <a:lnTo>
                      <a:pt x="5" y="0"/>
                    </a:lnTo>
                    <a:lnTo>
                      <a:pt x="7" y="1"/>
                    </a:lnTo>
                    <a:lnTo>
                      <a:pt x="7" y="2"/>
                    </a:lnTo>
                    <a:lnTo>
                      <a:pt x="8" y="4"/>
                    </a:lnTo>
                    <a:lnTo>
                      <a:pt x="7" y="6"/>
                    </a:lnTo>
                    <a:lnTo>
                      <a:pt x="7" y="7"/>
                    </a:lnTo>
                    <a:lnTo>
                      <a:pt x="5" y="8"/>
                    </a:lnTo>
                    <a:lnTo>
                      <a:pt x="3" y="8"/>
                    </a:lnTo>
                    <a:lnTo>
                      <a:pt x="2" y="8"/>
                    </a:lnTo>
                    <a:lnTo>
                      <a:pt x="1" y="7"/>
                    </a:lnTo>
                    <a:lnTo>
                      <a:pt x="0" y="6"/>
                    </a:lnTo>
                    <a:lnTo>
                      <a:pt x="0" y="4"/>
                    </a:lnTo>
                    <a:lnTo>
                      <a:pt x="0" y="2"/>
                    </a:lnTo>
                    <a:lnTo>
                      <a:pt x="1" y="1"/>
                    </a:lnTo>
                    <a:lnTo>
                      <a:pt x="2" y="0"/>
                    </a:lnTo>
                    <a:lnTo>
                      <a:pt x="3"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11342" name="Freeform 78"/>
              <p:cNvSpPr>
                <a:spLocks/>
              </p:cNvSpPr>
              <p:nvPr/>
            </p:nvSpPr>
            <p:spPr bwMode="auto">
              <a:xfrm>
                <a:off x="4075" y="3053"/>
                <a:ext cx="89" cy="71"/>
              </a:xfrm>
              <a:custGeom>
                <a:avLst/>
                <a:gdLst/>
                <a:ahLst/>
                <a:cxnLst>
                  <a:cxn ang="0">
                    <a:pos x="62" y="23"/>
                  </a:cxn>
                  <a:cxn ang="0">
                    <a:pos x="74" y="34"/>
                  </a:cxn>
                  <a:cxn ang="0">
                    <a:pos x="49" y="26"/>
                  </a:cxn>
                  <a:cxn ang="0">
                    <a:pos x="43" y="30"/>
                  </a:cxn>
                  <a:cxn ang="0">
                    <a:pos x="38" y="28"/>
                  </a:cxn>
                  <a:cxn ang="0">
                    <a:pos x="37" y="21"/>
                  </a:cxn>
                  <a:cxn ang="0">
                    <a:pos x="41" y="11"/>
                  </a:cxn>
                  <a:cxn ang="0">
                    <a:pos x="47" y="7"/>
                  </a:cxn>
                  <a:cxn ang="0">
                    <a:pos x="53" y="9"/>
                  </a:cxn>
                  <a:cxn ang="0">
                    <a:pos x="54" y="15"/>
                  </a:cxn>
                  <a:cxn ang="0">
                    <a:pos x="62" y="23"/>
                  </a:cxn>
                  <a:cxn ang="0">
                    <a:pos x="60" y="1"/>
                  </a:cxn>
                  <a:cxn ang="0">
                    <a:pos x="53" y="0"/>
                  </a:cxn>
                  <a:cxn ang="0">
                    <a:pos x="46" y="0"/>
                  </a:cxn>
                  <a:cxn ang="0">
                    <a:pos x="38" y="2"/>
                  </a:cxn>
                  <a:cxn ang="0">
                    <a:pos x="33" y="2"/>
                  </a:cxn>
                  <a:cxn ang="0">
                    <a:pos x="32" y="1"/>
                  </a:cxn>
                  <a:cxn ang="0">
                    <a:pos x="28" y="1"/>
                  </a:cxn>
                  <a:cxn ang="0">
                    <a:pos x="22" y="5"/>
                  </a:cxn>
                  <a:cxn ang="0">
                    <a:pos x="18" y="11"/>
                  </a:cxn>
                  <a:cxn ang="0">
                    <a:pos x="17" y="15"/>
                  </a:cxn>
                  <a:cxn ang="0">
                    <a:pos x="17" y="17"/>
                  </a:cxn>
                  <a:cxn ang="0">
                    <a:pos x="17" y="17"/>
                  </a:cxn>
                  <a:cxn ang="0">
                    <a:pos x="0" y="33"/>
                  </a:cxn>
                  <a:cxn ang="0">
                    <a:pos x="13" y="45"/>
                  </a:cxn>
                  <a:cxn ang="0">
                    <a:pos x="20" y="57"/>
                  </a:cxn>
                  <a:cxn ang="0">
                    <a:pos x="29" y="66"/>
                  </a:cxn>
                  <a:cxn ang="0">
                    <a:pos x="43" y="71"/>
                  </a:cxn>
                  <a:cxn ang="0">
                    <a:pos x="58" y="71"/>
                  </a:cxn>
                  <a:cxn ang="0">
                    <a:pos x="72" y="65"/>
                  </a:cxn>
                  <a:cxn ang="0">
                    <a:pos x="82" y="56"/>
                  </a:cxn>
                  <a:cxn ang="0">
                    <a:pos x="88" y="43"/>
                  </a:cxn>
                  <a:cxn ang="0">
                    <a:pos x="88" y="30"/>
                  </a:cxn>
                  <a:cxn ang="0">
                    <a:pos x="84" y="19"/>
                  </a:cxn>
                  <a:cxn ang="0">
                    <a:pos x="77" y="10"/>
                  </a:cxn>
                  <a:cxn ang="0">
                    <a:pos x="68" y="4"/>
                  </a:cxn>
                </a:cxnLst>
                <a:rect l="0" t="0" r="r" b="b"/>
                <a:pathLst>
                  <a:path w="89" h="71">
                    <a:moveTo>
                      <a:pt x="62" y="2"/>
                    </a:moveTo>
                    <a:lnTo>
                      <a:pt x="62" y="23"/>
                    </a:lnTo>
                    <a:lnTo>
                      <a:pt x="76" y="29"/>
                    </a:lnTo>
                    <a:lnTo>
                      <a:pt x="74" y="34"/>
                    </a:lnTo>
                    <a:lnTo>
                      <a:pt x="51" y="23"/>
                    </a:lnTo>
                    <a:lnTo>
                      <a:pt x="49" y="26"/>
                    </a:lnTo>
                    <a:lnTo>
                      <a:pt x="47" y="29"/>
                    </a:lnTo>
                    <a:lnTo>
                      <a:pt x="43" y="30"/>
                    </a:lnTo>
                    <a:lnTo>
                      <a:pt x="40" y="30"/>
                    </a:lnTo>
                    <a:lnTo>
                      <a:pt x="38" y="28"/>
                    </a:lnTo>
                    <a:lnTo>
                      <a:pt x="37" y="25"/>
                    </a:lnTo>
                    <a:lnTo>
                      <a:pt x="37" y="21"/>
                    </a:lnTo>
                    <a:lnTo>
                      <a:pt x="38" y="16"/>
                    </a:lnTo>
                    <a:lnTo>
                      <a:pt x="41" y="11"/>
                    </a:lnTo>
                    <a:lnTo>
                      <a:pt x="44" y="8"/>
                    </a:lnTo>
                    <a:lnTo>
                      <a:pt x="47" y="7"/>
                    </a:lnTo>
                    <a:lnTo>
                      <a:pt x="50" y="7"/>
                    </a:lnTo>
                    <a:lnTo>
                      <a:pt x="53" y="9"/>
                    </a:lnTo>
                    <a:lnTo>
                      <a:pt x="54" y="12"/>
                    </a:lnTo>
                    <a:lnTo>
                      <a:pt x="54" y="15"/>
                    </a:lnTo>
                    <a:lnTo>
                      <a:pt x="53" y="20"/>
                    </a:lnTo>
                    <a:lnTo>
                      <a:pt x="62" y="23"/>
                    </a:lnTo>
                    <a:lnTo>
                      <a:pt x="62" y="2"/>
                    </a:lnTo>
                    <a:lnTo>
                      <a:pt x="60" y="1"/>
                    </a:lnTo>
                    <a:lnTo>
                      <a:pt x="56" y="0"/>
                    </a:lnTo>
                    <a:lnTo>
                      <a:pt x="53" y="0"/>
                    </a:lnTo>
                    <a:lnTo>
                      <a:pt x="50" y="0"/>
                    </a:lnTo>
                    <a:lnTo>
                      <a:pt x="46" y="0"/>
                    </a:lnTo>
                    <a:lnTo>
                      <a:pt x="42" y="1"/>
                    </a:lnTo>
                    <a:lnTo>
                      <a:pt x="38" y="2"/>
                    </a:lnTo>
                    <a:lnTo>
                      <a:pt x="34" y="3"/>
                    </a:lnTo>
                    <a:lnTo>
                      <a:pt x="33" y="2"/>
                    </a:lnTo>
                    <a:lnTo>
                      <a:pt x="33" y="2"/>
                    </a:lnTo>
                    <a:lnTo>
                      <a:pt x="32" y="1"/>
                    </a:lnTo>
                    <a:lnTo>
                      <a:pt x="31" y="1"/>
                    </a:lnTo>
                    <a:lnTo>
                      <a:pt x="28" y="1"/>
                    </a:lnTo>
                    <a:lnTo>
                      <a:pt x="25" y="2"/>
                    </a:lnTo>
                    <a:lnTo>
                      <a:pt x="22" y="5"/>
                    </a:lnTo>
                    <a:lnTo>
                      <a:pt x="19" y="9"/>
                    </a:lnTo>
                    <a:lnTo>
                      <a:pt x="18" y="11"/>
                    </a:lnTo>
                    <a:lnTo>
                      <a:pt x="17" y="13"/>
                    </a:lnTo>
                    <a:lnTo>
                      <a:pt x="17" y="15"/>
                    </a:lnTo>
                    <a:lnTo>
                      <a:pt x="17" y="17"/>
                    </a:lnTo>
                    <a:lnTo>
                      <a:pt x="17" y="17"/>
                    </a:lnTo>
                    <a:lnTo>
                      <a:pt x="17" y="17"/>
                    </a:lnTo>
                    <a:lnTo>
                      <a:pt x="17" y="17"/>
                    </a:lnTo>
                    <a:lnTo>
                      <a:pt x="17" y="17"/>
                    </a:lnTo>
                    <a:lnTo>
                      <a:pt x="0" y="33"/>
                    </a:lnTo>
                    <a:lnTo>
                      <a:pt x="12" y="39"/>
                    </a:lnTo>
                    <a:lnTo>
                      <a:pt x="13" y="45"/>
                    </a:lnTo>
                    <a:lnTo>
                      <a:pt x="16" y="51"/>
                    </a:lnTo>
                    <a:lnTo>
                      <a:pt x="20" y="57"/>
                    </a:lnTo>
                    <a:lnTo>
                      <a:pt x="24" y="62"/>
                    </a:lnTo>
                    <a:lnTo>
                      <a:pt x="29" y="66"/>
                    </a:lnTo>
                    <a:lnTo>
                      <a:pt x="36" y="69"/>
                    </a:lnTo>
                    <a:lnTo>
                      <a:pt x="43" y="71"/>
                    </a:lnTo>
                    <a:lnTo>
                      <a:pt x="50" y="71"/>
                    </a:lnTo>
                    <a:lnTo>
                      <a:pt x="58" y="71"/>
                    </a:lnTo>
                    <a:lnTo>
                      <a:pt x="65" y="69"/>
                    </a:lnTo>
                    <a:lnTo>
                      <a:pt x="72" y="65"/>
                    </a:lnTo>
                    <a:lnTo>
                      <a:pt x="77" y="61"/>
                    </a:lnTo>
                    <a:lnTo>
                      <a:pt x="82" y="56"/>
                    </a:lnTo>
                    <a:lnTo>
                      <a:pt x="86" y="49"/>
                    </a:lnTo>
                    <a:lnTo>
                      <a:pt x="88" y="43"/>
                    </a:lnTo>
                    <a:lnTo>
                      <a:pt x="89" y="35"/>
                    </a:lnTo>
                    <a:lnTo>
                      <a:pt x="88" y="30"/>
                    </a:lnTo>
                    <a:lnTo>
                      <a:pt x="87" y="24"/>
                    </a:lnTo>
                    <a:lnTo>
                      <a:pt x="84" y="19"/>
                    </a:lnTo>
                    <a:lnTo>
                      <a:pt x="82" y="14"/>
                    </a:lnTo>
                    <a:lnTo>
                      <a:pt x="77" y="10"/>
                    </a:lnTo>
                    <a:lnTo>
                      <a:pt x="73" y="7"/>
                    </a:lnTo>
                    <a:lnTo>
                      <a:pt x="68" y="4"/>
                    </a:lnTo>
                    <a:lnTo>
                      <a:pt x="62" y="2"/>
                    </a:lnTo>
                    <a:close/>
                  </a:path>
                </a:pathLst>
              </a:custGeom>
              <a:solidFill>
                <a:srgbClr val="000000"/>
              </a:solidFill>
              <a:ln w="9525">
                <a:noFill/>
                <a:round/>
                <a:headEnd/>
                <a:tailEnd/>
              </a:ln>
            </p:spPr>
            <p:txBody>
              <a:bodyPr>
                <a:prstTxWarp prst="textNoShape">
                  <a:avLst/>
                </a:prstTxWarp>
              </a:bodyPr>
              <a:lstStyle/>
              <a:p>
                <a:endParaRPr lang="en-US" dirty="0"/>
              </a:p>
            </p:txBody>
          </p:sp>
        </p:grpSp>
      </p:grpSp>
      <p:grpSp>
        <p:nvGrpSpPr>
          <p:cNvPr id="10" name="Group 79"/>
          <p:cNvGrpSpPr>
            <a:grpSpLocks/>
          </p:cNvGrpSpPr>
          <p:nvPr/>
        </p:nvGrpSpPr>
        <p:grpSpPr bwMode="auto">
          <a:xfrm>
            <a:off x="2270125" y="1817688"/>
            <a:ext cx="2046288" cy="579437"/>
            <a:chOff x="1739" y="1145"/>
            <a:chExt cx="1289" cy="365"/>
          </a:xfrm>
        </p:grpSpPr>
        <p:sp>
          <p:nvSpPr>
            <p:cNvPr id="11344" name="Text Box 80"/>
            <p:cNvSpPr txBox="1">
              <a:spLocks noChangeArrowheads="1"/>
            </p:cNvSpPr>
            <p:nvPr/>
          </p:nvSpPr>
          <p:spPr bwMode="auto">
            <a:xfrm>
              <a:off x="1840" y="1145"/>
              <a:ext cx="768" cy="244"/>
            </a:xfrm>
            <a:prstGeom prst="rect">
              <a:avLst/>
            </a:prstGeom>
            <a:noFill/>
            <a:ln w="9525">
              <a:noFill/>
              <a:miter lim="800000"/>
              <a:headEnd/>
              <a:tailEnd/>
            </a:ln>
            <a:effectLst/>
          </p:spPr>
          <p:txBody>
            <a:bodyPr lIns="81382" tIns="40691" rIns="81382" bIns="40691">
              <a:prstTxWarp prst="textNoShape">
                <a:avLst/>
              </a:prstTxWarp>
              <a:spAutoFit/>
            </a:bodyPr>
            <a:lstStyle/>
            <a:p>
              <a:pPr algn="ctr" eaLnBrk="0" hangingPunct="0"/>
              <a:r>
                <a:rPr lang="es-MX" sz="2000">
                  <a:solidFill>
                    <a:srgbClr val="000000"/>
                  </a:solidFill>
                </a:rPr>
                <a:t>Analysis</a:t>
              </a:r>
              <a:endParaRPr lang="es-MX" sz="2000"/>
            </a:p>
          </p:txBody>
        </p:sp>
        <p:pic>
          <p:nvPicPr>
            <p:cNvPr id="11345" name="Picture 81"/>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2529" y="1162"/>
              <a:ext cx="499" cy="348"/>
            </a:xfrm>
            <a:prstGeom prst="rect">
              <a:avLst/>
            </a:prstGeom>
            <a:noFill/>
            <a:ln w="9525">
              <a:noFill/>
              <a:miter lim="800000"/>
              <a:headEnd/>
              <a:tailEnd/>
            </a:ln>
          </p:spPr>
        </p:pic>
        <p:pic>
          <p:nvPicPr>
            <p:cNvPr id="11346" name="Picture 82" descr="search"/>
            <p:cNvPicPr>
              <a:picLocks noChangeAspect="1" noChangeArrowheads="1" noCrop="1"/>
            </p:cNvPicPr>
            <p:nvPr/>
          </p:nvPicPr>
          <p:blipFill>
            <a:blip r:embed="rId4"/>
            <a:srcRect/>
            <a:stretch>
              <a:fillRect/>
            </a:stretch>
          </p:blipFill>
          <p:spPr bwMode="auto">
            <a:xfrm>
              <a:off x="1739" y="1162"/>
              <a:ext cx="192" cy="192"/>
            </a:xfrm>
            <a:prstGeom prst="rect">
              <a:avLst/>
            </a:prstGeom>
            <a:noFill/>
          </p:spPr>
        </p:pic>
      </p:grpSp>
      <p:grpSp>
        <p:nvGrpSpPr>
          <p:cNvPr id="11" name="Group 83"/>
          <p:cNvGrpSpPr>
            <a:grpSpLocks/>
          </p:cNvGrpSpPr>
          <p:nvPr/>
        </p:nvGrpSpPr>
        <p:grpSpPr bwMode="auto">
          <a:xfrm>
            <a:off x="1279525" y="4154488"/>
            <a:ext cx="3167063" cy="892175"/>
            <a:chOff x="1115" y="2617"/>
            <a:chExt cx="1995" cy="562"/>
          </a:xfrm>
        </p:grpSpPr>
        <p:pic>
          <p:nvPicPr>
            <p:cNvPr id="11348" name="Picture 84" descr="dictophone"/>
            <p:cNvPicPr>
              <a:picLocks noChangeAspect="1" noChangeArrowheads="1"/>
            </p:cNvPicPr>
            <p:nvPr/>
          </p:nvPicPr>
          <p:blipFill>
            <a:blip r:embed="rId5">
              <a:clrChange>
                <a:clrFrom>
                  <a:srgbClr val="CCFF98"/>
                </a:clrFrom>
                <a:clrTo>
                  <a:srgbClr val="CCFF98">
                    <a:alpha val="0"/>
                  </a:srgbClr>
                </a:clrTo>
              </a:clrChange>
            </a:blip>
            <a:srcRect/>
            <a:stretch>
              <a:fillRect/>
            </a:stretch>
          </p:blipFill>
          <p:spPr bwMode="auto">
            <a:xfrm>
              <a:off x="1115" y="2704"/>
              <a:ext cx="263" cy="475"/>
            </a:xfrm>
            <a:prstGeom prst="rect">
              <a:avLst/>
            </a:prstGeom>
            <a:noFill/>
          </p:spPr>
        </p:pic>
        <p:pic>
          <p:nvPicPr>
            <p:cNvPr id="11349" name="Picture 85" descr="lentes con lapiz"/>
            <p:cNvPicPr>
              <a:picLocks noChangeAspect="1" noChangeArrowheads="1"/>
            </p:cNvPicPr>
            <p:nvPr/>
          </p:nvPicPr>
          <p:blipFill>
            <a:blip r:embed="rId6"/>
            <a:srcRect/>
            <a:stretch>
              <a:fillRect/>
            </a:stretch>
          </p:blipFill>
          <p:spPr bwMode="auto">
            <a:xfrm>
              <a:off x="2553" y="2718"/>
              <a:ext cx="557" cy="213"/>
            </a:xfrm>
            <a:prstGeom prst="rect">
              <a:avLst/>
            </a:prstGeom>
            <a:noFill/>
          </p:spPr>
        </p:pic>
        <p:pic>
          <p:nvPicPr>
            <p:cNvPr id="11350" name="Picture 86"/>
            <p:cNvPicPr>
              <a:picLocks noChangeAspect="1" noChangeArrowheads="1"/>
            </p:cNvPicPr>
            <p:nvPr/>
          </p:nvPicPr>
          <p:blipFill>
            <a:blip r:embed="rId7"/>
            <a:srcRect/>
            <a:stretch>
              <a:fillRect/>
            </a:stretch>
          </p:blipFill>
          <p:spPr bwMode="auto">
            <a:xfrm>
              <a:off x="2348" y="2617"/>
              <a:ext cx="246" cy="314"/>
            </a:xfrm>
            <a:prstGeom prst="rect">
              <a:avLst/>
            </a:prstGeom>
            <a:noFill/>
            <a:ln w="9525">
              <a:noFill/>
              <a:miter lim="800000"/>
              <a:headEnd/>
              <a:tailEnd/>
            </a:ln>
            <a:effectLst/>
          </p:spPr>
        </p:pic>
        <p:sp>
          <p:nvSpPr>
            <p:cNvPr id="11351" name="Text Box 87"/>
            <p:cNvSpPr txBox="1">
              <a:spLocks noChangeArrowheads="1"/>
            </p:cNvSpPr>
            <p:nvPr/>
          </p:nvSpPr>
          <p:spPr bwMode="auto">
            <a:xfrm>
              <a:off x="1341" y="2659"/>
              <a:ext cx="1451" cy="398"/>
            </a:xfrm>
            <a:prstGeom prst="rect">
              <a:avLst/>
            </a:prstGeom>
            <a:noFill/>
            <a:ln w="9525">
              <a:noFill/>
              <a:miter lim="800000"/>
              <a:headEnd/>
              <a:tailEnd/>
            </a:ln>
            <a:effectLst/>
          </p:spPr>
          <p:txBody>
            <a:bodyPr lIns="81382" tIns="40691" rIns="81382" bIns="40691">
              <a:prstTxWarp prst="textNoShape">
                <a:avLst/>
              </a:prstTxWarp>
              <a:spAutoFit/>
            </a:bodyPr>
            <a:lstStyle/>
            <a:p>
              <a:pPr algn="l" eaLnBrk="0" hangingPunct="0"/>
              <a:r>
                <a:rPr lang="es-MX" b="1">
                  <a:solidFill>
                    <a:srgbClr val="000000"/>
                  </a:solidFill>
                  <a:latin typeface="Times New Roman" charset="0"/>
                </a:rPr>
                <a:t>    </a:t>
              </a:r>
              <a:r>
                <a:rPr lang="es-MX" sz="2000" b="1">
                  <a:solidFill>
                    <a:srgbClr val="000000"/>
                  </a:solidFill>
                  <a:latin typeface="Times New Roman" charset="0"/>
                </a:rPr>
                <a:t>      </a:t>
              </a:r>
              <a:r>
                <a:rPr lang="es-MX" sz="2000">
                  <a:solidFill>
                    <a:srgbClr val="000000"/>
                  </a:solidFill>
                </a:rPr>
                <a:t>Capture</a:t>
              </a:r>
              <a:r>
                <a:rPr lang="es-MX" sz="2000">
                  <a:solidFill>
                    <a:srgbClr val="000000"/>
                  </a:solidFill>
                  <a:latin typeface="Times New Roman" charset="0"/>
                </a:rPr>
                <a:t>       </a:t>
              </a:r>
              <a:r>
                <a:rPr lang="es-MX">
                  <a:solidFill>
                    <a:srgbClr val="000000"/>
                  </a:solidFill>
                  <a:latin typeface="Times New Roman" charset="0"/>
                </a:rPr>
                <a:t>             </a:t>
              </a:r>
              <a:r>
                <a:rPr lang="es-MX" sz="1600">
                  <a:solidFill>
                    <a:srgbClr val="000000"/>
                  </a:solidFill>
                  <a:latin typeface="Times New Roman" charset="0"/>
                </a:rPr>
                <a:t>(Interviews, observation)</a:t>
              </a:r>
              <a:endParaRPr lang="es-MX" sz="1600">
                <a:latin typeface="Times New Roman" charset="0"/>
              </a:endParaRPr>
            </a:p>
          </p:txBody>
        </p:sp>
      </p:grpSp>
      <p:sp>
        <p:nvSpPr>
          <p:cNvPr id="11352" name="Line 88"/>
          <p:cNvSpPr>
            <a:spLocks noChangeShapeType="1"/>
          </p:cNvSpPr>
          <p:nvPr/>
        </p:nvSpPr>
        <p:spPr bwMode="auto">
          <a:xfrm flipV="1">
            <a:off x="2646363" y="4868863"/>
            <a:ext cx="47625" cy="288925"/>
          </a:xfrm>
          <a:prstGeom prst="line">
            <a:avLst/>
          </a:prstGeom>
          <a:noFill/>
          <a:ln w="57150">
            <a:solidFill>
              <a:srgbClr val="3333CC"/>
            </a:solidFill>
            <a:round/>
            <a:headEnd/>
            <a:tailEnd type="triangle" w="med" len="med"/>
          </a:ln>
          <a:effectLst/>
        </p:spPr>
        <p:txBody>
          <a:bodyPr anchor="ctr">
            <a:prstTxWarp prst="textNoShape">
              <a:avLst/>
            </a:prstTxWarp>
          </a:bodyPr>
          <a:lstStyle/>
          <a:p>
            <a:endParaRPr lang="en-US" dirty="0"/>
          </a:p>
        </p:txBody>
      </p:sp>
      <p:grpSp>
        <p:nvGrpSpPr>
          <p:cNvPr id="12" name="Group 89"/>
          <p:cNvGrpSpPr>
            <a:grpSpLocks/>
          </p:cNvGrpSpPr>
          <p:nvPr/>
        </p:nvGrpSpPr>
        <p:grpSpPr bwMode="auto">
          <a:xfrm>
            <a:off x="990600" y="5157788"/>
            <a:ext cx="5105400" cy="1055687"/>
            <a:chOff x="249" y="3249"/>
            <a:chExt cx="3221" cy="665"/>
          </a:xfrm>
        </p:grpSpPr>
        <p:sp>
          <p:nvSpPr>
            <p:cNvPr id="11354" name="Text Box 90"/>
            <p:cNvSpPr txBox="1">
              <a:spLocks noChangeArrowheads="1"/>
            </p:cNvSpPr>
            <p:nvPr/>
          </p:nvSpPr>
          <p:spPr bwMode="auto">
            <a:xfrm>
              <a:off x="249" y="3702"/>
              <a:ext cx="2177" cy="212"/>
            </a:xfrm>
            <a:prstGeom prst="rect">
              <a:avLst/>
            </a:prstGeom>
            <a:noFill/>
            <a:ln w="9525">
              <a:noFill/>
              <a:miter lim="800000"/>
              <a:headEnd/>
              <a:tailEnd/>
            </a:ln>
            <a:effectLst/>
          </p:spPr>
          <p:txBody>
            <a:bodyPr>
              <a:prstTxWarp prst="textNoShape">
                <a:avLst/>
              </a:prstTxWarp>
              <a:spAutoFit/>
            </a:bodyPr>
            <a:lstStyle/>
            <a:p>
              <a:pPr algn="l" eaLnBrk="0" hangingPunct="0"/>
              <a:r>
                <a:rPr lang="es-MX" sz="1600">
                  <a:solidFill>
                    <a:srgbClr val="000000"/>
                  </a:solidFill>
                  <a:latin typeface="Times New Roman" charset="0"/>
                </a:rPr>
                <a:t> General Hospital Zona IV</a:t>
              </a:r>
              <a:endParaRPr lang="es-MX" sz="1600">
                <a:latin typeface="Times New Roman" charset="0"/>
              </a:endParaRPr>
            </a:p>
          </p:txBody>
        </p:sp>
        <p:graphicFrame>
          <p:nvGraphicFramePr>
            <p:cNvPr id="11355" name="Object 91"/>
            <p:cNvGraphicFramePr>
              <a:graphicFrameLocks noChangeAspect="1"/>
            </p:cNvGraphicFramePr>
            <p:nvPr/>
          </p:nvGraphicFramePr>
          <p:xfrm>
            <a:off x="476" y="3249"/>
            <a:ext cx="443" cy="471"/>
          </p:xfrm>
          <a:graphic>
            <a:graphicData uri="http://schemas.openxmlformats.org/presentationml/2006/ole">
              <p:oleObj spid="_x0000_s74754" name="VISIO" r:id="rId8" imgW="5778500" imgH="6350000" progId="">
                <p:embed/>
              </p:oleObj>
            </a:graphicData>
          </a:graphic>
        </p:graphicFrame>
        <p:sp>
          <p:nvSpPr>
            <p:cNvPr id="11356" name="Text Box 92"/>
            <p:cNvSpPr txBox="1">
              <a:spLocks noChangeArrowheads="1"/>
            </p:cNvSpPr>
            <p:nvPr/>
          </p:nvSpPr>
          <p:spPr bwMode="auto">
            <a:xfrm>
              <a:off x="930" y="3385"/>
              <a:ext cx="2177" cy="212"/>
            </a:xfrm>
            <a:prstGeom prst="rect">
              <a:avLst/>
            </a:prstGeom>
            <a:noFill/>
            <a:ln w="9525">
              <a:noFill/>
              <a:miter lim="800000"/>
              <a:headEnd/>
              <a:tailEnd/>
            </a:ln>
            <a:effectLst/>
          </p:spPr>
          <p:txBody>
            <a:bodyPr>
              <a:prstTxWarp prst="textNoShape">
                <a:avLst/>
              </a:prstTxWarp>
              <a:spAutoFit/>
            </a:bodyPr>
            <a:lstStyle/>
            <a:p>
              <a:pPr algn="l" eaLnBrk="0" hangingPunct="0"/>
              <a:r>
                <a:rPr lang="es-MX" sz="1600">
                  <a:solidFill>
                    <a:srgbClr val="000000"/>
                  </a:solidFill>
                  <a:latin typeface="Times New Roman" charset="0"/>
                </a:rPr>
                <a:t>Urgencies </a:t>
              </a:r>
              <a:r>
                <a:rPr lang="es-MX" sz="1400">
                  <a:solidFill>
                    <a:srgbClr val="000000"/>
                  </a:solidFill>
                  <a:latin typeface="Times New Roman" charset="0"/>
                </a:rPr>
                <a:t>(2 MB, 2 MI, 2E,1JP, 1TS, 1AH)</a:t>
              </a:r>
            </a:p>
          </p:txBody>
        </p:sp>
        <p:sp>
          <p:nvSpPr>
            <p:cNvPr id="11357" name="Text Box 93"/>
            <p:cNvSpPr txBox="1">
              <a:spLocks noChangeArrowheads="1"/>
            </p:cNvSpPr>
            <p:nvPr/>
          </p:nvSpPr>
          <p:spPr bwMode="auto">
            <a:xfrm>
              <a:off x="930" y="3521"/>
              <a:ext cx="1225" cy="212"/>
            </a:xfrm>
            <a:prstGeom prst="rect">
              <a:avLst/>
            </a:prstGeom>
            <a:noFill/>
            <a:ln w="9525">
              <a:noFill/>
              <a:miter lim="800000"/>
              <a:headEnd/>
              <a:tailEnd/>
            </a:ln>
            <a:effectLst/>
          </p:spPr>
          <p:txBody>
            <a:bodyPr>
              <a:prstTxWarp prst="textNoShape">
                <a:avLst/>
              </a:prstTxWarp>
              <a:spAutoFit/>
            </a:bodyPr>
            <a:lstStyle/>
            <a:p>
              <a:pPr algn="l" eaLnBrk="0" hangingPunct="0"/>
              <a:r>
                <a:rPr lang="es-MX" sz="1600">
                  <a:solidFill>
                    <a:srgbClr val="000000"/>
                  </a:solidFill>
                  <a:latin typeface="Times New Roman" charset="0"/>
                </a:rPr>
                <a:t>Laboratory </a:t>
              </a:r>
              <a:r>
                <a:rPr lang="es-MX" sz="1400">
                  <a:solidFill>
                    <a:srgbClr val="000000"/>
                  </a:solidFill>
                  <a:latin typeface="Times New Roman" charset="0"/>
                </a:rPr>
                <a:t>(1JL, 1Q)</a:t>
              </a:r>
              <a:endParaRPr lang="es-MX" sz="1400">
                <a:latin typeface="Times New Roman" charset="0"/>
              </a:endParaRPr>
            </a:p>
          </p:txBody>
        </p:sp>
        <p:sp>
          <p:nvSpPr>
            <p:cNvPr id="11358" name="Text Box 94"/>
            <p:cNvSpPr txBox="1">
              <a:spLocks noChangeArrowheads="1"/>
            </p:cNvSpPr>
            <p:nvPr/>
          </p:nvSpPr>
          <p:spPr bwMode="auto">
            <a:xfrm>
              <a:off x="930" y="3249"/>
              <a:ext cx="2540" cy="212"/>
            </a:xfrm>
            <a:prstGeom prst="rect">
              <a:avLst/>
            </a:prstGeom>
            <a:noFill/>
            <a:ln w="9525">
              <a:noFill/>
              <a:miter lim="800000"/>
              <a:headEnd/>
              <a:tailEnd/>
            </a:ln>
            <a:effectLst/>
          </p:spPr>
          <p:txBody>
            <a:bodyPr>
              <a:prstTxWarp prst="textNoShape">
                <a:avLst/>
              </a:prstTxWarp>
              <a:spAutoFit/>
            </a:bodyPr>
            <a:lstStyle/>
            <a:p>
              <a:pPr algn="l" eaLnBrk="0" hangingPunct="0"/>
              <a:r>
                <a:rPr lang="es-MX" sz="1600">
                  <a:solidFill>
                    <a:srgbClr val="000000"/>
                  </a:solidFill>
                  <a:latin typeface="Times New Roman" charset="0"/>
                </a:rPr>
                <a:t>Internal medicine </a:t>
              </a:r>
              <a:r>
                <a:rPr lang="es-MX" sz="1400">
                  <a:solidFill>
                    <a:srgbClr val="000000"/>
                  </a:solidFill>
                  <a:latin typeface="Times New Roman" charset="0"/>
                </a:rPr>
                <a:t>(2 MB,2 MI, 2E,1JP, 1TS, 1AH)</a:t>
              </a:r>
            </a:p>
          </p:txBody>
        </p:sp>
      </p:grpSp>
      <p:sp>
        <p:nvSpPr>
          <p:cNvPr id="11362" name="Rectangle 98"/>
          <p:cNvSpPr>
            <a:spLocks noGrp="1" noChangeArrowheads="1"/>
          </p:cNvSpPr>
          <p:nvPr>
            <p:ph type="title"/>
          </p:nvPr>
        </p:nvSpPr>
        <p:spPr/>
        <p:txBody>
          <a:bodyPr/>
          <a:lstStyle/>
          <a:p>
            <a:r>
              <a:rPr lang="es-MX" dirty="0" smtClean="0"/>
              <a:t>Workplace studies</a:t>
            </a:r>
            <a:endParaRPr lang="es-MX" dirty="0"/>
          </a:p>
        </p:txBody>
      </p:sp>
      <p:sp>
        <p:nvSpPr>
          <p:cNvPr id="93" name="Rectangle 15"/>
          <p:cNvSpPr>
            <a:spLocks noChangeArrowheads="1"/>
          </p:cNvSpPr>
          <p:nvPr/>
        </p:nvSpPr>
        <p:spPr bwMode="auto">
          <a:xfrm>
            <a:off x="6484938" y="4914900"/>
            <a:ext cx="2160588" cy="647700"/>
          </a:xfrm>
          <a:prstGeom prst="rect">
            <a:avLst/>
          </a:prstGeom>
          <a:noFill/>
          <a:ln w="9525">
            <a:solidFill>
              <a:srgbClr val="993300"/>
            </a:solidFill>
            <a:miter lim="800000"/>
            <a:headEnd/>
            <a:tailEnd/>
          </a:ln>
          <a:effectLst/>
        </p:spPr>
        <p:txBody>
          <a:bodyPr lIns="81382" tIns="40691" rIns="81382" bIns="40691">
            <a:prstTxWarp prst="textNoShape">
              <a:avLst/>
            </a:prstTxWarp>
          </a:bodyPr>
          <a:lstStyle/>
          <a:p>
            <a:pPr algn="ctr" eaLnBrk="0" hangingPunct="0"/>
            <a:r>
              <a:rPr lang="es-MX" dirty="0" smtClean="0">
                <a:solidFill>
                  <a:srgbClr val="000000"/>
                </a:solidFill>
              </a:rPr>
              <a:t>Generate</a:t>
            </a:r>
          </a:p>
          <a:p>
            <a:pPr algn="ctr" eaLnBrk="0" hangingPunct="0"/>
            <a:r>
              <a:rPr lang="es-MX" dirty="0" smtClean="0">
                <a:solidFill>
                  <a:srgbClr val="000000"/>
                </a:solidFill>
              </a:rPr>
              <a:t>Theory</a:t>
            </a:r>
            <a:endParaRPr lang="es-MX" b="1" dirty="0">
              <a:solidFill>
                <a:srgbClr val="000000"/>
              </a:solidFill>
            </a:endParaRPr>
          </a:p>
        </p:txBody>
      </p:sp>
      <p:sp>
        <p:nvSpPr>
          <p:cNvPr id="94" name="Line 19"/>
          <p:cNvSpPr>
            <a:spLocks noChangeShapeType="1"/>
          </p:cNvSpPr>
          <p:nvPr/>
        </p:nvSpPr>
        <p:spPr bwMode="auto">
          <a:xfrm>
            <a:off x="6096000" y="5273675"/>
            <a:ext cx="360363" cy="0"/>
          </a:xfrm>
          <a:prstGeom prst="line">
            <a:avLst/>
          </a:prstGeom>
          <a:noFill/>
          <a:ln w="57150">
            <a:solidFill>
              <a:srgbClr val="3333CC"/>
            </a:solidFill>
            <a:round/>
            <a:headEnd/>
            <a:tailEnd type="triangle" w="med" len="med"/>
          </a:ln>
          <a:effectLst/>
        </p:spPr>
        <p:txBody>
          <a:bodyPr wrap="none" anchor="ctr">
            <a:prstTxWarp prst="textNoShape">
              <a:avLst/>
            </a:prstTxWarp>
          </a:bodyPr>
          <a:lstStyle/>
          <a:p>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641350" y="107950"/>
            <a:ext cx="7856538" cy="130968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s-MX" smtClean="0"/>
              <a:t>New conversations</a:t>
            </a:r>
            <a:endParaRPr lang="en-US" smtClean="0"/>
          </a:p>
        </p:txBody>
      </p:sp>
      <p:sp>
        <p:nvSpPr>
          <p:cNvPr id="23555" name="Content Placeholder 2"/>
          <p:cNvSpPr>
            <a:spLocks noGrp="1"/>
          </p:cNvSpPr>
          <p:nvPr>
            <p:ph idx="1"/>
          </p:nvPr>
        </p:nvSpPr>
        <p:spPr bwMode="auto">
          <a:xfrm>
            <a:off x="619125" y="1447800"/>
            <a:ext cx="7878763" cy="4638675"/>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Arial" charset="0"/>
              <a:buNone/>
            </a:pPr>
            <a:r>
              <a:rPr lang="en-US" sz="2800" i="1" dirty="0" smtClean="0"/>
              <a:t>   </a:t>
            </a:r>
            <a:r>
              <a:rPr lang="es-MX" sz="2800" i="1" dirty="0" smtClean="0"/>
              <a:t> “I realize that there are more things to talk about</a:t>
            </a:r>
            <a:r>
              <a:rPr lang="en-US" sz="2800" i="1" dirty="0" smtClean="0"/>
              <a:t>”</a:t>
            </a:r>
          </a:p>
          <a:p>
            <a:pPr algn="r" eaLnBrk="1" hangingPunct="1">
              <a:buFont typeface="Arial" charset="0"/>
              <a:buNone/>
            </a:pPr>
            <a:r>
              <a:rPr lang="es-MX" sz="2800" dirty="0" smtClean="0"/>
              <a:t>89 year-old user</a:t>
            </a:r>
          </a:p>
          <a:p>
            <a:pPr algn="r" eaLnBrk="1" hangingPunct="1">
              <a:buFont typeface="Arial" charset="0"/>
              <a:buNone/>
            </a:pPr>
            <a:endParaRPr lang="es-MX" sz="1000" dirty="0" smtClean="0"/>
          </a:p>
          <a:p>
            <a:pPr eaLnBrk="1" hangingPunct="1">
              <a:buFont typeface="Arial" charset="0"/>
              <a:buNone/>
            </a:pPr>
            <a:r>
              <a:rPr lang="en-US" sz="2800" i="1" dirty="0" smtClean="0"/>
              <a:t>    “I go to her house and she starts talking to me, she talks about my dog and my husband, I believe this is because of the display, now we even talk about personal things”</a:t>
            </a:r>
          </a:p>
          <a:p>
            <a:pPr algn="r" eaLnBrk="1" hangingPunct="1">
              <a:buFont typeface="Arial" charset="0"/>
              <a:buNone/>
            </a:pPr>
            <a:r>
              <a:rPr lang="es-MX" sz="2800" dirty="0" smtClean="0"/>
              <a:t>Duagther-in-law</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01751.JPG"/>
          <p:cNvPicPr>
            <a:picLocks noChangeAspect="1"/>
          </p:cNvPicPr>
          <p:nvPr/>
        </p:nvPicPr>
        <p:blipFill>
          <a:blip r:embed="rId2"/>
          <a:stretch>
            <a:fillRect/>
          </a:stretch>
        </p:blipFill>
        <p:spPr>
          <a:xfrm>
            <a:off x="2133600" y="1371600"/>
            <a:ext cx="4286250" cy="5715000"/>
          </a:xfrm>
          <a:prstGeom prst="rect">
            <a:avLst/>
          </a:prstGeom>
        </p:spPr>
      </p:pic>
      <p:sp>
        <p:nvSpPr>
          <p:cNvPr id="2" name="Title 1"/>
          <p:cNvSpPr>
            <a:spLocks noGrp="1"/>
          </p:cNvSpPr>
          <p:nvPr>
            <p:ph type="title"/>
          </p:nvPr>
        </p:nvSpPr>
        <p:spPr>
          <a:xfrm>
            <a:off x="457200" y="152400"/>
            <a:ext cx="8229600" cy="1143000"/>
          </a:xfrm>
        </p:spPr>
        <p:txBody>
          <a:bodyPr>
            <a:normAutofit fontScale="90000"/>
          </a:bodyPr>
          <a:lstStyle/>
          <a:p>
            <a:r>
              <a:rPr lang="en-US" dirty="0" smtClean="0"/>
              <a:t>User study before deployment at a nursing home</a:t>
            </a:r>
            <a:endParaRPr lang="en-US" dirty="0"/>
          </a:p>
        </p:txBody>
      </p:sp>
      <p:pic>
        <p:nvPicPr>
          <p:cNvPr id="4" name="Content Placeholder 3" descr="DSC01676.JPG"/>
          <p:cNvPicPr>
            <a:picLocks noGrp="1" noChangeAspect="1"/>
          </p:cNvPicPr>
          <p:nvPr>
            <p:ph idx="1"/>
          </p:nvPr>
        </p:nvPicPr>
        <p:blipFill>
          <a:blip r:embed="rId3"/>
          <a:srcRect l="-71221" r="-71221"/>
          <a:stretch>
            <a:fillRect/>
          </a:stretch>
        </p:blipFill>
        <p:spPr>
          <a:xfrm>
            <a:off x="-1676400" y="1371600"/>
            <a:ext cx="5542206" cy="3048000"/>
          </a:xfrm>
        </p:spPr>
      </p:pic>
      <p:pic>
        <p:nvPicPr>
          <p:cNvPr id="7" name="Picture 6" descr="DSC01716.JPG"/>
          <p:cNvPicPr>
            <a:picLocks noChangeAspect="1"/>
          </p:cNvPicPr>
          <p:nvPr/>
        </p:nvPicPr>
        <p:blipFill>
          <a:blip r:embed="rId4"/>
          <a:stretch>
            <a:fillRect/>
          </a:stretch>
        </p:blipFill>
        <p:spPr>
          <a:xfrm>
            <a:off x="5805487" y="1381125"/>
            <a:ext cx="3414713" cy="4552950"/>
          </a:xfrm>
          <a:prstGeom prst="rect">
            <a:avLst/>
          </a:prstGeom>
        </p:spPr>
      </p:pic>
      <p:pic>
        <p:nvPicPr>
          <p:cNvPr id="8" name="Picture 7" descr="DSC01818.JPG"/>
          <p:cNvPicPr>
            <a:picLocks noChangeAspect="1"/>
          </p:cNvPicPr>
          <p:nvPr/>
        </p:nvPicPr>
        <p:blipFill>
          <a:blip r:embed="rId5"/>
          <a:stretch>
            <a:fillRect/>
          </a:stretch>
        </p:blipFill>
        <p:spPr>
          <a:xfrm>
            <a:off x="0" y="4005262"/>
            <a:ext cx="2711054" cy="3614738"/>
          </a:xfrm>
          <a:prstGeom prst="rect">
            <a:avLst/>
          </a:prstGeom>
        </p:spPr>
      </p:pic>
      <p:pic>
        <p:nvPicPr>
          <p:cNvPr id="10" name="Picture 9" descr="DSC01754.JPG"/>
          <p:cNvPicPr>
            <a:picLocks noChangeAspect="1"/>
          </p:cNvPicPr>
          <p:nvPr/>
        </p:nvPicPr>
        <p:blipFill>
          <a:blip r:embed="rId6"/>
          <a:stretch>
            <a:fillRect/>
          </a:stretch>
        </p:blipFill>
        <p:spPr>
          <a:xfrm>
            <a:off x="5303837" y="4455584"/>
            <a:ext cx="3916363" cy="522181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Residence for elders with Alzheimer’s Disease</a:t>
            </a:r>
            <a:endParaRPr lang="en-US" dirty="0"/>
          </a:p>
        </p:txBody>
      </p:sp>
      <p:graphicFrame>
        <p:nvGraphicFramePr>
          <p:cNvPr id="5" name="Chart 4"/>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715273"/>
              </p:ext>
            </p:extLst>
          </p:nvPr>
        </p:nvGraphicFramePr>
        <p:xfrm>
          <a:off x="467544" y="2497088"/>
          <a:ext cx="7992888" cy="345219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95284453"/>
              </p:ext>
            </p:extLst>
          </p:nvPr>
        </p:nvGraphicFramePr>
        <p:xfrm>
          <a:off x="179512" y="3645024"/>
          <a:ext cx="8856986" cy="731520"/>
        </p:xfrm>
        <a:graphic>
          <a:graphicData uri="http://schemas.openxmlformats.org/drawingml/2006/table">
            <a:tbl>
              <a:tblPr firstRow="1" bandRow="1">
                <a:tableStyleId>{5C22544A-7EE6-4342-B048-85BDC9FD1C3A}</a:tableStyleId>
              </a:tblPr>
              <a:tblGrid>
                <a:gridCol w="827431"/>
                <a:gridCol w="630842"/>
                <a:gridCol w="630842"/>
                <a:gridCol w="911214"/>
                <a:gridCol w="911214"/>
                <a:gridCol w="911214"/>
                <a:gridCol w="959645"/>
                <a:gridCol w="768646"/>
                <a:gridCol w="768646"/>
                <a:gridCol w="768646"/>
                <a:gridCol w="768646"/>
              </a:tblGrid>
              <a:tr h="124257">
                <a:tc>
                  <a:txBody>
                    <a:bodyPr/>
                    <a:lstStyle/>
                    <a:p>
                      <a:pPr algn="ctr"/>
                      <a:r>
                        <a:rPr lang="es-MX" sz="1000" dirty="0" smtClean="0"/>
                        <a:t>Tiempo</a:t>
                      </a:r>
                      <a:endParaRPr lang="es-MX" sz="1000" dirty="0"/>
                    </a:p>
                  </a:txBody>
                  <a:tcPr/>
                </a:tc>
                <a:tc>
                  <a:txBody>
                    <a:bodyPr/>
                    <a:lstStyle/>
                    <a:p>
                      <a:pPr algn="ctr"/>
                      <a:r>
                        <a:rPr lang="es-MX" sz="1000" dirty="0" smtClean="0"/>
                        <a:t>D</a:t>
                      </a:r>
                      <a:endParaRPr lang="es-MX" sz="1000" dirty="0"/>
                    </a:p>
                  </a:txBody>
                  <a:tcPr/>
                </a:tc>
                <a:tc>
                  <a:txBody>
                    <a:bodyPr/>
                    <a:lstStyle/>
                    <a:p>
                      <a:pPr algn="ctr"/>
                      <a:r>
                        <a:rPr lang="es-MX" sz="1000" dirty="0" smtClean="0"/>
                        <a:t>R</a:t>
                      </a:r>
                      <a:endParaRPr lang="es-MX" sz="1000" dirty="0"/>
                    </a:p>
                  </a:txBody>
                  <a:tcPr/>
                </a:tc>
                <a:tc>
                  <a:txBody>
                    <a:bodyPr/>
                    <a:lstStyle/>
                    <a:p>
                      <a:pPr algn="ctr"/>
                      <a:r>
                        <a:rPr lang="es-MX" sz="1000" dirty="0" smtClean="0"/>
                        <a:t>M</a:t>
                      </a:r>
                      <a:endParaRPr lang="es-MX" sz="1000" dirty="0"/>
                    </a:p>
                  </a:txBody>
                  <a:tcPr/>
                </a:tc>
                <a:tc>
                  <a:txBody>
                    <a:bodyPr/>
                    <a:lstStyle/>
                    <a:p>
                      <a:pPr algn="ctr"/>
                      <a:r>
                        <a:rPr lang="es-MX" sz="1000" dirty="0" smtClean="0"/>
                        <a:t>O</a:t>
                      </a:r>
                      <a:endParaRPr lang="es-MX" sz="1000" dirty="0"/>
                    </a:p>
                  </a:txBody>
                  <a:tcPr/>
                </a:tc>
                <a:tc>
                  <a:txBody>
                    <a:bodyPr/>
                    <a:lstStyle/>
                    <a:p>
                      <a:pPr algn="ctr"/>
                      <a:r>
                        <a:rPr lang="es-MX" sz="1000" dirty="0" smtClean="0"/>
                        <a:t>H</a:t>
                      </a:r>
                      <a:endParaRPr lang="es-MX" sz="1000" dirty="0"/>
                    </a:p>
                  </a:txBody>
                  <a:tcPr/>
                </a:tc>
                <a:tc>
                  <a:txBody>
                    <a:bodyPr/>
                    <a:lstStyle/>
                    <a:p>
                      <a:pPr algn="ctr"/>
                      <a:r>
                        <a:rPr lang="es-MX" sz="1000" dirty="0" smtClean="0"/>
                        <a:t>A</a:t>
                      </a:r>
                      <a:endParaRPr lang="es-MX" sz="1000" dirty="0"/>
                    </a:p>
                  </a:txBody>
                  <a:tcPr/>
                </a:tc>
                <a:tc>
                  <a:txBody>
                    <a:bodyPr/>
                    <a:lstStyle/>
                    <a:p>
                      <a:pPr algn="ctr"/>
                      <a:r>
                        <a:rPr lang="es-MX" sz="1000" dirty="0" smtClean="0"/>
                        <a:t>C</a:t>
                      </a:r>
                      <a:endParaRPr lang="es-MX" sz="1000" dirty="0"/>
                    </a:p>
                  </a:txBody>
                  <a:tcPr/>
                </a:tc>
                <a:tc>
                  <a:txBody>
                    <a:bodyPr/>
                    <a:lstStyle/>
                    <a:p>
                      <a:pPr algn="ctr"/>
                      <a:r>
                        <a:rPr lang="es-MX" sz="1000" dirty="0" smtClean="0"/>
                        <a:t>TP</a:t>
                      </a:r>
                      <a:endParaRPr lang="es-MX" sz="1000" dirty="0"/>
                    </a:p>
                  </a:txBody>
                  <a:tcPr/>
                </a:tc>
                <a:tc>
                  <a:txBody>
                    <a:bodyPr/>
                    <a:lstStyle/>
                    <a:p>
                      <a:pPr algn="ctr"/>
                      <a:r>
                        <a:rPr lang="es-MX" sz="1000" dirty="0" smtClean="0"/>
                        <a:t>S</a:t>
                      </a:r>
                      <a:endParaRPr lang="es-MX" sz="1000" dirty="0"/>
                    </a:p>
                  </a:txBody>
                  <a:tcPr/>
                </a:tc>
                <a:tc>
                  <a:txBody>
                    <a:bodyPr/>
                    <a:lstStyle/>
                    <a:p>
                      <a:pPr algn="ctr"/>
                      <a:r>
                        <a:rPr lang="es-MX" sz="1000" dirty="0" smtClean="0"/>
                        <a:t>I</a:t>
                      </a:r>
                      <a:endParaRPr lang="es-MX" sz="1000" dirty="0"/>
                    </a:p>
                  </a:txBody>
                  <a:tcPr/>
                </a:tc>
              </a:tr>
              <a:tr h="133225">
                <a:tc>
                  <a:txBody>
                    <a:bodyPr/>
                    <a:lstStyle/>
                    <a:p>
                      <a:pPr algn="l"/>
                      <a:r>
                        <a:rPr lang="es-MX" sz="1000" dirty="0" smtClean="0"/>
                        <a:t>Matutino</a:t>
                      </a:r>
                      <a:endParaRPr lang="es-MX" sz="1000" dirty="0"/>
                    </a:p>
                  </a:txBody>
                  <a:tcPr/>
                </a:tc>
                <a:tc>
                  <a:txBody>
                    <a:bodyPr/>
                    <a:lstStyle/>
                    <a:p>
                      <a:pPr algn="ctr"/>
                      <a:r>
                        <a:rPr lang="es-MX" sz="1000" dirty="0" smtClean="0"/>
                        <a:t>-</a:t>
                      </a:r>
                      <a:endParaRPr lang="es-MX" sz="1000" dirty="0"/>
                    </a:p>
                  </a:txBody>
                  <a:tcPr/>
                </a:tc>
                <a:tc>
                  <a:txBody>
                    <a:bodyPr/>
                    <a:lstStyle/>
                    <a:p>
                      <a:pPr algn="ctr"/>
                      <a:r>
                        <a:rPr lang="es-MX" sz="1000" dirty="0" smtClean="0"/>
                        <a:t>-/0:03</a:t>
                      </a:r>
                      <a:endParaRPr lang="es-MX" sz="1000" dirty="0"/>
                    </a:p>
                  </a:txBody>
                  <a:tcPr/>
                </a:tc>
                <a:tc>
                  <a:txBody>
                    <a:bodyPr/>
                    <a:lstStyle/>
                    <a:p>
                      <a:pPr algn="ctr"/>
                      <a:r>
                        <a:rPr lang="es-MX" sz="1000" dirty="0" smtClean="0"/>
                        <a:t>-/0:02</a:t>
                      </a:r>
                      <a:endParaRPr lang="es-MX" sz="1000" dirty="0"/>
                    </a:p>
                  </a:txBody>
                  <a:tcPr/>
                </a:tc>
                <a:tc>
                  <a:txBody>
                    <a:bodyPr/>
                    <a:lstStyle/>
                    <a:p>
                      <a:pPr algn="ctr"/>
                      <a:r>
                        <a:rPr lang="es-MX" sz="1000" dirty="0" smtClean="0"/>
                        <a:t>0:49/0:20</a:t>
                      </a:r>
                      <a:endParaRPr lang="es-MX" sz="1000" dirty="0"/>
                    </a:p>
                  </a:txBody>
                  <a:tcPr/>
                </a:tc>
                <a:tc>
                  <a:txBody>
                    <a:bodyPr/>
                    <a:lstStyle/>
                    <a:p>
                      <a:pPr algn="ctr"/>
                      <a:r>
                        <a:rPr lang="es-MX" sz="1000" dirty="0" smtClean="0"/>
                        <a:t>0:18/0:40</a:t>
                      </a:r>
                      <a:endParaRPr lang="es-MX" sz="1000" dirty="0"/>
                    </a:p>
                  </a:txBody>
                  <a:tcPr/>
                </a:tc>
                <a:tc>
                  <a:txBody>
                    <a:bodyPr/>
                    <a:lstStyle/>
                    <a:p>
                      <a:pPr algn="ctr"/>
                      <a:r>
                        <a:rPr lang="es-MX" sz="1000" dirty="0" smtClean="0"/>
                        <a:t>0:22/0:28</a:t>
                      </a:r>
                      <a:endParaRPr lang="es-MX" sz="1000" dirty="0"/>
                    </a:p>
                  </a:txBody>
                  <a:tcPr/>
                </a:tc>
                <a:tc>
                  <a:txBody>
                    <a:bodyPr/>
                    <a:lstStyle/>
                    <a:p>
                      <a:pPr algn="ctr"/>
                      <a:r>
                        <a:rPr lang="es-MX" sz="1000" dirty="0" smtClean="0"/>
                        <a:t>0:17/0:07</a:t>
                      </a:r>
                      <a:endParaRPr lang="es-MX" sz="1000" dirty="0"/>
                    </a:p>
                  </a:txBody>
                  <a:tcPr/>
                </a:tc>
                <a:tc>
                  <a:txBody>
                    <a:bodyPr/>
                    <a:lstStyle/>
                    <a:p>
                      <a:pPr algn="ctr"/>
                      <a:r>
                        <a:rPr lang="es-MX" sz="1000" dirty="0" smtClean="0"/>
                        <a:t>-/0:03</a:t>
                      </a:r>
                      <a:endParaRPr lang="es-MX" sz="1000" dirty="0"/>
                    </a:p>
                  </a:txBody>
                  <a:tcPr/>
                </a:tc>
                <a:tc>
                  <a:txBody>
                    <a:bodyPr/>
                    <a:lstStyle/>
                    <a:p>
                      <a:pPr algn="ctr"/>
                      <a:r>
                        <a:rPr lang="es-MX" sz="1000" dirty="0" smtClean="0"/>
                        <a:t>1:23/1:44</a:t>
                      </a:r>
                      <a:endParaRPr lang="es-MX" sz="1000" dirty="0"/>
                    </a:p>
                  </a:txBody>
                  <a:tcPr/>
                </a:tc>
                <a:tc>
                  <a:txBody>
                    <a:bodyPr/>
                    <a:lstStyle/>
                    <a:p>
                      <a:pPr algn="ctr"/>
                      <a:r>
                        <a:rPr lang="es-MX" sz="1000" dirty="0" smtClean="0"/>
                        <a:t>0:03/-</a:t>
                      </a:r>
                      <a:endParaRPr lang="es-MX" sz="1000" dirty="0"/>
                    </a:p>
                  </a:txBody>
                  <a:tcPr/>
                </a:tc>
              </a:tr>
              <a:tr h="133225">
                <a:tc>
                  <a:txBody>
                    <a:bodyPr/>
                    <a:lstStyle/>
                    <a:p>
                      <a:pPr algn="l"/>
                      <a:r>
                        <a:rPr lang="es-MX" sz="1000" dirty="0" smtClean="0"/>
                        <a:t>Nocturno</a:t>
                      </a:r>
                      <a:endParaRPr lang="es-MX" sz="1000" dirty="0"/>
                    </a:p>
                  </a:txBody>
                  <a:tcPr/>
                </a:tc>
                <a:tc>
                  <a:txBody>
                    <a:bodyPr/>
                    <a:lstStyle/>
                    <a:p>
                      <a:pPr algn="ctr"/>
                      <a:r>
                        <a:rPr lang="es-MX" sz="1000" dirty="0" smtClean="0"/>
                        <a:t>-/0:03</a:t>
                      </a:r>
                      <a:endParaRPr lang="es-MX" sz="1000" dirty="0"/>
                    </a:p>
                  </a:txBody>
                  <a:tcPr/>
                </a:tc>
                <a:tc>
                  <a:txBody>
                    <a:bodyPr/>
                    <a:lstStyle/>
                    <a:p>
                      <a:pPr algn="ctr"/>
                      <a:r>
                        <a:rPr lang="es-MX" sz="1000" dirty="0" smtClean="0"/>
                        <a:t>-/0:10</a:t>
                      </a:r>
                      <a:endParaRPr lang="es-MX" sz="1000" dirty="0"/>
                    </a:p>
                  </a:txBody>
                  <a:tcPr/>
                </a:tc>
                <a:tc>
                  <a:txBody>
                    <a:bodyPr/>
                    <a:lstStyle/>
                    <a:p>
                      <a:pPr algn="ctr"/>
                      <a:r>
                        <a:rPr lang="es-MX" sz="1000" dirty="0" smtClean="0"/>
                        <a:t>0:13/0:18</a:t>
                      </a:r>
                      <a:endParaRPr lang="es-MX" sz="1000" dirty="0"/>
                    </a:p>
                  </a:txBody>
                  <a:tcPr/>
                </a:tc>
                <a:tc>
                  <a:txBody>
                    <a:bodyPr/>
                    <a:lstStyle/>
                    <a:p>
                      <a:pPr algn="ctr"/>
                      <a:r>
                        <a:rPr lang="es-MX" sz="1000" dirty="0" smtClean="0"/>
                        <a:t>0:11/0:14</a:t>
                      </a:r>
                      <a:endParaRPr lang="es-MX" sz="1000" dirty="0"/>
                    </a:p>
                  </a:txBody>
                  <a:tcPr/>
                </a:tc>
                <a:tc>
                  <a:txBody>
                    <a:bodyPr/>
                    <a:lstStyle/>
                    <a:p>
                      <a:pPr algn="ctr"/>
                      <a:r>
                        <a:rPr lang="es-MX" sz="1000" dirty="0" smtClean="0"/>
                        <a:t>0:18/0:06</a:t>
                      </a:r>
                      <a:endParaRPr lang="es-MX" sz="1000" dirty="0"/>
                    </a:p>
                  </a:txBody>
                  <a:tcPr/>
                </a:tc>
                <a:tc>
                  <a:txBody>
                    <a:bodyPr/>
                    <a:lstStyle/>
                    <a:p>
                      <a:pPr algn="ctr"/>
                      <a:r>
                        <a:rPr lang="es-MX" sz="1000" dirty="0" smtClean="0"/>
                        <a:t>-/0:02</a:t>
                      </a:r>
                      <a:endParaRPr lang="es-MX" sz="1000" dirty="0"/>
                    </a:p>
                  </a:txBody>
                  <a:tcPr/>
                </a:tc>
                <a:tc>
                  <a:txBody>
                    <a:bodyPr/>
                    <a:lstStyle/>
                    <a:p>
                      <a:pPr algn="ctr"/>
                      <a:r>
                        <a:rPr lang="es-MX" sz="1000" dirty="0" smtClean="0"/>
                        <a:t>0:13/0:03</a:t>
                      </a:r>
                      <a:endParaRPr lang="es-MX" sz="1000" dirty="0"/>
                    </a:p>
                  </a:txBody>
                  <a:tcPr/>
                </a:tc>
                <a:tc>
                  <a:txBody>
                    <a:bodyPr/>
                    <a:lstStyle/>
                    <a:p>
                      <a:pPr algn="ctr"/>
                      <a:r>
                        <a:rPr lang="es-MX" sz="1000" dirty="0" smtClean="0"/>
                        <a:t>-</a:t>
                      </a:r>
                      <a:endParaRPr lang="es-MX" sz="1000" dirty="0"/>
                    </a:p>
                  </a:txBody>
                  <a:tcPr/>
                </a:tc>
                <a:tc>
                  <a:txBody>
                    <a:bodyPr/>
                    <a:lstStyle/>
                    <a:p>
                      <a:pPr algn="ctr"/>
                      <a:r>
                        <a:rPr lang="es-MX" sz="1000" dirty="0" smtClean="0"/>
                        <a:t>2:13/2:17</a:t>
                      </a:r>
                      <a:endParaRPr lang="es-MX" sz="1000" dirty="0"/>
                    </a:p>
                  </a:txBody>
                  <a:tcPr/>
                </a:tc>
                <a:tc>
                  <a:txBody>
                    <a:bodyPr/>
                    <a:lstStyle/>
                    <a:p>
                      <a:pPr algn="ctr"/>
                      <a:r>
                        <a:rPr lang="es-MX" sz="1000" dirty="0" smtClean="0"/>
                        <a:t>0:41/0:32</a:t>
                      </a:r>
                      <a:endParaRPr lang="es-MX" sz="1000" dirty="0"/>
                    </a:p>
                  </a:txBody>
                  <a:tcPr/>
                </a:tc>
              </a:tr>
            </a:tbl>
          </a:graphicData>
        </a:graphic>
      </p:graphicFrame>
      <p:sp>
        <p:nvSpPr>
          <p:cNvPr id="2" name="1 Título"/>
          <p:cNvSpPr>
            <a:spLocks noGrp="1"/>
          </p:cNvSpPr>
          <p:nvPr>
            <p:ph type="title"/>
          </p:nvPr>
        </p:nvSpPr>
        <p:spPr>
          <a:xfrm>
            <a:off x="251520" y="116632"/>
            <a:ext cx="7467600" cy="1143000"/>
          </a:xfrm>
        </p:spPr>
        <p:txBody>
          <a:bodyPr/>
          <a:lstStyle/>
          <a:p>
            <a:r>
              <a:rPr lang="es-MX" dirty="0" smtClean="0"/>
              <a:t>User Study</a:t>
            </a:r>
            <a:endParaRPr lang="es-MX" dirty="0"/>
          </a:p>
        </p:txBody>
      </p:sp>
      <p:sp>
        <p:nvSpPr>
          <p:cNvPr id="9" name="TextBox 8"/>
          <p:cNvSpPr txBox="1"/>
          <p:nvPr/>
        </p:nvSpPr>
        <p:spPr>
          <a:xfrm>
            <a:off x="5399343" y="827420"/>
            <a:ext cx="2520280" cy="369332"/>
          </a:xfrm>
          <a:prstGeom prst="rect">
            <a:avLst/>
          </a:prstGeom>
          <a:noFill/>
        </p:spPr>
        <p:txBody>
          <a:bodyPr vert="horz" wrap="square" rtlCol="0">
            <a:spAutoFit/>
          </a:bodyPr>
          <a:lstStyle/>
          <a:p>
            <a:pPr algn="r"/>
            <a:r>
              <a:rPr lang="es-MX" dirty="0" smtClean="0">
                <a:solidFill>
                  <a:prstClr val="black"/>
                </a:solidFill>
              </a:rPr>
              <a:t>Workload per activity</a:t>
            </a:r>
          </a:p>
        </p:txBody>
      </p:sp>
      <p:graphicFrame>
        <p:nvGraphicFramePr>
          <p:cNvPr id="13" name="Chart 12"/>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6365133"/>
              </p:ext>
            </p:extLst>
          </p:nvPr>
        </p:nvGraphicFramePr>
        <p:xfrm>
          <a:off x="16915" y="1196752"/>
          <a:ext cx="8208792" cy="2571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71623392"/>
              </p:ext>
            </p:extLst>
          </p:nvPr>
        </p:nvGraphicFramePr>
        <p:xfrm>
          <a:off x="107504" y="4199230"/>
          <a:ext cx="8287465" cy="268605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35496" y="4333510"/>
            <a:ext cx="1570336" cy="369332"/>
          </a:xfrm>
          <a:prstGeom prst="rect">
            <a:avLst/>
          </a:prstGeom>
          <a:noFill/>
        </p:spPr>
        <p:txBody>
          <a:bodyPr vert="horz" wrap="square" rtlCol="0">
            <a:spAutoFit/>
          </a:bodyPr>
          <a:lstStyle/>
          <a:p>
            <a:r>
              <a:rPr lang="es-MX" b="1" dirty="0" smtClean="0">
                <a:solidFill>
                  <a:prstClr val="black"/>
                </a:solidFill>
              </a:rPr>
              <a:t>Nocturno</a:t>
            </a:r>
          </a:p>
        </p:txBody>
      </p:sp>
      <p:sp>
        <p:nvSpPr>
          <p:cNvPr id="17" name="TextBox 16"/>
          <p:cNvSpPr txBox="1"/>
          <p:nvPr/>
        </p:nvSpPr>
        <p:spPr>
          <a:xfrm>
            <a:off x="107504" y="1331476"/>
            <a:ext cx="1512168" cy="369332"/>
          </a:xfrm>
          <a:prstGeom prst="rect">
            <a:avLst/>
          </a:prstGeom>
          <a:noFill/>
        </p:spPr>
        <p:txBody>
          <a:bodyPr vert="horz" wrap="square" rtlCol="0">
            <a:spAutoFit/>
          </a:bodyPr>
          <a:lstStyle/>
          <a:p>
            <a:r>
              <a:rPr lang="es-MX" b="1" dirty="0" smtClean="0">
                <a:solidFill>
                  <a:prstClr val="black"/>
                </a:solidFill>
              </a:rPr>
              <a:t>Matutino</a:t>
            </a:r>
          </a:p>
        </p:txBody>
      </p:sp>
      <p:sp>
        <p:nvSpPr>
          <p:cNvPr id="18" name="TextBox 17"/>
          <p:cNvSpPr txBox="1"/>
          <p:nvPr/>
        </p:nvSpPr>
        <p:spPr>
          <a:xfrm>
            <a:off x="7164288" y="1988840"/>
            <a:ext cx="755335" cy="1384995"/>
          </a:xfrm>
          <a:prstGeom prst="rect">
            <a:avLst/>
          </a:prstGeom>
          <a:noFill/>
        </p:spPr>
        <p:txBody>
          <a:bodyPr wrap="none" rtlCol="0">
            <a:spAutoFit/>
          </a:bodyPr>
          <a:lstStyle/>
          <a:p>
            <a:r>
              <a:rPr lang="es-MX" sz="1200" dirty="0" smtClean="0">
                <a:solidFill>
                  <a:srgbClr val="94B6D2">
                    <a:lumMod val="75000"/>
                  </a:srgbClr>
                </a:solidFill>
              </a:rPr>
              <a:t>13(28%)</a:t>
            </a:r>
          </a:p>
          <a:p>
            <a:r>
              <a:rPr lang="es-MX" sz="1200" dirty="0" smtClean="0">
                <a:solidFill>
                  <a:srgbClr val="94B6D2">
                    <a:lumMod val="75000"/>
                  </a:srgbClr>
                </a:solidFill>
              </a:rPr>
              <a:t>10(22%)</a:t>
            </a:r>
          </a:p>
          <a:p>
            <a:r>
              <a:rPr lang="es-MX" sz="1200" dirty="0" smtClean="0">
                <a:solidFill>
                  <a:srgbClr val="94B6D2">
                    <a:lumMod val="75000"/>
                  </a:srgbClr>
                </a:solidFill>
              </a:rPr>
              <a:t> 6(13%)</a:t>
            </a:r>
          </a:p>
          <a:p>
            <a:r>
              <a:rPr lang="es-MX" sz="1200" dirty="0" smtClean="0">
                <a:solidFill>
                  <a:srgbClr val="94B6D2">
                    <a:lumMod val="75000"/>
                  </a:srgbClr>
                </a:solidFill>
              </a:rPr>
              <a:t> 3(7%)</a:t>
            </a:r>
          </a:p>
          <a:p>
            <a:r>
              <a:rPr lang="es-MX" sz="1200" dirty="0" smtClean="0">
                <a:solidFill>
                  <a:srgbClr val="94B6D2">
                    <a:lumMod val="75000"/>
                  </a:srgbClr>
                </a:solidFill>
              </a:rPr>
              <a:t> 0</a:t>
            </a:r>
          </a:p>
          <a:p>
            <a:r>
              <a:rPr lang="es-MX" sz="1200" dirty="0" smtClean="0">
                <a:solidFill>
                  <a:srgbClr val="94B6D2">
                    <a:lumMod val="75000"/>
                  </a:srgbClr>
                </a:solidFill>
              </a:rPr>
              <a:t>12(26%)</a:t>
            </a:r>
          </a:p>
          <a:p>
            <a:r>
              <a:rPr lang="es-MX" sz="1200" dirty="0" smtClean="0">
                <a:solidFill>
                  <a:srgbClr val="94B6D2">
                    <a:lumMod val="75000"/>
                  </a:srgbClr>
                </a:solidFill>
              </a:rPr>
              <a:t> 2(4%)</a:t>
            </a:r>
            <a:endParaRPr lang="es-MX" sz="1200" dirty="0">
              <a:solidFill>
                <a:srgbClr val="94B6D2">
                  <a:lumMod val="75000"/>
                </a:srgbClr>
              </a:solidFill>
            </a:endParaRPr>
          </a:p>
        </p:txBody>
      </p:sp>
      <p:sp>
        <p:nvSpPr>
          <p:cNvPr id="19" name="TextBox 18"/>
          <p:cNvSpPr txBox="1"/>
          <p:nvPr/>
        </p:nvSpPr>
        <p:spPr>
          <a:xfrm>
            <a:off x="7164288" y="4869160"/>
            <a:ext cx="755335" cy="1569660"/>
          </a:xfrm>
          <a:prstGeom prst="rect">
            <a:avLst/>
          </a:prstGeom>
          <a:noFill/>
        </p:spPr>
        <p:txBody>
          <a:bodyPr wrap="none" rtlCol="0">
            <a:spAutoFit/>
          </a:bodyPr>
          <a:lstStyle/>
          <a:p>
            <a:r>
              <a:rPr lang="es-MX" sz="1200" dirty="0" smtClean="0">
                <a:solidFill>
                  <a:srgbClr val="94B6D2">
                    <a:lumMod val="75000"/>
                  </a:srgbClr>
                </a:solidFill>
              </a:rPr>
              <a:t> 3(8%)</a:t>
            </a:r>
          </a:p>
          <a:p>
            <a:r>
              <a:rPr lang="es-MX" sz="1200" dirty="0" smtClean="0">
                <a:solidFill>
                  <a:srgbClr val="94B6D2">
                    <a:lumMod val="75000"/>
                  </a:srgbClr>
                </a:solidFill>
              </a:rPr>
              <a:t> 6(17%)</a:t>
            </a:r>
          </a:p>
          <a:p>
            <a:r>
              <a:rPr lang="es-MX" sz="1200" dirty="0" smtClean="0">
                <a:solidFill>
                  <a:srgbClr val="94B6D2">
                    <a:lumMod val="75000"/>
                  </a:srgbClr>
                </a:solidFill>
              </a:rPr>
              <a:t> 5(14%)</a:t>
            </a:r>
          </a:p>
          <a:p>
            <a:r>
              <a:rPr lang="es-MX" sz="1200" dirty="0" smtClean="0">
                <a:solidFill>
                  <a:srgbClr val="94B6D2">
                    <a:lumMod val="75000"/>
                  </a:srgbClr>
                </a:solidFill>
              </a:rPr>
              <a:t> 0</a:t>
            </a:r>
          </a:p>
          <a:p>
            <a:r>
              <a:rPr lang="es-MX" sz="1200" dirty="0" smtClean="0">
                <a:solidFill>
                  <a:srgbClr val="94B6D2">
                    <a:lumMod val="75000"/>
                  </a:srgbClr>
                </a:solidFill>
              </a:rPr>
              <a:t> 5(14%)</a:t>
            </a:r>
          </a:p>
          <a:p>
            <a:r>
              <a:rPr lang="es-MX" sz="1200" dirty="0" smtClean="0">
                <a:solidFill>
                  <a:srgbClr val="94B6D2">
                    <a:lumMod val="75000"/>
                  </a:srgbClr>
                </a:solidFill>
              </a:rPr>
              <a:t> 0</a:t>
            </a:r>
          </a:p>
          <a:p>
            <a:r>
              <a:rPr lang="es-MX" sz="1200" dirty="0" smtClean="0">
                <a:solidFill>
                  <a:srgbClr val="94B6D2">
                    <a:lumMod val="75000"/>
                  </a:srgbClr>
                </a:solidFill>
              </a:rPr>
              <a:t>13(36%)</a:t>
            </a:r>
          </a:p>
          <a:p>
            <a:r>
              <a:rPr lang="es-MX" sz="1200" dirty="0" smtClean="0">
                <a:solidFill>
                  <a:srgbClr val="94B6D2">
                    <a:lumMod val="75000"/>
                  </a:srgbClr>
                </a:solidFill>
              </a:rPr>
              <a:t> 4(11%)</a:t>
            </a:r>
          </a:p>
        </p:txBody>
      </p:sp>
      <p:sp>
        <p:nvSpPr>
          <p:cNvPr id="20" name="TextBox 19"/>
          <p:cNvSpPr txBox="1"/>
          <p:nvPr/>
        </p:nvSpPr>
        <p:spPr>
          <a:xfrm>
            <a:off x="7184961" y="1382579"/>
            <a:ext cx="1763624" cy="246221"/>
          </a:xfrm>
          <a:prstGeom prst="rect">
            <a:avLst/>
          </a:prstGeom>
          <a:noFill/>
        </p:spPr>
        <p:txBody>
          <a:bodyPr wrap="none" rtlCol="0">
            <a:spAutoFit/>
          </a:bodyPr>
          <a:lstStyle/>
          <a:p>
            <a:r>
              <a:rPr lang="es-MX" sz="1000" b="1" dirty="0" smtClean="0">
                <a:solidFill>
                  <a:prstClr val="black"/>
                </a:solidFill>
              </a:rPr>
              <a:t>Frecuencia(Porcentaje)</a:t>
            </a:r>
            <a:endParaRPr lang="es-MX" sz="1000" b="1" dirty="0">
              <a:solidFill>
                <a:prstClr val="black"/>
              </a:solidFill>
            </a:endParaRPr>
          </a:p>
        </p:txBody>
      </p:sp>
      <p:sp>
        <p:nvSpPr>
          <p:cNvPr id="21" name="TextBox 20"/>
          <p:cNvSpPr txBox="1"/>
          <p:nvPr/>
        </p:nvSpPr>
        <p:spPr>
          <a:xfrm>
            <a:off x="7164288" y="4334907"/>
            <a:ext cx="1763624" cy="246221"/>
          </a:xfrm>
          <a:prstGeom prst="rect">
            <a:avLst/>
          </a:prstGeom>
          <a:noFill/>
        </p:spPr>
        <p:txBody>
          <a:bodyPr wrap="none" rtlCol="0">
            <a:spAutoFit/>
          </a:bodyPr>
          <a:lstStyle/>
          <a:p>
            <a:r>
              <a:rPr lang="es-MX" sz="1000" b="1" dirty="0" smtClean="0">
                <a:solidFill>
                  <a:prstClr val="black"/>
                </a:solidFill>
              </a:rPr>
              <a:t>Frecuencia(Porcentaje)</a:t>
            </a:r>
            <a:endParaRPr lang="es-MX" sz="1000" b="1" dirty="0">
              <a:solidFill>
                <a:prstClr val="black"/>
              </a:solidFill>
            </a:endParaRPr>
          </a:p>
        </p:txBody>
      </p:sp>
      <p:sp>
        <p:nvSpPr>
          <p:cNvPr id="22" name="TextBox 21"/>
          <p:cNvSpPr txBox="1"/>
          <p:nvPr/>
        </p:nvSpPr>
        <p:spPr>
          <a:xfrm>
            <a:off x="7731070" y="1632165"/>
            <a:ext cx="755335" cy="1569660"/>
          </a:xfrm>
          <a:prstGeom prst="rect">
            <a:avLst/>
          </a:prstGeom>
          <a:noFill/>
        </p:spPr>
        <p:txBody>
          <a:bodyPr wrap="none" rtlCol="0">
            <a:spAutoFit/>
          </a:bodyPr>
          <a:lstStyle/>
          <a:p>
            <a:r>
              <a:rPr lang="es-MX" sz="1200" dirty="0" smtClean="0">
                <a:solidFill>
                  <a:srgbClr val="DD8047"/>
                </a:solidFill>
              </a:rPr>
              <a:t> 1(3%)</a:t>
            </a:r>
          </a:p>
          <a:p>
            <a:r>
              <a:rPr lang="es-MX" sz="1200" dirty="0" smtClean="0">
                <a:solidFill>
                  <a:srgbClr val="DD8047"/>
                </a:solidFill>
              </a:rPr>
              <a:t> 1(3%)</a:t>
            </a:r>
          </a:p>
          <a:p>
            <a:r>
              <a:rPr lang="es-MX" sz="1200" dirty="0" smtClean="0">
                <a:solidFill>
                  <a:srgbClr val="DD8047"/>
                </a:solidFill>
              </a:rPr>
              <a:t> 7(18%)</a:t>
            </a:r>
          </a:p>
          <a:p>
            <a:r>
              <a:rPr lang="es-MX" sz="1200" dirty="0" smtClean="0">
                <a:solidFill>
                  <a:srgbClr val="DD8047"/>
                </a:solidFill>
              </a:rPr>
              <a:t> 5(13%)</a:t>
            </a:r>
          </a:p>
          <a:p>
            <a:r>
              <a:rPr lang="es-MX" sz="1200" dirty="0" smtClean="0">
                <a:solidFill>
                  <a:srgbClr val="DD8047"/>
                </a:solidFill>
              </a:rPr>
              <a:t> 7(18%)</a:t>
            </a:r>
          </a:p>
          <a:p>
            <a:r>
              <a:rPr lang="es-MX" sz="1200" dirty="0" smtClean="0">
                <a:solidFill>
                  <a:srgbClr val="DD8047"/>
                </a:solidFill>
              </a:rPr>
              <a:t> 3(8%)</a:t>
            </a:r>
          </a:p>
          <a:p>
            <a:r>
              <a:rPr lang="es-MX" sz="1200" dirty="0" smtClean="0">
                <a:solidFill>
                  <a:srgbClr val="DD8047"/>
                </a:solidFill>
              </a:rPr>
              <a:t> 1(3%)</a:t>
            </a:r>
          </a:p>
          <a:p>
            <a:r>
              <a:rPr lang="es-MX" sz="1200" dirty="0" smtClean="0">
                <a:solidFill>
                  <a:srgbClr val="DD8047"/>
                </a:solidFill>
              </a:rPr>
              <a:t>15(38%)</a:t>
            </a:r>
          </a:p>
        </p:txBody>
      </p:sp>
      <p:sp>
        <p:nvSpPr>
          <p:cNvPr id="23" name="TextBox 22"/>
          <p:cNvSpPr txBox="1"/>
          <p:nvPr/>
        </p:nvSpPr>
        <p:spPr>
          <a:xfrm>
            <a:off x="7756393" y="4509120"/>
            <a:ext cx="755335" cy="1938992"/>
          </a:xfrm>
          <a:prstGeom prst="rect">
            <a:avLst/>
          </a:prstGeom>
          <a:noFill/>
        </p:spPr>
        <p:txBody>
          <a:bodyPr wrap="none" rtlCol="0">
            <a:spAutoFit/>
          </a:bodyPr>
          <a:lstStyle/>
          <a:p>
            <a:r>
              <a:rPr lang="es-MX" sz="1200" dirty="0" smtClean="0">
                <a:solidFill>
                  <a:srgbClr val="DD8047"/>
                </a:solidFill>
              </a:rPr>
              <a:t> 2(3%)</a:t>
            </a:r>
            <a:br>
              <a:rPr lang="es-MX" sz="1200" dirty="0" smtClean="0">
                <a:solidFill>
                  <a:srgbClr val="DD8047"/>
                </a:solidFill>
              </a:rPr>
            </a:br>
            <a:r>
              <a:rPr lang="es-MX" sz="1200" dirty="0" smtClean="0">
                <a:solidFill>
                  <a:srgbClr val="DD8047"/>
                </a:solidFill>
              </a:rPr>
              <a:t> 3(5%)</a:t>
            </a:r>
          </a:p>
          <a:p>
            <a:r>
              <a:rPr lang="es-MX" sz="1200" dirty="0" smtClean="0">
                <a:solidFill>
                  <a:srgbClr val="DD8047"/>
                </a:solidFill>
              </a:rPr>
              <a:t> 9(15%)</a:t>
            </a:r>
          </a:p>
          <a:p>
            <a:r>
              <a:rPr lang="es-MX" sz="1200" dirty="0" smtClean="0">
                <a:solidFill>
                  <a:srgbClr val="DD8047"/>
                </a:solidFill>
              </a:rPr>
              <a:t> 6(10%)</a:t>
            </a:r>
          </a:p>
          <a:p>
            <a:r>
              <a:rPr lang="es-MX" sz="1200" dirty="0" smtClean="0">
                <a:solidFill>
                  <a:srgbClr val="DD8047"/>
                </a:solidFill>
              </a:rPr>
              <a:t> 2(3%)</a:t>
            </a:r>
          </a:p>
          <a:p>
            <a:r>
              <a:rPr lang="es-MX" sz="1200" dirty="0" smtClean="0">
                <a:solidFill>
                  <a:srgbClr val="DD8047"/>
                </a:solidFill>
              </a:rPr>
              <a:t> 1(2%)</a:t>
            </a:r>
          </a:p>
          <a:p>
            <a:r>
              <a:rPr lang="es-MX" sz="1200" dirty="0" smtClean="0">
                <a:solidFill>
                  <a:srgbClr val="DD8047"/>
                </a:solidFill>
              </a:rPr>
              <a:t> 3(5%)</a:t>
            </a:r>
          </a:p>
          <a:p>
            <a:r>
              <a:rPr lang="es-MX" sz="1200" dirty="0" smtClean="0">
                <a:solidFill>
                  <a:srgbClr val="DD8047"/>
                </a:solidFill>
              </a:rPr>
              <a:t> 0</a:t>
            </a:r>
          </a:p>
          <a:p>
            <a:r>
              <a:rPr lang="es-MX" sz="1200" dirty="0" smtClean="0">
                <a:solidFill>
                  <a:srgbClr val="DD8047"/>
                </a:solidFill>
              </a:rPr>
              <a:t>26(42%)</a:t>
            </a:r>
          </a:p>
          <a:p>
            <a:r>
              <a:rPr lang="es-MX" sz="1200" dirty="0" smtClean="0">
                <a:solidFill>
                  <a:srgbClr val="DD8047"/>
                </a:solidFill>
              </a:rPr>
              <a:t>10(16%)</a:t>
            </a:r>
            <a:endParaRPr lang="es-MX" sz="1200" dirty="0">
              <a:solidFill>
                <a:prstClr val="black"/>
              </a:solidFill>
            </a:endParaRPr>
          </a:p>
        </p:txBody>
      </p:sp>
      <p:sp>
        <p:nvSpPr>
          <p:cNvPr id="24" name="Down Arrow 23"/>
          <p:cNvSpPr/>
          <p:nvPr/>
        </p:nvSpPr>
        <p:spPr>
          <a:xfrm>
            <a:off x="5292080" y="5369448"/>
            <a:ext cx="288032" cy="10024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3" name="TextBox 2"/>
          <p:cNvSpPr txBox="1"/>
          <p:nvPr/>
        </p:nvSpPr>
        <p:spPr>
          <a:xfrm>
            <a:off x="1416461" y="2589005"/>
            <a:ext cx="6155935" cy="1077218"/>
          </a:xfrm>
          <a:prstGeom prst="rect">
            <a:avLst/>
          </a:prstGeom>
          <a:solidFill>
            <a:schemeClr val="bg1"/>
          </a:solidFill>
          <a:ln>
            <a:noFill/>
          </a:ln>
        </p:spPr>
        <p:txBody>
          <a:bodyPr wrap="square" rtlCol="0">
            <a:spAutoFit/>
          </a:bodyPr>
          <a:lstStyle/>
          <a:p>
            <a:pPr algn="ctr"/>
            <a:r>
              <a:rPr lang="es-MX" sz="3200" dirty="0" smtClean="0"/>
              <a:t>“You remember at what time was the resident sent to the hospital?</a:t>
            </a:r>
            <a:r>
              <a:rPr lang="es-MX" sz="3200" dirty="0" smtClean="0"/>
              <a:t>”</a:t>
            </a:r>
            <a:endParaRPr lang="es-MX" sz="3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905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92455" y="714356"/>
            <a:ext cx="4359882" cy="1143000"/>
          </a:xfrm>
        </p:spPr>
        <p:txBody>
          <a:bodyPr>
            <a:normAutofit/>
          </a:bodyPr>
          <a:lstStyle/>
          <a:p>
            <a:r>
              <a:rPr lang="es-MX" sz="4000" dirty="0" smtClean="0"/>
              <a:t>NFC tags</a:t>
            </a:r>
            <a:endParaRPr lang="es-MX" sz="4000" dirty="0"/>
          </a:p>
        </p:txBody>
      </p:sp>
      <p:pic>
        <p:nvPicPr>
          <p:cNvPr id="2050" name="Picture 2"/>
          <p:cNvPicPr>
            <a:picLocks noGrp="1" noChangeAspect="1" noChangeArrowheads="1"/>
          </p:cNvPicPr>
          <p:nvPr>
            <p:ph sz="quarter" idx="1"/>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7504" y="1600200"/>
            <a:ext cx="6120680" cy="446788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6411602" y="1206284"/>
            <a:ext cx="2592288" cy="2893100"/>
          </a:xfrm>
          <a:prstGeom prst="rect">
            <a:avLst/>
          </a:prstGeom>
          <a:noFill/>
        </p:spPr>
        <p:txBody>
          <a:bodyPr wrap="square" rtlCol="0">
            <a:spAutoFit/>
          </a:bodyPr>
          <a:lstStyle/>
          <a:p>
            <a:endParaRPr lang="es-MX" dirty="0" smtClean="0"/>
          </a:p>
          <a:p>
            <a:endParaRPr lang="es-MX" dirty="0" smtClean="0"/>
          </a:p>
          <a:p>
            <a:pPr marL="342900" indent="-342900">
              <a:buFont typeface="Courier New" pitchFamily="49" charset="0"/>
              <a:buChar char="o"/>
            </a:pPr>
            <a:r>
              <a:rPr lang="es-MX" dirty="0" smtClean="0"/>
              <a:t>Medication</a:t>
            </a:r>
          </a:p>
          <a:p>
            <a:pPr marL="342900" indent="-342900">
              <a:buFont typeface="Courier New" pitchFamily="49" charset="0"/>
              <a:buChar char="o"/>
            </a:pPr>
            <a:r>
              <a:rPr lang="es-MX" dirty="0" smtClean="0"/>
              <a:t>Eating</a:t>
            </a:r>
          </a:p>
          <a:p>
            <a:pPr marL="342900" indent="-342900">
              <a:buFont typeface="Courier New" pitchFamily="49" charset="0"/>
              <a:buChar char="o"/>
            </a:pPr>
            <a:r>
              <a:rPr lang="es-MX" dirty="0" smtClean="0"/>
              <a:t>Bath</a:t>
            </a:r>
          </a:p>
          <a:p>
            <a:pPr marL="342900" indent="-342900">
              <a:buFont typeface="Courier New" pitchFamily="49" charset="0"/>
              <a:buChar char="o"/>
            </a:pPr>
            <a:r>
              <a:rPr lang="es-MX" dirty="0" smtClean="0"/>
              <a:t>Toilet</a:t>
            </a:r>
          </a:p>
          <a:p>
            <a:pPr marL="342900" indent="-342900">
              <a:buFont typeface="Courier New" pitchFamily="49" charset="0"/>
              <a:buChar char="o"/>
            </a:pPr>
            <a:r>
              <a:rPr lang="es-MX" dirty="0" smtClean="0"/>
              <a:t>Lay dowm/Wake up</a:t>
            </a:r>
          </a:p>
          <a:p>
            <a:pPr marL="342900" indent="-342900">
              <a:buFont typeface="Courier New" pitchFamily="49" charset="0"/>
              <a:buChar char="o"/>
            </a:pPr>
            <a:endParaRPr lang="es-MX" sz="1000" dirty="0" smtClean="0"/>
          </a:p>
          <a:p>
            <a:pPr marL="342900" indent="-342900">
              <a:buFont typeface="Courier New" pitchFamily="49" charset="0"/>
              <a:buChar char="o"/>
            </a:pPr>
            <a:r>
              <a:rPr lang="es-MX" dirty="0" smtClean="0"/>
              <a:t>Exit residence</a:t>
            </a:r>
          </a:p>
          <a:p>
            <a:pPr marL="342900" indent="-342900">
              <a:buFont typeface="Courier New" pitchFamily="49" charset="0"/>
              <a:buChar char="o"/>
            </a:pPr>
            <a:endParaRPr lang="es-MX" sz="900" dirty="0" smtClean="0"/>
          </a:p>
          <a:p>
            <a:pPr marL="342900" indent="-342900">
              <a:buFont typeface="Courier New" pitchFamily="49" charset="0"/>
              <a:buChar char="o"/>
            </a:pPr>
            <a:r>
              <a:rPr lang="es-MX" dirty="0" smtClean="0"/>
              <a:t>With nurse.</a:t>
            </a:r>
            <a:endParaRPr lang="es-MX" dirty="0"/>
          </a:p>
        </p:txBody>
      </p:sp>
      <p:sp>
        <p:nvSpPr>
          <p:cNvPr id="3" name="Oval 2"/>
          <p:cNvSpPr/>
          <p:nvPr/>
        </p:nvSpPr>
        <p:spPr>
          <a:xfrm>
            <a:off x="2699792" y="3645024"/>
            <a:ext cx="144016" cy="14401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Oval 7"/>
          <p:cNvSpPr/>
          <p:nvPr/>
        </p:nvSpPr>
        <p:spPr>
          <a:xfrm>
            <a:off x="6483610" y="1849188"/>
            <a:ext cx="288032" cy="28803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Oval 8"/>
          <p:cNvSpPr/>
          <p:nvPr/>
        </p:nvSpPr>
        <p:spPr>
          <a:xfrm>
            <a:off x="4355976" y="3356992"/>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Oval 9"/>
          <p:cNvSpPr/>
          <p:nvPr/>
        </p:nvSpPr>
        <p:spPr>
          <a:xfrm>
            <a:off x="6491994" y="2159318"/>
            <a:ext cx="288032" cy="2880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Oval 10"/>
          <p:cNvSpPr/>
          <p:nvPr/>
        </p:nvSpPr>
        <p:spPr>
          <a:xfrm>
            <a:off x="827584" y="5229200"/>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Oval 11"/>
          <p:cNvSpPr/>
          <p:nvPr/>
        </p:nvSpPr>
        <p:spPr>
          <a:xfrm>
            <a:off x="6500378" y="2433454"/>
            <a:ext cx="288032"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Oval 12"/>
          <p:cNvSpPr/>
          <p:nvPr/>
        </p:nvSpPr>
        <p:spPr>
          <a:xfrm>
            <a:off x="755576" y="2780928"/>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Oval 13"/>
          <p:cNvSpPr/>
          <p:nvPr/>
        </p:nvSpPr>
        <p:spPr>
          <a:xfrm>
            <a:off x="2051720" y="328498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Oval 14"/>
          <p:cNvSpPr/>
          <p:nvPr/>
        </p:nvSpPr>
        <p:spPr>
          <a:xfrm>
            <a:off x="3419872" y="2996952"/>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Oval 16"/>
          <p:cNvSpPr/>
          <p:nvPr/>
        </p:nvSpPr>
        <p:spPr>
          <a:xfrm>
            <a:off x="1619672" y="4869160"/>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Oval 17"/>
          <p:cNvSpPr/>
          <p:nvPr/>
        </p:nvSpPr>
        <p:spPr>
          <a:xfrm>
            <a:off x="2555776" y="4725144"/>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TextBox 18"/>
          <p:cNvSpPr txBox="1"/>
          <p:nvPr/>
        </p:nvSpPr>
        <p:spPr>
          <a:xfrm>
            <a:off x="6228184" y="4280266"/>
            <a:ext cx="2664296" cy="2031325"/>
          </a:xfrm>
          <a:prstGeom prst="rect">
            <a:avLst/>
          </a:prstGeom>
          <a:noFill/>
        </p:spPr>
        <p:txBody>
          <a:bodyPr wrap="square" rtlCol="0">
            <a:spAutoFit/>
          </a:bodyPr>
          <a:lstStyle/>
          <a:p>
            <a:r>
              <a:rPr lang="es-MX" b="1" dirty="0" smtClean="0"/>
              <a:t>Registro manual:</a:t>
            </a:r>
          </a:p>
          <a:p>
            <a:endParaRPr lang="es-MX" dirty="0" smtClean="0"/>
          </a:p>
          <a:p>
            <a:pPr marL="285750" indent="-285750">
              <a:buFont typeface="Wingdings" pitchFamily="2" charset="2"/>
              <a:buChar char="v"/>
            </a:pPr>
            <a:r>
              <a:rPr lang="es-MX" dirty="0" smtClean="0"/>
              <a:t>Vital signs</a:t>
            </a:r>
          </a:p>
          <a:p>
            <a:pPr marL="285750" indent="-285750">
              <a:buFont typeface="Wingdings" pitchFamily="2" charset="2"/>
              <a:buChar char="v"/>
            </a:pPr>
            <a:r>
              <a:rPr lang="es-MX" dirty="0" smtClean="0"/>
              <a:t>Mood</a:t>
            </a:r>
          </a:p>
          <a:p>
            <a:pPr marL="285750" indent="-285750">
              <a:buFont typeface="Wingdings" pitchFamily="2" charset="2"/>
              <a:buChar char="v"/>
            </a:pPr>
            <a:r>
              <a:rPr lang="es-MX" dirty="0" smtClean="0"/>
              <a:t>Reacreative activity</a:t>
            </a:r>
          </a:p>
          <a:p>
            <a:pPr marL="285750" indent="-285750">
              <a:buFont typeface="Wingdings" pitchFamily="2" charset="2"/>
              <a:buChar char="v"/>
            </a:pPr>
            <a:r>
              <a:rPr lang="es-MX" dirty="0" smtClean="0"/>
              <a:t>Visit</a:t>
            </a:r>
          </a:p>
          <a:p>
            <a:pPr marL="285750" indent="-285750">
              <a:buFont typeface="Wingdings" pitchFamily="2" charset="2"/>
              <a:buChar char="v"/>
            </a:pPr>
            <a:r>
              <a:rPr lang="es-MX" dirty="0" smtClean="0"/>
              <a:t>Abnormal behavior</a:t>
            </a:r>
            <a:endParaRPr lang="es-MX" dirty="0"/>
          </a:p>
        </p:txBody>
      </p:sp>
      <p:sp>
        <p:nvSpPr>
          <p:cNvPr id="20" name="Oval 19"/>
          <p:cNvSpPr/>
          <p:nvPr/>
        </p:nvSpPr>
        <p:spPr>
          <a:xfrm>
            <a:off x="6508762" y="2730630"/>
            <a:ext cx="288032" cy="28803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Oval 20"/>
          <p:cNvSpPr/>
          <p:nvPr/>
        </p:nvSpPr>
        <p:spPr>
          <a:xfrm>
            <a:off x="5444480" y="3717032"/>
            <a:ext cx="144016" cy="14401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Oval 21"/>
          <p:cNvSpPr/>
          <p:nvPr/>
        </p:nvSpPr>
        <p:spPr>
          <a:xfrm>
            <a:off x="3275856" y="3068960"/>
            <a:ext cx="144016" cy="14401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Oval 22"/>
          <p:cNvSpPr/>
          <p:nvPr/>
        </p:nvSpPr>
        <p:spPr>
          <a:xfrm>
            <a:off x="2123728" y="3429000"/>
            <a:ext cx="144016" cy="14401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Oval 23"/>
          <p:cNvSpPr/>
          <p:nvPr/>
        </p:nvSpPr>
        <p:spPr>
          <a:xfrm>
            <a:off x="755576" y="2924944"/>
            <a:ext cx="144016" cy="14401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Oval 24"/>
          <p:cNvSpPr/>
          <p:nvPr/>
        </p:nvSpPr>
        <p:spPr>
          <a:xfrm>
            <a:off x="827584" y="5373216"/>
            <a:ext cx="144016" cy="14401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Oval 25"/>
          <p:cNvSpPr/>
          <p:nvPr/>
        </p:nvSpPr>
        <p:spPr>
          <a:xfrm>
            <a:off x="1619672" y="5013176"/>
            <a:ext cx="144016" cy="14401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Oval 26"/>
          <p:cNvSpPr/>
          <p:nvPr/>
        </p:nvSpPr>
        <p:spPr>
          <a:xfrm>
            <a:off x="2555776" y="4869160"/>
            <a:ext cx="144016" cy="14401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Oval 27"/>
          <p:cNvSpPr/>
          <p:nvPr/>
        </p:nvSpPr>
        <p:spPr>
          <a:xfrm>
            <a:off x="6500378" y="3064768"/>
            <a:ext cx="288032" cy="288032"/>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Oval 28"/>
          <p:cNvSpPr/>
          <p:nvPr/>
        </p:nvSpPr>
        <p:spPr>
          <a:xfrm>
            <a:off x="3419872" y="3789040"/>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Oval 29"/>
          <p:cNvSpPr/>
          <p:nvPr/>
        </p:nvSpPr>
        <p:spPr>
          <a:xfrm>
            <a:off x="1763688" y="3645024"/>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Oval 30"/>
          <p:cNvSpPr/>
          <p:nvPr/>
        </p:nvSpPr>
        <p:spPr>
          <a:xfrm>
            <a:off x="1259632" y="3645024"/>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Oval 31"/>
          <p:cNvSpPr/>
          <p:nvPr/>
        </p:nvSpPr>
        <p:spPr>
          <a:xfrm>
            <a:off x="683568" y="3429000"/>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Oval 32"/>
          <p:cNvSpPr/>
          <p:nvPr/>
        </p:nvSpPr>
        <p:spPr>
          <a:xfrm>
            <a:off x="683568" y="4005064"/>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Oval 33"/>
          <p:cNvSpPr/>
          <p:nvPr/>
        </p:nvSpPr>
        <p:spPr>
          <a:xfrm>
            <a:off x="683568" y="4581128"/>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Oval 34"/>
          <p:cNvSpPr/>
          <p:nvPr/>
        </p:nvSpPr>
        <p:spPr>
          <a:xfrm>
            <a:off x="539552" y="5157192"/>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Oval 35"/>
          <p:cNvSpPr/>
          <p:nvPr/>
        </p:nvSpPr>
        <p:spPr>
          <a:xfrm>
            <a:off x="1331640" y="4581128"/>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Oval 36"/>
          <p:cNvSpPr/>
          <p:nvPr/>
        </p:nvSpPr>
        <p:spPr>
          <a:xfrm>
            <a:off x="2267744" y="4581128"/>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Oval 37"/>
          <p:cNvSpPr/>
          <p:nvPr/>
        </p:nvSpPr>
        <p:spPr>
          <a:xfrm>
            <a:off x="3419872" y="4509120"/>
            <a:ext cx="144016" cy="144016"/>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Oval 38"/>
          <p:cNvSpPr/>
          <p:nvPr/>
        </p:nvSpPr>
        <p:spPr>
          <a:xfrm>
            <a:off x="5076056" y="3861048"/>
            <a:ext cx="144016" cy="144016"/>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Oval 39"/>
          <p:cNvSpPr/>
          <p:nvPr/>
        </p:nvSpPr>
        <p:spPr>
          <a:xfrm>
            <a:off x="6491994" y="3369568"/>
            <a:ext cx="288032" cy="288032"/>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Oval 42"/>
          <p:cNvSpPr/>
          <p:nvPr/>
        </p:nvSpPr>
        <p:spPr>
          <a:xfrm>
            <a:off x="4355976" y="3068960"/>
            <a:ext cx="144016" cy="144016"/>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Oval 43"/>
          <p:cNvSpPr/>
          <p:nvPr/>
        </p:nvSpPr>
        <p:spPr>
          <a:xfrm>
            <a:off x="2915816" y="3861048"/>
            <a:ext cx="144016" cy="14401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Oval 44"/>
          <p:cNvSpPr/>
          <p:nvPr/>
        </p:nvSpPr>
        <p:spPr>
          <a:xfrm>
            <a:off x="6491994" y="3738742"/>
            <a:ext cx="288032" cy="28803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225282" name="Object 2"/>
          <p:cNvGraphicFramePr>
            <a:graphicFrameLocks noChangeAspect="1"/>
          </p:cNvGraphicFramePr>
          <p:nvPr/>
        </p:nvGraphicFramePr>
        <p:xfrm>
          <a:off x="827584" y="333648"/>
          <a:ext cx="2298700" cy="1727200"/>
        </p:xfrm>
        <a:graphic>
          <a:graphicData uri="http://schemas.openxmlformats.org/presentationml/2006/ole">
            <p:oleObj spid="_x0000_s289794" name="Document" r:id="rId5" imgW="2298700" imgH="1727200" progId="Word.Document.12">
              <p:link updateAutomatic="1"/>
            </p:oleObj>
          </a:graphicData>
        </a:graphic>
      </p:graphicFrame>
      <p:graphicFrame>
        <p:nvGraphicFramePr>
          <p:cNvPr id="225283" name="Object 3"/>
          <p:cNvGraphicFramePr>
            <a:graphicFrameLocks noChangeAspect="1"/>
          </p:cNvGraphicFramePr>
          <p:nvPr/>
        </p:nvGraphicFramePr>
        <p:xfrm>
          <a:off x="3304934" y="5013176"/>
          <a:ext cx="2324100" cy="1727200"/>
        </p:xfrm>
        <a:graphic>
          <a:graphicData uri="http://schemas.openxmlformats.org/presentationml/2006/ole">
            <p:oleObj spid="_x0000_s289795" name="Document" r:id="rId5" imgW="2324100" imgH="1727200" progId="Word.Document.12">
              <p:link updateAutomatic="1"/>
            </p:oleObj>
          </a:graphicData>
        </a:graphic>
      </p:graphicFrame>
      <p:pic>
        <p:nvPicPr>
          <p:cNvPr id="225289" name="Picture 7" descr="Description: C:\Users\Maythe\Desktop\Fotos en serena\105___07\IMG_1720.JPG"/>
          <p:cNvPicPr>
            <a:picLocks noChangeAspect="1" noChangeArrowheads="1"/>
          </p:cNvPicPr>
          <p:nvPr/>
        </p:nvPicPr>
        <p:blipFill>
          <a:blip r:embed="rId6"/>
          <a:srcRect/>
          <a:stretch>
            <a:fillRect/>
          </a:stretch>
        </p:blipFill>
        <p:spPr bwMode="auto">
          <a:xfrm>
            <a:off x="-100732" y="274638"/>
            <a:ext cx="1576388" cy="2101850"/>
          </a:xfrm>
          <a:prstGeom prst="rect">
            <a:avLst/>
          </a:prstGeom>
          <a:noFill/>
          <a:ln w="9525">
            <a:noFill/>
            <a:miter lim="800000"/>
            <a:headEnd/>
            <a:tailEnd/>
          </a:ln>
        </p:spPr>
      </p:pic>
      <p:graphicFrame>
        <p:nvGraphicFramePr>
          <p:cNvPr id="225290" name="Object 10"/>
          <p:cNvGraphicFramePr>
            <a:graphicFrameLocks noChangeAspect="1"/>
          </p:cNvGraphicFramePr>
          <p:nvPr/>
        </p:nvGraphicFramePr>
        <p:xfrm>
          <a:off x="2397769" y="154565"/>
          <a:ext cx="1600200" cy="2565400"/>
        </p:xfrm>
        <a:graphic>
          <a:graphicData uri="http://schemas.openxmlformats.org/presentationml/2006/ole">
            <p:oleObj spid="_x0000_s289796" name="Document" r:id="rId5" imgW="1600200" imgH="2565400" progId="Word.Document.12">
              <p:link updateAutomatic="1"/>
            </p:oleObj>
          </a:graphicData>
        </a:graphic>
      </p:graphicFrame>
      <p:graphicFrame>
        <p:nvGraphicFramePr>
          <p:cNvPr id="225291" name="Object 11"/>
          <p:cNvGraphicFramePr>
            <a:graphicFrameLocks noChangeAspect="1"/>
          </p:cNvGraphicFramePr>
          <p:nvPr/>
        </p:nvGraphicFramePr>
        <p:xfrm>
          <a:off x="3997968" y="194544"/>
          <a:ext cx="1575497" cy="2515500"/>
        </p:xfrm>
        <a:graphic>
          <a:graphicData uri="http://schemas.openxmlformats.org/presentationml/2006/ole">
            <p:oleObj spid="_x0000_s289797" name="Document" r:id="rId5" imgW="1511300" imgH="2413000" progId="Word.Document.12">
              <p:link updateAutomatic="1"/>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482789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1"/>
          <p:cNvSpPr>
            <a:spLocks noGrp="1"/>
          </p:cNvSpPr>
          <p:nvPr>
            <p:ph type="title"/>
          </p:nvPr>
        </p:nvSpPr>
        <p:spPr>
          <a:xfrm>
            <a:off x="611560" y="332656"/>
            <a:ext cx="7992888" cy="595536"/>
          </a:xfrm>
        </p:spPr>
        <p:txBody>
          <a:bodyPr>
            <a:noAutofit/>
          </a:bodyPr>
          <a:lstStyle/>
          <a:p>
            <a:pPr algn="ctr"/>
            <a:r>
              <a:rPr lang="es-MX" sz="2800" dirty="0" smtClean="0"/>
              <a:t>Results: Documentation of events</a:t>
            </a:r>
            <a:endParaRPr lang="es-MX" sz="2800" dirty="0"/>
          </a:p>
        </p:txBody>
      </p:sp>
      <p:pic>
        <p:nvPicPr>
          <p:cNvPr id="9218" name="Chart 1"/>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04900" y="1752600"/>
            <a:ext cx="6934200" cy="403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26287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risks: </a:t>
            </a:r>
            <a:r>
              <a:rPr lang="en-US" dirty="0" err="1" smtClean="0"/>
              <a:t>SeniorWatch</a:t>
            </a:r>
            <a:endParaRPr lang="en-US" dirty="0"/>
          </a:p>
        </p:txBody>
      </p:sp>
      <p:pic>
        <p:nvPicPr>
          <p:cNvPr id="5" name="Picture 4" descr="pelea"/>
          <p:cNvPicPr>
            <a:picLocks noChangeAspect="1" noChangeArrowheads="1"/>
          </p:cNvPicPr>
          <p:nvPr/>
        </p:nvPicPr>
        <p:blipFill>
          <a:blip r:embed="rId3">
            <a:lum bright="24000"/>
          </a:blip>
          <a:srcRect/>
          <a:stretch>
            <a:fillRect/>
          </a:stretch>
        </p:blipFill>
        <p:spPr bwMode="auto">
          <a:xfrm>
            <a:off x="152400" y="1147957"/>
            <a:ext cx="4084425" cy="2811136"/>
          </a:xfrm>
          <a:prstGeom prst="rect">
            <a:avLst/>
          </a:prstGeom>
          <a:noFill/>
          <a:ln w="9525">
            <a:noFill/>
            <a:miter lim="800000"/>
            <a:headEnd/>
            <a:tailEnd/>
          </a:ln>
        </p:spPr>
      </p:pic>
      <p:pic>
        <p:nvPicPr>
          <p:cNvPr id="6" name="Picture 5" descr="interaccion"/>
          <p:cNvPicPr>
            <a:picLocks noChangeAspect="1" noChangeArrowheads="1"/>
          </p:cNvPicPr>
          <p:nvPr/>
        </p:nvPicPr>
        <p:blipFill>
          <a:blip r:embed="rId4">
            <a:lum bright="18000" contrast="-6000"/>
          </a:blip>
          <a:srcRect/>
          <a:stretch>
            <a:fillRect/>
          </a:stretch>
        </p:blipFill>
        <p:spPr bwMode="auto">
          <a:xfrm>
            <a:off x="167778" y="4054475"/>
            <a:ext cx="4069047" cy="2803525"/>
          </a:xfrm>
          <a:prstGeom prst="rect">
            <a:avLst/>
          </a:prstGeom>
          <a:noFill/>
          <a:ln w="9525">
            <a:noFill/>
            <a:miter lim="800000"/>
            <a:headEnd/>
            <a:tailEnd/>
          </a:ln>
        </p:spPr>
      </p:pic>
      <p:sp>
        <p:nvSpPr>
          <p:cNvPr id="7" name="TextBox 6"/>
          <p:cNvSpPr txBox="1"/>
          <p:nvPr/>
        </p:nvSpPr>
        <p:spPr>
          <a:xfrm>
            <a:off x="225618" y="3836275"/>
            <a:ext cx="5537553" cy="461665"/>
          </a:xfrm>
          <a:prstGeom prst="rect">
            <a:avLst/>
          </a:prstGeom>
          <a:noFill/>
        </p:spPr>
        <p:txBody>
          <a:bodyPr wrap="square" rtlCol="0">
            <a:spAutoFit/>
          </a:bodyPr>
          <a:lstStyle/>
          <a:p>
            <a:r>
              <a:rPr lang="en-US" sz="2400" dirty="0" smtClean="0"/>
              <a:t>Risky behaviors not detected</a:t>
            </a:r>
            <a:endParaRPr lang="en-US" sz="2400" dirty="0"/>
          </a:p>
        </p:txBody>
      </p:sp>
      <p:sp>
        <p:nvSpPr>
          <p:cNvPr id="8" name="TextBox 7"/>
          <p:cNvSpPr txBox="1"/>
          <p:nvPr/>
        </p:nvSpPr>
        <p:spPr>
          <a:xfrm>
            <a:off x="348245" y="908050"/>
            <a:ext cx="3302707" cy="461665"/>
          </a:xfrm>
          <a:prstGeom prst="rect">
            <a:avLst/>
          </a:prstGeom>
          <a:noFill/>
        </p:spPr>
        <p:txBody>
          <a:bodyPr wrap="none" rtlCol="0">
            <a:spAutoFit/>
          </a:bodyPr>
          <a:lstStyle/>
          <a:p>
            <a:r>
              <a:rPr lang="en-US" sz="2400" dirty="0" smtClean="0"/>
              <a:t>Need for specialized care</a:t>
            </a:r>
            <a:endParaRPr lang="en-US" sz="2400" dirty="0"/>
          </a:p>
        </p:txBody>
      </p:sp>
      <p:pic>
        <p:nvPicPr>
          <p:cNvPr id="9" name="Picture 5" descr="Untitled-3"/>
          <p:cNvPicPr>
            <a:picLocks noChangeAspect="1" noChangeArrowheads="1"/>
          </p:cNvPicPr>
          <p:nvPr/>
        </p:nvPicPr>
        <p:blipFill>
          <a:blip r:embed="rId5"/>
          <a:srcRect/>
          <a:stretch>
            <a:fillRect/>
          </a:stretch>
        </p:blipFill>
        <p:spPr bwMode="auto">
          <a:xfrm>
            <a:off x="1997075" y="1066800"/>
            <a:ext cx="7146925" cy="5507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lide Number Placeholder 5"/>
          <p:cNvSpPr>
            <a:spLocks noGrp="1"/>
          </p:cNvSpPr>
          <p:nvPr>
            <p:ph type="sldNum" sz="quarter" idx="4294967295"/>
          </p:nvPr>
        </p:nvSpPr>
        <p:spPr>
          <a:xfrm>
            <a:off x="6553200" y="6356350"/>
            <a:ext cx="2133600" cy="365125"/>
          </a:xfrm>
          <a:prstGeom prst="rect">
            <a:avLst/>
          </a:prstGeom>
          <a:noFill/>
        </p:spPr>
        <p:txBody>
          <a:bodyPr/>
          <a:lstStyle/>
          <a:p>
            <a:fld id="{7F23CDA4-E9D8-FF4E-A046-80134794F525}" type="slidenum">
              <a:rPr lang="en-US" smtClean="0"/>
              <a:pPr/>
              <a:t>47</a:t>
            </a:fld>
            <a:endParaRPr lang="en-US" smtClean="0"/>
          </a:p>
        </p:txBody>
      </p:sp>
      <p:sp>
        <p:nvSpPr>
          <p:cNvPr id="66563" name="Rectangle 2"/>
          <p:cNvSpPr>
            <a:spLocks noGrp="1" noChangeArrowheads="1"/>
          </p:cNvSpPr>
          <p:nvPr>
            <p:ph type="title"/>
          </p:nvPr>
        </p:nvSpPr>
        <p:spPr>
          <a:xfrm>
            <a:off x="457200" y="210498"/>
            <a:ext cx="8229600" cy="944562"/>
          </a:xfrm>
        </p:spPr>
        <p:txBody>
          <a:bodyPr/>
          <a:lstStyle/>
          <a:p>
            <a:pPr eaLnBrk="1" hangingPunct="1"/>
            <a:r>
              <a:rPr lang="es-ES" sz="4000" dirty="0" smtClean="0">
                <a:ea typeface="ＭＳ Ｐゴシック" charset="-128"/>
                <a:cs typeface="ＭＳ Ｐゴシック" charset="-128"/>
              </a:rPr>
              <a:t>Case study results</a:t>
            </a:r>
            <a:endParaRPr lang="en-US" sz="4000" dirty="0" smtClean="0">
              <a:ea typeface="ＭＳ Ｐゴシック" charset="-128"/>
              <a:cs typeface="ＭＳ Ｐゴシック" charset="-128"/>
            </a:endParaRPr>
          </a:p>
        </p:txBody>
      </p:sp>
      <p:sp>
        <p:nvSpPr>
          <p:cNvPr id="66564" name="Rectangle 6"/>
          <p:cNvSpPr>
            <a:spLocks noChangeArrowheads="1"/>
          </p:cNvSpPr>
          <p:nvPr/>
        </p:nvSpPr>
        <p:spPr bwMode="auto">
          <a:xfrm>
            <a:off x="6624638" y="287337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9" name="Table 8"/>
          <p:cNvGraphicFramePr>
            <a:graphicFrameLocks noGrp="1"/>
          </p:cNvGraphicFramePr>
          <p:nvPr/>
        </p:nvGraphicFramePr>
        <p:xfrm>
          <a:off x="1524000" y="2209800"/>
          <a:ext cx="6096000" cy="2600325"/>
        </p:xfrm>
        <a:graphic>
          <a:graphicData uri="http://schemas.openxmlformats.org/drawingml/2006/table">
            <a:tbl>
              <a:tblPr/>
              <a:tblGrid>
                <a:gridCol w="3048000"/>
                <a:gridCol w="3048000"/>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rPr>
                        <a:t>Guest activities</a:t>
                      </a:r>
                    </a:p>
                  </a:txBody>
                  <a:tcP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rPr>
                        <a:t>Caregiver activities</a:t>
                      </a:r>
                    </a:p>
                  </a:txBody>
                  <a:tcP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Medicine administration</a:t>
                      </a:r>
                    </a:p>
                  </a:txBody>
                  <a:tcP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Caring for guests</a:t>
                      </a:r>
                    </a:p>
                  </a:txBody>
                  <a:tcP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Feeding</a:t>
                      </a:r>
                    </a:p>
                  </a:txBody>
                  <a:tcP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Feeding guests</a:t>
                      </a:r>
                    </a:p>
                  </a:txBody>
                  <a:tcP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Entertainment</a:t>
                      </a:r>
                    </a:p>
                  </a:txBody>
                  <a:tcP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Medicating guests</a:t>
                      </a:r>
                    </a:p>
                  </a:txBody>
                  <a:tcP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Walking</a:t>
                      </a:r>
                    </a:p>
                  </a:txBody>
                  <a:tcP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Taking vital signs</a:t>
                      </a:r>
                    </a:p>
                  </a:txBody>
                  <a:tcP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Change position</a:t>
                      </a:r>
                    </a:p>
                  </a:txBody>
                  <a:tcP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Hygiene</a:t>
                      </a:r>
                    </a:p>
                  </a:txBody>
                  <a:tcP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a:txBody>
                  <a:tcP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Assisting guests to move</a:t>
                      </a:r>
                    </a:p>
                  </a:txBody>
                  <a:tcP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457200" y="274638"/>
            <a:ext cx="8229600" cy="868362"/>
          </a:xfrm>
        </p:spPr>
        <p:txBody>
          <a:bodyPr/>
          <a:lstStyle/>
          <a:p>
            <a:pPr eaLnBrk="1" hangingPunct="1"/>
            <a:r>
              <a:rPr lang="es-ES" smtClean="0">
                <a:ea typeface="ＭＳ Ｐゴシック" charset="-128"/>
                <a:cs typeface="ＭＳ Ｐゴシック" charset="-128"/>
              </a:rPr>
              <a:t>What makes a scene relavant?</a:t>
            </a:r>
            <a:endParaRPr lang="en-US" smtClean="0">
              <a:ea typeface="ＭＳ Ｐゴシック" charset="-128"/>
              <a:cs typeface="ＭＳ Ｐゴシック" charset="-128"/>
            </a:endParaRPr>
          </a:p>
        </p:txBody>
      </p:sp>
      <p:pic>
        <p:nvPicPr>
          <p:cNvPr id="37892" name="Picture 4" descr="/Users/favela/Documents/articulos/Ubiquitous Computing/CLIHC/CLIHC09/BE empieza a gritar_3.avi">
            <a:hlinkClick r:id="" action="ppaction://media"/>
          </p:cNvPr>
          <p:cNvPicPr/>
          <p:nvPr>
            <p:ph idx="1"/>
            <a:videoFile r:link="rId1"/>
          </p:nvPr>
        </p:nvPicPr>
        <p:blipFill>
          <a:blip r:embed="rId4"/>
          <a:srcRect/>
          <a:stretch>
            <a:fillRect/>
          </a:stretch>
        </p:blipFill>
        <p:spPr>
          <a:xfrm>
            <a:off x="2514600" y="1219200"/>
            <a:ext cx="4081463" cy="2720975"/>
          </a:xfrm>
        </p:spPr>
      </p:pic>
      <p:graphicFrame>
        <p:nvGraphicFramePr>
          <p:cNvPr id="7" name="Table 6"/>
          <p:cNvGraphicFramePr>
            <a:graphicFrameLocks noGrp="1"/>
          </p:cNvGraphicFramePr>
          <p:nvPr/>
        </p:nvGraphicFramePr>
        <p:xfrm>
          <a:off x="685800" y="4267200"/>
          <a:ext cx="7848600" cy="2125980"/>
        </p:xfrm>
        <a:graphic>
          <a:graphicData uri="http://schemas.openxmlformats.org/drawingml/2006/table">
            <a:tbl>
              <a:tblPr/>
              <a:tblGrid>
                <a:gridCol w="1905000"/>
                <a:gridCol w="1219200"/>
                <a:gridCol w="4724400"/>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rPr>
                        <a:t>Scene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rPr>
                        <a:t>Rating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rPr>
                        <a:t>Comment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Patient screams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The caregiver did not assisted her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Patient screams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Scream, something happened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Patient screams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The same as always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Patient screams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rPr>
                        <a:t>Where is the caregiver? The patient cannot be left alone, possible accident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89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7892"/>
                                        </p:tgtEl>
                                      </p:cBhvr>
                                    </p:cmd>
                                  </p:childTnLst>
                                </p:cTn>
                              </p:par>
                            </p:childTnLst>
                          </p:cTn>
                        </p:par>
                      </p:childTnLst>
                    </p:cTn>
                  </p:par>
                </p:childTnLst>
              </p:cTn>
              <p:nextCondLst>
                <p:cond evt="onClick" delay="0">
                  <p:tgtEl>
                    <p:spTgt spid="37892"/>
                  </p:tgtEl>
                </p:cond>
              </p:nextCondLst>
            </p:seq>
            <p:video>
              <p:cMediaNode>
                <p:cTn id="7" fill="hold" display="0">
                  <p:stCondLst>
                    <p:cond delay="indefinite"/>
                  </p:stCondLst>
                  <p:endCondLst>
                    <p:cond evt="onNext" delay="0">
                      <p:tgtEl>
                        <p:sldTgt/>
                      </p:tgtEl>
                    </p:cond>
                    <p:cond evt="onPrev" delay="0">
                      <p:tgtEl>
                        <p:sldTgt/>
                      </p:tgtEl>
                    </p:cond>
                  </p:endCondLst>
                </p:cTn>
                <p:tgtEl>
                  <p:spTgt spid="37892"/>
                </p:tgtEl>
              </p:cMediaNode>
            </p:video>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457200" y="152400"/>
            <a:ext cx="8229600" cy="1143000"/>
          </a:xfrm>
        </p:spPr>
        <p:txBody>
          <a:bodyPr/>
          <a:lstStyle/>
          <a:p>
            <a:pPr eaLnBrk="1" hangingPunct="1"/>
            <a:r>
              <a:rPr lang="en-US" sz="4000" smtClean="0">
                <a:ea typeface="ＭＳ Ｐゴシック" charset="-128"/>
                <a:cs typeface="ＭＳ Ｐゴシック" charset="-128"/>
              </a:rPr>
              <a:t>A record of events of interest</a:t>
            </a:r>
          </a:p>
        </p:txBody>
      </p:sp>
      <p:pic>
        <p:nvPicPr>
          <p:cNvPr id="54276" name="Picture 7" descr="RU empieza a llorar"/>
          <p:cNvPicPr>
            <a:picLocks noChangeAspect="1" noChangeArrowheads="1"/>
          </p:cNvPicPr>
          <p:nvPr/>
        </p:nvPicPr>
        <p:blipFill>
          <a:blip r:embed="rId3"/>
          <a:srcRect/>
          <a:stretch>
            <a:fillRect/>
          </a:stretch>
        </p:blipFill>
        <p:spPr bwMode="auto">
          <a:xfrm>
            <a:off x="5867400" y="1981200"/>
            <a:ext cx="2422525" cy="4448175"/>
          </a:xfrm>
          <a:prstGeom prst="rect">
            <a:avLst/>
          </a:prstGeom>
          <a:noFill/>
          <a:ln w="9525">
            <a:noFill/>
            <a:miter lim="800000"/>
            <a:headEnd/>
            <a:tailEnd/>
          </a:ln>
        </p:spPr>
      </p:pic>
      <p:sp>
        <p:nvSpPr>
          <p:cNvPr id="54277" name="Rectangle 6"/>
          <p:cNvSpPr>
            <a:spLocks noChangeArrowheads="1"/>
          </p:cNvSpPr>
          <p:nvPr/>
        </p:nvSpPr>
        <p:spPr bwMode="auto">
          <a:xfrm>
            <a:off x="228600" y="2635250"/>
            <a:ext cx="5410200" cy="1631950"/>
          </a:xfrm>
          <a:prstGeom prst="rect">
            <a:avLst/>
          </a:prstGeom>
          <a:noFill/>
          <a:ln w="9525">
            <a:noFill/>
            <a:miter lim="800000"/>
            <a:headEnd/>
            <a:tailEnd/>
          </a:ln>
        </p:spPr>
        <p:txBody>
          <a:bodyPr anchor="ctr">
            <a:prstTxWarp prst="textNoShape">
              <a:avLst/>
            </a:prstTxWarp>
            <a:spAutoFit/>
          </a:bodyPr>
          <a:lstStyle/>
          <a:p>
            <a:pPr algn="just"/>
            <a:r>
              <a:rPr lang="es-MX" sz="2000" i="1"/>
              <a:t>“At times I asked myself what hapened with certain guests, why one of them was crying… also with another guest who was very anxious, he used to break thngs and now I can see this on video”.</a:t>
            </a:r>
            <a:r>
              <a:rPr lang="en-US" sz="2000" i="1"/>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s-MX" dirty="0" smtClean="0"/>
              <a:t>Hospital workplace </a:t>
            </a:r>
            <a:r>
              <a:rPr lang="es-MX" dirty="0"/>
              <a:t>study</a:t>
            </a:r>
          </a:p>
        </p:txBody>
      </p:sp>
      <p:pic>
        <p:nvPicPr>
          <p:cNvPr id="307237" name="Picture 37"/>
          <p:cNvPicPr>
            <a:picLocks noChangeAspect="1" noChangeArrowheads="1"/>
          </p:cNvPicPr>
          <p:nvPr/>
        </p:nvPicPr>
        <p:blipFill>
          <a:blip r:embed="rId3"/>
          <a:srcRect/>
          <a:stretch>
            <a:fillRect/>
          </a:stretch>
        </p:blipFill>
        <p:spPr bwMode="auto">
          <a:xfrm>
            <a:off x="3048000" y="2286000"/>
            <a:ext cx="5943600" cy="2759075"/>
          </a:xfrm>
          <a:prstGeom prst="rect">
            <a:avLst/>
          </a:prstGeom>
          <a:noFill/>
        </p:spPr>
      </p:pic>
      <p:pic>
        <p:nvPicPr>
          <p:cNvPr id="307238" name="Picture 38" descr="DSC00341"/>
          <p:cNvPicPr>
            <a:picLocks noChangeAspect="1" noChangeArrowheads="1"/>
          </p:cNvPicPr>
          <p:nvPr/>
        </p:nvPicPr>
        <p:blipFill>
          <a:blip r:embed="rId4"/>
          <a:srcRect l="18124" t="12500" r="23125" b="19167"/>
          <a:stretch>
            <a:fillRect/>
          </a:stretch>
        </p:blipFill>
        <p:spPr bwMode="auto">
          <a:xfrm>
            <a:off x="228600" y="2514600"/>
            <a:ext cx="2667000" cy="2325688"/>
          </a:xfrm>
          <a:prstGeom prst="rect">
            <a:avLst/>
          </a:prstGeom>
          <a:noFill/>
        </p:spPr>
      </p:pic>
      <p:sp>
        <p:nvSpPr>
          <p:cNvPr id="307239" name="Rectangle 39"/>
          <p:cNvSpPr>
            <a:spLocks noChangeArrowheads="1"/>
          </p:cNvSpPr>
          <p:nvPr/>
        </p:nvSpPr>
        <p:spPr bwMode="auto">
          <a:xfrm>
            <a:off x="3124200" y="5257800"/>
            <a:ext cx="5715000" cy="990600"/>
          </a:xfrm>
          <a:prstGeom prst="rect">
            <a:avLst/>
          </a:prstGeom>
          <a:solidFill>
            <a:srgbClr val="CC3300">
              <a:alpha val="41000"/>
            </a:srgbClr>
          </a:solidFill>
          <a:ln w="9525">
            <a:solidFill>
              <a:srgbClr val="CC3300"/>
            </a:solidFill>
            <a:miter lim="800000"/>
            <a:headEnd/>
            <a:tailEnd/>
          </a:ln>
          <a:effectLst/>
        </p:spPr>
        <p:txBody>
          <a:bodyPr wrap="none" anchor="ctr">
            <a:prstTxWarp prst="textNoShape">
              <a:avLst/>
            </a:prstTxWarp>
          </a:bodyPr>
          <a:lstStyle/>
          <a:p>
            <a:pPr algn="ctr">
              <a:lnSpc>
                <a:spcPct val="80000"/>
              </a:lnSpc>
              <a:spcBef>
                <a:spcPct val="20000"/>
              </a:spcBef>
            </a:pPr>
            <a:r>
              <a:rPr lang="en-US" dirty="0">
                <a:solidFill>
                  <a:srgbClr val="CC3300"/>
                </a:solidFill>
              </a:rPr>
              <a:t>The total time of detailed observation was about </a:t>
            </a:r>
          </a:p>
          <a:p>
            <a:pPr algn="ctr">
              <a:lnSpc>
                <a:spcPct val="80000"/>
              </a:lnSpc>
              <a:spcBef>
                <a:spcPct val="20000"/>
              </a:spcBef>
            </a:pPr>
            <a:r>
              <a:rPr lang="en-US" dirty="0">
                <a:solidFill>
                  <a:srgbClr val="CC3300"/>
                </a:solidFill>
              </a:rPr>
              <a:t>196 hours and 46 minutes, with an average time </a:t>
            </a:r>
          </a:p>
          <a:p>
            <a:pPr algn="ctr">
              <a:lnSpc>
                <a:spcPct val="80000"/>
              </a:lnSpc>
              <a:spcBef>
                <a:spcPct val="20000"/>
              </a:spcBef>
            </a:pPr>
            <a:r>
              <a:rPr lang="en-US" dirty="0">
                <a:solidFill>
                  <a:srgbClr val="CC3300"/>
                </a:solidFill>
              </a:rPr>
              <a:t>of observation per informant of 13 hours and 7 minutes </a:t>
            </a:r>
          </a:p>
        </p:txBody>
      </p:sp>
      <p:sp>
        <p:nvSpPr>
          <p:cNvPr id="307241" name="Rectangle 41"/>
          <p:cNvSpPr>
            <a:spLocks noChangeArrowheads="1"/>
          </p:cNvSpPr>
          <p:nvPr/>
        </p:nvSpPr>
        <p:spPr bwMode="auto">
          <a:xfrm flipV="1">
            <a:off x="3708400" y="3700463"/>
            <a:ext cx="360363" cy="304800"/>
          </a:xfrm>
          <a:prstGeom prst="rect">
            <a:avLst/>
          </a:prstGeom>
          <a:noFill/>
          <a:ln w="9525">
            <a:noFill/>
            <a:miter lim="800000"/>
            <a:headEnd/>
            <a:tailEnd/>
          </a:ln>
          <a:effectLst/>
        </p:spPr>
        <p:txBody>
          <a:bodyPr rot="10800000" wrap="none" anchor="ctr">
            <a:prstTxWarp prst="textNoShape">
              <a:avLst/>
            </a:prstTxWarp>
          </a:bodyPr>
          <a:lstStyle/>
          <a:p>
            <a:r>
              <a:rPr lang="en-US" sz="1200" b="1" dirty="0">
                <a:solidFill>
                  <a:srgbClr val="CC3300"/>
                </a:solidFill>
                <a:latin typeface="Times New Roman" charset="0"/>
              </a:rPr>
              <a:t>(5)</a:t>
            </a:r>
          </a:p>
        </p:txBody>
      </p:sp>
      <p:sp>
        <p:nvSpPr>
          <p:cNvPr id="307242" name="Rectangle 42"/>
          <p:cNvSpPr>
            <a:spLocks noChangeArrowheads="1"/>
          </p:cNvSpPr>
          <p:nvPr/>
        </p:nvSpPr>
        <p:spPr bwMode="auto">
          <a:xfrm flipV="1">
            <a:off x="4427538" y="4203700"/>
            <a:ext cx="360362" cy="304800"/>
          </a:xfrm>
          <a:prstGeom prst="rect">
            <a:avLst/>
          </a:prstGeom>
          <a:noFill/>
          <a:ln w="9525">
            <a:noFill/>
            <a:miter lim="800000"/>
            <a:headEnd/>
            <a:tailEnd/>
          </a:ln>
          <a:effectLst/>
        </p:spPr>
        <p:txBody>
          <a:bodyPr rot="10800000" wrap="none" anchor="ctr">
            <a:prstTxWarp prst="textNoShape">
              <a:avLst/>
            </a:prstTxWarp>
          </a:bodyPr>
          <a:lstStyle/>
          <a:p>
            <a:r>
              <a:rPr lang="en-US" sz="1200" b="1" dirty="0">
                <a:solidFill>
                  <a:srgbClr val="CC3300"/>
                </a:solidFill>
                <a:latin typeface="Times New Roman" charset="0"/>
              </a:rPr>
              <a:t>(5)</a:t>
            </a:r>
          </a:p>
        </p:txBody>
      </p:sp>
      <p:sp>
        <p:nvSpPr>
          <p:cNvPr id="307243" name="Rectangle 43"/>
          <p:cNvSpPr>
            <a:spLocks noChangeArrowheads="1"/>
          </p:cNvSpPr>
          <p:nvPr/>
        </p:nvSpPr>
        <p:spPr bwMode="auto">
          <a:xfrm flipV="1">
            <a:off x="4859338" y="4652963"/>
            <a:ext cx="360362" cy="304800"/>
          </a:xfrm>
          <a:prstGeom prst="rect">
            <a:avLst/>
          </a:prstGeom>
          <a:noFill/>
          <a:ln w="9525">
            <a:noFill/>
            <a:miter lim="800000"/>
            <a:headEnd/>
            <a:tailEnd/>
          </a:ln>
          <a:effectLst/>
        </p:spPr>
        <p:txBody>
          <a:bodyPr rot="10800000" wrap="none" anchor="ctr">
            <a:prstTxWarp prst="textNoShape">
              <a:avLst/>
            </a:prstTxWarp>
          </a:bodyPr>
          <a:lstStyle/>
          <a:p>
            <a:r>
              <a:rPr lang="en-US" sz="1200" b="1" dirty="0">
                <a:solidFill>
                  <a:srgbClr val="CC3300"/>
                </a:solidFill>
                <a:latin typeface="Times New Roman" charset="0"/>
              </a:rPr>
              <a:t>(5)</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Train caregivers</a:t>
            </a:r>
          </a:p>
        </p:txBody>
      </p:sp>
      <p:sp>
        <p:nvSpPr>
          <p:cNvPr id="58372" name="Rectangle 5"/>
          <p:cNvSpPr>
            <a:spLocks noChangeArrowheads="1"/>
          </p:cNvSpPr>
          <p:nvPr/>
        </p:nvSpPr>
        <p:spPr bwMode="auto">
          <a:xfrm>
            <a:off x="685800" y="2514600"/>
            <a:ext cx="4724400" cy="1570038"/>
          </a:xfrm>
          <a:prstGeom prst="rect">
            <a:avLst/>
          </a:prstGeom>
          <a:noFill/>
          <a:ln w="9525">
            <a:noFill/>
            <a:miter lim="800000"/>
            <a:headEnd/>
            <a:tailEnd/>
          </a:ln>
        </p:spPr>
        <p:txBody>
          <a:bodyPr anchor="ctr">
            <a:prstTxWarp prst="textNoShape">
              <a:avLst/>
            </a:prstTxWarp>
            <a:spAutoFit/>
          </a:bodyPr>
          <a:lstStyle/>
          <a:p>
            <a:pPr algn="just"/>
            <a:r>
              <a:rPr lang="es-MX" sz="2400" i="1"/>
              <a:t>“Look at this video, you have to make sure that they take their medicines, not just leave them on the table”.</a:t>
            </a:r>
            <a:r>
              <a:rPr lang="en-US" sz="2400"/>
              <a:t> </a:t>
            </a:r>
          </a:p>
        </p:txBody>
      </p:sp>
      <p:pic>
        <p:nvPicPr>
          <p:cNvPr id="58373" name="Picture 6" descr="el CUI8 le trae los medicamentos a LO"/>
          <p:cNvPicPr>
            <a:picLocks noChangeAspect="1" noChangeArrowheads="1"/>
          </p:cNvPicPr>
          <p:nvPr/>
        </p:nvPicPr>
        <p:blipFill>
          <a:blip r:embed="rId3"/>
          <a:srcRect/>
          <a:stretch>
            <a:fillRect/>
          </a:stretch>
        </p:blipFill>
        <p:spPr bwMode="auto">
          <a:xfrm>
            <a:off x="6019800" y="2133600"/>
            <a:ext cx="26797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noProof="0" dirty="0" smtClean="0"/>
              <a:t>To provide in-situ stimulus</a:t>
            </a:r>
          </a:p>
          <a:p>
            <a:pPr lvl="1"/>
            <a:r>
              <a:rPr lang="en-US" dirty="0" smtClean="0"/>
              <a:t>Elicit feedback based on actual user experience</a:t>
            </a:r>
          </a:p>
          <a:p>
            <a:pPr lvl="1"/>
            <a:r>
              <a:rPr lang="en-US" noProof="0" dirty="0" smtClean="0"/>
              <a:t>Obtain impromptu reactions “in the wild”</a:t>
            </a:r>
          </a:p>
          <a:p>
            <a:r>
              <a:rPr lang="en-US" dirty="0"/>
              <a:t>Controlled experiments could not offer appropriate stimulus</a:t>
            </a:r>
          </a:p>
          <a:p>
            <a:r>
              <a:rPr lang="en-US" noProof="0" dirty="0" smtClean="0"/>
              <a:t>Using real patients posed additional challenges</a:t>
            </a:r>
          </a:p>
          <a:p>
            <a:pPr lvl="1"/>
            <a:r>
              <a:rPr lang="en-US" noProof="0" dirty="0" smtClean="0"/>
              <a:t>Instead, four researchers </a:t>
            </a:r>
            <a:r>
              <a:rPr lang="en-US" dirty="0" smtClean="0"/>
              <a:t>acted as patients</a:t>
            </a:r>
          </a:p>
          <a:p>
            <a:r>
              <a:rPr lang="en-US" dirty="0" smtClean="0"/>
              <a:t>Good compromise between providing actual user experience and controlling the experiment</a:t>
            </a:r>
          </a:p>
        </p:txBody>
      </p:sp>
      <p:sp>
        <p:nvSpPr>
          <p:cNvPr id="3" name="Title 2"/>
          <p:cNvSpPr>
            <a:spLocks noGrp="1"/>
          </p:cNvSpPr>
          <p:nvPr>
            <p:ph type="title"/>
          </p:nvPr>
        </p:nvSpPr>
        <p:spPr/>
        <p:txBody>
          <a:bodyPr/>
          <a:lstStyle/>
          <a:p>
            <a:r>
              <a:rPr lang="en-US" noProof="0" dirty="0" smtClean="0"/>
              <a:t>Naturalistic Enactment</a:t>
            </a:r>
            <a:endParaRPr lang="en-US" noProof="0" dirty="0"/>
          </a:p>
        </p:txBody>
      </p:sp>
      <p:grpSp>
        <p:nvGrpSpPr>
          <p:cNvPr id="4" name="Group 8"/>
          <p:cNvGrpSpPr>
            <a:grpSpLocks/>
          </p:cNvGrpSpPr>
          <p:nvPr/>
        </p:nvGrpSpPr>
        <p:grpSpPr bwMode="auto">
          <a:xfrm>
            <a:off x="7086600" y="6256339"/>
            <a:ext cx="1828800" cy="459647"/>
            <a:chOff x="2832" y="3648"/>
            <a:chExt cx="2880" cy="789"/>
          </a:xfrm>
        </p:grpSpPr>
        <p:sp>
          <p:nvSpPr>
            <p:cNvPr id="5" name="Rectangle 9"/>
            <p:cNvSpPr>
              <a:spLocks noChangeArrowheads="1"/>
            </p:cNvSpPr>
            <p:nvPr/>
          </p:nvSpPr>
          <p:spPr bwMode="auto">
            <a:xfrm>
              <a:off x="2832" y="3648"/>
              <a:ext cx="2880" cy="545"/>
            </a:xfrm>
            <a:prstGeom prst="rect">
              <a:avLst/>
            </a:prstGeom>
            <a:solidFill>
              <a:srgbClr val="99CCFF">
                <a:alpha val="41176"/>
              </a:srgbClr>
            </a:solidFill>
            <a:ln w="9525">
              <a:solidFill>
                <a:srgbClr val="003399"/>
              </a:solidFill>
              <a:miter lim="800000"/>
              <a:headEnd/>
              <a:tailEnd/>
            </a:ln>
          </p:spPr>
          <p:txBody>
            <a:bodyPr wrap="none" anchor="ctr">
              <a:prstTxWarp prst="textNoShape">
                <a:avLst/>
              </a:prstTxWarp>
            </a:bodyPr>
            <a:lstStyle/>
            <a:p>
              <a:endParaRPr lang="en-US"/>
            </a:p>
          </p:txBody>
        </p:sp>
        <p:sp>
          <p:nvSpPr>
            <p:cNvPr id="6" name="Text Box 10"/>
            <p:cNvSpPr txBox="1">
              <a:spLocks noChangeArrowheads="1"/>
            </p:cNvSpPr>
            <p:nvPr/>
          </p:nvSpPr>
          <p:spPr bwMode="auto">
            <a:xfrm>
              <a:off x="2880" y="3697"/>
              <a:ext cx="2785" cy="740"/>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pPr>
              <a:r>
                <a:rPr lang="en-US" sz="1200" dirty="0" smtClean="0">
                  <a:solidFill>
                    <a:srgbClr val="003399"/>
                  </a:solidFill>
                  <a:latin typeface="Arial Narrow" charset="0"/>
                  <a:ea typeface="Arial" charset="0"/>
                  <a:cs typeface="Arial" charset="0"/>
                </a:rPr>
                <a:t> </a:t>
              </a:r>
              <a:r>
                <a:rPr lang="en-US" sz="1200" dirty="0" err="1" smtClean="0">
                  <a:solidFill>
                    <a:srgbClr val="003399"/>
                  </a:solidFill>
                  <a:latin typeface="Arial Narrow" charset="0"/>
                  <a:ea typeface="Arial" charset="0"/>
                  <a:cs typeface="Arial" charset="0"/>
                </a:rPr>
                <a:t>mobileHCI</a:t>
              </a:r>
              <a:r>
                <a:rPr lang="en-US" sz="1200" dirty="0" smtClean="0">
                  <a:solidFill>
                    <a:srgbClr val="003399"/>
                  </a:solidFill>
                  <a:latin typeface="Arial Narrow" charset="0"/>
                  <a:ea typeface="Arial" charset="0"/>
                  <a:cs typeface="Arial" charset="0"/>
                </a:rPr>
                <a:t>, 2011 </a:t>
              </a:r>
              <a:endParaRPr lang="es-ES" sz="1200" dirty="0">
                <a:solidFill>
                  <a:srgbClr val="003399"/>
                </a:solidFill>
                <a:latin typeface="Arial Narrow" charset="0"/>
                <a:ea typeface="Arial" charset="0"/>
                <a:cs typeface="Arial" charset="0"/>
              </a:endParaRPr>
            </a:p>
            <a:p>
              <a:pPr>
                <a:lnSpc>
                  <a:spcPct val="80000"/>
                </a:lnSpc>
                <a:spcBef>
                  <a:spcPct val="20000"/>
                </a:spcBef>
                <a:buFontTx/>
                <a:buChar char="•"/>
              </a:pPr>
              <a:endParaRPr lang="en-US" sz="1200" dirty="0">
                <a:solidFill>
                  <a:srgbClr val="003399"/>
                </a:solidFill>
                <a:latin typeface="Arial Narrow" charset="0"/>
                <a:ea typeface="Arial" charset="0"/>
                <a:cs typeface="Arial" charset="0"/>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724400" cy="4525963"/>
          </a:xfrm>
        </p:spPr>
        <p:txBody>
          <a:bodyPr>
            <a:normAutofit fontScale="92500" lnSpcReduction="20000"/>
          </a:bodyPr>
          <a:lstStyle/>
          <a:p>
            <a:r>
              <a:rPr lang="en-US" noProof="0" dirty="0" smtClean="0"/>
              <a:t>Method of deciding who gets medical attention first depending on how seriously someone is injured</a:t>
            </a:r>
            <a:endParaRPr lang="en-US" dirty="0" smtClean="0"/>
          </a:p>
          <a:p>
            <a:r>
              <a:rPr lang="en-US" dirty="0" smtClean="0"/>
              <a:t>Includes </a:t>
            </a:r>
            <a:r>
              <a:rPr lang="en-US" dirty="0"/>
              <a:t>27 protocols</a:t>
            </a:r>
            <a:r>
              <a:rPr lang="en-US" dirty="0" smtClean="0"/>
              <a:t> typically afflicting geriatric patients</a:t>
            </a:r>
          </a:p>
          <a:p>
            <a:r>
              <a:rPr lang="en-US" dirty="0" smtClean="0"/>
              <a:t>Questions are asked to the patient to assess the severity of his condition</a:t>
            </a:r>
          </a:p>
          <a:p>
            <a:endParaRPr lang="en-US" dirty="0" smtClean="0"/>
          </a:p>
          <a:p>
            <a:endParaRPr lang="en-US" dirty="0" smtClean="0"/>
          </a:p>
          <a:p>
            <a:endParaRPr lang="en-US" dirty="0"/>
          </a:p>
          <a:p>
            <a:endParaRPr lang="en-US" noProof="0" dirty="0" smtClean="0"/>
          </a:p>
          <a:p>
            <a:endParaRPr lang="en-US" noProof="0" dirty="0" smtClean="0"/>
          </a:p>
        </p:txBody>
      </p:sp>
      <p:sp>
        <p:nvSpPr>
          <p:cNvPr id="2" name="Title 1"/>
          <p:cNvSpPr>
            <a:spLocks noGrp="1"/>
          </p:cNvSpPr>
          <p:nvPr>
            <p:ph type="title"/>
          </p:nvPr>
        </p:nvSpPr>
        <p:spPr/>
        <p:txBody>
          <a:bodyPr/>
          <a:lstStyle/>
          <a:p>
            <a:r>
              <a:rPr lang="en-US" noProof="0" dirty="0" smtClean="0"/>
              <a:t>The mobile triage </a:t>
            </a:r>
            <a:r>
              <a:rPr lang="en-US" dirty="0" smtClean="0"/>
              <a:t>a</a:t>
            </a:r>
            <a:r>
              <a:rPr lang="en-US" noProof="0" dirty="0" err="1" smtClean="0"/>
              <a:t>pplication</a:t>
            </a:r>
            <a:endParaRPr lang="en-US" noProof="0" dirty="0"/>
          </a:p>
        </p:txBody>
      </p:sp>
      <p:pic>
        <p:nvPicPr>
          <p:cNvPr id="6" name="Picture 5" descr="H:\IMG_0530.PNG"/>
          <p:cNvPicPr/>
          <p:nvPr/>
        </p:nvPicPr>
        <p:blipFill>
          <a:blip r:embed="rId2" cstate="print"/>
          <a:srcRect/>
          <a:stretch>
            <a:fillRect/>
          </a:stretch>
        </p:blipFill>
        <p:spPr bwMode="auto">
          <a:xfrm>
            <a:off x="5486400" y="1600200"/>
            <a:ext cx="3124200" cy="4572000"/>
          </a:xfrm>
          <a:prstGeom prst="rect">
            <a:avLst/>
          </a:prstGeom>
          <a:noFill/>
        </p:spPr>
      </p:pic>
      <p:pic>
        <p:nvPicPr>
          <p:cNvPr id="5" name="Content Placeholder 4" descr="H:\IMG_0531.PNG"/>
          <p:cNvPicPr>
            <a:picLocks/>
          </p:cNvPicPr>
          <p:nvPr/>
        </p:nvPicPr>
        <p:blipFill>
          <a:blip r:embed="rId3" cstate="print"/>
          <a:stretch>
            <a:fillRect/>
          </a:stretch>
        </p:blipFill>
        <p:spPr bwMode="auto">
          <a:xfrm>
            <a:off x="5486400" y="1600200"/>
            <a:ext cx="3017308" cy="4525962"/>
          </a:xfrm>
          <a:prstGeom prst="rect">
            <a:avLst/>
          </a:prstGeom>
          <a:noFill/>
        </p:spPr>
      </p:pic>
      <p:pic>
        <p:nvPicPr>
          <p:cNvPr id="7" name="Picture 6" descr="H:\IMG_0538.PNG"/>
          <p:cNvPicPr/>
          <p:nvPr/>
        </p:nvPicPr>
        <p:blipFill>
          <a:blip r:embed="rId4" cstate="print"/>
          <a:srcRect/>
          <a:stretch>
            <a:fillRect/>
          </a:stretch>
        </p:blipFill>
        <p:spPr bwMode="auto">
          <a:xfrm>
            <a:off x="5562600" y="1461711"/>
            <a:ext cx="2819400" cy="46342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Methodology</a:t>
            </a:r>
            <a:endParaRPr lang="en-US" noProof="0" dirty="0"/>
          </a:p>
        </p:txBody>
      </p:sp>
      <p:graphicFrame>
        <p:nvGraphicFramePr>
          <p:cNvPr id="4" name="Diagram 3"/>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9781706"/>
              </p:ext>
            </p:extLst>
          </p:nvPr>
        </p:nvGraphicFramePr>
        <p:xfrm>
          <a:off x="1066800" y="1498600"/>
          <a:ext cx="7010400" cy="4064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dirty="0" smtClean="0"/>
              <a:t>Intervention</a:t>
            </a:r>
            <a:endParaRPr lang="en-US" noProof="0" dirty="0"/>
          </a:p>
        </p:txBody>
      </p:sp>
      <p:sp>
        <p:nvSpPr>
          <p:cNvPr id="5" name="Content Placeholder 4"/>
          <p:cNvSpPr>
            <a:spLocks noGrp="1"/>
          </p:cNvSpPr>
          <p:nvPr>
            <p:ph idx="1"/>
          </p:nvPr>
        </p:nvSpPr>
        <p:spPr/>
        <p:txBody>
          <a:bodyPr/>
          <a:lstStyle/>
          <a:p>
            <a:r>
              <a:rPr lang="en-US" dirty="0" smtClean="0"/>
              <a:t>7 geriatric nurses trained with the protocols</a:t>
            </a:r>
          </a:p>
          <a:p>
            <a:r>
              <a:rPr lang="en-US" dirty="0" smtClean="0"/>
              <a:t>4 clinical cases</a:t>
            </a:r>
          </a:p>
          <a:p>
            <a:r>
              <a:rPr lang="en-US" dirty="0" smtClean="0"/>
              <a:t>7 phone calls in a period of 48 hours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3008212"/>
              </p:ext>
            </p:extLst>
          </p:nvPr>
        </p:nvGraphicFramePr>
        <p:xfrm>
          <a:off x="609597" y="1844040"/>
          <a:ext cx="7924806" cy="3337560"/>
        </p:xfrm>
        <a:graphic>
          <a:graphicData uri="http://schemas.openxmlformats.org/drawingml/2006/table">
            <a:tbl>
              <a:tblPr firstRow="1" firstCol="1" lastRow="1" lastCol="1" bandRow="1">
                <a:tableStyleId>{3B4B98B0-60AC-42C2-AFA5-B58CD77FA1E5}</a:tableStyleId>
              </a:tblPr>
              <a:tblGrid>
                <a:gridCol w="880534"/>
                <a:gridCol w="880534"/>
                <a:gridCol w="880534"/>
                <a:gridCol w="880534"/>
                <a:gridCol w="880534"/>
                <a:gridCol w="880534"/>
                <a:gridCol w="880534"/>
                <a:gridCol w="880534"/>
                <a:gridCol w="880534"/>
              </a:tblGrid>
              <a:tr h="370840">
                <a:tc>
                  <a:txBody>
                    <a:bodyPr/>
                    <a:lstStyle/>
                    <a:p>
                      <a:pPr marL="0" marR="0" algn="just">
                        <a:spcBef>
                          <a:spcPts val="200"/>
                        </a:spcBef>
                        <a:spcAft>
                          <a:spcPts val="200"/>
                        </a:spcAft>
                      </a:pPr>
                      <a:r>
                        <a:rPr lang="en-US" sz="1400" kern="1600" cap="all" dirty="0">
                          <a:effectLst/>
                          <a:latin typeface="Calibri" pitchFamily="34" charset="0"/>
                          <a:cs typeface="Calibri" pitchFamily="34" charset="0"/>
                        </a:rPr>
                        <a:t> </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N1</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N2</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N3</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N4</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N5</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N6</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N7</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 </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r>
              <a:tr h="370840">
                <a:tc>
                  <a:txBody>
                    <a:bodyPr/>
                    <a:lstStyle/>
                    <a:p>
                      <a:pPr marL="0" marR="0" algn="just">
                        <a:spcBef>
                          <a:spcPts val="200"/>
                        </a:spcBef>
                        <a:spcAft>
                          <a:spcPts val="200"/>
                        </a:spcAft>
                      </a:pPr>
                      <a:r>
                        <a:rPr lang="en-US" sz="1400" dirty="0">
                          <a:effectLst/>
                          <a:latin typeface="Calibri" pitchFamily="34" charset="0"/>
                          <a:cs typeface="Calibri" pitchFamily="34" charset="0"/>
                        </a:rPr>
                        <a:t>C1</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1</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2</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0.4</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r>
              <a:tr h="370840">
                <a:tc>
                  <a:txBody>
                    <a:bodyPr/>
                    <a:lstStyle/>
                    <a:p>
                      <a:pPr marL="0" marR="0" algn="just">
                        <a:spcBef>
                          <a:spcPts val="200"/>
                        </a:spcBef>
                        <a:spcAft>
                          <a:spcPts val="200"/>
                        </a:spcAft>
                      </a:pPr>
                      <a:r>
                        <a:rPr lang="en-US" sz="1400" dirty="0">
                          <a:effectLst/>
                          <a:latin typeface="Calibri" pitchFamily="34" charset="0"/>
                          <a:cs typeface="Calibri" pitchFamily="34" charset="0"/>
                        </a:rPr>
                        <a:t>C2a</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3</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4</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3</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6</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2</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1</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2.7</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r>
              <a:tr h="370840">
                <a:tc>
                  <a:txBody>
                    <a:bodyPr/>
                    <a:lstStyle/>
                    <a:p>
                      <a:pPr marL="0" marR="0" algn="just">
                        <a:spcBef>
                          <a:spcPts val="200"/>
                        </a:spcBef>
                        <a:spcAft>
                          <a:spcPts val="200"/>
                        </a:spcAft>
                      </a:pPr>
                      <a:r>
                        <a:rPr lang="en-US" sz="1400" dirty="0">
                          <a:effectLst/>
                          <a:latin typeface="Calibri" pitchFamily="34" charset="0"/>
                          <a:cs typeface="Calibri" pitchFamily="34" charset="0"/>
                        </a:rPr>
                        <a:t>C2b</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1</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3</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3</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2</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3</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1.7</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r>
              <a:tr h="370840">
                <a:tc>
                  <a:txBody>
                    <a:bodyPr/>
                    <a:lstStyle/>
                    <a:p>
                      <a:pPr marL="0" marR="0" algn="just">
                        <a:spcBef>
                          <a:spcPts val="200"/>
                        </a:spcBef>
                        <a:spcAft>
                          <a:spcPts val="200"/>
                        </a:spcAft>
                      </a:pPr>
                      <a:r>
                        <a:rPr lang="en-US" sz="1400">
                          <a:effectLst/>
                          <a:latin typeface="Calibri" pitchFamily="34" charset="0"/>
                          <a:cs typeface="Calibri" pitchFamily="34" charset="0"/>
                        </a:rPr>
                        <a:t>C2c</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5</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2</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1.2</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r>
              <a:tr h="370840">
                <a:tc>
                  <a:txBody>
                    <a:bodyPr/>
                    <a:lstStyle/>
                    <a:p>
                      <a:pPr marL="0" marR="0" algn="just">
                        <a:spcBef>
                          <a:spcPts val="200"/>
                        </a:spcBef>
                        <a:spcAft>
                          <a:spcPts val="200"/>
                        </a:spcAft>
                      </a:pPr>
                      <a:r>
                        <a:rPr lang="en-US" sz="1400" dirty="0">
                          <a:effectLst/>
                          <a:latin typeface="Calibri" pitchFamily="34" charset="0"/>
                          <a:cs typeface="Calibri" pitchFamily="34" charset="0"/>
                        </a:rPr>
                        <a:t>C3</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13</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8</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6</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2</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4.1</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r>
              <a:tr h="370840">
                <a:tc>
                  <a:txBody>
                    <a:bodyPr/>
                    <a:lstStyle/>
                    <a:p>
                      <a:pPr marL="0" marR="0" algn="just">
                        <a:spcBef>
                          <a:spcPts val="200"/>
                        </a:spcBef>
                        <a:spcAft>
                          <a:spcPts val="200"/>
                        </a:spcAft>
                      </a:pPr>
                      <a:r>
                        <a:rPr lang="en-US" sz="1400" dirty="0">
                          <a:effectLst/>
                          <a:latin typeface="Calibri" pitchFamily="34" charset="0"/>
                          <a:cs typeface="Calibri" pitchFamily="34" charset="0"/>
                        </a:rPr>
                        <a:t>C4a</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2</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2</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6</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1.4</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r>
              <a:tr h="370840">
                <a:tc>
                  <a:txBody>
                    <a:bodyPr/>
                    <a:lstStyle/>
                    <a:p>
                      <a:pPr marL="0" marR="0" algn="just">
                        <a:spcBef>
                          <a:spcPts val="200"/>
                        </a:spcBef>
                        <a:spcAft>
                          <a:spcPts val="200"/>
                        </a:spcAft>
                      </a:pPr>
                      <a:r>
                        <a:rPr lang="en-US" sz="1400" dirty="0">
                          <a:effectLst/>
                          <a:latin typeface="Calibri" pitchFamily="34" charset="0"/>
                          <a:cs typeface="Calibri" pitchFamily="34" charset="0"/>
                        </a:rPr>
                        <a:t>C4b</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1</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1</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1</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a:effectLst/>
                          <a:latin typeface="Calibri" pitchFamily="34" charset="0"/>
                          <a:cs typeface="Calibri" pitchFamily="34" charset="0"/>
                        </a:rPr>
                        <a:t>0</a:t>
                      </a:r>
                      <a:endParaRPr lang="en-US" sz="140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2</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2</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1.0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r>
              <a:tr h="370840">
                <a:tc>
                  <a:txBody>
                    <a:bodyPr/>
                    <a:lstStyle/>
                    <a:p>
                      <a:pPr marL="0" marR="0" algn="just">
                        <a:spcBef>
                          <a:spcPts val="200"/>
                        </a:spcBef>
                        <a:spcAft>
                          <a:spcPts val="200"/>
                        </a:spcAft>
                      </a:pPr>
                      <a:r>
                        <a:rPr lang="en-US" sz="1400" dirty="0">
                          <a:effectLst/>
                          <a:latin typeface="Calibri" pitchFamily="34" charset="0"/>
                          <a:cs typeface="Calibri" pitchFamily="34" charset="0"/>
                        </a:rPr>
                        <a:t> </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0.4</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0.3</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0.7</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4.0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3.3</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3.0</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1.1</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c>
                  <a:txBody>
                    <a:bodyPr/>
                    <a:lstStyle/>
                    <a:p>
                      <a:pPr marL="0" marR="0" algn="ctr">
                        <a:spcBef>
                          <a:spcPts val="200"/>
                        </a:spcBef>
                        <a:spcAft>
                          <a:spcPts val="200"/>
                        </a:spcAft>
                      </a:pPr>
                      <a:r>
                        <a:rPr lang="en-US" sz="1400" dirty="0">
                          <a:effectLst/>
                          <a:latin typeface="Calibri" pitchFamily="34" charset="0"/>
                          <a:cs typeface="Calibri" pitchFamily="34" charset="0"/>
                        </a:rPr>
                        <a:t> </a:t>
                      </a:r>
                      <a:endParaRPr lang="en-US" sz="1400" dirty="0">
                        <a:solidFill>
                          <a:srgbClr val="000000"/>
                        </a:solidFill>
                        <a:effectLst/>
                        <a:latin typeface="Calibri" pitchFamily="34" charset="0"/>
                        <a:ea typeface="Times New Roman"/>
                        <a:cs typeface="Calibri" pitchFamily="34" charset="0"/>
                      </a:endParaRPr>
                    </a:p>
                  </a:txBody>
                  <a:tcPr marL="68580" marR="68580" marT="0" marB="0" anchor="ctr"/>
                </a:tc>
              </a:tr>
            </a:tbl>
          </a:graphicData>
        </a:graphic>
      </p:graphicFrame>
      <p:sp>
        <p:nvSpPr>
          <p:cNvPr id="3" name="Title 2"/>
          <p:cNvSpPr>
            <a:spLocks noGrp="1"/>
          </p:cNvSpPr>
          <p:nvPr>
            <p:ph type="title"/>
          </p:nvPr>
        </p:nvSpPr>
        <p:spPr/>
        <p:txBody>
          <a:bodyPr>
            <a:noAutofit/>
          </a:bodyPr>
          <a:lstStyle/>
          <a:p>
            <a:r>
              <a:rPr lang="en-US" sz="3900" dirty="0" smtClean="0"/>
              <a:t>Pauses in Patient-Nurse </a:t>
            </a:r>
            <a:r>
              <a:rPr lang="en-US" sz="3900" dirty="0"/>
              <a:t>C</a:t>
            </a:r>
            <a:r>
              <a:rPr lang="en-US" sz="3900" dirty="0" smtClean="0"/>
              <a:t>onversations</a:t>
            </a:r>
            <a:endParaRPr lang="en-US" sz="39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98055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smtClean="0"/>
              <a:t>Effectiveness of Diagnoses (CC4)</a:t>
            </a:r>
            <a:endParaRPr lang="en-US" noProof="0" dirty="0"/>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9486974"/>
              </p:ext>
            </p:extLst>
          </p:nvPr>
        </p:nvGraphicFramePr>
        <p:xfrm>
          <a:off x="4876800" y="1219200"/>
          <a:ext cx="4038600" cy="5410200"/>
        </p:xfrm>
        <a:graphic>
          <a:graphicData uri="http://schemas.openxmlformats.org/drawingml/2006/table">
            <a:tbl>
              <a:tblPr firstRow="1" bandRow="1">
                <a:tableStyleId>{3B4B98B0-60AC-42C2-AFA5-B58CD77FA1E5}</a:tableStyleId>
              </a:tblPr>
              <a:tblGrid>
                <a:gridCol w="4038600"/>
              </a:tblGrid>
              <a:tr h="382701">
                <a:tc>
                  <a:txBody>
                    <a:bodyPr/>
                    <a:lstStyle/>
                    <a:p>
                      <a:pPr marL="0" marR="0" algn="ctr">
                        <a:spcBef>
                          <a:spcPts val="300"/>
                        </a:spcBef>
                        <a:spcAft>
                          <a:spcPts val="300"/>
                        </a:spcAft>
                      </a:pPr>
                      <a:r>
                        <a:rPr lang="en-US" sz="1400" dirty="0">
                          <a:latin typeface="Calibri" pitchFamily="34" charset="0"/>
                          <a:cs typeface="Calibri" pitchFamily="34" charset="0"/>
                        </a:rPr>
                        <a:t>According to the protocol</a:t>
                      </a:r>
                      <a:endParaRPr lang="en-US" sz="1400" dirty="0">
                        <a:latin typeface="Calibri" pitchFamily="34" charset="0"/>
                        <a:ea typeface="Times New Roman"/>
                        <a:cs typeface="Calibri" pitchFamily="34" charset="0"/>
                      </a:endParaRPr>
                    </a:p>
                  </a:txBody>
                  <a:tcPr marL="49561" marR="49561" marT="0" marB="0" anchor="ctr"/>
                </a:tc>
              </a:tr>
              <a:tr h="2602369">
                <a:tc>
                  <a:txBody>
                    <a:bodyPr/>
                    <a:lstStyle/>
                    <a:p>
                      <a:pPr marL="0" marR="0" algn="just">
                        <a:spcBef>
                          <a:spcPts val="300"/>
                        </a:spcBef>
                        <a:spcAft>
                          <a:spcPts val="300"/>
                        </a:spcAft>
                      </a:pPr>
                      <a:r>
                        <a:rPr lang="en-US" sz="1400" dirty="0">
                          <a:latin typeface="Calibri" pitchFamily="34" charset="0"/>
                          <a:cs typeface="Calibri" pitchFamily="34" charset="0"/>
                        </a:rPr>
                        <a:t>N5: “I think that it would be appropriate at this moment to get in touch with your daughter or some member of the family to share a little bit what you are feeling. It’s also important to consider reducing the intake of alcohol and tobacco or any other drug because it won’t help. I suggest that you go and look for some activity outside your house, something that distracts you. I don’t know, you can go with your neighbor </a:t>
                      </a:r>
                      <a:r>
                        <a:rPr lang="en-US" sz="1400" dirty="0" err="1">
                          <a:latin typeface="Calibri" pitchFamily="34" charset="0"/>
                          <a:cs typeface="Calibri" pitchFamily="34" charset="0"/>
                        </a:rPr>
                        <a:t>Panchito</a:t>
                      </a:r>
                      <a:r>
                        <a:rPr lang="en-US" sz="1400" dirty="0">
                          <a:latin typeface="Calibri" pitchFamily="34" charset="0"/>
                          <a:cs typeface="Calibri" pitchFamily="34" charset="0"/>
                        </a:rPr>
                        <a:t> or go spend some time at Don Luis’s store to buy that bread that you like so much.”</a:t>
                      </a:r>
                      <a:endParaRPr lang="en-US" sz="1400" dirty="0">
                        <a:latin typeface="Calibri" pitchFamily="34" charset="0"/>
                        <a:ea typeface="Times New Roman"/>
                        <a:cs typeface="Calibri" pitchFamily="34" charset="0"/>
                      </a:endParaRPr>
                    </a:p>
                  </a:txBody>
                  <a:tcPr marL="49561" marR="49561" marT="0" marB="0" anchor="ctr"/>
                </a:tc>
              </a:tr>
              <a:tr h="995024">
                <a:tc>
                  <a:txBody>
                    <a:bodyPr/>
                    <a:lstStyle/>
                    <a:p>
                      <a:pPr marL="0" marR="0" algn="just">
                        <a:spcBef>
                          <a:spcPts val="300"/>
                        </a:spcBef>
                        <a:spcAft>
                          <a:spcPts val="300"/>
                        </a:spcAft>
                      </a:pPr>
                      <a:r>
                        <a:rPr lang="en-US" sz="1400" dirty="0">
                          <a:latin typeface="Calibri" pitchFamily="34" charset="0"/>
                          <a:cs typeface="Calibri" pitchFamily="34" charset="0"/>
                        </a:rPr>
                        <a:t>N7: “Try to do activities that tire you out. Have a light dinner and </a:t>
                      </a:r>
                      <a:r>
                        <a:rPr lang="en-US" sz="1400" dirty="0" smtClean="0">
                          <a:latin typeface="Calibri" pitchFamily="34" charset="0"/>
                          <a:cs typeface="Calibri" pitchFamily="34" charset="0"/>
                        </a:rPr>
                        <a:t>do </a:t>
                      </a:r>
                      <a:r>
                        <a:rPr lang="en-US" sz="1400" dirty="0">
                          <a:latin typeface="Calibri" pitchFamily="34" charset="0"/>
                          <a:cs typeface="Calibri" pitchFamily="34" charset="0"/>
                        </a:rPr>
                        <a:t>not have a tea at night so you can have some rest. Do not let these physical factors affect you”</a:t>
                      </a:r>
                      <a:endParaRPr lang="en-US" sz="1400" dirty="0">
                        <a:latin typeface="Calibri" pitchFamily="34" charset="0"/>
                        <a:ea typeface="Times New Roman"/>
                        <a:cs typeface="Calibri" pitchFamily="34" charset="0"/>
                      </a:endParaRPr>
                    </a:p>
                  </a:txBody>
                  <a:tcPr marL="49561" marR="49561" marT="0" marB="0" anchor="ctr"/>
                </a:tc>
              </a:tr>
              <a:tr h="765403">
                <a:tc>
                  <a:txBody>
                    <a:bodyPr/>
                    <a:lstStyle/>
                    <a:p>
                      <a:pPr marL="0" marR="0" algn="just">
                        <a:spcBef>
                          <a:spcPts val="300"/>
                        </a:spcBef>
                        <a:spcAft>
                          <a:spcPts val="300"/>
                        </a:spcAft>
                      </a:pPr>
                      <a:r>
                        <a:rPr lang="en-US" sz="1400" dirty="0">
                          <a:latin typeface="Calibri" pitchFamily="34" charset="0"/>
                          <a:cs typeface="Calibri" pitchFamily="34" charset="0"/>
                        </a:rPr>
                        <a:t>N1: “Try to contact some of your friends, or your son while I go to check you out. Please try to remain calm in the meantime.”</a:t>
                      </a:r>
                      <a:endParaRPr lang="en-US" sz="1400" dirty="0">
                        <a:latin typeface="Calibri" pitchFamily="34" charset="0"/>
                        <a:ea typeface="Times New Roman"/>
                        <a:cs typeface="Calibri" pitchFamily="34" charset="0"/>
                      </a:endParaRPr>
                    </a:p>
                  </a:txBody>
                  <a:tcPr marL="49561" marR="49561" marT="0" marB="0" anchor="ctr"/>
                </a:tc>
              </a:tr>
              <a:tr h="664703">
                <a:tc>
                  <a:txBody>
                    <a:bodyPr/>
                    <a:lstStyle/>
                    <a:p>
                      <a:pPr marL="0" marR="0" algn="just">
                        <a:spcBef>
                          <a:spcPts val="300"/>
                        </a:spcBef>
                        <a:spcAft>
                          <a:spcPts val="300"/>
                        </a:spcAft>
                      </a:pPr>
                      <a:r>
                        <a:rPr lang="en-US" sz="1400" dirty="0">
                          <a:latin typeface="Calibri" pitchFamily="34" charset="0"/>
                          <a:cs typeface="Calibri" pitchFamily="34" charset="0"/>
                        </a:rPr>
                        <a:t>N6: “Do an intra-familiar activity, watch a movie. It’s good to be out. The day it’s really nice. It’s good that you are eating well. I’m really glad!”</a:t>
                      </a:r>
                      <a:endParaRPr lang="en-US" sz="1400" dirty="0">
                        <a:latin typeface="Calibri" pitchFamily="34" charset="0"/>
                        <a:ea typeface="Times New Roman"/>
                        <a:cs typeface="Calibri" pitchFamily="34" charset="0"/>
                      </a:endParaRPr>
                    </a:p>
                  </a:txBody>
                  <a:tcPr marL="49561" marR="49561" marT="0" marB="0" anchor="ctr"/>
                </a:tc>
              </a:tr>
            </a:tbl>
          </a:graphicData>
        </a:graphic>
      </p:graphicFrame>
      <p:graphicFrame>
        <p:nvGraphicFramePr>
          <p:cNvPr id="5" name="Table 4"/>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1120956"/>
              </p:ext>
            </p:extLst>
          </p:nvPr>
        </p:nvGraphicFramePr>
        <p:xfrm>
          <a:off x="342899" y="1219200"/>
          <a:ext cx="4076701" cy="4184765"/>
        </p:xfrm>
        <a:graphic>
          <a:graphicData uri="http://schemas.openxmlformats.org/drawingml/2006/table">
            <a:tbl>
              <a:tblPr firstRow="1" bandRow="1">
                <a:tableStyleId>{0E3FDE45-AF77-4B5C-9715-49D594BDF05E}</a:tableStyleId>
              </a:tblPr>
              <a:tblGrid>
                <a:gridCol w="4076701"/>
              </a:tblGrid>
              <a:tr h="381000">
                <a:tc>
                  <a:txBody>
                    <a:bodyPr/>
                    <a:lstStyle/>
                    <a:p>
                      <a:pPr marL="0" marR="0" algn="ctr">
                        <a:spcBef>
                          <a:spcPts val="300"/>
                        </a:spcBef>
                        <a:spcAft>
                          <a:spcPts val="300"/>
                        </a:spcAft>
                      </a:pPr>
                      <a:r>
                        <a:rPr lang="en-US" sz="1400" dirty="0">
                          <a:latin typeface="Calibri" pitchFamily="34" charset="0"/>
                          <a:cs typeface="Calibri" pitchFamily="34" charset="0"/>
                        </a:rPr>
                        <a:t>Differs from the protocol</a:t>
                      </a:r>
                      <a:endParaRPr lang="en-US" sz="1400" dirty="0">
                        <a:latin typeface="Calibri" pitchFamily="34" charset="0"/>
                        <a:ea typeface="Times New Roman"/>
                        <a:cs typeface="Calibri" pitchFamily="34" charset="0"/>
                      </a:endParaRPr>
                    </a:p>
                  </a:txBody>
                  <a:tcPr marL="49561" marR="49561" marT="0" marB="0" anchor="ctr"/>
                </a:tc>
              </a:tr>
              <a:tr h="1752600">
                <a:tc>
                  <a:txBody>
                    <a:bodyPr/>
                    <a:lstStyle/>
                    <a:p>
                      <a:pPr marL="0" marR="0" algn="just">
                        <a:spcBef>
                          <a:spcPts val="300"/>
                        </a:spcBef>
                        <a:spcAft>
                          <a:spcPts val="300"/>
                        </a:spcAft>
                      </a:pPr>
                      <a:r>
                        <a:rPr lang="en-US" sz="1400" dirty="0">
                          <a:latin typeface="Calibri" pitchFamily="34" charset="0"/>
                          <a:cs typeface="Calibri" pitchFamily="34" charset="0"/>
                        </a:rPr>
                        <a:t>N2: “We need you to go and see a </a:t>
                      </a:r>
                      <a:r>
                        <a:rPr lang="en-US" sz="1400" dirty="0" smtClean="0">
                          <a:latin typeface="Calibri" pitchFamily="34" charset="0"/>
                          <a:cs typeface="Calibri" pitchFamily="34" charset="0"/>
                        </a:rPr>
                        <a:t>psycho-therapist, </a:t>
                      </a:r>
                      <a:r>
                        <a:rPr lang="en-US" sz="1400" dirty="0">
                          <a:latin typeface="Calibri" pitchFamily="34" charset="0"/>
                          <a:cs typeface="Calibri" pitchFamily="34" charset="0"/>
                        </a:rPr>
                        <a:t>apart from your physician, because that medication you are taking can be causing you to feel down in the dumps. Keep on eating well and try to go to work, do some activity, go out of the house, or go have a walk around, because that’s going to be of great help”</a:t>
                      </a:r>
                      <a:endParaRPr lang="en-US" sz="1400" dirty="0">
                        <a:latin typeface="Calibri" pitchFamily="34" charset="0"/>
                        <a:ea typeface="Times New Roman"/>
                        <a:cs typeface="Calibri" pitchFamily="34" charset="0"/>
                      </a:endParaRPr>
                    </a:p>
                  </a:txBody>
                  <a:tcPr marL="49561" marR="49561" marT="0" marB="0" anchor="ctr"/>
                </a:tc>
              </a:tr>
              <a:tr h="1247832">
                <a:tc>
                  <a:txBody>
                    <a:bodyPr/>
                    <a:lstStyle/>
                    <a:p>
                      <a:pPr marL="0" marR="0" algn="just">
                        <a:spcBef>
                          <a:spcPts val="300"/>
                        </a:spcBef>
                        <a:spcAft>
                          <a:spcPts val="300"/>
                        </a:spcAft>
                      </a:pPr>
                      <a:r>
                        <a:rPr lang="en-US" sz="1400" dirty="0">
                          <a:latin typeface="Calibri" pitchFamily="34" charset="0"/>
                          <a:cs typeface="Calibri" pitchFamily="34" charset="0"/>
                        </a:rPr>
                        <a:t>N3: “Don’t </a:t>
                      </a:r>
                      <a:r>
                        <a:rPr lang="en-US" sz="1400" dirty="0" smtClean="0">
                          <a:latin typeface="Calibri" pitchFamily="34" charset="0"/>
                          <a:cs typeface="Calibri" pitchFamily="34" charset="0"/>
                        </a:rPr>
                        <a:t>eat any </a:t>
                      </a:r>
                      <a:r>
                        <a:rPr lang="en-US" sz="1400" dirty="0">
                          <a:latin typeface="Calibri" pitchFamily="34" charset="0"/>
                          <a:cs typeface="Calibri" pitchFamily="34" charset="0"/>
                        </a:rPr>
                        <a:t>chocolate and turn off the TV at night. Try reading something or listening to music right there in your bedroom before going to sleep. Do some relaxation exercises. “</a:t>
                      </a:r>
                      <a:endParaRPr lang="en-US" sz="1400" dirty="0">
                        <a:latin typeface="Calibri" pitchFamily="34" charset="0"/>
                        <a:ea typeface="Times New Roman"/>
                        <a:cs typeface="Calibri" pitchFamily="34" charset="0"/>
                      </a:endParaRPr>
                    </a:p>
                  </a:txBody>
                  <a:tcPr marL="49561" marR="49561" marT="0" marB="0" anchor="ctr"/>
                </a:tc>
              </a:tr>
              <a:tr h="803333">
                <a:tc>
                  <a:txBody>
                    <a:bodyPr/>
                    <a:lstStyle/>
                    <a:p>
                      <a:pPr marL="0" marR="0" algn="just">
                        <a:spcBef>
                          <a:spcPts val="300"/>
                        </a:spcBef>
                        <a:spcAft>
                          <a:spcPts val="300"/>
                        </a:spcAft>
                      </a:pPr>
                      <a:r>
                        <a:rPr lang="en-US" sz="1400" dirty="0">
                          <a:latin typeface="Calibri" pitchFamily="34" charset="0"/>
                          <a:cs typeface="Calibri" pitchFamily="34" charset="0"/>
                        </a:rPr>
                        <a:t>N4: “Let’s try to set an appointment with your physician. I will try to locate your next to kin so we can see that and you can have some support”</a:t>
                      </a:r>
                      <a:endParaRPr lang="en-US" sz="1400" dirty="0">
                        <a:latin typeface="Calibri" pitchFamily="34" charset="0"/>
                        <a:ea typeface="Times New Roman"/>
                        <a:cs typeface="Calibri" pitchFamily="34" charset="0"/>
                      </a:endParaRPr>
                    </a:p>
                  </a:txBody>
                  <a:tcPr marL="49561" marR="49561" marT="0" marB="0" anchor="ct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noProof="0" dirty="0" smtClean="0"/>
              <a:t>Emergency calls were received in personal space/time</a:t>
            </a:r>
          </a:p>
          <a:p>
            <a:r>
              <a:rPr lang="en-US" noProof="0" dirty="0" smtClean="0"/>
              <a:t>Before the experiment, nurses not aware of the implications of receiving such calls</a:t>
            </a:r>
          </a:p>
          <a:p>
            <a:r>
              <a:rPr lang="en-US" noProof="0" dirty="0" smtClean="0"/>
              <a:t>When attending another patient:</a:t>
            </a:r>
          </a:p>
          <a:p>
            <a:pPr lvl="1"/>
            <a:r>
              <a:rPr lang="en-US" i="1" noProof="0" dirty="0" smtClean="0"/>
              <a:t>“It’s like you feel uncomfortable to put on hold the conversation with the patient, then you don’t know whom [to attend]… ” (N4) </a:t>
            </a:r>
          </a:p>
          <a:p>
            <a:pPr lvl="1"/>
            <a:endParaRPr lang="en-US" i="1" noProof="0" dirty="0" smtClean="0"/>
          </a:p>
          <a:p>
            <a:pPr lvl="1"/>
            <a:r>
              <a:rPr lang="en-US" i="1" noProof="0" dirty="0" smtClean="0"/>
              <a:t>“I briefly explained to the other patient that he was as important as the other person on the phone and he understood it very well. I liked it because he also saw the protocols and that I was going to be assisted by a device” (N5) </a:t>
            </a:r>
            <a:endParaRPr lang="en-US" noProof="0" dirty="0"/>
          </a:p>
        </p:txBody>
      </p:sp>
      <p:sp>
        <p:nvSpPr>
          <p:cNvPr id="3" name="Title 2"/>
          <p:cNvSpPr>
            <a:spLocks noGrp="1"/>
          </p:cNvSpPr>
          <p:nvPr>
            <p:ph type="title"/>
          </p:nvPr>
        </p:nvSpPr>
        <p:spPr/>
        <p:txBody>
          <a:bodyPr/>
          <a:lstStyle/>
          <a:p>
            <a:r>
              <a:rPr lang="en-US" noProof="0" dirty="0" smtClean="0"/>
              <a:t>Implications of Use</a:t>
            </a:r>
            <a:endParaRPr lang="en-US" noProof="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There seems to be a positive correlation between the number of pauses and the home care recommendations</a:t>
            </a:r>
          </a:p>
          <a:p>
            <a:pPr lvl="1"/>
            <a:r>
              <a:rPr lang="en-US" noProof="0" dirty="0" smtClean="0"/>
              <a:t>The more pauses, the more diverted the instructions</a:t>
            </a:r>
          </a:p>
          <a:p>
            <a:r>
              <a:rPr lang="en-US" dirty="0" smtClean="0"/>
              <a:t>Some </a:t>
            </a:r>
            <a:r>
              <a:rPr lang="en-US" dirty="0"/>
              <a:t>nurses used their personal criteria</a:t>
            </a:r>
          </a:p>
          <a:p>
            <a:pPr lvl="1"/>
            <a:r>
              <a:rPr lang="en-US" dirty="0"/>
              <a:t>Supervisor carried out further training sessions</a:t>
            </a:r>
          </a:p>
          <a:p>
            <a:r>
              <a:rPr lang="en-US" dirty="0" err="1"/>
              <a:t>Ipod</a:t>
            </a:r>
            <a:r>
              <a:rPr lang="en-US" dirty="0"/>
              <a:t> vs. paper: The size of the </a:t>
            </a:r>
            <a:r>
              <a:rPr lang="en-US" dirty="0" err="1"/>
              <a:t>Ipod</a:t>
            </a:r>
            <a:r>
              <a:rPr lang="en-US" dirty="0"/>
              <a:t> is</a:t>
            </a:r>
            <a:r>
              <a:rPr lang="en-US" dirty="0" smtClean="0"/>
              <a:t> convenient but no difference in quality or efficiency</a:t>
            </a:r>
            <a:endParaRPr lang="en-US" noProof="0" dirty="0" smtClean="0"/>
          </a:p>
          <a:p>
            <a:pPr lvl="1"/>
            <a:endParaRPr lang="en-US" noProof="0" dirty="0" smtClean="0"/>
          </a:p>
          <a:p>
            <a:endParaRPr lang="en-US" noProof="0" dirty="0"/>
          </a:p>
        </p:txBody>
      </p:sp>
      <p:sp>
        <p:nvSpPr>
          <p:cNvPr id="3" name="Title 2"/>
          <p:cNvSpPr>
            <a:spLocks noGrp="1"/>
          </p:cNvSpPr>
          <p:nvPr>
            <p:ph type="title"/>
          </p:nvPr>
        </p:nvSpPr>
        <p:spPr/>
        <p:txBody>
          <a:bodyPr/>
          <a:lstStyle/>
          <a:p>
            <a:r>
              <a:rPr lang="en-US" noProof="0" dirty="0" smtClean="0"/>
              <a:t>Some remarks…</a:t>
            </a:r>
            <a:endParaRPr lang="en-US" noProof="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07804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 contributed to providing actual user experience (</a:t>
            </a:r>
            <a:r>
              <a:rPr lang="en-US" dirty="0"/>
              <a:t>Using the system “in the wild</a:t>
            </a:r>
            <a:r>
              <a:rPr lang="en-US" dirty="0" smtClean="0"/>
              <a:t>”)</a:t>
            </a:r>
          </a:p>
          <a:p>
            <a:r>
              <a:rPr lang="en-US" dirty="0" smtClean="0"/>
              <a:t>… got nurses </a:t>
            </a:r>
            <a:r>
              <a:rPr lang="en-US" dirty="0"/>
              <a:t>immersed in the conversations</a:t>
            </a:r>
            <a:endParaRPr lang="en-US" dirty="0" smtClean="0"/>
          </a:p>
          <a:p>
            <a:pPr lvl="1"/>
            <a:r>
              <a:rPr lang="en-US" dirty="0" smtClean="0"/>
              <a:t>Making up characters &amp; facts</a:t>
            </a:r>
          </a:p>
          <a:p>
            <a:r>
              <a:rPr lang="en-US" smtClean="0"/>
              <a:t>… uncovered </a:t>
            </a:r>
            <a:r>
              <a:rPr lang="en-US" dirty="0" smtClean="0"/>
              <a:t>aspects that could have been easily overlooked</a:t>
            </a:r>
          </a:p>
          <a:p>
            <a:pPr lvl="1"/>
            <a:r>
              <a:rPr lang="en-US" dirty="0" smtClean="0"/>
              <a:t>Interruptions of activities</a:t>
            </a:r>
          </a:p>
          <a:p>
            <a:r>
              <a:rPr lang="en-US" dirty="0" smtClean="0"/>
              <a:t>As opposed to controlled experiments where focus is mainly on speed, efficiency, &amp; effectiveness, we put emphasis on pragmatic ones that are often made apparent only after the system is used in real settings</a:t>
            </a:r>
          </a:p>
          <a:p>
            <a:endParaRPr lang="en-US" dirty="0"/>
          </a:p>
        </p:txBody>
      </p:sp>
      <p:sp>
        <p:nvSpPr>
          <p:cNvPr id="3" name="Title 2"/>
          <p:cNvSpPr>
            <a:spLocks noGrp="1"/>
          </p:cNvSpPr>
          <p:nvPr>
            <p:ph type="title"/>
          </p:nvPr>
        </p:nvSpPr>
        <p:spPr/>
        <p:txBody>
          <a:bodyPr/>
          <a:lstStyle/>
          <a:p>
            <a:r>
              <a:rPr lang="en-US" dirty="0" smtClean="0"/>
              <a:t>Using Naturalistic Enactment…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2190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6200" y="0"/>
            <a:ext cx="8991600" cy="1143000"/>
          </a:xfrm>
        </p:spPr>
        <p:txBody>
          <a:bodyPr/>
          <a:lstStyle/>
          <a:p>
            <a:pPr eaLnBrk="1" hangingPunct="1"/>
            <a:r>
              <a:rPr lang="es-MX" dirty="0" smtClean="0">
                <a:latin typeface="Tahoma" charset="0"/>
                <a:ea typeface="ＭＳ Ｐゴシック" charset="-128"/>
                <a:cs typeface="ＭＳ Ｐゴシック" charset="-128"/>
              </a:rPr>
              <a:t>Understanding hospital work</a:t>
            </a:r>
            <a:endParaRPr lang="es-MX" dirty="0" smtClean="0">
              <a:ea typeface="ＭＳ Ｐゴシック" charset="-128"/>
              <a:cs typeface="ＭＳ Ｐゴシック" charset="-128"/>
            </a:endParaRPr>
          </a:p>
        </p:txBody>
      </p:sp>
      <p:pic>
        <p:nvPicPr>
          <p:cNvPr id="43011" name="Picture 3"/>
          <p:cNvPicPr>
            <a:picLocks noChangeAspect="1" noChangeArrowheads="1"/>
          </p:cNvPicPr>
          <p:nvPr/>
        </p:nvPicPr>
        <p:blipFill>
          <a:blip r:embed="rId3"/>
          <a:srcRect/>
          <a:stretch>
            <a:fillRect/>
          </a:stretch>
        </p:blipFill>
        <p:spPr bwMode="auto">
          <a:xfrm>
            <a:off x="304800" y="1524000"/>
            <a:ext cx="4340225" cy="4876800"/>
          </a:xfrm>
          <a:prstGeom prst="rect">
            <a:avLst/>
          </a:prstGeom>
          <a:noFill/>
          <a:ln w="9525">
            <a:noFill/>
            <a:miter lim="800000"/>
            <a:headEnd/>
            <a:tailEnd/>
          </a:ln>
        </p:spPr>
      </p:pic>
      <p:pic>
        <p:nvPicPr>
          <p:cNvPr id="43012" name="Picture 4" descr="Drawing1"/>
          <p:cNvPicPr>
            <a:picLocks noChangeAspect="1" noChangeArrowheads="1"/>
          </p:cNvPicPr>
          <p:nvPr/>
        </p:nvPicPr>
        <p:blipFill>
          <a:blip r:embed="rId4"/>
          <a:srcRect t="9717"/>
          <a:stretch>
            <a:fillRect/>
          </a:stretch>
        </p:blipFill>
        <p:spPr bwMode="auto">
          <a:xfrm>
            <a:off x="4724400" y="1828800"/>
            <a:ext cx="4114800" cy="2124075"/>
          </a:xfrm>
          <a:prstGeom prst="rect">
            <a:avLst/>
          </a:prstGeom>
          <a:noFill/>
          <a:ln w="9525">
            <a:noFill/>
            <a:miter lim="800000"/>
            <a:headEnd/>
            <a:tailEnd/>
          </a:ln>
        </p:spPr>
      </p:pic>
      <p:sp>
        <p:nvSpPr>
          <p:cNvPr id="8" name="Rectangle 5"/>
          <p:cNvSpPr>
            <a:spLocks noChangeArrowheads="1"/>
          </p:cNvSpPr>
          <p:nvPr/>
        </p:nvSpPr>
        <p:spPr bwMode="auto">
          <a:xfrm flipV="1">
            <a:off x="2195513" y="2438400"/>
            <a:ext cx="792162" cy="257175"/>
          </a:xfrm>
          <a:prstGeom prst="rect">
            <a:avLst/>
          </a:prstGeom>
          <a:solidFill>
            <a:srgbClr val="99CC00">
              <a:alpha val="41176"/>
            </a:srgbClr>
          </a:solidFill>
          <a:ln w="9525">
            <a:solidFill>
              <a:srgbClr val="99CC00"/>
            </a:solidFill>
            <a:miter lim="800000"/>
            <a:headEnd/>
            <a:tailEnd/>
          </a:ln>
        </p:spPr>
        <p:txBody>
          <a:bodyPr rot="10800000" wrap="none" anchor="ctr">
            <a:prstTxWarp prst="textNoShape">
              <a:avLst/>
            </a:prstTxWarp>
          </a:bodyPr>
          <a:lstStyle/>
          <a:p>
            <a:endParaRPr lang="es-ES_tradnl" sz="1200" b="1" dirty="0">
              <a:solidFill>
                <a:srgbClr val="CC3300"/>
              </a:solidFill>
              <a:latin typeface="Times New Roman" charset="0"/>
              <a:ea typeface="Arial" charset="0"/>
              <a:cs typeface="Arial" charset="0"/>
            </a:endParaRPr>
          </a:p>
        </p:txBody>
      </p:sp>
      <p:sp>
        <p:nvSpPr>
          <p:cNvPr id="9" name="Rectangle 6"/>
          <p:cNvSpPr>
            <a:spLocks noChangeArrowheads="1"/>
          </p:cNvSpPr>
          <p:nvPr/>
        </p:nvSpPr>
        <p:spPr bwMode="auto">
          <a:xfrm flipV="1">
            <a:off x="3059113" y="2871788"/>
            <a:ext cx="792162" cy="257175"/>
          </a:xfrm>
          <a:prstGeom prst="rect">
            <a:avLst/>
          </a:prstGeom>
          <a:solidFill>
            <a:srgbClr val="99CC00">
              <a:alpha val="41176"/>
            </a:srgbClr>
          </a:solidFill>
          <a:ln w="9525">
            <a:solidFill>
              <a:srgbClr val="99CC00"/>
            </a:solidFill>
            <a:miter lim="800000"/>
            <a:headEnd/>
            <a:tailEnd/>
          </a:ln>
        </p:spPr>
        <p:txBody>
          <a:bodyPr rot="10800000" wrap="none" anchor="ctr">
            <a:prstTxWarp prst="textNoShape">
              <a:avLst/>
            </a:prstTxWarp>
          </a:bodyPr>
          <a:lstStyle/>
          <a:p>
            <a:endParaRPr lang="es-ES_tradnl" sz="1200" b="1" dirty="0">
              <a:solidFill>
                <a:srgbClr val="CC3300"/>
              </a:solidFill>
              <a:latin typeface="Times New Roman" charset="0"/>
              <a:ea typeface="Arial" charset="0"/>
              <a:cs typeface="Arial" charset="0"/>
            </a:endParaRPr>
          </a:p>
        </p:txBody>
      </p:sp>
      <p:sp>
        <p:nvSpPr>
          <p:cNvPr id="10" name="Rectangle 7"/>
          <p:cNvSpPr>
            <a:spLocks noChangeArrowheads="1"/>
          </p:cNvSpPr>
          <p:nvPr/>
        </p:nvSpPr>
        <p:spPr bwMode="auto">
          <a:xfrm flipV="1">
            <a:off x="1331913" y="3735388"/>
            <a:ext cx="792162" cy="257175"/>
          </a:xfrm>
          <a:prstGeom prst="rect">
            <a:avLst/>
          </a:prstGeom>
          <a:solidFill>
            <a:srgbClr val="99CC00">
              <a:alpha val="41176"/>
            </a:srgbClr>
          </a:solidFill>
          <a:ln w="9525">
            <a:solidFill>
              <a:srgbClr val="99CC00"/>
            </a:solidFill>
            <a:miter lim="800000"/>
            <a:headEnd/>
            <a:tailEnd/>
          </a:ln>
        </p:spPr>
        <p:txBody>
          <a:bodyPr rot="10800000" wrap="none" anchor="ctr">
            <a:prstTxWarp prst="textNoShape">
              <a:avLst/>
            </a:prstTxWarp>
          </a:bodyPr>
          <a:lstStyle/>
          <a:p>
            <a:endParaRPr lang="es-ES_tradnl" sz="1200" b="1" dirty="0">
              <a:solidFill>
                <a:srgbClr val="CC3300"/>
              </a:solidFill>
              <a:latin typeface="Times New Roman" charset="0"/>
              <a:ea typeface="Arial" charset="0"/>
              <a:cs typeface="Arial" charset="0"/>
            </a:endParaRPr>
          </a:p>
        </p:txBody>
      </p:sp>
      <p:sp>
        <p:nvSpPr>
          <p:cNvPr id="14" name="Rectangle 11"/>
          <p:cNvSpPr>
            <a:spLocks noChangeArrowheads="1"/>
          </p:cNvSpPr>
          <p:nvPr/>
        </p:nvSpPr>
        <p:spPr bwMode="auto">
          <a:xfrm flipV="1">
            <a:off x="2195513" y="2840038"/>
            <a:ext cx="792162" cy="257175"/>
          </a:xfrm>
          <a:prstGeom prst="rect">
            <a:avLst/>
          </a:prstGeom>
          <a:solidFill>
            <a:srgbClr val="336699">
              <a:alpha val="41176"/>
            </a:srgbClr>
          </a:solidFill>
          <a:ln w="9525">
            <a:solidFill>
              <a:srgbClr val="336699"/>
            </a:solidFill>
            <a:miter lim="800000"/>
            <a:headEnd/>
            <a:tailEnd/>
          </a:ln>
        </p:spPr>
        <p:txBody>
          <a:bodyPr rot="10800000" wrap="none" anchor="ctr">
            <a:prstTxWarp prst="textNoShape">
              <a:avLst/>
            </a:prstTxWarp>
          </a:bodyPr>
          <a:lstStyle/>
          <a:p>
            <a:endParaRPr lang="es-ES_tradnl" sz="1200" b="1" dirty="0">
              <a:solidFill>
                <a:srgbClr val="CC3300"/>
              </a:solidFill>
              <a:latin typeface="Times New Roman" charset="0"/>
              <a:ea typeface="Arial" charset="0"/>
              <a:cs typeface="Arial" charset="0"/>
            </a:endParaRPr>
          </a:p>
        </p:txBody>
      </p:sp>
      <p:sp>
        <p:nvSpPr>
          <p:cNvPr id="15" name="Rectangle 12"/>
          <p:cNvSpPr>
            <a:spLocks noChangeArrowheads="1"/>
          </p:cNvSpPr>
          <p:nvPr/>
        </p:nvSpPr>
        <p:spPr bwMode="auto">
          <a:xfrm flipV="1">
            <a:off x="3059113" y="2840038"/>
            <a:ext cx="792162" cy="257175"/>
          </a:xfrm>
          <a:prstGeom prst="rect">
            <a:avLst/>
          </a:prstGeom>
          <a:solidFill>
            <a:srgbClr val="336699">
              <a:alpha val="41176"/>
            </a:srgbClr>
          </a:solidFill>
          <a:ln w="9525">
            <a:solidFill>
              <a:srgbClr val="336699"/>
            </a:solidFill>
            <a:miter lim="800000"/>
            <a:headEnd/>
            <a:tailEnd/>
          </a:ln>
        </p:spPr>
        <p:txBody>
          <a:bodyPr rot="10800000" wrap="none" anchor="ctr">
            <a:prstTxWarp prst="textNoShape">
              <a:avLst/>
            </a:prstTxWarp>
          </a:bodyPr>
          <a:lstStyle/>
          <a:p>
            <a:endParaRPr lang="es-ES_tradnl" sz="1200" b="1" dirty="0">
              <a:solidFill>
                <a:srgbClr val="CC3300"/>
              </a:solidFill>
              <a:latin typeface="Times New Roman" charset="0"/>
              <a:ea typeface="Arial" charset="0"/>
              <a:cs typeface="Arial" charset="0"/>
            </a:endParaRPr>
          </a:p>
        </p:txBody>
      </p:sp>
      <p:pic>
        <p:nvPicPr>
          <p:cNvPr id="43018" name="Picture 13" descr="DSC00357"/>
          <p:cNvPicPr>
            <a:picLocks noChangeAspect="1" noChangeArrowheads="1"/>
          </p:cNvPicPr>
          <p:nvPr/>
        </p:nvPicPr>
        <p:blipFill>
          <a:blip r:embed="rId5"/>
          <a:srcRect/>
          <a:stretch>
            <a:fillRect/>
          </a:stretch>
        </p:blipFill>
        <p:spPr bwMode="auto">
          <a:xfrm>
            <a:off x="4716463" y="4511675"/>
            <a:ext cx="2087562" cy="1565275"/>
          </a:xfrm>
          <a:prstGeom prst="rect">
            <a:avLst/>
          </a:prstGeom>
          <a:noFill/>
          <a:ln w="9525">
            <a:noFill/>
            <a:miter lim="800000"/>
            <a:headEnd/>
            <a:tailEnd/>
          </a:ln>
        </p:spPr>
      </p:pic>
      <p:pic>
        <p:nvPicPr>
          <p:cNvPr id="43019" name="Picture 14" descr="P1010027"/>
          <p:cNvPicPr>
            <a:picLocks noChangeAspect="1" noChangeArrowheads="1"/>
          </p:cNvPicPr>
          <p:nvPr/>
        </p:nvPicPr>
        <p:blipFill>
          <a:blip r:embed="rId6"/>
          <a:srcRect r="7390"/>
          <a:stretch>
            <a:fillRect/>
          </a:stretch>
        </p:blipFill>
        <p:spPr bwMode="auto">
          <a:xfrm>
            <a:off x="6948488" y="4492625"/>
            <a:ext cx="1944687" cy="1574800"/>
          </a:xfrm>
          <a:prstGeom prst="rect">
            <a:avLst/>
          </a:prstGeom>
          <a:noFill/>
          <a:ln w="9525">
            <a:noFill/>
            <a:miter lim="800000"/>
            <a:headEnd/>
            <a:tailEnd/>
          </a:ln>
        </p:spPr>
      </p:pic>
      <p:grpSp>
        <p:nvGrpSpPr>
          <p:cNvPr id="2" name="Group 15"/>
          <p:cNvGrpSpPr>
            <a:grpSpLocks/>
          </p:cNvGrpSpPr>
          <p:nvPr/>
        </p:nvGrpSpPr>
        <p:grpSpPr bwMode="auto">
          <a:xfrm>
            <a:off x="6248400" y="6437313"/>
            <a:ext cx="2514600" cy="431800"/>
            <a:chOff x="1752" y="3697"/>
            <a:chExt cx="3960" cy="740"/>
          </a:xfrm>
        </p:grpSpPr>
        <p:sp>
          <p:nvSpPr>
            <p:cNvPr id="43021" name="Rectangle 16"/>
            <p:cNvSpPr>
              <a:spLocks noChangeArrowheads="1"/>
            </p:cNvSpPr>
            <p:nvPr/>
          </p:nvSpPr>
          <p:spPr bwMode="auto">
            <a:xfrm>
              <a:off x="1752" y="3765"/>
              <a:ext cx="3960" cy="428"/>
            </a:xfrm>
            <a:prstGeom prst="rect">
              <a:avLst/>
            </a:prstGeom>
            <a:solidFill>
              <a:srgbClr val="99CCFF">
                <a:alpha val="41176"/>
              </a:srgbClr>
            </a:solidFill>
            <a:ln w="9525">
              <a:solidFill>
                <a:srgbClr val="003399"/>
              </a:solidFill>
              <a:miter lim="800000"/>
              <a:headEnd/>
              <a:tailEnd/>
            </a:ln>
          </p:spPr>
          <p:txBody>
            <a:bodyPr wrap="none" anchor="ctr">
              <a:prstTxWarp prst="textNoShape">
                <a:avLst/>
              </a:prstTxWarp>
            </a:bodyPr>
            <a:lstStyle/>
            <a:p>
              <a:endParaRPr lang="en-US" dirty="0"/>
            </a:p>
          </p:txBody>
        </p:sp>
        <p:sp>
          <p:nvSpPr>
            <p:cNvPr id="43022" name="Text Box 17"/>
            <p:cNvSpPr txBox="1">
              <a:spLocks noChangeArrowheads="1"/>
            </p:cNvSpPr>
            <p:nvPr/>
          </p:nvSpPr>
          <p:spPr bwMode="auto">
            <a:xfrm>
              <a:off x="1752" y="3697"/>
              <a:ext cx="3913" cy="740"/>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pPr>
              <a:r>
                <a:rPr lang="en-US" sz="1200" dirty="0">
                  <a:solidFill>
                    <a:srgbClr val="003399"/>
                  </a:solidFill>
                  <a:latin typeface="Arial Narrow" charset="0"/>
                  <a:ea typeface="Arial" charset="0"/>
                  <a:cs typeface="Arial" charset="0"/>
                </a:rPr>
                <a:t>Int. </a:t>
              </a:r>
              <a:r>
                <a:rPr lang="en-US" sz="1200" dirty="0" err="1">
                  <a:solidFill>
                    <a:srgbClr val="003399"/>
                  </a:solidFill>
                  <a:latin typeface="Arial Narrow" charset="0"/>
                  <a:ea typeface="Arial" charset="0"/>
                  <a:cs typeface="Arial" charset="0"/>
                </a:rPr>
                <a:t>Jrnl</a:t>
              </a:r>
              <a:r>
                <a:rPr lang="en-US" sz="1200" dirty="0">
                  <a:solidFill>
                    <a:srgbClr val="003399"/>
                  </a:solidFill>
                  <a:latin typeface="Arial Narrow" charset="0"/>
                  <a:ea typeface="Arial" charset="0"/>
                  <a:cs typeface="Arial" charset="0"/>
                </a:rPr>
                <a:t>. Electronic Healthcare, 3(1), 2007 </a:t>
              </a:r>
              <a:endParaRPr lang="es-ES" sz="1200" dirty="0">
                <a:solidFill>
                  <a:srgbClr val="003399"/>
                </a:solidFill>
                <a:latin typeface="Arial Narrow" charset="0"/>
                <a:ea typeface="Arial" charset="0"/>
                <a:cs typeface="Arial" charset="0"/>
              </a:endParaRPr>
            </a:p>
            <a:p>
              <a:pPr>
                <a:lnSpc>
                  <a:spcPct val="80000"/>
                </a:lnSpc>
                <a:spcBef>
                  <a:spcPct val="20000"/>
                </a:spcBef>
                <a:buFontTx/>
                <a:buChar char="•"/>
              </a:pPr>
              <a:endParaRPr lang="en-US" sz="1200" dirty="0">
                <a:solidFill>
                  <a:srgbClr val="003399"/>
                </a:solidFill>
                <a:latin typeface="Arial Narrow" charset="0"/>
                <a:ea typeface="Arial"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4" grpId="0" animBg="1"/>
      <p:bldP spid="14" grpId="1" animBg="1"/>
      <p:bldP spid="15" grpId="0" animBg="1"/>
      <p:bldP spid="15" grpId="1"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descr="D:\CICESE\Tesis\Avances\capturas\01.png"/>
          <p:cNvPicPr>
            <a:picLocks noChangeAspect="1" noChangeArrowheads="1"/>
          </p:cNvPicPr>
          <p:nvPr/>
        </p:nvPicPr>
        <p:blipFill>
          <a:blip r:embed="rId4"/>
          <a:srcRect/>
          <a:stretch>
            <a:fillRect/>
          </a:stretch>
        </p:blipFill>
        <p:spPr bwMode="auto">
          <a:xfrm>
            <a:off x="309563" y="1447800"/>
            <a:ext cx="8532812" cy="3575050"/>
          </a:xfrm>
          <a:prstGeom prst="rect">
            <a:avLst/>
          </a:prstGeom>
          <a:noFill/>
          <a:ln w="9525">
            <a:noFill/>
            <a:miter lim="800000"/>
            <a:headEnd/>
            <a:tailEnd/>
          </a:ln>
        </p:spPr>
      </p:pic>
      <p:pic>
        <p:nvPicPr>
          <p:cNvPr id="35843" name="Picture 3" descr="/Users/favela/Documents/articulos/Ubiquitous Computing/Presentaciones Difusion/videos/Ambient anotations/demov4.qt">
            <a:hlinkClick r:id="" action="ppaction://media"/>
            <a:hlinkHover r:id="" action="ppaction://ole?verb=0"/>
          </p:cNvPr>
          <p:cNvPicPr/>
          <p:nvPr>
            <a:videoFile r:link="rId1"/>
          </p:nvPr>
        </p:nvPicPr>
        <p:blipFill>
          <a:blip r:embed="rId5"/>
          <a:srcRect/>
          <a:stretch>
            <a:fillRect/>
          </a:stretch>
        </p:blipFill>
        <p:spPr bwMode="auto">
          <a:xfrm>
            <a:off x="0" y="381000"/>
            <a:ext cx="9144000"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96" fill="hold"/>
                                        <p:tgtEl>
                                          <p:spTgt spid="358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7" fill="hold" display="0">
                  <p:stCondLst>
                    <p:cond delay="indefinite"/>
                  </p:stCondLst>
                  <p:endCondLst>
                    <p:cond evt="onNext" delay="0">
                      <p:tgtEl>
                        <p:sldTgt/>
                      </p:tgtEl>
                    </p:cond>
                    <p:cond evt="onPrev" delay="0">
                      <p:tgtEl>
                        <p:sldTgt/>
                      </p:tgtEl>
                    </p:cond>
                  </p:endCondLst>
                </p:cTn>
                <p:tgtEl>
                  <p:spTgt spid="35843"/>
                </p:tgtEl>
              </p:cMediaNode>
            </p:video>
            <p:seq concurrent="1" nextAc="seek">
              <p:cTn id="8" restart="whenNotActive" fill="hold" evtFilter="cancelBubble" nodeType="interactiveSeq">
                <p:stCondLst>
                  <p:cond evt="onClick" delay="0">
                    <p:tgtEl>
                      <p:spTgt spid="358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843"/>
                                        </p:tgtEl>
                                      </p:cBhvr>
                                    </p:cmd>
                                  </p:childTnLst>
                                </p:cTn>
                              </p:par>
                            </p:childTnLst>
                          </p:cTn>
                        </p:par>
                      </p:childTnLst>
                    </p:cTn>
                  </p:par>
                </p:childTnLst>
              </p:cTn>
              <p:nextCondLst>
                <p:cond evt="onClick" delay="0">
                  <p:tgtEl>
                    <p:spTgt spid="35843"/>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Evaluation</a:t>
            </a:r>
            <a:r>
              <a:rPr lang="es-MX" dirty="0" smtClean="0"/>
              <a:t>:</a:t>
            </a:r>
            <a:r>
              <a:rPr lang="es-MX" dirty="0" smtClean="0"/>
              <a:t> Methods</a:t>
            </a:r>
            <a:endParaRPr lang="en-US" dirty="0"/>
          </a:p>
        </p:txBody>
      </p:sp>
      <p:sp>
        <p:nvSpPr>
          <p:cNvPr id="4" name="Content Placeholder 3"/>
          <p:cNvSpPr>
            <a:spLocks noGrp="1"/>
          </p:cNvSpPr>
          <p:nvPr>
            <p:ph idx="1"/>
          </p:nvPr>
        </p:nvSpPr>
        <p:spPr>
          <a:xfrm>
            <a:off x="3581400" y="1219200"/>
            <a:ext cx="5334000" cy="5105400"/>
          </a:xfrm>
        </p:spPr>
        <p:txBody>
          <a:bodyPr>
            <a:normAutofit/>
          </a:bodyPr>
          <a:lstStyle/>
          <a:p>
            <a:r>
              <a:rPr lang="es-MX" sz="2400" dirty="0" smtClean="0"/>
              <a:t>3 </a:t>
            </a:r>
            <a:r>
              <a:rPr lang="es-MX" sz="2400" dirty="0" smtClean="0"/>
              <a:t>grups ata school of children with autism</a:t>
            </a:r>
          </a:p>
          <a:p>
            <a:r>
              <a:rPr lang="es-MX" sz="2400" dirty="0" smtClean="0">
                <a:solidFill>
                  <a:schemeClr val="accent4"/>
                </a:solidFill>
              </a:rPr>
              <a:t>12</a:t>
            </a:r>
            <a:r>
              <a:rPr lang="es-MX" sz="2400" dirty="0" smtClean="0">
                <a:solidFill>
                  <a:schemeClr val="accent4"/>
                </a:solidFill>
              </a:rPr>
              <a:t> children with autism </a:t>
            </a:r>
            <a:r>
              <a:rPr lang="es-MX" sz="2400" dirty="0" smtClean="0"/>
              <a:t>(</a:t>
            </a:r>
            <a:r>
              <a:rPr lang="es-MX" sz="2400" dirty="0" smtClean="0"/>
              <a:t>3-7</a:t>
            </a:r>
            <a:r>
              <a:rPr lang="es-MX" sz="2400" dirty="0" smtClean="0"/>
              <a:t> years) </a:t>
            </a:r>
            <a:r>
              <a:rPr lang="es-MX" sz="2400" dirty="0" smtClean="0"/>
              <a:t>and</a:t>
            </a:r>
            <a:r>
              <a:rPr lang="es-MX" sz="2400" dirty="0" smtClean="0"/>
              <a:t> teachers</a:t>
            </a:r>
          </a:p>
          <a:p>
            <a:r>
              <a:rPr lang="es-MX" sz="2400" dirty="0" smtClean="0"/>
              <a:t>Observation during object discrimination  therapy</a:t>
            </a:r>
          </a:p>
          <a:p>
            <a:r>
              <a:rPr lang="es-MX" sz="2400" dirty="0" smtClean="0"/>
              <a:t>Data gathered for </a:t>
            </a:r>
            <a:r>
              <a:rPr lang="es-MX" sz="2400" dirty="0" smtClean="0">
                <a:solidFill>
                  <a:schemeClr val="accent4"/>
                </a:solidFill>
              </a:rPr>
              <a:t>8 weeks </a:t>
            </a:r>
            <a:r>
              <a:rPr lang="es-MX" sz="2400" dirty="0" smtClean="0"/>
              <a:t>(pre-deployment - </a:t>
            </a:r>
            <a:r>
              <a:rPr lang="es-MX" sz="2400" dirty="0" smtClean="0"/>
              <a:t>2</a:t>
            </a:r>
            <a:r>
              <a:rPr lang="es-MX" sz="2400" dirty="0" smtClean="0"/>
              <a:t> weeks; </a:t>
            </a:r>
            <a:r>
              <a:rPr lang="es-MX" sz="2400" dirty="0" smtClean="0"/>
              <a:t>MOBIS- 5</a:t>
            </a:r>
            <a:r>
              <a:rPr lang="es-MX" sz="2400" dirty="0" smtClean="0"/>
              <a:t> weeks;</a:t>
            </a:r>
            <a:r>
              <a:rPr lang="es-MX" sz="2400" dirty="0" smtClean="0"/>
              <a:t> </a:t>
            </a:r>
            <a:r>
              <a:rPr lang="es-MX" sz="2400" dirty="0" smtClean="0"/>
              <a:t>post-deployment - </a:t>
            </a:r>
            <a:r>
              <a:rPr lang="es-MX" sz="2400" dirty="0" smtClean="0"/>
              <a:t>1</a:t>
            </a:r>
            <a:r>
              <a:rPr lang="es-MX" sz="2400" dirty="0" smtClean="0"/>
              <a:t> </a:t>
            </a:r>
            <a:r>
              <a:rPr lang="es-MX" sz="2400" dirty="0" smtClean="0"/>
              <a:t>week)</a:t>
            </a:r>
            <a:endParaRPr lang="es-MX" sz="2400" dirty="0" smtClean="0"/>
          </a:p>
          <a:p>
            <a:r>
              <a:rPr lang="es-MX" sz="2400" dirty="0" smtClean="0">
                <a:solidFill>
                  <a:schemeClr val="accent4"/>
                </a:solidFill>
              </a:rPr>
              <a:t>Weekly interviews</a:t>
            </a:r>
            <a:endParaRPr lang="es-MX" sz="2400" dirty="0" smtClean="0"/>
          </a:p>
        </p:txBody>
      </p:sp>
      <p:sp>
        <p:nvSpPr>
          <p:cNvPr id="3" name="Slide Number Placeholder 2"/>
          <p:cNvSpPr>
            <a:spLocks noGrp="1"/>
          </p:cNvSpPr>
          <p:nvPr>
            <p:ph type="sldNum" sz="quarter" idx="12"/>
          </p:nvPr>
        </p:nvSpPr>
        <p:spPr/>
        <p:txBody>
          <a:bodyPr>
            <a:normAutofit/>
          </a:bodyPr>
          <a:lstStyle/>
          <a:p>
            <a:fld id="{1AD93096-5B34-4342-9326-69289CEAE4C2}" type="slidenum">
              <a:rPr lang="en-US" smtClean="0"/>
              <a:pPr/>
              <a:t>61</a:t>
            </a:fld>
            <a:endParaRPr lang="en-US" dirty="0">
              <a:solidFill>
                <a:srgbClr val="FFFFFF"/>
              </a:solidFill>
            </a:endParaRPr>
          </a:p>
        </p:txBody>
      </p:sp>
      <p:pic>
        <p:nvPicPr>
          <p:cNvPr id="6" name="Picture 5" descr="AleUsandoMobis.png"/>
          <p:cNvPicPr>
            <a:picLocks noChangeAspect="1"/>
          </p:cNvPicPr>
          <p:nvPr/>
        </p:nvPicPr>
        <p:blipFill>
          <a:blip r:embed="rId3" cstate="print"/>
          <a:stretch>
            <a:fillRect/>
          </a:stretch>
        </p:blipFill>
        <p:spPr>
          <a:xfrm>
            <a:off x="0" y="1524000"/>
            <a:ext cx="3352800" cy="2375174"/>
          </a:xfrm>
          <a:prstGeom prst="rect">
            <a:avLst/>
          </a:prstGeom>
          <a:ln>
            <a:noFill/>
          </a:ln>
          <a:effectLst>
            <a:softEdge rad="112500"/>
          </a:effectLst>
        </p:spPr>
      </p:pic>
      <p:pic>
        <p:nvPicPr>
          <p:cNvPr id="7" name="Picture 6" descr="usandoMOBISmovil 2.png"/>
          <p:cNvPicPr>
            <a:picLocks noChangeAspect="1"/>
          </p:cNvPicPr>
          <p:nvPr/>
        </p:nvPicPr>
        <p:blipFill>
          <a:blip r:embed="rId4" cstate="print"/>
          <a:srcRect l="18369" r="8155"/>
          <a:stretch>
            <a:fillRect/>
          </a:stretch>
        </p:blipFill>
        <p:spPr>
          <a:xfrm>
            <a:off x="0" y="3886200"/>
            <a:ext cx="3352800" cy="2572109"/>
          </a:xfrm>
          <a:prstGeom prst="rect">
            <a:avLst/>
          </a:prstGeom>
          <a:ln>
            <a:noFill/>
          </a:ln>
          <a:effectLst>
            <a:softEdge rad="112500"/>
          </a:effectLst>
        </p:spPr>
      </p:pic>
      <p:pic>
        <p:nvPicPr>
          <p:cNvPr id="8" name="Picture 2" descr="https://www.usenix.org/sites/default/files/sponsor_images/ieee_pervasive_500x150.png"/>
          <p:cNvPicPr>
            <a:picLocks noChangeAspect="1" noChangeArrowheads="1"/>
          </p:cNvPicPr>
          <p:nvPr/>
        </p:nvPicPr>
        <p:blipFill>
          <a:blip r:embed="rId5" cstate="print"/>
          <a:srcRect/>
          <a:stretch>
            <a:fillRect/>
          </a:stretch>
        </p:blipFill>
        <p:spPr bwMode="auto">
          <a:xfrm>
            <a:off x="7620000" y="6400800"/>
            <a:ext cx="1524000" cy="457200"/>
          </a:xfrm>
          <a:prstGeom prst="rect">
            <a:avLst/>
          </a:prstGeom>
          <a:noFill/>
        </p:spPr>
      </p:pic>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Marco.wmv">
            <a:hlinkClick r:id="" action="ppaction://media"/>
          </p:cNvPr>
          <p:cNvPicPr/>
          <p:nvPr>
            <a:videoFile r:link="rId1"/>
          </p:nvPr>
        </p:nvPicPr>
        <p:blipFill>
          <a:blip r:embed="rId3"/>
          <a:stretch>
            <a:fillRect/>
          </a:stretch>
        </p:blipFill>
        <p:spPr>
          <a:xfrm>
            <a:off x="508000" y="381000"/>
            <a:ext cx="8128000" cy="609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Attention</a:t>
            </a:r>
            <a:endParaRPr lang="en-US" dirty="0"/>
          </a:p>
        </p:txBody>
      </p:sp>
      <p:sp>
        <p:nvSpPr>
          <p:cNvPr id="4" name="Content Placeholder 3"/>
          <p:cNvSpPr>
            <a:spLocks noGrp="1"/>
          </p:cNvSpPr>
          <p:nvPr>
            <p:ph idx="1"/>
          </p:nvPr>
        </p:nvSpPr>
        <p:spPr>
          <a:xfrm>
            <a:off x="228600" y="1066800"/>
            <a:ext cx="3429000" cy="1981200"/>
          </a:xfrm>
        </p:spPr>
        <p:txBody>
          <a:bodyPr>
            <a:noAutofit/>
          </a:bodyPr>
          <a:lstStyle/>
          <a:p>
            <a:r>
              <a:rPr lang="es-MX" sz="2800" b="1" dirty="0" smtClean="0">
                <a:solidFill>
                  <a:schemeClr val="accent4"/>
                </a:solidFill>
              </a:rPr>
              <a:t>Attention increased on average </a:t>
            </a:r>
            <a:r>
              <a:rPr lang="es-MX" sz="2800" b="1" u="sng" dirty="0" smtClean="0">
                <a:solidFill>
                  <a:schemeClr val="accent4"/>
                </a:solidFill>
              </a:rPr>
              <a:t>65</a:t>
            </a:r>
            <a:r>
              <a:rPr lang="es-MX" sz="2800" dirty="0" smtClean="0">
                <a:solidFill>
                  <a:schemeClr val="accent4"/>
                </a:solidFill>
              </a:rPr>
              <a:t>%        </a:t>
            </a:r>
            <a:r>
              <a:rPr lang="es-MX" sz="2800" dirty="0" smtClean="0"/>
              <a:t>(p=.003)</a:t>
            </a:r>
          </a:p>
        </p:txBody>
      </p:sp>
      <p:sp>
        <p:nvSpPr>
          <p:cNvPr id="3" name="Slide Number Placeholder 2"/>
          <p:cNvSpPr>
            <a:spLocks noGrp="1"/>
          </p:cNvSpPr>
          <p:nvPr>
            <p:ph type="sldNum" sz="quarter" idx="12"/>
          </p:nvPr>
        </p:nvSpPr>
        <p:spPr/>
        <p:txBody>
          <a:bodyPr>
            <a:normAutofit/>
          </a:bodyPr>
          <a:lstStyle/>
          <a:p>
            <a:fld id="{1AD93096-5B34-4342-9326-69289CEAE4C2}" type="slidenum">
              <a:rPr lang="en-US" smtClean="0"/>
              <a:pPr/>
              <a:t>63</a:t>
            </a:fld>
            <a:endParaRPr lang="en-US" dirty="0">
              <a:solidFill>
                <a:srgbClr val="FFFFFF"/>
              </a:solidFill>
            </a:endParaRPr>
          </a:p>
        </p:txBody>
      </p:sp>
      <p:pic>
        <p:nvPicPr>
          <p:cNvPr id="10" name="Picture 2" descr="https://www.usenix.org/sites/default/files/sponsor_images/ieee_pervasive_500x150.png"/>
          <p:cNvPicPr>
            <a:picLocks noChangeAspect="1" noChangeArrowheads="1"/>
          </p:cNvPicPr>
          <p:nvPr/>
        </p:nvPicPr>
        <p:blipFill>
          <a:blip r:embed="rId3" cstate="print"/>
          <a:srcRect/>
          <a:stretch>
            <a:fillRect/>
          </a:stretch>
        </p:blipFill>
        <p:spPr bwMode="auto">
          <a:xfrm>
            <a:off x="7620000" y="6400800"/>
            <a:ext cx="1524000" cy="457200"/>
          </a:xfrm>
          <a:prstGeom prst="rect">
            <a:avLst/>
          </a:prstGeom>
          <a:noFill/>
        </p:spPr>
      </p:pic>
      <p:grpSp>
        <p:nvGrpSpPr>
          <p:cNvPr id="5" name="Group 11"/>
          <p:cNvGrpSpPr/>
          <p:nvPr/>
        </p:nvGrpSpPr>
        <p:grpSpPr>
          <a:xfrm>
            <a:off x="3733800" y="1295401"/>
            <a:ext cx="4724400" cy="4419599"/>
            <a:chOff x="3657600" y="914401"/>
            <a:chExt cx="5105400" cy="4765893"/>
          </a:xfrm>
        </p:grpSpPr>
        <p:pic>
          <p:nvPicPr>
            <p:cNvPr id="1027" name="Picture 3"/>
            <p:cNvPicPr>
              <a:picLocks noChangeAspect="1" noChangeArrowheads="1"/>
            </p:cNvPicPr>
            <p:nvPr/>
          </p:nvPicPr>
          <p:blipFill>
            <a:blip r:embed="rId4" cstate="print"/>
            <a:srcRect/>
            <a:stretch>
              <a:fillRect/>
            </a:stretch>
          </p:blipFill>
          <p:spPr bwMode="auto">
            <a:xfrm>
              <a:off x="3657600" y="990600"/>
              <a:ext cx="5105400" cy="4689694"/>
            </a:xfrm>
            <a:prstGeom prst="rect">
              <a:avLst/>
            </a:prstGeom>
            <a:noFill/>
            <a:ln w="9525">
              <a:noFill/>
              <a:miter lim="800000"/>
              <a:headEnd/>
              <a:tailEnd/>
            </a:ln>
          </p:spPr>
        </p:pic>
        <p:sp>
          <p:nvSpPr>
            <p:cNvPr id="9" name="TextBox 8"/>
            <p:cNvSpPr txBox="1"/>
            <p:nvPr/>
          </p:nvSpPr>
          <p:spPr>
            <a:xfrm>
              <a:off x="8001000" y="914401"/>
              <a:ext cx="685800" cy="1294380"/>
            </a:xfrm>
            <a:prstGeom prst="rect">
              <a:avLst/>
            </a:prstGeom>
            <a:noFill/>
          </p:spPr>
          <p:txBody>
            <a:bodyPr wrap="square" rtlCol="0">
              <a:spAutoFit/>
            </a:bodyPr>
            <a:lstStyle/>
            <a:p>
              <a:r>
                <a:rPr lang="en-US" sz="7200" dirty="0" smtClean="0">
                  <a:solidFill>
                    <a:schemeClr val="accent5">
                      <a:lumMod val="60000"/>
                      <a:lumOff val="40000"/>
                    </a:schemeClr>
                  </a:solidFill>
                </a:rPr>
                <a:t>+</a:t>
              </a:r>
              <a:endParaRPr lang="en-US" sz="7200" dirty="0">
                <a:solidFill>
                  <a:schemeClr val="accent5">
                    <a:lumMod val="60000"/>
                    <a:lumOff val="40000"/>
                  </a:schemeClr>
                </a:solidFill>
              </a:endParaRPr>
            </a:p>
          </p:txBody>
        </p:sp>
      </p:grpSp>
      <p:sp>
        <p:nvSpPr>
          <p:cNvPr id="11" name="TextBox 10"/>
          <p:cNvSpPr txBox="1"/>
          <p:nvPr/>
        </p:nvSpPr>
        <p:spPr>
          <a:xfrm>
            <a:off x="533400" y="3352800"/>
            <a:ext cx="2971800" cy="2554545"/>
          </a:xfrm>
          <a:prstGeom prst="rect">
            <a:avLst/>
          </a:prstGeom>
          <a:noFill/>
        </p:spPr>
        <p:txBody>
          <a:bodyPr wrap="square" rtlCol="0">
            <a:spAutoFit/>
          </a:bodyPr>
          <a:lstStyle/>
          <a:p>
            <a:r>
              <a:rPr lang="es-MX" sz="2000" i="1" dirty="0" smtClean="0">
                <a:solidFill>
                  <a:srgbClr val="000000"/>
                </a:solidFill>
              </a:rPr>
              <a:t>Before the children payed no attention when you talked to them</a:t>
            </a:r>
            <a:r>
              <a:rPr lang="es-MX" sz="2000" i="1" dirty="0" smtClean="0"/>
              <a:t>. Now, becuase of the sound, visuals, for all that, the children pay more attention”</a:t>
            </a:r>
            <a:r>
              <a:rPr lang="es-MX" sz="2000" i="1" dirty="0" smtClean="0">
                <a:solidFill>
                  <a:srgbClr val="000000"/>
                </a:solidFill>
              </a:rPr>
              <a:t> </a:t>
            </a:r>
            <a:r>
              <a:rPr lang="es-MX" sz="2000" i="1" dirty="0" smtClean="0">
                <a:solidFill>
                  <a:srgbClr val="000000"/>
                </a:solidFill>
              </a:rPr>
              <a:t>(Belinda, maestra)</a:t>
            </a:r>
            <a:endParaRPr lang="en-US" sz="2000" dirty="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Sustained attention</a:t>
            </a:r>
            <a:endParaRPr lang="en-US" dirty="0"/>
          </a:p>
        </p:txBody>
      </p:sp>
      <p:sp>
        <p:nvSpPr>
          <p:cNvPr id="3" name="Slide Number Placeholder 2"/>
          <p:cNvSpPr>
            <a:spLocks noGrp="1"/>
          </p:cNvSpPr>
          <p:nvPr>
            <p:ph type="sldNum" sz="quarter" idx="12"/>
          </p:nvPr>
        </p:nvSpPr>
        <p:spPr/>
        <p:txBody>
          <a:bodyPr>
            <a:normAutofit/>
          </a:bodyPr>
          <a:lstStyle/>
          <a:p>
            <a:fld id="{1AD93096-5B34-4342-9326-69289CEAE4C2}" type="slidenum">
              <a:rPr lang="en-US" smtClean="0"/>
              <a:pPr/>
              <a:t>64</a:t>
            </a:fld>
            <a:endParaRPr lang="en-US" dirty="0">
              <a:solidFill>
                <a:srgbClr val="FFFFFF"/>
              </a:solidFill>
            </a:endParaRPr>
          </a:p>
        </p:txBody>
      </p:sp>
      <p:pic>
        <p:nvPicPr>
          <p:cNvPr id="10" name="Picture 2" descr="https://www.usenix.org/sites/default/files/sponsor_images/ieee_pervasive_500x150.png"/>
          <p:cNvPicPr>
            <a:picLocks noChangeAspect="1" noChangeArrowheads="1"/>
          </p:cNvPicPr>
          <p:nvPr/>
        </p:nvPicPr>
        <p:blipFill>
          <a:blip r:embed="rId3" cstate="print"/>
          <a:srcRect/>
          <a:stretch>
            <a:fillRect/>
          </a:stretch>
        </p:blipFill>
        <p:spPr bwMode="auto">
          <a:xfrm>
            <a:off x="7620000" y="6400800"/>
            <a:ext cx="1524000" cy="457200"/>
          </a:xfrm>
          <a:prstGeom prst="rect">
            <a:avLst/>
          </a:prstGeom>
          <a:noFill/>
        </p:spPr>
      </p:pic>
      <p:sp>
        <p:nvSpPr>
          <p:cNvPr id="6" name="Content Placeholder 3"/>
          <p:cNvSpPr>
            <a:spLocks noGrp="1"/>
          </p:cNvSpPr>
          <p:nvPr>
            <p:ph idx="1"/>
          </p:nvPr>
        </p:nvSpPr>
        <p:spPr>
          <a:xfrm>
            <a:off x="228600" y="1219200"/>
            <a:ext cx="8915400" cy="533400"/>
          </a:xfrm>
        </p:spPr>
        <p:txBody>
          <a:bodyPr>
            <a:noAutofit/>
          </a:bodyPr>
          <a:lstStyle/>
          <a:p>
            <a:r>
              <a:rPr lang="en-US" sz="2400" dirty="0" smtClean="0"/>
              <a:t>Sustained attention improved on average </a:t>
            </a:r>
            <a:r>
              <a:rPr lang="es-MX" sz="2400" b="1" u="sng" dirty="0" smtClean="0">
                <a:solidFill>
                  <a:schemeClr val="accent4"/>
                </a:solidFill>
              </a:rPr>
              <a:t>20</a:t>
            </a:r>
            <a:r>
              <a:rPr lang="es-MX" sz="2400" dirty="0" smtClean="0">
                <a:solidFill>
                  <a:schemeClr val="accent4"/>
                </a:solidFill>
              </a:rPr>
              <a:t>% </a:t>
            </a:r>
            <a:r>
              <a:rPr lang="es-MX" sz="2400" dirty="0" smtClean="0"/>
              <a:t>(p=.0005)</a:t>
            </a:r>
          </a:p>
        </p:txBody>
      </p:sp>
      <p:pic>
        <p:nvPicPr>
          <p:cNvPr id="7" name="Picture 6"/>
          <p:cNvPicPr/>
          <p:nvPr/>
        </p:nvPicPr>
        <p:blipFill>
          <a:blip r:embed="rId4" cstate="print"/>
          <a:srcRect/>
          <a:stretch>
            <a:fillRect/>
          </a:stretch>
        </p:blipFill>
        <p:spPr bwMode="auto">
          <a:xfrm>
            <a:off x="0" y="1752600"/>
            <a:ext cx="9144000" cy="4648200"/>
          </a:xfrm>
          <a:prstGeom prst="rect">
            <a:avLst/>
          </a:prstGeom>
          <a:noFill/>
          <a:ln w="9525">
            <a:noFill/>
            <a:miter lim="800000"/>
            <a:headEnd/>
            <a:tailEnd/>
          </a:ln>
        </p:spPr>
      </p:pic>
      <p:sp>
        <p:nvSpPr>
          <p:cNvPr id="8" name="TextBox 7"/>
          <p:cNvSpPr txBox="1"/>
          <p:nvPr/>
        </p:nvSpPr>
        <p:spPr>
          <a:xfrm>
            <a:off x="4038600" y="6400800"/>
            <a:ext cx="1079480" cy="369332"/>
          </a:xfrm>
          <a:prstGeom prst="rect">
            <a:avLst/>
          </a:prstGeom>
          <a:noFill/>
        </p:spPr>
        <p:txBody>
          <a:bodyPr wrap="none" rtlCol="0">
            <a:spAutoFit/>
          </a:bodyPr>
          <a:lstStyle/>
          <a:p>
            <a:r>
              <a:rPr lang="en-US" dirty="0" smtClean="0"/>
              <a:t>Subject N</a:t>
            </a:r>
            <a:endParaRPr lang="en-US" dirty="0"/>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124200" y="1010393"/>
            <a:ext cx="5943600" cy="4399807"/>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normAutofit/>
          </a:bodyPr>
          <a:lstStyle/>
          <a:p>
            <a:r>
              <a:rPr lang="es-MX" sz="3600" dirty="0" smtClean="0"/>
              <a:t>Manerism and physical help</a:t>
            </a:r>
            <a:endParaRPr lang="en-US" sz="3600" dirty="0"/>
          </a:p>
        </p:txBody>
      </p:sp>
      <p:sp>
        <p:nvSpPr>
          <p:cNvPr id="4" name="Content Placeholder 3"/>
          <p:cNvSpPr>
            <a:spLocks noGrp="1"/>
          </p:cNvSpPr>
          <p:nvPr>
            <p:ph idx="1"/>
          </p:nvPr>
        </p:nvSpPr>
        <p:spPr>
          <a:xfrm>
            <a:off x="0" y="1219200"/>
            <a:ext cx="3048000" cy="1752600"/>
          </a:xfrm>
        </p:spPr>
        <p:txBody>
          <a:bodyPr>
            <a:normAutofit/>
          </a:bodyPr>
          <a:lstStyle/>
          <a:p>
            <a:r>
              <a:rPr lang="es-MX" sz="2400" dirty="0" smtClean="0"/>
              <a:t>Manerisms were reduced on average </a:t>
            </a:r>
            <a:r>
              <a:rPr lang="es-MX" sz="2400" b="1" u="sng" dirty="0" smtClean="0">
                <a:solidFill>
                  <a:schemeClr val="accent4"/>
                </a:solidFill>
              </a:rPr>
              <a:t>59</a:t>
            </a:r>
            <a:r>
              <a:rPr lang="es-MX" sz="2400" b="1" u="sng" dirty="0" smtClean="0">
                <a:solidFill>
                  <a:schemeClr val="accent4"/>
                </a:solidFill>
              </a:rPr>
              <a:t>%</a:t>
            </a:r>
            <a:r>
              <a:rPr lang="es-MX" sz="2400" b="1" dirty="0" smtClean="0">
                <a:solidFill>
                  <a:schemeClr val="accent4"/>
                </a:solidFill>
              </a:rPr>
              <a:t> </a:t>
            </a:r>
            <a:r>
              <a:rPr lang="en-US" sz="2400" dirty="0" smtClean="0"/>
              <a:t>(p=0.0002)</a:t>
            </a:r>
            <a:endParaRPr lang="es-MX" sz="2400" dirty="0" smtClean="0"/>
          </a:p>
        </p:txBody>
      </p:sp>
      <p:sp>
        <p:nvSpPr>
          <p:cNvPr id="3" name="Slide Number Placeholder 2"/>
          <p:cNvSpPr>
            <a:spLocks noGrp="1"/>
          </p:cNvSpPr>
          <p:nvPr>
            <p:ph type="sldNum" sz="quarter" idx="12"/>
          </p:nvPr>
        </p:nvSpPr>
        <p:spPr/>
        <p:txBody>
          <a:bodyPr>
            <a:normAutofit/>
          </a:bodyPr>
          <a:lstStyle/>
          <a:p>
            <a:fld id="{1AD93096-5B34-4342-9326-69289CEAE4C2}" type="slidenum">
              <a:rPr lang="en-US" smtClean="0"/>
              <a:pPr/>
              <a:t>65</a:t>
            </a:fld>
            <a:endParaRPr lang="en-US" dirty="0">
              <a:solidFill>
                <a:srgbClr val="FFFFFF"/>
              </a:solidFill>
            </a:endParaRPr>
          </a:p>
        </p:txBody>
      </p:sp>
      <p:sp>
        <p:nvSpPr>
          <p:cNvPr id="9" name="Content Placeholder 3"/>
          <p:cNvSpPr txBox="1">
            <a:spLocks/>
          </p:cNvSpPr>
          <p:nvPr/>
        </p:nvSpPr>
        <p:spPr>
          <a:xfrm>
            <a:off x="838200" y="5410200"/>
            <a:ext cx="8077200" cy="1219200"/>
          </a:xfrm>
          <a:prstGeom prst="rect">
            <a:avLst/>
          </a:prstGeom>
        </p:spPr>
        <p:txBody>
          <a:bodyPr vert="horz" lIns="91440" tIns="45720" rIns="91440" bIns="45720" rtlCol="0">
            <a:normAutofit/>
          </a:bodyPr>
          <a:lstStyle/>
          <a:p>
            <a:pPr marL="594360" marR="0" lvl="1" indent="-274320" algn="l" defTabSz="914400" rtl="0" eaLnBrk="1" fontAlgn="auto" latinLnBrk="0" hangingPunct="1">
              <a:lnSpc>
                <a:spcPct val="100000"/>
              </a:lnSpc>
              <a:spcBef>
                <a:spcPts val="1600"/>
              </a:spcBef>
              <a:spcAft>
                <a:spcPts val="0"/>
              </a:spcAft>
              <a:buClr>
                <a:schemeClr val="tx1">
                  <a:lumMod val="65000"/>
                </a:schemeClr>
              </a:buClr>
              <a:buSzTx/>
              <a:buFont typeface="Arial" pitchFamily="34" charset="0"/>
              <a:buChar char="•"/>
              <a:tabLst/>
              <a:defRPr/>
            </a:pPr>
            <a:r>
              <a:rPr kumimoji="0" lang="es-MX" sz="2000" b="0" i="1" u="none" strike="noStrike" kern="1200" cap="none" spc="0" normalizeH="0" baseline="0" noProof="0" dirty="0" smtClean="0">
                <a:ln>
                  <a:noFill/>
                </a:ln>
                <a:solidFill>
                  <a:srgbClr val="000000"/>
                </a:solidFill>
                <a:effectLst/>
                <a:uLnTx/>
                <a:uFillTx/>
                <a:latin typeface="+mn-lt"/>
                <a:ea typeface="+mn-ea"/>
                <a:cs typeface="+mn-cs"/>
              </a:rPr>
              <a:t>“</a:t>
            </a:r>
            <a:r>
              <a:rPr lang="es-MX" sz="2000" i="1" dirty="0" smtClean="0">
                <a:solidFill>
                  <a:srgbClr val="000000"/>
                </a:solidFill>
              </a:rPr>
              <a:t>Yes</a:t>
            </a:r>
            <a:r>
              <a:rPr kumimoji="0" lang="es-MX" sz="2000" b="0" i="1" u="none" strike="noStrike" kern="1200" cap="none" spc="0" normalizeH="0" baseline="0" noProof="0" dirty="0" smtClean="0">
                <a:ln>
                  <a:noFill/>
                </a:ln>
                <a:solidFill>
                  <a:srgbClr val="000000"/>
                </a:solidFill>
                <a:effectLst/>
                <a:uLnTx/>
                <a:uFillTx/>
                <a:latin typeface="+mn-lt"/>
                <a:ea typeface="+mn-ea"/>
                <a:cs typeface="+mn-cs"/>
              </a:rPr>
              <a:t>! Students are more patient, they don’t get frustrated during therapy. They no</a:t>
            </a:r>
            <a:r>
              <a:rPr kumimoji="0" lang="es-MX" sz="2000" b="0" i="1" u="none" strike="noStrike" kern="1200" cap="none" spc="0" normalizeH="0" noProof="0" dirty="0" smtClean="0">
                <a:ln>
                  <a:noFill/>
                </a:ln>
                <a:solidFill>
                  <a:srgbClr val="000000"/>
                </a:solidFill>
                <a:effectLst/>
                <a:uLnTx/>
                <a:uFillTx/>
                <a:latin typeface="+mn-lt"/>
                <a:ea typeface="+mn-ea"/>
                <a:cs typeface="+mn-cs"/>
              </a:rPr>
              <a:t> longer spend the time moving their hands</a:t>
            </a:r>
            <a:r>
              <a:rPr kumimoji="0" lang="es-MX" sz="2000" b="0" i="1" u="none" strike="noStrike" kern="1200" cap="none" spc="0" normalizeH="0" baseline="0" noProof="0" dirty="0" smtClean="0">
                <a:ln>
                  <a:noFill/>
                </a:ln>
                <a:solidFill>
                  <a:srgbClr val="000000"/>
                </a:solidFill>
                <a:effectLst/>
                <a:uLnTx/>
                <a:uFillTx/>
                <a:latin typeface="+mn-lt"/>
                <a:ea typeface="+mn-ea"/>
                <a:cs typeface="+mn-cs"/>
              </a:rPr>
              <a:t>,…in </a:t>
            </a:r>
            <a:r>
              <a:rPr kumimoji="0" lang="es-MX" sz="2000" b="0" i="1" u="none" strike="noStrike" kern="1200" cap="none" spc="0" normalizeH="0" baseline="0" noProof="0" dirty="0" smtClean="0">
                <a:ln>
                  <a:noFill/>
                </a:ln>
                <a:solidFill>
                  <a:srgbClr val="000000"/>
                </a:solidFill>
                <a:effectLst/>
                <a:uLnTx/>
                <a:uFillTx/>
                <a:latin typeface="+mn-lt"/>
                <a:ea typeface="+mn-ea"/>
                <a:cs typeface="+mn-cs"/>
              </a:rPr>
              <a:t>general</a:t>
            </a:r>
            <a:r>
              <a:rPr kumimoji="0" lang="es-MX" sz="2000" b="0" i="1" u="none" strike="noStrike" kern="1200" cap="none" spc="0" normalizeH="0" baseline="0" noProof="0" dirty="0" smtClean="0">
                <a:ln>
                  <a:noFill/>
                </a:ln>
                <a:solidFill>
                  <a:srgbClr val="000000"/>
                </a:solidFill>
                <a:effectLst/>
                <a:uLnTx/>
                <a:uFillTx/>
                <a:latin typeface="+mn-lt"/>
                <a:ea typeface="+mn-ea"/>
                <a:cs typeface="+mn-cs"/>
              </a:rPr>
              <a:t> there were fewer manerisms” </a:t>
            </a:r>
            <a:r>
              <a:rPr kumimoji="0" lang="es-MX" sz="2000" b="0" i="1" u="none" strike="noStrike" kern="1200" cap="none" spc="0" normalizeH="0" baseline="0" noProof="0" dirty="0" smtClean="0">
                <a:ln>
                  <a:noFill/>
                </a:ln>
                <a:solidFill>
                  <a:srgbClr val="000000"/>
                </a:solidFill>
                <a:effectLst/>
                <a:uLnTx/>
                <a:uFillTx/>
                <a:latin typeface="+mn-lt"/>
                <a:ea typeface="+mn-ea"/>
                <a:cs typeface="+mn-cs"/>
              </a:rPr>
              <a:t>(Adriana,</a:t>
            </a:r>
            <a:r>
              <a:rPr kumimoji="0" lang="es-MX" sz="2000" b="0" i="1" u="none" strike="noStrike" kern="1200" cap="none" spc="0" normalizeH="0" baseline="0" noProof="0" dirty="0" smtClean="0">
                <a:ln>
                  <a:noFill/>
                </a:ln>
                <a:solidFill>
                  <a:srgbClr val="000000"/>
                </a:solidFill>
                <a:effectLst/>
                <a:uLnTx/>
                <a:uFillTx/>
                <a:latin typeface="+mn-lt"/>
                <a:ea typeface="+mn-ea"/>
                <a:cs typeface="+mn-cs"/>
              </a:rPr>
              <a:t> teacher)</a:t>
            </a:r>
            <a:endParaRPr kumimoji="0" lang="es-MX" sz="2000" b="0" i="1" u="none" strike="noStrike" kern="1200" cap="none" spc="0" normalizeH="0" baseline="0" noProof="0" dirty="0" smtClean="0">
              <a:ln>
                <a:noFill/>
              </a:ln>
              <a:solidFill>
                <a:srgbClr val="000000"/>
              </a:solidFill>
              <a:effectLst/>
              <a:uLnTx/>
              <a:uFillTx/>
              <a:latin typeface="+mn-lt"/>
              <a:ea typeface="+mn-ea"/>
              <a:cs typeface="+mn-cs"/>
            </a:endParaRPr>
          </a:p>
          <a:p>
            <a:pPr marL="594360" marR="0" lvl="1" indent="-274320" algn="l" defTabSz="914400" rtl="0" eaLnBrk="1" fontAlgn="auto" latinLnBrk="0" hangingPunct="1">
              <a:lnSpc>
                <a:spcPct val="100000"/>
              </a:lnSpc>
              <a:spcBef>
                <a:spcPts val="1600"/>
              </a:spcBef>
              <a:spcAft>
                <a:spcPts val="0"/>
              </a:spcAft>
              <a:buClr>
                <a:schemeClr val="tx1">
                  <a:lumMod val="65000"/>
                </a:schemeClr>
              </a:buClr>
              <a:buSzTx/>
              <a:buFont typeface="Arial"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Content Placeholder 3"/>
          <p:cNvSpPr txBox="1">
            <a:spLocks/>
          </p:cNvSpPr>
          <p:nvPr/>
        </p:nvSpPr>
        <p:spPr>
          <a:xfrm>
            <a:off x="0" y="3276600"/>
            <a:ext cx="2743200" cy="1447800"/>
          </a:xfrm>
          <a:prstGeom prst="rect">
            <a:avLst/>
          </a:prstGeom>
        </p:spPr>
        <p:txBody>
          <a:bodyPr vert="horz" lIns="91440" tIns="45720" rIns="91440" bIns="45720" rtlCol="0">
            <a:normAutofit lnSpcReduction="10000"/>
          </a:bodyPr>
          <a:lstStyle/>
          <a:p>
            <a:pPr marL="274320" marR="0" lvl="0" indent="-274320" algn="l" defTabSz="914400" rtl="0" eaLnBrk="1" fontAlgn="auto" latinLnBrk="0" hangingPunct="1">
              <a:lnSpc>
                <a:spcPct val="100000"/>
              </a:lnSpc>
              <a:spcBef>
                <a:spcPts val="2200"/>
              </a:spcBef>
              <a:spcAft>
                <a:spcPts val="0"/>
              </a:spcAft>
              <a:buClr>
                <a:schemeClr val="tx1">
                  <a:lumMod val="65000"/>
                </a:schemeClr>
              </a:buClr>
              <a:buSzTx/>
              <a:buFont typeface="Arial" pitchFamily="34" charset="0"/>
              <a:buChar char="•"/>
              <a:tabLst/>
              <a:defRPr/>
            </a:pPr>
            <a:r>
              <a:rPr kumimoji="0" lang="es-MX" sz="2400" b="0" i="0" u="none" strike="noStrike" kern="1200" cap="none" spc="0" normalizeH="0" baseline="0" noProof="0" dirty="0" smtClean="0">
                <a:ln>
                  <a:noFill/>
                </a:ln>
                <a:solidFill>
                  <a:srgbClr val="000000"/>
                </a:solidFill>
                <a:effectLst/>
                <a:uLnTx/>
                <a:uFillTx/>
                <a:latin typeface="+mn-lt"/>
                <a:ea typeface="+mn-ea"/>
                <a:cs typeface="+mn-cs"/>
              </a:rPr>
              <a:t>Physical help reduced on average </a:t>
            </a:r>
            <a:r>
              <a:rPr kumimoji="0" lang="es-MX" sz="2400" b="1" i="0" u="sng" strike="noStrike" kern="1200" cap="none" spc="0" normalizeH="0" baseline="0" noProof="0" dirty="0" smtClean="0">
                <a:ln>
                  <a:noFill/>
                </a:ln>
                <a:solidFill>
                  <a:schemeClr val="accent4"/>
                </a:solidFill>
                <a:effectLst/>
                <a:uLnTx/>
                <a:uFillTx/>
                <a:latin typeface="+mn-lt"/>
                <a:ea typeface="+mn-ea"/>
                <a:cs typeface="+mn-cs"/>
              </a:rPr>
              <a:t>63</a:t>
            </a:r>
            <a:r>
              <a:rPr kumimoji="0" lang="es-MX" sz="2400" b="1" i="0" u="sng" strike="noStrike" kern="1200" cap="none" spc="0" normalizeH="0" baseline="0" noProof="0" dirty="0" smtClean="0">
                <a:ln>
                  <a:noFill/>
                </a:ln>
                <a:solidFill>
                  <a:schemeClr val="accent4"/>
                </a:solidFill>
                <a:effectLst/>
                <a:uLnTx/>
                <a:uFillTx/>
                <a:latin typeface="+mn-lt"/>
                <a:ea typeface="+mn-ea"/>
                <a:cs typeface="+mn-cs"/>
              </a:rPr>
              <a:t>%</a:t>
            </a:r>
            <a:r>
              <a:rPr kumimoji="0" lang="es-MX" sz="2400" b="1" i="0" u="none" strike="noStrike" kern="1200" cap="none" spc="0" normalizeH="0" baseline="0" noProof="0" dirty="0" smtClean="0">
                <a:ln>
                  <a:noFill/>
                </a:ln>
                <a:solidFill>
                  <a:srgbClr val="000000"/>
                </a:solidFill>
                <a:effectLst/>
                <a:uLnTx/>
                <a:uFillTx/>
                <a:latin typeface="+mn-lt"/>
                <a:ea typeface="+mn-ea"/>
                <a:cs typeface="+mn-cs"/>
              </a:rPr>
              <a:t> </a:t>
            </a:r>
            <a:r>
              <a:rPr kumimoji="0" lang="es-MX" sz="2400" b="0" i="0" u="none" strike="noStrike" kern="1200" cap="none" spc="0" normalizeH="0" baseline="0" noProof="0" dirty="0" smtClean="0">
                <a:ln>
                  <a:noFill/>
                </a:ln>
                <a:solidFill>
                  <a:srgbClr val="000000"/>
                </a:solidFill>
                <a:effectLst/>
                <a:uLnTx/>
                <a:uFillTx/>
                <a:latin typeface="+mn-lt"/>
                <a:ea typeface="+mn-ea"/>
                <a:cs typeface="+mn-cs"/>
              </a:rPr>
              <a:t>(</a:t>
            </a:r>
            <a:r>
              <a:rPr kumimoji="0" lang="en-US" sz="2400" b="0" i="0" u="none" strike="noStrike" kern="1200" cap="none" spc="0" normalizeH="0" baseline="0" noProof="0" dirty="0" smtClean="0">
                <a:ln>
                  <a:noFill/>
                </a:ln>
                <a:solidFill>
                  <a:srgbClr val="000000"/>
                </a:solidFill>
                <a:effectLst/>
                <a:uLnTx/>
                <a:uFillTx/>
                <a:latin typeface="+mn-lt"/>
                <a:ea typeface="+mn-ea"/>
                <a:cs typeface="+mn-cs"/>
              </a:rPr>
              <a:t>p=0.0002)</a:t>
            </a:r>
            <a:endParaRPr kumimoji="0" lang="es-MX" sz="2400" b="0" i="0" u="none" strike="noStrike" kern="1200" cap="none" spc="0" normalizeH="0" baseline="0" noProof="0" dirty="0" smtClean="0">
              <a:ln>
                <a:noFill/>
              </a:ln>
              <a:solidFill>
                <a:srgbClr val="000000"/>
              </a:solidFill>
              <a:effectLst/>
              <a:uLnTx/>
              <a:uFillTx/>
              <a:latin typeface="+mn-lt"/>
              <a:ea typeface="+mn-ea"/>
              <a:cs typeface="+mn-cs"/>
            </a:endParaRPr>
          </a:p>
        </p:txBody>
      </p:sp>
      <p:sp>
        <p:nvSpPr>
          <p:cNvPr id="8" name="TextBox 7"/>
          <p:cNvSpPr txBox="1"/>
          <p:nvPr/>
        </p:nvSpPr>
        <p:spPr>
          <a:xfrm>
            <a:off x="8001000" y="762000"/>
            <a:ext cx="685800" cy="1200329"/>
          </a:xfrm>
          <a:prstGeom prst="rect">
            <a:avLst/>
          </a:prstGeom>
          <a:noFill/>
        </p:spPr>
        <p:txBody>
          <a:bodyPr wrap="square" rtlCol="0">
            <a:spAutoFit/>
          </a:bodyPr>
          <a:lstStyle/>
          <a:p>
            <a:r>
              <a:rPr lang="es-MX" sz="7200" dirty="0" smtClean="0">
                <a:solidFill>
                  <a:schemeClr val="accent5">
                    <a:lumMod val="60000"/>
                    <a:lumOff val="40000"/>
                  </a:schemeClr>
                </a:solidFill>
              </a:rPr>
              <a:t>-</a:t>
            </a:r>
            <a:endParaRPr lang="en-US" sz="7200" dirty="0">
              <a:solidFill>
                <a:schemeClr val="accent5">
                  <a:lumMod val="60000"/>
                  <a:lumOff val="40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Behavioral and psychological symptoms of dementia (BPSD)</a:t>
            </a:r>
            <a:endParaRPr lang="en-US" dirty="0"/>
          </a:p>
        </p:txBody>
      </p:sp>
      <p:sp>
        <p:nvSpPr>
          <p:cNvPr id="3" name="Content Placeholder 2"/>
          <p:cNvSpPr>
            <a:spLocks noGrp="1"/>
          </p:cNvSpPr>
          <p:nvPr>
            <p:ph idx="1"/>
          </p:nvPr>
        </p:nvSpPr>
        <p:spPr>
          <a:xfrm>
            <a:off x="457200" y="1798637"/>
            <a:ext cx="8229600" cy="3078163"/>
          </a:xfrm>
        </p:spPr>
        <p:txBody>
          <a:bodyPr>
            <a:normAutofit fontScale="85000" lnSpcReduction="10000"/>
          </a:bodyPr>
          <a:lstStyle/>
          <a:p>
            <a:r>
              <a:rPr lang="en-US" dirty="0" smtClean="0"/>
              <a:t>Symptoms of disturbed perception, </a:t>
            </a:r>
          </a:p>
          <a:p>
            <a:r>
              <a:rPr lang="en-US" dirty="0" smtClean="0"/>
              <a:t>Psychological</a:t>
            </a:r>
          </a:p>
          <a:p>
            <a:pPr lvl="1"/>
            <a:r>
              <a:rPr lang="en-US" dirty="0" smtClean="0"/>
              <a:t>Anxiety, depression, psychosis</a:t>
            </a:r>
          </a:p>
          <a:p>
            <a:r>
              <a:rPr lang="en-US" dirty="0" smtClean="0"/>
              <a:t>Behavior</a:t>
            </a:r>
          </a:p>
          <a:p>
            <a:pPr lvl="1"/>
            <a:r>
              <a:rPr lang="en-US" dirty="0" smtClean="0"/>
              <a:t>Agitation, aggression, apathy, </a:t>
            </a:r>
            <a:r>
              <a:rPr lang="en-US" dirty="0" err="1" smtClean="0"/>
              <a:t>disinhibition</a:t>
            </a:r>
            <a:r>
              <a:rPr lang="en-US" dirty="0" smtClean="0"/>
              <a:t>, wandering</a:t>
            </a:r>
          </a:p>
          <a:p>
            <a:r>
              <a:rPr lang="en-US" dirty="0" smtClean="0"/>
              <a:t>Present in 80-90% of </a:t>
            </a:r>
            <a:r>
              <a:rPr lang="en-US" dirty="0" err="1" smtClean="0"/>
              <a:t>PwD</a:t>
            </a:r>
            <a:endParaRPr lang="en-US" dirty="0" smtClean="0"/>
          </a:p>
          <a:p>
            <a:r>
              <a:rPr lang="en-US" dirty="0" smtClean="0"/>
              <a:t>Problematic to the </a:t>
            </a:r>
            <a:r>
              <a:rPr lang="en-US" dirty="0" err="1" smtClean="0"/>
              <a:t>PwD</a:t>
            </a:r>
            <a:r>
              <a:rPr lang="en-US" dirty="0" smtClean="0"/>
              <a:t> and caregiver</a:t>
            </a:r>
          </a:p>
        </p:txBody>
      </p:sp>
      <p:sp>
        <p:nvSpPr>
          <p:cNvPr id="4" name="TextBox 3"/>
          <p:cNvSpPr txBox="1"/>
          <p:nvPr/>
        </p:nvSpPr>
        <p:spPr>
          <a:xfrm>
            <a:off x="2895600" y="5181600"/>
            <a:ext cx="1294307" cy="64633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rtlCol="0" anchor="ctr" anchorCtr="0">
            <a:spAutoFit/>
          </a:bodyPr>
          <a:lstStyle/>
          <a:p>
            <a:pPr algn="ctr"/>
            <a:r>
              <a:rPr lang="en-US" dirty="0" smtClean="0"/>
              <a:t>Background </a:t>
            </a:r>
          </a:p>
          <a:p>
            <a:pPr algn="ctr"/>
            <a:r>
              <a:rPr lang="en-US" dirty="0" smtClean="0"/>
              <a:t>factors</a:t>
            </a:r>
            <a:endParaRPr lang="en-US" dirty="0"/>
          </a:p>
        </p:txBody>
      </p:sp>
      <p:sp>
        <p:nvSpPr>
          <p:cNvPr id="5" name="TextBox 4"/>
          <p:cNvSpPr txBox="1"/>
          <p:nvPr/>
        </p:nvSpPr>
        <p:spPr>
          <a:xfrm>
            <a:off x="4953000" y="5181600"/>
            <a:ext cx="998779" cy="64633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rtlCol="0" anchor="ctr" anchorCtr="0">
            <a:spAutoFit/>
          </a:bodyPr>
          <a:lstStyle/>
          <a:p>
            <a:pPr algn="ctr"/>
            <a:r>
              <a:rPr lang="en-US" dirty="0" smtClean="0"/>
              <a:t>Proximal</a:t>
            </a:r>
          </a:p>
          <a:p>
            <a:r>
              <a:rPr lang="en-US" dirty="0" smtClean="0"/>
              <a:t>factors</a:t>
            </a:r>
            <a:endParaRPr lang="en-US" dirty="0"/>
          </a:p>
        </p:txBody>
      </p:sp>
      <p:sp>
        <p:nvSpPr>
          <p:cNvPr id="6" name="TextBox 5"/>
          <p:cNvSpPr txBox="1"/>
          <p:nvPr/>
        </p:nvSpPr>
        <p:spPr>
          <a:xfrm>
            <a:off x="4114800" y="6019800"/>
            <a:ext cx="990600" cy="68580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rtlCol="0" anchor="ctr" anchorCtr="0">
            <a:noAutofit/>
          </a:bodyPr>
          <a:lstStyle/>
          <a:p>
            <a:pPr algn="ctr"/>
            <a:r>
              <a:rPr lang="en-US" dirty="0" smtClean="0"/>
              <a:t>BSPD</a:t>
            </a:r>
            <a:endParaRPr lang="en-US" dirty="0"/>
          </a:p>
        </p:txBody>
      </p:sp>
      <p:cxnSp>
        <p:nvCxnSpPr>
          <p:cNvPr id="8" name="Shape 7"/>
          <p:cNvCxnSpPr>
            <a:stCxn id="5" idx="2"/>
            <a:endCxn id="6" idx="3"/>
          </p:cNvCxnSpPr>
          <p:nvPr/>
        </p:nvCxnSpPr>
        <p:spPr>
          <a:xfrm rot="5400000">
            <a:off x="5011511" y="5921820"/>
            <a:ext cx="534769" cy="34699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hape 8"/>
          <p:cNvCxnSpPr>
            <a:stCxn id="4" idx="2"/>
            <a:endCxn id="6" idx="1"/>
          </p:cNvCxnSpPr>
          <p:nvPr/>
        </p:nvCxnSpPr>
        <p:spPr>
          <a:xfrm rot="16200000" flipH="1">
            <a:off x="3561393" y="5809292"/>
            <a:ext cx="534769" cy="572046"/>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hape 11"/>
          <p:cNvCxnSpPr>
            <a:stCxn id="4" idx="3"/>
            <a:endCxn id="5" idx="1"/>
          </p:cNvCxnSpPr>
          <p:nvPr/>
        </p:nvCxnSpPr>
        <p:spPr>
          <a:xfrm>
            <a:off x="4189907" y="5504766"/>
            <a:ext cx="763093"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7"/>
          <p:cNvPicPr>
            <a:picLocks noChangeAspect="1"/>
          </p:cNvPicPr>
          <p:nvPr/>
        </p:nvPicPr>
        <p:blipFill>
          <a:blip r:embed="rId2"/>
          <a:srcRect/>
          <a:stretch>
            <a:fillRect/>
          </a:stretch>
        </p:blipFill>
        <p:spPr bwMode="auto">
          <a:xfrm>
            <a:off x="0" y="6240463"/>
            <a:ext cx="3009900" cy="617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000" dirty="0" smtClean="0"/>
              <a:t>Ambient-assisted Interventions (</a:t>
            </a:r>
            <a:r>
              <a:rPr lang="en-US" sz="4000" dirty="0" err="1" smtClean="0"/>
              <a:t>AaIS</a:t>
            </a:r>
            <a:r>
              <a:rPr lang="en-US" sz="4000" dirty="0" smtClean="0"/>
              <a:t>)</a:t>
            </a:r>
            <a:endParaRPr lang="en-US" sz="4000" dirty="0"/>
          </a:p>
        </p:txBody>
      </p:sp>
      <p:pic>
        <p:nvPicPr>
          <p:cNvPr id="4" name="Imagen 3"/>
          <p:cNvPicPr>
            <a:picLocks noChangeAspect="1"/>
          </p:cNvPicPr>
          <p:nvPr/>
        </p:nvPicPr>
        <p:blipFill>
          <a:blip r:embed="rId3"/>
          <a:stretch>
            <a:fillRect/>
          </a:stretch>
        </p:blipFill>
        <p:spPr>
          <a:xfrm>
            <a:off x="4279901" y="1464218"/>
            <a:ext cx="4864100" cy="4467031"/>
          </a:xfrm>
          <a:prstGeom prst="rect">
            <a:avLst/>
          </a:prstGeom>
        </p:spPr>
      </p:pic>
      <p:sp>
        <p:nvSpPr>
          <p:cNvPr id="3" name="Marcador de contenido 2"/>
          <p:cNvSpPr>
            <a:spLocks noGrp="1"/>
          </p:cNvSpPr>
          <p:nvPr>
            <p:ph idx="1"/>
          </p:nvPr>
        </p:nvSpPr>
        <p:spPr>
          <a:xfrm>
            <a:off x="310440" y="1625600"/>
            <a:ext cx="3893260" cy="4525963"/>
          </a:xfrm>
        </p:spPr>
        <p:txBody>
          <a:bodyPr>
            <a:normAutofit/>
          </a:bodyPr>
          <a:lstStyle/>
          <a:p>
            <a:r>
              <a:rPr lang="en-US" sz="2400" dirty="0" smtClean="0"/>
              <a:t>To enact or recommend interventions to opportunistically address a BPSD</a:t>
            </a:r>
          </a:p>
          <a:p>
            <a:pPr marL="0" indent="0">
              <a:buNone/>
            </a:pPr>
            <a:endParaRPr lang="en-US" sz="2400" dirty="0" smtClean="0"/>
          </a:p>
          <a:p>
            <a:r>
              <a:rPr lang="en-US" sz="2400" dirty="0" smtClean="0"/>
              <a:t>Tailored to the progressive evolution of elders’ needs</a:t>
            </a:r>
          </a:p>
          <a:p>
            <a:pPr marL="0" indent="0">
              <a:buNone/>
            </a:pPr>
            <a:endParaRPr lang="en-US" sz="2400" dirty="0" smtClean="0"/>
          </a:p>
          <a:p>
            <a:r>
              <a:rPr lang="en-US" sz="2400" dirty="0" smtClean="0"/>
              <a:t>Based on the caregivers’ perspective</a:t>
            </a:r>
          </a:p>
          <a:p>
            <a:endParaRPr lang="en-US" dirty="0" smtClean="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331958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Preview6.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199" y="854075"/>
            <a:ext cx="9144001" cy="6689725"/>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ma_medication.jpg"/>
          <p:cNvPicPr>
            <a:picLocks noChangeAspect="1"/>
          </p:cNvPicPr>
          <p:nvPr/>
        </p:nvPicPr>
        <p:blipFill>
          <a:blip r:embed="rId2"/>
          <a:stretch>
            <a:fillRect/>
          </a:stretch>
        </p:blipFill>
        <p:spPr>
          <a:xfrm>
            <a:off x="391082" y="1377413"/>
            <a:ext cx="3949700" cy="2962275"/>
          </a:xfrm>
          <a:prstGeom prst="rect">
            <a:avLst/>
          </a:prstGeom>
        </p:spPr>
      </p:pic>
      <p:pic>
        <p:nvPicPr>
          <p:cNvPr id="3" name="Picture 2" descr="Tarjetas Medicamentos Celsa.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455944" y="1914061"/>
            <a:ext cx="4308290" cy="4444082"/>
          </a:xfrm>
          <a:prstGeom prst="rect">
            <a:avLst/>
          </a:prstGeom>
        </p:spPr>
      </p:pic>
      <p:sp>
        <p:nvSpPr>
          <p:cNvPr id="4" name="1 Título"/>
          <p:cNvSpPr txBox="1">
            <a:spLocks/>
          </p:cNvSpPr>
          <p:nvPr/>
        </p:nvSpPr>
        <p:spPr>
          <a:xfrm>
            <a:off x="146277" y="22322"/>
            <a:ext cx="9144000" cy="1143000"/>
          </a:xfrm>
          <a:prstGeom prst="rect">
            <a:avLst/>
          </a:prstGeom>
          <a:effectLst>
            <a:outerShdw blurRad="63500" dist="20000" dir="5400000" rotWithShape="0">
              <a:srgbClr val="000000">
                <a:alpha val="37999"/>
              </a:srgbClr>
            </a:outerShdw>
          </a:effectLst>
          <a:scene3d>
            <a:camera prst="orthographicFront"/>
            <a:lightRig rig="threePt" dir="t"/>
          </a:scene3d>
          <a:sp3d>
            <a:bevelB/>
          </a:sp3d>
          <a:extLst>
            <a:ext uri="{909E8E84-426E-40dd-AFC4-6F175D3DCCD1}"/>
            <a:ext uri="{91240B29-F687-4f45-9708-019B960494DF}"/>
          </a:extLst>
        </p:spPr>
        <p:txBody>
          <a:bodyPr vert="horz" lIns="91440" tIns="45720" rIns="91440" bIns="45720" rtlCol="0" anchor="ctr">
            <a:normAutofit/>
            <a:sp3d/>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292400"/>
                </a:solidFill>
                <a:effectLst>
                  <a:innerShdw blurRad="19050" dist="25400" dir="13500000">
                    <a:schemeClr val="tx1">
                      <a:alpha val="50000"/>
                    </a:schemeClr>
                  </a:innerShdw>
                </a:effectLst>
                <a:uLnTx/>
                <a:uFillTx/>
                <a:latin typeface="+mj-lt"/>
                <a:ea typeface="+mj-ea"/>
                <a:cs typeface="+mj-cs"/>
              </a:rPr>
              <a:t>Case study 2:</a:t>
            </a:r>
            <a:r>
              <a:rPr kumimoji="0" lang="en-US" sz="4000" b="0" i="0" u="none" strike="noStrike" kern="1200" cap="none" spc="0" normalizeH="0" noProof="0" dirty="0" smtClean="0">
                <a:ln>
                  <a:noFill/>
                </a:ln>
                <a:solidFill>
                  <a:srgbClr val="292400"/>
                </a:solidFill>
                <a:effectLst>
                  <a:innerShdw blurRad="19050" dist="25400" dir="13500000">
                    <a:schemeClr val="tx1">
                      <a:alpha val="50000"/>
                    </a:schemeClr>
                  </a:innerShdw>
                </a:effectLst>
                <a:uLnTx/>
                <a:uFillTx/>
                <a:latin typeface="+mj-lt"/>
                <a:ea typeface="+mj-ea"/>
                <a:cs typeface="+mj-cs"/>
              </a:rPr>
              <a:t> medication reminder</a:t>
            </a:r>
            <a:endParaRPr kumimoji="0" lang="en-US" sz="4000" b="0" i="0" u="none" strike="noStrike" kern="1200" cap="none" spc="0" normalizeH="0" baseline="0" noProof="0" dirty="0">
              <a:ln>
                <a:noFill/>
              </a:ln>
              <a:solidFill>
                <a:srgbClr val="292400"/>
              </a:solidFill>
              <a:effectLst>
                <a:innerShdw blurRad="19050" dist="25400" dir="13500000">
                  <a:schemeClr val="tx1">
                    <a:alpha val="50000"/>
                  </a:schemeClr>
                </a:innerShdw>
              </a:effectLst>
              <a:uLnTx/>
              <a:uFillTx/>
              <a:latin typeface="Times New Roman" charset="0"/>
              <a:ea typeface="+mj-ea"/>
              <a:cs typeface="+mj-cs"/>
            </a:endParaRPr>
          </a:p>
        </p:txBody>
      </p:sp>
      <p:sp>
        <p:nvSpPr>
          <p:cNvPr id="5" name="TextBox 4"/>
          <p:cNvSpPr txBox="1"/>
          <p:nvPr/>
        </p:nvSpPr>
        <p:spPr>
          <a:xfrm>
            <a:off x="814555" y="4939862"/>
            <a:ext cx="2844311" cy="923330"/>
          </a:xfrm>
          <a:prstGeom prst="rect">
            <a:avLst/>
          </a:prstGeom>
          <a:noFill/>
        </p:spPr>
        <p:txBody>
          <a:bodyPr wrap="none" rtlCol="0">
            <a:spAutoFit/>
          </a:bodyPr>
          <a:lstStyle/>
          <a:p>
            <a:r>
              <a:rPr lang="en-US" dirty="0" smtClean="0"/>
              <a:t>77 year old women</a:t>
            </a:r>
          </a:p>
          <a:p>
            <a:r>
              <a:rPr lang="en-US" dirty="0" smtClean="0"/>
              <a:t>MMSE = 21</a:t>
            </a:r>
          </a:p>
          <a:p>
            <a:r>
              <a:rPr lang="en-US" dirty="0" smtClean="0"/>
              <a:t>PB: Forgets to take medicine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52400" y="76200"/>
            <a:ext cx="9525000" cy="1143000"/>
          </a:xfrm>
        </p:spPr>
        <p:txBody>
          <a:bodyPr/>
          <a:lstStyle/>
          <a:p>
            <a:pPr eaLnBrk="1" hangingPunct="1"/>
            <a:r>
              <a:rPr lang="en-US" dirty="0" smtClean="0">
                <a:solidFill>
                  <a:srgbClr val="000000"/>
                </a:solidFill>
                <a:latin typeface="Tahoma" charset="0"/>
                <a:ea typeface="Tahoma" charset="0"/>
                <a:cs typeface="Tahoma" charset="0"/>
              </a:rPr>
              <a:t>A typical day of a medical intern</a:t>
            </a:r>
          </a:p>
        </p:txBody>
      </p:sp>
      <p:pic>
        <p:nvPicPr>
          <p:cNvPr id="61443"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990600" y="1400175"/>
            <a:ext cx="7162800" cy="3781425"/>
          </a:xfrm>
          <a:prstGeom prst="rect">
            <a:avLst/>
          </a:prstGeom>
          <a:noFill/>
          <a:ln w="9525">
            <a:noFill/>
            <a:miter lim="800000"/>
            <a:headEnd/>
            <a:tailEnd/>
          </a:ln>
        </p:spPr>
      </p:pic>
      <p:pic>
        <p:nvPicPr>
          <p:cNvPr id="61444" name="Picture 4" descr="DSC00342"/>
          <p:cNvPicPr>
            <a:picLocks noChangeAspect="1" noChangeArrowheads="1"/>
          </p:cNvPicPr>
          <p:nvPr/>
        </p:nvPicPr>
        <p:blipFill>
          <a:blip r:embed="rId5"/>
          <a:srcRect/>
          <a:stretch>
            <a:fillRect/>
          </a:stretch>
        </p:blipFill>
        <p:spPr bwMode="auto">
          <a:xfrm>
            <a:off x="3657600" y="5334000"/>
            <a:ext cx="1676400" cy="1257300"/>
          </a:xfrm>
          <a:prstGeom prst="rect">
            <a:avLst/>
          </a:prstGeom>
          <a:noFill/>
          <a:ln w="9525">
            <a:noFill/>
            <a:miter lim="800000"/>
            <a:headEnd/>
            <a:tailEnd/>
          </a:ln>
        </p:spPr>
      </p:pic>
      <p:pic>
        <p:nvPicPr>
          <p:cNvPr id="61445" name="Picture 5" descr="P1010031"/>
          <p:cNvPicPr>
            <a:picLocks noChangeAspect="1" noChangeArrowheads="1"/>
          </p:cNvPicPr>
          <p:nvPr/>
        </p:nvPicPr>
        <p:blipFill>
          <a:blip r:embed="rId6"/>
          <a:srcRect/>
          <a:stretch>
            <a:fillRect/>
          </a:stretch>
        </p:blipFill>
        <p:spPr bwMode="auto">
          <a:xfrm>
            <a:off x="152400" y="5334000"/>
            <a:ext cx="1676400" cy="1257300"/>
          </a:xfrm>
          <a:prstGeom prst="rect">
            <a:avLst/>
          </a:prstGeom>
          <a:noFill/>
          <a:ln w="9525">
            <a:noFill/>
            <a:miter lim="800000"/>
            <a:headEnd/>
            <a:tailEnd/>
          </a:ln>
        </p:spPr>
      </p:pic>
      <p:pic>
        <p:nvPicPr>
          <p:cNvPr id="61446" name="Picture 6" descr="P1010024"/>
          <p:cNvPicPr>
            <a:picLocks noChangeAspect="1" noChangeArrowheads="1"/>
          </p:cNvPicPr>
          <p:nvPr/>
        </p:nvPicPr>
        <p:blipFill>
          <a:blip r:embed="rId7"/>
          <a:srcRect t="22983" b="18246"/>
          <a:stretch>
            <a:fillRect/>
          </a:stretch>
        </p:blipFill>
        <p:spPr bwMode="auto">
          <a:xfrm>
            <a:off x="1905000" y="5334000"/>
            <a:ext cx="1600200" cy="1254125"/>
          </a:xfrm>
          <a:prstGeom prst="rect">
            <a:avLst/>
          </a:prstGeom>
          <a:noFill/>
          <a:ln w="9525">
            <a:noFill/>
            <a:miter lim="800000"/>
            <a:headEnd/>
            <a:tailEnd/>
          </a:ln>
        </p:spPr>
      </p:pic>
      <p:pic>
        <p:nvPicPr>
          <p:cNvPr id="61447" name="Picture 7" descr="DSC00357"/>
          <p:cNvPicPr>
            <a:picLocks noChangeAspect="1" noChangeArrowheads="1"/>
          </p:cNvPicPr>
          <p:nvPr/>
        </p:nvPicPr>
        <p:blipFill>
          <a:blip r:embed="rId8"/>
          <a:srcRect/>
          <a:stretch>
            <a:fillRect/>
          </a:stretch>
        </p:blipFill>
        <p:spPr bwMode="auto">
          <a:xfrm>
            <a:off x="5486400" y="5334000"/>
            <a:ext cx="1676400" cy="1257300"/>
          </a:xfrm>
          <a:prstGeom prst="rect">
            <a:avLst/>
          </a:prstGeom>
          <a:noFill/>
          <a:ln w="9525">
            <a:noFill/>
            <a:miter lim="800000"/>
            <a:headEnd/>
            <a:tailEnd/>
          </a:ln>
        </p:spPr>
      </p:pic>
      <p:pic>
        <p:nvPicPr>
          <p:cNvPr id="61448" name="Picture 8" descr="P1010027"/>
          <p:cNvPicPr>
            <a:picLocks noChangeAspect="1" noChangeArrowheads="1"/>
          </p:cNvPicPr>
          <p:nvPr/>
        </p:nvPicPr>
        <p:blipFill>
          <a:blip r:embed="rId9"/>
          <a:srcRect/>
          <a:stretch>
            <a:fillRect/>
          </a:stretch>
        </p:blipFill>
        <p:spPr bwMode="auto">
          <a:xfrm>
            <a:off x="7239000" y="5334000"/>
            <a:ext cx="1676400" cy="125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behavior</a:t>
            </a:r>
            <a:endParaRPr lang="en-US" dirty="0"/>
          </a:p>
        </p:txBody>
      </p:sp>
      <p:sp>
        <p:nvSpPr>
          <p:cNvPr id="3" name="Content Placeholder 2"/>
          <p:cNvSpPr>
            <a:spLocks noGrp="1"/>
          </p:cNvSpPr>
          <p:nvPr>
            <p:ph sz="half" idx="1"/>
          </p:nvPr>
        </p:nvSpPr>
        <p:spPr>
          <a:xfrm>
            <a:off x="457200" y="1600200"/>
            <a:ext cx="8229600" cy="4525963"/>
          </a:xfrm>
        </p:spPr>
        <p:txBody>
          <a:bodyPr>
            <a:normAutofit/>
          </a:bodyPr>
          <a:lstStyle/>
          <a:p>
            <a:r>
              <a:rPr lang="en-US" dirty="0" smtClean="0"/>
              <a:t>Apathy</a:t>
            </a:r>
          </a:p>
          <a:p>
            <a:pPr lvl="1"/>
            <a:r>
              <a:rPr lang="en-US" dirty="0" smtClean="0"/>
              <a:t>“She slept more, normally would wake up at Noon, and now she has a better attitude” </a:t>
            </a:r>
          </a:p>
          <a:p>
            <a:pPr lvl="1"/>
            <a:r>
              <a:rPr lang="en-US" dirty="0" smtClean="0"/>
              <a:t>“She is now alert of when the alarm goes on and she sleeps less”</a:t>
            </a:r>
          </a:p>
          <a:p>
            <a:r>
              <a:rPr lang="en-US" dirty="0" smtClean="0"/>
              <a:t>Independence</a:t>
            </a:r>
          </a:p>
          <a:p>
            <a:pPr lvl="1"/>
            <a:r>
              <a:rPr lang="en-US" i="1" dirty="0" smtClean="0"/>
              <a:t>Before</a:t>
            </a:r>
            <a:r>
              <a:rPr lang="en-US" dirty="0" smtClean="0"/>
              <a:t>: “I have to give her everything, not even to take a glass of water she comes”</a:t>
            </a:r>
          </a:p>
          <a:p>
            <a:pPr lvl="1"/>
            <a:r>
              <a:rPr lang="en-US" i="1" dirty="0" smtClean="0"/>
              <a:t>Now</a:t>
            </a:r>
            <a:r>
              <a:rPr lang="en-US" dirty="0" smtClean="0"/>
              <a:t>: “Now I can even tell her to take a shower while I go to the clinic”</a:t>
            </a:r>
          </a:p>
          <a:p>
            <a:pPr lvl="1"/>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1 Título"/>
          <p:cNvSpPr txBox="1">
            <a:spLocks/>
          </p:cNvSpPr>
          <p:nvPr/>
        </p:nvSpPr>
        <p:spPr>
          <a:xfrm>
            <a:off x="146277" y="22322"/>
            <a:ext cx="9144000" cy="1143000"/>
          </a:xfrm>
          <a:prstGeom prst="rect">
            <a:avLst/>
          </a:prstGeom>
          <a:effectLst>
            <a:outerShdw blurRad="63500" dist="20000" dir="5400000" rotWithShape="0">
              <a:srgbClr val="000000">
                <a:alpha val="37999"/>
              </a:srgbClr>
            </a:outerShdw>
          </a:effectLst>
          <a:scene3d>
            <a:camera prst="orthographicFront"/>
            <a:lightRig rig="threePt" dir="t"/>
          </a:scene3d>
          <a:sp3d>
            <a:bevelB/>
          </a:sp3d>
          <a:extLst>
            <a:ext uri="{909E8E84-426E-40dd-AFC4-6F175D3DCCD1}"/>
            <a:ext uri="{91240B29-F687-4f45-9708-019B960494DF}"/>
          </a:extLst>
        </p:spPr>
        <p:txBody>
          <a:bodyPr vert="horz" lIns="91440" tIns="45720" rIns="91440" bIns="45720" rtlCol="0" anchor="ctr">
            <a:normAutofit/>
            <a:sp3d/>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292400"/>
                </a:solidFill>
                <a:effectLst>
                  <a:innerShdw blurRad="19050" dist="25400" dir="13500000">
                    <a:schemeClr val="tx1">
                      <a:alpha val="50000"/>
                    </a:schemeClr>
                  </a:innerShdw>
                </a:effectLst>
                <a:uLnTx/>
                <a:uFillTx/>
                <a:latin typeface="+mj-lt"/>
                <a:ea typeface="+mj-ea"/>
                <a:cs typeface="+mj-cs"/>
              </a:rPr>
              <a:t>Case study 5:</a:t>
            </a:r>
            <a:r>
              <a:rPr kumimoji="0" lang="en-US" sz="4000" b="0" i="0" u="none" strike="noStrike" kern="1200" cap="none" spc="0" normalizeH="0" noProof="0" dirty="0" smtClean="0">
                <a:ln>
                  <a:noFill/>
                </a:ln>
                <a:solidFill>
                  <a:srgbClr val="292400"/>
                </a:solidFill>
                <a:effectLst>
                  <a:innerShdw blurRad="19050" dist="25400" dir="13500000">
                    <a:schemeClr val="tx1">
                      <a:alpha val="50000"/>
                    </a:schemeClr>
                  </a:innerShdw>
                </a:effectLst>
                <a:uLnTx/>
                <a:uFillTx/>
                <a:latin typeface="+mj-lt"/>
                <a:ea typeface="+mj-ea"/>
                <a:cs typeface="+mj-cs"/>
              </a:rPr>
              <a:t> Disorientation</a:t>
            </a:r>
            <a:endParaRPr kumimoji="0" lang="en-US" sz="4000" b="0" i="0" u="none" strike="noStrike" kern="1200" cap="none" spc="0" normalizeH="0" baseline="0" noProof="0" dirty="0">
              <a:ln>
                <a:noFill/>
              </a:ln>
              <a:solidFill>
                <a:srgbClr val="292400"/>
              </a:solidFill>
              <a:effectLst>
                <a:innerShdw blurRad="19050" dist="25400" dir="13500000">
                  <a:schemeClr val="tx1">
                    <a:alpha val="50000"/>
                  </a:schemeClr>
                </a:innerShdw>
              </a:effectLst>
              <a:uLnTx/>
              <a:uFillTx/>
              <a:latin typeface="Times New Roman" charset="0"/>
              <a:ea typeface="+mj-ea"/>
              <a:cs typeface="+mj-cs"/>
            </a:endParaRPr>
          </a:p>
        </p:txBody>
      </p:sp>
      <p:sp>
        <p:nvSpPr>
          <p:cNvPr id="5" name="TextBox 4"/>
          <p:cNvSpPr txBox="1"/>
          <p:nvPr/>
        </p:nvSpPr>
        <p:spPr>
          <a:xfrm>
            <a:off x="2286000" y="5325070"/>
            <a:ext cx="5052845" cy="923330"/>
          </a:xfrm>
          <a:prstGeom prst="rect">
            <a:avLst/>
          </a:prstGeom>
          <a:noFill/>
        </p:spPr>
        <p:txBody>
          <a:bodyPr wrap="square" rtlCol="0">
            <a:spAutoFit/>
          </a:bodyPr>
          <a:lstStyle/>
          <a:p>
            <a:r>
              <a:rPr lang="en-US" dirty="0" smtClean="0"/>
              <a:t>66 year old men</a:t>
            </a:r>
          </a:p>
          <a:p>
            <a:r>
              <a:rPr lang="en-US" dirty="0" smtClean="0"/>
              <a:t>MMSE = 17</a:t>
            </a:r>
          </a:p>
          <a:p>
            <a:r>
              <a:rPr lang="en-US" dirty="0" smtClean="0"/>
              <a:t>PB: Apathy, disorientation, repetitive questions</a:t>
            </a:r>
            <a:endParaRPr lang="en-US" dirty="0"/>
          </a:p>
        </p:txBody>
      </p:sp>
      <p:pic>
        <p:nvPicPr>
          <p:cNvPr id="7" name="Picture 6" descr="IMG_20130515_104441.jpg"/>
          <p:cNvPicPr>
            <a:picLocks noChangeAspect="1"/>
          </p:cNvPicPr>
          <p:nvPr/>
        </p:nvPicPr>
        <p:blipFill>
          <a:blip r:embed="rId2"/>
          <a:srcRect l="4431" t="3939" r="8412" b="11367"/>
          <a:stretch>
            <a:fillRect/>
          </a:stretch>
        </p:blipFill>
        <p:spPr>
          <a:xfrm>
            <a:off x="457200" y="2196885"/>
            <a:ext cx="3886200" cy="2832315"/>
          </a:xfrm>
          <a:prstGeom prst="rect">
            <a:avLst/>
          </a:prstGeom>
        </p:spPr>
      </p:pic>
      <p:pic>
        <p:nvPicPr>
          <p:cNvPr id="9" name="Picture 8" descr="IMG_20130515_104342.jpg"/>
          <p:cNvPicPr>
            <a:picLocks noChangeAspect="1"/>
          </p:cNvPicPr>
          <p:nvPr/>
        </p:nvPicPr>
        <p:blipFill>
          <a:blip r:embed="rId3"/>
          <a:srcRect l="10014" t="19958" r="22392" b="11613"/>
          <a:stretch>
            <a:fillRect/>
          </a:stretch>
        </p:blipFill>
        <p:spPr>
          <a:xfrm>
            <a:off x="4876800" y="2209800"/>
            <a:ext cx="3657600" cy="2777067"/>
          </a:xfrm>
          <a:prstGeom prst="rect">
            <a:avLst/>
          </a:prstGeom>
        </p:spPr>
      </p:pic>
      <p:sp>
        <p:nvSpPr>
          <p:cNvPr id="10" name="TextBox 9"/>
          <p:cNvSpPr txBox="1"/>
          <p:nvPr/>
        </p:nvSpPr>
        <p:spPr>
          <a:xfrm>
            <a:off x="533400" y="1519535"/>
            <a:ext cx="7086600" cy="461665"/>
          </a:xfrm>
          <a:prstGeom prst="rect">
            <a:avLst/>
          </a:prstGeom>
          <a:noFill/>
        </p:spPr>
        <p:txBody>
          <a:bodyPr wrap="square" rtlCol="0">
            <a:spAutoFit/>
          </a:bodyPr>
          <a:lstStyle/>
          <a:p>
            <a:r>
              <a:rPr lang="en-US" sz="2400" dirty="0" smtClean="0"/>
              <a:t>Phase 1: Use of traditional memory aids (May 3-24) </a:t>
            </a:r>
            <a:endParaRPr lang="en-US" sz="24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1 Título"/>
          <p:cNvSpPr txBox="1">
            <a:spLocks/>
          </p:cNvSpPr>
          <p:nvPr/>
        </p:nvSpPr>
        <p:spPr>
          <a:xfrm>
            <a:off x="146277" y="22322"/>
            <a:ext cx="9144000" cy="1143000"/>
          </a:xfrm>
          <a:prstGeom prst="rect">
            <a:avLst/>
          </a:prstGeom>
          <a:effectLst>
            <a:outerShdw blurRad="63500" dist="20000" dir="5400000" rotWithShape="0">
              <a:srgbClr val="000000">
                <a:alpha val="37999"/>
              </a:srgbClr>
            </a:outerShdw>
          </a:effectLst>
          <a:scene3d>
            <a:camera prst="orthographicFront"/>
            <a:lightRig rig="threePt" dir="t"/>
          </a:scene3d>
          <a:sp3d>
            <a:bevelB/>
          </a:sp3d>
          <a:extLst>
            <a:ext uri="{909E8E84-426E-40dd-AFC4-6F175D3DCCD1}"/>
            <a:ext uri="{91240B29-F687-4f45-9708-019B960494DF}"/>
          </a:extLst>
        </p:spPr>
        <p:txBody>
          <a:bodyPr vert="horz" lIns="91440" tIns="45720" rIns="91440" bIns="45720" rtlCol="0" anchor="ctr">
            <a:normAutofit/>
            <a:sp3d/>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292400"/>
                </a:solidFill>
                <a:effectLst>
                  <a:innerShdw blurRad="19050" dist="25400" dir="13500000">
                    <a:schemeClr val="tx1">
                      <a:alpha val="50000"/>
                    </a:schemeClr>
                  </a:innerShdw>
                </a:effectLst>
                <a:uLnTx/>
                <a:uFillTx/>
                <a:latin typeface="+mj-lt"/>
                <a:ea typeface="+mj-ea"/>
                <a:cs typeface="+mj-cs"/>
              </a:rPr>
              <a:t>Case study 5:</a:t>
            </a:r>
            <a:r>
              <a:rPr kumimoji="0" lang="en-US" sz="4000" b="0" i="0" u="none" strike="noStrike" kern="1200" cap="none" spc="0" normalizeH="0" noProof="0" dirty="0" smtClean="0">
                <a:ln>
                  <a:noFill/>
                </a:ln>
                <a:solidFill>
                  <a:srgbClr val="292400"/>
                </a:solidFill>
                <a:effectLst>
                  <a:innerShdw blurRad="19050" dist="25400" dir="13500000">
                    <a:schemeClr val="tx1">
                      <a:alpha val="50000"/>
                    </a:schemeClr>
                  </a:innerShdw>
                </a:effectLst>
                <a:uLnTx/>
                <a:uFillTx/>
                <a:latin typeface="+mj-lt"/>
                <a:ea typeface="+mj-ea"/>
                <a:cs typeface="+mj-cs"/>
              </a:rPr>
              <a:t> Disorientation</a:t>
            </a:r>
            <a:endParaRPr kumimoji="0" lang="en-US" sz="4000" b="0" i="0" u="none" strike="noStrike" kern="1200" cap="none" spc="0" normalizeH="0" baseline="0" noProof="0" dirty="0">
              <a:ln>
                <a:noFill/>
              </a:ln>
              <a:solidFill>
                <a:srgbClr val="292400"/>
              </a:solidFill>
              <a:effectLst>
                <a:innerShdw blurRad="19050" dist="25400" dir="13500000">
                  <a:schemeClr val="tx1">
                    <a:alpha val="50000"/>
                  </a:schemeClr>
                </a:innerShdw>
              </a:effectLst>
              <a:uLnTx/>
              <a:uFillTx/>
              <a:latin typeface="Times New Roman" charset="0"/>
              <a:ea typeface="+mj-ea"/>
              <a:cs typeface="+mj-cs"/>
            </a:endParaRPr>
          </a:p>
        </p:txBody>
      </p:sp>
      <p:sp>
        <p:nvSpPr>
          <p:cNvPr id="10" name="TextBox 9"/>
          <p:cNvSpPr txBox="1"/>
          <p:nvPr/>
        </p:nvSpPr>
        <p:spPr>
          <a:xfrm>
            <a:off x="533400" y="1519535"/>
            <a:ext cx="7315200" cy="461665"/>
          </a:xfrm>
          <a:prstGeom prst="rect">
            <a:avLst/>
          </a:prstGeom>
          <a:noFill/>
        </p:spPr>
        <p:txBody>
          <a:bodyPr wrap="square" rtlCol="0">
            <a:spAutoFit/>
          </a:bodyPr>
          <a:lstStyle/>
          <a:p>
            <a:r>
              <a:rPr lang="en-US" sz="2400" dirty="0" smtClean="0"/>
              <a:t>Phase 2: Electronic memory aids (ongoing since May 24)</a:t>
            </a:r>
            <a:endParaRPr lang="en-US" sz="2400" dirty="0"/>
          </a:p>
        </p:txBody>
      </p:sp>
      <p:pic>
        <p:nvPicPr>
          <p:cNvPr id="11" name="Picture 10" descr="20130621_113344.jpg"/>
          <p:cNvPicPr>
            <a:picLocks noChangeAspect="1"/>
          </p:cNvPicPr>
          <p:nvPr/>
        </p:nvPicPr>
        <p:blipFill>
          <a:blip r:embed="rId2"/>
          <a:stretch>
            <a:fillRect/>
          </a:stretch>
        </p:blipFill>
        <p:spPr>
          <a:xfrm>
            <a:off x="0" y="2057400"/>
            <a:ext cx="3251200" cy="2438400"/>
          </a:xfrm>
          <a:prstGeom prst="rect">
            <a:avLst/>
          </a:prstGeom>
        </p:spPr>
      </p:pic>
      <p:pic>
        <p:nvPicPr>
          <p:cNvPr id="8" name="Picture 7" descr="20130617_114743.jpg"/>
          <p:cNvPicPr>
            <a:picLocks noChangeAspect="1"/>
          </p:cNvPicPr>
          <p:nvPr/>
        </p:nvPicPr>
        <p:blipFill>
          <a:blip r:embed="rId3"/>
          <a:srcRect t="9123" r="5009"/>
          <a:stretch>
            <a:fillRect/>
          </a:stretch>
        </p:blipFill>
        <p:spPr>
          <a:xfrm>
            <a:off x="2819400" y="3124200"/>
            <a:ext cx="3717000" cy="2667000"/>
          </a:xfrm>
          <a:prstGeom prst="rect">
            <a:avLst/>
          </a:prstGeom>
        </p:spPr>
      </p:pic>
      <p:pic>
        <p:nvPicPr>
          <p:cNvPr id="12" name="Picture 11" descr="20130624_103406.jpg"/>
          <p:cNvPicPr>
            <a:picLocks noChangeAspect="1"/>
          </p:cNvPicPr>
          <p:nvPr/>
        </p:nvPicPr>
        <p:blipFill>
          <a:blip r:embed="rId4"/>
          <a:stretch>
            <a:fillRect/>
          </a:stretch>
        </p:blipFill>
        <p:spPr>
          <a:xfrm>
            <a:off x="5791200" y="4343400"/>
            <a:ext cx="3352800" cy="25146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nterTec.mp4">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Title 1"/>
          <p:cNvSpPr>
            <a:spLocks noGrp="1"/>
          </p:cNvSpPr>
          <p:nvPr>
            <p:ph type="title"/>
          </p:nvPr>
        </p:nvSpPr>
        <p:spPr>
          <a:xfrm>
            <a:off x="304800" y="274638"/>
            <a:ext cx="8458200" cy="1143000"/>
          </a:xfrm>
        </p:spPr>
        <p:txBody>
          <a:bodyPr>
            <a:normAutofit fontScale="90000"/>
          </a:bodyPr>
          <a:lstStyle/>
          <a:p>
            <a:r>
              <a:rPr lang="en-US" dirty="0" smtClean="0"/>
              <a:t>Evaluation grid for pervasive healthcare</a:t>
            </a:r>
          </a:p>
        </p:txBody>
      </p:sp>
      <p:graphicFrame>
        <p:nvGraphicFramePr>
          <p:cNvPr id="28674" name="Object 2"/>
          <p:cNvGraphicFramePr>
            <a:graphicFrameLocks noChangeAspect="1"/>
          </p:cNvGraphicFramePr>
          <p:nvPr/>
        </p:nvGraphicFramePr>
        <p:xfrm>
          <a:off x="609600" y="1905000"/>
          <a:ext cx="7945582" cy="3733800"/>
        </p:xfrm>
        <a:graphic>
          <a:graphicData uri="http://schemas.openxmlformats.org/presentationml/2006/ole">
            <p:oleObj spid="_x0000_s129026" name="Document" r:id="rId3" imgW="5486400" imgH="2578100" progId="Word.Document.12">
              <p:link updateAutomatic="1"/>
            </p:oleObj>
          </a:graphicData>
        </a:graphic>
      </p:graphicFrame>
      <p:grpSp>
        <p:nvGrpSpPr>
          <p:cNvPr id="5" name="Group 8"/>
          <p:cNvGrpSpPr>
            <a:grpSpLocks/>
          </p:cNvGrpSpPr>
          <p:nvPr/>
        </p:nvGrpSpPr>
        <p:grpSpPr bwMode="auto">
          <a:xfrm>
            <a:off x="7086600" y="6256339"/>
            <a:ext cx="1828800" cy="459647"/>
            <a:chOff x="2832" y="3648"/>
            <a:chExt cx="2880" cy="789"/>
          </a:xfrm>
        </p:grpSpPr>
        <p:sp>
          <p:nvSpPr>
            <p:cNvPr id="6" name="Rectangle 9"/>
            <p:cNvSpPr>
              <a:spLocks noChangeArrowheads="1"/>
            </p:cNvSpPr>
            <p:nvPr/>
          </p:nvSpPr>
          <p:spPr bwMode="auto">
            <a:xfrm>
              <a:off x="2832" y="3648"/>
              <a:ext cx="2880" cy="545"/>
            </a:xfrm>
            <a:prstGeom prst="rect">
              <a:avLst/>
            </a:prstGeom>
            <a:solidFill>
              <a:srgbClr val="99CCFF">
                <a:alpha val="41176"/>
              </a:srgbClr>
            </a:solidFill>
            <a:ln w="9525">
              <a:solidFill>
                <a:srgbClr val="003399"/>
              </a:solidFill>
              <a:miter lim="800000"/>
              <a:headEnd/>
              <a:tailEnd/>
            </a:ln>
          </p:spPr>
          <p:txBody>
            <a:bodyPr wrap="none" anchor="ctr">
              <a:prstTxWarp prst="textNoShape">
                <a:avLst/>
              </a:prstTxWarp>
            </a:bodyPr>
            <a:lstStyle/>
            <a:p>
              <a:endParaRPr lang="en-US"/>
            </a:p>
          </p:txBody>
        </p:sp>
        <p:sp>
          <p:nvSpPr>
            <p:cNvPr id="7" name="Text Box 10"/>
            <p:cNvSpPr txBox="1">
              <a:spLocks noChangeArrowheads="1"/>
            </p:cNvSpPr>
            <p:nvPr/>
          </p:nvSpPr>
          <p:spPr bwMode="auto">
            <a:xfrm>
              <a:off x="2880" y="3697"/>
              <a:ext cx="2785" cy="740"/>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pPr>
              <a:r>
                <a:rPr lang="en-US" sz="1200" dirty="0" smtClean="0">
                  <a:solidFill>
                    <a:srgbClr val="003399"/>
                  </a:solidFill>
                  <a:latin typeface="Arial Narrow" charset="0"/>
                  <a:ea typeface="Arial" charset="0"/>
                  <a:cs typeface="Arial" charset="0"/>
                </a:rPr>
                <a:t> IJHCI, </a:t>
              </a:r>
              <a:r>
                <a:rPr lang="en-US" sz="1200" dirty="0" err="1" smtClean="0">
                  <a:solidFill>
                    <a:srgbClr val="003399"/>
                  </a:solidFill>
                  <a:latin typeface="Arial Narrow" charset="0"/>
                  <a:ea typeface="Arial" charset="0"/>
                  <a:cs typeface="Arial" charset="0"/>
                </a:rPr>
                <a:t>Vol</a:t>
              </a:r>
              <a:r>
                <a:rPr lang="en-US" sz="1200" dirty="0" smtClean="0">
                  <a:solidFill>
                    <a:srgbClr val="003399"/>
                  </a:solidFill>
                  <a:latin typeface="Arial Narrow" charset="0"/>
                  <a:ea typeface="Arial" charset="0"/>
                  <a:cs typeface="Arial" charset="0"/>
                </a:rPr>
                <a:t> 26 (5), 2010 </a:t>
              </a:r>
              <a:endParaRPr lang="es-ES" sz="1200" dirty="0">
                <a:solidFill>
                  <a:srgbClr val="003399"/>
                </a:solidFill>
                <a:latin typeface="Arial Narrow" charset="0"/>
                <a:ea typeface="Arial" charset="0"/>
                <a:cs typeface="Arial" charset="0"/>
              </a:endParaRPr>
            </a:p>
            <a:p>
              <a:pPr>
                <a:lnSpc>
                  <a:spcPct val="80000"/>
                </a:lnSpc>
                <a:spcBef>
                  <a:spcPct val="20000"/>
                </a:spcBef>
                <a:buFontTx/>
                <a:buChar char="•"/>
              </a:pPr>
              <a:endParaRPr lang="en-US" sz="1200" dirty="0">
                <a:solidFill>
                  <a:srgbClr val="003399"/>
                </a:solidFill>
                <a:latin typeface="Arial Narrow" charset="0"/>
                <a:ea typeface="Arial" charset="0"/>
                <a:cs typeface="Arial" charset="0"/>
              </a:endParaRPr>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nterTec.mp4">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conclude…</a:t>
            </a:r>
            <a:endParaRPr lang="en-US" dirty="0"/>
          </a:p>
        </p:txBody>
      </p:sp>
      <p:sp>
        <p:nvSpPr>
          <p:cNvPr id="3" name="Content Placeholder 2"/>
          <p:cNvSpPr>
            <a:spLocks noGrp="1"/>
          </p:cNvSpPr>
          <p:nvPr>
            <p:ph idx="1"/>
          </p:nvPr>
        </p:nvSpPr>
        <p:spPr/>
        <p:txBody>
          <a:bodyPr/>
          <a:lstStyle/>
          <a:p>
            <a:r>
              <a:rPr lang="en-US" dirty="0" smtClean="0"/>
              <a:t>Increasing opportunities for HCI research in healthcare</a:t>
            </a:r>
          </a:p>
          <a:p>
            <a:r>
              <a:rPr lang="en-US" dirty="0" smtClean="0"/>
              <a:t>New methods and tools are needed</a:t>
            </a:r>
          </a:p>
          <a:p>
            <a:r>
              <a:rPr lang="en-US" dirty="0" smtClean="0"/>
              <a:t>User studies can uncover new opportunities for technologies</a:t>
            </a:r>
          </a:p>
          <a:p>
            <a:r>
              <a:rPr lang="en-US" dirty="0" smtClean="0"/>
              <a:t>Even brief user studies can prove useful to inform design</a:t>
            </a:r>
          </a:p>
          <a:p>
            <a:endParaRPr lang="en-US" dirty="0" smtClean="0"/>
          </a:p>
          <a:p>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AA05_1.mp4">
            <a:hlinkClick r:id="" action="ppaction://media"/>
          </p:cNvPr>
          <p:cNvPicPr/>
          <p:nvPr>
            <a:videoFile r:link="rId1"/>
          </p:nvPr>
        </p:nvPicPr>
        <p:blipFill>
          <a:blip r:embed="rId3"/>
          <a:stretch>
            <a:fillRect/>
          </a:stretch>
        </p:blipFill>
        <p:spPr>
          <a:xfrm>
            <a:off x="-685800" y="533400"/>
            <a:ext cx="10566400" cy="594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8"/>
          <p:cNvPicPr>
            <a:picLocks noChangeAspect="1" noChangeArrowheads="1"/>
          </p:cNvPicPr>
          <p:nvPr/>
        </p:nvPicPr>
        <p:blipFill>
          <a:blip r:embed="rId3"/>
          <a:srcRect/>
          <a:stretch>
            <a:fillRect/>
          </a:stretch>
        </p:blipFill>
        <p:spPr bwMode="auto">
          <a:xfrm>
            <a:off x="0" y="4340225"/>
            <a:ext cx="9144000" cy="2517775"/>
          </a:xfrm>
          <a:prstGeom prst="rect">
            <a:avLst/>
          </a:prstGeom>
          <a:noFill/>
          <a:ln w="9525">
            <a:noFill/>
            <a:miter lim="800000"/>
            <a:headEnd/>
            <a:tailEnd/>
          </a:ln>
        </p:spPr>
      </p:pic>
      <p:sp>
        <p:nvSpPr>
          <p:cNvPr id="88067" name="Rectangle 5"/>
          <p:cNvSpPr>
            <a:spLocks noChangeArrowheads="1"/>
          </p:cNvSpPr>
          <p:nvPr/>
        </p:nvSpPr>
        <p:spPr bwMode="auto">
          <a:xfrm>
            <a:off x="839788" y="500063"/>
            <a:ext cx="184150" cy="366712"/>
          </a:xfrm>
          <a:prstGeom prst="rect">
            <a:avLst/>
          </a:prstGeom>
          <a:noFill/>
          <a:ln w="9525">
            <a:noFill/>
            <a:miter lim="800000"/>
            <a:headEnd/>
            <a:tailEnd/>
          </a:ln>
        </p:spPr>
        <p:txBody>
          <a:bodyPr wrap="none">
            <a:prstTxWarp prst="textNoShape">
              <a:avLst/>
            </a:prstTxWarp>
            <a:spAutoFit/>
          </a:bodyPr>
          <a:lstStyle/>
          <a:p>
            <a:pPr algn="l"/>
            <a:endParaRPr lang="es-ES_tradnl" b="1">
              <a:ea typeface="Arial" charset="0"/>
              <a:cs typeface="Arial" charset="0"/>
            </a:endParaRPr>
          </a:p>
        </p:txBody>
      </p:sp>
      <p:sp>
        <p:nvSpPr>
          <p:cNvPr id="88069" name="Rectangle 13"/>
          <p:cNvSpPr>
            <a:spLocks noChangeArrowheads="1"/>
          </p:cNvSpPr>
          <p:nvPr/>
        </p:nvSpPr>
        <p:spPr bwMode="auto">
          <a:xfrm>
            <a:off x="2133600" y="2971800"/>
            <a:ext cx="4953000" cy="1295400"/>
          </a:xfrm>
          <a:prstGeom prst="rect">
            <a:avLst/>
          </a:prstGeom>
          <a:noFill/>
          <a:ln w="9525">
            <a:noFill/>
            <a:miter lim="800000"/>
            <a:headEnd/>
            <a:tailEnd/>
          </a:ln>
        </p:spPr>
        <p:txBody>
          <a:bodyPr>
            <a:prstTxWarp prst="textNoShape">
              <a:avLst/>
            </a:prstTxWarp>
          </a:bodyPr>
          <a:lstStyle/>
          <a:p>
            <a:pPr algn="ctr">
              <a:lnSpc>
                <a:spcPct val="90000"/>
              </a:lnSpc>
              <a:spcBef>
                <a:spcPct val="20000"/>
              </a:spcBef>
            </a:pPr>
            <a:r>
              <a:rPr lang="es-MX" sz="3200" dirty="0" smtClean="0">
                <a:solidFill>
                  <a:srgbClr val="4D4D4D"/>
                </a:solidFill>
              </a:rPr>
              <a:t>Jes</a:t>
            </a:r>
            <a:r>
              <a:rPr lang="es-MX" sz="3200" dirty="0">
                <a:solidFill>
                  <a:srgbClr val="4D4D4D"/>
                </a:solidFill>
                <a:ea typeface="ＭＳ Ｐゴシック" charset="-128"/>
                <a:cs typeface="ＭＳ Ｐゴシック" charset="-128"/>
              </a:rPr>
              <a:t>u</a:t>
            </a:r>
            <a:r>
              <a:rPr lang="es-MX" sz="3200" dirty="0" smtClean="0">
                <a:solidFill>
                  <a:srgbClr val="4D4D4D"/>
                </a:solidFill>
              </a:rPr>
              <a:t>s </a:t>
            </a:r>
            <a:r>
              <a:rPr lang="es-MX" sz="3200" dirty="0">
                <a:solidFill>
                  <a:srgbClr val="4D4D4D"/>
                </a:solidFill>
              </a:rPr>
              <a:t>Favela</a:t>
            </a:r>
          </a:p>
          <a:p>
            <a:pPr algn="ctr">
              <a:lnSpc>
                <a:spcPct val="90000"/>
              </a:lnSpc>
              <a:spcBef>
                <a:spcPct val="20000"/>
              </a:spcBef>
            </a:pPr>
            <a:r>
              <a:rPr lang="es-MX" sz="3200" dirty="0">
                <a:solidFill>
                  <a:srgbClr val="4D4D4D"/>
                </a:solidFill>
              </a:rPr>
              <a:t>favela@cicese.mx</a:t>
            </a:r>
          </a:p>
          <a:p>
            <a:pPr algn="l">
              <a:lnSpc>
                <a:spcPct val="90000"/>
              </a:lnSpc>
              <a:spcBef>
                <a:spcPct val="20000"/>
              </a:spcBef>
            </a:pPr>
            <a:endParaRPr lang="es-MX" sz="3200" dirty="0">
              <a:solidFill>
                <a:srgbClr val="4D4D4D"/>
              </a:solidFill>
            </a:endParaRPr>
          </a:p>
        </p:txBody>
      </p:sp>
      <p:sp>
        <p:nvSpPr>
          <p:cNvPr id="88070" name="Rectangle 15"/>
          <p:cNvSpPr>
            <a:spLocks noGrp="1" noChangeArrowheads="1"/>
          </p:cNvSpPr>
          <p:nvPr>
            <p:ph type="ctrTitle"/>
          </p:nvPr>
        </p:nvSpPr>
        <p:spPr>
          <a:xfrm>
            <a:off x="228600" y="1447800"/>
            <a:ext cx="8763000" cy="1470025"/>
          </a:xfrm>
          <a:noFill/>
        </p:spPr>
        <p:txBody>
          <a:bodyPr>
            <a:normAutofit/>
          </a:bodyPr>
          <a:lstStyle/>
          <a:p>
            <a:pPr eaLnBrk="1" hangingPunct="1"/>
            <a:endParaRPr lang="es-MX" sz="3600"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763000" cy="1143000"/>
          </a:xfrm>
        </p:spPr>
        <p:txBody>
          <a:bodyPr>
            <a:normAutofit fontScale="90000"/>
          </a:bodyPr>
          <a:lstStyle/>
          <a:p>
            <a:pPr>
              <a:defRPr/>
            </a:pPr>
            <a:r>
              <a:rPr dirty="0"/>
              <a:t>Understanding</a:t>
            </a:r>
            <a:r>
              <a:rPr dirty="0" smtClean="0"/>
              <a:t> </a:t>
            </a:r>
            <a:r>
              <a:rPr lang="en-US" dirty="0" smtClean="0"/>
              <a:t>d</a:t>
            </a:r>
            <a:r>
              <a:rPr dirty="0" smtClean="0"/>
              <a:t>isruptions </a:t>
            </a:r>
            <a:r>
              <a:rPr dirty="0"/>
              <a:t>of</a:t>
            </a:r>
            <a:r>
              <a:rPr dirty="0" smtClean="0"/>
              <a:t> </a:t>
            </a:r>
            <a:r>
              <a:rPr lang="en-US" dirty="0" smtClean="0"/>
              <a:t>i</a:t>
            </a:r>
            <a:r>
              <a:rPr dirty="0" smtClean="0"/>
              <a:t>nformal </a:t>
            </a:r>
            <a:r>
              <a:rPr lang="en-US" dirty="0" smtClean="0"/>
              <a:t>c</a:t>
            </a:r>
            <a:r>
              <a:rPr dirty="0" smtClean="0"/>
              <a:t>ommunication </a:t>
            </a:r>
            <a:r>
              <a:rPr dirty="0"/>
              <a:t>in</a:t>
            </a:r>
            <a:r>
              <a:rPr dirty="0" smtClean="0"/>
              <a:t> </a:t>
            </a:r>
            <a:r>
              <a:rPr lang="en-US" dirty="0" smtClean="0"/>
              <a:t>h</a:t>
            </a:r>
            <a:r>
              <a:rPr dirty="0" smtClean="0"/>
              <a:t>ospitals</a:t>
            </a:r>
            <a:endParaRPr lang="es-MX" dirty="0"/>
          </a:p>
        </p:txBody>
      </p:sp>
      <p:pic>
        <p:nvPicPr>
          <p:cNvPr id="24580" name="Object 1"/>
          <p:cNvPicPr>
            <a:picLocks noChangeArrowheads="1"/>
          </p:cNvPicPr>
          <p:nvPr/>
        </p:nvPicPr>
        <p:blipFill>
          <a:blip r:embed="rId2"/>
          <a:srcRect l="-1309" r="-61" b="-348"/>
          <a:stretch>
            <a:fillRect/>
          </a:stretch>
        </p:blipFill>
        <p:spPr bwMode="auto">
          <a:xfrm>
            <a:off x="571500" y="1214438"/>
            <a:ext cx="7929563" cy="5286375"/>
          </a:xfrm>
          <a:prstGeom prst="rect">
            <a:avLst/>
          </a:prstGeom>
          <a:noFill/>
          <a:ln w="9525">
            <a:noFill/>
            <a:miter lim="800000"/>
            <a:headEnd/>
            <a:tailEnd/>
          </a:ln>
        </p:spPr>
      </p:pic>
      <p:grpSp>
        <p:nvGrpSpPr>
          <p:cNvPr id="10" name="Group 18"/>
          <p:cNvGrpSpPr>
            <a:grpSpLocks/>
          </p:cNvGrpSpPr>
          <p:nvPr/>
        </p:nvGrpSpPr>
        <p:grpSpPr bwMode="auto">
          <a:xfrm>
            <a:off x="6172200" y="6477000"/>
            <a:ext cx="1905000" cy="459169"/>
            <a:chOff x="2832" y="3648"/>
            <a:chExt cx="2880" cy="788"/>
          </a:xfrm>
        </p:grpSpPr>
        <p:sp>
          <p:nvSpPr>
            <p:cNvPr id="11" name="Rectangle 19"/>
            <p:cNvSpPr>
              <a:spLocks noChangeArrowheads="1"/>
            </p:cNvSpPr>
            <p:nvPr/>
          </p:nvSpPr>
          <p:spPr bwMode="auto">
            <a:xfrm>
              <a:off x="2832" y="3648"/>
              <a:ext cx="2880" cy="545"/>
            </a:xfrm>
            <a:prstGeom prst="rect">
              <a:avLst/>
            </a:prstGeom>
            <a:solidFill>
              <a:srgbClr val="99CCFF">
                <a:alpha val="41000"/>
              </a:srgbClr>
            </a:solidFill>
            <a:ln w="9525">
              <a:solidFill>
                <a:srgbClr val="003399"/>
              </a:solidFill>
              <a:miter lim="800000"/>
              <a:headEnd/>
              <a:tailEnd/>
            </a:ln>
            <a:effectLst/>
          </p:spPr>
          <p:txBody>
            <a:bodyPr wrap="none" anchor="ctr">
              <a:prstTxWarp prst="textNoShape">
                <a:avLst/>
              </a:prstTxWarp>
            </a:bodyPr>
            <a:lstStyle/>
            <a:p>
              <a:endParaRPr lang="en-US"/>
            </a:p>
          </p:txBody>
        </p:sp>
        <p:sp>
          <p:nvSpPr>
            <p:cNvPr id="12" name="Text Box 20"/>
            <p:cNvSpPr txBox="1">
              <a:spLocks noChangeArrowheads="1"/>
            </p:cNvSpPr>
            <p:nvPr/>
          </p:nvSpPr>
          <p:spPr bwMode="auto">
            <a:xfrm>
              <a:off x="2880" y="3697"/>
              <a:ext cx="2786" cy="739"/>
            </a:xfrm>
            <a:prstGeom prst="rect">
              <a:avLst/>
            </a:prstGeom>
            <a:noFill/>
            <a:ln w="9525">
              <a:noFill/>
              <a:miter lim="800000"/>
              <a:headEnd/>
              <a:tailEnd/>
            </a:ln>
            <a:effectLst/>
          </p:spPr>
          <p:txBody>
            <a:bodyPr>
              <a:prstTxWarp prst="textNoShape">
                <a:avLst/>
              </a:prstTxWarp>
              <a:spAutoFit/>
            </a:bodyPr>
            <a:lstStyle/>
            <a:p>
              <a:pPr>
                <a:lnSpc>
                  <a:spcPct val="80000"/>
                </a:lnSpc>
                <a:spcBef>
                  <a:spcPct val="20000"/>
                </a:spcBef>
              </a:pPr>
              <a:r>
                <a:rPr lang="en-US" sz="1200" dirty="0" smtClean="0">
                  <a:solidFill>
                    <a:srgbClr val="003399"/>
                  </a:solidFill>
                  <a:latin typeface="Arial Narrow" charset="0"/>
                </a:rPr>
                <a:t>IEEE TITB Vol. 14: 1, 2010</a:t>
              </a:r>
              <a:endParaRPr lang="es-ES" sz="1200" dirty="0" smtClean="0">
                <a:solidFill>
                  <a:srgbClr val="003399"/>
                </a:solidFill>
                <a:latin typeface="Arial Narrow" charset="0"/>
              </a:endParaRPr>
            </a:p>
            <a:p>
              <a:pPr>
                <a:lnSpc>
                  <a:spcPct val="80000"/>
                </a:lnSpc>
                <a:spcBef>
                  <a:spcPct val="20000"/>
                </a:spcBef>
                <a:buFontTx/>
                <a:buChar char="•"/>
              </a:pPr>
              <a:endParaRPr lang="en-US" sz="1200" dirty="0">
                <a:solidFill>
                  <a:srgbClr val="003399"/>
                </a:solidFill>
                <a:latin typeface="Arial Narrow" charset="0"/>
              </a:endParaRPr>
            </a:p>
          </p:txBody>
        </p:sp>
      </p:grpSp>
      <p:sp>
        <p:nvSpPr>
          <p:cNvPr id="15" name="Text Box 5"/>
          <p:cNvSpPr txBox="1">
            <a:spLocks noChangeArrowheads="1"/>
          </p:cNvSpPr>
          <p:nvPr/>
        </p:nvSpPr>
        <p:spPr bwMode="auto">
          <a:xfrm>
            <a:off x="914400" y="1900177"/>
            <a:ext cx="7313612" cy="400050"/>
          </a:xfrm>
          <a:prstGeom prst="rect">
            <a:avLst/>
          </a:prstGeom>
          <a:solidFill>
            <a:srgbClr val="FFFF99"/>
          </a:solidFill>
          <a:ln w="28575">
            <a:solidFill>
              <a:srgbClr val="3323A9"/>
            </a:solidFill>
            <a:miter lim="800000"/>
            <a:headEnd/>
            <a:tailEnd/>
          </a:ln>
        </p:spPr>
        <p:txBody>
          <a:bodyPr wrap="square">
            <a:prstTxWarp prst="textNoShape">
              <a:avLst/>
            </a:prstTxWarp>
            <a:spAutoFit/>
          </a:bodyPr>
          <a:lstStyle/>
          <a:p>
            <a:pPr algn="ctr"/>
            <a:r>
              <a:rPr lang="en-US" sz="2000" dirty="0"/>
              <a:t>Hospital workers interact almost 50 times per day on average</a:t>
            </a:r>
          </a:p>
        </p:txBody>
      </p:sp>
      <p:sp>
        <p:nvSpPr>
          <p:cNvPr id="16" name="Text Box 7"/>
          <p:cNvSpPr txBox="1">
            <a:spLocks noChangeArrowheads="1"/>
          </p:cNvSpPr>
          <p:nvPr/>
        </p:nvSpPr>
        <p:spPr bwMode="auto">
          <a:xfrm>
            <a:off x="152400" y="2343090"/>
            <a:ext cx="8837612" cy="400110"/>
          </a:xfrm>
          <a:prstGeom prst="rect">
            <a:avLst/>
          </a:prstGeom>
          <a:solidFill>
            <a:srgbClr val="FFFF99"/>
          </a:solidFill>
          <a:ln w="28575">
            <a:solidFill>
              <a:srgbClr val="3323A9"/>
            </a:solidFill>
            <a:miter lim="800000"/>
            <a:headEnd/>
            <a:tailEnd/>
          </a:ln>
        </p:spPr>
        <p:txBody>
          <a:bodyPr wrap="square">
            <a:prstTxWarp prst="textNoShape">
              <a:avLst/>
            </a:prstTxWarp>
            <a:spAutoFit/>
          </a:bodyPr>
          <a:lstStyle/>
          <a:p>
            <a:pPr algn="ctr"/>
            <a:r>
              <a:rPr lang="en-US" sz="2000" dirty="0"/>
              <a:t>56% of interactions happen due to opportunistic or spontaneous encounters</a:t>
            </a:r>
          </a:p>
        </p:txBody>
      </p:sp>
      <p:sp>
        <p:nvSpPr>
          <p:cNvPr id="17" name="Text Box 7"/>
          <p:cNvSpPr txBox="1">
            <a:spLocks noChangeArrowheads="1"/>
          </p:cNvSpPr>
          <p:nvPr/>
        </p:nvSpPr>
        <p:spPr bwMode="auto">
          <a:xfrm>
            <a:off x="152400" y="2819400"/>
            <a:ext cx="8837612" cy="707886"/>
          </a:xfrm>
          <a:prstGeom prst="rect">
            <a:avLst/>
          </a:prstGeom>
          <a:solidFill>
            <a:srgbClr val="FFFF99"/>
          </a:solidFill>
          <a:ln w="28575">
            <a:solidFill>
              <a:srgbClr val="3323A9"/>
            </a:solidFill>
            <a:miter lim="800000"/>
            <a:headEnd/>
            <a:tailEnd/>
          </a:ln>
        </p:spPr>
        <p:txBody>
          <a:bodyPr wrap="square">
            <a:prstTxWarp prst="textNoShape">
              <a:avLst/>
            </a:prstTxWarp>
            <a:spAutoFit/>
          </a:bodyPr>
          <a:lstStyle/>
          <a:p>
            <a:pPr algn="ctr"/>
            <a:r>
              <a:rPr lang="en-US" sz="2000" dirty="0" smtClean="0"/>
              <a:t>40% </a:t>
            </a:r>
            <a:r>
              <a:rPr lang="en-US" sz="2000" dirty="0"/>
              <a:t>of interactions</a:t>
            </a:r>
            <a:r>
              <a:rPr lang="en-US" sz="2000" dirty="0" smtClean="0"/>
              <a:t> were a continuation of a conversation initiated earlier that day</a:t>
            </a:r>
          </a:p>
          <a:p>
            <a:pPr algn="ctr"/>
            <a:r>
              <a:rPr lang="en-US" sz="2000" dirty="0" smtClean="0"/>
              <a:t>(15% from previous days)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Bottom)">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lide(fromBottom)">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lide(fromBottom)">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r>
              <a:rPr lang="es-ES_tradnl"/>
              <a:t>Informing design…</a:t>
            </a:r>
          </a:p>
        </p:txBody>
      </p:sp>
      <p:pic>
        <p:nvPicPr>
          <p:cNvPr id="385028" name="Picture 4" descr="4d"/>
          <p:cNvPicPr>
            <a:picLocks noChangeAspect="1" noChangeArrowheads="1"/>
          </p:cNvPicPr>
          <p:nvPr/>
        </p:nvPicPr>
        <p:blipFill>
          <a:blip r:embed="rId4"/>
          <a:srcRect/>
          <a:stretch>
            <a:fillRect/>
          </a:stretch>
        </p:blipFill>
        <p:spPr bwMode="auto">
          <a:xfrm>
            <a:off x="6070600" y="2286000"/>
            <a:ext cx="2921000" cy="3759200"/>
          </a:xfrm>
          <a:prstGeom prst="rect">
            <a:avLst/>
          </a:prstGeom>
          <a:noFill/>
        </p:spPr>
      </p:pic>
      <p:pic>
        <p:nvPicPr>
          <p:cNvPr id="385029" name="Picture 5"/>
          <p:cNvPicPr>
            <a:picLocks noChangeAspect="1" noChangeArrowheads="1"/>
          </p:cNvPicPr>
          <p:nvPr/>
        </p:nvPicPr>
        <p:blipFill>
          <a:blip r:embed="rId5">
            <a:clrChange>
              <a:clrFrom>
                <a:srgbClr val="FEFCFD"/>
              </a:clrFrom>
              <a:clrTo>
                <a:srgbClr val="FEFCFD">
                  <a:alpha val="0"/>
                </a:srgbClr>
              </a:clrTo>
            </a:clrChange>
          </a:blip>
          <a:srcRect/>
          <a:stretch>
            <a:fillRect/>
          </a:stretch>
        </p:blipFill>
        <p:spPr bwMode="auto">
          <a:xfrm>
            <a:off x="6656388" y="4067175"/>
            <a:ext cx="1962150" cy="2943225"/>
          </a:xfrm>
          <a:prstGeom prst="rect">
            <a:avLst/>
          </a:prstGeom>
          <a:noFill/>
          <a:ln w="9525">
            <a:noFill/>
            <a:miter lim="800000"/>
            <a:headEnd/>
            <a:tailEnd/>
          </a:ln>
          <a:effectLst/>
        </p:spPr>
      </p:pic>
      <p:sp>
        <p:nvSpPr>
          <p:cNvPr id="385036" name="Rectangle 12"/>
          <p:cNvSpPr>
            <a:spLocks noGrp="1" noChangeArrowheads="1"/>
          </p:cNvSpPr>
          <p:nvPr>
            <p:ph type="body" idx="1"/>
          </p:nvPr>
        </p:nvSpPr>
        <p:spPr>
          <a:xfrm>
            <a:off x="457200" y="1828800"/>
            <a:ext cx="8229600" cy="4221163"/>
          </a:xfrm>
          <a:noFill/>
          <a:ln/>
        </p:spPr>
        <p:txBody>
          <a:bodyPr/>
          <a:lstStyle/>
          <a:p>
            <a:r>
              <a:rPr lang="en-US" sz="2400"/>
              <a:t>Integration of the physical and digital domain</a:t>
            </a:r>
          </a:p>
          <a:p>
            <a:r>
              <a:rPr lang="en-US" sz="2400"/>
              <a:t>Supporting face-to-face informal interaction</a:t>
            </a:r>
          </a:p>
          <a:p>
            <a:pPr>
              <a:buFontTx/>
              <a:buNone/>
            </a:pPr>
            <a:endParaRPr lang="en-US" sz="2400"/>
          </a:p>
          <a:p>
            <a:endParaRPr lang="es-ES" sz="2400"/>
          </a:p>
        </p:txBody>
      </p:sp>
      <p:graphicFrame>
        <p:nvGraphicFramePr>
          <p:cNvPr id="385037" name="Object 13"/>
          <p:cNvGraphicFramePr>
            <a:graphicFrameLocks noChangeAspect="1"/>
          </p:cNvGraphicFramePr>
          <p:nvPr/>
        </p:nvGraphicFramePr>
        <p:xfrm>
          <a:off x="2590800" y="2895600"/>
          <a:ext cx="2182813" cy="2736850"/>
        </p:xfrm>
        <a:graphic>
          <a:graphicData uri="http://schemas.openxmlformats.org/presentationml/2006/ole">
            <p:oleObj spid="_x0000_s77826" name="Document" r:id="rId6" imgW="1935480" imgH="2426208" progId="Word.Document.8">
              <p:embed/>
            </p:oleObj>
          </a:graphicData>
        </a:graphic>
      </p:graphicFrame>
      <p:grpSp>
        <p:nvGrpSpPr>
          <p:cNvPr id="2" name="Group 14"/>
          <p:cNvGrpSpPr>
            <a:grpSpLocks/>
          </p:cNvGrpSpPr>
          <p:nvPr/>
        </p:nvGrpSpPr>
        <p:grpSpPr bwMode="auto">
          <a:xfrm>
            <a:off x="3733800" y="6027738"/>
            <a:ext cx="1905000" cy="449262"/>
            <a:chOff x="2832" y="3648"/>
            <a:chExt cx="2880" cy="771"/>
          </a:xfrm>
        </p:grpSpPr>
        <p:sp>
          <p:nvSpPr>
            <p:cNvPr id="385039" name="Rectangle 15"/>
            <p:cNvSpPr>
              <a:spLocks noChangeArrowheads="1"/>
            </p:cNvSpPr>
            <p:nvPr/>
          </p:nvSpPr>
          <p:spPr bwMode="auto">
            <a:xfrm>
              <a:off x="2832" y="3648"/>
              <a:ext cx="2880" cy="545"/>
            </a:xfrm>
            <a:prstGeom prst="rect">
              <a:avLst/>
            </a:prstGeom>
            <a:solidFill>
              <a:srgbClr val="99CCFF">
                <a:alpha val="41000"/>
              </a:srgbClr>
            </a:solidFill>
            <a:ln w="9525">
              <a:solidFill>
                <a:srgbClr val="003399"/>
              </a:solidFill>
              <a:miter lim="800000"/>
              <a:headEnd/>
              <a:tailEnd/>
            </a:ln>
            <a:effectLst/>
          </p:spPr>
          <p:txBody>
            <a:bodyPr wrap="none" anchor="ctr">
              <a:prstTxWarp prst="textNoShape">
                <a:avLst/>
              </a:prstTxWarp>
            </a:bodyPr>
            <a:lstStyle/>
            <a:p>
              <a:endParaRPr lang="en-US"/>
            </a:p>
          </p:txBody>
        </p:sp>
        <p:sp>
          <p:nvSpPr>
            <p:cNvPr id="385040" name="Text Box 16"/>
            <p:cNvSpPr txBox="1">
              <a:spLocks noChangeArrowheads="1"/>
            </p:cNvSpPr>
            <p:nvPr/>
          </p:nvSpPr>
          <p:spPr bwMode="auto">
            <a:xfrm>
              <a:off x="2880" y="3697"/>
              <a:ext cx="2786" cy="722"/>
            </a:xfrm>
            <a:prstGeom prst="rect">
              <a:avLst/>
            </a:prstGeom>
            <a:noFill/>
            <a:ln w="9525">
              <a:noFill/>
              <a:miter lim="800000"/>
              <a:headEnd/>
              <a:tailEnd/>
            </a:ln>
            <a:effectLst/>
          </p:spPr>
          <p:txBody>
            <a:bodyPr>
              <a:prstTxWarp prst="textNoShape">
                <a:avLst/>
              </a:prstTxWarp>
              <a:spAutoFit/>
            </a:bodyPr>
            <a:lstStyle/>
            <a:p>
              <a:pPr>
                <a:lnSpc>
                  <a:spcPct val="80000"/>
                </a:lnSpc>
                <a:spcBef>
                  <a:spcPct val="20000"/>
                </a:spcBef>
              </a:pPr>
              <a:r>
                <a:rPr lang="en-US" sz="1200">
                  <a:solidFill>
                    <a:srgbClr val="003399"/>
                  </a:solidFill>
                  <a:latin typeface="Arial Narrow" charset="0"/>
                </a:rPr>
                <a:t>IEEE Pervasive Comp., 2007 </a:t>
              </a:r>
              <a:endParaRPr lang="es-ES" sz="1200">
                <a:solidFill>
                  <a:srgbClr val="003399"/>
                </a:solidFill>
                <a:latin typeface="Arial Narrow" charset="0"/>
              </a:endParaRPr>
            </a:p>
            <a:p>
              <a:pPr>
                <a:lnSpc>
                  <a:spcPct val="80000"/>
                </a:lnSpc>
                <a:spcBef>
                  <a:spcPct val="20000"/>
                </a:spcBef>
                <a:buFontTx/>
                <a:buChar char="•"/>
              </a:pPr>
              <a:endParaRPr lang="en-US" sz="1200">
                <a:solidFill>
                  <a:srgbClr val="003399"/>
                </a:solidFill>
                <a:latin typeface="Arial Narrow" charset="0"/>
              </a:endParaRPr>
            </a:p>
          </p:txBody>
        </p:sp>
      </p:grpSp>
      <p:pic>
        <p:nvPicPr>
          <p:cNvPr id="385041" name="Picture 17" descr="S4010031"/>
          <p:cNvPicPr>
            <a:picLocks noChangeAspect="1" noChangeArrowheads="1"/>
          </p:cNvPicPr>
          <p:nvPr/>
        </p:nvPicPr>
        <p:blipFill>
          <a:blip r:embed="rId7"/>
          <a:srcRect/>
          <a:stretch>
            <a:fillRect/>
          </a:stretch>
        </p:blipFill>
        <p:spPr bwMode="auto">
          <a:xfrm>
            <a:off x="1981200" y="2895600"/>
            <a:ext cx="4191000" cy="2971800"/>
          </a:xfrm>
          <a:prstGeom prst="rect">
            <a:avLst/>
          </a:prstGeom>
          <a:noFill/>
        </p:spPr>
      </p:pic>
      <p:grpSp>
        <p:nvGrpSpPr>
          <p:cNvPr id="3" name="Group 18"/>
          <p:cNvGrpSpPr>
            <a:grpSpLocks/>
          </p:cNvGrpSpPr>
          <p:nvPr/>
        </p:nvGrpSpPr>
        <p:grpSpPr bwMode="auto">
          <a:xfrm>
            <a:off x="6172200" y="3886200"/>
            <a:ext cx="1905000" cy="459169"/>
            <a:chOff x="2832" y="3648"/>
            <a:chExt cx="2880" cy="788"/>
          </a:xfrm>
        </p:grpSpPr>
        <p:sp>
          <p:nvSpPr>
            <p:cNvPr id="385043" name="Rectangle 19"/>
            <p:cNvSpPr>
              <a:spLocks noChangeArrowheads="1"/>
            </p:cNvSpPr>
            <p:nvPr/>
          </p:nvSpPr>
          <p:spPr bwMode="auto">
            <a:xfrm>
              <a:off x="2832" y="3648"/>
              <a:ext cx="2880" cy="545"/>
            </a:xfrm>
            <a:prstGeom prst="rect">
              <a:avLst/>
            </a:prstGeom>
            <a:solidFill>
              <a:srgbClr val="99CCFF">
                <a:alpha val="41000"/>
              </a:srgbClr>
            </a:solidFill>
            <a:ln w="9525">
              <a:solidFill>
                <a:srgbClr val="003399"/>
              </a:solidFill>
              <a:miter lim="800000"/>
              <a:headEnd/>
              <a:tailEnd/>
            </a:ln>
            <a:effectLst/>
          </p:spPr>
          <p:txBody>
            <a:bodyPr wrap="none" anchor="ctr">
              <a:prstTxWarp prst="textNoShape">
                <a:avLst/>
              </a:prstTxWarp>
            </a:bodyPr>
            <a:lstStyle/>
            <a:p>
              <a:endParaRPr lang="en-US"/>
            </a:p>
          </p:txBody>
        </p:sp>
        <p:sp>
          <p:nvSpPr>
            <p:cNvPr id="385044" name="Text Box 20"/>
            <p:cNvSpPr txBox="1">
              <a:spLocks noChangeArrowheads="1"/>
            </p:cNvSpPr>
            <p:nvPr/>
          </p:nvSpPr>
          <p:spPr bwMode="auto">
            <a:xfrm>
              <a:off x="2880" y="3697"/>
              <a:ext cx="2786" cy="739"/>
            </a:xfrm>
            <a:prstGeom prst="rect">
              <a:avLst/>
            </a:prstGeom>
            <a:noFill/>
            <a:ln w="9525">
              <a:noFill/>
              <a:miter lim="800000"/>
              <a:headEnd/>
              <a:tailEnd/>
            </a:ln>
            <a:effectLst/>
          </p:spPr>
          <p:txBody>
            <a:bodyPr>
              <a:prstTxWarp prst="textNoShape">
                <a:avLst/>
              </a:prstTxWarp>
              <a:spAutoFit/>
            </a:bodyPr>
            <a:lstStyle/>
            <a:p>
              <a:pPr>
                <a:lnSpc>
                  <a:spcPct val="80000"/>
                </a:lnSpc>
                <a:spcBef>
                  <a:spcPct val="20000"/>
                </a:spcBef>
              </a:pPr>
              <a:r>
                <a:rPr lang="en-US" sz="1200" dirty="0" smtClean="0">
                  <a:solidFill>
                    <a:srgbClr val="003399"/>
                  </a:solidFill>
                  <a:latin typeface="Arial Narrow" charset="0"/>
                </a:rPr>
                <a:t>IEEE TITB Vol. 14: 1, 2010</a:t>
              </a:r>
              <a:endParaRPr lang="es-ES" sz="1200" dirty="0" smtClean="0">
                <a:solidFill>
                  <a:srgbClr val="003399"/>
                </a:solidFill>
                <a:latin typeface="Arial Narrow" charset="0"/>
              </a:endParaRPr>
            </a:p>
            <a:p>
              <a:pPr>
                <a:lnSpc>
                  <a:spcPct val="80000"/>
                </a:lnSpc>
                <a:spcBef>
                  <a:spcPct val="20000"/>
                </a:spcBef>
                <a:buFontTx/>
                <a:buChar char="•"/>
              </a:pPr>
              <a:endParaRPr lang="en-US" sz="1200" dirty="0">
                <a:solidFill>
                  <a:srgbClr val="003399"/>
                </a:solidFill>
                <a:latin typeface="Arial Narrow"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03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5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50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50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5036">
                                            <p:txEl>
                                              <p:pRg st="1" end="1"/>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8502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8502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8503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850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11130</TotalTime>
  <Words>5478</Words>
  <Application>Microsoft Macintosh PowerPoint</Application>
  <PresentationFormat>On-screen Show (4:3)</PresentationFormat>
  <Paragraphs>684</Paragraphs>
  <Slides>78</Slides>
  <Notes>29</Notes>
  <HiddenSlides>3</HiddenSlides>
  <MMClips>11</MMClips>
  <ScaleCrop>false</ScaleCrop>
  <HeadingPairs>
    <vt:vector size="8" baseType="variant">
      <vt:variant>
        <vt:lpstr>Design Template</vt:lpstr>
      </vt:variant>
      <vt:variant>
        <vt:i4>1</vt:i4>
      </vt:variant>
      <vt:variant>
        <vt:lpstr>Links</vt:lpstr>
      </vt:variant>
      <vt:variant>
        <vt:i4>11</vt:i4>
      </vt:variant>
      <vt:variant>
        <vt:lpstr>Embedded OLE Servers</vt:lpstr>
      </vt:variant>
      <vt:variant>
        <vt:i4>4</vt:i4>
      </vt:variant>
      <vt:variant>
        <vt:lpstr>Slide Titles</vt:lpstr>
      </vt:variant>
      <vt:variant>
        <vt:i4>78</vt:i4>
      </vt:variant>
    </vt:vector>
  </HeadingPairs>
  <TitlesOfParts>
    <vt:vector size="94" baseType="lpstr">
      <vt:lpstr>Office Theme</vt:lpstr>
      <vt:lpstr>Untitled:Users:favela:Documents:articulos:Ubiquitous%20Computing:conferences:UCAMI:ucami%202011:InCense:reviewed%20final%20submission:ucami2011_attachment_118.doc!OLE_LINK3</vt:lpstr>
      <vt:lpstr>Untitled:Users:favela:Documents:articulos:Ubiquitous%20Computing:conferences:UCAMI:ucami%202011:InCense:reviewed%20final%20submission:ucami2011_attachment_118.doc!OLE_LINK1</vt:lpstr>
      <vt:lpstr>Untitled:Users:favela:Documents:articulos:Ubiquitous%20Computing:conferences:UCAMI:ucami%202011:InCense:reviewed%20final%20submission:ucami2011_attachment_118.doc!OLE_LINK2</vt:lpstr>
      <vt:lpstr>Macintosh HD:Users:favela:Library:Mail Downloads:paper_4_RevVG-1.doc!OLE_LINK1</vt:lpstr>
      <vt:lpstr>Macintosh HD:Users:favela:Library:Mail Downloads:paper_4_RevVG-1.doc!OLE_LINK2</vt:lpstr>
      <vt:lpstr>Macintosh HD:Users:favela:Library:Mail Downloads:paper_4_RevVG-1.doc!OLE_LINK3</vt:lpstr>
      <vt:lpstr>Macintosh HD:Users:favela:Library:Mail Downloads:paper_4_RevVG-1.doc!OLE_LINK4</vt:lpstr>
      <vt:lpstr>???</vt:lpstr>
      <vt:lpstr>???</vt:lpstr>
      <vt:lpstr>???</vt:lpstr>
      <vt:lpstr>???</vt:lpstr>
      <vt:lpstr>Visio</vt:lpstr>
      <vt:lpstr>VISIO</vt:lpstr>
      <vt:lpstr>Document</vt:lpstr>
      <vt:lpstr>Image</vt:lpstr>
      <vt:lpstr> User Studies in Pervasive Healthcare Research</vt:lpstr>
      <vt:lpstr>Applications of Pervasive Healthcare</vt:lpstr>
      <vt:lpstr>Slide 3</vt:lpstr>
      <vt:lpstr>Workplace studies</vt:lpstr>
      <vt:lpstr>Hospital workplace study</vt:lpstr>
      <vt:lpstr>Understanding hospital work</vt:lpstr>
      <vt:lpstr>A typical day of a medical intern</vt:lpstr>
      <vt:lpstr>Understanding disruptions of informal communication in hospitals</vt:lpstr>
      <vt:lpstr>Informing design…</vt:lpstr>
      <vt:lpstr>Neural networks to estimate user activities </vt:lpstr>
      <vt:lpstr>Training the neural network</vt:lpstr>
      <vt:lpstr>Privacy in hospital work</vt:lpstr>
      <vt:lpstr>Shadowing artifacts</vt:lpstr>
      <vt:lpstr>inCense: a tool for opportunistic and participatory sensing</vt:lpstr>
      <vt:lpstr>Ensenada Sensing Campaing</vt:lpstr>
      <vt:lpstr>Pervasive games for early diagnosis</vt:lpstr>
      <vt:lpstr>Evaluation in Healthcare</vt:lpstr>
      <vt:lpstr>Evaluation methods</vt:lpstr>
      <vt:lpstr>Evaluation Methods</vt:lpstr>
      <vt:lpstr>Scenarios and theatrical representations</vt:lpstr>
      <vt:lpstr>Usability evaluation</vt:lpstr>
      <vt:lpstr>Usability in a simulated environment</vt:lpstr>
      <vt:lpstr>Evaluating a digital nurse sheet</vt:lpstr>
      <vt:lpstr>in situ evaluation</vt:lpstr>
      <vt:lpstr>pHealthNet: Persuasive computing</vt:lpstr>
      <vt:lpstr>Slide 26</vt:lpstr>
      <vt:lpstr>Slide 27</vt:lpstr>
      <vt:lpstr>Slide 28</vt:lpstr>
      <vt:lpstr>Slide 29</vt:lpstr>
      <vt:lpstr>Mobile games to promote healthy habits</vt:lpstr>
      <vt:lpstr>The excergame</vt:lpstr>
      <vt:lpstr>Slide 32</vt:lpstr>
      <vt:lpstr>Slide 33</vt:lpstr>
      <vt:lpstr>Slide 34</vt:lpstr>
      <vt:lpstr>Slide 35</vt:lpstr>
      <vt:lpstr>Ambient social networks</vt:lpstr>
      <vt:lpstr>Slide 37</vt:lpstr>
      <vt:lpstr>First intervention</vt:lpstr>
      <vt:lpstr>Sense of presence</vt:lpstr>
      <vt:lpstr>New conversations</vt:lpstr>
      <vt:lpstr>User study before deployment at a nursing home</vt:lpstr>
      <vt:lpstr>Residence for elders with Alzheimer’s Disease</vt:lpstr>
      <vt:lpstr>User Study</vt:lpstr>
      <vt:lpstr>NFC tags</vt:lpstr>
      <vt:lpstr>Results: Documentation of events</vt:lpstr>
      <vt:lpstr>Security risks: SeniorWatch</vt:lpstr>
      <vt:lpstr>Case study results</vt:lpstr>
      <vt:lpstr>What makes a scene relavant?</vt:lpstr>
      <vt:lpstr>A record of events of interest</vt:lpstr>
      <vt:lpstr>Train caregivers</vt:lpstr>
      <vt:lpstr>Naturalistic Enactment</vt:lpstr>
      <vt:lpstr>The mobile triage application</vt:lpstr>
      <vt:lpstr>Methodology</vt:lpstr>
      <vt:lpstr>Intervention</vt:lpstr>
      <vt:lpstr>Pauses in Patient-Nurse Conversations</vt:lpstr>
      <vt:lpstr>Effectiveness of Diagnoses (CC4)</vt:lpstr>
      <vt:lpstr>Implications of Use</vt:lpstr>
      <vt:lpstr>Some remarks…</vt:lpstr>
      <vt:lpstr>Using Naturalistic Enactment…</vt:lpstr>
      <vt:lpstr>Slide 60</vt:lpstr>
      <vt:lpstr>Evaluation: Methods</vt:lpstr>
      <vt:lpstr>Slide 62</vt:lpstr>
      <vt:lpstr>Attention</vt:lpstr>
      <vt:lpstr>Sustained attention</vt:lpstr>
      <vt:lpstr>Manerism and physical help</vt:lpstr>
      <vt:lpstr>Behavioral and psychological symptoms of dementia (BPSD)</vt:lpstr>
      <vt:lpstr>Ambient-assisted Interventions (AaIS)</vt:lpstr>
      <vt:lpstr>Slide 68</vt:lpstr>
      <vt:lpstr>Slide 69</vt:lpstr>
      <vt:lpstr>Change in behavior</vt:lpstr>
      <vt:lpstr>Slide 71</vt:lpstr>
      <vt:lpstr>Slide 72</vt:lpstr>
      <vt:lpstr>Slide 73</vt:lpstr>
      <vt:lpstr>Evaluation grid for pervasive healthcare</vt:lpstr>
      <vt:lpstr>Slide 75</vt:lpstr>
      <vt:lpstr>To conclude…</vt:lpstr>
      <vt:lpstr>Slide 77</vt:lpstr>
      <vt:lpstr>Slide 78</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Offering situational awareness from activity estimation and social networks </dc:title>
  <dc:creator>Luis Castro</dc:creator>
  <cp:lastModifiedBy>Jesus Favela</cp:lastModifiedBy>
  <cp:revision>121</cp:revision>
  <dcterms:created xsi:type="dcterms:W3CDTF">2014-01-03T17:24:37Z</dcterms:created>
  <dcterms:modified xsi:type="dcterms:W3CDTF">2014-01-07T18:21:30Z</dcterms:modified>
</cp:coreProperties>
</file>