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63" r:id="rId3"/>
    <p:sldId id="258" r:id="rId4"/>
    <p:sldId id="328" r:id="rId5"/>
    <p:sldId id="346" r:id="rId6"/>
    <p:sldId id="329" r:id="rId7"/>
    <p:sldId id="332" r:id="rId8"/>
    <p:sldId id="333" r:id="rId9"/>
    <p:sldId id="336" r:id="rId10"/>
    <p:sldId id="334" r:id="rId11"/>
    <p:sldId id="337" r:id="rId12"/>
    <p:sldId id="335" r:id="rId13"/>
    <p:sldId id="347" r:id="rId14"/>
    <p:sldId id="348" r:id="rId15"/>
    <p:sldId id="349" r:id="rId16"/>
    <p:sldId id="351" r:id="rId17"/>
    <p:sldId id="352" r:id="rId18"/>
    <p:sldId id="338" r:id="rId19"/>
    <p:sldId id="339" r:id="rId20"/>
    <p:sldId id="342" r:id="rId21"/>
    <p:sldId id="343" r:id="rId22"/>
    <p:sldId id="344" r:id="rId23"/>
    <p:sldId id="345" r:id="rId24"/>
    <p:sldId id="354" r:id="rId25"/>
    <p:sldId id="355" r:id="rId26"/>
    <p:sldId id="356" r:id="rId27"/>
    <p:sldId id="357" r:id="rId28"/>
    <p:sldId id="358" r:id="rId29"/>
    <p:sldId id="353" r:id="rId30"/>
    <p:sldId id="359" r:id="rId31"/>
    <p:sldId id="361" r:id="rId32"/>
    <p:sldId id="360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70" r:id="rId41"/>
    <p:sldId id="371" r:id="rId42"/>
    <p:sldId id="369" r:id="rId4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08" autoAdjust="0"/>
    <p:restoredTop sz="94660"/>
  </p:normalViewPr>
  <p:slideViewPr>
    <p:cSldViewPr>
      <p:cViewPr>
        <p:scale>
          <a:sx n="80" d="100"/>
          <a:sy n="80" d="100"/>
        </p:scale>
        <p:origin x="-122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9A4CE-1A7F-41DC-AAE5-F5809D08DC86}" type="datetimeFigureOut">
              <a:rPr lang="es-MX" smtClean="0"/>
              <a:pPr/>
              <a:t>09/02/2011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ED0E7-F659-4732-8727-379655FFFD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611560" y="1196752"/>
            <a:ext cx="7992888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357436" y="269156"/>
            <a:ext cx="8496944" cy="7115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patron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4056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620" y="6556375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2133600" cy="3651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702D2DC-A499-4EAC-A14E-6F4DF92895F3}" type="slidenum">
              <a:rPr lang="es-MX" smtClean="0"/>
              <a:pPr/>
              <a:t>‹Nº›</a:t>
            </a:fld>
            <a:endParaRPr lang="es-MX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8613" y="6165850"/>
          <a:ext cx="2514600" cy="628650"/>
        </p:xfrm>
        <a:graphic>
          <a:graphicData uri="http://schemas.openxmlformats.org/presentationml/2006/ole">
            <p:oleObj spid="_x0000_s2050" name="Imagen de mapa de bits" r:id="rId3" imgW="2514286" imgH="628571" progId="PBrush">
              <p:embed/>
            </p:oleObj>
          </a:graphicData>
        </a:graphic>
      </p:graphicFrame>
      <p:cxnSp>
        <p:nvCxnSpPr>
          <p:cNvPr id="12" name="11 Conector recto"/>
          <p:cNvCxnSpPr/>
          <p:nvPr userDrawn="1"/>
        </p:nvCxnSpPr>
        <p:spPr>
          <a:xfrm>
            <a:off x="2339752" y="6309320"/>
            <a:ext cx="62646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Special</a:t>
            </a:r>
            <a:r>
              <a:rPr lang="es-MX" dirty="0" smtClean="0"/>
              <a:t> </a:t>
            </a:r>
            <a:r>
              <a:rPr lang="es-MX" dirty="0" err="1" smtClean="0"/>
              <a:t>Topics</a:t>
            </a:r>
            <a:r>
              <a:rPr lang="es-MX" dirty="0" smtClean="0"/>
              <a:t> in</a:t>
            </a:r>
            <a:br>
              <a:rPr lang="es-MX" dirty="0" smtClean="0"/>
            </a:br>
            <a:r>
              <a:rPr lang="es-MX" dirty="0" err="1" smtClean="0"/>
              <a:t>Text</a:t>
            </a:r>
            <a:r>
              <a:rPr lang="es-MX" dirty="0" smtClean="0"/>
              <a:t> </a:t>
            </a:r>
            <a:r>
              <a:rPr lang="es-MX" dirty="0" err="1" smtClean="0"/>
              <a:t>Mining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288032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s-MX" dirty="0" smtClean="0"/>
              <a:t>Manuel Montes y Gómez</a:t>
            </a:r>
            <a:br>
              <a:rPr lang="es-MX" dirty="0" smtClean="0"/>
            </a:br>
            <a:r>
              <a:rPr lang="es-MX" sz="2400" dirty="0">
                <a:solidFill>
                  <a:schemeClr val="accent1">
                    <a:lumMod val="75000"/>
                  </a:schemeClr>
                </a:solidFill>
              </a:rPr>
              <a:t>http://ccc.inaoep.mx/~mmontesg/</a:t>
            </a:r>
          </a:p>
          <a:p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mmontesg@inaoep.mx</a:t>
            </a:r>
          </a:p>
          <a:p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/>
              <a:t>University of Alabama at Birmingham, Spring 2011</a:t>
            </a:r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5328592" cy="354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Self-training algorithm (2)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10</a:t>
            </a:fld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644008" y="2803535"/>
            <a:ext cx="3199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Which classifier is adequate?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580112" y="3615587"/>
            <a:ext cx="1714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When to stop?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75857" y="4509120"/>
            <a:ext cx="4827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How to select the more confident instances?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rot="10800000">
            <a:off x="2987824" y="2996952"/>
            <a:ext cx="1512168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0800000">
            <a:off x="4499992" y="3573016"/>
            <a:ext cx="1008112" cy="216024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10800000">
            <a:off x="3275857" y="4005064"/>
            <a:ext cx="1296144" cy="50405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and variants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Base learner</a:t>
            </a:r>
            <a:r>
              <a:rPr lang="en-US" dirty="0" smtClean="0"/>
              <a:t>: any classifier that makes confidence-weighted predictions.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Stopping criteria</a:t>
            </a:r>
            <a:r>
              <a:rPr lang="en-US" dirty="0" smtClean="0"/>
              <a:t>: a fixed arbitrary number of iterations or until convergence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Indelibility</a:t>
            </a:r>
            <a:r>
              <a:rPr lang="en-US" dirty="0" smtClean="0"/>
              <a:t>: basic version re-labels unlabeled data at every iteration; in a variation, labels from unlabeled data are never recomputed.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Selection</a:t>
            </a:r>
            <a:r>
              <a:rPr lang="en-US" dirty="0" smtClean="0"/>
              <a:t>: add only k instances to the training at each iteration.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Balancing</a:t>
            </a:r>
            <a:r>
              <a:rPr lang="en-US" dirty="0" smtClean="0"/>
              <a:t>: select the same number of instances for each class.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Self-training: final comments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Uses its own predictions to teach itself</a:t>
            </a:r>
          </a:p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The simplest semi-supervised learning method. </a:t>
            </a:r>
          </a:p>
          <a:p>
            <a:pPr lvl="1"/>
            <a:r>
              <a:rPr lang="en-US" dirty="0" smtClean="0"/>
              <a:t>Almost any classifier can be used as base learner</a:t>
            </a:r>
          </a:p>
          <a:p>
            <a:r>
              <a:rPr lang="en-US" dirty="0" smtClean="0"/>
              <a:t>Disadvantages </a:t>
            </a:r>
          </a:p>
          <a:p>
            <a:pPr lvl="1"/>
            <a:r>
              <a:rPr lang="en-US" dirty="0" smtClean="0"/>
              <a:t>Early mistakes could reinforce themselves. </a:t>
            </a:r>
          </a:p>
          <a:p>
            <a:pPr lvl="2"/>
            <a:r>
              <a:rPr lang="en-US" dirty="0" smtClean="0"/>
              <a:t>Heuristic solutions, e.g. “un-label” an instance if its confidence falls below a threshold. </a:t>
            </a:r>
          </a:p>
          <a:p>
            <a:pPr lvl="1"/>
            <a:r>
              <a:rPr lang="en-US" dirty="0" smtClean="0"/>
              <a:t>Cannot say too much in terms of convergence. 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Self-training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has been applied to several natural language processing tasks.</a:t>
            </a:r>
          </a:p>
          <a:p>
            <a:pPr lvl="1"/>
            <a:r>
              <a:rPr lang="en-US" dirty="0" err="1" smtClean="0"/>
              <a:t>Yarowsky</a:t>
            </a:r>
            <a:r>
              <a:rPr lang="en-US" dirty="0" smtClean="0"/>
              <a:t> (1995) uses self-training for word sense disambiguation.</a:t>
            </a:r>
          </a:p>
          <a:p>
            <a:pPr lvl="1"/>
            <a:r>
              <a:rPr lang="en-US" dirty="0" err="1" smtClean="0"/>
              <a:t>Riloff</a:t>
            </a:r>
            <a:r>
              <a:rPr lang="en-US" dirty="0" smtClean="0"/>
              <a:t> et al. (2003) uses it to identify subjective nouns.</a:t>
            </a:r>
          </a:p>
          <a:p>
            <a:pPr lvl="1"/>
            <a:r>
              <a:rPr lang="en-US" dirty="0" err="1" smtClean="0"/>
              <a:t>Maeireizo</a:t>
            </a:r>
            <a:r>
              <a:rPr lang="en-US" dirty="0" smtClean="0"/>
              <a:t> et al. (2004) classify dialogues as ‘emotional’ or ‘non-emotional’.</a:t>
            </a:r>
          </a:p>
          <a:p>
            <a:pPr lvl="1"/>
            <a:r>
              <a:rPr lang="en-US" dirty="0" smtClean="0"/>
              <a:t>Zhang et al. (2007), </a:t>
            </a:r>
            <a:r>
              <a:rPr lang="es-MX" dirty="0" err="1" smtClean="0"/>
              <a:t>Zheng</a:t>
            </a:r>
            <a:r>
              <a:rPr lang="es-MX" dirty="0" smtClean="0"/>
              <a:t> et al., (2008), </a:t>
            </a:r>
            <a:r>
              <a:rPr lang="es-MX" dirty="0" err="1" smtClean="0"/>
              <a:t>Gúzman</a:t>
            </a:r>
            <a:r>
              <a:rPr lang="es-MX" dirty="0" smtClean="0"/>
              <a:t>-Cabrera et al. (2009) </a:t>
            </a:r>
            <a:r>
              <a:rPr lang="es-MX" dirty="0" err="1" smtClean="0"/>
              <a:t>apply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text</a:t>
            </a:r>
            <a:r>
              <a:rPr lang="es-MX" dirty="0" smtClean="0"/>
              <a:t> </a:t>
            </a:r>
            <a:r>
              <a:rPr lang="es-MX" dirty="0" err="1" smtClean="0"/>
              <a:t>classification</a:t>
            </a:r>
            <a:r>
              <a:rPr lang="es-MX" dirty="0" smtClean="0"/>
              <a:t>.</a:t>
            </a:r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Co-training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also considers learning with a small labeled set and a large unlabeled set.</a:t>
            </a:r>
          </a:p>
          <a:p>
            <a:r>
              <a:rPr lang="en-US" dirty="0" smtClean="0"/>
              <a:t>But, it uses </a:t>
            </a:r>
            <a:r>
              <a:rPr lang="en-US" i="1" dirty="0" smtClean="0"/>
              <a:t>two classifiers</a:t>
            </a:r>
            <a:r>
              <a:rPr lang="en-US" dirty="0" smtClean="0"/>
              <a:t>. Specifically, each classifier is trained on a different sub-feature set.</a:t>
            </a:r>
          </a:p>
          <a:p>
            <a:r>
              <a:rPr lang="en-US" dirty="0" smtClean="0"/>
              <a:t>The idea </a:t>
            </a:r>
            <a:r>
              <a:rPr lang="en-US" dirty="0" smtClean="0"/>
              <a:t>is to construct separate classifiers for each view, and to have the </a:t>
            </a:r>
            <a:r>
              <a:rPr lang="en-US" dirty="0" smtClean="0">
                <a:solidFill>
                  <a:schemeClr val="accent2"/>
                </a:solidFill>
              </a:rPr>
              <a:t>classifiers teach each other</a:t>
            </a:r>
            <a:r>
              <a:rPr lang="en-US" dirty="0" smtClean="0"/>
              <a:t> by labeling instances where they are able.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assumptions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Features can be split into two sets</a:t>
            </a:r>
          </a:p>
          <a:p>
            <a:pPr lvl="1"/>
            <a:r>
              <a:rPr lang="en-US" dirty="0" smtClean="0"/>
              <a:t>Have two </a:t>
            </a:r>
            <a:r>
              <a:rPr lang="en-US" i="1" dirty="0" smtClean="0">
                <a:solidFill>
                  <a:schemeClr val="accent2"/>
                </a:solidFill>
              </a:rPr>
              <a:t>different views </a:t>
            </a:r>
            <a:r>
              <a:rPr lang="en-US" dirty="0" smtClean="0"/>
              <a:t>of the same object</a:t>
            </a:r>
          </a:p>
          <a:p>
            <a:pPr lvl="1"/>
            <a:r>
              <a:rPr lang="en-US" dirty="0" smtClean="0"/>
              <a:t>Similar to having two different modalities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sub-feature set is sufficient to train a good classifier.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two sets are conditionally independent given the class. </a:t>
            </a:r>
          </a:p>
          <a:p>
            <a:pPr lvl="1"/>
            <a:r>
              <a:rPr lang="en-US" dirty="0" smtClean="0"/>
              <a:t>High confident data points in one view will be randomly scattered in the other view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15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Co-training algorithm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16</a:t>
            </a:fld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5661248"/>
            <a:ext cx="835292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Blum, A., Mitchell, T. Combining labeled and unlabeled data with co-training. </a:t>
            </a:r>
            <a:r>
              <a:rPr lang="en-US" sz="1400" i="1" dirty="0" smtClean="0"/>
              <a:t>COLT: Proceedings of the Workshop on Computational Learning Theory</a:t>
            </a:r>
            <a:r>
              <a:rPr lang="en-US" sz="1400" dirty="0" smtClean="0"/>
              <a:t>, Morgan Kaufmann, 1998, p. 92-100.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678620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Co-training parameters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Similar variants to those from self-training.</a:t>
            </a:r>
          </a:p>
          <a:p>
            <a:r>
              <a:rPr lang="en-US" dirty="0" smtClean="0"/>
              <a:t>There is no method for selecting optimal values; that is its main </a:t>
            </a:r>
            <a:r>
              <a:rPr lang="en-US" i="1" dirty="0" smtClean="0"/>
              <a:t>disadvantage.</a:t>
            </a:r>
          </a:p>
          <a:p>
            <a:pPr lvl="1"/>
            <a:r>
              <a:rPr lang="en-US" dirty="0" smtClean="0"/>
              <a:t>Select examples directly from </a:t>
            </a:r>
            <a:r>
              <a:rPr lang="en-US" i="1" dirty="0" smtClean="0"/>
              <a:t>U</a:t>
            </a:r>
            <a:r>
              <a:rPr lang="en-US" dirty="0" smtClean="0"/>
              <a:t> is not as good as using a smaller pool </a:t>
            </a:r>
            <a:r>
              <a:rPr lang="en-US" i="1" dirty="0" smtClean="0"/>
              <a:t>U´</a:t>
            </a:r>
          </a:p>
          <a:p>
            <a:pPr lvl="1"/>
            <a:r>
              <a:rPr lang="en-US" dirty="0" smtClean="0"/>
              <a:t>Typically several tens of </a:t>
            </a:r>
            <a:r>
              <a:rPr lang="en-US" dirty="0" smtClean="0"/>
              <a:t>iterations are done</a:t>
            </a:r>
            <a:endParaRPr lang="en-US" dirty="0" smtClean="0"/>
          </a:p>
          <a:p>
            <a:pPr lvl="1"/>
            <a:r>
              <a:rPr lang="en-US" dirty="0" smtClean="0"/>
              <a:t>Commonly </a:t>
            </a:r>
            <a:r>
              <a:rPr lang="en-US" dirty="0" smtClean="0"/>
              <a:t>it selects a small number of instances</a:t>
            </a:r>
            <a:endParaRPr lang="en-US" dirty="0" smtClean="0"/>
          </a:p>
          <a:p>
            <a:pPr lvl="2"/>
            <a:r>
              <a:rPr lang="en-US" dirty="0" smtClean="0"/>
              <a:t>Smaller changes at each iteration</a:t>
            </a:r>
          </a:p>
          <a:p>
            <a:pPr lvl="2"/>
            <a:r>
              <a:rPr lang="en-US" dirty="0" smtClean="0"/>
              <a:t>The selected values tend to maintain the same original data distribution.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related unlabeled documents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Semi-supervised methods assume the existence of a large set of unlabeled documents</a:t>
            </a:r>
          </a:p>
          <a:p>
            <a:pPr lvl="1"/>
            <a:r>
              <a:rPr lang="en-US" dirty="0" smtClean="0"/>
              <a:t>Documents that belong to the same domain</a:t>
            </a:r>
          </a:p>
          <a:p>
            <a:pPr lvl="1"/>
            <a:r>
              <a:rPr lang="en-US" dirty="0" smtClean="0"/>
              <a:t>Example documents for all given classes</a:t>
            </a:r>
          </a:p>
          <a:p>
            <a:r>
              <a:rPr lang="en-US" dirty="0" smtClean="0"/>
              <a:t>If unlabeled documents do not exists, then it is necessary to extract them from other place</a:t>
            </a:r>
          </a:p>
          <a:p>
            <a:r>
              <a:rPr lang="en-US" dirty="0" smtClean="0"/>
              <a:t>Main approach: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using the web as corpus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 algn="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How to extract related documents from the Web?</a:t>
            </a:r>
          </a:p>
          <a:p>
            <a:pPr algn="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How to guarantee that they are relevant for the given problem?</a:t>
            </a:r>
          </a:p>
          <a:p>
            <a:pPr algn="r">
              <a:buNone/>
            </a:pP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Self-training  using the Web as corpus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5661248"/>
            <a:ext cx="8424936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Using the Web as Corpus for Self-training Text Categorization. Rafael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Guzmán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-Cabrera, Manuel Montes-y-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Gómez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Paolo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Rosso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Luis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Villaseñor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-Pineda. 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 Retrieval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Volume 12, Issue3, Springer 2009.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19</a:t>
            </a:fld>
            <a:endParaRPr lang="es-MX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671" y="1340768"/>
            <a:ext cx="670829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958209" y="1268760"/>
            <a:ext cx="7128792" cy="187220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Semi-supervised</a:t>
            </a:r>
            <a:br>
              <a:rPr lang="en-US" dirty="0" smtClean="0"/>
            </a:br>
            <a:r>
              <a:rPr lang="en-US" dirty="0" smtClean="0"/>
              <a:t>text classification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good queries?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queries are formed by good terms</a:t>
            </a:r>
          </a:p>
          <a:p>
            <a:r>
              <a:rPr lang="en-US" dirty="0" smtClean="0"/>
              <a:t>What is a good term? </a:t>
            </a:r>
          </a:p>
          <a:p>
            <a:pPr lvl="1"/>
            <a:r>
              <a:rPr lang="en-US" dirty="0" smtClean="0"/>
              <a:t>Term with low ambiguity</a:t>
            </a:r>
          </a:p>
          <a:p>
            <a:pPr lvl="1"/>
            <a:r>
              <a:rPr lang="en-US" dirty="0" smtClean="0"/>
              <a:t>Term that helps to describe some class, and helps to differentiate among classes</a:t>
            </a:r>
          </a:p>
          <a:p>
            <a:r>
              <a:rPr lang="en-US" dirty="0" smtClean="0"/>
              <a:t>Simple solution:</a:t>
            </a:r>
          </a:p>
          <a:p>
            <a:pPr lvl="1"/>
            <a:r>
              <a:rPr lang="en-US" dirty="0" smtClean="0"/>
              <a:t>Frequency of occurrence greater than the average (in one single class)</a:t>
            </a:r>
          </a:p>
          <a:p>
            <a:pPr lvl="1"/>
            <a:r>
              <a:rPr lang="en-US" dirty="0" smtClean="0"/>
              <a:t>Positive information gain</a:t>
            </a:r>
          </a:p>
          <a:p>
            <a:pPr lvl="1"/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20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good queries? (2)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Observations:</a:t>
            </a:r>
          </a:p>
          <a:p>
            <a:pPr lvl="1"/>
            <a:r>
              <a:rPr lang="en-US" dirty="0" smtClean="0"/>
              <a:t>Long queries are very precise but have low recall.</a:t>
            </a:r>
          </a:p>
          <a:p>
            <a:pPr lvl="1"/>
            <a:r>
              <a:rPr lang="en-US" dirty="0" smtClean="0"/>
              <a:t>Short queries are to ambiguous; they retrieve a lot of irrelevant documents.</a:t>
            </a:r>
          </a:p>
          <a:p>
            <a:r>
              <a:rPr lang="en-US" dirty="0" smtClean="0"/>
              <a:t>Simple solution:</a:t>
            </a:r>
          </a:p>
          <a:p>
            <a:pPr lvl="1"/>
            <a:r>
              <a:rPr lang="en-US" dirty="0" smtClean="0"/>
              <a:t>Queries of 3 terms</a:t>
            </a:r>
          </a:p>
          <a:p>
            <a:pPr lvl="1"/>
            <a:r>
              <a:rPr lang="en-US" dirty="0" smtClean="0"/>
              <a:t>Generate all possible 3-term combinations</a:t>
            </a:r>
          </a:p>
          <a:p>
            <a:pPr lvl="1"/>
            <a:endParaRPr lang="en-US" sz="2000" dirty="0" smtClean="0"/>
          </a:p>
          <a:p>
            <a:pPr lvl="1" algn="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But, are all these queries equally useful?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search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1256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Measure the significance of a query </a:t>
            </a:r>
            <a:r>
              <a:rPr lang="en-US" sz="3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{</a:t>
            </a:r>
            <a:r>
              <a:rPr lang="en-US" sz="3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30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30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3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sz="30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} to the class </a:t>
            </a:r>
            <a:r>
              <a:rPr lang="en-US" sz="3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 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follows:</a:t>
            </a:r>
          </a:p>
          <a:p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r>
              <a:rPr lang="en-GB" sz="3000" dirty="0" smtClean="0"/>
              <a:t>Determine the number of downloaded examples per query in a direct proportion to its </a:t>
            </a:r>
            <a:r>
              <a:rPr lang="en-GB" sz="3000" dirty="0" smtClean="0">
                <a:sym typeface="Symbol" pitchFamily="18" charset="2"/>
              </a:rPr>
              <a:t></a:t>
            </a:r>
            <a:r>
              <a:rPr lang="en-GB" sz="3000" dirty="0" smtClean="0"/>
              <a:t>-value.</a:t>
            </a:r>
          </a:p>
          <a:p>
            <a:pPr lvl="1"/>
            <a:endParaRPr lang="en-US" sz="26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22</a:t>
            </a:fld>
            <a:endParaRPr lang="es-MX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5" y="2156606"/>
            <a:ext cx="3282171" cy="103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4678272"/>
            <a:ext cx="5040560" cy="108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5315402" y="2060848"/>
            <a:ext cx="3001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Frequency of occurrence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information gain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of the query</a:t>
            </a:r>
            <a:br>
              <a:rPr lang="en-US" dirty="0" smtClean="0"/>
            </a:br>
            <a:r>
              <a:rPr lang="en-US" dirty="0" smtClean="0"/>
              <a:t>terms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347864" y="2204864"/>
            <a:ext cx="1944216" cy="21602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4284726" y="2492897"/>
            <a:ext cx="1016496" cy="72007"/>
          </a:xfrm>
          <a:prstGeom prst="straightConnector1">
            <a:avLst/>
          </a:prstGeom>
          <a:ln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3828170" y="4639745"/>
            <a:ext cx="2304256" cy="216024"/>
          </a:xfrm>
          <a:prstGeom prst="straightConnector1">
            <a:avLst/>
          </a:prstGeom>
          <a:ln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168809" y="4422963"/>
            <a:ext cx="2521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Total number of snippets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be download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Adapted self-training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23</a:t>
            </a:fld>
            <a:endParaRPr lang="es-MX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64840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227012" y="2504771"/>
            <a:ext cx="8521452" cy="165618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 1: Classifying Spanish news reports</a:t>
            </a:r>
            <a:endParaRPr lang="en-US" sz="3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24</a:t>
            </a:fld>
            <a:endParaRPr lang="es-MX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677" y="1231620"/>
            <a:ext cx="8404530" cy="342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554489" y="4773402"/>
            <a:ext cx="8229600" cy="151216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Four classes: forest fires, hurricanes, floods, and earthquakes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Having only 5 training instances per class was possible to achieve a classification accuracy of 97%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 2: Classifying English news reports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5270" y="1124744"/>
            <a:ext cx="8771456" cy="144016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Experiments using the R10 collection (10 classes)</a:t>
            </a:r>
          </a:p>
          <a:p>
            <a:r>
              <a:rPr lang="en-US" sz="2400" dirty="0" smtClean="0"/>
              <a:t>Higher accuracy was obtained using only 1000 labeled examples instead of considering the whole set of 7206 instances (84.7)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25</a:t>
            </a:fld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085" y="2564904"/>
            <a:ext cx="5514227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Experiment 3: Authorship attribution of Spanish poems</a:t>
            </a:r>
            <a:endParaRPr lang="en-U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161" y="1089119"/>
            <a:ext cx="8229600" cy="2483897"/>
          </a:xfrm>
        </p:spPr>
        <p:txBody>
          <a:bodyPr>
            <a:noAutofit/>
          </a:bodyPr>
          <a:lstStyle/>
          <a:p>
            <a:r>
              <a:rPr lang="en-US" sz="2600" dirty="0" smtClean="0"/>
              <a:t>Poems from five different contemporary poets</a:t>
            </a:r>
          </a:p>
          <a:p>
            <a:pPr lvl="1"/>
            <a:r>
              <a:rPr lang="en-US" sz="2200" dirty="0" smtClean="0"/>
              <a:t>282 training instances, 71 test instances.</a:t>
            </a:r>
          </a:p>
          <a:p>
            <a:r>
              <a:rPr lang="en-US" sz="2600" dirty="0" smtClean="0"/>
              <a:t>Surprising to verify that it was feasible to extract useful examples from the Web for the task of authorship attribution.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26</a:t>
            </a:fld>
            <a:endParaRPr lang="es-MX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8280920" cy="172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without labeled </a:t>
            </a:r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text classification </a:t>
            </a:r>
            <a:r>
              <a:rPr lang="en-US" dirty="0" smtClean="0"/>
              <a:t>techniques assume </a:t>
            </a:r>
            <a:r>
              <a:rPr lang="en-US" dirty="0" smtClean="0"/>
              <a:t>manually-labeled documents are handy </a:t>
            </a:r>
            <a:r>
              <a:rPr lang="en-US" dirty="0" smtClean="0"/>
              <a:t>and can be used for </a:t>
            </a:r>
            <a:r>
              <a:rPr lang="en-US" dirty="0" smtClean="0"/>
              <a:t>training.</a:t>
            </a:r>
          </a:p>
          <a:p>
            <a:pPr lvl="1"/>
            <a:r>
              <a:rPr lang="en-US" dirty="0" smtClean="0"/>
              <a:t>An assumption sometimes not quite </a:t>
            </a:r>
            <a:r>
              <a:rPr lang="en-US" dirty="0" smtClean="0"/>
              <a:t>realistic in practical experience.</a:t>
            </a:r>
            <a:endParaRPr lang="en-US" dirty="0" smtClean="0"/>
          </a:p>
          <a:p>
            <a:pPr lvl="1"/>
            <a:r>
              <a:rPr lang="en-US" dirty="0" smtClean="0"/>
              <a:t>However, in all cases there is information about the </a:t>
            </a:r>
            <a:r>
              <a:rPr lang="en-US" dirty="0" smtClean="0">
                <a:solidFill>
                  <a:schemeClr val="accent2"/>
                </a:solidFill>
              </a:rPr>
              <a:t>name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of the 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Considering </a:t>
            </a:r>
            <a:r>
              <a:rPr lang="en-US" dirty="0" smtClean="0"/>
              <a:t>that the </a:t>
            </a:r>
            <a:r>
              <a:rPr lang="en-US" dirty="0" smtClean="0"/>
              <a:t>Web is a valuable data </a:t>
            </a:r>
            <a:r>
              <a:rPr lang="en-US" dirty="0" smtClean="0"/>
              <a:t>source for almost all subjects, </a:t>
            </a:r>
            <a:r>
              <a:rPr lang="en-US" dirty="0" smtClean="0"/>
              <a:t>the questions are:</a:t>
            </a:r>
          </a:p>
          <a:p>
            <a:endParaRPr lang="en-US" dirty="0" smtClean="0"/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How to exploit the richness of Web resources?</a:t>
            </a:r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How to obtain relevant examples for the given classes?</a:t>
            </a:r>
            <a:endParaRPr lang="en-US" sz="28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proposed solution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Train classifiers </a:t>
            </a:r>
            <a:r>
              <a:rPr lang="en-US" sz="3000" dirty="0" smtClean="0">
                <a:solidFill>
                  <a:schemeClr val="accent2"/>
                </a:solidFill>
              </a:rPr>
              <a:t>through Web </a:t>
            </a:r>
            <a:r>
              <a:rPr lang="en-US" sz="3000" dirty="0" smtClean="0">
                <a:solidFill>
                  <a:schemeClr val="accent2"/>
                </a:solidFill>
              </a:rPr>
              <a:t>corpora</a:t>
            </a:r>
            <a:br>
              <a:rPr lang="en-US" sz="3000" dirty="0" smtClean="0">
                <a:solidFill>
                  <a:schemeClr val="accent2"/>
                </a:solidFill>
              </a:rPr>
            </a:br>
            <a:r>
              <a:rPr lang="en-US" sz="3000" dirty="0" smtClean="0">
                <a:solidFill>
                  <a:schemeClr val="accent2"/>
                </a:solidFill>
              </a:rPr>
              <a:t>based </a:t>
            </a:r>
            <a:r>
              <a:rPr lang="en-US" sz="3000" dirty="0" smtClean="0">
                <a:solidFill>
                  <a:schemeClr val="accent2"/>
                </a:solidFill>
              </a:rPr>
              <a:t>on </a:t>
            </a:r>
            <a:r>
              <a:rPr lang="en-US" sz="3000" dirty="0" smtClean="0">
                <a:solidFill>
                  <a:schemeClr val="accent2"/>
                </a:solidFill>
              </a:rPr>
              <a:t>user-defined class topics</a:t>
            </a:r>
          </a:p>
          <a:p>
            <a:pPr marL="0" indent="0" algn="ctr">
              <a:buNone/>
            </a:pPr>
            <a:endParaRPr lang="en-US" sz="1900" dirty="0" smtClean="0">
              <a:solidFill>
                <a:schemeClr val="accent2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Send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2"/>
                </a:solidFill>
              </a:rPr>
              <a:t>names of the </a:t>
            </a:r>
            <a:r>
              <a:rPr lang="en-US" sz="2400" dirty="0" smtClean="0">
                <a:solidFill>
                  <a:schemeClr val="accent2"/>
                </a:solidFill>
              </a:rPr>
              <a:t>classes </a:t>
            </a:r>
            <a:r>
              <a:rPr lang="en-US" sz="2400" dirty="0" smtClean="0"/>
              <a:t>as </a:t>
            </a:r>
            <a:r>
              <a:rPr lang="en-US" sz="2400" dirty="0" smtClean="0"/>
              <a:t>queries to search </a:t>
            </a:r>
            <a:r>
              <a:rPr lang="en-US" sz="2400" dirty="0" smtClean="0"/>
              <a:t>engines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Use </a:t>
            </a:r>
            <a:r>
              <a:rPr lang="en-US" sz="2400" dirty="0" smtClean="0"/>
              <a:t>the </a:t>
            </a:r>
            <a:r>
              <a:rPr lang="en-US" sz="2400" dirty="0" smtClean="0"/>
              <a:t>top-returned search results pages </a:t>
            </a:r>
            <a:r>
              <a:rPr lang="en-US" sz="2400" dirty="0" smtClean="0"/>
              <a:t>as the </a:t>
            </a:r>
            <a:r>
              <a:rPr lang="en-US" sz="2400" dirty="0" smtClean="0"/>
              <a:t>initial training corpus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initial labeled data set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Cluster</a:t>
            </a:r>
            <a:r>
              <a:rPr lang="en-US" sz="2400" i="1" dirty="0" smtClean="0"/>
              <a:t> </a:t>
            </a:r>
            <a:r>
              <a:rPr lang="en-US" sz="2400" dirty="0" smtClean="0"/>
              <a:t>each one of the classes</a:t>
            </a:r>
            <a:r>
              <a:rPr lang="en-US" sz="2400" dirty="0" smtClean="0"/>
              <a:t>’ </a:t>
            </a:r>
            <a:r>
              <a:rPr lang="en-US" sz="2400" dirty="0" smtClean="0"/>
              <a:t>datasets in order to find some relevant sub-concepts, and represent them by a set of </a:t>
            </a:r>
            <a:r>
              <a:rPr lang="en-US" sz="2400" dirty="0" smtClean="0">
                <a:solidFill>
                  <a:schemeClr val="accent2"/>
                </a:solidFill>
              </a:rPr>
              <a:t>keywords</a:t>
            </a:r>
            <a:r>
              <a:rPr lang="en-US" sz="2400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Send several queries using the new keywords as queries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Use the top-returned search results as </a:t>
            </a:r>
            <a:r>
              <a:rPr lang="en-US" sz="2400" dirty="0" smtClean="0">
                <a:solidFill>
                  <a:schemeClr val="accent2"/>
                </a:solidFill>
              </a:rPr>
              <a:t>unlabeled corpus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Incorporate more confident unlabeled documents to the training set by means of </a:t>
            </a:r>
            <a:r>
              <a:rPr lang="en-US" sz="2400" dirty="0" smtClean="0">
                <a:solidFill>
                  <a:schemeClr val="accent2"/>
                </a:solidFill>
              </a:rPr>
              <a:t>self-training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Repeat steps 3-6 a fix number of iterations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method has great potential, since no labeled training data is required.</a:t>
            </a:r>
          </a:p>
          <a:p>
            <a:r>
              <a:rPr lang="en-US" dirty="0" smtClean="0"/>
              <a:t>It will increase the availability of text classification in many real world applications</a:t>
            </a:r>
          </a:p>
          <a:p>
            <a:r>
              <a:rPr lang="en-US" dirty="0" smtClean="0"/>
              <a:t>Main feature: very flexible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be easily adapted for various </a:t>
            </a:r>
            <a:r>
              <a:rPr lang="en-US" dirty="0" smtClean="0"/>
              <a:t>purposes</a:t>
            </a:r>
          </a:p>
          <a:p>
            <a:r>
              <a:rPr lang="en-US" dirty="0" smtClean="0"/>
              <a:t>Some challenges:</a:t>
            </a:r>
          </a:p>
          <a:p>
            <a:pPr lvl="1"/>
            <a:r>
              <a:rPr lang="en-US" dirty="0" smtClean="0"/>
              <a:t>Consider ambiguity of terms (name classes)</a:t>
            </a:r>
          </a:p>
          <a:p>
            <a:pPr lvl="1"/>
            <a:r>
              <a:rPr lang="en-US" dirty="0" smtClean="0"/>
              <a:t>Consider temporal factors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29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Agenda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Problem: training with few labeled documents</a:t>
            </a:r>
          </a:p>
          <a:p>
            <a:r>
              <a:rPr lang="en-US" dirty="0" smtClean="0"/>
              <a:t>Semi-supervised learning</a:t>
            </a:r>
          </a:p>
          <a:p>
            <a:pPr lvl="1"/>
            <a:r>
              <a:rPr lang="en-US" dirty="0" smtClean="0"/>
              <a:t>Self-training</a:t>
            </a:r>
          </a:p>
          <a:p>
            <a:pPr lvl="1"/>
            <a:r>
              <a:rPr lang="en-US" dirty="0" smtClean="0"/>
              <a:t>Co-training</a:t>
            </a:r>
          </a:p>
          <a:p>
            <a:pPr lvl="1"/>
            <a:r>
              <a:rPr lang="en-US" dirty="0" smtClean="0"/>
              <a:t>Using the Web as corpus</a:t>
            </a:r>
          </a:p>
          <a:p>
            <a:r>
              <a:rPr lang="en-US" dirty="0" smtClean="0"/>
              <a:t>Set-based </a:t>
            </a:r>
            <a:r>
              <a:rPr lang="en-US" dirty="0" smtClean="0"/>
              <a:t>document classification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Set-based text </a:t>
            </a:r>
            <a:r>
              <a:rPr lang="en-US" dirty="0" smtClean="0"/>
              <a:t>classification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125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Machine learning approach for text classification:</a:t>
            </a:r>
          </a:p>
          <a:p>
            <a:pPr lvl="1"/>
            <a:r>
              <a:rPr lang="en-US" dirty="0" smtClean="0"/>
              <a:t>Learn a classifier from a given training set</a:t>
            </a:r>
          </a:p>
          <a:p>
            <a:pPr lvl="1"/>
            <a:r>
              <a:rPr lang="en-US" dirty="0" smtClean="0"/>
              <a:t>Use the classifier to classify new documents (one by one)</a:t>
            </a:r>
          </a:p>
          <a:p>
            <a:r>
              <a:rPr lang="en-US" dirty="0" smtClean="0"/>
              <a:t>Several applications consider the classification of a given set of documents.</a:t>
            </a:r>
          </a:p>
          <a:p>
            <a:pPr lvl="1"/>
            <a:r>
              <a:rPr lang="en-US" dirty="0" smtClean="0"/>
              <a:t>There is a collection of documents to classify and not an isolated document.</a:t>
            </a:r>
          </a:p>
          <a:p>
            <a:pPr lvl="1">
              <a:buNone/>
            </a:pPr>
            <a:endParaRPr lang="en-US" sz="1500" dirty="0" smtClean="0"/>
          </a:p>
          <a:p>
            <a:pPr marL="0" lvl="1" indent="0" algn="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How to take advantage of all this information during the class assignment process?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idea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Set classification problem</a:t>
            </a:r>
          </a:p>
          <a:p>
            <a:r>
              <a:rPr lang="en-US" dirty="0" smtClean="0"/>
              <a:t>Predict </a:t>
            </a:r>
            <a:r>
              <a:rPr lang="en-US" dirty="0" smtClean="0"/>
              <a:t>the class of a set of unlabeled instances </a:t>
            </a:r>
            <a:r>
              <a:rPr lang="en-US" dirty="0" smtClean="0"/>
              <a:t>with the </a:t>
            </a:r>
            <a:r>
              <a:rPr lang="en-US" dirty="0" smtClean="0"/>
              <a:t>prior knowledge that all the instances in the set belong </a:t>
            </a:r>
            <a:r>
              <a:rPr lang="en-US" dirty="0" smtClean="0"/>
              <a:t>to the </a:t>
            </a:r>
            <a:r>
              <a:rPr lang="en-US" dirty="0" smtClean="0"/>
              <a:t>same (unknown) </a:t>
            </a:r>
            <a:r>
              <a:rPr lang="en-US" dirty="0" smtClean="0"/>
              <a:t>class.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need to predict the class based on multiple observations (examples) of the same phenomenon (object).</a:t>
            </a:r>
          </a:p>
          <a:p>
            <a:pPr lvl="1"/>
            <a:r>
              <a:rPr lang="en-US" dirty="0" smtClean="0"/>
              <a:t>Face </a:t>
            </a:r>
            <a:r>
              <a:rPr lang="en-US" dirty="0" smtClean="0"/>
              <a:t>recognition based on pictures </a:t>
            </a:r>
            <a:r>
              <a:rPr lang="en-US" dirty="0" smtClean="0"/>
              <a:t>obtained from </a:t>
            </a:r>
            <a:r>
              <a:rPr lang="en-US" dirty="0" smtClean="0"/>
              <a:t>different cameras </a:t>
            </a:r>
            <a:endParaRPr lang="en-US" dirty="0" smtClean="0"/>
          </a:p>
          <a:p>
            <a:r>
              <a:rPr lang="en-US" dirty="0" smtClean="0"/>
              <a:t>Simple solution: determine the class </a:t>
            </a:r>
            <a:r>
              <a:rPr lang="en-US" dirty="0" smtClean="0"/>
              <a:t>for the set by </a:t>
            </a:r>
            <a:r>
              <a:rPr lang="en-US" dirty="0" smtClean="0"/>
              <a:t>taking into </a:t>
            </a:r>
            <a:r>
              <a:rPr lang="en-US" dirty="0" smtClean="0"/>
              <a:t>account the consensus </a:t>
            </a:r>
            <a:r>
              <a:rPr lang="en-US" dirty="0" smtClean="0"/>
              <a:t>predictions of individual instances.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Set-based text classification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 </a:t>
            </a:r>
            <a:r>
              <a:rPr lang="en-US" dirty="0" smtClean="0"/>
              <a:t>on the idea that </a:t>
            </a:r>
            <a:r>
              <a:rPr lang="en-US" i="1" dirty="0" smtClean="0"/>
              <a:t>similar documents must </a:t>
            </a:r>
            <a:r>
              <a:rPr lang="en-US" i="1" dirty="0" smtClean="0"/>
              <a:t>belong </a:t>
            </a:r>
            <a:r>
              <a:rPr lang="en-US" i="1" dirty="0" smtClean="0"/>
              <a:t>to the same </a:t>
            </a:r>
            <a:r>
              <a:rPr lang="en-US" i="1" dirty="0" smtClean="0"/>
              <a:t>category</a:t>
            </a:r>
          </a:p>
          <a:p>
            <a:r>
              <a:rPr lang="en-US" dirty="0" smtClean="0"/>
              <a:t>Classifies documents by considering </a:t>
            </a:r>
            <a:r>
              <a:rPr lang="en-US" dirty="0" smtClean="0"/>
              <a:t>not only their own content but also information about </a:t>
            </a:r>
            <a:r>
              <a:rPr lang="en-US" dirty="0" smtClean="0"/>
              <a:t>the assigned </a:t>
            </a:r>
            <a:r>
              <a:rPr lang="en-US" dirty="0" smtClean="0"/>
              <a:t>category to other similar documents from the same </a:t>
            </a:r>
            <a:r>
              <a:rPr lang="en-US" dirty="0" smtClean="0"/>
              <a:t>target collection</a:t>
            </a:r>
          </a:p>
          <a:p>
            <a:r>
              <a:rPr lang="en-US" dirty="0" smtClean="0"/>
              <a:t>Also useful for alleviating </a:t>
            </a:r>
            <a:r>
              <a:rPr lang="en-US" dirty="0" smtClean="0"/>
              <a:t>the problem of </a:t>
            </a:r>
            <a:r>
              <a:rPr lang="en-US" dirty="0" smtClean="0"/>
              <a:t>lacking labeled data.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with semi-supervised learning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Semi-supervised learning</a:t>
            </a:r>
          </a:p>
          <a:p>
            <a:pPr lvl="1"/>
            <a:r>
              <a:rPr lang="en-US" dirty="0" smtClean="0"/>
              <a:t>The goal is to improve the classifier, by incorporation more training information</a:t>
            </a:r>
          </a:p>
          <a:p>
            <a:pPr lvl="1"/>
            <a:r>
              <a:rPr lang="en-US" dirty="0" smtClean="0"/>
              <a:t>Inputs: set of labeled data, unlabeled data</a:t>
            </a:r>
          </a:p>
          <a:p>
            <a:pPr lvl="1"/>
            <a:r>
              <a:rPr lang="en-US" dirty="0" smtClean="0"/>
              <a:t>Applied at the training phase (iterative)</a:t>
            </a:r>
          </a:p>
          <a:p>
            <a:r>
              <a:rPr lang="en-US" dirty="0" smtClean="0"/>
              <a:t>Set-based classification</a:t>
            </a:r>
          </a:p>
          <a:p>
            <a:pPr lvl="1"/>
            <a:r>
              <a:rPr lang="en-US" dirty="0" smtClean="0"/>
              <a:t>The goal is to improve the classification performance by a given poor classifier</a:t>
            </a:r>
          </a:p>
          <a:p>
            <a:pPr lvl="1"/>
            <a:r>
              <a:rPr lang="en-US" dirty="0" smtClean="0"/>
              <a:t>Inputs: a classifier</a:t>
            </a:r>
          </a:p>
          <a:p>
            <a:pPr lvl="1"/>
            <a:r>
              <a:rPr lang="en-US" dirty="0" smtClean="0"/>
              <a:t>Applied at the classification phase (Non-iterative)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87957"/>
            <a:ext cx="8365176" cy="100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class assignment depends on:</a:t>
            </a:r>
          </a:p>
          <a:p>
            <a:pPr lvl="1"/>
            <a:r>
              <a:rPr lang="en-US" dirty="0" smtClean="0"/>
              <a:t>Own content</a:t>
            </a:r>
          </a:p>
          <a:p>
            <a:pPr lvl="1"/>
            <a:r>
              <a:rPr lang="en-US" dirty="0" smtClean="0"/>
              <a:t>The content of other similar documents</a:t>
            </a:r>
          </a:p>
          <a:p>
            <a:r>
              <a:rPr lang="en-US" dirty="0" smtClean="0"/>
              <a:t>It is a kind of expansion of the given document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35</a:t>
            </a:fld>
            <a:endParaRPr lang="es-MX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1619672" y="5446965"/>
            <a:ext cx="2966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Class information determined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from own content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27705" y="5424956"/>
            <a:ext cx="3577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Class information determined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by the content of similar documents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rot="5400000" flipH="1" flipV="1">
            <a:off x="2830038" y="5146643"/>
            <a:ext cx="504056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 flipH="1" flipV="1">
            <a:off x="7632303" y="5086510"/>
            <a:ext cx="504056" cy="158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058149" y="3645024"/>
            <a:ext cx="304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Similarity between documents</a:t>
            </a:r>
            <a:endParaRPr lang="en-US" dirty="0">
              <a:solidFill>
                <a:srgbClr val="006600"/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6287938" y="4185842"/>
            <a:ext cx="360040" cy="1588"/>
          </a:xfrm>
          <a:prstGeom prst="straightConnector1">
            <a:avLst/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based on prototypes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36</a:t>
            </a:fld>
            <a:endParaRPr lang="es-MX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1475581"/>
            <a:ext cx="78105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prototypes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Prototypes are constructed </a:t>
            </a:r>
            <a:r>
              <a:rPr lang="en-US" dirty="0" smtClean="0"/>
              <a:t>from the </a:t>
            </a:r>
            <a:r>
              <a:rPr lang="en-US" dirty="0" smtClean="0"/>
              <a:t>available labeled </a:t>
            </a:r>
            <a:r>
              <a:rPr lang="en-US" dirty="0" smtClean="0"/>
              <a:t>documents.</a:t>
            </a:r>
          </a:p>
          <a:p>
            <a:pPr lvl="1"/>
            <a:r>
              <a:rPr lang="en-US" dirty="0" smtClean="0"/>
              <a:t>As </a:t>
            </a:r>
            <a:r>
              <a:rPr lang="en-US" dirty="0" smtClean="0"/>
              <a:t>in the traditional prototype-based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Given </a:t>
            </a:r>
            <a:r>
              <a:rPr lang="en-US" dirty="0" smtClean="0"/>
              <a:t>a set of labeled documents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we build a prototype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/>
              <a:t>for each </a:t>
            </a:r>
            <a:r>
              <a:rPr lang="en-US" dirty="0" smtClean="0"/>
              <a:t>class </a:t>
            </a:r>
            <a:r>
              <a:rPr lang="en-US" i="1" dirty="0" smtClean="0"/>
              <a:t>j </a:t>
            </a:r>
            <a:r>
              <a:rPr lang="en-US" dirty="0" smtClean="0"/>
              <a:t>as </a:t>
            </a:r>
            <a:r>
              <a:rPr lang="en-US" dirty="0" smtClean="0"/>
              <a:t>follows: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37</a:t>
            </a:fld>
            <a:endParaRPr lang="es-MX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05064"/>
            <a:ext cx="33147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nearest neighbors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process focuses on the </a:t>
            </a:r>
            <a:r>
              <a:rPr lang="en-US" dirty="0" smtClean="0"/>
              <a:t>identification of </a:t>
            </a:r>
            <a:r>
              <a:rPr lang="en-US" dirty="0" smtClean="0"/>
              <a:t>the N nearest neighbors for each document of the test set. 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 smtClean="0"/>
              <a:t>t firstly </a:t>
            </a:r>
            <a:r>
              <a:rPr lang="en-US" dirty="0" smtClean="0"/>
              <a:t>computes the similarity between each pair of documents from </a:t>
            </a:r>
            <a:r>
              <a:rPr lang="en-US" dirty="0" smtClean="0"/>
              <a:t>the test set</a:t>
            </a:r>
          </a:p>
          <a:p>
            <a:pPr lvl="1"/>
            <a:r>
              <a:rPr lang="en-US" dirty="0" smtClean="0"/>
              <a:t>We used the </a:t>
            </a:r>
            <a:r>
              <a:rPr lang="en-US" dirty="0" smtClean="0"/>
              <a:t>cosine </a:t>
            </a:r>
            <a:r>
              <a:rPr lang="en-US" dirty="0" smtClean="0"/>
              <a:t>formula</a:t>
            </a:r>
          </a:p>
          <a:p>
            <a:r>
              <a:rPr lang="en-US" dirty="0" smtClean="0"/>
              <a:t>Then, based </a:t>
            </a:r>
            <a:r>
              <a:rPr lang="en-US" dirty="0" smtClean="0"/>
              <a:t>on </a:t>
            </a:r>
            <a:r>
              <a:rPr lang="en-US" dirty="0" smtClean="0"/>
              <a:t>the obtained </a:t>
            </a:r>
            <a:r>
              <a:rPr lang="en-US" dirty="0" smtClean="0"/>
              <a:t>similarity values, selects the N nearest neighbors for each </a:t>
            </a:r>
            <a:r>
              <a:rPr lang="en-US" dirty="0" smtClean="0"/>
              <a:t>document.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assignment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4286" y="1029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Given a document </a:t>
            </a:r>
            <a:r>
              <a:rPr lang="en-US" sz="3000" i="1" dirty="0" smtClean="0"/>
              <a:t>d</a:t>
            </a:r>
            <a:r>
              <a:rPr lang="en-US" sz="3000" dirty="0" smtClean="0"/>
              <a:t> from the test set in </a:t>
            </a:r>
            <a:r>
              <a:rPr lang="en-US" sz="3000" dirty="0" smtClean="0"/>
              <a:t>conjunction with </a:t>
            </a:r>
            <a:r>
              <a:rPr lang="en-US" sz="3000" dirty="0" smtClean="0"/>
              <a:t>its </a:t>
            </a:r>
            <a:r>
              <a:rPr lang="en-US" sz="3000" dirty="0" smtClean="0"/>
              <a:t>|</a:t>
            </a:r>
            <a:r>
              <a:rPr lang="en-US" sz="3000" i="1" dirty="0" err="1" smtClean="0"/>
              <a:t>V</a:t>
            </a:r>
            <a:r>
              <a:rPr lang="en-US" sz="3000" i="1" baseline="30000" dirty="0" err="1" smtClean="0"/>
              <a:t>d</a:t>
            </a:r>
            <a:r>
              <a:rPr lang="en-US" sz="3000" dirty="0" smtClean="0"/>
              <a:t>| nearest </a:t>
            </a:r>
            <a:r>
              <a:rPr lang="en-US" sz="3000" dirty="0" smtClean="0"/>
              <a:t>neighbors, this process assigns a class to </a:t>
            </a:r>
            <a:r>
              <a:rPr lang="en-US" sz="3000" i="1" dirty="0" smtClean="0"/>
              <a:t>d</a:t>
            </a:r>
            <a:r>
              <a:rPr lang="en-US" sz="3000" dirty="0" smtClean="0"/>
              <a:t> using the </a:t>
            </a:r>
            <a:r>
              <a:rPr lang="en-US" sz="3000" dirty="0" smtClean="0"/>
              <a:t>following formula: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1900" i="1" dirty="0" err="1" smtClean="0"/>
              <a:t>s</a:t>
            </a:r>
            <a:r>
              <a:rPr lang="en-US" sz="1900" i="1" dirty="0" err="1" smtClean="0"/>
              <a:t>im</a:t>
            </a:r>
            <a:r>
              <a:rPr lang="en-US" sz="1900" i="1" dirty="0" smtClean="0"/>
              <a:t> </a:t>
            </a:r>
            <a:r>
              <a:rPr lang="en-US" sz="1900" dirty="0" smtClean="0"/>
              <a:t>is </a:t>
            </a:r>
            <a:r>
              <a:rPr lang="en-US" sz="1900" dirty="0" smtClean="0"/>
              <a:t>the cosine similarity </a:t>
            </a:r>
            <a:r>
              <a:rPr lang="en-US" sz="1900" dirty="0" smtClean="0"/>
              <a:t>function</a:t>
            </a:r>
            <a:endParaRPr lang="en-US" sz="1900" dirty="0" smtClean="0"/>
          </a:p>
          <a:p>
            <a:pPr lvl="1"/>
            <a:r>
              <a:rPr lang="en-US" sz="1900" dirty="0" smtClean="0"/>
              <a:t>|</a:t>
            </a:r>
            <a:r>
              <a:rPr lang="en-US" sz="1900" i="1" dirty="0" err="1" smtClean="0"/>
              <a:t>V</a:t>
            </a:r>
            <a:r>
              <a:rPr lang="en-US" sz="1900" i="1" baseline="30000" dirty="0" err="1" smtClean="0"/>
              <a:t>d</a:t>
            </a:r>
            <a:r>
              <a:rPr lang="en-US" sz="1900" dirty="0" smtClean="0"/>
              <a:t>| </a:t>
            </a:r>
            <a:r>
              <a:rPr lang="en-US" sz="1900" dirty="0" smtClean="0"/>
              <a:t>= </a:t>
            </a:r>
            <a:r>
              <a:rPr lang="en-US" sz="1900" i="1" dirty="0" smtClean="0"/>
              <a:t>N</a:t>
            </a:r>
            <a:r>
              <a:rPr lang="en-US" sz="1900" dirty="0" smtClean="0"/>
              <a:t>, </a:t>
            </a:r>
            <a:r>
              <a:rPr lang="en-US" sz="1900" dirty="0" smtClean="0"/>
              <a:t>is the number of neighbors considered to provide information about </a:t>
            </a:r>
            <a:r>
              <a:rPr lang="en-US" sz="1900" dirty="0" smtClean="0"/>
              <a:t>document</a:t>
            </a:r>
          </a:p>
          <a:p>
            <a:pPr lvl="1"/>
            <a:r>
              <a:rPr lang="en-US" sz="1900" dirty="0" smtClean="0"/>
              <a:t>[</a:t>
            </a:r>
            <a:r>
              <a:rPr lang="en-US" sz="1900" i="1" dirty="0" smtClean="0"/>
              <a:t>lambda</a:t>
            </a:r>
            <a:r>
              <a:rPr lang="en-US" sz="1900" dirty="0" smtClean="0"/>
              <a:t>] is a constant used to determine the relative importance of both, the information from the own document (</a:t>
            </a:r>
            <a:r>
              <a:rPr lang="en-US" sz="1900" i="1" dirty="0" smtClean="0"/>
              <a:t>d</a:t>
            </a:r>
            <a:r>
              <a:rPr lang="en-US" sz="1900" dirty="0" smtClean="0"/>
              <a:t>) and the information from its neighbors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39</a:t>
            </a:fld>
            <a:endParaRPr lang="es-MX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7992888" cy="102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3776" y="1124744"/>
            <a:ext cx="822960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Supervised learning is the current state-of-the-art approach for text classification.</a:t>
            </a:r>
          </a:p>
          <a:p>
            <a:pPr lvl="1"/>
            <a:r>
              <a:rPr lang="en-US" dirty="0" smtClean="0"/>
              <a:t>A general inductive process builds a classifier by learning from a set of </a:t>
            </a:r>
            <a:r>
              <a:rPr lang="en-US" i="1" dirty="0" smtClean="0"/>
              <a:t>pre-classified examples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Pre-classified examples are, for this task, </a:t>
            </a:r>
            <a:r>
              <a:rPr lang="en-US" i="1" dirty="0" smtClean="0">
                <a:solidFill>
                  <a:schemeClr val="accent2"/>
                </a:solidFill>
              </a:rPr>
              <a:t>manually labeled </a:t>
            </a:r>
            <a:r>
              <a:rPr lang="en-US" dirty="0" smtClean="0"/>
              <a:t>documents.</a:t>
            </a:r>
          </a:p>
          <a:p>
            <a:r>
              <a:rPr lang="en-US" dirty="0" smtClean="0"/>
              <a:t>As expected, the more the labeled documents are, the better the classification model is 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small training sets (1)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40</a:t>
            </a:fld>
            <a:endParaRPr lang="es-MX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35571"/>
            <a:ext cx="38671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1357" y="1292510"/>
            <a:ext cx="40290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3975" y="4411846"/>
            <a:ext cx="553432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small training sets (2)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41</a:t>
            </a:fld>
            <a:endParaRPr lang="es-MX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63" y="1756993"/>
            <a:ext cx="4530540" cy="35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58352"/>
            <a:ext cx="4536504" cy="361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method seems to be very appropriate for tasks having a small number of training instances.</a:t>
            </a:r>
          </a:p>
          <a:p>
            <a:pPr lvl="1"/>
            <a:r>
              <a:rPr lang="en-US" sz="2700" dirty="0" smtClean="0"/>
              <a:t>Results indicate that using only 2</a:t>
            </a:r>
            <a:r>
              <a:rPr lang="en-US" sz="2700" dirty="0" smtClean="0"/>
              <a:t>% of the labeled instances (i.e., R8-reduced-10</a:t>
            </a:r>
            <a:r>
              <a:rPr lang="en-US" sz="2700" dirty="0" smtClean="0"/>
              <a:t>), it </a:t>
            </a:r>
            <a:r>
              <a:rPr lang="en-US" sz="2700" dirty="0" smtClean="0"/>
              <a:t>achieved a similar </a:t>
            </a:r>
            <a:r>
              <a:rPr lang="en-US" sz="2700" dirty="0" smtClean="0"/>
              <a:t>performance than </a:t>
            </a:r>
            <a:r>
              <a:rPr lang="en-US" sz="2700" dirty="0" smtClean="0"/>
              <a:t>Naive </a:t>
            </a:r>
            <a:r>
              <a:rPr lang="en-US" sz="2700" dirty="0" err="1" smtClean="0"/>
              <a:t>Bayes</a:t>
            </a:r>
            <a:r>
              <a:rPr lang="en-US" sz="2700" dirty="0" smtClean="0"/>
              <a:t> when it employed the complete training set (i.e., R8</a:t>
            </a:r>
            <a:r>
              <a:rPr lang="en-US" sz="2700" dirty="0" smtClean="0"/>
              <a:t>).</a:t>
            </a:r>
          </a:p>
          <a:p>
            <a:r>
              <a:rPr lang="en-US" dirty="0" smtClean="0"/>
              <a:t>It can be used in combination with semi-supervised methods</a:t>
            </a:r>
          </a:p>
          <a:p>
            <a:r>
              <a:rPr lang="en-US" dirty="0" smtClean="0"/>
              <a:t>It may also be appropriate for classifying short text documents</a:t>
            </a:r>
          </a:p>
          <a:p>
            <a:pPr lvl="1"/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results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5</a:t>
            </a:fld>
            <a:endParaRPr lang="es-MX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35571"/>
            <a:ext cx="38671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1357" y="1292510"/>
            <a:ext cx="40290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3975" y="4411846"/>
            <a:ext cx="553432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5148064" y="3707740"/>
            <a:ext cx="33431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Important drop in accuracy (27% )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rot="5400000">
            <a:off x="5400092" y="4329100"/>
            <a:ext cx="1080120" cy="57606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5004048" y="4725144"/>
            <a:ext cx="1800200" cy="64807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bottlenecks of classification is the labeling of a large set of examples.</a:t>
            </a:r>
          </a:p>
          <a:p>
            <a:r>
              <a:rPr lang="en-US" dirty="0" smtClean="0"/>
              <a:t>Construction of these training sets is:</a:t>
            </a:r>
          </a:p>
          <a:p>
            <a:pPr lvl="1"/>
            <a:r>
              <a:rPr lang="en-US" dirty="0" smtClean="0"/>
              <a:t>Very expensive </a:t>
            </a:r>
          </a:p>
          <a:p>
            <a:pPr lvl="1"/>
            <a:r>
              <a:rPr lang="en-US" dirty="0" smtClean="0"/>
              <a:t>Time consuming</a:t>
            </a:r>
          </a:p>
          <a:p>
            <a:r>
              <a:rPr lang="en-US" dirty="0" smtClean="0"/>
              <a:t>For many real-world applications labeled document sets are </a:t>
            </a:r>
            <a:r>
              <a:rPr lang="en-US" i="1" dirty="0" smtClean="0"/>
              <a:t>extremely small.</a:t>
            </a:r>
            <a:endParaRPr lang="en-US" dirty="0" smtClean="0"/>
          </a:p>
          <a:p>
            <a:endParaRPr lang="en-US" sz="1900" dirty="0" smtClean="0"/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How to deal with this situation?</a:t>
            </a:r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How to improve accuracy of classifiers?</a:t>
            </a:r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Another source of information?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Semi-supervised learning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 smtClean="0"/>
              <a:t>Idea is learning from a mixture of labeled and </a:t>
            </a:r>
            <a:r>
              <a:rPr lang="en-US" dirty="0" smtClean="0">
                <a:solidFill>
                  <a:schemeClr val="accent2"/>
                </a:solidFill>
              </a:rPr>
              <a:t>unlabeled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more text classification tasks, it is easy to obtain samples of unlabeled data.</a:t>
            </a:r>
          </a:p>
          <a:p>
            <a:pPr lvl="1"/>
            <a:r>
              <a:rPr lang="en-US" dirty="0" smtClean="0"/>
              <a:t>For many cases, Web can be seen as a large collection of unlabeled documents</a:t>
            </a:r>
          </a:p>
          <a:p>
            <a:r>
              <a:rPr lang="en-US" altLang="zh-CN" dirty="0" smtClean="0">
                <a:ea typeface="SimSun" pitchFamily="2" charset="-122"/>
              </a:rPr>
              <a:t>Assumption is that unlabeled data provide information about the joint probability distribution over words and collocations.</a:t>
            </a:r>
            <a:endParaRPr lang="en-US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semi-supervised learning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Semi supervised learners take as input unlabeled data and a limited source of labeled information, and,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if successful, achieve comparable performance to that of supervised learners at significantly reduced costs</a:t>
            </a:r>
          </a:p>
          <a:p>
            <a:r>
              <a:rPr lang="en-US" dirty="0" smtClean="0"/>
              <a:t>Two questions are important to answer:</a:t>
            </a:r>
          </a:p>
          <a:p>
            <a:pPr lvl="1"/>
            <a:r>
              <a:rPr lang="en-US" sz="2400" dirty="0" smtClean="0"/>
              <a:t>For a fixed number of labeled instances, how much improvement is obtained as the number of unlabeled instances grow?</a:t>
            </a:r>
          </a:p>
          <a:p>
            <a:pPr lvl="1"/>
            <a:r>
              <a:rPr lang="en-US" sz="2400" dirty="0" smtClean="0"/>
              <a:t>For a fixed target level of performance, what is the minimum number of labeled instances needed to achieve it, as the number of unlabeled instances grow?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Self-training algorithm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Based on the assumption that “one’s own high confidence predictions are correct”.</a:t>
            </a:r>
          </a:p>
          <a:p>
            <a:r>
              <a:rPr lang="en-US" dirty="0" smtClean="0"/>
              <a:t>Main steps:</a:t>
            </a:r>
          </a:p>
          <a:p>
            <a:pPr lvl="1"/>
            <a:r>
              <a:rPr lang="en-US" sz="2600" dirty="0" smtClean="0"/>
              <a:t>Use a set of labeled documents to construct a classifier</a:t>
            </a:r>
          </a:p>
          <a:p>
            <a:pPr lvl="1"/>
            <a:r>
              <a:rPr lang="en-US" sz="2600" dirty="0" smtClean="0"/>
              <a:t>Apply the classifier to unlabeled data</a:t>
            </a:r>
          </a:p>
          <a:p>
            <a:pPr lvl="1"/>
            <a:r>
              <a:rPr lang="en-US" sz="2600" dirty="0" smtClean="0"/>
              <a:t>Take the predictions of the classifier to be correct for those instances where it is most confident</a:t>
            </a:r>
          </a:p>
          <a:p>
            <a:pPr lvl="1"/>
            <a:r>
              <a:rPr lang="en-US" sz="2600" dirty="0" smtClean="0"/>
              <a:t>Expand labeled data by incorporation of the selected instances</a:t>
            </a:r>
          </a:p>
          <a:p>
            <a:pPr lvl="1"/>
            <a:r>
              <a:rPr lang="en-US" sz="2600" dirty="0" smtClean="0"/>
              <a:t>Train a new classifier</a:t>
            </a:r>
          </a:p>
          <a:p>
            <a:pPr lvl="1"/>
            <a:r>
              <a:rPr lang="en-US" sz="2600" dirty="0" smtClean="0"/>
              <a:t>Iterate the process until a stop condition is met.</a:t>
            </a:r>
            <a:endParaRPr lang="en-US" sz="2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5008</TotalTime>
  <Words>2141</Words>
  <Application>Microsoft Office PowerPoint</Application>
  <PresentationFormat>Presentación en pantalla (4:3)</PresentationFormat>
  <Paragraphs>307</Paragraphs>
  <Slides>42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4" baseType="lpstr">
      <vt:lpstr>Tema de Office</vt:lpstr>
      <vt:lpstr>Imagen de mapa de bits</vt:lpstr>
      <vt:lpstr>Special Topics in Text Mining</vt:lpstr>
      <vt:lpstr>Semi-supervised text classification</vt:lpstr>
      <vt:lpstr>Agenda</vt:lpstr>
      <vt:lpstr>Supervised learning</vt:lpstr>
      <vt:lpstr>Some interesting results</vt:lpstr>
      <vt:lpstr>The problem</vt:lpstr>
      <vt:lpstr>Semi-supervised learning</vt:lpstr>
      <vt:lpstr>Goal of semi-supervised learning</vt:lpstr>
      <vt:lpstr>Self-training algorithm</vt:lpstr>
      <vt:lpstr>Self-training algorithm (2)</vt:lpstr>
      <vt:lpstr>Parameters and variants </vt:lpstr>
      <vt:lpstr>Self-training: final comments</vt:lpstr>
      <vt:lpstr>Applications of Self-training</vt:lpstr>
      <vt:lpstr>Co-training</vt:lpstr>
      <vt:lpstr>General assumptions</vt:lpstr>
      <vt:lpstr>Co-training algorithm</vt:lpstr>
      <vt:lpstr>Co-training parameters</vt:lpstr>
      <vt:lpstr>Finding related unlabeled documents</vt:lpstr>
      <vt:lpstr>Self-training  using the Web as corpus</vt:lpstr>
      <vt:lpstr>How to build good queries?</vt:lpstr>
      <vt:lpstr>How to build good queries? (2)</vt:lpstr>
      <vt:lpstr>Web search</vt:lpstr>
      <vt:lpstr>Adapted self-training</vt:lpstr>
      <vt:lpstr>Experiment 1: Classifying Spanish news reports</vt:lpstr>
      <vt:lpstr>Experiment 2: Classifying English news reports</vt:lpstr>
      <vt:lpstr>Experiment 3: Authorship attribution of Spanish poems</vt:lpstr>
      <vt:lpstr>Classification without labeled documents</vt:lpstr>
      <vt:lpstr>Some proposed solution</vt:lpstr>
      <vt:lpstr>Final comments</vt:lpstr>
      <vt:lpstr>Set-based text classification</vt:lpstr>
      <vt:lpstr>Motivation</vt:lpstr>
      <vt:lpstr>Related idea</vt:lpstr>
      <vt:lpstr>Set-based text classification </vt:lpstr>
      <vt:lpstr>Difference with semi-supervised learning</vt:lpstr>
      <vt:lpstr>General approach</vt:lpstr>
      <vt:lpstr>Implementation based on prototypes</vt:lpstr>
      <vt:lpstr>Construction of prototypes</vt:lpstr>
      <vt:lpstr>Identification of nearest neighbors</vt:lpstr>
      <vt:lpstr>Class assignment</vt:lpstr>
      <vt:lpstr>Results on small training sets (1)</vt:lpstr>
      <vt:lpstr>Results on small training sets (2)</vt:lpstr>
      <vt:lpstr>Final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on Information Retrieval</dc:title>
  <dc:creator>Manuel</dc:creator>
  <cp:lastModifiedBy>Manuel</cp:lastModifiedBy>
  <cp:revision>357</cp:revision>
  <dcterms:created xsi:type="dcterms:W3CDTF">2010-08-09T18:16:14Z</dcterms:created>
  <dcterms:modified xsi:type="dcterms:W3CDTF">2011-02-09T21:19:23Z</dcterms:modified>
</cp:coreProperties>
</file>