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6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2" r:id="rId21"/>
    <p:sldId id="371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52" autoAdjust="0"/>
    <p:restoredTop sz="94660"/>
  </p:normalViewPr>
  <p:slideViewPr>
    <p:cSldViewPr>
      <p:cViewPr>
        <p:scale>
          <a:sx n="120" d="100"/>
          <a:sy n="120" d="100"/>
        </p:scale>
        <p:origin x="-7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9A4CE-1A7F-41DC-AAE5-F5809D08DC86}" type="datetimeFigureOut">
              <a:rPr lang="es-MX" smtClean="0"/>
              <a:pPr/>
              <a:t>20/04/2011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ED0E7-F659-4732-8727-379655FFFD62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611560" y="1196752"/>
            <a:ext cx="7992888" cy="21602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357436" y="269156"/>
            <a:ext cx="8496944" cy="711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</a:t>
            </a:r>
            <a:r>
              <a:rPr lang="es-ES" dirty="0" err="1" smtClean="0"/>
              <a:t>patron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4056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620" y="6556375"/>
            <a:ext cx="2895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44208" y="6381328"/>
            <a:ext cx="2133600" cy="365125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‹#›</a:t>
            </a:fld>
            <a:endParaRPr lang="es-MX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8613" y="6165850"/>
          <a:ext cx="2514600" cy="628650"/>
        </p:xfrm>
        <a:graphic>
          <a:graphicData uri="http://schemas.openxmlformats.org/presentationml/2006/ole">
            <p:oleObj spid="_x0000_s2050" name="Imagen de mapa de bits" r:id="rId3" imgW="2514286" imgH="628571" progId="PBrush">
              <p:embed/>
            </p:oleObj>
          </a:graphicData>
        </a:graphic>
      </p:graphicFrame>
      <p:cxnSp>
        <p:nvCxnSpPr>
          <p:cNvPr id="12" name="11 Conector recto"/>
          <p:cNvCxnSpPr/>
          <p:nvPr userDrawn="1"/>
        </p:nvCxnSpPr>
        <p:spPr>
          <a:xfrm>
            <a:off x="2339752" y="6309320"/>
            <a:ext cx="626469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D2DC-A499-4EAC-A14E-6F4DF92895F3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Special</a:t>
            </a:r>
            <a:r>
              <a:rPr lang="es-MX" dirty="0" smtClean="0"/>
              <a:t> </a:t>
            </a:r>
            <a:r>
              <a:rPr lang="es-MX" dirty="0" err="1" smtClean="0"/>
              <a:t>Topics</a:t>
            </a:r>
            <a:r>
              <a:rPr lang="es-MX" dirty="0" smtClean="0"/>
              <a:t> in</a:t>
            </a:r>
            <a:br>
              <a:rPr lang="es-MX" dirty="0" smtClean="0"/>
            </a:br>
            <a:r>
              <a:rPr lang="es-MX" dirty="0" err="1" smtClean="0"/>
              <a:t>Text</a:t>
            </a:r>
            <a:r>
              <a:rPr lang="es-MX" dirty="0" smtClean="0"/>
              <a:t> </a:t>
            </a:r>
            <a:r>
              <a:rPr lang="es-MX" dirty="0" err="1" smtClean="0"/>
              <a:t>Mining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288032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MX" dirty="0" smtClean="0"/>
              <a:t>Manuel Montes y Gómez</a:t>
            </a:r>
            <a:br>
              <a:rPr lang="es-MX" dirty="0" smtClean="0"/>
            </a:br>
            <a:r>
              <a:rPr lang="es-MX" sz="2400" dirty="0">
                <a:solidFill>
                  <a:schemeClr val="accent1">
                    <a:lumMod val="75000"/>
                  </a:schemeClr>
                </a:solidFill>
              </a:rPr>
              <a:t>http://ccc.inaoep.mx/~mmontesg/</a:t>
            </a:r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mmontesg@inaoep.mx</a:t>
            </a:r>
          </a:p>
          <a:p>
            <a:endParaRPr lang="en-US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dirty="0" smtClean="0"/>
              <a:t>University of Alabama at Birmingham, Spring 2011</a:t>
            </a:r>
          </a:p>
          <a:p>
            <a:endParaRPr lang="es-MX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Co-association matrix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represents </a:t>
            </a:r>
            <a:r>
              <a:rPr lang="en-US" dirty="0" err="1" smtClean="0"/>
              <a:t>pairwise</a:t>
            </a:r>
            <a:r>
              <a:rPr lang="en-US" dirty="0" smtClean="0"/>
              <a:t> similarities between each pair of data objects.</a:t>
            </a:r>
          </a:p>
          <a:p>
            <a:pPr lvl="1"/>
            <a:r>
              <a:rPr lang="en-US" dirty="0" smtClean="0"/>
              <a:t>It corresponds to an undirected graph where nodes represent objects and edges are weighted according to a defined measure of similarity. </a:t>
            </a:r>
          </a:p>
          <a:p>
            <a:r>
              <a:rPr lang="en-US" dirty="0" smtClean="0"/>
              <a:t>In this matrix, similarities reflect the frequency of co-occurrence of each pair of objects in the same cluster throughout the ensemble. </a:t>
            </a:r>
          </a:p>
          <a:p>
            <a:pPr lvl="1"/>
            <a:r>
              <a:rPr lang="en-US" dirty="0" smtClean="0"/>
              <a:t>It is the </a:t>
            </a:r>
            <a:r>
              <a:rPr lang="en-US" dirty="0" smtClean="0">
                <a:solidFill>
                  <a:schemeClr val="accent2"/>
                </a:solidFill>
              </a:rPr>
              <a:t>average of the adjacency matrices </a:t>
            </a:r>
            <a:r>
              <a:rPr lang="en-US" dirty="0" smtClean="0"/>
              <a:t>of the different individual clustering outputs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 co-association matrix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733256"/>
            <a:ext cx="8229600" cy="576064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en-US" dirty="0" smtClean="0">
                <a:solidFill>
                  <a:schemeClr val="accent2"/>
                </a:solidFill>
              </a:rPr>
              <a:t>How to build the final partition based on the co-association matrix?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7977"/>
            <a:ext cx="6721747" cy="45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123728" y="5157192"/>
            <a:ext cx="22322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5655888" y="5184488"/>
            <a:ext cx="20162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co-association matrix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co-association matrix (M) has been used in a number of different ways to extract a consensus partition:</a:t>
            </a:r>
          </a:p>
          <a:p>
            <a:pPr lvl="1"/>
            <a:r>
              <a:rPr lang="en-US" dirty="0" smtClean="0"/>
              <a:t>As similarity matrix</a:t>
            </a:r>
          </a:p>
          <a:p>
            <a:pPr lvl="2"/>
            <a:r>
              <a:rPr lang="en-US" dirty="0" smtClean="0"/>
              <a:t>It can be directly used by any clustering algorithm</a:t>
            </a:r>
          </a:p>
          <a:p>
            <a:pPr lvl="2"/>
            <a:r>
              <a:rPr lang="en-US" dirty="0" smtClean="0"/>
              <a:t>If distances are necessary, then use 1 – M.</a:t>
            </a:r>
          </a:p>
          <a:p>
            <a:pPr lvl="1"/>
            <a:r>
              <a:rPr lang="en-US" dirty="0" smtClean="0"/>
              <a:t>As a data representation</a:t>
            </a:r>
          </a:p>
          <a:p>
            <a:pPr lvl="2"/>
            <a:r>
              <a:rPr lang="en-US" dirty="0" smtClean="0"/>
              <a:t>Each one of the N documents is represented by N features</a:t>
            </a:r>
          </a:p>
          <a:p>
            <a:pPr lvl="2"/>
            <a:r>
              <a:rPr lang="en-US" dirty="0" smtClean="0"/>
              <a:t>Use this matrix to compute a similarity matrix. That means a </a:t>
            </a:r>
            <a:r>
              <a:rPr lang="en-US" dirty="0" smtClean="0">
                <a:solidFill>
                  <a:schemeClr val="accent2"/>
                </a:solidFill>
              </a:rPr>
              <a:t>second order computation of similarities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co-association matrix (2)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13</a:t>
            </a:fld>
            <a:endParaRPr lang="es-MX" dirty="0"/>
          </a:p>
        </p:txBody>
      </p:sp>
      <p:sp>
        <p:nvSpPr>
          <p:cNvPr id="6" name="5 Almacenamiento interno"/>
          <p:cNvSpPr/>
          <p:nvPr/>
        </p:nvSpPr>
        <p:spPr>
          <a:xfrm>
            <a:off x="730624" y="1406664"/>
            <a:ext cx="1224136" cy="57606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 redondeado"/>
          <p:cNvSpPr/>
          <p:nvPr/>
        </p:nvSpPr>
        <p:spPr>
          <a:xfrm>
            <a:off x="2530824" y="1478672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Similarity</a:t>
            </a:r>
            <a:br>
              <a:rPr lang="en-US" sz="1400" dirty="0" smtClean="0"/>
            </a:br>
            <a:r>
              <a:rPr lang="en-US" sz="1400" dirty="0" smtClean="0"/>
              <a:t>Computation</a:t>
            </a:r>
            <a:endParaRPr lang="en-US" sz="1400" dirty="0"/>
          </a:p>
        </p:txBody>
      </p:sp>
      <p:sp>
        <p:nvSpPr>
          <p:cNvPr id="8" name="7 Almacenamiento interno"/>
          <p:cNvSpPr/>
          <p:nvPr/>
        </p:nvSpPr>
        <p:spPr>
          <a:xfrm>
            <a:off x="4331024" y="1406664"/>
            <a:ext cx="648072" cy="57606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5627168" y="1478672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Clustering</a:t>
            </a:r>
            <a:br>
              <a:rPr lang="en-US" sz="1400" dirty="0" smtClean="0"/>
            </a:br>
            <a:r>
              <a:rPr lang="en-US" sz="1400" dirty="0" smtClean="0"/>
              <a:t>Algorithm</a:t>
            </a:r>
            <a:endParaRPr lang="en-US" sz="1400" dirty="0"/>
          </a:p>
        </p:txBody>
      </p:sp>
      <p:sp>
        <p:nvSpPr>
          <p:cNvPr id="10" name="9 Elipse"/>
          <p:cNvSpPr/>
          <p:nvPr/>
        </p:nvSpPr>
        <p:spPr>
          <a:xfrm>
            <a:off x="7787408" y="14066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Forma libre"/>
          <p:cNvSpPr/>
          <p:nvPr/>
        </p:nvSpPr>
        <p:spPr>
          <a:xfrm>
            <a:off x="8003432" y="1262648"/>
            <a:ext cx="533970" cy="711680"/>
          </a:xfrm>
          <a:custGeom>
            <a:avLst/>
            <a:gdLst>
              <a:gd name="connsiteX0" fmla="*/ 533970 w 533970"/>
              <a:gd name="connsiteY0" fmla="*/ 0 h 711680"/>
              <a:gd name="connsiteX1" fmla="*/ 533970 w 533970"/>
              <a:gd name="connsiteY1" fmla="*/ 0 h 711680"/>
              <a:gd name="connsiteX2" fmla="*/ 165480 w 533970"/>
              <a:gd name="connsiteY2" fmla="*/ 532263 h 711680"/>
              <a:gd name="connsiteX3" fmla="*/ 165480 w 533970"/>
              <a:gd name="connsiteY3" fmla="*/ 518615 h 711680"/>
              <a:gd name="connsiteX4" fmla="*/ 301958 w 533970"/>
              <a:gd name="connsiteY4" fmla="*/ 641445 h 711680"/>
              <a:gd name="connsiteX5" fmla="*/ 356549 w 533970"/>
              <a:gd name="connsiteY5" fmla="*/ 655092 h 711680"/>
              <a:gd name="connsiteX6" fmla="*/ 397492 w 533970"/>
              <a:gd name="connsiteY6" fmla="*/ 682388 h 711680"/>
              <a:gd name="connsiteX7" fmla="*/ 533970 w 533970"/>
              <a:gd name="connsiteY7" fmla="*/ 682388 h 711680"/>
              <a:gd name="connsiteX8" fmla="*/ 533970 w 533970"/>
              <a:gd name="connsiteY8" fmla="*/ 600501 h 711680"/>
              <a:gd name="connsiteX9" fmla="*/ 533970 w 533970"/>
              <a:gd name="connsiteY9" fmla="*/ 0 h 7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970" h="711680">
                <a:moveTo>
                  <a:pt x="533970" y="0"/>
                </a:moveTo>
                <a:lnTo>
                  <a:pt x="533970" y="0"/>
                </a:lnTo>
                <a:cubicBezTo>
                  <a:pt x="148017" y="523794"/>
                  <a:pt x="0" y="366771"/>
                  <a:pt x="165480" y="532263"/>
                </a:cubicBezTo>
                <a:lnTo>
                  <a:pt x="165480" y="518615"/>
                </a:lnTo>
                <a:cubicBezTo>
                  <a:pt x="182898" y="536033"/>
                  <a:pt x="256219" y="621843"/>
                  <a:pt x="301958" y="641445"/>
                </a:cubicBezTo>
                <a:cubicBezTo>
                  <a:pt x="319198" y="648834"/>
                  <a:pt x="338352" y="650543"/>
                  <a:pt x="356549" y="655092"/>
                </a:cubicBezTo>
                <a:cubicBezTo>
                  <a:pt x="370197" y="664191"/>
                  <a:pt x="382821" y="675052"/>
                  <a:pt x="397492" y="682388"/>
                </a:cubicBezTo>
                <a:cubicBezTo>
                  <a:pt x="432959" y="700122"/>
                  <a:pt x="504678" y="711680"/>
                  <a:pt x="533970" y="682388"/>
                </a:cubicBezTo>
                <a:lnTo>
                  <a:pt x="533970" y="600501"/>
                </a:lnTo>
                <a:lnTo>
                  <a:pt x="53397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Forma libre"/>
          <p:cNvSpPr/>
          <p:nvPr/>
        </p:nvSpPr>
        <p:spPr>
          <a:xfrm>
            <a:off x="7643392" y="1766704"/>
            <a:ext cx="600502" cy="313899"/>
          </a:xfrm>
          <a:custGeom>
            <a:avLst/>
            <a:gdLst>
              <a:gd name="connsiteX0" fmla="*/ 0 w 600502"/>
              <a:gd name="connsiteY0" fmla="*/ 0 h 313899"/>
              <a:gd name="connsiteX1" fmla="*/ 0 w 600502"/>
              <a:gd name="connsiteY1" fmla="*/ 0 h 313899"/>
              <a:gd name="connsiteX2" fmla="*/ 40943 w 600502"/>
              <a:gd name="connsiteY2" fmla="*/ 109182 h 313899"/>
              <a:gd name="connsiteX3" fmla="*/ 54591 w 600502"/>
              <a:gd name="connsiteY3" fmla="*/ 150126 h 313899"/>
              <a:gd name="connsiteX4" fmla="*/ 136478 w 600502"/>
              <a:gd name="connsiteY4" fmla="*/ 204717 h 313899"/>
              <a:gd name="connsiteX5" fmla="*/ 177421 w 600502"/>
              <a:gd name="connsiteY5" fmla="*/ 232012 h 313899"/>
              <a:gd name="connsiteX6" fmla="*/ 232012 w 600502"/>
              <a:gd name="connsiteY6" fmla="*/ 286603 h 313899"/>
              <a:gd name="connsiteX7" fmla="*/ 436729 w 600502"/>
              <a:gd name="connsiteY7" fmla="*/ 313899 h 313899"/>
              <a:gd name="connsiteX8" fmla="*/ 600502 w 600502"/>
              <a:gd name="connsiteY8" fmla="*/ 218365 h 313899"/>
              <a:gd name="connsiteX9" fmla="*/ 395785 w 600502"/>
              <a:gd name="connsiteY9" fmla="*/ 150126 h 313899"/>
              <a:gd name="connsiteX10" fmla="*/ 218364 w 600502"/>
              <a:gd name="connsiteY10" fmla="*/ 27296 h 313899"/>
              <a:gd name="connsiteX11" fmla="*/ 0 w 600502"/>
              <a:gd name="connsiteY11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2" h="313899">
                <a:moveTo>
                  <a:pt x="0" y="0"/>
                </a:moveTo>
                <a:lnTo>
                  <a:pt x="0" y="0"/>
                </a:lnTo>
                <a:cubicBezTo>
                  <a:pt x="13648" y="36394"/>
                  <a:pt x="27660" y="72653"/>
                  <a:pt x="40943" y="109182"/>
                </a:cubicBezTo>
                <a:cubicBezTo>
                  <a:pt x="45859" y="122702"/>
                  <a:pt x="44418" y="139953"/>
                  <a:pt x="54591" y="150126"/>
                </a:cubicBezTo>
                <a:cubicBezTo>
                  <a:pt x="77788" y="173323"/>
                  <a:pt x="109182" y="186520"/>
                  <a:pt x="136478" y="204717"/>
                </a:cubicBezTo>
                <a:lnTo>
                  <a:pt x="177421" y="232012"/>
                </a:lnTo>
                <a:cubicBezTo>
                  <a:pt x="210360" y="281420"/>
                  <a:pt x="190046" y="265621"/>
                  <a:pt x="232012" y="286603"/>
                </a:cubicBezTo>
                <a:lnTo>
                  <a:pt x="436729" y="313899"/>
                </a:lnTo>
                <a:lnTo>
                  <a:pt x="600502" y="218365"/>
                </a:lnTo>
                <a:lnTo>
                  <a:pt x="395785" y="150126"/>
                </a:lnTo>
                <a:lnTo>
                  <a:pt x="218364" y="27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343288" y="15332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193736" y="104662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6" name="15 Conector recto de flecha"/>
          <p:cNvCxnSpPr>
            <a:stCxn id="6" idx="3"/>
            <a:endCxn id="7" idx="1"/>
          </p:cNvCxnSpPr>
          <p:nvPr/>
        </p:nvCxnSpPr>
        <p:spPr>
          <a:xfrm>
            <a:off x="1954760" y="169469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7" idx="3"/>
            <a:endCxn id="8" idx="1"/>
          </p:cNvCxnSpPr>
          <p:nvPr/>
        </p:nvCxnSpPr>
        <p:spPr>
          <a:xfrm>
            <a:off x="3754960" y="1694696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8" idx="3"/>
            <a:endCxn id="9" idx="1"/>
          </p:cNvCxnSpPr>
          <p:nvPr/>
        </p:nvCxnSpPr>
        <p:spPr>
          <a:xfrm>
            <a:off x="4979096" y="169469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9" idx="3"/>
          </p:cNvCxnSpPr>
          <p:nvPr/>
        </p:nvCxnSpPr>
        <p:spPr>
          <a:xfrm>
            <a:off x="6851304" y="169469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3970984" y="138924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501334" y="106404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72264" y="2000144"/>
            <a:ext cx="1334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Document-feature</a:t>
            </a:r>
          </a:p>
          <a:p>
            <a:pPr algn="ctr"/>
            <a:r>
              <a:rPr lang="en-US" sz="1200" i="1" dirty="0" smtClean="0"/>
              <a:t>matrix</a:t>
            </a:r>
            <a:endParaRPr lang="en-US" sz="1200" i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968559" y="1982728"/>
            <a:ext cx="143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Document similarity</a:t>
            </a:r>
          </a:p>
          <a:p>
            <a:pPr algn="ctr"/>
            <a:r>
              <a:rPr lang="en-US" sz="1200" i="1" dirty="0" smtClean="0"/>
              <a:t>matrix</a:t>
            </a:r>
            <a:endParaRPr lang="en-US" sz="1200" i="1" dirty="0"/>
          </a:p>
        </p:txBody>
      </p:sp>
      <p:sp>
        <p:nvSpPr>
          <p:cNvPr id="27" name="26 Almacenamiento interno"/>
          <p:cNvSpPr/>
          <p:nvPr/>
        </p:nvSpPr>
        <p:spPr>
          <a:xfrm>
            <a:off x="4288886" y="3179591"/>
            <a:ext cx="677986" cy="576064"/>
          </a:xfrm>
          <a:prstGeom prst="flowChartInternalStorage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Rectángulo redondeado"/>
          <p:cNvSpPr/>
          <p:nvPr/>
        </p:nvSpPr>
        <p:spPr>
          <a:xfrm>
            <a:off x="5622206" y="3237951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Clustering</a:t>
            </a:r>
            <a:br>
              <a:rPr lang="en-US" sz="1400" dirty="0" smtClean="0"/>
            </a:br>
            <a:r>
              <a:rPr lang="en-US" sz="1400" dirty="0" smtClean="0"/>
              <a:t>Algorithm</a:t>
            </a:r>
            <a:endParaRPr lang="en-US" sz="1400" dirty="0"/>
          </a:p>
        </p:txBody>
      </p:sp>
      <p:sp>
        <p:nvSpPr>
          <p:cNvPr id="31" name="30 Elipse"/>
          <p:cNvSpPr/>
          <p:nvPr/>
        </p:nvSpPr>
        <p:spPr>
          <a:xfrm>
            <a:off x="7782446" y="316594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Forma libre"/>
          <p:cNvSpPr/>
          <p:nvPr/>
        </p:nvSpPr>
        <p:spPr>
          <a:xfrm>
            <a:off x="7998470" y="3021927"/>
            <a:ext cx="533970" cy="711680"/>
          </a:xfrm>
          <a:custGeom>
            <a:avLst/>
            <a:gdLst>
              <a:gd name="connsiteX0" fmla="*/ 533970 w 533970"/>
              <a:gd name="connsiteY0" fmla="*/ 0 h 711680"/>
              <a:gd name="connsiteX1" fmla="*/ 533970 w 533970"/>
              <a:gd name="connsiteY1" fmla="*/ 0 h 711680"/>
              <a:gd name="connsiteX2" fmla="*/ 165480 w 533970"/>
              <a:gd name="connsiteY2" fmla="*/ 532263 h 711680"/>
              <a:gd name="connsiteX3" fmla="*/ 165480 w 533970"/>
              <a:gd name="connsiteY3" fmla="*/ 518615 h 711680"/>
              <a:gd name="connsiteX4" fmla="*/ 301958 w 533970"/>
              <a:gd name="connsiteY4" fmla="*/ 641445 h 711680"/>
              <a:gd name="connsiteX5" fmla="*/ 356549 w 533970"/>
              <a:gd name="connsiteY5" fmla="*/ 655092 h 711680"/>
              <a:gd name="connsiteX6" fmla="*/ 397492 w 533970"/>
              <a:gd name="connsiteY6" fmla="*/ 682388 h 711680"/>
              <a:gd name="connsiteX7" fmla="*/ 533970 w 533970"/>
              <a:gd name="connsiteY7" fmla="*/ 682388 h 711680"/>
              <a:gd name="connsiteX8" fmla="*/ 533970 w 533970"/>
              <a:gd name="connsiteY8" fmla="*/ 600501 h 711680"/>
              <a:gd name="connsiteX9" fmla="*/ 533970 w 533970"/>
              <a:gd name="connsiteY9" fmla="*/ 0 h 7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970" h="711680">
                <a:moveTo>
                  <a:pt x="533970" y="0"/>
                </a:moveTo>
                <a:lnTo>
                  <a:pt x="533970" y="0"/>
                </a:lnTo>
                <a:cubicBezTo>
                  <a:pt x="148017" y="523794"/>
                  <a:pt x="0" y="366771"/>
                  <a:pt x="165480" y="532263"/>
                </a:cubicBezTo>
                <a:lnTo>
                  <a:pt x="165480" y="518615"/>
                </a:lnTo>
                <a:cubicBezTo>
                  <a:pt x="182898" y="536033"/>
                  <a:pt x="256219" y="621843"/>
                  <a:pt x="301958" y="641445"/>
                </a:cubicBezTo>
                <a:cubicBezTo>
                  <a:pt x="319198" y="648834"/>
                  <a:pt x="338352" y="650543"/>
                  <a:pt x="356549" y="655092"/>
                </a:cubicBezTo>
                <a:cubicBezTo>
                  <a:pt x="370197" y="664191"/>
                  <a:pt x="382821" y="675052"/>
                  <a:pt x="397492" y="682388"/>
                </a:cubicBezTo>
                <a:cubicBezTo>
                  <a:pt x="432959" y="700122"/>
                  <a:pt x="504678" y="711680"/>
                  <a:pt x="533970" y="682388"/>
                </a:cubicBezTo>
                <a:lnTo>
                  <a:pt x="533970" y="600501"/>
                </a:lnTo>
                <a:lnTo>
                  <a:pt x="53397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Forma libre"/>
          <p:cNvSpPr/>
          <p:nvPr/>
        </p:nvSpPr>
        <p:spPr>
          <a:xfrm>
            <a:off x="7638430" y="3525983"/>
            <a:ext cx="600502" cy="313899"/>
          </a:xfrm>
          <a:custGeom>
            <a:avLst/>
            <a:gdLst>
              <a:gd name="connsiteX0" fmla="*/ 0 w 600502"/>
              <a:gd name="connsiteY0" fmla="*/ 0 h 313899"/>
              <a:gd name="connsiteX1" fmla="*/ 0 w 600502"/>
              <a:gd name="connsiteY1" fmla="*/ 0 h 313899"/>
              <a:gd name="connsiteX2" fmla="*/ 40943 w 600502"/>
              <a:gd name="connsiteY2" fmla="*/ 109182 h 313899"/>
              <a:gd name="connsiteX3" fmla="*/ 54591 w 600502"/>
              <a:gd name="connsiteY3" fmla="*/ 150126 h 313899"/>
              <a:gd name="connsiteX4" fmla="*/ 136478 w 600502"/>
              <a:gd name="connsiteY4" fmla="*/ 204717 h 313899"/>
              <a:gd name="connsiteX5" fmla="*/ 177421 w 600502"/>
              <a:gd name="connsiteY5" fmla="*/ 232012 h 313899"/>
              <a:gd name="connsiteX6" fmla="*/ 232012 w 600502"/>
              <a:gd name="connsiteY6" fmla="*/ 286603 h 313899"/>
              <a:gd name="connsiteX7" fmla="*/ 436729 w 600502"/>
              <a:gd name="connsiteY7" fmla="*/ 313899 h 313899"/>
              <a:gd name="connsiteX8" fmla="*/ 600502 w 600502"/>
              <a:gd name="connsiteY8" fmla="*/ 218365 h 313899"/>
              <a:gd name="connsiteX9" fmla="*/ 395785 w 600502"/>
              <a:gd name="connsiteY9" fmla="*/ 150126 h 313899"/>
              <a:gd name="connsiteX10" fmla="*/ 218364 w 600502"/>
              <a:gd name="connsiteY10" fmla="*/ 27296 h 313899"/>
              <a:gd name="connsiteX11" fmla="*/ 0 w 600502"/>
              <a:gd name="connsiteY11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2" h="313899">
                <a:moveTo>
                  <a:pt x="0" y="0"/>
                </a:moveTo>
                <a:lnTo>
                  <a:pt x="0" y="0"/>
                </a:lnTo>
                <a:cubicBezTo>
                  <a:pt x="13648" y="36394"/>
                  <a:pt x="27660" y="72653"/>
                  <a:pt x="40943" y="109182"/>
                </a:cubicBezTo>
                <a:cubicBezTo>
                  <a:pt x="45859" y="122702"/>
                  <a:pt x="44418" y="139953"/>
                  <a:pt x="54591" y="150126"/>
                </a:cubicBezTo>
                <a:cubicBezTo>
                  <a:pt x="77788" y="173323"/>
                  <a:pt x="109182" y="186520"/>
                  <a:pt x="136478" y="204717"/>
                </a:cubicBezTo>
                <a:lnTo>
                  <a:pt x="177421" y="232012"/>
                </a:lnTo>
                <a:cubicBezTo>
                  <a:pt x="210360" y="281420"/>
                  <a:pt x="190046" y="265621"/>
                  <a:pt x="232012" y="286603"/>
                </a:cubicBezTo>
                <a:lnTo>
                  <a:pt x="436729" y="313899"/>
                </a:lnTo>
                <a:lnTo>
                  <a:pt x="600502" y="218365"/>
                </a:lnTo>
                <a:lnTo>
                  <a:pt x="395785" y="150126"/>
                </a:lnTo>
                <a:lnTo>
                  <a:pt x="218364" y="27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CuadroTexto"/>
          <p:cNvSpPr txBox="1"/>
          <p:nvPr/>
        </p:nvSpPr>
        <p:spPr>
          <a:xfrm>
            <a:off x="3956142" y="330619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34 CuadroTexto"/>
          <p:cNvSpPr txBox="1"/>
          <p:nvPr/>
        </p:nvSpPr>
        <p:spPr>
          <a:xfrm>
            <a:off x="4544704" y="279457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38" name="37 Conector recto de flecha"/>
          <p:cNvCxnSpPr>
            <a:endCxn id="30" idx="1"/>
          </p:cNvCxnSpPr>
          <p:nvPr/>
        </p:nvCxnSpPr>
        <p:spPr>
          <a:xfrm>
            <a:off x="4974134" y="3453975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30" idx="3"/>
          </p:cNvCxnSpPr>
          <p:nvPr/>
        </p:nvCxnSpPr>
        <p:spPr>
          <a:xfrm>
            <a:off x="6846342" y="3453975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4136786" y="3742007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Co-association</a:t>
            </a:r>
          </a:p>
          <a:p>
            <a:pPr algn="ctr"/>
            <a:r>
              <a:rPr lang="en-US" sz="1200" i="1" dirty="0" smtClean="0"/>
              <a:t>matrix</a:t>
            </a:r>
            <a:endParaRPr lang="en-US" sz="1200" i="1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2683224" y="4750119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Similarity</a:t>
            </a:r>
            <a:br>
              <a:rPr lang="en-US" sz="1400" dirty="0" smtClean="0"/>
            </a:br>
            <a:r>
              <a:rPr lang="en-US" sz="1400" dirty="0" smtClean="0"/>
              <a:t>Computation</a:t>
            </a:r>
            <a:endParaRPr lang="en-US" sz="1400" dirty="0"/>
          </a:p>
        </p:txBody>
      </p:sp>
      <p:sp>
        <p:nvSpPr>
          <p:cNvPr id="46" name="45 Almacenamiento interno"/>
          <p:cNvSpPr/>
          <p:nvPr/>
        </p:nvSpPr>
        <p:spPr>
          <a:xfrm>
            <a:off x="4483424" y="4678111"/>
            <a:ext cx="648072" cy="576064"/>
          </a:xfrm>
          <a:prstGeom prst="flowChartInternalStorage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46 Rectángulo redondeado"/>
          <p:cNvSpPr/>
          <p:nvPr/>
        </p:nvSpPr>
        <p:spPr>
          <a:xfrm>
            <a:off x="5779568" y="4750119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Clustering</a:t>
            </a:r>
            <a:br>
              <a:rPr lang="en-US" sz="1400" dirty="0" smtClean="0"/>
            </a:br>
            <a:r>
              <a:rPr lang="en-US" sz="1400" dirty="0" smtClean="0"/>
              <a:t>Algorithm</a:t>
            </a:r>
            <a:endParaRPr lang="en-US" sz="1400" dirty="0"/>
          </a:p>
        </p:txBody>
      </p:sp>
      <p:sp>
        <p:nvSpPr>
          <p:cNvPr id="48" name="47 Elipse"/>
          <p:cNvSpPr/>
          <p:nvPr/>
        </p:nvSpPr>
        <p:spPr>
          <a:xfrm>
            <a:off x="7939808" y="46781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48 Forma libre"/>
          <p:cNvSpPr/>
          <p:nvPr/>
        </p:nvSpPr>
        <p:spPr>
          <a:xfrm>
            <a:off x="8155832" y="4534095"/>
            <a:ext cx="533970" cy="711680"/>
          </a:xfrm>
          <a:custGeom>
            <a:avLst/>
            <a:gdLst>
              <a:gd name="connsiteX0" fmla="*/ 533970 w 533970"/>
              <a:gd name="connsiteY0" fmla="*/ 0 h 711680"/>
              <a:gd name="connsiteX1" fmla="*/ 533970 w 533970"/>
              <a:gd name="connsiteY1" fmla="*/ 0 h 711680"/>
              <a:gd name="connsiteX2" fmla="*/ 165480 w 533970"/>
              <a:gd name="connsiteY2" fmla="*/ 532263 h 711680"/>
              <a:gd name="connsiteX3" fmla="*/ 165480 w 533970"/>
              <a:gd name="connsiteY3" fmla="*/ 518615 h 711680"/>
              <a:gd name="connsiteX4" fmla="*/ 301958 w 533970"/>
              <a:gd name="connsiteY4" fmla="*/ 641445 h 711680"/>
              <a:gd name="connsiteX5" fmla="*/ 356549 w 533970"/>
              <a:gd name="connsiteY5" fmla="*/ 655092 h 711680"/>
              <a:gd name="connsiteX6" fmla="*/ 397492 w 533970"/>
              <a:gd name="connsiteY6" fmla="*/ 682388 h 711680"/>
              <a:gd name="connsiteX7" fmla="*/ 533970 w 533970"/>
              <a:gd name="connsiteY7" fmla="*/ 682388 h 711680"/>
              <a:gd name="connsiteX8" fmla="*/ 533970 w 533970"/>
              <a:gd name="connsiteY8" fmla="*/ 600501 h 711680"/>
              <a:gd name="connsiteX9" fmla="*/ 533970 w 533970"/>
              <a:gd name="connsiteY9" fmla="*/ 0 h 7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970" h="711680">
                <a:moveTo>
                  <a:pt x="533970" y="0"/>
                </a:moveTo>
                <a:lnTo>
                  <a:pt x="533970" y="0"/>
                </a:lnTo>
                <a:cubicBezTo>
                  <a:pt x="148017" y="523794"/>
                  <a:pt x="0" y="366771"/>
                  <a:pt x="165480" y="532263"/>
                </a:cubicBezTo>
                <a:lnTo>
                  <a:pt x="165480" y="518615"/>
                </a:lnTo>
                <a:cubicBezTo>
                  <a:pt x="182898" y="536033"/>
                  <a:pt x="256219" y="621843"/>
                  <a:pt x="301958" y="641445"/>
                </a:cubicBezTo>
                <a:cubicBezTo>
                  <a:pt x="319198" y="648834"/>
                  <a:pt x="338352" y="650543"/>
                  <a:pt x="356549" y="655092"/>
                </a:cubicBezTo>
                <a:cubicBezTo>
                  <a:pt x="370197" y="664191"/>
                  <a:pt x="382821" y="675052"/>
                  <a:pt x="397492" y="682388"/>
                </a:cubicBezTo>
                <a:cubicBezTo>
                  <a:pt x="432959" y="700122"/>
                  <a:pt x="504678" y="711680"/>
                  <a:pt x="533970" y="682388"/>
                </a:cubicBezTo>
                <a:lnTo>
                  <a:pt x="533970" y="600501"/>
                </a:lnTo>
                <a:lnTo>
                  <a:pt x="53397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49 Forma libre"/>
          <p:cNvSpPr/>
          <p:nvPr/>
        </p:nvSpPr>
        <p:spPr>
          <a:xfrm>
            <a:off x="7795792" y="5038151"/>
            <a:ext cx="600502" cy="313899"/>
          </a:xfrm>
          <a:custGeom>
            <a:avLst/>
            <a:gdLst>
              <a:gd name="connsiteX0" fmla="*/ 0 w 600502"/>
              <a:gd name="connsiteY0" fmla="*/ 0 h 313899"/>
              <a:gd name="connsiteX1" fmla="*/ 0 w 600502"/>
              <a:gd name="connsiteY1" fmla="*/ 0 h 313899"/>
              <a:gd name="connsiteX2" fmla="*/ 40943 w 600502"/>
              <a:gd name="connsiteY2" fmla="*/ 109182 h 313899"/>
              <a:gd name="connsiteX3" fmla="*/ 54591 w 600502"/>
              <a:gd name="connsiteY3" fmla="*/ 150126 h 313899"/>
              <a:gd name="connsiteX4" fmla="*/ 136478 w 600502"/>
              <a:gd name="connsiteY4" fmla="*/ 204717 h 313899"/>
              <a:gd name="connsiteX5" fmla="*/ 177421 w 600502"/>
              <a:gd name="connsiteY5" fmla="*/ 232012 h 313899"/>
              <a:gd name="connsiteX6" fmla="*/ 232012 w 600502"/>
              <a:gd name="connsiteY6" fmla="*/ 286603 h 313899"/>
              <a:gd name="connsiteX7" fmla="*/ 436729 w 600502"/>
              <a:gd name="connsiteY7" fmla="*/ 313899 h 313899"/>
              <a:gd name="connsiteX8" fmla="*/ 600502 w 600502"/>
              <a:gd name="connsiteY8" fmla="*/ 218365 h 313899"/>
              <a:gd name="connsiteX9" fmla="*/ 395785 w 600502"/>
              <a:gd name="connsiteY9" fmla="*/ 150126 h 313899"/>
              <a:gd name="connsiteX10" fmla="*/ 218364 w 600502"/>
              <a:gd name="connsiteY10" fmla="*/ 27296 h 313899"/>
              <a:gd name="connsiteX11" fmla="*/ 0 w 600502"/>
              <a:gd name="connsiteY11" fmla="*/ 0 h 31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0502" h="313899">
                <a:moveTo>
                  <a:pt x="0" y="0"/>
                </a:moveTo>
                <a:lnTo>
                  <a:pt x="0" y="0"/>
                </a:lnTo>
                <a:cubicBezTo>
                  <a:pt x="13648" y="36394"/>
                  <a:pt x="27660" y="72653"/>
                  <a:pt x="40943" y="109182"/>
                </a:cubicBezTo>
                <a:cubicBezTo>
                  <a:pt x="45859" y="122702"/>
                  <a:pt x="44418" y="139953"/>
                  <a:pt x="54591" y="150126"/>
                </a:cubicBezTo>
                <a:cubicBezTo>
                  <a:pt x="77788" y="173323"/>
                  <a:pt x="109182" y="186520"/>
                  <a:pt x="136478" y="204717"/>
                </a:cubicBezTo>
                <a:lnTo>
                  <a:pt x="177421" y="232012"/>
                </a:lnTo>
                <a:cubicBezTo>
                  <a:pt x="210360" y="281420"/>
                  <a:pt x="190046" y="265621"/>
                  <a:pt x="232012" y="286603"/>
                </a:cubicBezTo>
                <a:lnTo>
                  <a:pt x="436729" y="313899"/>
                </a:lnTo>
                <a:lnTo>
                  <a:pt x="600502" y="218365"/>
                </a:lnTo>
                <a:lnTo>
                  <a:pt x="395785" y="150126"/>
                </a:lnTo>
                <a:lnTo>
                  <a:pt x="218364" y="2729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52 Conector recto de flecha"/>
          <p:cNvCxnSpPr>
            <a:endCxn id="45" idx="1"/>
          </p:cNvCxnSpPr>
          <p:nvPr/>
        </p:nvCxnSpPr>
        <p:spPr>
          <a:xfrm>
            <a:off x="2107160" y="4966143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>
            <a:stCxn id="45" idx="3"/>
            <a:endCxn id="46" idx="1"/>
          </p:cNvCxnSpPr>
          <p:nvPr/>
        </p:nvCxnSpPr>
        <p:spPr>
          <a:xfrm>
            <a:off x="3907360" y="4966143"/>
            <a:ext cx="5760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46" idx="3"/>
            <a:endCxn id="47" idx="1"/>
          </p:cNvCxnSpPr>
          <p:nvPr/>
        </p:nvCxnSpPr>
        <p:spPr>
          <a:xfrm>
            <a:off x="5131496" y="4966143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>
            <a:stCxn id="47" idx="3"/>
          </p:cNvCxnSpPr>
          <p:nvPr/>
        </p:nvCxnSpPr>
        <p:spPr>
          <a:xfrm>
            <a:off x="7003704" y="4966143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4123384" y="4660695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58" name="57 CuadroTexto"/>
          <p:cNvSpPr txBox="1"/>
          <p:nvPr/>
        </p:nvSpPr>
        <p:spPr>
          <a:xfrm>
            <a:off x="4653734" y="433548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0" name="59 CuadroTexto"/>
          <p:cNvSpPr txBox="1"/>
          <p:nvPr/>
        </p:nvSpPr>
        <p:spPr>
          <a:xfrm>
            <a:off x="4120959" y="5254175"/>
            <a:ext cx="1433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Document similarity</a:t>
            </a:r>
          </a:p>
          <a:p>
            <a:pPr algn="ctr"/>
            <a:r>
              <a:rPr lang="en-US" sz="1200" i="1" dirty="0" smtClean="0"/>
              <a:t>matrix</a:t>
            </a:r>
            <a:endParaRPr lang="en-US" sz="1200" i="1" dirty="0"/>
          </a:p>
        </p:txBody>
      </p:sp>
      <p:sp>
        <p:nvSpPr>
          <p:cNvPr id="62" name="61 Almacenamiento interno"/>
          <p:cNvSpPr/>
          <p:nvPr/>
        </p:nvSpPr>
        <p:spPr>
          <a:xfrm>
            <a:off x="1404695" y="4664463"/>
            <a:ext cx="677986" cy="576064"/>
          </a:xfrm>
          <a:prstGeom prst="flowChartInternalStorage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CuadroTexto"/>
          <p:cNvSpPr txBox="1"/>
          <p:nvPr/>
        </p:nvSpPr>
        <p:spPr>
          <a:xfrm>
            <a:off x="1071951" y="479106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4" name="63 CuadroTexto"/>
          <p:cNvSpPr txBox="1"/>
          <p:nvPr/>
        </p:nvSpPr>
        <p:spPr>
          <a:xfrm>
            <a:off x="1252595" y="5226879"/>
            <a:ext cx="1087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Co-association</a:t>
            </a:r>
          </a:p>
          <a:p>
            <a:pPr algn="ctr"/>
            <a:r>
              <a:rPr lang="en-US" sz="1200" i="1" dirty="0" smtClean="0"/>
              <a:t>matrix</a:t>
            </a:r>
            <a:endParaRPr lang="en-US" sz="1200" i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1619672" y="428380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67" name="66 Conector recto"/>
          <p:cNvCxnSpPr/>
          <p:nvPr/>
        </p:nvCxnSpPr>
        <p:spPr>
          <a:xfrm>
            <a:off x="467544" y="2609616"/>
            <a:ext cx="7992888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From the two options, using the </a:t>
            </a:r>
            <a:r>
              <a:rPr lang="en-US" dirty="0" smtClean="0">
                <a:solidFill>
                  <a:schemeClr val="accent2"/>
                </a:solidFill>
              </a:rPr>
              <a:t>co-association matrix as data</a:t>
            </a:r>
            <a:r>
              <a:rPr lang="en-US" dirty="0" smtClean="0"/>
              <a:t> has reported the best results.</a:t>
            </a:r>
          </a:p>
          <a:p>
            <a:r>
              <a:rPr lang="en-US" dirty="0" smtClean="0"/>
              <a:t>Some disadvantages of this approach are:</a:t>
            </a:r>
          </a:p>
          <a:p>
            <a:pPr lvl="1"/>
            <a:r>
              <a:rPr lang="en-US" dirty="0" smtClean="0"/>
              <a:t>It has a quadratic complexity in the number of objects</a:t>
            </a:r>
          </a:p>
          <a:p>
            <a:pPr lvl="1"/>
            <a:r>
              <a:rPr lang="en-US" dirty="0" smtClean="0"/>
              <a:t>There are no established guidelines concerning which clustering algorithm should be applied.</a:t>
            </a:r>
          </a:p>
          <a:p>
            <a:pPr lvl="1"/>
            <a:r>
              <a:rPr lang="en-US" dirty="0" smtClean="0"/>
              <a:t>An ensemble with a small number of </a:t>
            </a:r>
            <a:r>
              <a:rPr lang="en-US" dirty="0" err="1" smtClean="0"/>
              <a:t>clusterings</a:t>
            </a:r>
            <a:r>
              <a:rPr lang="en-US" dirty="0" smtClean="0"/>
              <a:t> may not provide a reliable estimate of the co-association values</a:t>
            </a:r>
          </a:p>
          <a:p>
            <a:pPr lvl="1"/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 (2) 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0560"/>
          </a:xfrm>
        </p:spPr>
        <p:txBody>
          <a:bodyPr/>
          <a:lstStyle/>
          <a:p>
            <a:r>
              <a:rPr lang="en-US" dirty="0" smtClean="0"/>
              <a:t>Useful to apply document cluster ensembles:</a:t>
            </a:r>
          </a:p>
          <a:p>
            <a:pPr lvl="1"/>
            <a:r>
              <a:rPr lang="en-US" dirty="0" smtClean="0"/>
              <a:t>To handle </a:t>
            </a:r>
            <a:r>
              <a:rPr lang="en-US" dirty="0" smtClean="0">
                <a:solidFill>
                  <a:schemeClr val="accent2"/>
                </a:solidFill>
              </a:rPr>
              <a:t>high-dimensionality</a:t>
            </a:r>
            <a:r>
              <a:rPr lang="en-US" dirty="0" smtClean="0"/>
              <a:t>: aggregate results obtained from different subsets of features</a:t>
            </a:r>
          </a:p>
          <a:p>
            <a:pPr lvl="1"/>
            <a:r>
              <a:rPr lang="en-US" dirty="0" smtClean="0"/>
              <a:t>To take advantage of </a:t>
            </a:r>
            <a:r>
              <a:rPr lang="en-US" dirty="0" smtClean="0">
                <a:solidFill>
                  <a:schemeClr val="accent2"/>
                </a:solidFill>
              </a:rPr>
              <a:t>features from different modalities</a:t>
            </a:r>
            <a:r>
              <a:rPr lang="en-US" dirty="0" smtClean="0"/>
              <a:t>; e.g., thematic and stylistic features, content and link features, etc.</a:t>
            </a:r>
          </a:p>
          <a:p>
            <a:pPr lvl="1"/>
            <a:r>
              <a:rPr lang="en-US" dirty="0" smtClean="0"/>
              <a:t>To achieve </a:t>
            </a:r>
            <a:r>
              <a:rPr lang="en-US" dirty="0" smtClean="0">
                <a:solidFill>
                  <a:schemeClr val="accent2"/>
                </a:solidFill>
              </a:rPr>
              <a:t>multilingual</a:t>
            </a:r>
            <a:r>
              <a:rPr lang="en-US" dirty="0" smtClean="0"/>
              <a:t> document clustering in parallel or comparable corpora.</a:t>
            </a:r>
          </a:p>
          <a:p>
            <a:pPr lvl="1"/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Feature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0128" y="112474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document clustering applications concern large and high-dimensional data</a:t>
            </a:r>
          </a:p>
          <a:p>
            <a:pPr lvl="1"/>
            <a:r>
              <a:rPr lang="en-US" dirty="0" smtClean="0"/>
              <a:t>Several documents, </a:t>
            </a:r>
            <a:r>
              <a:rPr lang="en-US" i="1" dirty="0" smtClean="0"/>
              <a:t>thousands</a:t>
            </a:r>
            <a:r>
              <a:rPr lang="en-US" dirty="0" smtClean="0"/>
              <a:t> of features </a:t>
            </a:r>
          </a:p>
          <a:p>
            <a:r>
              <a:rPr lang="en-US" dirty="0" smtClean="0"/>
              <a:t>Because the high dimensionality there is also a problem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data sparseness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problem for clustering is that the distance between similar documents is not very different than the distance between more dissimilar documents.</a:t>
            </a:r>
          </a:p>
          <a:p>
            <a:pPr>
              <a:buNone/>
            </a:pPr>
            <a:endParaRPr lang="en-US" sz="1900" dirty="0" smtClean="0"/>
          </a:p>
          <a:p>
            <a:pPr algn="r">
              <a:buNone/>
            </a:pPr>
            <a:r>
              <a:rPr lang="en-US" sz="2600" dirty="0" smtClean="0">
                <a:solidFill>
                  <a:schemeClr val="accent2"/>
                </a:solidFill>
              </a:rPr>
              <a:t>How to solve this problem?</a:t>
            </a: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18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22153" y="2385739"/>
            <a:ext cx="178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Dimensionality</a:t>
            </a:r>
            <a:br>
              <a:rPr lang="en-US" sz="2000" b="1" dirty="0" smtClean="0"/>
            </a:br>
            <a:r>
              <a:rPr lang="en-US" sz="2000" b="1" dirty="0" smtClean="0"/>
              <a:t>reduction</a:t>
            </a:r>
            <a:endParaRPr lang="en-US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078925" y="1412776"/>
            <a:ext cx="1262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Feature</a:t>
            </a:r>
          </a:p>
          <a:p>
            <a:pPr algn="ctr"/>
            <a:r>
              <a:rPr lang="en-US" sz="2000" b="1" dirty="0" smtClean="0"/>
              <a:t>Extraction</a:t>
            </a:r>
            <a:endParaRPr lang="en-US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29003" y="3343344"/>
            <a:ext cx="1162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Feature</a:t>
            </a:r>
          </a:p>
          <a:p>
            <a:pPr algn="ctr"/>
            <a:r>
              <a:rPr lang="en-US" sz="2000" b="1" dirty="0" smtClean="0"/>
              <a:t>Selection</a:t>
            </a:r>
            <a:endParaRPr lang="en-US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661769" y="2710661"/>
            <a:ext cx="1417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Supervised</a:t>
            </a:r>
            <a:br>
              <a:rPr lang="en-US" sz="2000" b="1" dirty="0" smtClean="0"/>
            </a:br>
            <a:r>
              <a:rPr lang="en-US" sz="2000" b="1" dirty="0" smtClean="0"/>
              <a:t>approaches</a:t>
            </a:r>
            <a:endParaRPr lang="en-U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547667" y="4221088"/>
            <a:ext cx="164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Unsupervised</a:t>
            </a:r>
            <a:br>
              <a:rPr lang="en-US" sz="2000" b="1" dirty="0" smtClean="0"/>
            </a:br>
            <a:r>
              <a:rPr lang="en-US" sz="2000" b="1" dirty="0" smtClean="0"/>
              <a:t>approaches</a:t>
            </a:r>
            <a:endParaRPr lang="en-US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497768" y="3645024"/>
            <a:ext cx="112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Filter</a:t>
            </a:r>
          </a:p>
          <a:p>
            <a:pPr algn="ctr"/>
            <a:r>
              <a:rPr lang="en-US" sz="2000" b="1" dirty="0" smtClean="0"/>
              <a:t>methods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497770" y="5013176"/>
            <a:ext cx="1125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Wrapper</a:t>
            </a:r>
          </a:p>
          <a:p>
            <a:pPr algn="ctr"/>
            <a:r>
              <a:rPr lang="en-US" sz="2000" b="1" dirty="0" smtClean="0"/>
              <a:t>methods</a:t>
            </a:r>
            <a:endParaRPr lang="en-US" sz="2000" b="1" dirty="0"/>
          </a:p>
        </p:txBody>
      </p:sp>
      <p:sp>
        <p:nvSpPr>
          <p:cNvPr id="13" name="12 Abrir llave"/>
          <p:cNvSpPr/>
          <p:nvPr/>
        </p:nvSpPr>
        <p:spPr>
          <a:xfrm>
            <a:off x="1856616" y="1371832"/>
            <a:ext cx="432048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4" name="13 Abrir llave"/>
          <p:cNvSpPr/>
          <p:nvPr/>
        </p:nvSpPr>
        <p:spPr>
          <a:xfrm>
            <a:off x="3275856" y="2510312"/>
            <a:ext cx="432048" cy="24755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5" name="14 Abrir llave"/>
          <p:cNvSpPr/>
          <p:nvPr/>
        </p:nvSpPr>
        <p:spPr>
          <a:xfrm>
            <a:off x="5120768" y="3520768"/>
            <a:ext cx="432048" cy="22322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16" name="15 CuadroTexto"/>
          <p:cNvSpPr txBox="1"/>
          <p:nvPr/>
        </p:nvSpPr>
        <p:spPr>
          <a:xfrm>
            <a:off x="3563888" y="1366896"/>
            <a:ext cx="4932040" cy="7386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Extracts a set of new features from the original features through some functional mapping, such as principal component analysis, or word clustering  </a:t>
            </a:r>
            <a:r>
              <a:rPr lang="en-US" sz="1400" dirty="0" smtClean="0">
                <a:sym typeface="Wingdings" pitchFamily="2" charset="2"/>
              </a:rPr>
              <a:t> </a:t>
            </a:r>
            <a:r>
              <a:rPr lang="en-US" sz="1400" b="1" dirty="0" smtClean="0">
                <a:solidFill>
                  <a:schemeClr val="accent2"/>
                </a:solidFill>
                <a:sym typeface="Wingdings" pitchFamily="2" charset="2"/>
              </a:rPr>
              <a:t>not a clear meaning</a:t>
            </a:r>
            <a:r>
              <a:rPr lang="en-US" sz="1400" dirty="0" smtClean="0">
                <a:sym typeface="Wingdings" pitchFamily="2" charset="2"/>
              </a:rPr>
              <a:t>.</a:t>
            </a:r>
            <a:endParaRPr lang="en-US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292080" y="2761764"/>
            <a:ext cx="3275856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For applications where </a:t>
            </a:r>
            <a:r>
              <a:rPr lang="en-US" sz="1400" b="1" dirty="0" smtClean="0">
                <a:solidFill>
                  <a:schemeClr val="accent2"/>
                </a:solidFill>
              </a:rPr>
              <a:t>class information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is available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variables for feature selection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FS is typically carried out considering:</a:t>
            </a:r>
          </a:p>
          <a:p>
            <a:pPr lvl="1"/>
            <a:r>
              <a:rPr lang="en-US" sz="2400" dirty="0" smtClean="0"/>
              <a:t>Feature relevance.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Ability to differentiate between instances from different clusters</a:t>
            </a:r>
          </a:p>
          <a:p>
            <a:pPr lvl="1"/>
            <a:r>
              <a:rPr lang="en-US" sz="2400" dirty="0" smtClean="0"/>
              <a:t>Feature redundancy.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Correlation between the values of two features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19</a:t>
            </a:fld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205" y="3216744"/>
            <a:ext cx="8014667" cy="302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1470025"/>
          </a:xfrm>
        </p:spPr>
        <p:txBody>
          <a:bodyPr>
            <a:normAutofit/>
          </a:bodyPr>
          <a:lstStyle/>
          <a:p>
            <a:r>
              <a:rPr lang="en-US" smtClean="0"/>
              <a:t>Techniques to improve</a:t>
            </a:r>
            <a:br>
              <a:rPr lang="en-US" smtClean="0"/>
            </a:br>
            <a:r>
              <a:rPr lang="en-US" smtClean="0"/>
              <a:t>document clustering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 for feature selection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sz="3800" dirty="0" smtClean="0"/>
              <a:t>Filters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Rank features individually </a:t>
            </a:r>
            <a:r>
              <a:rPr lang="en-US" sz="3200" dirty="0" smtClean="0"/>
              <a:t>using an evaluation function, and eliminates those with an inadequate score </a:t>
            </a:r>
            <a:r>
              <a:rPr lang="en-US" dirty="0" smtClean="0">
                <a:sym typeface="Wingdings" pitchFamily="2" charset="2"/>
              </a:rPr>
              <a:t> using some threshold or number of features</a:t>
            </a:r>
            <a:endParaRPr lang="en-US" sz="3200" dirty="0" smtClean="0"/>
          </a:p>
          <a:p>
            <a:r>
              <a:rPr lang="en-US" sz="3800" dirty="0" smtClean="0"/>
              <a:t>Wrappers</a:t>
            </a:r>
          </a:p>
          <a:p>
            <a:pPr lvl="1"/>
            <a:r>
              <a:rPr lang="en-US" sz="3300" dirty="0" smtClean="0"/>
              <a:t>Assume that the goal of clustering is to optimize some objective function which helps to obtain ’good’ clusters, and use this function to </a:t>
            </a:r>
            <a:r>
              <a:rPr lang="en-US" sz="3300" dirty="0" smtClean="0">
                <a:solidFill>
                  <a:schemeClr val="accent2"/>
                </a:solidFill>
              </a:rPr>
              <a:t>estimate the quality of different feature subsets</a:t>
            </a:r>
          </a:p>
          <a:p>
            <a:pPr lvl="2"/>
            <a:r>
              <a:rPr lang="en-US" sz="2900" dirty="0" smtClean="0"/>
              <a:t>Iterative process; high computational complexity</a:t>
            </a:r>
          </a:p>
          <a:p>
            <a:pPr lvl="1"/>
            <a:r>
              <a:rPr lang="en-US" sz="3300" dirty="0" smtClean="0"/>
              <a:t>They require: a search strategy, a clustering algorithm, evaluation function, stop criteria.</a:t>
            </a:r>
          </a:p>
          <a:p>
            <a:pPr lvl="1">
              <a:buNone/>
            </a:pPr>
            <a:endParaRPr lang="en-US" sz="2100" dirty="0" smtClean="0"/>
          </a:p>
          <a:p>
            <a:pPr marL="0" lvl="1" indent="0" algn="r">
              <a:buNone/>
            </a:pPr>
            <a:r>
              <a:rPr lang="en-US" sz="3300" dirty="0" smtClean="0">
                <a:solidFill>
                  <a:schemeClr val="accent2"/>
                </a:solidFill>
              </a:rPr>
              <a:t>Some ideas?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20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methods for document clustering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 frequency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Simplest criterion; penalizes rare terms</a:t>
            </a:r>
          </a:p>
          <a:p>
            <a:r>
              <a:rPr lang="en-US" dirty="0" smtClean="0"/>
              <a:t>Term frequency variance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Favors frequent terms; penalizes terms with uniform distributions.</a:t>
            </a:r>
          </a:p>
          <a:p>
            <a:pPr lvl="1"/>
            <a:endParaRPr lang="en-US" dirty="0" smtClean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21</a:t>
            </a:fld>
            <a:endParaRPr lang="es-MX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29855"/>
            <a:ext cx="3687825" cy="118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3059831" y="1700808"/>
          <a:ext cx="2567600" cy="936104"/>
        </p:xfrm>
        <a:graphic>
          <a:graphicData uri="http://schemas.openxmlformats.org/presentationml/2006/ole">
            <p:oleObj spid="_x0000_s5125" name="Ecuación" r:id="rId4" imgW="12189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filter methods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 strength</a:t>
            </a:r>
          </a:p>
          <a:p>
            <a:pPr>
              <a:buNone/>
            </a:pPr>
            <a:endParaRPr lang="en-US" sz="4800" dirty="0" smtClean="0"/>
          </a:p>
          <a:p>
            <a:pPr lvl="1"/>
            <a:r>
              <a:rPr lang="en-US" dirty="0" smtClean="0"/>
              <a:t>Indicates the conditional probability that a term occurs in a document </a:t>
            </a:r>
            <a:r>
              <a:rPr lang="en-US" i="1" dirty="0" smtClean="0"/>
              <a:t>j</a:t>
            </a:r>
            <a:r>
              <a:rPr lang="en-US" dirty="0" smtClean="0"/>
              <a:t> given that it appears in a related document </a:t>
            </a:r>
            <a:r>
              <a:rPr lang="en-US" i="1" dirty="0" err="1" smtClean="0"/>
              <a:t>i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ym typeface="Symbol"/>
              </a:rPr>
              <a:t></a:t>
            </a:r>
            <a:r>
              <a:rPr lang="en-US" dirty="0" smtClean="0">
                <a:sym typeface="Symbol"/>
              </a:rPr>
              <a:t> i</a:t>
            </a:r>
            <a:r>
              <a:rPr lang="en-US" dirty="0" smtClean="0"/>
              <a:t>s a user specified value.</a:t>
            </a:r>
          </a:p>
          <a:p>
            <a:pPr lvl="1"/>
            <a:r>
              <a:rPr lang="en-US" dirty="0" smtClean="0"/>
              <a:t>It can be enhanced by considering the probability of a term to occur in two not-similar documents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22</a:t>
            </a:fld>
            <a:endParaRPr lang="es-MX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844824"/>
            <a:ext cx="6768751" cy="5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filter methods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056504"/>
            <a:ext cx="8352928" cy="5040560"/>
          </a:xfrm>
        </p:spPr>
        <p:txBody>
          <a:bodyPr>
            <a:normAutofit/>
          </a:bodyPr>
          <a:lstStyle/>
          <a:p>
            <a:r>
              <a:rPr lang="en-US" dirty="0" smtClean="0"/>
              <a:t>Entropy based feature ranking</a:t>
            </a:r>
          </a:p>
          <a:p>
            <a:pPr lvl="1"/>
            <a:r>
              <a:rPr lang="en-US" dirty="0" smtClean="0"/>
              <a:t>Two documents clearly belonging to the same or to different clusters will contribute to the total entropy less than if they were uniformly separated.</a:t>
            </a:r>
          </a:p>
          <a:p>
            <a:pPr lvl="2"/>
            <a:r>
              <a:rPr lang="en-US" dirty="0" smtClean="0"/>
              <a:t>Low and high similarities are associated to small</a:t>
            </a:r>
            <a:br>
              <a:rPr lang="en-US" dirty="0" smtClean="0"/>
            </a:br>
            <a:r>
              <a:rPr lang="en-US" dirty="0" smtClean="0"/>
              <a:t>entropy values. </a:t>
            </a:r>
          </a:p>
          <a:p>
            <a:pPr lvl="1"/>
            <a:r>
              <a:rPr lang="en-US" dirty="0" smtClean="0"/>
              <a:t>The idea is to evaluate the entropy after the removal of each one of the features; and eliminate the features causing more disorder.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23</a:t>
            </a:fld>
            <a:endParaRPr lang="es-MX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1003" y="5311088"/>
            <a:ext cx="6563613" cy="90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filter methods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Term contribution</a:t>
            </a:r>
          </a:p>
          <a:p>
            <a:pPr lvl="1"/>
            <a:r>
              <a:rPr lang="en-US" dirty="0" smtClean="0"/>
              <a:t>Clustering depends on documents similarity; and their similarity relies on their common terms.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This measures indicates the contribution of a term to the global document’s similarity.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is an extension of DF, where terms have different weights. 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24</a:t>
            </a:fld>
            <a:endParaRPr lang="es-MX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65600"/>
            <a:ext cx="46366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748" y="4348915"/>
            <a:ext cx="3920756" cy="76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706090"/>
          </a:xfrm>
        </p:spPr>
        <p:txBody>
          <a:bodyPr/>
          <a:lstStyle/>
          <a:p>
            <a:r>
              <a:rPr lang="en-US" dirty="0" smtClean="0"/>
              <a:t>How good are unsupervised filter methods?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888" y="1042856"/>
            <a:ext cx="8424936" cy="5112568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Results on news clustering, and their comparison against supervised approaches</a:t>
            </a:r>
          </a:p>
          <a:p>
            <a:r>
              <a:rPr lang="en-US" sz="3000" dirty="0" smtClean="0"/>
              <a:t>Very good for reductions smaller than 80%; </a:t>
            </a:r>
            <a:r>
              <a:rPr lang="en-US" sz="3000" dirty="0" smtClean="0">
                <a:solidFill>
                  <a:schemeClr val="accent2"/>
                </a:solidFill>
              </a:rPr>
              <a:t>TS showed the best performance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25</a:t>
            </a:fld>
            <a:endParaRPr lang="es-MX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4392488" cy="26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12976"/>
            <a:ext cx="4210794" cy="25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678032" y="5805264"/>
            <a:ext cx="1951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Reuters collections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6076632" y="5777968"/>
            <a:ext cx="168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News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short texts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text difficulties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1124744"/>
            <a:ext cx="5040560" cy="38164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It is difficult to statistically evaluate the relevance of </a:t>
            </a:r>
            <a:r>
              <a:rPr lang="en-US" dirty="0" smtClean="0"/>
              <a:t>words</a:t>
            </a:r>
            <a:endParaRPr lang="en-US" dirty="0" smtClean="0"/>
          </a:p>
          <a:p>
            <a:pPr lvl="1"/>
            <a:r>
              <a:rPr lang="en-US" dirty="0" smtClean="0"/>
              <a:t>Most of them </a:t>
            </a:r>
            <a:r>
              <a:rPr lang="en-US" dirty="0" smtClean="0"/>
              <a:t>have </a:t>
            </a:r>
            <a:r>
              <a:rPr lang="en-US" dirty="0" smtClean="0"/>
              <a:t>frequencies equal to 1 or 2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BoW</a:t>
            </a:r>
            <a:r>
              <a:rPr lang="en-US" dirty="0" smtClean="0"/>
              <a:t> representations from the documents result in very sparse vectors</a:t>
            </a:r>
          </a:p>
          <a:p>
            <a:pPr lvl="1"/>
            <a:r>
              <a:rPr lang="en-US" dirty="0" smtClean="0"/>
              <a:t>Each document only has a small subset of the words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27</a:t>
            </a:fld>
            <a:endParaRPr lang="es-MX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21844"/>
            <a:ext cx="3281182" cy="22248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467544" y="5085184"/>
            <a:ext cx="835292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The distance between similar documents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is not very different than the distance between</a:t>
            </a:r>
            <a:br>
              <a:rPr lang="en-US" sz="2800" dirty="0" smtClean="0">
                <a:solidFill>
                  <a:schemeClr val="accent2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more dissimilar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difficulty: narrowness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 documents from 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narrow domain </a:t>
            </a:r>
            <a:r>
              <a:rPr lang="en-US" dirty="0" smtClean="0"/>
              <a:t>is difficult since they have a high vocabulary overlapping level.</a:t>
            </a: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28</a:t>
            </a:fld>
            <a:endParaRPr lang="es-MX" dirty="0"/>
          </a:p>
        </p:txBody>
      </p:sp>
      <p:sp>
        <p:nvSpPr>
          <p:cNvPr id="6" name="5 Elipse"/>
          <p:cNvSpPr/>
          <p:nvPr/>
        </p:nvSpPr>
        <p:spPr>
          <a:xfrm>
            <a:off x="1115616" y="2924944"/>
            <a:ext cx="122413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7" name="6 Elipse"/>
          <p:cNvSpPr/>
          <p:nvPr/>
        </p:nvSpPr>
        <p:spPr>
          <a:xfrm>
            <a:off x="2195736" y="3068960"/>
            <a:ext cx="1224136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8" name="7 Elipse"/>
          <p:cNvSpPr/>
          <p:nvPr/>
        </p:nvSpPr>
        <p:spPr>
          <a:xfrm>
            <a:off x="611560" y="3645024"/>
            <a:ext cx="2160240" cy="64807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9" name="8 Elipse"/>
          <p:cNvSpPr/>
          <p:nvPr/>
        </p:nvSpPr>
        <p:spPr>
          <a:xfrm>
            <a:off x="1187624" y="4725144"/>
            <a:ext cx="144854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10" name="9 Elipse"/>
          <p:cNvSpPr/>
          <p:nvPr/>
        </p:nvSpPr>
        <p:spPr>
          <a:xfrm>
            <a:off x="1763688" y="4797152"/>
            <a:ext cx="1368152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 dirty="0"/>
          </a:p>
        </p:txBody>
      </p:sp>
      <p:sp>
        <p:nvSpPr>
          <p:cNvPr id="11" name="10 Elipse"/>
          <p:cNvSpPr/>
          <p:nvPr/>
        </p:nvSpPr>
        <p:spPr>
          <a:xfrm>
            <a:off x="899592" y="5157192"/>
            <a:ext cx="1719808" cy="64807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Document</a:t>
            </a:r>
            <a:br>
              <a:rPr lang="en-US" sz="1300" dirty="0" smtClean="0"/>
            </a:br>
            <a:r>
              <a:rPr lang="en-US" sz="1300" dirty="0" smtClean="0"/>
              <a:t>Clustering</a:t>
            </a:r>
            <a:endParaRPr lang="en-US" sz="13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905187" y="4653136"/>
            <a:ext cx="107452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Information</a:t>
            </a:r>
          </a:p>
          <a:p>
            <a:pPr algn="ctr"/>
            <a:r>
              <a:rPr lang="en-US" sz="1300" b="1" dirty="0" smtClean="0">
                <a:solidFill>
                  <a:schemeClr val="tx2">
                    <a:lumMod val="50000"/>
                  </a:schemeClr>
                </a:solidFill>
              </a:rPr>
              <a:t>Retrieval</a:t>
            </a:r>
          </a:p>
          <a:p>
            <a:endParaRPr lang="en-US" sz="1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1979712" y="4822413"/>
            <a:ext cx="10750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  <a:t>Text </a:t>
            </a:r>
            <a:b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300" b="1" dirty="0" smtClean="0">
                <a:solidFill>
                  <a:schemeClr val="accent2">
                    <a:lumMod val="75000"/>
                  </a:schemeClr>
                </a:solidFill>
              </a:rPr>
              <a:t>classification</a:t>
            </a:r>
            <a:endParaRPr lang="en-US" sz="1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563888" y="2852936"/>
            <a:ext cx="5220072" cy="135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Not very high intersection in the vocabulary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Simple to cluster/classify </a:t>
            </a:r>
            <a:r>
              <a:rPr lang="en-US" sz="2400" dirty="0" smtClean="0">
                <a:solidFill>
                  <a:schemeClr val="accent2"/>
                </a:solidFill>
              </a:rPr>
              <a:t>even if they are short texts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600400" y="4449828"/>
            <a:ext cx="522007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high intersection in the vocabulary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Complex to cluster/classify; more complex if they are short 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these texts?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How to know when texts are short?</a:t>
            </a:r>
          </a:p>
          <a:p>
            <a:r>
              <a:rPr lang="en-US" dirty="0" smtClean="0"/>
              <a:t>How to know if they are narrow-domain?</a:t>
            </a:r>
          </a:p>
          <a:p>
            <a:r>
              <a:rPr lang="en-US" dirty="0" smtClean="0"/>
              <a:t>How to improve the clustering of these documents?</a:t>
            </a:r>
          </a:p>
          <a:p>
            <a:pPr lvl="1"/>
            <a:r>
              <a:rPr lang="en-US" dirty="0" smtClean="0"/>
              <a:t>A better representation?</a:t>
            </a:r>
          </a:p>
          <a:p>
            <a:pPr lvl="1"/>
            <a:r>
              <a:rPr lang="en-US" dirty="0" smtClean="0"/>
              <a:t>A different similarity measure?</a:t>
            </a:r>
          </a:p>
          <a:p>
            <a:pPr lvl="1"/>
            <a:r>
              <a:rPr lang="en-US" dirty="0" smtClean="0"/>
              <a:t>Another clustering algorithm?</a:t>
            </a:r>
          </a:p>
          <a:p>
            <a:pPr lvl="1"/>
            <a:endParaRPr lang="en-US" dirty="0" smtClean="0"/>
          </a:p>
          <a:p>
            <a:pPr lvl="1" algn="r"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Ideas?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29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Cluster ensembles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Shortness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757363"/>
            <a:ext cx="4896544" cy="25357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Arithmetic </a:t>
            </a:r>
            <a:r>
              <a:rPr lang="en-US" sz="2200" dirty="0" smtClean="0"/>
              <a:t>mean of </a:t>
            </a:r>
            <a:r>
              <a:rPr lang="en-US" sz="2200" dirty="0" smtClean="0"/>
              <a:t>document lengths</a:t>
            </a:r>
            <a:br>
              <a:rPr lang="en-US" sz="2200" dirty="0" smtClean="0"/>
            </a:br>
            <a:endParaRPr lang="en-US" sz="1100" dirty="0" smtClean="0"/>
          </a:p>
          <a:p>
            <a:r>
              <a:rPr lang="en-US" sz="2200" dirty="0" smtClean="0"/>
              <a:t>Arithmetic mean </a:t>
            </a:r>
            <a:r>
              <a:rPr lang="en-US" sz="2200" dirty="0" smtClean="0"/>
              <a:t>of the vocabulary lengths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200" dirty="0" smtClean="0"/>
              <a:t>The radio of vocabulary average to the document length average.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30</a:t>
            </a:fld>
            <a:endParaRPr lang="es-MX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66" y="1660604"/>
            <a:ext cx="318992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1052736"/>
            <a:ext cx="5897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Are  the documents from a given collection short?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5229200"/>
            <a:ext cx="3809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What measure is better?</a:t>
            </a:r>
          </a:p>
          <a:p>
            <a:r>
              <a:rPr lang="en-US" sz="2200" dirty="0" smtClean="0">
                <a:solidFill>
                  <a:schemeClr val="accent2"/>
                </a:solidFill>
              </a:rPr>
              <a:t>Advantages and disadvantages?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13681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DL and VL better to evaluate the shortness of documents</a:t>
            </a:r>
          </a:p>
          <a:p>
            <a:r>
              <a:rPr lang="en-US" sz="2400" dirty="0" smtClean="0"/>
              <a:t>It seems that VDR assesses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complexity</a:t>
            </a:r>
            <a:r>
              <a:rPr lang="en-US" sz="2400" dirty="0" smtClean="0"/>
              <a:t> of the corpus and not exactly the shortness.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31</a:t>
            </a:fld>
            <a:endParaRPr lang="es-MX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40181"/>
            <a:ext cx="3829954" cy="300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24744"/>
            <a:ext cx="3897173" cy="307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324045" y="1260809"/>
            <a:ext cx="720080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8980" y="5742817"/>
            <a:ext cx="7848872" cy="43088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Pinto, D., </a:t>
            </a:r>
            <a:r>
              <a:rPr lang="en-US" sz="1100" dirty="0" err="1" smtClean="0"/>
              <a:t>Rosso</a:t>
            </a:r>
            <a:r>
              <a:rPr lang="en-US" sz="1100" dirty="0" smtClean="0"/>
              <a:t>, P., </a:t>
            </a:r>
            <a:r>
              <a:rPr lang="en-US" sz="1100" dirty="0" err="1" smtClean="0"/>
              <a:t>Jim´enez</a:t>
            </a:r>
            <a:r>
              <a:rPr lang="en-US" sz="1100" dirty="0" smtClean="0"/>
              <a:t>-Salazar, H.: A self-enriching methodology for clustering narrow </a:t>
            </a:r>
            <a:r>
              <a:rPr lang="en-US" sz="1100" dirty="0" smtClean="0"/>
              <a:t>domain short texts.</a:t>
            </a:r>
          </a:p>
          <a:p>
            <a:r>
              <a:rPr lang="en-US" sz="1100" dirty="0" smtClean="0"/>
              <a:t>The </a:t>
            </a:r>
            <a:r>
              <a:rPr lang="en-US" sz="1100" dirty="0" smtClean="0"/>
              <a:t>Computer Journal (2010). DOI 10.1093/</a:t>
            </a:r>
            <a:r>
              <a:rPr lang="en-US" sz="1100" dirty="0" err="1" smtClean="0"/>
              <a:t>comjnl</a:t>
            </a:r>
            <a:r>
              <a:rPr lang="en-US" sz="1100" dirty="0" smtClean="0"/>
              <a:t>/bxq069</a:t>
            </a:r>
            <a:endParaRPr lang="en-US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Broadness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4056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If the distribution of words (n-grams) is similar for different subsets of the collection, then it is narrow-domain</a:t>
            </a:r>
          </a:p>
          <a:p>
            <a:endParaRPr lang="en-US" sz="4800" dirty="0" smtClean="0"/>
          </a:p>
          <a:p>
            <a:endParaRPr lang="en-US" sz="3000" dirty="0" smtClean="0"/>
          </a:p>
          <a:p>
            <a:r>
              <a:rPr lang="en-US" sz="3000" dirty="0" smtClean="0"/>
              <a:t>In a narrow domain documents share a greater number of vocabulary terms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32</a:t>
            </a:fld>
            <a:endParaRPr lang="es-MX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145897"/>
            <a:ext cx="3456384" cy="87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4608512" cy="73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356992"/>
            <a:ext cx="3456384" cy="49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437112"/>
            <a:ext cx="8229600" cy="180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Both show a strong agreement with the manual ranking (correlation of 0.56)</a:t>
            </a:r>
          </a:p>
          <a:p>
            <a:pPr lvl="1"/>
            <a:r>
              <a:rPr lang="en-US" dirty="0" smtClean="0"/>
              <a:t>For its simplicity, UVB seems a better option than UMLB</a:t>
            </a:r>
          </a:p>
          <a:p>
            <a:r>
              <a:rPr lang="en-US" dirty="0" smtClean="0"/>
              <a:t>Both agree on the fact that scientific documents are narrow domain and news reports belong to a wide domain.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33</a:t>
            </a:fld>
            <a:endParaRPr lang="es-MX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73174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672408" cy="28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short texts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approach consists in expand the documents by including related information</a:t>
            </a:r>
          </a:p>
          <a:p>
            <a:r>
              <a:rPr lang="en-US" dirty="0" smtClean="0"/>
              <a:t>The related information has been extracted from:</a:t>
            </a:r>
          </a:p>
          <a:p>
            <a:pPr lvl="1"/>
            <a:r>
              <a:rPr lang="en-US" dirty="0" smtClean="0"/>
              <a:t>The own document collection</a:t>
            </a:r>
          </a:p>
          <a:p>
            <a:pPr lvl="1"/>
            <a:r>
              <a:rPr lang="en-US" dirty="0" err="1" smtClean="0"/>
              <a:t>Wordnet</a:t>
            </a:r>
            <a:r>
              <a:rPr lang="en-US" dirty="0" smtClean="0"/>
              <a:t> (or other thesaurus)</a:t>
            </a:r>
          </a:p>
          <a:p>
            <a:pPr lvl="1"/>
            <a:r>
              <a:rPr lang="en-US" dirty="0" smtClean="0"/>
              <a:t>Wikipedia</a:t>
            </a:r>
          </a:p>
          <a:p>
            <a:pPr lvl="1">
              <a:buNone/>
            </a:pPr>
            <a:endParaRPr lang="en-US" dirty="0" smtClean="0"/>
          </a:p>
          <a:p>
            <a:pPr lvl="1" algn="r">
              <a:buNone/>
            </a:pPr>
            <a:r>
              <a:rPr lang="en-US" dirty="0" smtClean="0">
                <a:solidFill>
                  <a:schemeClr val="accent2"/>
                </a:solidFill>
              </a:rPr>
              <a:t>How to do that?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34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Self-term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5184576" cy="3960440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Term co-occurrence is measured by the </a:t>
            </a:r>
            <a:r>
              <a:rPr lang="en-US" dirty="0" err="1" smtClean="0">
                <a:solidFill>
                  <a:schemeClr val="accent2"/>
                </a:solidFill>
              </a:rPr>
              <a:t>pointwise</a:t>
            </a:r>
            <a:r>
              <a:rPr lang="en-US" dirty="0" smtClean="0">
                <a:solidFill>
                  <a:schemeClr val="accent2"/>
                </a:solidFill>
              </a:rPr>
              <a:t> mutual information</a:t>
            </a:r>
            <a:r>
              <a:rPr lang="en-US" dirty="0" smtClean="0"/>
              <a:t> method.</a:t>
            </a:r>
          </a:p>
          <a:p>
            <a:pPr lvl="1"/>
            <a:r>
              <a:rPr lang="en-US" dirty="0" smtClean="0"/>
              <a:t>In order to obtain the new documents each original term is enriched by </a:t>
            </a:r>
            <a:r>
              <a:rPr lang="en-US" dirty="0" smtClean="0"/>
              <a:t>adding its corresponding set of related terms</a:t>
            </a:r>
          </a:p>
          <a:p>
            <a:pPr lvl="1"/>
            <a:r>
              <a:rPr lang="en-US" dirty="0" smtClean="0"/>
              <a:t>It is important to notice that this method </a:t>
            </a:r>
            <a:r>
              <a:rPr lang="en-US" dirty="0" smtClean="0">
                <a:solidFill>
                  <a:schemeClr val="accent2"/>
                </a:solidFill>
              </a:rPr>
              <a:t>does not modify the dimensionality</a:t>
            </a:r>
            <a:r>
              <a:rPr lang="en-US" dirty="0" smtClean="0"/>
              <a:t> of the feature 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35</a:t>
            </a:fld>
            <a:endParaRPr lang="es-MX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052736"/>
            <a:ext cx="8424936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consist of replacing terms of a document with a set of co-related terms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4200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using </a:t>
            </a:r>
            <a:r>
              <a:rPr lang="en-US" dirty="0" err="1" smtClean="0"/>
              <a:t>W</a:t>
            </a:r>
            <a:r>
              <a:rPr lang="en-US" dirty="0" err="1" smtClean="0"/>
              <a:t>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clustering methods only relate documents </a:t>
            </a:r>
            <a:r>
              <a:rPr lang="en-US" dirty="0" smtClean="0"/>
              <a:t>that use identical terminology, while they ignore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conceptual similarity </a:t>
            </a:r>
            <a:r>
              <a:rPr lang="en-US" dirty="0" smtClean="0"/>
              <a:t>of terms</a:t>
            </a:r>
          </a:p>
          <a:p>
            <a:r>
              <a:rPr lang="en-US" dirty="0" smtClean="0"/>
              <a:t>The idea of these approach is to represent the documents by </a:t>
            </a:r>
            <a:r>
              <a:rPr lang="en-US" dirty="0" err="1" smtClean="0"/>
              <a:t>synsets</a:t>
            </a:r>
            <a:r>
              <a:rPr lang="en-US" dirty="0" smtClean="0"/>
              <a:t> and not by </a:t>
            </a:r>
            <a:r>
              <a:rPr lang="en-US" dirty="0" smtClean="0"/>
              <a:t>the words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synset</a:t>
            </a:r>
            <a:r>
              <a:rPr lang="en-US" dirty="0" smtClean="0"/>
              <a:t> is a set of synonym </a:t>
            </a:r>
            <a:r>
              <a:rPr lang="en-US" dirty="0" smtClean="0"/>
              <a:t>words </a:t>
            </a:r>
            <a:r>
              <a:rPr lang="en-US" dirty="0" smtClean="0"/>
              <a:t>such as {</a:t>
            </a:r>
            <a:r>
              <a:rPr lang="en-US" dirty="0" smtClean="0"/>
              <a:t>car, auto, automobile, machine, motorcar</a:t>
            </a:r>
            <a:r>
              <a:rPr lang="en-US" dirty="0" smtClean="0"/>
              <a:t>}</a:t>
            </a:r>
            <a:endParaRPr lang="en-US" dirty="0" smtClean="0"/>
          </a:p>
          <a:p>
            <a:r>
              <a:rPr lang="en-US" dirty="0" smtClean="0"/>
              <a:t>It seems a very good idea to reduce the dimensionality and sparseness of the representation, but </a:t>
            </a:r>
            <a:r>
              <a:rPr lang="en-US" dirty="0" smtClean="0"/>
              <a:t>…</a:t>
            </a:r>
          </a:p>
          <a:p>
            <a:pPr algn="r">
              <a:buNone/>
            </a:pPr>
            <a:r>
              <a:rPr lang="en-US" dirty="0" smtClean="0">
                <a:solidFill>
                  <a:schemeClr val="accent2"/>
                </a:solidFill>
              </a:rPr>
              <a:t>Problems?</a:t>
            </a:r>
            <a:endParaRPr lang="en-US" dirty="0" smtClean="0">
              <a:solidFill>
                <a:schemeClr val="accent2"/>
              </a:solidFill>
            </a:endParaRPr>
          </a:p>
          <a:p>
            <a:endParaRPr lang="en-US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36</a:t>
            </a:fld>
            <a:endParaRPr lang="es-MX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706090"/>
          </a:xfrm>
        </p:spPr>
        <p:txBody>
          <a:bodyPr/>
          <a:lstStyle/>
          <a:p>
            <a:r>
              <a:rPr lang="en-US" dirty="0" smtClean="0"/>
              <a:t>Disadvantages of </a:t>
            </a:r>
            <a:r>
              <a:rPr lang="en-US" dirty="0" err="1" smtClean="0"/>
              <a:t>W</a:t>
            </a:r>
            <a:r>
              <a:rPr lang="en-US" dirty="0" err="1" smtClean="0"/>
              <a:t>ordnet</a:t>
            </a:r>
            <a:r>
              <a:rPr lang="en-US" dirty="0" smtClean="0"/>
              <a:t>-based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Some languages do not have a </a:t>
            </a:r>
            <a:r>
              <a:rPr lang="en-US" sz="3000" dirty="0" err="1" smtClean="0"/>
              <a:t>Wordnet</a:t>
            </a:r>
            <a:r>
              <a:rPr lang="en-US" sz="3000" dirty="0" smtClean="0"/>
              <a:t> or have a very reduced version</a:t>
            </a:r>
            <a:r>
              <a:rPr lang="en-US" sz="3000" dirty="0" smtClean="0"/>
              <a:t>.</a:t>
            </a:r>
          </a:p>
          <a:p>
            <a:pPr lvl="1"/>
            <a:r>
              <a:rPr lang="en-US" sz="2600" dirty="0" smtClean="0"/>
              <a:t>Clustering in </a:t>
            </a:r>
            <a:r>
              <a:rPr lang="en-US" sz="2600" dirty="0" smtClean="0"/>
              <a:t>S</a:t>
            </a:r>
            <a:r>
              <a:rPr lang="en-US" sz="2600" dirty="0" smtClean="0"/>
              <a:t>panish vs. clustering in English</a:t>
            </a:r>
            <a:endParaRPr lang="en-US" sz="2600" dirty="0" smtClean="0"/>
          </a:p>
          <a:p>
            <a:r>
              <a:rPr lang="en-US" sz="3000" dirty="0" smtClean="0"/>
              <a:t>Specific domain knowledge tend to be poorly covered by </a:t>
            </a:r>
            <a:r>
              <a:rPr lang="en-US" sz="3000" dirty="0" err="1" smtClean="0"/>
              <a:t>Wordnets</a:t>
            </a:r>
            <a:endParaRPr lang="en-US" sz="3000" dirty="0" smtClean="0"/>
          </a:p>
          <a:p>
            <a:pPr lvl="1"/>
            <a:r>
              <a:rPr lang="en-US" sz="2600" dirty="0" smtClean="0"/>
              <a:t>Clustering news vs. clustering scientific papers</a:t>
            </a:r>
            <a:endParaRPr lang="en-US" sz="2600" dirty="0" smtClean="0"/>
          </a:p>
          <a:p>
            <a:r>
              <a:rPr lang="en-US" sz="3000" dirty="0" smtClean="0"/>
              <a:t>The main problem is to achieve a correct word sense </a:t>
            </a:r>
            <a:r>
              <a:rPr lang="en-US" sz="3000" dirty="0" smtClean="0"/>
              <a:t>disambiguation</a:t>
            </a:r>
          </a:p>
          <a:p>
            <a:pPr lvl="1"/>
            <a:r>
              <a:rPr lang="en-US" sz="2600" dirty="0" smtClean="0"/>
              <a:t>Bank </a:t>
            </a:r>
            <a:r>
              <a:rPr lang="en-US" sz="2600" dirty="0" smtClean="0">
                <a:sym typeface="Wingdings" pitchFamily="2" charset="2"/>
              </a:rPr>
              <a:t> represented by “financial institution” </a:t>
            </a:r>
            <a:r>
              <a:rPr lang="en-US" sz="2600" dirty="0" err="1" smtClean="0">
                <a:sym typeface="Wingdings" pitchFamily="2" charset="2"/>
              </a:rPr>
              <a:t>synset</a:t>
            </a:r>
            <a:r>
              <a:rPr lang="en-US" sz="2600" dirty="0" smtClean="0">
                <a:sym typeface="Wingdings" pitchFamily="2" charset="2"/>
              </a:rPr>
              <a:t/>
            </a:r>
            <a:br>
              <a:rPr lang="en-US" sz="2600" dirty="0" smtClean="0">
                <a:sym typeface="Wingdings" pitchFamily="2" charset="2"/>
              </a:rPr>
            </a:br>
            <a:r>
              <a:rPr lang="en-US" sz="2600" dirty="0" smtClean="0">
                <a:sym typeface="Wingdings" pitchFamily="2" charset="2"/>
              </a:rPr>
              <a:t>           represented by “sloping land” </a:t>
            </a:r>
            <a:r>
              <a:rPr lang="en-US" sz="2600" dirty="0" err="1" smtClean="0">
                <a:sym typeface="Wingdings" pitchFamily="2" charset="2"/>
              </a:rPr>
              <a:t>synset</a:t>
            </a:r>
            <a:endParaRPr lang="en-US" sz="22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37</a:t>
            </a:fld>
            <a:endParaRPr lang="es-MX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using Wikipedia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Motivated by the fact that there are </a:t>
            </a:r>
            <a:r>
              <a:rPr lang="en-US" dirty="0" err="1" smtClean="0"/>
              <a:t>Wikipedias</a:t>
            </a:r>
            <a:r>
              <a:rPr lang="en-US" dirty="0" smtClean="0"/>
              <a:t> in more languages than </a:t>
            </a:r>
            <a:r>
              <a:rPr lang="en-US" dirty="0" err="1" smtClean="0"/>
              <a:t>Wordnets</a:t>
            </a:r>
            <a:endParaRPr lang="en-US" dirty="0" smtClean="0"/>
          </a:p>
          <a:p>
            <a:r>
              <a:rPr lang="en-US" dirty="0" smtClean="0"/>
              <a:t>The method is very simple:</a:t>
            </a:r>
          </a:p>
          <a:p>
            <a:pPr lvl="1"/>
            <a:r>
              <a:rPr lang="en-US" dirty="0" smtClean="0"/>
              <a:t>Index all Wikipedia pages using </a:t>
            </a:r>
            <a:r>
              <a:rPr lang="en-US" dirty="0" err="1" smtClean="0"/>
              <a:t>BoW</a:t>
            </a:r>
            <a:r>
              <a:rPr lang="en-US" dirty="0" smtClean="0"/>
              <a:t> representation</a:t>
            </a:r>
          </a:p>
          <a:p>
            <a:pPr lvl="1"/>
            <a:r>
              <a:rPr lang="en-US" dirty="0" smtClean="0"/>
              <a:t>Search for the k most similar pages for each short document of the given collection</a:t>
            </a:r>
          </a:p>
          <a:p>
            <a:pPr lvl="1"/>
            <a:r>
              <a:rPr lang="en-US" dirty="0" smtClean="0"/>
              <a:t>Expand the documents using the title’s words from the k retrieved pages</a:t>
            </a:r>
          </a:p>
          <a:p>
            <a:pPr lvl="1"/>
            <a:r>
              <a:rPr lang="en-US" dirty="0" smtClean="0"/>
              <a:t>Perform some unsupervised feature selection procedure to eliminate irrelevant (rare) words</a:t>
            </a:r>
          </a:p>
          <a:p>
            <a:pPr lvl="1">
              <a:buNone/>
            </a:pPr>
            <a:endParaRPr lang="en-US" dirty="0" smtClean="0"/>
          </a:p>
          <a:p>
            <a:pPr lvl="1" algn="r">
              <a:buNone/>
            </a:pPr>
            <a:r>
              <a:rPr lang="en-US" dirty="0" smtClean="0">
                <a:solidFill>
                  <a:schemeClr val="accent2"/>
                </a:solidFill>
              </a:rPr>
              <a:t>Problems of this approach?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38</a:t>
            </a:fld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the task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 smtClean="0"/>
              <a:t>Clustering ensembles combine multiple partitions generated by different clustering algorithms into a single clustering solution</a:t>
            </a:r>
          </a:p>
          <a:p>
            <a:r>
              <a:rPr lang="en-US" dirty="0" smtClean="0"/>
              <a:t>The goal is to improve robustness, stability and accuracy of clustering solutions.</a:t>
            </a:r>
          </a:p>
          <a:p>
            <a:pPr algn="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What does it mean this?</a:t>
            </a:r>
          </a:p>
          <a:p>
            <a:pPr algn="r">
              <a:buNone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It has been noticed that a random choice of an ensemble is not as hazardous as a random choice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of a single clustering algorithm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cluster ensembles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504056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Robustness</a:t>
            </a:r>
            <a:r>
              <a:rPr lang="en-US" dirty="0" smtClean="0"/>
              <a:t>: Better average performance across the domains and datasets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Novelty</a:t>
            </a:r>
            <a:r>
              <a:rPr lang="en-US" dirty="0" smtClean="0"/>
              <a:t>: Finding a combined solution unattainable by any single clustering algorithm.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Stability</a:t>
            </a:r>
            <a:r>
              <a:rPr lang="en-US" dirty="0" smtClean="0"/>
              <a:t>: Clustering solutions with lower sensitivity to noise, outliers, or sampling variations.</a:t>
            </a:r>
          </a:p>
          <a:p>
            <a:r>
              <a:rPr lang="en-US" dirty="0" smtClean="0"/>
              <a:t>They also have the ability to integrate solutions from multiple distributed sources of data or features (</a:t>
            </a:r>
            <a:r>
              <a:rPr lang="en-US" sz="2800" dirty="0" smtClean="0">
                <a:solidFill>
                  <a:schemeClr val="accent2"/>
                </a:solidFill>
              </a:rPr>
              <a:t>multimodal applications?</a:t>
            </a:r>
            <a:r>
              <a:rPr lang="en-US" dirty="0" smtClean="0"/>
              <a:t>)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main issues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0405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Clustering ensembles are two stage algorithms. First, they store results of several clustering algorithms. Then, they use a specific consensus function to find a final partition from the data.</a:t>
            </a:r>
          </a:p>
          <a:p>
            <a:r>
              <a:rPr lang="en-US" dirty="0" smtClean="0"/>
              <a:t>Two main issues:</a:t>
            </a:r>
          </a:p>
          <a:p>
            <a:pPr lvl="1"/>
            <a:r>
              <a:rPr lang="en-US" dirty="0" smtClean="0"/>
              <a:t>Design of the individual clustering algorithms so that they form potentially an accurate ensemble</a:t>
            </a:r>
          </a:p>
          <a:p>
            <a:pPr lvl="1"/>
            <a:r>
              <a:rPr lang="en-US" dirty="0" smtClean="0"/>
              <a:t>Design of different ways to combine the outputs of individual clustering algorithms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architecture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5013176"/>
            <a:ext cx="8229600" cy="115212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Which clustering method(s) to consider?</a:t>
            </a:r>
          </a:p>
          <a:p>
            <a:pPr algn="r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How to combine their outputs?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7</a:t>
            </a:fld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758152" y="1593968"/>
            <a:ext cx="151216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Algorithm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758152" y="2242040"/>
            <a:ext cx="151216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Algorithm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71800" y="3236504"/>
            <a:ext cx="151216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Algorithm 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388808" y="2742328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5192776" y="2399704"/>
            <a:ext cx="1512168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Consensus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Function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11 Conector recto de flecha"/>
          <p:cNvCxnSpPr>
            <a:endCxn id="6" idx="1"/>
          </p:cNvCxnSpPr>
          <p:nvPr/>
        </p:nvCxnSpPr>
        <p:spPr>
          <a:xfrm flipV="1">
            <a:off x="1678032" y="1845996"/>
            <a:ext cx="108012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4270320" y="1737984"/>
            <a:ext cx="914400" cy="9144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678032" y="2665380"/>
            <a:ext cx="108012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endCxn id="7" idx="1"/>
          </p:cNvCxnSpPr>
          <p:nvPr/>
        </p:nvCxnSpPr>
        <p:spPr>
          <a:xfrm flipV="1">
            <a:off x="1678032" y="2494068"/>
            <a:ext cx="1080120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>
            <a:off x="4283968" y="2623783"/>
            <a:ext cx="914400" cy="9144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270320" y="2521364"/>
            <a:ext cx="936104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stCxn id="10" idx="3"/>
          </p:cNvCxnSpPr>
          <p:nvPr/>
        </p:nvCxnSpPr>
        <p:spPr>
          <a:xfrm>
            <a:off x="6704944" y="2651732"/>
            <a:ext cx="576064" cy="22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920056" y="2341344"/>
            <a:ext cx="62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Raw</a:t>
            </a:r>
            <a:br>
              <a:rPr lang="en-US" b="1" i="1" dirty="0" smtClean="0"/>
            </a:br>
            <a:r>
              <a:rPr lang="en-US" b="1" i="1" dirty="0" smtClean="0"/>
              <a:t>data</a:t>
            </a:r>
            <a:endParaRPr lang="en-US" b="1" i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209000" y="2341344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Final</a:t>
            </a:r>
            <a:br>
              <a:rPr lang="en-US" b="1" i="1" dirty="0" smtClean="0"/>
            </a:br>
            <a:r>
              <a:rPr lang="en-US" b="1" i="1" dirty="0" smtClean="0"/>
              <a:t>partition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clustering algorithms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important factors: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dirty="0" smtClean="0"/>
              <a:t>Diversity within the ensemble</a:t>
            </a:r>
          </a:p>
          <a:p>
            <a:pPr marL="804863" lvl="1" indent="-347663">
              <a:buFont typeface="+mj-lt"/>
              <a:buAutoNum type="arabicPeriod"/>
            </a:pPr>
            <a:r>
              <a:rPr lang="en-US" dirty="0" smtClean="0"/>
              <a:t>Accuracy of individual clustering algorithms</a:t>
            </a:r>
          </a:p>
          <a:p>
            <a:r>
              <a:rPr lang="en-US" dirty="0" smtClean="0"/>
              <a:t>To achieve diverse clustering outputs:</a:t>
            </a:r>
          </a:p>
          <a:p>
            <a:pPr lvl="1"/>
            <a:r>
              <a:rPr lang="en-US" dirty="0" smtClean="0"/>
              <a:t>Using different clustering algorithms</a:t>
            </a:r>
          </a:p>
          <a:p>
            <a:pPr lvl="1"/>
            <a:r>
              <a:rPr lang="en-US" dirty="0" smtClean="0"/>
              <a:t>Changing initialization or other parameters of a clustering algorithm</a:t>
            </a:r>
          </a:p>
          <a:p>
            <a:pPr lvl="1"/>
            <a:r>
              <a:rPr lang="en-US" dirty="0" smtClean="0"/>
              <a:t>Using different features</a:t>
            </a:r>
          </a:p>
          <a:p>
            <a:pPr lvl="1"/>
            <a:r>
              <a:rPr lang="en-US" dirty="0" smtClean="0"/>
              <a:t>Partitioning different subsets of the original data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8</a:t>
            </a:fld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44008" y="4725144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sym typeface="Wingdings 2"/>
              </a:rPr>
              <a:t>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172400" y="522920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  <a:sym typeface="Wingdings 2"/>
              </a:rPr>
              <a:t>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partitions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5040560"/>
          </a:xfrm>
        </p:spPr>
        <p:txBody>
          <a:bodyPr>
            <a:normAutofit fontScale="92500"/>
          </a:bodyPr>
          <a:lstStyle/>
          <a:p>
            <a:r>
              <a:rPr lang="en-US" sz="3100" dirty="0" smtClean="0"/>
              <a:t>A primary design element of a consensus clustering algorithm is the </a:t>
            </a:r>
            <a:r>
              <a:rPr lang="en-US" sz="3100" dirty="0" smtClean="0">
                <a:solidFill>
                  <a:schemeClr val="accent2"/>
                </a:solidFill>
              </a:rPr>
              <a:t>aggregate representation </a:t>
            </a:r>
            <a:r>
              <a:rPr lang="en-US" sz="3100" dirty="0" smtClean="0"/>
              <a:t>that is constructed for the ensemble of partitions. </a:t>
            </a:r>
          </a:p>
          <a:p>
            <a:r>
              <a:rPr lang="en-US" sz="3100" dirty="0" smtClean="0"/>
              <a:t>According to the used representation, there are methods that:</a:t>
            </a:r>
          </a:p>
          <a:p>
            <a:pPr lvl="1"/>
            <a:r>
              <a:rPr lang="en-US" dirty="0" smtClean="0"/>
              <a:t>Induce a similarity-based structure from a given ensemble</a:t>
            </a:r>
          </a:p>
          <a:p>
            <a:pPr lvl="1"/>
            <a:r>
              <a:rPr lang="en-US" dirty="0" smtClean="0"/>
              <a:t>View the ensemble partitions in a categorical feature-space representation</a:t>
            </a:r>
          </a:p>
          <a:p>
            <a:pPr lvl="1"/>
            <a:r>
              <a:rPr lang="en-US" dirty="0" smtClean="0"/>
              <a:t>Derive a voting-based aggregated partition, which is a soft</a:t>
            </a:r>
            <a:r>
              <a:rPr lang="en-US" i="1" dirty="0" smtClean="0"/>
              <a:t> </a:t>
            </a:r>
            <a:r>
              <a:rPr lang="en-US" dirty="0" smtClean="0"/>
              <a:t>partition, to represent a given ensemble</a:t>
            </a:r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Special Topics on Information Retrieval</a:t>
            </a: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2D2DC-A499-4EAC-A14E-6F4DF92895F3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755576" y="3501008"/>
            <a:ext cx="7704856" cy="86409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5160</TotalTime>
  <Words>1946</Words>
  <Application>Microsoft Office PowerPoint</Application>
  <PresentationFormat>On-screen Show (4:3)</PresentationFormat>
  <Paragraphs>326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Tema de Office</vt:lpstr>
      <vt:lpstr>Imagen de mapa de bits</vt:lpstr>
      <vt:lpstr>Ecuación</vt:lpstr>
      <vt:lpstr>Special Topics in Text Mining</vt:lpstr>
      <vt:lpstr>Techniques to improve document clustering</vt:lpstr>
      <vt:lpstr>Cluster ensembles</vt:lpstr>
      <vt:lpstr>Definition of the task</vt:lpstr>
      <vt:lpstr>Advantages of cluster ensembles</vt:lpstr>
      <vt:lpstr>Two main issues</vt:lpstr>
      <vt:lpstr>General architecture</vt:lpstr>
      <vt:lpstr>Individual clustering algorithms</vt:lpstr>
      <vt:lpstr>Combination of partitions</vt:lpstr>
      <vt:lpstr>Co-association matrix</vt:lpstr>
      <vt:lpstr>Example of the co-association matrix</vt:lpstr>
      <vt:lpstr>Using the co-association matrix</vt:lpstr>
      <vt:lpstr>Using the co-association matrix (2)</vt:lpstr>
      <vt:lpstr>Final remarks</vt:lpstr>
      <vt:lpstr>Final remarks (2)  </vt:lpstr>
      <vt:lpstr>Feature selection</vt:lpstr>
      <vt:lpstr>Motivation</vt:lpstr>
      <vt:lpstr>Dimensionality reduction</vt:lpstr>
      <vt:lpstr>Two variables for feature selection</vt:lpstr>
      <vt:lpstr>Two approaches for feature selection</vt:lpstr>
      <vt:lpstr>Filter methods for document clustering</vt:lpstr>
      <vt:lpstr>More filter methods</vt:lpstr>
      <vt:lpstr>More filter methods</vt:lpstr>
      <vt:lpstr>More filter methods</vt:lpstr>
      <vt:lpstr>How good are unsupervised filter methods?</vt:lpstr>
      <vt:lpstr>Clustering short texts</vt:lpstr>
      <vt:lpstr>Short text difficulties</vt:lpstr>
      <vt:lpstr>Another difficulty: narrowness</vt:lpstr>
      <vt:lpstr>How to deal with these texts?</vt:lpstr>
      <vt:lpstr>Shortness evaluation</vt:lpstr>
      <vt:lpstr>Some results</vt:lpstr>
      <vt:lpstr>Broadness evaluation</vt:lpstr>
      <vt:lpstr>Some results</vt:lpstr>
      <vt:lpstr>Dealing with short texts</vt:lpstr>
      <vt:lpstr>Self-term expansion</vt:lpstr>
      <vt:lpstr>Expansion using Wordnet</vt:lpstr>
      <vt:lpstr>Disadvantages of Wordnet-based expansion</vt:lpstr>
      <vt:lpstr>Expansion using Wikipedia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Topics on Information Retrieval</dc:title>
  <dc:creator>Manuel</dc:creator>
  <cp:lastModifiedBy>Manuel Montes</cp:lastModifiedBy>
  <cp:revision>438</cp:revision>
  <dcterms:created xsi:type="dcterms:W3CDTF">2010-08-09T18:16:14Z</dcterms:created>
  <dcterms:modified xsi:type="dcterms:W3CDTF">2011-04-20T19:41:20Z</dcterms:modified>
</cp:coreProperties>
</file>