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2"/>
  </p:notesMasterIdLst>
  <p:sldIdLst>
    <p:sldId id="256" r:id="rId2"/>
    <p:sldId id="258" r:id="rId3"/>
    <p:sldId id="257" r:id="rId4"/>
    <p:sldId id="336" r:id="rId5"/>
    <p:sldId id="259" r:id="rId6"/>
    <p:sldId id="337" r:id="rId7"/>
    <p:sldId id="338" r:id="rId8"/>
    <p:sldId id="339" r:id="rId9"/>
    <p:sldId id="262" r:id="rId10"/>
    <p:sldId id="340" r:id="rId11"/>
    <p:sldId id="261" r:id="rId12"/>
    <p:sldId id="266" r:id="rId13"/>
    <p:sldId id="267" r:id="rId14"/>
    <p:sldId id="263" r:id="rId15"/>
    <p:sldId id="271" r:id="rId16"/>
    <p:sldId id="272" r:id="rId17"/>
    <p:sldId id="273" r:id="rId18"/>
    <p:sldId id="341" r:id="rId19"/>
    <p:sldId id="34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342" r:id="rId30"/>
    <p:sldId id="286" r:id="rId31"/>
    <p:sldId id="287" r:id="rId32"/>
    <p:sldId id="288" r:id="rId33"/>
    <p:sldId id="289" r:id="rId34"/>
    <p:sldId id="293" r:id="rId35"/>
    <p:sldId id="290" r:id="rId36"/>
    <p:sldId id="291" r:id="rId37"/>
    <p:sldId id="292" r:id="rId38"/>
    <p:sldId id="294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0" autoAdjust="0"/>
  </p:normalViewPr>
  <p:slideViewPr>
    <p:cSldViewPr>
      <p:cViewPr>
        <p:scale>
          <a:sx n="70" d="100"/>
          <a:sy n="70" d="100"/>
        </p:scale>
        <p:origin x="-82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5.wmf"/><Relationship Id="rId1" Type="http://schemas.openxmlformats.org/officeDocument/2006/relationships/image" Target="../media/image36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9A4CE-1A7F-41DC-AAE5-F5809D08DC86}" type="datetimeFigureOut">
              <a:rPr lang="es-MX" smtClean="0"/>
              <a:pPr/>
              <a:t>17/09/2013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ED0E7-F659-4732-8727-379655FFFD6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7855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611560" y="1196752"/>
            <a:ext cx="7992888" cy="2160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95536" y="202630"/>
            <a:ext cx="8229600" cy="70609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</a:t>
            </a:r>
            <a:r>
              <a:rPr lang="es-ES" dirty="0" err="1" smtClean="0"/>
              <a:t>patron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4056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es-ES" sz="26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s-ES" sz="2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05528" y="6367680"/>
            <a:ext cx="3370728" cy="365125"/>
          </a:xfrm>
        </p:spPr>
        <p:txBody>
          <a:bodyPr/>
          <a:lstStyle>
            <a:lvl1pPr>
              <a:defRPr sz="11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92888" y="6376243"/>
            <a:ext cx="683568" cy="36512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702D2DC-A499-4EAC-A14E-6F4DF92895F3}" type="slidenum">
              <a:rPr lang="es-MX" smtClean="0"/>
              <a:pPr/>
              <a:t>‹Nº›</a:t>
            </a:fld>
            <a:endParaRPr lang="es-MX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8613" y="6165850"/>
          <a:ext cx="2514600" cy="628650"/>
        </p:xfrm>
        <a:graphic>
          <a:graphicData uri="http://schemas.openxmlformats.org/presentationml/2006/ole">
            <p:oleObj spid="_x0000_s2075" name="Imagen de mapa de bits" r:id="rId3" imgW="2514286" imgH="628571" progId="PBrush">
              <p:embed/>
            </p:oleObj>
          </a:graphicData>
        </a:graphic>
      </p:graphicFrame>
      <p:cxnSp>
        <p:nvCxnSpPr>
          <p:cNvPr id="12" name="11 Conector recto"/>
          <p:cNvCxnSpPr/>
          <p:nvPr userDrawn="1"/>
        </p:nvCxnSpPr>
        <p:spPr>
          <a:xfrm>
            <a:off x="2339752" y="6309320"/>
            <a:ext cx="62646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D2DC-A499-4EAC-A14E-6F4DF92895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n.webis.de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Novel representations and methods in text classification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7008" y="3501008"/>
            <a:ext cx="7488832" cy="30243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s-MX" sz="3800" b="1" dirty="0" smtClean="0"/>
              <a:t>Manuel Montes, Hugo </a:t>
            </a:r>
            <a:r>
              <a:rPr lang="es-MX" sz="3800" b="1" dirty="0" err="1" smtClean="0"/>
              <a:t>Jair</a:t>
            </a:r>
            <a:r>
              <a:rPr lang="es-MX" sz="3800" b="1" dirty="0" smtClean="0"/>
              <a:t> Escalante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s-MX" sz="3000" dirty="0" smtClean="0"/>
              <a:t>Instituto Nacional de Astrofísica, Óptica y Electrónica, </a:t>
            </a:r>
            <a:r>
              <a:rPr lang="es-MX" sz="3000" dirty="0" err="1" smtClean="0"/>
              <a:t>Mexico</a:t>
            </a:r>
            <a:r>
              <a:rPr lang="es-MX" sz="3000" dirty="0" smtClean="0"/>
              <a:t>.</a:t>
            </a:r>
            <a:br>
              <a:rPr lang="es-MX" sz="3000" dirty="0" smtClean="0"/>
            </a:br>
            <a:r>
              <a:rPr lang="es-MX" sz="2600" dirty="0">
                <a:solidFill>
                  <a:schemeClr val="accent1">
                    <a:lumMod val="75000"/>
                  </a:schemeClr>
                </a:solidFill>
              </a:rPr>
              <a:t>http://ccc.inaoep.mx/~mmontesg</a:t>
            </a:r>
            <a:r>
              <a:rPr lang="es-MX" sz="26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s-MX" sz="2600" dirty="0" smtClean="0">
                <a:solidFill>
                  <a:schemeClr val="accent1">
                    <a:lumMod val="75000"/>
                  </a:schemeClr>
                </a:solidFill>
              </a:rPr>
              <a:t>http://ccc.inaoep.mx/~hugojair/</a:t>
            </a:r>
            <a:endParaRPr lang="es-MX" sz="2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{</a:t>
            </a:r>
            <a:r>
              <a:rPr lang="en-US" sz="2600" i="1" dirty="0" err="1" smtClean="0">
                <a:solidFill>
                  <a:schemeClr val="accent1">
                    <a:lumMod val="75000"/>
                  </a:schemeClr>
                </a:solidFill>
              </a:rPr>
              <a:t>mmontesg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600" i="1" dirty="0" err="1" smtClean="0">
                <a:solidFill>
                  <a:schemeClr val="accent1">
                    <a:lumMod val="75000"/>
                  </a:schemeClr>
                </a:solidFill>
              </a:rPr>
              <a:t>hugojair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}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sz="2600" i="1" dirty="0" err="1" smtClean="0">
                <a:solidFill>
                  <a:schemeClr val="accent1">
                    <a:lumMod val="75000"/>
                  </a:schemeClr>
                </a:solidFill>
              </a:rPr>
              <a:t>inaoep.mx</a:t>
            </a:r>
            <a:endParaRPr lang="en-US" sz="2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900" dirty="0" smtClean="0"/>
              <a:t>7th Russian Summer School in Information Retrieval</a:t>
            </a:r>
            <a:br>
              <a:rPr lang="en-US" sz="2900" dirty="0" smtClean="0"/>
            </a:br>
            <a:r>
              <a:rPr lang="en-US" sz="2900" dirty="0" smtClean="0"/>
              <a:t>Kazan, Russia, September 2013</a:t>
            </a:r>
            <a:endParaRPr lang="es-MX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Main</a:t>
            </a:r>
            <a:r>
              <a:rPr lang="es-MX" dirty="0" smtClean="0"/>
              <a:t> </a:t>
            </a:r>
            <a:r>
              <a:rPr lang="es-MX" dirty="0" err="1" smtClean="0"/>
              <a:t>problems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MX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BoW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ignores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semantic information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it simply looks at the surface word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forms</a:t>
            </a:r>
          </a:p>
          <a:p>
            <a:pPr lvl="1"/>
            <a:r>
              <a:rPr lang="en-US" dirty="0" err="1"/>
              <a:t>Polysemy</a:t>
            </a:r>
            <a:r>
              <a:rPr lang="en-US" dirty="0"/>
              <a:t> and synonymy are </a:t>
            </a:r>
            <a:r>
              <a:rPr lang="en-US" dirty="0" smtClean="0"/>
              <a:t>big problems</a:t>
            </a:r>
            <a:endParaRPr lang="en-US" dirty="0"/>
          </a:p>
          <a:p>
            <a:r>
              <a:rPr lang="en-US" dirty="0" err="1" smtClean="0"/>
              <a:t>BoW</a:t>
            </a:r>
            <a:r>
              <a:rPr lang="en-US" dirty="0" smtClean="0"/>
              <a:t> tend to produce very </a:t>
            </a:r>
            <a:r>
              <a:rPr lang="en-US" b="1" dirty="0" smtClean="0"/>
              <a:t>sparse representations</a:t>
            </a:r>
            <a:r>
              <a:rPr lang="en-US" dirty="0" smtClean="0"/>
              <a:t>, since terms commonly occur in just a </a:t>
            </a:r>
            <a:r>
              <a:rPr lang="en-US" dirty="0"/>
              <a:t>small subset of the documents </a:t>
            </a:r>
          </a:p>
          <a:p>
            <a:pPr lvl="1"/>
            <a:r>
              <a:rPr lang="en-US" dirty="0" smtClean="0"/>
              <a:t>This problem is amplified by lack of training texts and by the </a:t>
            </a:r>
            <a:r>
              <a:rPr lang="en-US" b="1" dirty="0" smtClean="0"/>
              <a:t>shortness</a:t>
            </a:r>
            <a:r>
              <a:rPr lang="en-US" dirty="0" smtClean="0"/>
              <a:t> of the documents to be classified.</a:t>
            </a:r>
          </a:p>
          <a:p>
            <a:pPr lvl="1">
              <a:buNone/>
            </a:pPr>
            <a:endParaRPr lang="en-US" dirty="0"/>
          </a:p>
          <a:p>
            <a:pPr marL="0" lvl="1" indent="0" algn="ctr"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We need representations </a:t>
            </a:r>
            <a:r>
              <a:rPr lang="en-US" sz="2800" dirty="0">
                <a:solidFill>
                  <a:srgbClr val="C0504D"/>
                </a:solidFill>
              </a:rPr>
              <a:t>at </a:t>
            </a:r>
            <a:r>
              <a:rPr lang="en-US" sz="2800" b="1" dirty="0">
                <a:solidFill>
                  <a:srgbClr val="C0504D"/>
                </a:solidFill>
              </a:rPr>
              <a:t>concept </a:t>
            </a:r>
            <a:r>
              <a:rPr lang="en-US" sz="2800" b="1" dirty="0" smtClean="0">
                <a:solidFill>
                  <a:srgbClr val="C0504D"/>
                </a:solidFill>
              </a:rPr>
              <a:t>level</a:t>
            </a:r>
            <a:r>
              <a:rPr lang="en-US" sz="2800" dirty="0" smtClean="0">
                <a:solidFill>
                  <a:srgbClr val="C0504D"/>
                </a:solidFill>
              </a:rPr>
              <a:t>!</a:t>
            </a:r>
            <a:endParaRPr lang="en-US" sz="2800" dirty="0">
              <a:solidFill>
                <a:srgbClr val="C0504D"/>
              </a:solidFill>
            </a:endParaRPr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325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Bag-of-</a:t>
            </a:r>
            <a:r>
              <a:rPr lang="es-MX" dirty="0" err="1" smtClean="0"/>
              <a:t>concepts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Addresses the deficiencies of the </a:t>
            </a:r>
            <a:r>
              <a:rPr lang="en-US" dirty="0" err="1" smtClean="0"/>
              <a:t>BoW</a:t>
            </a:r>
            <a:r>
              <a:rPr lang="en-US" dirty="0" smtClean="0"/>
              <a:t> by considering the </a:t>
            </a:r>
            <a:r>
              <a:rPr lang="en-US" b="1" dirty="0" smtClean="0"/>
              <a:t>relations between document terms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BoC</a:t>
            </a:r>
            <a:r>
              <a:rPr lang="en-US" dirty="0" smtClean="0"/>
              <a:t> representations are based on the intuition that the meaning of a document can be considered as the </a:t>
            </a:r>
            <a:r>
              <a:rPr lang="en-US" b="1" dirty="0" smtClean="0"/>
              <a:t>union of the meanings of their terms.</a:t>
            </a:r>
          </a:p>
          <a:p>
            <a:r>
              <a:rPr lang="en-US" dirty="0" smtClean="0"/>
              <a:t>The meaning of terms is related to their usage; it is captured by their distributional representation.</a:t>
            </a:r>
          </a:p>
          <a:p>
            <a:pPr lvl="1"/>
            <a:r>
              <a:rPr lang="en-US" dirty="0" smtClean="0"/>
              <a:t>Document occurrence representation (DOR)</a:t>
            </a:r>
          </a:p>
          <a:p>
            <a:pPr lvl="1"/>
            <a:r>
              <a:rPr lang="en-US" dirty="0" smtClean="0"/>
              <a:t>Term co-occurrence representation (TCOR)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95536" y="5373216"/>
            <a:ext cx="842493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es-MX" sz="1400" dirty="0" smtClean="0"/>
              <a:t>Alberto </a:t>
            </a:r>
            <a:r>
              <a:rPr lang="es-MX" sz="1400" dirty="0" err="1" smtClean="0"/>
              <a:t>Lavelli</a:t>
            </a:r>
            <a:r>
              <a:rPr lang="es-MX" sz="1400" dirty="0" smtClean="0"/>
              <a:t>, </a:t>
            </a:r>
            <a:r>
              <a:rPr lang="es-MX" sz="1400" dirty="0" err="1" smtClean="0"/>
              <a:t>Fabrizio</a:t>
            </a:r>
            <a:r>
              <a:rPr lang="es-MX" sz="1400" dirty="0" smtClean="0"/>
              <a:t> </a:t>
            </a:r>
            <a:r>
              <a:rPr lang="es-MX" sz="1400" dirty="0" err="1" smtClean="0"/>
              <a:t>Sebastiani</a:t>
            </a:r>
            <a:r>
              <a:rPr lang="es-MX" sz="1400" dirty="0" smtClean="0"/>
              <a:t>, and Roberto </a:t>
            </a:r>
            <a:r>
              <a:rPr lang="es-MX" sz="1400" dirty="0" err="1" smtClean="0"/>
              <a:t>Zanoli</a:t>
            </a:r>
            <a:r>
              <a:rPr lang="es-MX" sz="1400" dirty="0" smtClean="0"/>
              <a:t>. </a:t>
            </a:r>
            <a:r>
              <a:rPr lang="en-US" sz="1400" dirty="0" smtClean="0"/>
              <a:t>Distributional term representations: an experimental comparison. </a:t>
            </a:r>
            <a:r>
              <a:rPr lang="en-US" sz="1400" i="1" dirty="0" smtClean="0"/>
              <a:t>Thirteenth ACM international conference on Information and knowledge management</a:t>
            </a:r>
            <a:r>
              <a:rPr lang="en-US" sz="1400" dirty="0" smtClean="0"/>
              <a:t> (CIKM '04). New York, NY, USA, 2004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Document</a:t>
            </a:r>
            <a:r>
              <a:rPr lang="es-MX" dirty="0" smtClean="0"/>
              <a:t> </a:t>
            </a:r>
            <a:r>
              <a:rPr lang="es-MX" dirty="0" err="1" smtClean="0"/>
              <a:t>occurrence</a:t>
            </a:r>
            <a:r>
              <a:rPr lang="es-MX" dirty="0" smtClean="0"/>
              <a:t> </a:t>
            </a:r>
            <a:r>
              <a:rPr lang="es-MX" dirty="0" err="1" smtClean="0"/>
              <a:t>representation</a:t>
            </a:r>
            <a:r>
              <a:rPr lang="es-MX" dirty="0" smtClean="0"/>
              <a:t> (DOR)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 representation is based on the idea that the semantics of a term may be view as a function of the </a:t>
            </a:r>
            <a:r>
              <a:rPr lang="en-US" b="1" dirty="0" smtClean="0"/>
              <a:t>bag of documents </a:t>
            </a:r>
            <a:r>
              <a:rPr lang="en-US" dirty="0" smtClean="0"/>
              <a:t>in which the term occurs. </a:t>
            </a:r>
          </a:p>
          <a:p>
            <a:pPr lvl="1"/>
            <a:r>
              <a:rPr lang="en-US" dirty="0" smtClean="0"/>
              <a:t>Each document being an independent feature</a:t>
            </a:r>
          </a:p>
          <a:p>
            <a:r>
              <a:rPr lang="en-US" dirty="0" smtClean="0"/>
              <a:t>Terms are represented as vectors in the space of documents</a:t>
            </a:r>
          </a:p>
          <a:p>
            <a:r>
              <a:rPr lang="en-US" dirty="0" smtClean="0"/>
              <a:t>Two terms are related if they show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similar distributions across the</a:t>
            </a:r>
            <a:br>
              <a:rPr lang="es-MX" dirty="0" smtClean="0"/>
            </a:br>
            <a:r>
              <a:rPr lang="es-MX" dirty="0" smtClean="0"/>
              <a:t>documents</a:t>
            </a: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683568" cy="365125"/>
          </a:xfrm>
        </p:spPr>
        <p:txBody>
          <a:bodyPr/>
          <a:lstStyle/>
          <a:p>
            <a:fld id="{C702D2DC-A499-4EAC-A14E-6F4DF92895F3}" type="slidenum">
              <a:rPr lang="es-MX" smtClean="0"/>
              <a:pPr/>
              <a:t>12</a:t>
            </a:fld>
            <a:endParaRPr lang="es-MX" dirty="0"/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4985545"/>
              </p:ext>
            </p:extLst>
          </p:nvPr>
        </p:nvGraphicFramePr>
        <p:xfrm>
          <a:off x="6372200" y="3904456"/>
          <a:ext cx="2392715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32118"/>
                <a:gridCol w="523178"/>
                <a:gridCol w="508318"/>
                <a:gridCol w="392430"/>
                <a:gridCol w="536671"/>
              </a:tblGrid>
              <a:tr h="33695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b="0" i="1" baseline="-25000" dirty="0" err="1" smtClean="0">
                          <a:solidFill>
                            <a:schemeClr val="accent1"/>
                          </a:solidFill>
                        </a:rPr>
                        <a:t>n</a:t>
                      </a:r>
                      <a:endParaRPr lang="en-US" b="0" i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w</a:t>
                      </a:r>
                      <a:r>
                        <a:rPr lang="en-US" i="1" baseline="-25000" dirty="0" err="1" smtClean="0">
                          <a:solidFill>
                            <a:schemeClr val="accent2"/>
                          </a:solidFill>
                        </a:rPr>
                        <a:t>i</a:t>
                      </a:r>
                      <a:r>
                        <a:rPr lang="en-US" baseline="-25000" dirty="0" err="1" smtClean="0">
                          <a:solidFill>
                            <a:schemeClr val="accent2"/>
                          </a:solidFill>
                        </a:rPr>
                        <a:t>,</a:t>
                      </a:r>
                      <a:r>
                        <a:rPr lang="en-US" i="1" baseline="-25000" dirty="0" err="1" smtClean="0">
                          <a:solidFill>
                            <a:schemeClr val="accent2"/>
                          </a:solidFill>
                        </a:rPr>
                        <a:t>j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444208" y="3493894"/>
            <a:ext cx="224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Representation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MX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terms</a:t>
            </a:r>
            <a:endParaRPr lang="es-MX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Intuitions about the weights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DOR is a </a:t>
            </a:r>
            <a:r>
              <a:rPr lang="en-US" b="1" dirty="0" smtClean="0"/>
              <a:t>dual version of the </a:t>
            </a:r>
            <a:r>
              <a:rPr lang="en-US" b="1" dirty="0" err="1" smtClean="0"/>
              <a:t>BoW</a:t>
            </a:r>
            <a:r>
              <a:rPr lang="en-US" b="1" dirty="0" smtClean="0"/>
              <a:t> </a:t>
            </a:r>
            <a:r>
              <a:rPr lang="en-US" dirty="0" smtClean="0"/>
              <a:t>representation, therefore:</a:t>
            </a:r>
          </a:p>
          <a:p>
            <a:pPr lvl="1"/>
            <a:r>
              <a:rPr lang="en-US" dirty="0" smtClean="0"/>
              <a:t>The more frequently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dirty="0" smtClean="0"/>
              <a:t> occurs in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j</a:t>
            </a:r>
            <a:r>
              <a:rPr lang="en-US" dirty="0" smtClean="0"/>
              <a:t>, the more important is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for characterizing the semantics of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The more distinct the words </a:t>
            </a:r>
            <a:r>
              <a:rPr lang="en-US" i="1" dirty="0" err="1" smtClean="0">
                <a:solidFill>
                  <a:srgbClr val="C0504D"/>
                </a:solidFill>
              </a:rPr>
              <a:t>d</a:t>
            </a:r>
            <a:r>
              <a:rPr lang="en-US" i="1" baseline="-25000" dirty="0" err="1" smtClean="0">
                <a:solidFill>
                  <a:srgbClr val="C0504D"/>
                </a:solidFill>
              </a:rPr>
              <a:t>j</a:t>
            </a:r>
            <a:r>
              <a:rPr lang="en-US" dirty="0" smtClean="0">
                <a:solidFill>
                  <a:srgbClr val="C0504D"/>
                </a:solidFill>
              </a:rPr>
              <a:t> contains, the smaller its contribution to characterizing the semantics of </a:t>
            </a:r>
            <a:r>
              <a:rPr lang="en-US" i="1" dirty="0" err="1" smtClean="0">
                <a:solidFill>
                  <a:srgbClr val="C0504D"/>
                </a:solidFill>
              </a:rPr>
              <a:t>t</a:t>
            </a:r>
            <a:r>
              <a:rPr lang="en-US" i="1" baseline="-25000" dirty="0" err="1" smtClean="0">
                <a:solidFill>
                  <a:srgbClr val="C0504D"/>
                </a:solidFill>
              </a:rPr>
              <a:t>i</a:t>
            </a:r>
            <a:r>
              <a:rPr lang="en-US" dirty="0" smtClean="0">
                <a:solidFill>
                  <a:srgbClr val="C0504D"/>
                </a:solidFill>
              </a:rPr>
              <a:t>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13</a:t>
            </a:fld>
            <a:endParaRPr lang="es-MX" dirty="0"/>
          </a:p>
        </p:txBody>
      </p:sp>
      <p:pic>
        <p:nvPicPr>
          <p:cNvPr id="6" name="5 Imagen" descr="formul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25998"/>
            <a:ext cx="3066933" cy="864096"/>
          </a:xfrm>
          <a:prstGeom prst="rect">
            <a:avLst/>
          </a:prstGeom>
        </p:spPr>
      </p:pic>
      <p:pic>
        <p:nvPicPr>
          <p:cNvPr id="7" name="6 Imagen" descr="formul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962102"/>
            <a:ext cx="5544616" cy="818826"/>
          </a:xfrm>
          <a:prstGeom prst="rect">
            <a:avLst/>
          </a:prstGeom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5652120" y="1844824"/>
            <a:ext cx="864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660232" y="1844824"/>
            <a:ext cx="9361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0511431"/>
              </p:ext>
            </p:extLst>
          </p:nvPr>
        </p:nvGraphicFramePr>
        <p:xfrm>
          <a:off x="955149" y="1052736"/>
          <a:ext cx="2392715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32118"/>
                <a:gridCol w="523178"/>
                <a:gridCol w="508318"/>
                <a:gridCol w="392430"/>
                <a:gridCol w="536671"/>
              </a:tblGrid>
              <a:tr h="33695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accent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b="0" i="1" baseline="-25000" dirty="0" err="1" smtClean="0">
                          <a:solidFill>
                            <a:schemeClr val="accent1"/>
                          </a:solidFill>
                        </a:rPr>
                        <a:t>n</a:t>
                      </a:r>
                      <a:endParaRPr lang="en-US" b="0" i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w</a:t>
                      </a:r>
                      <a:r>
                        <a:rPr lang="en-US" i="1" baseline="-25000" dirty="0" err="1" smtClean="0">
                          <a:solidFill>
                            <a:schemeClr val="accent2"/>
                          </a:solidFill>
                        </a:rPr>
                        <a:t>i</a:t>
                      </a:r>
                      <a:r>
                        <a:rPr lang="en-US" baseline="-25000" dirty="0" err="1" smtClean="0">
                          <a:solidFill>
                            <a:schemeClr val="accent2"/>
                          </a:solidFill>
                        </a:rPr>
                        <a:t>,</a:t>
                      </a:r>
                      <a:r>
                        <a:rPr lang="en-US" i="1" baseline="-25000" dirty="0" err="1" smtClean="0">
                          <a:solidFill>
                            <a:schemeClr val="accent2"/>
                          </a:solidFill>
                        </a:rPr>
                        <a:t>j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documents using DOR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160240"/>
          </a:xfrm>
        </p:spPr>
        <p:txBody>
          <a:bodyPr/>
          <a:lstStyle/>
          <a:p>
            <a:r>
              <a:rPr lang="en-US" dirty="0" smtClean="0"/>
              <a:t>DOR is a word representation, not a document representation.</a:t>
            </a:r>
          </a:p>
          <a:p>
            <a:r>
              <a:rPr lang="en-US" dirty="0" smtClean="0"/>
              <a:t>Representation of documents is obtained by the weighted </a:t>
            </a:r>
            <a:r>
              <a:rPr lang="en-US" b="1" dirty="0" smtClean="0"/>
              <a:t>sum of the vectors </a:t>
            </a:r>
            <a:r>
              <a:rPr lang="en-US" dirty="0" smtClean="0"/>
              <a:t>from their terms.</a:t>
            </a:r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14</a:t>
            </a:fld>
            <a:endParaRPr lang="es-MX" dirty="0"/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/>
        </p:nvGraphicFramePr>
        <p:xfrm>
          <a:off x="1115616" y="4264496"/>
          <a:ext cx="2392715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32118"/>
                <a:gridCol w="523178"/>
                <a:gridCol w="508318"/>
                <a:gridCol w="392430"/>
                <a:gridCol w="536671"/>
              </a:tblGrid>
              <a:tr h="33695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="0" baseline="-25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5 Marcador de contenido"/>
          <p:cNvGraphicFramePr>
            <a:graphicFrameLocks/>
          </p:cNvGraphicFramePr>
          <p:nvPr/>
        </p:nvGraphicFramePr>
        <p:xfrm>
          <a:off x="5419645" y="4252621"/>
          <a:ext cx="2392715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32118"/>
                <a:gridCol w="523178"/>
                <a:gridCol w="508318"/>
                <a:gridCol w="392430"/>
                <a:gridCol w="536671"/>
              </a:tblGrid>
              <a:tr h="33695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="0" baseline="-25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baseline="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461132" y="3717032"/>
            <a:ext cx="168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accent2"/>
                </a:solidFill>
              </a:rPr>
              <a:t>Word representation</a:t>
            </a:r>
          </a:p>
          <a:p>
            <a:pPr algn="ctr"/>
            <a:r>
              <a:rPr lang="en-US" sz="1200" i="1" dirty="0" smtClean="0"/>
              <a:t>Word</a:t>
            </a:r>
            <a:r>
              <a:rPr lang="en-US" sz="1200" dirty="0" smtClean="0"/>
              <a:t>–</a:t>
            </a:r>
            <a:r>
              <a:rPr lang="en-US" sz="1200" i="1" dirty="0" smtClean="0"/>
              <a:t>Document matrix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633298" y="3717032"/>
            <a:ext cx="198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accent2"/>
                </a:solidFill>
              </a:rPr>
              <a:t>Document representation</a:t>
            </a:r>
          </a:p>
          <a:p>
            <a:pPr algn="ctr"/>
            <a:r>
              <a:rPr lang="en-US" sz="1200" i="1" dirty="0" smtClean="0"/>
              <a:t>Document</a:t>
            </a:r>
            <a:r>
              <a:rPr lang="en-US" sz="1200" dirty="0" smtClean="0"/>
              <a:t>–</a:t>
            </a:r>
            <a:r>
              <a:rPr lang="en-US" sz="1200" i="1" dirty="0" smtClean="0"/>
              <a:t>Document matrix</a:t>
            </a:r>
            <a:endParaRPr lang="en-US" sz="1200" i="1" dirty="0"/>
          </a:p>
        </p:txBody>
      </p:sp>
      <p:sp>
        <p:nvSpPr>
          <p:cNvPr id="10" name="9 Flecha derecha"/>
          <p:cNvSpPr/>
          <p:nvPr/>
        </p:nvSpPr>
        <p:spPr>
          <a:xfrm>
            <a:off x="3995936" y="4941168"/>
            <a:ext cx="936104" cy="6480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</a:t>
            </a:r>
            <a:endParaRPr lang="en-US" dirty="0"/>
          </a:p>
        </p:txBody>
      </p:sp>
      <p:pic>
        <p:nvPicPr>
          <p:cNvPr id="13" name="12 Imagen" descr="formul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924944"/>
            <a:ext cx="2533650" cy="847725"/>
          </a:xfrm>
          <a:prstGeom prst="rect">
            <a:avLst/>
          </a:prstGeom>
        </p:spPr>
      </p:pic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 co-occurrence representation (TCOR)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TCOR, the meaning of a term is conveyed by the terms commonly co-occurring with it; i.e. terms are represented by the </a:t>
            </a:r>
            <a:r>
              <a:rPr lang="en-US" b="1" dirty="0" smtClean="0"/>
              <a:t>terms occurring in their context</a:t>
            </a:r>
          </a:p>
          <a:p>
            <a:r>
              <a:rPr lang="en-US" dirty="0"/>
              <a:t>Terms are represented as vectors in the space of </a:t>
            </a:r>
            <a:r>
              <a:rPr lang="en-US" dirty="0" smtClean="0"/>
              <a:t>terms (vocabulary of the collection)</a:t>
            </a:r>
            <a:endParaRPr lang="en-US" dirty="0"/>
          </a:p>
          <a:p>
            <a:r>
              <a:rPr lang="en-US" dirty="0"/>
              <a:t>Two terms are related if they show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>similar </a:t>
            </a:r>
            <a:r>
              <a:rPr lang="es-MX" dirty="0" smtClean="0"/>
              <a:t>co-ocurring distributions</a:t>
            </a:r>
            <a:br>
              <a:rPr lang="es-MX" dirty="0" smtClean="0"/>
            </a:br>
            <a:r>
              <a:rPr lang="es-MX" dirty="0" smtClean="0"/>
              <a:t>with the rest of the terms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9468102"/>
              </p:ext>
            </p:extLst>
          </p:nvPr>
        </p:nvGraphicFramePr>
        <p:xfrm>
          <a:off x="6139725" y="4120480"/>
          <a:ext cx="2392715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32118"/>
                <a:gridCol w="523178"/>
                <a:gridCol w="508318"/>
                <a:gridCol w="392430"/>
                <a:gridCol w="536671"/>
              </a:tblGrid>
              <a:tr h="33695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w</a:t>
                      </a:r>
                      <a:r>
                        <a:rPr lang="en-US" i="1" baseline="-25000" dirty="0" err="1" smtClean="0">
                          <a:solidFill>
                            <a:schemeClr val="accent2"/>
                          </a:solidFill>
                        </a:rPr>
                        <a:t>i</a:t>
                      </a:r>
                      <a:r>
                        <a:rPr lang="en-US" baseline="-25000" dirty="0" err="1" smtClean="0">
                          <a:solidFill>
                            <a:schemeClr val="accent2"/>
                          </a:solidFill>
                        </a:rPr>
                        <a:t>,</a:t>
                      </a:r>
                      <a:r>
                        <a:rPr lang="en-US" i="1" baseline="-25000" dirty="0" err="1" smtClean="0">
                          <a:solidFill>
                            <a:schemeClr val="accent2"/>
                          </a:solidFill>
                        </a:rPr>
                        <a:t>j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6253840" y="3696270"/>
            <a:ext cx="224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Representation of terms</a:t>
            </a:r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77536" y="6367680"/>
            <a:ext cx="3370728" cy="365125"/>
          </a:xfrm>
        </p:spPr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Intuitions about the weights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848" y="1052736"/>
            <a:ext cx="8229600" cy="50405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TCOR is the kind of representation traditionally used in WSD, therefore:</a:t>
            </a:r>
          </a:p>
          <a:p>
            <a:pPr lvl="1"/>
            <a:r>
              <a:rPr lang="en-US" dirty="0"/>
              <a:t>The more </a:t>
            </a:r>
            <a:r>
              <a:rPr lang="en-US" dirty="0" smtClean="0"/>
              <a:t>times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err="1"/>
              <a:t>t</a:t>
            </a:r>
            <a:r>
              <a:rPr lang="en-US" i="1" baseline="-25000" dirty="0" err="1"/>
              <a:t>j</a:t>
            </a:r>
            <a:r>
              <a:rPr lang="en-US" dirty="0"/>
              <a:t> co-occur in, the more important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/>
              <a:t>is for characterizing the semantics of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j</a:t>
            </a:r>
            <a:endParaRPr lang="en-US" i="1" baseline="-25000" dirty="0"/>
          </a:p>
          <a:p>
            <a:pPr lvl="1"/>
            <a:r>
              <a:rPr lang="en-US" dirty="0">
                <a:solidFill>
                  <a:srgbClr val="C0504D"/>
                </a:solidFill>
              </a:rPr>
              <a:t>The more distinct words </a:t>
            </a:r>
            <a:r>
              <a:rPr lang="en-US" i="1" dirty="0" err="1" smtClean="0">
                <a:solidFill>
                  <a:srgbClr val="C0504D"/>
                </a:solidFill>
              </a:rPr>
              <a:t>t</a:t>
            </a:r>
            <a:r>
              <a:rPr lang="en-US" i="1" baseline="-25000" dirty="0" err="1" smtClean="0">
                <a:solidFill>
                  <a:srgbClr val="C0504D"/>
                </a:solidFill>
              </a:rPr>
              <a:t>k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>
                <a:solidFill>
                  <a:srgbClr val="C0504D"/>
                </a:solidFill>
              </a:rPr>
              <a:t>co-occurs with, the smaller its contribution for characterizing the semantics of </a:t>
            </a:r>
            <a:r>
              <a:rPr lang="en-US" i="1" dirty="0" err="1" smtClean="0">
                <a:solidFill>
                  <a:srgbClr val="C0504D"/>
                </a:solidFill>
              </a:rPr>
              <a:t>t</a:t>
            </a:r>
            <a:r>
              <a:rPr lang="en-US" i="1" baseline="-25000" dirty="0" err="1" smtClean="0">
                <a:solidFill>
                  <a:srgbClr val="C0504D"/>
                </a:solidFill>
              </a:rPr>
              <a:t>j</a:t>
            </a:r>
            <a:r>
              <a:rPr lang="en-US" dirty="0" smtClean="0">
                <a:solidFill>
                  <a:srgbClr val="C0504D"/>
                </a:solidFill>
              </a:rPr>
              <a:t>.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16</a:t>
            </a:fld>
            <a:endParaRPr lang="es-MX" dirty="0"/>
          </a:p>
        </p:txBody>
      </p:sp>
      <p:pic>
        <p:nvPicPr>
          <p:cNvPr id="9" name="8 Imagen" descr="formul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9743" y="1988840"/>
            <a:ext cx="5870769" cy="1080120"/>
          </a:xfrm>
          <a:prstGeom prst="rect">
            <a:avLst/>
          </a:prstGeom>
        </p:spPr>
      </p:pic>
      <p:pic>
        <p:nvPicPr>
          <p:cNvPr id="10" name="9 Imagen" descr="formul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367" y="980728"/>
            <a:ext cx="3222872" cy="936104"/>
          </a:xfrm>
          <a:prstGeom prst="rect">
            <a:avLst/>
          </a:prstGeom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graphicFrame>
        <p:nvGraphicFramePr>
          <p:cNvPr id="11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9215722"/>
              </p:ext>
            </p:extLst>
          </p:nvPr>
        </p:nvGraphicFramePr>
        <p:xfrm>
          <a:off x="539552" y="1052736"/>
          <a:ext cx="2392715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32118"/>
                <a:gridCol w="523178"/>
                <a:gridCol w="508318"/>
                <a:gridCol w="392430"/>
                <a:gridCol w="536671"/>
              </a:tblGrid>
              <a:tr h="33695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w</a:t>
                      </a:r>
                      <a:r>
                        <a:rPr lang="en-US" i="1" baseline="-25000" dirty="0" err="1" smtClean="0">
                          <a:solidFill>
                            <a:schemeClr val="accent2"/>
                          </a:solidFill>
                        </a:rPr>
                        <a:t>i</a:t>
                      </a:r>
                      <a:r>
                        <a:rPr lang="en-US" baseline="-25000" dirty="0" err="1" smtClean="0">
                          <a:solidFill>
                            <a:schemeClr val="accent2"/>
                          </a:solidFill>
                        </a:rPr>
                        <a:t>,</a:t>
                      </a:r>
                      <a:r>
                        <a:rPr lang="en-US" i="1" baseline="-25000" dirty="0" err="1" smtClean="0">
                          <a:solidFill>
                            <a:schemeClr val="accent2"/>
                          </a:solidFill>
                        </a:rPr>
                        <a:t>j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5508104" y="1844824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678375" y="1862967"/>
            <a:ext cx="100811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Representing</a:t>
            </a:r>
            <a:r>
              <a:rPr lang="es-MX" dirty="0" smtClean="0"/>
              <a:t> </a:t>
            </a:r>
            <a:r>
              <a:rPr lang="es-MX" dirty="0" err="1" smtClean="0"/>
              <a:t>documents</a:t>
            </a:r>
            <a:r>
              <a:rPr lang="es-MX" dirty="0" smtClean="0"/>
              <a:t> </a:t>
            </a:r>
            <a:r>
              <a:rPr lang="es-MX" dirty="0" err="1" smtClean="0"/>
              <a:t>using</a:t>
            </a:r>
            <a:r>
              <a:rPr lang="es-MX" dirty="0" smtClean="0"/>
              <a:t> TCOR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TCOR, such as DOR, is a word representation, not a document representation.</a:t>
            </a:r>
          </a:p>
          <a:p>
            <a:r>
              <a:rPr lang="en-US" dirty="0" smtClean="0"/>
              <a:t>Representation of documents is obtained by the weighted sum of the vectors from their terms.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17</a:t>
            </a:fld>
            <a:endParaRPr lang="es-MX" dirty="0"/>
          </a:p>
        </p:txBody>
      </p:sp>
      <p:pic>
        <p:nvPicPr>
          <p:cNvPr id="6" name="5 Imagen" descr="formul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8470" y="2869307"/>
            <a:ext cx="2533650" cy="847725"/>
          </a:xfrm>
          <a:prstGeom prst="rect">
            <a:avLst/>
          </a:prstGeom>
        </p:spPr>
      </p:pic>
      <p:graphicFrame>
        <p:nvGraphicFramePr>
          <p:cNvPr id="7" name="5 Marcador de contenido"/>
          <p:cNvGraphicFramePr>
            <a:graphicFrameLocks/>
          </p:cNvGraphicFramePr>
          <p:nvPr/>
        </p:nvGraphicFramePr>
        <p:xfrm>
          <a:off x="1115616" y="4264496"/>
          <a:ext cx="2392715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32118"/>
                <a:gridCol w="523178"/>
                <a:gridCol w="508318"/>
                <a:gridCol w="392430"/>
                <a:gridCol w="536671"/>
              </a:tblGrid>
              <a:tr h="336957">
                <a:tc>
                  <a:txBody>
                    <a:bodyPr/>
                    <a:lstStyle/>
                    <a:p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4053329"/>
              </p:ext>
            </p:extLst>
          </p:nvPr>
        </p:nvGraphicFramePr>
        <p:xfrm>
          <a:off x="5419645" y="4252621"/>
          <a:ext cx="2392715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32118"/>
                <a:gridCol w="523178"/>
                <a:gridCol w="508318"/>
                <a:gridCol w="392430"/>
                <a:gridCol w="536671"/>
              </a:tblGrid>
              <a:tr h="33695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538815" y="3759423"/>
            <a:ext cx="152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accent2"/>
                </a:solidFill>
              </a:rPr>
              <a:t>Word representation</a:t>
            </a:r>
          </a:p>
          <a:p>
            <a:pPr algn="ctr"/>
            <a:r>
              <a:rPr lang="en-US" sz="1200" i="1" dirty="0" smtClean="0"/>
              <a:t>Word</a:t>
            </a:r>
            <a:r>
              <a:rPr lang="en-US" sz="1200" dirty="0" smtClean="0"/>
              <a:t>–</a:t>
            </a:r>
            <a:r>
              <a:rPr lang="en-US" sz="1200" i="1" dirty="0" smtClean="0"/>
              <a:t>Word matrix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38551" y="3759423"/>
            <a:ext cx="177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accent2"/>
                </a:solidFill>
              </a:rPr>
              <a:t>Document representation</a:t>
            </a:r>
          </a:p>
          <a:p>
            <a:pPr algn="ctr"/>
            <a:r>
              <a:rPr lang="en-US" sz="1200" i="1" dirty="0" smtClean="0"/>
              <a:t>Document</a:t>
            </a:r>
            <a:r>
              <a:rPr lang="en-US" sz="1200" dirty="0" smtClean="0"/>
              <a:t>–</a:t>
            </a:r>
            <a:r>
              <a:rPr lang="en-US" sz="1200" i="1" dirty="0" smtClean="0"/>
              <a:t>Word matrix</a:t>
            </a:r>
            <a:endParaRPr lang="en-US" sz="1200" i="1" dirty="0"/>
          </a:p>
        </p:txBody>
      </p:sp>
      <p:sp>
        <p:nvSpPr>
          <p:cNvPr id="11" name="10 Flecha derecha"/>
          <p:cNvSpPr/>
          <p:nvPr/>
        </p:nvSpPr>
        <p:spPr>
          <a:xfrm>
            <a:off x="3995936" y="4941168"/>
            <a:ext cx="936104" cy="6480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</a:t>
            </a:r>
            <a:endParaRPr lang="en-U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BOW vs DOR vs TCOR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7824" y="980728"/>
            <a:ext cx="5832648" cy="4536504"/>
          </a:xfrm>
        </p:spPr>
        <p:txBody>
          <a:bodyPr>
            <a:normAutofit/>
          </a:bodyPr>
          <a:lstStyle/>
          <a:p>
            <a:r>
              <a:rPr lang="es-ES" dirty="0" smtClean="0"/>
              <a:t>BOW</a:t>
            </a:r>
          </a:p>
          <a:p>
            <a:pPr lvl="1"/>
            <a:r>
              <a:rPr lang="es-ES" dirty="0" smtClean="0"/>
              <a:t>High </a:t>
            </a:r>
            <a:r>
              <a:rPr lang="es-ES" dirty="0" err="1" smtClean="0"/>
              <a:t>dimensionality</a:t>
            </a:r>
            <a:endParaRPr lang="es-ES" dirty="0" smtClean="0"/>
          </a:p>
          <a:p>
            <a:pPr lvl="1"/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sparse</a:t>
            </a:r>
            <a:endParaRPr lang="es-ES" dirty="0" smtClean="0"/>
          </a:p>
          <a:p>
            <a:r>
              <a:rPr lang="es-ES" dirty="0" smtClean="0"/>
              <a:t>DOR</a:t>
            </a:r>
          </a:p>
          <a:p>
            <a:pPr lvl="1"/>
            <a:r>
              <a:rPr lang="es-ES" dirty="0" err="1" smtClean="0">
                <a:solidFill>
                  <a:srgbClr val="C0504D"/>
                </a:solidFill>
              </a:rPr>
              <a:t>Lower</a:t>
            </a:r>
            <a:r>
              <a:rPr lang="es-ES" dirty="0" smtClean="0">
                <a:solidFill>
                  <a:srgbClr val="C0504D"/>
                </a:solidFill>
              </a:rPr>
              <a:t> </a:t>
            </a:r>
            <a:r>
              <a:rPr lang="es-ES" dirty="0" err="1">
                <a:solidFill>
                  <a:srgbClr val="C0504D"/>
                </a:solidFill>
              </a:rPr>
              <a:t>dimensionality</a:t>
            </a:r>
            <a:r>
              <a:rPr lang="es-ES" dirty="0">
                <a:solidFill>
                  <a:srgbClr val="C0504D"/>
                </a:solidFill>
              </a:rPr>
              <a:t> </a:t>
            </a:r>
            <a:r>
              <a:rPr lang="es-ES" dirty="0" err="1"/>
              <a:t>than</a:t>
            </a:r>
            <a:r>
              <a:rPr lang="es-ES" dirty="0"/>
              <a:t> BOW </a:t>
            </a:r>
          </a:p>
          <a:p>
            <a:pPr lvl="1"/>
            <a:r>
              <a:rPr lang="es-ES" dirty="0" err="1">
                <a:solidFill>
                  <a:schemeClr val="accent2"/>
                </a:solidFill>
              </a:rPr>
              <a:t>Not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sparse</a:t>
            </a:r>
            <a:endParaRPr lang="es-ES" dirty="0">
              <a:solidFill>
                <a:schemeClr val="accent2"/>
              </a:solidFill>
            </a:endParaRPr>
          </a:p>
          <a:p>
            <a:r>
              <a:rPr lang="es-ES" dirty="0" smtClean="0"/>
              <a:t>TCOR</a:t>
            </a:r>
          </a:p>
          <a:p>
            <a:pPr lvl="1"/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dimensionality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BOW</a:t>
            </a:r>
          </a:p>
          <a:p>
            <a:pPr lvl="1"/>
            <a:r>
              <a:rPr lang="es-ES" dirty="0" err="1" smtClean="0">
                <a:solidFill>
                  <a:srgbClr val="C0504D"/>
                </a:solidFill>
              </a:rPr>
              <a:t>Not</a:t>
            </a:r>
            <a:r>
              <a:rPr lang="es-ES" dirty="0" smtClean="0">
                <a:solidFill>
                  <a:srgbClr val="C0504D"/>
                </a:solidFill>
              </a:rPr>
              <a:t> </a:t>
            </a:r>
            <a:r>
              <a:rPr lang="es-ES" dirty="0" err="1" smtClean="0">
                <a:solidFill>
                  <a:srgbClr val="C0504D"/>
                </a:solidFill>
              </a:rPr>
              <a:t>sparse</a:t>
            </a:r>
            <a:endParaRPr lang="es-ES" dirty="0" smtClean="0">
              <a:solidFill>
                <a:srgbClr val="C0504D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18</a:t>
            </a:fld>
            <a:endParaRPr lang="es-MX" dirty="0"/>
          </a:p>
        </p:txBody>
      </p:sp>
      <p:graphicFrame>
        <p:nvGraphicFramePr>
          <p:cNvPr id="8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4558268"/>
              </p:ext>
            </p:extLst>
          </p:nvPr>
        </p:nvGraphicFramePr>
        <p:xfrm>
          <a:off x="451093" y="1196752"/>
          <a:ext cx="2392715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32118"/>
                <a:gridCol w="523178"/>
                <a:gridCol w="508318"/>
                <a:gridCol w="392430"/>
                <a:gridCol w="536671"/>
              </a:tblGrid>
              <a:tr h="33695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9869853"/>
              </p:ext>
            </p:extLst>
          </p:nvPr>
        </p:nvGraphicFramePr>
        <p:xfrm>
          <a:off x="451093" y="3400400"/>
          <a:ext cx="2392715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32118"/>
                <a:gridCol w="523178"/>
                <a:gridCol w="508318"/>
                <a:gridCol w="392430"/>
                <a:gridCol w="536671"/>
              </a:tblGrid>
              <a:tr h="33695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="0" baseline="-25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baseline="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11560" y="5589240"/>
            <a:ext cx="786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solidFill>
                  <a:srgbClr val="C0504D"/>
                </a:solidFill>
              </a:rPr>
              <a:t>DOR and TCOR </a:t>
            </a:r>
            <a:r>
              <a:rPr lang="es-ES" sz="2600" dirty="0" smtClean="0">
                <a:solidFill>
                  <a:srgbClr val="C0504D"/>
                </a:solidFill>
              </a:rPr>
              <a:t>do a </a:t>
            </a:r>
            <a:r>
              <a:rPr lang="es-ES" sz="2600" dirty="0" err="1" smtClean="0">
                <a:solidFill>
                  <a:srgbClr val="C0504D"/>
                </a:solidFill>
              </a:rPr>
              <a:t>kind</a:t>
            </a:r>
            <a:r>
              <a:rPr lang="es-ES" sz="2600" dirty="0" smtClean="0">
                <a:solidFill>
                  <a:srgbClr val="C0504D"/>
                </a:solidFill>
              </a:rPr>
              <a:t> of </a:t>
            </a:r>
            <a:r>
              <a:rPr lang="es-ES" sz="2600" dirty="0" err="1" smtClean="0">
                <a:solidFill>
                  <a:srgbClr val="C0504D"/>
                </a:solidFill>
              </a:rPr>
              <a:t>expansion</a:t>
            </a:r>
            <a:r>
              <a:rPr lang="es-ES" sz="2600" dirty="0" smtClean="0">
                <a:solidFill>
                  <a:srgbClr val="C0504D"/>
                </a:solidFill>
              </a:rPr>
              <a:t> of </a:t>
            </a:r>
            <a:r>
              <a:rPr lang="es-ES" sz="2600" dirty="0" err="1" smtClean="0">
                <a:solidFill>
                  <a:srgbClr val="C0504D"/>
                </a:solidFill>
              </a:rPr>
              <a:t>the</a:t>
            </a:r>
            <a:r>
              <a:rPr lang="es-ES" sz="2600" dirty="0" smtClean="0">
                <a:solidFill>
                  <a:srgbClr val="C0504D"/>
                </a:solidFill>
              </a:rPr>
              <a:t> </a:t>
            </a:r>
            <a:r>
              <a:rPr lang="es-ES" sz="2600" dirty="0" err="1" smtClean="0">
                <a:solidFill>
                  <a:srgbClr val="C0504D"/>
                </a:solidFill>
              </a:rPr>
              <a:t>documents</a:t>
            </a:r>
            <a:endParaRPr lang="es-ES" sz="26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4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TCOR </a:t>
            </a:r>
            <a:r>
              <a:rPr lang="es-ES" dirty="0" err="1" smtClean="0"/>
              <a:t>representation</a:t>
            </a:r>
            <a:r>
              <a:rPr lang="es-ES" dirty="0" smtClean="0"/>
              <a:t> of a </a:t>
            </a:r>
            <a:r>
              <a:rPr lang="es-ES" dirty="0" err="1" smtClean="0"/>
              <a:t>paper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19</a:t>
            </a:fld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295414" cy="501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44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Concept-</a:t>
            </a:r>
            <a:r>
              <a:rPr lang="es-MX" dirty="0" err="1" smtClean="0"/>
              <a:t>based</a:t>
            </a:r>
            <a:r>
              <a:rPr lang="es-MX" dirty="0" smtClean="0"/>
              <a:t> </a:t>
            </a:r>
            <a:r>
              <a:rPr lang="es-MX" dirty="0" err="1" smtClean="0"/>
              <a:t>representations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categorization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Novel </a:t>
            </a:r>
            <a:r>
              <a:rPr lang="es-MX" dirty="0" err="1" smtClean="0"/>
              <a:t>represensations</a:t>
            </a:r>
            <a:r>
              <a:rPr lang="es-MX" dirty="0" smtClean="0"/>
              <a:t> and </a:t>
            </a:r>
            <a:r>
              <a:rPr lang="es-MX" dirty="0" err="1" smtClean="0"/>
              <a:t>methods</a:t>
            </a:r>
            <a:r>
              <a:rPr lang="es-MX" dirty="0" smtClean="0"/>
              <a:t> in 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classification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DOR/TCOR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classification</a:t>
            </a:r>
            <a:endParaRPr lang="es-MX" dirty="0"/>
          </a:p>
        </p:txBody>
      </p:sp>
      <p:pic>
        <p:nvPicPr>
          <p:cNvPr id="6" name="5 Marcador de contenido" descr="formul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9661" y="1063409"/>
            <a:ext cx="8014787" cy="3877759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20</a:t>
            </a:fld>
            <a:endParaRPr lang="es-MX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5373216"/>
            <a:ext cx="8424936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es-MX" sz="1400" dirty="0" smtClean="0"/>
              <a:t>Juan Manuel Cabrera, Hugo </a:t>
            </a:r>
            <a:r>
              <a:rPr lang="es-MX" sz="1400" dirty="0" err="1" smtClean="0"/>
              <a:t>Jair</a:t>
            </a:r>
            <a:r>
              <a:rPr lang="es-MX" sz="1400" dirty="0" smtClean="0"/>
              <a:t> Escalante, Manuel Montes-y-Gómez. </a:t>
            </a:r>
            <a:r>
              <a:rPr lang="en-US" sz="1400" dirty="0" smtClean="0"/>
              <a:t>Distributional term representations for short text categorization.  </a:t>
            </a:r>
            <a:r>
              <a:rPr lang="en-US" sz="1400" i="1" dirty="0" smtClean="0"/>
              <a:t>14th International Conference on Intelligent Text Processing and Computational Linguistics</a:t>
            </a:r>
            <a:r>
              <a:rPr lang="en-US" sz="1400" dirty="0" smtClean="0"/>
              <a:t> (CICLING 2013). Samos, Greece, 2013.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Experiments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>
            <a:normAutofit/>
          </a:bodyPr>
          <a:lstStyle/>
          <a:p>
            <a:r>
              <a:rPr lang="en-US" b="1" dirty="0" smtClean="0"/>
              <a:t>Short-text categorization </a:t>
            </a:r>
            <a:r>
              <a:rPr lang="en-US" dirty="0" smtClean="0"/>
              <a:t>based on distributional term representations (DOR and TCOR) </a:t>
            </a:r>
          </a:p>
          <a:p>
            <a:pPr lvl="1"/>
            <a:r>
              <a:rPr lang="en-US" dirty="0" smtClean="0"/>
              <a:t>They </a:t>
            </a:r>
            <a:r>
              <a:rPr lang="en-US" b="1" dirty="0" smtClean="0"/>
              <a:t>reduce the sparseness </a:t>
            </a:r>
            <a:r>
              <a:rPr lang="en-US" dirty="0" smtClean="0"/>
              <a:t>of representations and alleviates, to some extent, the low frequency issue.</a:t>
            </a:r>
          </a:p>
          <a:p>
            <a:r>
              <a:rPr lang="en-US" dirty="0" smtClean="0"/>
              <a:t>Our experiments aimed to:</a:t>
            </a:r>
          </a:p>
          <a:p>
            <a:pPr lvl="1"/>
            <a:r>
              <a:rPr lang="en-US" dirty="0" smtClean="0"/>
              <a:t>Verify the difficulties of the </a:t>
            </a:r>
            <a:r>
              <a:rPr lang="en-US" dirty="0" err="1" smtClean="0"/>
              <a:t>BoW</a:t>
            </a:r>
            <a:r>
              <a:rPr lang="en-US" dirty="0" smtClean="0"/>
              <a:t> for effectively representing the content of </a:t>
            </a:r>
            <a:r>
              <a:rPr lang="es-MX" dirty="0" smtClean="0"/>
              <a:t>short-</a:t>
            </a:r>
            <a:r>
              <a:rPr lang="es-MX" dirty="0" err="1" smtClean="0"/>
              <a:t>texts</a:t>
            </a:r>
            <a:endParaRPr lang="es-MX" dirty="0" smtClean="0"/>
          </a:p>
          <a:p>
            <a:pPr lvl="1"/>
            <a:r>
              <a:rPr lang="en-US" dirty="0" smtClean="0"/>
              <a:t>Assess the added value offered by concept-based representations over the </a:t>
            </a:r>
            <a:r>
              <a:rPr lang="en-US" dirty="0" err="1" smtClean="0"/>
              <a:t>BoW</a:t>
            </a:r>
            <a:r>
              <a:rPr lang="en-US" dirty="0" smtClean="0"/>
              <a:t> formulation</a:t>
            </a:r>
            <a:endParaRPr lang="en-US" b="1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datasets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assembled two types of collections:</a:t>
            </a:r>
          </a:p>
          <a:p>
            <a:pPr lvl="1"/>
            <a:r>
              <a:rPr lang="en-US"/>
              <a:t>Whole documents for training and test</a:t>
            </a:r>
          </a:p>
          <a:p>
            <a:pPr lvl="1"/>
            <a:r>
              <a:rPr lang="en-US"/>
              <a:t>Whole documents for training and </a:t>
            </a:r>
            <a:r>
              <a:rPr lang="en-US" b="1"/>
              <a:t>titles for test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51248" y="6376243"/>
            <a:ext cx="683568" cy="365125"/>
          </a:xfrm>
        </p:spPr>
        <p:txBody>
          <a:bodyPr/>
          <a:lstStyle/>
          <a:p>
            <a:fld id="{C702D2DC-A499-4EAC-A14E-6F4DF92895F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5 Imagen" descr="formul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36912"/>
            <a:ext cx="5820029" cy="1152128"/>
          </a:xfrm>
          <a:prstGeom prst="rect">
            <a:avLst/>
          </a:prstGeom>
        </p:spPr>
      </p:pic>
      <p:pic>
        <p:nvPicPr>
          <p:cNvPr id="7" name="6 Imagen" descr="formul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6006" y="3861048"/>
            <a:ext cx="4644146" cy="1152128"/>
          </a:xfrm>
          <a:prstGeom prst="rect">
            <a:avLst/>
          </a:prstGeom>
        </p:spPr>
      </p:pic>
      <p:pic>
        <p:nvPicPr>
          <p:cNvPr id="8" name="7 Imagen" descr="formul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5071536"/>
            <a:ext cx="4656517" cy="115212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948264" y="2996952"/>
            <a:ext cx="123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Reuters-R8</a:t>
            </a:r>
            <a:endParaRPr lang="en-US" b="1"/>
          </a:p>
        </p:txBody>
      </p:sp>
      <p:sp>
        <p:nvSpPr>
          <p:cNvPr id="10" name="9 CuadroTexto"/>
          <p:cNvSpPr txBox="1"/>
          <p:nvPr/>
        </p:nvSpPr>
        <p:spPr>
          <a:xfrm>
            <a:off x="6848960" y="4211796"/>
            <a:ext cx="149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EasyAbstracts</a:t>
            </a:r>
            <a:endParaRPr lang="en-US" b="1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5291916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Cicling 2002</a:t>
            </a:r>
            <a:endParaRPr lang="en-US" b="1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Short-text classification with </a:t>
            </a:r>
            <a:r>
              <a:rPr lang="en-US" dirty="0" err="1" smtClean="0"/>
              <a:t>BoW</a:t>
            </a:r>
            <a:endParaRPr lang="es-MX" dirty="0"/>
          </a:p>
        </p:txBody>
      </p:sp>
      <p:pic>
        <p:nvPicPr>
          <p:cNvPr id="6" name="5 Marcador de contenido" descr="formul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6845" y="908720"/>
            <a:ext cx="6393507" cy="5207328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23</a:t>
            </a:fld>
            <a:endParaRPr lang="es-MX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Conclusions</a:t>
            </a:r>
            <a:r>
              <a:rPr lang="es-MX" dirty="0" smtClean="0"/>
              <a:t> (1)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Acceptable performance was obtained when regular-length documents were considered</a:t>
            </a:r>
          </a:p>
          <a:p>
            <a:pPr lvl="1"/>
            <a:r>
              <a:rPr lang="es-MX" b="1" dirty="0" smtClean="0"/>
              <a:t>SVM</a:t>
            </a:r>
            <a:r>
              <a:rPr lang="es-MX" dirty="0" smtClean="0"/>
              <a:t> </a:t>
            </a:r>
            <a:r>
              <a:rPr lang="es-MX" dirty="0" err="1" smtClean="0"/>
              <a:t>obtained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best</a:t>
            </a:r>
            <a:r>
              <a:rPr lang="es-MX" dirty="0" smtClean="0"/>
              <a:t> </a:t>
            </a:r>
            <a:r>
              <a:rPr lang="en-US" dirty="0" smtClean="0"/>
              <a:t>results for most configurations of data sets and weighting schemes</a:t>
            </a:r>
          </a:p>
          <a:p>
            <a:r>
              <a:rPr lang="en-US" dirty="0" smtClean="0"/>
              <a:t>The performance of most classifiers dropped considerably when classifying </a:t>
            </a:r>
            <a:r>
              <a:rPr lang="es-MX" dirty="0" smtClean="0"/>
              <a:t>short </a:t>
            </a:r>
            <a:r>
              <a:rPr lang="es-MX" dirty="0" err="1" smtClean="0"/>
              <a:t>documents</a:t>
            </a:r>
            <a:endParaRPr lang="es-MX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average decrement of accuracy was of 38.66%</a:t>
            </a:r>
            <a:endParaRPr lang="en-US" dirty="0" smtClean="0"/>
          </a:p>
          <a:p>
            <a:r>
              <a:rPr lang="en-US" dirty="0" smtClean="0"/>
              <a:t>Results confirm that the </a:t>
            </a:r>
            <a:r>
              <a:rPr lang="en-US" b="1" dirty="0" err="1" smtClean="0"/>
              <a:t>BoW</a:t>
            </a:r>
            <a:r>
              <a:rPr lang="en-US" b="1" dirty="0" smtClean="0"/>
              <a:t> representation is not well suited for short-text classification</a:t>
            </a:r>
            <a:endParaRPr lang="es-MX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DOR/TCOR for short-text classification</a:t>
            </a:r>
            <a:endParaRPr lang="es-MX" dirty="0"/>
          </a:p>
        </p:txBody>
      </p:sp>
      <p:pic>
        <p:nvPicPr>
          <p:cNvPr id="6" name="5 Marcador de contenido" descr="formul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7709" y="836712"/>
            <a:ext cx="6460635" cy="5400600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25</a:t>
            </a:fld>
            <a:endParaRPr lang="es-MX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Conclusions</a:t>
            </a:r>
            <a:r>
              <a:rPr lang="es-MX" dirty="0" smtClean="0"/>
              <a:t> (2)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DOR and TCOR clearly outperformed </a:t>
            </a:r>
            <a:r>
              <a:rPr lang="en-US" b="1" dirty="0" err="1" smtClean="0"/>
              <a:t>BoW</a:t>
            </a:r>
            <a:r>
              <a:rPr lang="en-US" b="1" dirty="0" smtClean="0"/>
              <a:t> </a:t>
            </a:r>
            <a:r>
              <a:rPr lang="en-US" dirty="0" smtClean="0"/>
              <a:t>for </a:t>
            </a:r>
            <a:r>
              <a:rPr lang="es-MX" dirty="0" err="1" smtClean="0"/>
              <a:t>most</a:t>
            </a:r>
            <a:r>
              <a:rPr lang="es-MX" dirty="0" smtClean="0"/>
              <a:t> </a:t>
            </a:r>
            <a:r>
              <a:rPr lang="es-MX" dirty="0" err="1" smtClean="0"/>
              <a:t>configurations</a:t>
            </a:r>
            <a:r>
              <a:rPr lang="es-MX" dirty="0" smtClean="0"/>
              <a:t>.</a:t>
            </a:r>
          </a:p>
          <a:p>
            <a:pPr lvl="1"/>
            <a:r>
              <a:rPr lang="en-US" dirty="0" smtClean="0"/>
              <a:t>In 62 out of the 90 results the improvements of DTRs over </a:t>
            </a:r>
            <a:r>
              <a:rPr lang="en-US" dirty="0" err="1" smtClean="0"/>
              <a:t>BoW</a:t>
            </a:r>
            <a:r>
              <a:rPr lang="en-US" dirty="0" smtClean="0"/>
              <a:t> were statistically significant</a:t>
            </a:r>
          </a:p>
          <a:p>
            <a:r>
              <a:rPr lang="en-US" dirty="0" smtClean="0"/>
              <a:t>In average, results obtained with DOR and TCOR were very similar. </a:t>
            </a:r>
          </a:p>
          <a:p>
            <a:pPr lvl="1"/>
            <a:r>
              <a:rPr lang="en-US" dirty="0" smtClean="0"/>
              <a:t>DOR is advantageous over TCOR because it may result in document representations of much lower dimensionality.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Bag of </a:t>
            </a:r>
            <a:r>
              <a:rPr lang="es-MX" dirty="0" err="1" smtClean="0"/>
              <a:t>concepts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random</a:t>
            </a:r>
            <a:r>
              <a:rPr lang="es-MX" dirty="0" smtClean="0"/>
              <a:t> </a:t>
            </a:r>
            <a:r>
              <a:rPr lang="es-MX" dirty="0" err="1" smtClean="0"/>
              <a:t>indexing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40560"/>
          </a:xfrm>
        </p:spPr>
        <p:txBody>
          <a:bodyPr>
            <a:normAutofit/>
          </a:bodyPr>
          <a:lstStyle/>
          <a:p>
            <a:r>
              <a:rPr lang="en-US" sz="2700" dirty="0" err="1" smtClean="0"/>
              <a:t>BoC</a:t>
            </a:r>
            <a:r>
              <a:rPr lang="en-US" sz="2700" dirty="0" smtClean="0"/>
              <a:t> approaches tend to be </a:t>
            </a:r>
            <a:r>
              <a:rPr lang="en-US" sz="2700" b="1" dirty="0" smtClean="0"/>
              <a:t>computationally expensive</a:t>
            </a:r>
            <a:r>
              <a:rPr lang="en-US" sz="2700" dirty="0" smtClean="0"/>
              <a:t>.</a:t>
            </a:r>
          </a:p>
          <a:p>
            <a:r>
              <a:rPr lang="en-US" sz="2700" dirty="0" smtClean="0"/>
              <a:t>They are based on a </a:t>
            </a:r>
            <a:r>
              <a:rPr lang="en-US" sz="2700" b="1" dirty="0" smtClean="0"/>
              <a:t>co-occurrence matrix </a:t>
            </a:r>
            <a:r>
              <a:rPr lang="en-US" sz="2700" dirty="0" smtClean="0"/>
              <a:t>of order </a:t>
            </a:r>
            <a:r>
              <a:rPr lang="en-US" sz="2700" b="1" i="1" dirty="0" err="1" smtClean="0"/>
              <a:t>w</a:t>
            </a:r>
            <a:r>
              <a:rPr lang="en-US" sz="2700" b="1" dirty="0" err="1" smtClean="0"/>
              <a:t>×</a:t>
            </a:r>
            <a:r>
              <a:rPr lang="en-US" sz="2700" b="1" i="1" dirty="0" err="1" smtClean="0"/>
              <a:t>c</a:t>
            </a:r>
            <a:r>
              <a:rPr lang="en-US" sz="2700" dirty="0"/>
              <a:t>;</a:t>
            </a:r>
            <a:r>
              <a:rPr lang="en-US" sz="2700" dirty="0" smtClean="0"/>
              <a:t> </a:t>
            </a:r>
            <a:r>
              <a:rPr lang="en-US" sz="2700" i="1" dirty="0" smtClean="0"/>
              <a:t>w =</a:t>
            </a:r>
            <a:r>
              <a:rPr lang="en-US" sz="2700" dirty="0" smtClean="0"/>
              <a:t> terms, and </a:t>
            </a:r>
            <a:r>
              <a:rPr lang="en-US" sz="2700" i="1" dirty="0" smtClean="0"/>
              <a:t>c</a:t>
            </a:r>
            <a:r>
              <a:rPr lang="en-US" sz="2700" dirty="0" smtClean="0"/>
              <a:t> = contexts (terms or documents)</a:t>
            </a:r>
          </a:p>
          <a:p>
            <a:r>
              <a:rPr lang="en-US" sz="2700" dirty="0" smtClean="0"/>
              <a:t>Random indexing produce these context vectors in a more computationally efficient manner: the co-occurrence matrix is replaced by a </a:t>
            </a:r>
            <a:r>
              <a:rPr lang="en-US" sz="2700" b="1" dirty="0" smtClean="0"/>
              <a:t>context matrix </a:t>
            </a:r>
            <a:r>
              <a:rPr lang="en-US" sz="2700" dirty="0" smtClean="0"/>
              <a:t>of order </a:t>
            </a:r>
            <a:r>
              <a:rPr lang="en-US" sz="2700" b="1" i="1" dirty="0" err="1" smtClean="0"/>
              <a:t>w</a:t>
            </a:r>
            <a:r>
              <a:rPr lang="en-US" sz="2700" b="1" dirty="0" err="1" smtClean="0"/>
              <a:t>×</a:t>
            </a:r>
            <a:r>
              <a:rPr lang="en-US" sz="2700" b="1" i="1" dirty="0" err="1" smtClean="0"/>
              <a:t>k</a:t>
            </a:r>
            <a:r>
              <a:rPr lang="en-US" sz="2700" dirty="0" smtClean="0"/>
              <a:t>, where </a:t>
            </a:r>
            <a:r>
              <a:rPr lang="en-US" sz="2700" b="1" i="1" dirty="0" smtClean="0"/>
              <a:t>k &lt;&lt; c</a:t>
            </a:r>
            <a:r>
              <a:rPr lang="en-US" sz="2700" dirty="0" smtClean="0"/>
              <a:t>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95536" y="5373216"/>
            <a:ext cx="8424936" cy="7200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en-US" sz="1400" dirty="0" smtClean="0"/>
              <a:t>Magnus </a:t>
            </a:r>
            <a:r>
              <a:rPr lang="en-US" sz="1400" dirty="0" err="1" smtClean="0"/>
              <a:t>Sahlgren</a:t>
            </a:r>
            <a:r>
              <a:rPr lang="en-US" sz="1400" dirty="0" smtClean="0"/>
              <a:t> and Rickard </a:t>
            </a:r>
            <a:r>
              <a:rPr lang="en-US" sz="1400" dirty="0" err="1" smtClean="0"/>
              <a:t>Cöster</a:t>
            </a:r>
            <a:r>
              <a:rPr lang="en-US" sz="1400" dirty="0" smtClean="0"/>
              <a:t>. Using bag-of-concepts to improve the performance of support vector machines in text categorization. </a:t>
            </a:r>
            <a:r>
              <a:rPr lang="en-US" sz="1400" i="1" dirty="0" smtClean="0"/>
              <a:t>20th international conference on Computational Linguistics</a:t>
            </a:r>
            <a:r>
              <a:rPr lang="en-US" sz="1400" dirty="0" smtClean="0"/>
              <a:t> (COLING '04). Stroudsburg, PA, USA, 2004.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Random</a:t>
            </a:r>
            <a:r>
              <a:rPr lang="es-MX" dirty="0" smtClean="0"/>
              <a:t> </a:t>
            </a:r>
            <a:r>
              <a:rPr lang="es-MX" dirty="0" err="1" smtClean="0"/>
              <a:t>indexing</a:t>
            </a:r>
            <a:r>
              <a:rPr lang="es-MX" dirty="0" smtClean="0"/>
              <a:t> </a:t>
            </a:r>
            <a:r>
              <a:rPr lang="es-MX" dirty="0" err="1" smtClean="0"/>
              <a:t>procedure</a:t>
            </a:r>
            <a:r>
              <a:rPr lang="es-MX" dirty="0" smtClean="0"/>
              <a:t> (1)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First step</a:t>
            </a:r>
            <a:r>
              <a:rPr lang="en-US" dirty="0" smtClean="0"/>
              <a:t>: a unique </a:t>
            </a:r>
            <a:r>
              <a:rPr lang="en-US" b="1" dirty="0" smtClean="0"/>
              <a:t>random representation </a:t>
            </a:r>
            <a:r>
              <a:rPr lang="en-US" dirty="0" smtClean="0"/>
              <a:t>known as “index vector” is assigned to each context.</a:t>
            </a:r>
          </a:p>
          <a:p>
            <a:pPr lvl="1"/>
            <a:r>
              <a:rPr lang="en-US" dirty="0" smtClean="0"/>
              <a:t>A context could be a document , paragraph or sentence</a:t>
            </a:r>
          </a:p>
          <a:p>
            <a:pPr lvl="1"/>
            <a:r>
              <a:rPr lang="en-US" dirty="0" smtClean="0"/>
              <a:t>Vectors are filled with -1, 1 and 0s.</a:t>
            </a:r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28</a:t>
            </a:fld>
            <a:endParaRPr lang="es-MX" dirty="0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59210" y="3429000"/>
            <a:ext cx="4680942" cy="2507884"/>
            <a:chOff x="1292" y="2041"/>
            <a:chExt cx="3448" cy="2090"/>
          </a:xfrm>
        </p:grpSpPr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2971" y="2251"/>
            <a:ext cx="1758" cy="192"/>
          </p:xfrm>
          <a:graphic>
            <a:graphicData uri="http://schemas.openxmlformats.org/presentationml/2006/ole">
              <p:oleObj spid="_x0000_s6172" name="Bitmap Image" r:id="rId3" imgW="2790476" imgH="304923" progId="PBrush">
                <p:embed/>
              </p:oleObj>
            </a:graphicData>
          </a:graphic>
        </p:graphicFrame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92" y="2205"/>
              <a:ext cx="272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519" y="2523"/>
              <a:ext cx="272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64" y="3339"/>
              <a:ext cx="272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837" y="2976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655" y="2205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600"/>
                <a:t>D</a:t>
              </a:r>
              <a:r>
                <a:rPr lang="es-MX" sz="1600" baseline="-25000"/>
                <a:t>1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37" y="2568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600"/>
                <a:t>D</a:t>
              </a:r>
              <a:r>
                <a:rPr lang="es-MX" sz="1600" baseline="-25000"/>
                <a:t>2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426" y="3385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600"/>
                <a:t>D</a:t>
              </a:r>
              <a:r>
                <a:rPr lang="es-MX" sz="1600" baseline="-25000"/>
                <a:t>n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338" y="3748"/>
              <a:ext cx="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Documents</a:t>
              </a:r>
            </a:p>
          </p:txBody>
        </p:sp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2614"/>
              <a:ext cx="1758" cy="1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3339"/>
              <a:ext cx="17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158" y="3592"/>
              <a:ext cx="1347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/>
                <a:t>k </a:t>
              </a:r>
              <a:r>
                <a:rPr lang="en-US" dirty="0" smtClean="0"/>
                <a:t>&lt;</a:t>
              </a:r>
              <a:r>
                <a:rPr lang="en-US" sz="1800" dirty="0" smtClean="0"/>
                <a:t>&lt; </a:t>
              </a:r>
              <a:r>
                <a:rPr lang="en-US" sz="1800" dirty="0"/>
                <a:t>n</a:t>
              </a:r>
            </a:p>
            <a:p>
              <a:pPr algn="ctr"/>
              <a:r>
                <a:rPr lang="en-US" sz="1800" dirty="0"/>
                <a:t>Index Vectors (IV)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152" y="225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400"/>
                <a:t>1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4195" y="2251"/>
              <a:ext cx="2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400"/>
                <a:t>-1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3334" y="261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400"/>
                <a:t>1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4014" y="2614"/>
              <a:ext cx="2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400"/>
                <a:t>-1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3152" y="3339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400"/>
                <a:t>1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4332" y="3339"/>
              <a:ext cx="2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400"/>
                <a:t>-1</a:t>
              </a: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2925" y="2041"/>
              <a:ext cx="18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400"/>
                <a:t>0                                                   k</a:t>
              </a:r>
            </a:p>
          </p:txBody>
        </p:sp>
      </p:grpSp>
      <p:sp>
        <p:nvSpPr>
          <p:cNvPr id="26" name="2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pic>
        <p:nvPicPr>
          <p:cNvPr id="4" name="Imagen 3" descr="code128ba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79500" y="4145756"/>
            <a:ext cx="2096956" cy="72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Random</a:t>
            </a:r>
            <a:r>
              <a:rPr lang="es-MX" dirty="0" smtClean="0"/>
              <a:t> </a:t>
            </a:r>
            <a:r>
              <a:rPr lang="es-MX" dirty="0" err="1" smtClean="0"/>
              <a:t>indexing</a:t>
            </a:r>
            <a:r>
              <a:rPr lang="es-MX" dirty="0" smtClean="0"/>
              <a:t> </a:t>
            </a:r>
            <a:r>
              <a:rPr lang="es-MX" dirty="0" err="1" smtClean="0"/>
              <a:t>procedure</a:t>
            </a:r>
            <a:r>
              <a:rPr lang="es-MX" dirty="0" smtClean="0"/>
              <a:t> (2)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8457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step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index vectors are used to produce </a:t>
            </a:r>
            <a:r>
              <a:rPr lang="en-US" sz="2700" b="1" dirty="0"/>
              <a:t>context vectors 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scanning through the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7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700" b="1" dirty="0">
                <a:solidFill>
                  <a:srgbClr val="376092"/>
                </a:solidFill>
              </a:rPr>
              <a:t>Same idea than DOR</a:t>
            </a:r>
            <a:r>
              <a:rPr lang="en-US" sz="2700" dirty="0">
                <a:solidFill>
                  <a:srgbClr val="376092"/>
                </a:solidFill>
              </a:rPr>
              <a:t>: 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terms are represented by the documents they occur.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context vector includes information from all documents containing the term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29</a:t>
            </a:fld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115616" y="2047848"/>
            <a:ext cx="402571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30000"/>
              </a:lnSpc>
              <a:buNone/>
            </a:pPr>
            <a:r>
              <a:rPr lang="en-US" sz="1600" dirty="0" smtClean="0"/>
              <a:t>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: Towards an Automata Theory of </a:t>
            </a:r>
            <a:r>
              <a:rPr lang="en-US" sz="1600" dirty="0" smtClean="0">
                <a:solidFill>
                  <a:srgbClr val="0066CC"/>
                </a:solidFill>
              </a:rPr>
              <a:t>Brain</a:t>
            </a:r>
          </a:p>
          <a:p>
            <a:pPr marL="0" lvl="2">
              <a:lnSpc>
                <a:spcPct val="130000"/>
              </a:lnSpc>
              <a:buNone/>
            </a:pPr>
            <a:r>
              <a:rPr lang="en-US" sz="1600" dirty="0" smtClean="0"/>
              <a:t>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:  From Automata Theory to </a:t>
            </a:r>
            <a:r>
              <a:rPr lang="en-US" sz="1600" dirty="0" smtClean="0">
                <a:solidFill>
                  <a:srgbClr val="0066CC"/>
                </a:solidFill>
              </a:rPr>
              <a:t>Brain</a:t>
            </a:r>
            <a:r>
              <a:rPr lang="en-US" sz="1600" dirty="0" smtClean="0"/>
              <a:t> Theory</a:t>
            </a:r>
          </a:p>
          <a:p>
            <a:pPr>
              <a:lnSpc>
                <a:spcPct val="130000"/>
              </a:lnSpc>
            </a:pPr>
            <a:endParaRPr lang="en-US" sz="1600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89390" y="2119856"/>
            <a:ext cx="2790825" cy="304800"/>
          </a:xfrm>
          <a:prstGeom prst="rect">
            <a:avLst/>
          </a:prstGeom>
          <a:noFill/>
          <a:ln/>
        </p:spPr>
      </p:pic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376727" y="2119856"/>
            <a:ext cx="1370013" cy="306388"/>
            <a:chOff x="3366" y="2477"/>
            <a:chExt cx="863" cy="193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3366" y="247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400"/>
                <a:t>1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4014" y="2478"/>
              <a:ext cx="2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1400"/>
                <a:t>-1</a:t>
              </a:r>
            </a:p>
          </p:txBody>
        </p:sp>
      </p:grp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89390" y="2478631"/>
            <a:ext cx="2790825" cy="304800"/>
          </a:xfrm>
          <a:prstGeom prst="rect">
            <a:avLst/>
          </a:prstGeom>
          <a:noFill/>
          <a:ln/>
        </p:spPr>
      </p:pic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5089390" y="2478631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/>
              <a:t>1</a:t>
            </a: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6961052" y="2478631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/>
              <a:t>-1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4997315" y="2765969"/>
            <a:ext cx="2922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 dirty="0"/>
              <a:t> 0                                                 </a:t>
            </a:r>
            <a:r>
              <a:rPr lang="es-MX" sz="1400" dirty="0" smtClean="0"/>
              <a:t>              </a:t>
            </a:r>
            <a:r>
              <a:rPr lang="es-MX" sz="1400" dirty="0"/>
              <a:t>k</a:t>
            </a:r>
          </a:p>
        </p:txBody>
      </p:sp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810" y="3199976"/>
            <a:ext cx="2790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5086810" y="3199976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/>
              <a:t>1</a:t>
            </a: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5375735" y="3199976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/>
              <a:t>1</a:t>
            </a: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6455235" y="3199976"/>
            <a:ext cx="341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/>
              <a:t>-1</a:t>
            </a: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031497" y="3199976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/>
              <a:t>-1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612939" y="3127968"/>
            <a:ext cx="285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context vector for </a:t>
            </a:r>
            <a:r>
              <a:rPr lang="en-US" dirty="0" smtClean="0">
                <a:solidFill>
                  <a:srgbClr val="0066CC"/>
                </a:solidFill>
              </a:rPr>
              <a:t>brain</a:t>
            </a:r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pic>
        <p:nvPicPr>
          <p:cNvPr id="23" name="Imagen 22" descr="code128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72200" y="5441900"/>
            <a:ext cx="2096956" cy="7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1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Outline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70152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BoW</a:t>
            </a:r>
            <a:r>
              <a:rPr lang="en-US" dirty="0" smtClean="0"/>
              <a:t> representation: characteristics and limitations</a:t>
            </a:r>
          </a:p>
          <a:p>
            <a:r>
              <a:rPr lang="en-US" dirty="0" smtClean="0"/>
              <a:t>The bag-of-concepts</a:t>
            </a:r>
          </a:p>
          <a:p>
            <a:r>
              <a:rPr lang="en-US" dirty="0" smtClean="0"/>
              <a:t>Distributional term representations (DTRs)</a:t>
            </a:r>
          </a:p>
          <a:p>
            <a:pPr lvl="1"/>
            <a:r>
              <a:rPr lang="en-US" dirty="0" smtClean="0"/>
              <a:t>Using DTRs in short-text classification</a:t>
            </a:r>
          </a:p>
          <a:p>
            <a:r>
              <a:rPr lang="en-US" dirty="0" smtClean="0"/>
              <a:t>Random indexing</a:t>
            </a:r>
          </a:p>
          <a:p>
            <a:pPr lvl="1"/>
            <a:r>
              <a:rPr lang="en-US" dirty="0" smtClean="0"/>
              <a:t>Incorporating syntactic information</a:t>
            </a:r>
          </a:p>
          <a:p>
            <a:pPr lvl="1"/>
            <a:r>
              <a:rPr lang="en-US" dirty="0" smtClean="0"/>
              <a:t>Results in text classification</a:t>
            </a:r>
          </a:p>
          <a:p>
            <a:r>
              <a:rPr lang="es-MX" dirty="0"/>
              <a:t>Concise semantic analysis </a:t>
            </a:r>
          </a:p>
          <a:p>
            <a:pPr lvl="1"/>
            <a:r>
              <a:rPr lang="es-MX" dirty="0"/>
              <a:t>Concise semantic analysis for author </a:t>
            </a:r>
            <a:r>
              <a:rPr lang="es-MX" dirty="0" smtClean="0"/>
              <a:t>profiling</a:t>
            </a:r>
            <a:endParaRPr lang="es-MX" dirty="0"/>
          </a:p>
          <a:p>
            <a:r>
              <a:rPr lang="es-MX" dirty="0"/>
              <a:t>Meta-features for authorship </a:t>
            </a:r>
            <a:r>
              <a:rPr lang="es-MX" dirty="0" smtClean="0"/>
              <a:t>attribution</a:t>
            </a:r>
            <a:endParaRPr lang="es-MX" dirty="0"/>
          </a:p>
          <a:p>
            <a:r>
              <a:rPr lang="es-MX" dirty="0"/>
              <a:t>Other bag-of-concept approaches</a:t>
            </a:r>
          </a:p>
          <a:p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</a:t>
            </a:fld>
            <a:endParaRPr lang="es-MX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77536" y="6367680"/>
            <a:ext cx="3226712" cy="365125"/>
          </a:xfrm>
        </p:spPr>
        <p:txBody>
          <a:bodyPr/>
          <a:lstStyle/>
          <a:p>
            <a:r>
              <a:rPr lang="en-US" dirty="0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Random</a:t>
            </a:r>
            <a:r>
              <a:rPr lang="es-MX" dirty="0" smtClean="0"/>
              <a:t> </a:t>
            </a:r>
            <a:r>
              <a:rPr lang="es-MX" dirty="0" err="1" smtClean="0"/>
              <a:t>indexing</a:t>
            </a:r>
            <a:r>
              <a:rPr lang="es-MX" dirty="0" smtClean="0"/>
              <a:t> </a:t>
            </a:r>
            <a:r>
              <a:rPr lang="es-MX" dirty="0" err="1" smtClean="0"/>
              <a:t>procedure</a:t>
            </a:r>
            <a:r>
              <a:rPr lang="es-MX" dirty="0" smtClean="0"/>
              <a:t> (2)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8457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Third </a:t>
            </a:r>
            <a:r>
              <a:rPr lang="en-US" sz="2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build </a:t>
            </a:r>
            <a:r>
              <a:rPr lang="en-US" sz="2700" b="1" dirty="0">
                <a:solidFill>
                  <a:srgbClr val="376092"/>
                </a:solidFill>
              </a:rPr>
              <a:t>document vectors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adding their terms’ 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 vectors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7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sz="27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in DOR and TCOR, the representation of the documents is obtained by the weighted sum of the context vectors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their terms.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is like having a new code bar for each document which </a:t>
            </a:r>
            <a:r>
              <a:rPr lang="en-US" sz="2700" dirty="0" smtClean="0">
                <a:solidFill>
                  <a:srgbClr val="376092"/>
                </a:solidFill>
              </a:rPr>
              <a:t>summarize all its information</a:t>
            </a:r>
            <a:endParaRPr lang="en-US" sz="2700" dirty="0">
              <a:solidFill>
                <a:srgbClr val="376092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30</a:t>
            </a:fld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539552" y="1916832"/>
            <a:ext cx="820891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</a:pPr>
            <a:r>
              <a:rPr lang="en-US" i="1" dirty="0" err="1" smtClean="0"/>
              <a:t>d</a:t>
            </a:r>
            <a:r>
              <a:rPr lang="en-US" i="1" baseline="-25000" dirty="0" err="1" smtClean="0"/>
              <a:t>i</a:t>
            </a:r>
            <a:r>
              <a:rPr lang="en-US" dirty="0" smtClean="0"/>
              <a:t>:  “From </a:t>
            </a:r>
            <a:r>
              <a:rPr lang="en-US" i="1" u="sng" dirty="0" smtClean="0">
                <a:solidFill>
                  <a:srgbClr val="0066CC"/>
                </a:solidFill>
              </a:rPr>
              <a:t>Automata</a:t>
            </a:r>
            <a:r>
              <a:rPr lang="en-US" i="1" dirty="0" smtClean="0">
                <a:solidFill>
                  <a:srgbClr val="0066CC"/>
                </a:solidFill>
              </a:rPr>
              <a:t> </a:t>
            </a:r>
            <a:r>
              <a:rPr lang="en-US" i="1" u="sng" dirty="0" smtClean="0">
                <a:solidFill>
                  <a:srgbClr val="0066CC"/>
                </a:solidFill>
              </a:rPr>
              <a:t>Theory</a:t>
            </a:r>
            <a:r>
              <a:rPr lang="en-US" dirty="0" smtClean="0"/>
              <a:t> to </a:t>
            </a:r>
            <a:r>
              <a:rPr lang="en-US" i="1" u="sng" dirty="0" smtClean="0">
                <a:solidFill>
                  <a:srgbClr val="0066CC"/>
                </a:solidFill>
              </a:rPr>
              <a:t>Brain</a:t>
            </a:r>
            <a:r>
              <a:rPr lang="en-US" dirty="0" smtClean="0"/>
              <a:t> </a:t>
            </a:r>
            <a:r>
              <a:rPr lang="en-US" i="1" u="sng" dirty="0" smtClean="0">
                <a:solidFill>
                  <a:srgbClr val="0066CC"/>
                </a:solidFill>
              </a:rPr>
              <a:t>Theory</a:t>
            </a:r>
            <a:r>
              <a:rPr lang="en-US" dirty="0" smtClean="0"/>
              <a:t>”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0066CC"/>
                </a:solidFill>
              </a:rPr>
              <a:t>                        </a:t>
            </a:r>
            <a:r>
              <a:rPr lang="en-US" i="1" dirty="0" smtClean="0">
                <a:solidFill>
                  <a:schemeClr val="accent2"/>
                </a:solidFill>
              </a:rPr>
              <a:t>CV</a:t>
            </a:r>
            <a:r>
              <a:rPr lang="en-US" i="1" baseline="-25000" dirty="0" smtClean="0">
                <a:solidFill>
                  <a:schemeClr val="accent2"/>
                </a:solidFill>
              </a:rPr>
              <a:t>1 </a:t>
            </a:r>
            <a:r>
              <a:rPr lang="en-US" i="1" dirty="0" smtClean="0">
                <a:solidFill>
                  <a:schemeClr val="accent2"/>
                </a:solidFill>
              </a:rPr>
              <a:t>        CV</a:t>
            </a:r>
            <a:r>
              <a:rPr lang="en-US" i="1" baseline="-25000" dirty="0" smtClean="0">
                <a:solidFill>
                  <a:schemeClr val="accent2"/>
                </a:solidFill>
              </a:rPr>
              <a:t>2 </a:t>
            </a:r>
            <a:r>
              <a:rPr lang="en-US" i="1" dirty="0" smtClean="0">
                <a:solidFill>
                  <a:schemeClr val="accent2"/>
                </a:solidFill>
              </a:rPr>
              <a:t>        CV</a:t>
            </a:r>
            <a:r>
              <a:rPr lang="en-US" i="1" baseline="-25000" dirty="0" smtClean="0">
                <a:solidFill>
                  <a:schemeClr val="accent2"/>
                </a:solidFill>
              </a:rPr>
              <a:t>3</a:t>
            </a:r>
            <a:r>
              <a:rPr lang="en-US" i="1" dirty="0" smtClean="0">
                <a:solidFill>
                  <a:schemeClr val="accent2"/>
                </a:solidFill>
              </a:rPr>
              <a:t>    CV</a:t>
            </a:r>
            <a:r>
              <a:rPr lang="en-US" i="1" baseline="-25000" dirty="0" smtClean="0">
                <a:solidFill>
                  <a:schemeClr val="accent2"/>
                </a:solidFill>
              </a:rPr>
              <a:t>2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i="1" baseline="-25000" dirty="0" smtClean="0">
              <a:solidFill>
                <a:schemeClr val="accent2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i="1" dirty="0" err="1" smtClean="0"/>
              <a:t>d</a:t>
            </a:r>
            <a:r>
              <a:rPr lang="en-US" i="1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will be represented as the weighted sum of these vectors: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100" dirty="0" smtClean="0">
              <a:solidFill>
                <a:srgbClr val="0066CC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66CC"/>
                </a:solidFill>
              </a:rPr>
              <a:t>                   </a:t>
            </a:r>
            <a:r>
              <a:rPr lang="en-US" i="1" dirty="0" smtClean="0">
                <a:solidFill>
                  <a:srgbClr val="0066CC"/>
                </a:solidFill>
              </a:rPr>
              <a:t>a</a:t>
            </a:r>
            <a:r>
              <a:rPr lang="en-US" i="1" baseline="-25000" dirty="0" smtClean="0">
                <a:solidFill>
                  <a:srgbClr val="0066CC"/>
                </a:solidFill>
              </a:rPr>
              <a:t>1</a:t>
            </a:r>
            <a:r>
              <a:rPr lang="en-US" i="1" dirty="0" smtClean="0">
                <a:solidFill>
                  <a:schemeClr val="accent2"/>
                </a:solidFill>
              </a:rPr>
              <a:t>CV</a:t>
            </a:r>
            <a:r>
              <a:rPr lang="en-US" i="1" baseline="-25000" dirty="0" smtClean="0">
                <a:solidFill>
                  <a:schemeClr val="accent2"/>
                </a:solidFill>
              </a:rPr>
              <a:t>1</a:t>
            </a:r>
            <a:r>
              <a:rPr lang="en-US" i="1" dirty="0" smtClean="0">
                <a:solidFill>
                  <a:srgbClr val="0066CC"/>
                </a:solidFill>
              </a:rPr>
              <a:t>+a</a:t>
            </a:r>
            <a:r>
              <a:rPr lang="en-US" i="1" baseline="-25000" dirty="0" smtClean="0">
                <a:solidFill>
                  <a:srgbClr val="0066CC"/>
                </a:solidFill>
              </a:rPr>
              <a:t>2</a:t>
            </a:r>
            <a:r>
              <a:rPr lang="en-US" i="1" dirty="0" smtClean="0">
                <a:solidFill>
                  <a:schemeClr val="accent2"/>
                </a:solidFill>
              </a:rPr>
              <a:t>CV</a:t>
            </a:r>
            <a:r>
              <a:rPr lang="en-US" i="1" baseline="-25000" dirty="0" smtClean="0">
                <a:solidFill>
                  <a:schemeClr val="accent2"/>
                </a:solidFill>
              </a:rPr>
              <a:t>2</a:t>
            </a:r>
            <a:r>
              <a:rPr lang="en-US" i="1" dirty="0" smtClean="0">
                <a:solidFill>
                  <a:srgbClr val="0066CC"/>
                </a:solidFill>
              </a:rPr>
              <a:t>+a</a:t>
            </a:r>
            <a:r>
              <a:rPr lang="en-US" i="1" baseline="-25000" dirty="0" smtClean="0">
                <a:solidFill>
                  <a:srgbClr val="0066CC"/>
                </a:solidFill>
              </a:rPr>
              <a:t>3</a:t>
            </a:r>
            <a:r>
              <a:rPr lang="en-US" i="1" dirty="0" smtClean="0">
                <a:solidFill>
                  <a:schemeClr val="accent2"/>
                </a:solidFill>
              </a:rPr>
              <a:t>CV</a:t>
            </a:r>
            <a:r>
              <a:rPr lang="en-US" i="1" baseline="-25000" dirty="0" smtClean="0">
                <a:solidFill>
                  <a:schemeClr val="accent2"/>
                </a:solidFill>
              </a:rPr>
              <a:t>3</a:t>
            </a:r>
            <a:r>
              <a:rPr lang="en-US" i="1" dirty="0" smtClean="0">
                <a:solidFill>
                  <a:srgbClr val="0066CC"/>
                </a:solidFill>
              </a:rPr>
              <a:t>+a</a:t>
            </a:r>
            <a:r>
              <a:rPr lang="en-US" i="1" baseline="-25000" dirty="0" smtClean="0">
                <a:solidFill>
                  <a:srgbClr val="0066CC"/>
                </a:solidFill>
              </a:rPr>
              <a:t>2</a:t>
            </a:r>
            <a:r>
              <a:rPr lang="en-US" i="1" dirty="0" smtClean="0">
                <a:solidFill>
                  <a:schemeClr val="accent2"/>
                </a:solidFill>
              </a:rPr>
              <a:t>CV</a:t>
            </a:r>
            <a:r>
              <a:rPr lang="en-US" i="1" baseline="-25000" dirty="0" smtClean="0">
                <a:solidFill>
                  <a:schemeClr val="accent2"/>
                </a:solidFill>
              </a:rPr>
              <a:t>2</a:t>
            </a:r>
            <a:r>
              <a:rPr lang="en-US" i="1" baseline="-25000" dirty="0" smtClean="0">
                <a:solidFill>
                  <a:srgbClr val="0066CC"/>
                </a:solidFill>
              </a:rPr>
              <a:t>              </a:t>
            </a:r>
            <a:r>
              <a:rPr lang="en-US" dirty="0" smtClean="0">
                <a:solidFill>
                  <a:srgbClr val="0066CC"/>
                </a:solidFill>
              </a:rPr>
              <a:t>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baseline="-25000" dirty="0" smtClean="0"/>
              <a:t>2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baseline="-25000" dirty="0" smtClean="0"/>
              <a:t>3</a:t>
            </a:r>
            <a:r>
              <a:rPr lang="en-US" i="1" dirty="0" smtClean="0"/>
              <a:t> </a:t>
            </a:r>
            <a:r>
              <a:rPr lang="en-US" dirty="0" smtClean="0"/>
              <a:t>are </a:t>
            </a:r>
            <a:r>
              <a:rPr lang="en-US" dirty="0" err="1" smtClean="0"/>
              <a:t>idf</a:t>
            </a:r>
            <a:r>
              <a:rPr lang="en-US" dirty="0" smtClean="0"/>
              <a:t>-values</a:t>
            </a:r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pic>
        <p:nvPicPr>
          <p:cNvPr id="23" name="Imagen 22" descr="code128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07492" y="5513908"/>
            <a:ext cx="2096956" cy="72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Limitations</a:t>
            </a:r>
            <a:r>
              <a:rPr lang="es-MX" dirty="0" smtClean="0"/>
              <a:t> of </a:t>
            </a:r>
            <a:r>
              <a:rPr lang="es-MX" dirty="0" err="1" smtClean="0"/>
              <a:t>BoC</a:t>
            </a:r>
            <a:r>
              <a:rPr lang="es-MX" dirty="0" smtClean="0"/>
              <a:t> </a:t>
            </a:r>
            <a:r>
              <a:rPr lang="es-MX" dirty="0" err="1" smtClean="0"/>
              <a:t>representations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BoC</a:t>
            </a:r>
            <a:r>
              <a:rPr lang="en-US" dirty="0" smtClean="0"/>
              <a:t> representations </a:t>
            </a:r>
            <a:r>
              <a:rPr lang="en-US" b="1" dirty="0" smtClean="0"/>
              <a:t>ignore the large amount of syntactic data </a:t>
            </a:r>
            <a:r>
              <a:rPr lang="en-US" dirty="0" smtClean="0"/>
              <a:t>in the documents not captured implicitly through term context co-occurrences</a:t>
            </a:r>
          </a:p>
          <a:p>
            <a:r>
              <a:rPr lang="en-US" dirty="0" smtClean="0"/>
              <a:t>Although </a:t>
            </a:r>
            <a:r>
              <a:rPr lang="en-US" dirty="0" err="1" smtClean="0"/>
              <a:t>BoC</a:t>
            </a:r>
            <a:r>
              <a:rPr lang="en-US" dirty="0" smtClean="0"/>
              <a:t> representations can successfully model some synonymy relations, since different words with similar meaning will occur in the same contexts, they </a:t>
            </a:r>
            <a:r>
              <a:rPr lang="en-US" b="1" dirty="0" smtClean="0"/>
              <a:t>can not model </a:t>
            </a:r>
            <a:r>
              <a:rPr lang="en-US" b="1" dirty="0" err="1" smtClean="0"/>
              <a:t>polysemy</a:t>
            </a:r>
            <a:r>
              <a:rPr lang="en-US" b="1" dirty="0" smtClean="0"/>
              <a:t> </a:t>
            </a:r>
            <a:r>
              <a:rPr lang="en-US" dirty="0" smtClean="0"/>
              <a:t>relations.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Solution</a:t>
            </a:r>
            <a:r>
              <a:rPr lang="en-US" dirty="0" smtClean="0"/>
              <a:t>: a representation that encodes both the semantics of documents, as well as the </a:t>
            </a:r>
            <a:r>
              <a:rPr lang="en-US" b="1" dirty="0" smtClean="0"/>
              <a:t>syntax</a:t>
            </a:r>
            <a:r>
              <a:rPr lang="en-US" dirty="0" smtClean="0"/>
              <a:t> of documents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indexing with syntactic information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09536"/>
            <a:ext cx="8229600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Multiplicative bidding procedure:</a:t>
            </a:r>
          </a:p>
          <a:p>
            <a:pPr lvl="1"/>
            <a:r>
              <a:rPr lang="en-US" dirty="0" smtClean="0"/>
              <a:t>For each </a:t>
            </a:r>
            <a:r>
              <a:rPr lang="en-US" dirty="0" err="1" smtClean="0"/>
              <a:t>PoS</a:t>
            </a:r>
            <a:r>
              <a:rPr lang="en-US" dirty="0" smtClean="0"/>
              <a:t> tag, generate a unique </a:t>
            </a:r>
            <a:r>
              <a:rPr lang="en-US" b="1" dirty="0" smtClean="0"/>
              <a:t>random vector for the tag</a:t>
            </a:r>
            <a:r>
              <a:rPr lang="en-US" dirty="0" smtClean="0"/>
              <a:t> of the same dimensionality as the term context vectors. </a:t>
            </a:r>
          </a:p>
          <a:p>
            <a:pPr lvl="1"/>
            <a:r>
              <a:rPr lang="en-US" dirty="0" smtClean="0"/>
              <a:t>For each term context vector, we perform </a:t>
            </a:r>
            <a:r>
              <a:rPr lang="en-US" b="1" dirty="0" smtClean="0"/>
              <a:t>element-wise multiplication</a:t>
            </a:r>
            <a:r>
              <a:rPr lang="en-US" dirty="0" smtClean="0"/>
              <a:t> between that term’s context vector and its identified </a:t>
            </a:r>
            <a:r>
              <a:rPr lang="en-US" dirty="0" err="1" smtClean="0"/>
              <a:t>PoS</a:t>
            </a:r>
            <a:r>
              <a:rPr lang="en-US" dirty="0" smtClean="0"/>
              <a:t> tag vector to obtain our combined representation for the term.</a:t>
            </a:r>
          </a:p>
          <a:p>
            <a:pPr lvl="1"/>
            <a:r>
              <a:rPr lang="en-US" dirty="0" smtClean="0"/>
              <a:t>Finally, document vectors are created by </a:t>
            </a:r>
            <a:r>
              <a:rPr lang="en-US" b="1" dirty="0" smtClean="0"/>
              <a:t>summing the combined term vectors</a:t>
            </a:r>
            <a:r>
              <a:rPr lang="en-US" dirty="0" smtClean="0"/>
              <a:t>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95536" y="5426035"/>
            <a:ext cx="8424936" cy="70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en-US" sz="1400" dirty="0" smtClean="0"/>
              <a:t>Jonathan M. </a:t>
            </a:r>
            <a:r>
              <a:rPr lang="en-US" sz="1400" dirty="0" err="1" smtClean="0"/>
              <a:t>Fishbein</a:t>
            </a:r>
            <a:r>
              <a:rPr lang="en-US" sz="1400" dirty="0" smtClean="0"/>
              <a:t> and Chris </a:t>
            </a:r>
            <a:r>
              <a:rPr lang="en-US" sz="1400" dirty="0" err="1" smtClean="0"/>
              <a:t>Eliasmith</a:t>
            </a:r>
            <a:r>
              <a:rPr lang="en-US" sz="1400" dirty="0" smtClean="0"/>
              <a:t>. Methods for augmenting semantic models with structural information for text classification. </a:t>
            </a:r>
            <a:r>
              <a:rPr lang="en-US" sz="1400" i="1" dirty="0" smtClean="0"/>
              <a:t>30th European conference on Advances in information retrieval </a:t>
            </a:r>
            <a:r>
              <a:rPr lang="en-US" sz="1400" dirty="0" smtClean="0"/>
              <a:t>(ECIR'08).  Glasgow, UK, 2008.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alternative procedure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63448"/>
            <a:ext cx="8352928" cy="5184576"/>
          </a:xfrm>
        </p:spPr>
        <p:txBody>
          <a:bodyPr>
            <a:normAutofit/>
          </a:bodyPr>
          <a:lstStyle/>
          <a:p>
            <a:r>
              <a:rPr lang="en-US" dirty="0" smtClean="0"/>
              <a:t>Circular convolution procedure:</a:t>
            </a:r>
          </a:p>
          <a:p>
            <a:pPr lvl="1"/>
            <a:r>
              <a:rPr lang="en-US" dirty="0" smtClean="0"/>
              <a:t>For each </a:t>
            </a:r>
            <a:r>
              <a:rPr lang="en-US" dirty="0" err="1" smtClean="0"/>
              <a:t>PoS</a:t>
            </a:r>
            <a:r>
              <a:rPr lang="en-US" dirty="0" smtClean="0"/>
              <a:t> tag, generate a unique </a:t>
            </a:r>
            <a:r>
              <a:rPr lang="en-US" b="1" dirty="0" smtClean="0"/>
              <a:t>random vector for the tag</a:t>
            </a:r>
            <a:r>
              <a:rPr lang="en-US" dirty="0" smtClean="0"/>
              <a:t> of the same dimensionality as the term context vectors</a:t>
            </a:r>
          </a:p>
          <a:p>
            <a:pPr lvl="1"/>
            <a:r>
              <a:rPr lang="en-US" dirty="0" smtClean="0"/>
              <a:t>For each term context vector, perform </a:t>
            </a:r>
            <a:r>
              <a:rPr lang="en-US" b="1" dirty="0" smtClean="0"/>
              <a:t>circular convolution</a:t>
            </a:r>
            <a:r>
              <a:rPr lang="en-US" dirty="0" smtClean="0"/>
              <a:t>, which binds two vectors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Finally, document vectors are created by </a:t>
            </a:r>
            <a:r>
              <a:rPr lang="en-US" b="1" dirty="0" smtClean="0"/>
              <a:t>summing the combined term vectors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5 Imagen" descr="formul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2313" y="3717032"/>
            <a:ext cx="2841735" cy="350682"/>
          </a:xfrm>
          <a:prstGeom prst="rect">
            <a:avLst/>
          </a:prstGeom>
        </p:spPr>
      </p:pic>
      <p:pic>
        <p:nvPicPr>
          <p:cNvPr id="7" name="6 Imagen" descr="formul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232894"/>
            <a:ext cx="2725824" cy="348233"/>
          </a:xfrm>
          <a:prstGeom prst="rect">
            <a:avLst/>
          </a:prstGeom>
        </p:spPr>
      </p:pic>
      <p:pic>
        <p:nvPicPr>
          <p:cNvPr id="8" name="7 Imagen" descr="formula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655417"/>
            <a:ext cx="2862064" cy="357758"/>
          </a:xfrm>
          <a:prstGeom prst="rect">
            <a:avLst/>
          </a:prstGeom>
        </p:spPr>
      </p:pic>
      <p:pic>
        <p:nvPicPr>
          <p:cNvPr id="9" name="8 Imagen" descr="formula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0815" y="3935338"/>
            <a:ext cx="1669537" cy="357758"/>
          </a:xfrm>
          <a:prstGeom prst="rect">
            <a:avLst/>
          </a:prstGeom>
        </p:spPr>
      </p:pic>
      <p:pic>
        <p:nvPicPr>
          <p:cNvPr id="10" name="9 Imagen" descr="formula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2053" y="4365104"/>
            <a:ext cx="2806371" cy="50405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331640" y="3707740"/>
            <a:ext cx="64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term</a:t>
            </a:r>
            <a:endParaRPr lang="en-US" b="1"/>
          </a:p>
        </p:txBody>
      </p:sp>
      <p:sp>
        <p:nvSpPr>
          <p:cNvPr id="12" name="11 CuadroTexto"/>
          <p:cNvSpPr txBox="1"/>
          <p:nvPr/>
        </p:nvSpPr>
        <p:spPr>
          <a:xfrm>
            <a:off x="1345288" y="413978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tag</a:t>
            </a:r>
            <a:endParaRPr lang="en-US" b="1"/>
          </a:p>
        </p:txBody>
      </p:sp>
      <p:sp>
        <p:nvSpPr>
          <p:cNvPr id="13" name="12 CuadroTexto"/>
          <p:cNvSpPr txBox="1"/>
          <p:nvPr/>
        </p:nvSpPr>
        <p:spPr>
          <a:xfrm>
            <a:off x="1115616" y="4599132"/>
            <a:ext cx="101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term-tag</a:t>
            </a:r>
            <a:endParaRPr lang="en-US" b="1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Circular convolution as binding operation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 </a:t>
            </a:r>
            <a:r>
              <a:rPr lang="es-MX" dirty="0" smtClean="0"/>
              <a:t>Two properties that </a:t>
            </a:r>
            <a:r>
              <a:rPr lang="es-MX" dirty="0"/>
              <a:t>make </a:t>
            </a:r>
            <a:r>
              <a:rPr lang="es-MX" dirty="0" smtClean="0"/>
              <a:t>it appropriate to be used as a </a:t>
            </a:r>
            <a:r>
              <a:rPr lang="es-MX" dirty="0"/>
              <a:t>binding </a:t>
            </a:r>
            <a:r>
              <a:rPr lang="es-MX" dirty="0" smtClean="0"/>
              <a:t>operation:</a:t>
            </a:r>
          </a:p>
          <a:p>
            <a:pPr lvl="1"/>
            <a:r>
              <a:rPr lang="es-MX" dirty="0" smtClean="0"/>
              <a:t>The </a:t>
            </a:r>
            <a:r>
              <a:rPr lang="es-MX" dirty="0"/>
              <a:t>expected similarity between a </a:t>
            </a:r>
            <a:r>
              <a:rPr lang="es-MX" dirty="0" smtClean="0"/>
              <a:t>convolution and </a:t>
            </a:r>
            <a:r>
              <a:rPr lang="es-MX" dirty="0"/>
              <a:t>its constituents is zero, thus </a:t>
            </a:r>
            <a:r>
              <a:rPr lang="es-MX" b="1" dirty="0"/>
              <a:t>differentiating the same term acting </a:t>
            </a:r>
            <a:r>
              <a:rPr lang="es-MX" b="1" dirty="0" smtClean="0"/>
              <a:t>as different </a:t>
            </a:r>
            <a:r>
              <a:rPr lang="es-MX" b="1" dirty="0"/>
              <a:t>parts of speech </a:t>
            </a:r>
            <a:r>
              <a:rPr lang="es-MX" dirty="0"/>
              <a:t>in similar contexts. </a:t>
            </a:r>
            <a:endParaRPr lang="es-MX" dirty="0" smtClean="0"/>
          </a:p>
          <a:p>
            <a:pPr lvl="2"/>
            <a:r>
              <a:rPr lang="es-MX" dirty="0" smtClean="0"/>
              <a:t>Gives high importance to syntactic information</a:t>
            </a:r>
          </a:p>
          <a:p>
            <a:pPr lvl="1"/>
            <a:r>
              <a:rPr lang="es-MX" dirty="0" smtClean="0"/>
              <a:t>Similar </a:t>
            </a:r>
            <a:r>
              <a:rPr lang="es-MX" dirty="0"/>
              <a:t>semantic </a:t>
            </a:r>
            <a:r>
              <a:rPr lang="es-MX" dirty="0" smtClean="0"/>
              <a:t>concepts (i.e., term vectors) bound </a:t>
            </a:r>
            <a:r>
              <a:rPr lang="es-MX" dirty="0"/>
              <a:t>to the same part-of-speech will result in similar vectors; therefore, </a:t>
            </a:r>
            <a:r>
              <a:rPr lang="es-MX" dirty="0" smtClean="0"/>
              <a:t>usefully </a:t>
            </a:r>
            <a:r>
              <a:rPr lang="es-MX" b="1" dirty="0" smtClean="0"/>
              <a:t>preserving </a:t>
            </a:r>
            <a:r>
              <a:rPr lang="es-MX" b="1" dirty="0"/>
              <a:t>the original semantic model</a:t>
            </a:r>
            <a:r>
              <a:rPr lang="es-MX" dirty="0" smtClean="0"/>
              <a:t>.</a:t>
            </a:r>
          </a:p>
          <a:p>
            <a:pPr lvl="2"/>
            <a:r>
              <a:rPr lang="es-MX" dirty="0" smtClean="0"/>
              <a:t>Preserves semantic information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147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text classification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the experiment was to demonstrate that </a:t>
            </a:r>
            <a:r>
              <a:rPr lang="en-US" b="1" dirty="0" smtClean="0"/>
              <a:t>integrating </a:t>
            </a:r>
            <a:r>
              <a:rPr lang="en-US" b="1" dirty="0" err="1" smtClean="0"/>
              <a:t>PoS</a:t>
            </a:r>
            <a:r>
              <a:rPr lang="en-US" b="1" dirty="0" smtClean="0"/>
              <a:t> </a:t>
            </a:r>
            <a:r>
              <a:rPr lang="en-US" dirty="0" smtClean="0"/>
              <a:t>data to the text representation is </a:t>
            </a:r>
            <a:r>
              <a:rPr lang="en-US" b="1" dirty="0" smtClean="0"/>
              <a:t>useful for classification</a:t>
            </a:r>
            <a:r>
              <a:rPr lang="en-US" dirty="0" smtClean="0"/>
              <a:t> purposes.</a:t>
            </a:r>
          </a:p>
          <a:p>
            <a:r>
              <a:rPr lang="en-US" dirty="0" smtClean="0"/>
              <a:t>Experiments on the 20 Newsgroups corpus; a linear SVM kernel function was used; all context vectors were fixed to 512 dimensions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35</a:t>
            </a:fld>
            <a:endParaRPr lang="es-MX" dirty="0"/>
          </a:p>
        </p:txBody>
      </p:sp>
      <p:pic>
        <p:nvPicPr>
          <p:cNvPr id="6" name="5 Imagen" descr="formul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6523" y="4005064"/>
            <a:ext cx="4963749" cy="1402259"/>
          </a:xfrm>
          <a:prstGeom prst="rect">
            <a:avLst/>
          </a:prstGeo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BoC</a:t>
            </a:r>
            <a:r>
              <a:rPr lang="en-US" dirty="0" smtClean="0"/>
              <a:t> representations constitute a viable supplement to word based </a:t>
            </a:r>
            <a:r>
              <a:rPr lang="en-US" dirty="0" err="1" smtClean="0"/>
              <a:t>representions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too much work in text classification and IR</a:t>
            </a:r>
          </a:p>
          <a:p>
            <a:pPr lvl="1"/>
            <a:r>
              <a:rPr lang="en-US" dirty="0" smtClean="0"/>
              <a:t>Recent </a:t>
            </a:r>
            <a:r>
              <a:rPr lang="en-US" dirty="0"/>
              <a:t>experiments </a:t>
            </a:r>
            <a:r>
              <a:rPr lang="en-US" dirty="0" smtClean="0"/>
              <a:t>demonstrated </a:t>
            </a:r>
            <a:r>
              <a:rPr lang="en-US" dirty="0"/>
              <a:t>that TCOR, DOR and random indexing results outperform those from traditional </a:t>
            </a:r>
            <a:r>
              <a:rPr lang="en-US" dirty="0" err="1" smtClean="0"/>
              <a:t>BoW</a:t>
            </a:r>
            <a:r>
              <a:rPr lang="en-US" dirty="0" smtClean="0"/>
              <a:t>; </a:t>
            </a:r>
            <a:r>
              <a:rPr lang="en-US" dirty="0"/>
              <a:t>in CLEF collections </a:t>
            </a:r>
            <a:r>
              <a:rPr lang="en-US" dirty="0" smtClean="0"/>
              <a:t>improvements have </a:t>
            </a:r>
            <a:r>
              <a:rPr lang="en-US" dirty="0"/>
              <a:t>been around 7</a:t>
            </a:r>
            <a:r>
              <a:rPr lang="en-US" dirty="0" smtClean="0"/>
              <a:t>%.</a:t>
            </a:r>
          </a:p>
          <a:p>
            <a:r>
              <a:rPr lang="en-US" dirty="0" smtClean="0"/>
              <a:t>Random indexing is efficient, fast and scalable; syntactic information is easily incorporated.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Ron </a:t>
            </a:r>
            <a:r>
              <a:rPr lang="en-US" sz="1600" dirty="0" err="1" smtClean="0"/>
              <a:t>Bekkerman</a:t>
            </a:r>
            <a:r>
              <a:rPr lang="en-US" sz="1600" dirty="0" smtClean="0"/>
              <a:t>, Ran El-</a:t>
            </a:r>
            <a:r>
              <a:rPr lang="en-US" sz="1600" dirty="0" err="1" smtClean="0"/>
              <a:t>Yaniv</a:t>
            </a:r>
            <a:r>
              <a:rPr lang="en-US" sz="1600" dirty="0" smtClean="0"/>
              <a:t>, </a:t>
            </a:r>
            <a:r>
              <a:rPr lang="en-US" sz="1600" dirty="0" err="1" smtClean="0"/>
              <a:t>Naftali</a:t>
            </a:r>
            <a:r>
              <a:rPr lang="en-US" sz="1600" dirty="0" smtClean="0"/>
              <a:t> </a:t>
            </a:r>
            <a:r>
              <a:rPr lang="en-US" sz="1600" dirty="0" err="1" smtClean="0"/>
              <a:t>Tishby</a:t>
            </a:r>
            <a:r>
              <a:rPr lang="en-US" sz="1600" dirty="0" smtClean="0"/>
              <a:t>, and </a:t>
            </a:r>
            <a:r>
              <a:rPr lang="en-US" sz="1600" dirty="0" err="1" smtClean="0"/>
              <a:t>Yoad</a:t>
            </a:r>
            <a:r>
              <a:rPr lang="en-US" sz="1600" dirty="0" smtClean="0"/>
              <a:t> Winter. </a:t>
            </a:r>
            <a:r>
              <a:rPr lang="en-US" sz="1600" b="1" dirty="0" smtClean="0"/>
              <a:t>Distributional word clusters vs. words for text categorization</a:t>
            </a:r>
            <a:r>
              <a:rPr lang="en-US" sz="1600" dirty="0" smtClean="0"/>
              <a:t>. </a:t>
            </a:r>
            <a:r>
              <a:rPr lang="en-US" sz="1600" i="1" dirty="0" smtClean="0"/>
              <a:t>Journal of Machine Learning Research. </a:t>
            </a:r>
            <a:r>
              <a:rPr lang="en-US" sz="1600" dirty="0" smtClean="0"/>
              <a:t>March 2003.</a:t>
            </a:r>
            <a:endParaRPr lang="es-MX" sz="1600" dirty="0" smtClean="0"/>
          </a:p>
          <a:p>
            <a:pPr lvl="0"/>
            <a:r>
              <a:rPr lang="es-MX" sz="1600" dirty="0" smtClean="0"/>
              <a:t>Juan Manuel Cabrera, Hugo </a:t>
            </a:r>
            <a:r>
              <a:rPr lang="es-MX" sz="1600" dirty="0" err="1" smtClean="0"/>
              <a:t>Jair</a:t>
            </a:r>
            <a:r>
              <a:rPr lang="es-MX" sz="1600" dirty="0" smtClean="0"/>
              <a:t> Escalante, Manuel Montes-y-Gómez. </a:t>
            </a:r>
            <a:r>
              <a:rPr lang="en-US" sz="1600" b="1" dirty="0" smtClean="0"/>
              <a:t>Distributional term representations for short text categorization</a:t>
            </a:r>
            <a:r>
              <a:rPr lang="en-US" sz="1600" dirty="0" smtClean="0"/>
              <a:t>.  </a:t>
            </a:r>
            <a:r>
              <a:rPr lang="en-US" sz="1600" i="1" dirty="0" smtClean="0"/>
              <a:t>14th International Conference on Intelligent Text Processing and Computational Linguistics</a:t>
            </a:r>
            <a:r>
              <a:rPr lang="en-US" sz="1600" dirty="0" smtClean="0"/>
              <a:t> (CICLING 2013). Samos, Greece, 2013.</a:t>
            </a:r>
            <a:endParaRPr lang="es-MX" sz="1600" dirty="0" smtClean="0"/>
          </a:p>
          <a:p>
            <a:r>
              <a:rPr lang="en-US" sz="1600" dirty="0" smtClean="0"/>
              <a:t>Jonathan M. </a:t>
            </a:r>
            <a:r>
              <a:rPr lang="en-US" sz="1600" dirty="0" err="1" smtClean="0"/>
              <a:t>Fishbein</a:t>
            </a:r>
            <a:r>
              <a:rPr lang="en-US" sz="1600" dirty="0" smtClean="0"/>
              <a:t> and Chris </a:t>
            </a:r>
            <a:r>
              <a:rPr lang="en-US" sz="1600" dirty="0" err="1" smtClean="0"/>
              <a:t>Eliasmith</a:t>
            </a:r>
            <a:r>
              <a:rPr lang="en-US" sz="1600" dirty="0" smtClean="0"/>
              <a:t>. </a:t>
            </a:r>
            <a:r>
              <a:rPr lang="en-US" sz="1600" b="1" dirty="0" smtClean="0"/>
              <a:t>Methods for augmenting semantic models with structural information for text classification</a:t>
            </a:r>
            <a:r>
              <a:rPr lang="en-US" sz="1600" dirty="0" smtClean="0"/>
              <a:t>. </a:t>
            </a:r>
            <a:r>
              <a:rPr lang="en-US" sz="1600" i="1" dirty="0" smtClean="0"/>
              <a:t>30th European conference on Advances in information retrieval</a:t>
            </a:r>
            <a:r>
              <a:rPr lang="en-US" sz="1600" dirty="0" smtClean="0"/>
              <a:t> (ECIR'08).  Glasgow, UK, 2008.</a:t>
            </a:r>
            <a:endParaRPr lang="es-MX" sz="1600" dirty="0" smtClean="0"/>
          </a:p>
          <a:p>
            <a:pPr lvl="0"/>
            <a:r>
              <a:rPr lang="es-MX" sz="1600" dirty="0" smtClean="0"/>
              <a:t>Alberto </a:t>
            </a:r>
            <a:r>
              <a:rPr lang="es-MX" sz="1600" dirty="0" err="1" smtClean="0"/>
              <a:t>Lavelli</a:t>
            </a:r>
            <a:r>
              <a:rPr lang="es-MX" sz="1600" dirty="0" smtClean="0"/>
              <a:t>, </a:t>
            </a:r>
            <a:r>
              <a:rPr lang="es-MX" sz="1600" dirty="0" err="1" smtClean="0"/>
              <a:t>Fabrizio</a:t>
            </a:r>
            <a:r>
              <a:rPr lang="es-MX" sz="1600" dirty="0" smtClean="0"/>
              <a:t> </a:t>
            </a:r>
            <a:r>
              <a:rPr lang="es-MX" sz="1600" dirty="0" err="1" smtClean="0"/>
              <a:t>Sebastiani</a:t>
            </a:r>
            <a:r>
              <a:rPr lang="es-MX" sz="1600" dirty="0" smtClean="0"/>
              <a:t>, and Roberto </a:t>
            </a:r>
            <a:r>
              <a:rPr lang="es-MX" sz="1600" dirty="0" err="1" smtClean="0"/>
              <a:t>Zanoli</a:t>
            </a:r>
            <a:r>
              <a:rPr lang="es-MX" sz="1600" dirty="0" smtClean="0"/>
              <a:t>. </a:t>
            </a:r>
            <a:r>
              <a:rPr lang="en-US" sz="1600" b="1" dirty="0" smtClean="0"/>
              <a:t>Distributional term representations: an experimental comparison</a:t>
            </a:r>
            <a:r>
              <a:rPr lang="en-US" sz="1600" dirty="0" smtClean="0"/>
              <a:t>. </a:t>
            </a:r>
            <a:r>
              <a:rPr lang="en-US" sz="1600" i="1" dirty="0" smtClean="0"/>
              <a:t>Thirteenth ACM international conference on Information and knowledge management</a:t>
            </a:r>
            <a:r>
              <a:rPr lang="en-US" sz="1600" dirty="0" smtClean="0"/>
              <a:t> (CIKM '04). New York, NY, USA, 2004. </a:t>
            </a:r>
            <a:endParaRPr lang="es-MX" sz="1600" dirty="0" smtClean="0"/>
          </a:p>
          <a:p>
            <a:r>
              <a:rPr lang="en-US" sz="1600" dirty="0" smtClean="0"/>
              <a:t>Magnus </a:t>
            </a:r>
            <a:r>
              <a:rPr lang="en-US" sz="1600" dirty="0" err="1" smtClean="0"/>
              <a:t>Sahlgren</a:t>
            </a:r>
            <a:r>
              <a:rPr lang="en-US" sz="1600" dirty="0" smtClean="0"/>
              <a:t> and Rickard </a:t>
            </a:r>
            <a:r>
              <a:rPr lang="en-US" sz="1600" dirty="0" err="1" smtClean="0"/>
              <a:t>Cöster</a:t>
            </a:r>
            <a:r>
              <a:rPr lang="en-US" sz="1600" dirty="0" smtClean="0"/>
              <a:t>. </a:t>
            </a:r>
            <a:r>
              <a:rPr lang="en-US" sz="1600" b="1" dirty="0" smtClean="0"/>
              <a:t>Using bag-of-concepts to improve the performance of support vector machines in text categorization</a:t>
            </a:r>
            <a:r>
              <a:rPr lang="en-US" sz="1600" dirty="0" smtClean="0"/>
              <a:t>. </a:t>
            </a:r>
            <a:r>
              <a:rPr lang="en-US" sz="1600" i="1" dirty="0" smtClean="0"/>
              <a:t>20th international conference on Computational Linguistics</a:t>
            </a:r>
            <a:r>
              <a:rPr lang="en-US" sz="1600" dirty="0" smtClean="0"/>
              <a:t> (COLING '04). Stroudsburg, PA, USA, 2004.</a:t>
            </a:r>
            <a:endParaRPr lang="es-MX" sz="1600" dirty="0" smtClean="0"/>
          </a:p>
          <a:p>
            <a:pPr lvl="0"/>
            <a:r>
              <a:rPr lang="en-US" sz="1600" dirty="0" smtClean="0"/>
              <a:t>Dou </a:t>
            </a:r>
            <a:r>
              <a:rPr lang="en-US" sz="1600" dirty="0" err="1" smtClean="0"/>
              <a:t>Shen</a:t>
            </a:r>
            <a:r>
              <a:rPr lang="en-US" sz="1600" dirty="0" smtClean="0"/>
              <a:t>, </a:t>
            </a:r>
            <a:r>
              <a:rPr lang="en-US" sz="1600" dirty="0" err="1" smtClean="0"/>
              <a:t>Jianmin</a:t>
            </a:r>
            <a:r>
              <a:rPr lang="en-US" sz="1600" dirty="0" smtClean="0"/>
              <a:t> Wu, Bin Cao, </a:t>
            </a:r>
            <a:r>
              <a:rPr lang="en-US" sz="1600" dirty="0" err="1" smtClean="0"/>
              <a:t>Jian</a:t>
            </a:r>
            <a:r>
              <a:rPr lang="en-US" sz="1600" dirty="0" smtClean="0"/>
              <a:t>-Tao Sun, </a:t>
            </a:r>
            <a:r>
              <a:rPr lang="en-US" sz="1600" dirty="0" err="1" smtClean="0"/>
              <a:t>Qiang</a:t>
            </a:r>
            <a:r>
              <a:rPr lang="en-US" sz="1600" dirty="0" smtClean="0"/>
              <a:t> Yang, </a:t>
            </a:r>
            <a:r>
              <a:rPr lang="en-US" sz="1600" dirty="0" err="1" smtClean="0"/>
              <a:t>Zheng</a:t>
            </a:r>
            <a:r>
              <a:rPr lang="en-US" sz="1600" dirty="0" smtClean="0"/>
              <a:t> Chen, and Ying Li.</a:t>
            </a:r>
            <a:r>
              <a:rPr lang="en-US" sz="1600" b="1" dirty="0" smtClean="0"/>
              <a:t> Exploiting term relationship to boost text classification</a:t>
            </a:r>
            <a:r>
              <a:rPr lang="en-US" sz="1600" dirty="0" smtClean="0"/>
              <a:t>. </a:t>
            </a:r>
            <a:r>
              <a:rPr lang="en-US" sz="1600" i="1" dirty="0" smtClean="0"/>
              <a:t>18th ACM conference on Information and knowledge management</a:t>
            </a:r>
            <a:r>
              <a:rPr lang="en-US" sz="1600" dirty="0" smtClean="0"/>
              <a:t> (CIKM '09). New York, NY, USA, 2009. </a:t>
            </a:r>
            <a:endParaRPr lang="es-MX" sz="1600" dirty="0" smtClean="0"/>
          </a:p>
          <a:p>
            <a:pPr lvl="0"/>
            <a:r>
              <a:rPr lang="en-US" sz="1600" dirty="0" smtClean="0"/>
              <a:t>Peter D. </a:t>
            </a:r>
            <a:r>
              <a:rPr lang="en-US" sz="1600" dirty="0" err="1" smtClean="0"/>
              <a:t>Turney</a:t>
            </a:r>
            <a:r>
              <a:rPr lang="en-US" sz="1600" dirty="0" smtClean="0"/>
              <a:t> and Patrick </a:t>
            </a:r>
            <a:r>
              <a:rPr lang="en-US" sz="1600" dirty="0" err="1" smtClean="0"/>
              <a:t>Pantel</a:t>
            </a:r>
            <a:r>
              <a:rPr lang="en-US" sz="1600" dirty="0" smtClean="0"/>
              <a:t>. </a:t>
            </a:r>
            <a:r>
              <a:rPr lang="en-US" sz="1600" b="1" dirty="0" smtClean="0"/>
              <a:t>From Frequency to Meaning: Vector Space Models of Semantic</a:t>
            </a:r>
            <a:r>
              <a:rPr lang="en-US" sz="1600" dirty="0" smtClean="0"/>
              <a:t>s</a:t>
            </a:r>
            <a:r>
              <a:rPr lang="en-US" sz="1600" i="1" dirty="0" smtClean="0"/>
              <a:t>. Journal of Artificial Intelligence Research,</a:t>
            </a:r>
            <a:r>
              <a:rPr lang="en-US" sz="1600" dirty="0" smtClean="0"/>
              <a:t> vol. 37, 2010. </a:t>
            </a:r>
            <a:endParaRPr lang="es-MX" sz="16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37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Concise semantic analysis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0040" y="3008933"/>
            <a:ext cx="7772400" cy="1500187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Novel </a:t>
            </a:r>
            <a:r>
              <a:rPr lang="es-MX" dirty="0" err="1" smtClean="0"/>
              <a:t>represensations</a:t>
            </a:r>
            <a:r>
              <a:rPr lang="es-MX" dirty="0" smtClean="0"/>
              <a:t> and </a:t>
            </a:r>
            <a:r>
              <a:rPr lang="es-MX" dirty="0" err="1" smtClean="0"/>
              <a:t>methods</a:t>
            </a:r>
            <a:r>
              <a:rPr lang="es-MX" dirty="0" smtClean="0"/>
              <a:t> in 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classification</a:t>
            </a:r>
            <a:endParaRPr lang="es-MX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/>
          <a:lstStyle/>
          <a:p>
            <a:r>
              <a:rPr lang="es-MX" dirty="0" smtClean="0"/>
              <a:t>Bag of </a:t>
            </a:r>
            <a:r>
              <a:rPr lang="es-MX" dirty="0" err="1" smtClean="0"/>
              <a:t>concepts</a:t>
            </a:r>
            <a:r>
              <a:rPr lang="es-MX" dirty="0" smtClean="0"/>
              <a:t> (</a:t>
            </a:r>
            <a:r>
              <a:rPr lang="es-MX" dirty="0" err="1" smtClean="0"/>
              <a:t>again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836712"/>
            <a:ext cx="8229600" cy="5040560"/>
          </a:xfrm>
        </p:spPr>
        <p:txBody>
          <a:bodyPr/>
          <a:lstStyle/>
          <a:p>
            <a:r>
              <a:rPr lang="en-US" dirty="0" smtClean="0"/>
              <a:t>Under the bag-of-concepts formulation a document is represented as a vector in the space of concepts</a:t>
            </a:r>
          </a:p>
          <a:p>
            <a:endParaRPr lang="en-US" dirty="0" smtClean="0"/>
          </a:p>
          <a:p>
            <a:r>
              <a:rPr lang="en-US" dirty="0" smtClean="0"/>
              <a:t>Concepts can be defined/extracted in different ways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39</a:t>
            </a:fld>
            <a:endParaRPr lang="es-MX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5450755" cy="210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PaperB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996952"/>
            <a:ext cx="3203848" cy="3203848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6443938" y="3068960"/>
            <a:ext cx="2448542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derecha"/>
          <p:cNvSpPr/>
          <p:nvPr/>
        </p:nvSpPr>
        <p:spPr>
          <a:xfrm>
            <a:off x="5796136" y="4437112"/>
            <a:ext cx="504056" cy="5040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42 Grupo"/>
          <p:cNvGrpSpPr/>
          <p:nvPr/>
        </p:nvGrpSpPr>
        <p:grpSpPr>
          <a:xfrm>
            <a:off x="6516216" y="3140968"/>
            <a:ext cx="2317319" cy="3024336"/>
            <a:chOff x="8591385" y="2924944"/>
            <a:chExt cx="2317319" cy="3024336"/>
          </a:xfrm>
        </p:grpSpPr>
        <p:sp>
          <p:nvSpPr>
            <p:cNvPr id="44" name="43 Rectángulo"/>
            <p:cNvSpPr/>
            <p:nvPr/>
          </p:nvSpPr>
          <p:spPr>
            <a:xfrm>
              <a:off x="8604448" y="2924944"/>
              <a:ext cx="2304256" cy="302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8676456" y="3419708"/>
              <a:ext cx="576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Text</a:t>
              </a:r>
              <a:endParaRPr lang="es-MX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9180512" y="2996952"/>
              <a:ext cx="1562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Categorization</a:t>
              </a:r>
              <a:endParaRPr lang="es-MX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7" name="46 Conector recto de flecha"/>
            <p:cNvCxnSpPr>
              <a:stCxn id="45" idx="3"/>
              <a:endCxn id="46" idx="2"/>
            </p:cNvCxnSpPr>
            <p:nvPr/>
          </p:nvCxnSpPr>
          <p:spPr>
            <a:xfrm flipV="1">
              <a:off x="9252768" y="3366284"/>
              <a:ext cx="708856" cy="2380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CuadroTexto"/>
            <p:cNvSpPr txBox="1"/>
            <p:nvPr/>
          </p:nvSpPr>
          <p:spPr>
            <a:xfrm>
              <a:off x="9252520" y="3851756"/>
              <a:ext cx="1645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Representation</a:t>
              </a:r>
              <a:endParaRPr lang="es-MX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9" name="48 Conector recto de flecha"/>
            <p:cNvCxnSpPr>
              <a:stCxn id="45" idx="3"/>
              <a:endCxn id="48" idx="1"/>
            </p:cNvCxnSpPr>
            <p:nvPr/>
          </p:nvCxnSpPr>
          <p:spPr>
            <a:xfrm flipH="1">
              <a:off x="9252520" y="3604374"/>
              <a:ext cx="248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CuadroTexto"/>
            <p:cNvSpPr txBox="1"/>
            <p:nvPr/>
          </p:nvSpPr>
          <p:spPr>
            <a:xfrm>
              <a:off x="8591385" y="4571836"/>
              <a:ext cx="1178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Document</a:t>
              </a:r>
              <a:endParaRPr lang="es-MX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51" name="50 Conector recto de flecha"/>
            <p:cNvCxnSpPr>
              <a:stCxn id="45" idx="2"/>
              <a:endCxn id="50" idx="0"/>
            </p:cNvCxnSpPr>
            <p:nvPr/>
          </p:nvCxnSpPr>
          <p:spPr>
            <a:xfrm>
              <a:off x="8964612" y="3789040"/>
              <a:ext cx="215781" cy="78279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>
              <a:stCxn id="50" idx="0"/>
              <a:endCxn id="48" idx="2"/>
            </p:cNvCxnSpPr>
            <p:nvPr/>
          </p:nvCxnSpPr>
          <p:spPr>
            <a:xfrm flipV="1">
              <a:off x="9180393" y="4221088"/>
              <a:ext cx="894821" cy="3507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CuadroTexto"/>
            <p:cNvSpPr txBox="1"/>
            <p:nvPr/>
          </p:nvSpPr>
          <p:spPr>
            <a:xfrm>
              <a:off x="9895858" y="4869160"/>
              <a:ext cx="738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accent1">
                      <a:lumMod val="75000"/>
                    </a:schemeClr>
                  </a:solidFill>
                </a:rPr>
                <a:t>Novel</a:t>
              </a:r>
              <a:endParaRPr lang="es-MX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54" name="53 Conector recto de flecha"/>
            <p:cNvCxnSpPr>
              <a:stCxn id="53" idx="0"/>
              <a:endCxn id="48" idx="2"/>
            </p:cNvCxnSpPr>
            <p:nvPr/>
          </p:nvCxnSpPr>
          <p:spPr>
            <a:xfrm flipH="1" flipV="1">
              <a:off x="10075214" y="4221088"/>
              <a:ext cx="189688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CuadroTexto"/>
            <p:cNvSpPr txBox="1"/>
            <p:nvPr/>
          </p:nvSpPr>
          <p:spPr>
            <a:xfrm>
              <a:off x="9036496" y="5301208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Methods</a:t>
              </a:r>
              <a:endParaRPr lang="es-MX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56" name="55 Conector recto de flecha"/>
            <p:cNvCxnSpPr>
              <a:stCxn id="53" idx="2"/>
              <a:endCxn id="55" idx="3"/>
            </p:cNvCxnSpPr>
            <p:nvPr/>
          </p:nvCxnSpPr>
          <p:spPr>
            <a:xfrm flipH="1">
              <a:off x="10078769" y="5238492"/>
              <a:ext cx="186133" cy="2473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Distributional term representations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Novel </a:t>
            </a:r>
            <a:r>
              <a:rPr lang="es-MX" dirty="0" err="1" smtClean="0"/>
              <a:t>represensations</a:t>
            </a:r>
            <a:r>
              <a:rPr lang="es-MX" dirty="0" smtClean="0"/>
              <a:t> and </a:t>
            </a:r>
            <a:r>
              <a:rPr lang="es-MX" dirty="0" err="1" smtClean="0"/>
              <a:t>methods</a:t>
            </a:r>
            <a:r>
              <a:rPr lang="es-MX" dirty="0" smtClean="0"/>
              <a:t> in 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classification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353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Bag of </a:t>
            </a:r>
            <a:r>
              <a:rPr lang="es-MX" dirty="0" err="1" smtClean="0"/>
              <a:t>concepts</a:t>
            </a:r>
            <a:r>
              <a:rPr lang="es-MX" dirty="0" smtClean="0"/>
              <a:t> (</a:t>
            </a:r>
            <a:r>
              <a:rPr lang="es-MX" dirty="0" err="1" smtClean="0"/>
              <a:t>again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So far we have seen representations that are unsupervised: </a:t>
            </a:r>
            <a:r>
              <a:rPr lang="en-US" i="1" dirty="0" smtClean="0"/>
              <a:t>techniques proposed for other tasks than classification and that do not take into account information of labeled examples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dirty="0" smtClean="0"/>
              <a:t>Can we define concepts that take into account information from labeled documents?</a:t>
            </a:r>
          </a:p>
          <a:p>
            <a:pPr algn="just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40</a:t>
            </a:fld>
            <a:endParaRPr lang="es-MX" dirty="0"/>
          </a:p>
        </p:txBody>
      </p:sp>
      <p:pic>
        <p:nvPicPr>
          <p:cNvPr id="143365" name="Picture 5" descr="https://encrypted-tbn3.gstatic.com/images?q=tbn:ANd9GcS9mene_eCaKojgnsGLCjNGZbTzaoa_qVqD2sqQPN1O-U7HPBh7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81" y="4221088"/>
            <a:ext cx="1996275" cy="2002929"/>
          </a:xfrm>
          <a:prstGeom prst="rect">
            <a:avLst/>
          </a:prstGeom>
          <a:noFill/>
        </p:spPr>
      </p:pic>
      <p:pic>
        <p:nvPicPr>
          <p:cNvPr id="143367" name="Picture 7" descr="https://encrypted-tbn0.gstatic.com/images?q=tbn:ANd9GcTapSsFoImRTp_TxS5KSba-RDs4DrYhQIZKHUt-vMxEviyXIL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533" y="4149080"/>
            <a:ext cx="2088232" cy="1904119"/>
          </a:xfrm>
          <a:prstGeom prst="rect">
            <a:avLst/>
          </a:prstGeom>
          <a:noFill/>
        </p:spPr>
      </p:pic>
      <p:sp>
        <p:nvSpPr>
          <p:cNvPr id="10" name="9 Flecha derecha"/>
          <p:cNvSpPr/>
          <p:nvPr/>
        </p:nvSpPr>
        <p:spPr>
          <a:xfrm>
            <a:off x="4162773" y="4653136"/>
            <a:ext cx="504056" cy="5040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Bag of </a:t>
            </a:r>
            <a:r>
              <a:rPr lang="es-MX" dirty="0" err="1" smtClean="0"/>
              <a:t>concepts</a:t>
            </a:r>
            <a:r>
              <a:rPr lang="es-MX" dirty="0" smtClean="0"/>
              <a:t> (</a:t>
            </a:r>
            <a:r>
              <a:rPr lang="es-MX" dirty="0" err="1" smtClean="0"/>
              <a:t>again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 smtClean="0"/>
              <a:t>Supervised bag-of-concepts:  encode inter-class and/or intra-class information into concepts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A simple (yet very effective) approach for building concepts/features in a supervised fashion:</a:t>
            </a:r>
          </a:p>
          <a:p>
            <a:pPr lvl="1" algn="just"/>
            <a:r>
              <a:rPr lang="en-US" b="1" dirty="0" smtClean="0"/>
              <a:t>Concise semantic analysis: </a:t>
            </a:r>
            <a:r>
              <a:rPr lang="en-US" i="1" dirty="0" smtClean="0"/>
              <a:t>associate a concept with a class</a:t>
            </a:r>
          </a:p>
          <a:p>
            <a:pPr lvl="1" algn="just"/>
            <a:endParaRPr lang="en-US" dirty="0" smtClean="0"/>
          </a:p>
          <a:p>
            <a:pPr lvl="0" algn="just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41</a:t>
            </a:fld>
            <a:endParaRPr lang="es-MX" dirty="0"/>
          </a:p>
        </p:txBody>
      </p:sp>
      <p:pic>
        <p:nvPicPr>
          <p:cNvPr id="6" name="Picture 2" descr="https://encrypted-tbn3.gstatic.com/images?q=tbn:ANd9GcQdEtK1XmyZoe2awDKXgzc3MTvMOV8go6JdWRa1cW6Ot3QUcEzCPJ56Lc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2160240" cy="1618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Concise</a:t>
            </a:r>
            <a:r>
              <a:rPr lang="es-MX" dirty="0" smtClean="0"/>
              <a:t> </a:t>
            </a:r>
            <a:r>
              <a:rPr lang="es-MX" dirty="0" err="1" smtClean="0"/>
              <a:t>semantic</a:t>
            </a:r>
            <a:r>
              <a:rPr lang="es-MX" dirty="0" smtClean="0"/>
              <a:t> </a:t>
            </a:r>
            <a:r>
              <a:rPr lang="es-MX" dirty="0" err="1" smtClean="0"/>
              <a:t>analysis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36504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 smtClean="0"/>
              <a:t>Underlying idea</a:t>
            </a:r>
            <a:r>
              <a:rPr lang="en-US" dirty="0" smtClean="0"/>
              <a:t>: to associate a concept with each class of the categorization problem.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After all, in text categorization classes are usually tied with </a:t>
            </a:r>
            <a:r>
              <a:rPr lang="en-US" i="1" dirty="0" smtClean="0"/>
              <a:t>words/topics/concepts. </a:t>
            </a:r>
          </a:p>
          <a:p>
            <a:pPr lvl="1" algn="just"/>
            <a:r>
              <a:rPr lang="en-US" dirty="0" smtClean="0"/>
              <a:t>E.g., when classifying news into thematic classes: </a:t>
            </a:r>
            <a:r>
              <a:rPr lang="en-US" i="1" dirty="0" smtClean="0"/>
              <a:t>politics, religion, sports, etc. 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Implicitly CSA reduces dimensionality, sparseness and incorporate document-term and term-class relationships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42</a:t>
            </a:fld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95536" y="5457099"/>
            <a:ext cx="8424936" cy="70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1400" dirty="0" smtClean="0"/>
              <a:t>L. </a:t>
            </a:r>
            <a:r>
              <a:rPr lang="en-US" sz="1400" dirty="0" err="1" smtClean="0"/>
              <a:t>Zhixing</a:t>
            </a:r>
            <a:r>
              <a:rPr lang="en-US" sz="1400" dirty="0" smtClean="0"/>
              <a:t> , X. </a:t>
            </a:r>
            <a:r>
              <a:rPr lang="en-US" sz="1400" dirty="0" err="1" smtClean="0"/>
              <a:t>Zhongyang</a:t>
            </a:r>
            <a:r>
              <a:rPr lang="en-US" sz="1400" dirty="0" smtClean="0"/>
              <a:t>, Z. </a:t>
            </a:r>
            <a:r>
              <a:rPr lang="en-US" sz="1400" dirty="0" err="1" smtClean="0"/>
              <a:t>Yufang</a:t>
            </a:r>
            <a:r>
              <a:rPr lang="en-US" sz="1400" dirty="0" smtClean="0"/>
              <a:t>, L. </a:t>
            </a:r>
            <a:r>
              <a:rPr lang="en-US" sz="1400" dirty="0" err="1" smtClean="0"/>
              <a:t>Chunyong</a:t>
            </a:r>
            <a:r>
              <a:rPr lang="en-US" sz="1400" dirty="0" smtClean="0"/>
              <a:t>, L. </a:t>
            </a:r>
            <a:r>
              <a:rPr lang="en-US" sz="1400" dirty="0" err="1" smtClean="0"/>
              <a:t>Kuan</a:t>
            </a:r>
            <a:r>
              <a:rPr lang="en-US" sz="1400" dirty="0" smtClean="0"/>
              <a:t>. </a:t>
            </a:r>
            <a:r>
              <a:rPr lang="en-US" sz="1400" b="1" dirty="0" smtClean="0"/>
              <a:t>Fast text categorization using concise semantic analysis.</a:t>
            </a:r>
            <a:r>
              <a:rPr lang="en-US" sz="1400" dirty="0" smtClean="0"/>
              <a:t> </a:t>
            </a:r>
            <a:r>
              <a:rPr lang="en-US" sz="1400" i="1" dirty="0" smtClean="0"/>
              <a:t>Pattern Recognition Letters 32 (2011) 441–448</a:t>
            </a:r>
            <a:r>
              <a:rPr lang="en-US" sz="1400" dirty="0" smtClean="0"/>
              <a:t>.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Concise</a:t>
            </a:r>
            <a:r>
              <a:rPr lang="es-MX" dirty="0" smtClean="0"/>
              <a:t> </a:t>
            </a:r>
            <a:r>
              <a:rPr lang="es-MX" dirty="0" err="1" smtClean="0"/>
              <a:t>semantic</a:t>
            </a:r>
            <a:r>
              <a:rPr lang="es-MX" dirty="0" smtClean="0"/>
              <a:t> </a:t>
            </a:r>
            <a:r>
              <a:rPr lang="es-MX" dirty="0" err="1" smtClean="0"/>
              <a:t>analysis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Two stage process (as before, e.g., with DOR/TCOR)</a:t>
            </a:r>
          </a:p>
          <a:p>
            <a:pPr lvl="1" algn="just"/>
            <a:r>
              <a:rPr lang="en-US" dirty="0"/>
              <a:t>Represent a term in the space of concepts</a:t>
            </a:r>
          </a:p>
          <a:p>
            <a:pPr lvl="1" algn="just"/>
            <a:r>
              <a:rPr lang="en-US" dirty="0"/>
              <a:t>Represent documents in the space of concepts</a:t>
            </a:r>
          </a:p>
          <a:p>
            <a:pPr lvl="1" algn="just"/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43</a:t>
            </a:fld>
            <a:endParaRPr lang="es-MX" dirty="0"/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142844" y="3565606"/>
            <a:ext cx="2357437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Accommodation Steinhausen - Exterior View Blumenau, Brazil</a:t>
            </a:r>
          </a:p>
          <a:p>
            <a:pPr algn="ctr"/>
            <a:r>
              <a:rPr lang="en-US" sz="1100" b="1">
                <a:latin typeface="Calibri" pitchFamily="34" charset="0"/>
              </a:rPr>
              <a:t> October 2004</a:t>
            </a:r>
          </a:p>
        </p:txBody>
      </p:sp>
      <p:sp>
        <p:nvSpPr>
          <p:cNvPr id="7" name="11 CuadroTexto"/>
          <p:cNvSpPr txBox="1">
            <a:spLocks noChangeArrowheads="1"/>
          </p:cNvSpPr>
          <p:nvPr/>
        </p:nvSpPr>
        <p:spPr bwMode="auto">
          <a:xfrm>
            <a:off x="927047" y="4403814"/>
            <a:ext cx="7377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Document</a:t>
            </a:r>
            <a:endParaRPr lang="es-ES" sz="1000" b="1" dirty="0">
              <a:latin typeface="Calibri" pitchFamily="34" charset="0"/>
            </a:endParaRPr>
          </a:p>
        </p:txBody>
      </p:sp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2857488" y="3484476"/>
            <a:ext cx="1565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Accommodation: 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9" name="8 Cerrar llave"/>
          <p:cNvSpPr/>
          <p:nvPr/>
        </p:nvSpPr>
        <p:spPr>
          <a:xfrm rot="16200000">
            <a:off x="6643693" y="1708229"/>
            <a:ext cx="268287" cy="26971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17 CuadroTexto"/>
          <p:cNvSpPr txBox="1">
            <a:spLocks noChangeArrowheads="1"/>
          </p:cNvSpPr>
          <p:nvPr/>
        </p:nvSpPr>
        <p:spPr bwMode="auto">
          <a:xfrm>
            <a:off x="5724128" y="2636912"/>
            <a:ext cx="20779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Concept-based representation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1" name="18 Rectángulo"/>
          <p:cNvSpPr>
            <a:spLocks noChangeArrowheads="1"/>
          </p:cNvSpPr>
          <p:nvPr/>
        </p:nvSpPr>
        <p:spPr bwMode="auto">
          <a:xfrm>
            <a:off x="3032071" y="4189329"/>
            <a:ext cx="1225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Steinhausen: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2" name="11 Cerrar llave"/>
          <p:cNvSpPr/>
          <p:nvPr/>
        </p:nvSpPr>
        <p:spPr>
          <a:xfrm rot="10800000">
            <a:off x="5221212" y="3279852"/>
            <a:ext cx="142876" cy="16430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448300" y="3243339"/>
            <a:ext cx="2714625" cy="269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5516563" y="3378276"/>
            <a:ext cx="2714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720556" y="3377483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5923756" y="3377483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7416801" y="3378276"/>
            <a:ext cx="2714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5400000">
            <a:off x="7620794" y="3377483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7823994" y="3377483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6127751" y="3378276"/>
            <a:ext cx="2714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6330156" y="3377483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6534944" y="3377483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5 CuadroTexto"/>
          <p:cNvSpPr txBox="1">
            <a:spLocks noChangeArrowheads="1"/>
          </p:cNvSpPr>
          <p:nvPr/>
        </p:nvSpPr>
        <p:spPr bwMode="auto">
          <a:xfrm>
            <a:off x="6805613" y="3108401"/>
            <a:ext cx="449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448300" y="3581476"/>
            <a:ext cx="2714625" cy="269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 rot="5400000">
            <a:off x="5517356" y="3715620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5400000">
            <a:off x="5720556" y="3715620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5400000">
            <a:off x="5923756" y="3715620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7417594" y="3715620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7620794" y="3715620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7823994" y="3715620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>
            <a:off x="6128544" y="3715620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6330156" y="3715620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rot="5400000">
            <a:off x="6534944" y="3715620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46 CuadroTexto"/>
          <p:cNvSpPr txBox="1">
            <a:spLocks noChangeArrowheads="1"/>
          </p:cNvSpPr>
          <p:nvPr/>
        </p:nvSpPr>
        <p:spPr bwMode="auto">
          <a:xfrm>
            <a:off x="6805613" y="3446539"/>
            <a:ext cx="449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448300" y="4232351"/>
            <a:ext cx="2714625" cy="2698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36" name="35 Conector recto"/>
          <p:cNvCxnSpPr/>
          <p:nvPr/>
        </p:nvCxnSpPr>
        <p:spPr>
          <a:xfrm rot="5400000">
            <a:off x="5516562" y="4367289"/>
            <a:ext cx="2714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rot="5400000">
            <a:off x="5720556" y="43664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5400000">
            <a:off x="5923756" y="43664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rot="5400000">
            <a:off x="7416800" y="4367289"/>
            <a:ext cx="2714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7620794" y="43664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7823994" y="43664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5400000">
            <a:off x="6127750" y="4367289"/>
            <a:ext cx="2714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5400000">
            <a:off x="6330156" y="43664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5400000">
            <a:off x="6534944" y="43664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57 CuadroTexto"/>
          <p:cNvSpPr txBox="1">
            <a:spLocks noChangeArrowheads="1"/>
          </p:cNvSpPr>
          <p:nvPr/>
        </p:nvSpPr>
        <p:spPr bwMode="auto">
          <a:xfrm>
            <a:off x="6805613" y="4097414"/>
            <a:ext cx="449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448300" y="4581601"/>
            <a:ext cx="2714625" cy="2698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7" name="46 Conector recto"/>
          <p:cNvCxnSpPr/>
          <p:nvPr/>
        </p:nvCxnSpPr>
        <p:spPr>
          <a:xfrm rot="5400000">
            <a:off x="5516562" y="4716539"/>
            <a:ext cx="2714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rot="5400000">
            <a:off x="5720556" y="471574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5400000">
            <a:off x="5923756" y="471574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5400000">
            <a:off x="7416800" y="4716539"/>
            <a:ext cx="2714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rot="5400000">
            <a:off x="7620794" y="471574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>
            <a:off x="7823994" y="471574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>
            <a:off x="6127750" y="4716539"/>
            <a:ext cx="2714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5400000">
            <a:off x="6330156" y="471574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>
            <a:off x="6534944" y="471574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68 CuadroTexto"/>
          <p:cNvSpPr txBox="1">
            <a:spLocks noChangeArrowheads="1"/>
          </p:cNvSpPr>
          <p:nvPr/>
        </p:nvSpPr>
        <p:spPr bwMode="auto">
          <a:xfrm>
            <a:off x="6805613" y="4446664"/>
            <a:ext cx="449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57" name="69 CuadroTexto"/>
          <p:cNvSpPr txBox="1">
            <a:spLocks noChangeArrowheads="1"/>
          </p:cNvSpPr>
          <p:nvPr/>
        </p:nvSpPr>
        <p:spPr bwMode="auto">
          <a:xfrm>
            <a:off x="6805613" y="4727651"/>
            <a:ext cx="449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58" name="70 CuadroTexto"/>
          <p:cNvSpPr txBox="1">
            <a:spLocks noChangeArrowheads="1"/>
          </p:cNvSpPr>
          <p:nvPr/>
        </p:nvSpPr>
        <p:spPr bwMode="auto">
          <a:xfrm>
            <a:off x="3255909" y="3994234"/>
            <a:ext cx="4048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. . .</a:t>
            </a:r>
            <a:endParaRPr lang="es-ES" sz="1200" b="1" dirty="0">
              <a:latin typeface="Calibri" pitchFamily="34" charset="0"/>
            </a:endParaRPr>
          </a:p>
        </p:txBody>
      </p:sp>
      <p:sp>
        <p:nvSpPr>
          <p:cNvPr id="59" name="71 CuadroTexto"/>
          <p:cNvSpPr txBox="1">
            <a:spLocks noChangeArrowheads="1"/>
          </p:cNvSpPr>
          <p:nvPr/>
        </p:nvSpPr>
        <p:spPr bwMode="auto">
          <a:xfrm>
            <a:off x="8275638" y="3659264"/>
            <a:ext cx="439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+</a:t>
            </a:r>
            <a:endParaRPr lang="es-ES" sz="4000" dirty="0">
              <a:latin typeface="Calibri" pitchFamily="34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>
            <a:off x="5430838" y="5080076"/>
            <a:ext cx="29273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Rectángulo"/>
          <p:cNvSpPr/>
          <p:nvPr/>
        </p:nvSpPr>
        <p:spPr>
          <a:xfrm>
            <a:off x="5430838" y="5311851"/>
            <a:ext cx="2714625" cy="2698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62" name="61 Conector recto"/>
          <p:cNvCxnSpPr/>
          <p:nvPr/>
        </p:nvCxnSpPr>
        <p:spPr>
          <a:xfrm rot="5400000">
            <a:off x="5499894" y="54459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rot="5400000">
            <a:off x="5703094" y="54459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5906294" y="54459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5400000">
            <a:off x="740013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760333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rot="5400000">
            <a:off x="780653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rot="5400000">
            <a:off x="611108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rot="5400000">
            <a:off x="631428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rot="5400000">
            <a:off x="651748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83 CuadroTexto"/>
          <p:cNvSpPr txBox="1">
            <a:spLocks noChangeArrowheads="1"/>
          </p:cNvSpPr>
          <p:nvPr/>
        </p:nvSpPr>
        <p:spPr bwMode="auto">
          <a:xfrm>
            <a:off x="6788150" y="5175326"/>
            <a:ext cx="450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72" name="71 Cerrar llave"/>
          <p:cNvSpPr/>
          <p:nvPr/>
        </p:nvSpPr>
        <p:spPr>
          <a:xfrm rot="16200000">
            <a:off x="3315472" y="2663106"/>
            <a:ext cx="285750" cy="10715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3" name="17 CuadroTexto"/>
          <p:cNvSpPr txBox="1">
            <a:spLocks noChangeArrowheads="1"/>
          </p:cNvSpPr>
          <p:nvPr/>
        </p:nvSpPr>
        <p:spPr bwMode="auto">
          <a:xfrm>
            <a:off x="3163859" y="2779788"/>
            <a:ext cx="5605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Terms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74" name="73 Flecha derecha"/>
          <p:cNvSpPr/>
          <p:nvPr/>
        </p:nvSpPr>
        <p:spPr>
          <a:xfrm>
            <a:off x="2643174" y="3864217"/>
            <a:ext cx="214314" cy="2857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Flecha derecha"/>
          <p:cNvSpPr/>
          <p:nvPr/>
        </p:nvSpPr>
        <p:spPr>
          <a:xfrm>
            <a:off x="4137011" y="3851358"/>
            <a:ext cx="214314" cy="2857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17 CuadroTexto"/>
          <p:cNvSpPr txBox="1">
            <a:spLocks noChangeArrowheads="1"/>
          </p:cNvSpPr>
          <p:nvPr/>
        </p:nvSpPr>
        <p:spPr bwMode="auto">
          <a:xfrm>
            <a:off x="4227045" y="3645024"/>
            <a:ext cx="11370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Representation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for 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terms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77" name="17 CuadroTexto"/>
          <p:cNvSpPr txBox="1">
            <a:spLocks noChangeArrowheads="1"/>
          </p:cNvSpPr>
          <p:nvPr/>
        </p:nvSpPr>
        <p:spPr bwMode="auto">
          <a:xfrm>
            <a:off x="3851920" y="5229200"/>
            <a:ext cx="1385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Representation for 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document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78" name="77 Cerrar llave"/>
          <p:cNvSpPr/>
          <p:nvPr/>
        </p:nvSpPr>
        <p:spPr>
          <a:xfrm rot="10800000">
            <a:off x="5221213" y="5280117"/>
            <a:ext cx="142875" cy="4286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01" name="100 Conector recto de flecha"/>
          <p:cNvCxnSpPr/>
          <p:nvPr/>
        </p:nvCxnSpPr>
        <p:spPr>
          <a:xfrm flipV="1">
            <a:off x="4139952" y="3284984"/>
            <a:ext cx="1232945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>
            <a:off x="4139952" y="4293096"/>
            <a:ext cx="115212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 flipV="1">
            <a:off x="4211960" y="3573016"/>
            <a:ext cx="100811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>
            <a:off x="4283968" y="4149080"/>
            <a:ext cx="93610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Concise</a:t>
            </a:r>
            <a:r>
              <a:rPr lang="es-MX" dirty="0" smtClean="0"/>
              <a:t> </a:t>
            </a:r>
            <a:r>
              <a:rPr lang="es-MX" dirty="0" err="1" smtClean="0"/>
              <a:t>semantic</a:t>
            </a:r>
            <a:r>
              <a:rPr lang="es-MX" dirty="0" smtClean="0"/>
              <a:t> </a:t>
            </a:r>
            <a:r>
              <a:rPr lang="es-MX" dirty="0" err="1" smtClean="0"/>
              <a:t>analysis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Two stage process (as before, e.g., with DOR/TCOR)</a:t>
            </a:r>
          </a:p>
          <a:p>
            <a:pPr lvl="1" algn="just"/>
            <a:r>
              <a:rPr lang="en-US" dirty="0"/>
              <a:t>Represent a term in the space of concepts</a:t>
            </a:r>
          </a:p>
          <a:p>
            <a:pPr lvl="1" algn="just"/>
            <a:r>
              <a:rPr lang="en-US" dirty="0"/>
              <a:t>Represent documents in the space of concepts</a:t>
            </a:r>
          </a:p>
          <a:p>
            <a:pPr lvl="1" algn="just"/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44</a:t>
            </a:fld>
            <a:endParaRPr lang="es-MX" dirty="0"/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142844" y="3565606"/>
            <a:ext cx="2357437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Accommodation Steinhausen - Exterior View Blumenau, Brazil</a:t>
            </a:r>
          </a:p>
          <a:p>
            <a:pPr algn="ctr"/>
            <a:r>
              <a:rPr lang="en-US" sz="1100" b="1">
                <a:latin typeface="Calibri" pitchFamily="34" charset="0"/>
              </a:rPr>
              <a:t> October 2004</a:t>
            </a:r>
          </a:p>
        </p:txBody>
      </p:sp>
      <p:sp>
        <p:nvSpPr>
          <p:cNvPr id="7" name="11 CuadroTexto"/>
          <p:cNvSpPr txBox="1">
            <a:spLocks noChangeArrowheads="1"/>
          </p:cNvSpPr>
          <p:nvPr/>
        </p:nvSpPr>
        <p:spPr bwMode="auto">
          <a:xfrm>
            <a:off x="927047" y="4403814"/>
            <a:ext cx="7377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Document</a:t>
            </a:r>
            <a:endParaRPr lang="es-ES" sz="1000" b="1" dirty="0">
              <a:latin typeface="Calibri" pitchFamily="34" charset="0"/>
            </a:endParaRPr>
          </a:p>
        </p:txBody>
      </p:sp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2857488" y="3484476"/>
            <a:ext cx="1565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Accommodation: 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9" name="8 Cerrar llave"/>
          <p:cNvSpPr/>
          <p:nvPr/>
        </p:nvSpPr>
        <p:spPr>
          <a:xfrm rot="16200000">
            <a:off x="6643693" y="1708229"/>
            <a:ext cx="268287" cy="26971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17 CuadroTexto"/>
          <p:cNvSpPr txBox="1">
            <a:spLocks noChangeArrowheads="1"/>
          </p:cNvSpPr>
          <p:nvPr/>
        </p:nvSpPr>
        <p:spPr bwMode="auto">
          <a:xfrm>
            <a:off x="5724128" y="2636912"/>
            <a:ext cx="20779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Concept-based representation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1" name="18 Rectángulo"/>
          <p:cNvSpPr>
            <a:spLocks noChangeArrowheads="1"/>
          </p:cNvSpPr>
          <p:nvPr/>
        </p:nvSpPr>
        <p:spPr bwMode="auto">
          <a:xfrm>
            <a:off x="3032071" y="4189329"/>
            <a:ext cx="1225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Steinhausen: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2" name="11 Cerrar llave"/>
          <p:cNvSpPr/>
          <p:nvPr/>
        </p:nvSpPr>
        <p:spPr>
          <a:xfrm rot="10800000">
            <a:off x="5221212" y="3279852"/>
            <a:ext cx="142876" cy="16430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448300" y="3243339"/>
            <a:ext cx="2714625" cy="269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5516563" y="3378276"/>
            <a:ext cx="2714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720556" y="3377483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5923756" y="3377483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7416801" y="3378276"/>
            <a:ext cx="2714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5400000">
            <a:off x="7620794" y="3377483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7823994" y="3377483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6127751" y="3378276"/>
            <a:ext cx="2714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6330156" y="3377483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6534944" y="3377483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5 CuadroTexto"/>
          <p:cNvSpPr txBox="1">
            <a:spLocks noChangeArrowheads="1"/>
          </p:cNvSpPr>
          <p:nvPr/>
        </p:nvSpPr>
        <p:spPr bwMode="auto">
          <a:xfrm>
            <a:off x="6805613" y="3108401"/>
            <a:ext cx="449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448300" y="3581476"/>
            <a:ext cx="2714625" cy="269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 rot="5400000">
            <a:off x="5517356" y="3715620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5400000">
            <a:off x="5720556" y="3715620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5400000">
            <a:off x="5923756" y="3715620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7417594" y="3715620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7620794" y="3715620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7823994" y="3715620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>
            <a:off x="6128544" y="3715620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6330156" y="3715620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rot="5400000">
            <a:off x="6534944" y="3715620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46 CuadroTexto"/>
          <p:cNvSpPr txBox="1">
            <a:spLocks noChangeArrowheads="1"/>
          </p:cNvSpPr>
          <p:nvPr/>
        </p:nvSpPr>
        <p:spPr bwMode="auto">
          <a:xfrm>
            <a:off x="6805613" y="3446539"/>
            <a:ext cx="449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448300" y="4232351"/>
            <a:ext cx="2714625" cy="2698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36" name="35 Conector recto"/>
          <p:cNvCxnSpPr/>
          <p:nvPr/>
        </p:nvCxnSpPr>
        <p:spPr>
          <a:xfrm rot="5400000">
            <a:off x="5516562" y="4367289"/>
            <a:ext cx="2714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rot="5400000">
            <a:off x="5720556" y="43664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5400000">
            <a:off x="5923756" y="43664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rot="5400000">
            <a:off x="7416800" y="4367289"/>
            <a:ext cx="2714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7620794" y="43664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rot="5400000">
            <a:off x="7823994" y="43664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5400000">
            <a:off x="6127750" y="4367289"/>
            <a:ext cx="2714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5400000">
            <a:off x="6330156" y="43664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5400000">
            <a:off x="6534944" y="43664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57 CuadroTexto"/>
          <p:cNvSpPr txBox="1">
            <a:spLocks noChangeArrowheads="1"/>
          </p:cNvSpPr>
          <p:nvPr/>
        </p:nvSpPr>
        <p:spPr bwMode="auto">
          <a:xfrm>
            <a:off x="6805613" y="4097414"/>
            <a:ext cx="449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448300" y="4581601"/>
            <a:ext cx="2714625" cy="2698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47" name="46 Conector recto"/>
          <p:cNvCxnSpPr/>
          <p:nvPr/>
        </p:nvCxnSpPr>
        <p:spPr>
          <a:xfrm rot="5400000">
            <a:off x="5516562" y="4716539"/>
            <a:ext cx="2714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rot="5400000">
            <a:off x="5720556" y="471574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5400000">
            <a:off x="5923756" y="471574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5400000">
            <a:off x="7416800" y="4716539"/>
            <a:ext cx="2714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rot="5400000">
            <a:off x="7620794" y="471574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>
            <a:off x="7823994" y="471574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>
            <a:off x="6127750" y="4716539"/>
            <a:ext cx="2714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5400000">
            <a:off x="6330156" y="471574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>
            <a:off x="6534944" y="471574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68 CuadroTexto"/>
          <p:cNvSpPr txBox="1">
            <a:spLocks noChangeArrowheads="1"/>
          </p:cNvSpPr>
          <p:nvPr/>
        </p:nvSpPr>
        <p:spPr bwMode="auto">
          <a:xfrm>
            <a:off x="6805613" y="4446664"/>
            <a:ext cx="449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57" name="69 CuadroTexto"/>
          <p:cNvSpPr txBox="1">
            <a:spLocks noChangeArrowheads="1"/>
          </p:cNvSpPr>
          <p:nvPr/>
        </p:nvSpPr>
        <p:spPr bwMode="auto">
          <a:xfrm>
            <a:off x="6805613" y="4727651"/>
            <a:ext cx="449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58" name="70 CuadroTexto"/>
          <p:cNvSpPr txBox="1">
            <a:spLocks noChangeArrowheads="1"/>
          </p:cNvSpPr>
          <p:nvPr/>
        </p:nvSpPr>
        <p:spPr bwMode="auto">
          <a:xfrm>
            <a:off x="3255909" y="3994234"/>
            <a:ext cx="4048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. . .</a:t>
            </a:r>
            <a:endParaRPr lang="es-ES" sz="1200" b="1" dirty="0">
              <a:latin typeface="Calibri" pitchFamily="34" charset="0"/>
            </a:endParaRPr>
          </a:p>
        </p:txBody>
      </p:sp>
      <p:sp>
        <p:nvSpPr>
          <p:cNvPr id="59" name="71 CuadroTexto"/>
          <p:cNvSpPr txBox="1">
            <a:spLocks noChangeArrowheads="1"/>
          </p:cNvSpPr>
          <p:nvPr/>
        </p:nvSpPr>
        <p:spPr bwMode="auto">
          <a:xfrm>
            <a:off x="8275638" y="3659264"/>
            <a:ext cx="439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+</a:t>
            </a:r>
            <a:endParaRPr lang="es-ES" sz="4000" dirty="0">
              <a:latin typeface="Calibri" pitchFamily="34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>
            <a:off x="5430838" y="5080076"/>
            <a:ext cx="29273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Rectángulo"/>
          <p:cNvSpPr/>
          <p:nvPr/>
        </p:nvSpPr>
        <p:spPr>
          <a:xfrm>
            <a:off x="5430838" y="5311851"/>
            <a:ext cx="2714625" cy="2698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62" name="61 Conector recto"/>
          <p:cNvCxnSpPr/>
          <p:nvPr/>
        </p:nvCxnSpPr>
        <p:spPr>
          <a:xfrm rot="5400000">
            <a:off x="5499894" y="54459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rot="5400000">
            <a:off x="5703094" y="54459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5906294" y="5445995"/>
            <a:ext cx="269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5400000">
            <a:off x="740013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5400000">
            <a:off x="760333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rot="5400000">
            <a:off x="780653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rot="5400000">
            <a:off x="611108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rot="5400000">
            <a:off x="631428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rot="5400000">
            <a:off x="6517481" y="5445995"/>
            <a:ext cx="269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83 CuadroTexto"/>
          <p:cNvSpPr txBox="1">
            <a:spLocks noChangeArrowheads="1"/>
          </p:cNvSpPr>
          <p:nvPr/>
        </p:nvSpPr>
        <p:spPr bwMode="auto">
          <a:xfrm>
            <a:off x="6788150" y="5175326"/>
            <a:ext cx="450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. . .</a:t>
            </a:r>
            <a:endParaRPr lang="es-ES" b="1">
              <a:latin typeface="Calibri" pitchFamily="34" charset="0"/>
            </a:endParaRPr>
          </a:p>
        </p:txBody>
      </p:sp>
      <p:sp>
        <p:nvSpPr>
          <p:cNvPr id="72" name="71 Cerrar llave"/>
          <p:cNvSpPr/>
          <p:nvPr/>
        </p:nvSpPr>
        <p:spPr>
          <a:xfrm rot="16200000">
            <a:off x="3315472" y="2663106"/>
            <a:ext cx="285750" cy="10715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3" name="17 CuadroTexto"/>
          <p:cNvSpPr txBox="1">
            <a:spLocks noChangeArrowheads="1"/>
          </p:cNvSpPr>
          <p:nvPr/>
        </p:nvSpPr>
        <p:spPr bwMode="auto">
          <a:xfrm>
            <a:off x="3163859" y="2779788"/>
            <a:ext cx="5605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Terms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74" name="73 Flecha derecha"/>
          <p:cNvSpPr/>
          <p:nvPr/>
        </p:nvSpPr>
        <p:spPr>
          <a:xfrm>
            <a:off x="2643174" y="3864217"/>
            <a:ext cx="214314" cy="2857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Flecha derecha"/>
          <p:cNvSpPr/>
          <p:nvPr/>
        </p:nvSpPr>
        <p:spPr>
          <a:xfrm>
            <a:off x="4137011" y="3851358"/>
            <a:ext cx="214314" cy="2857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17 CuadroTexto"/>
          <p:cNvSpPr txBox="1">
            <a:spLocks noChangeArrowheads="1"/>
          </p:cNvSpPr>
          <p:nvPr/>
        </p:nvSpPr>
        <p:spPr bwMode="auto">
          <a:xfrm>
            <a:off x="4227045" y="3645024"/>
            <a:ext cx="11370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Representation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for 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terms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77" name="17 CuadroTexto"/>
          <p:cNvSpPr txBox="1">
            <a:spLocks noChangeArrowheads="1"/>
          </p:cNvSpPr>
          <p:nvPr/>
        </p:nvSpPr>
        <p:spPr bwMode="auto">
          <a:xfrm>
            <a:off x="3851920" y="5229200"/>
            <a:ext cx="1385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Representation for 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document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78" name="77 Cerrar llave"/>
          <p:cNvSpPr/>
          <p:nvPr/>
        </p:nvSpPr>
        <p:spPr>
          <a:xfrm rot="10800000">
            <a:off x="5221213" y="5280117"/>
            <a:ext cx="142875" cy="4286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9" name="11 CuadroTexto"/>
          <p:cNvSpPr txBox="1">
            <a:spLocks noChangeArrowheads="1"/>
          </p:cNvSpPr>
          <p:nvPr/>
        </p:nvSpPr>
        <p:spPr bwMode="auto">
          <a:xfrm>
            <a:off x="6482053" y="6021288"/>
            <a:ext cx="770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Concepts</a:t>
            </a:r>
            <a:endParaRPr lang="es-ES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81" name="80 Conector recto de flecha"/>
          <p:cNvCxnSpPr>
            <a:stCxn id="79" idx="0"/>
          </p:cNvCxnSpPr>
          <p:nvPr/>
        </p:nvCxnSpPr>
        <p:spPr>
          <a:xfrm flipH="1" flipV="1">
            <a:off x="5508105" y="5589240"/>
            <a:ext cx="135934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>
            <a:stCxn id="79" idx="0"/>
          </p:cNvCxnSpPr>
          <p:nvPr/>
        </p:nvCxnSpPr>
        <p:spPr>
          <a:xfrm flipH="1" flipV="1">
            <a:off x="5796136" y="5589240"/>
            <a:ext cx="1071311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H="1" flipV="1">
            <a:off x="6156176" y="5589240"/>
            <a:ext cx="71127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>
            <a:stCxn id="79" idx="0"/>
          </p:cNvCxnSpPr>
          <p:nvPr/>
        </p:nvCxnSpPr>
        <p:spPr>
          <a:xfrm flipH="1" flipV="1">
            <a:off x="6372200" y="5589240"/>
            <a:ext cx="495247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>
            <a:stCxn id="79" idx="0"/>
          </p:cNvCxnSpPr>
          <p:nvPr/>
        </p:nvCxnSpPr>
        <p:spPr>
          <a:xfrm flipH="1" flipV="1">
            <a:off x="6588224" y="5661248"/>
            <a:ext cx="279223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>
            <a:stCxn id="79" idx="0"/>
          </p:cNvCxnSpPr>
          <p:nvPr/>
        </p:nvCxnSpPr>
        <p:spPr>
          <a:xfrm flipV="1">
            <a:off x="6867447" y="5589240"/>
            <a:ext cx="728889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>
            <a:stCxn id="79" idx="0"/>
          </p:cNvCxnSpPr>
          <p:nvPr/>
        </p:nvCxnSpPr>
        <p:spPr>
          <a:xfrm flipV="1">
            <a:off x="6867447" y="5661248"/>
            <a:ext cx="944913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>
            <a:stCxn id="79" idx="0"/>
          </p:cNvCxnSpPr>
          <p:nvPr/>
        </p:nvCxnSpPr>
        <p:spPr>
          <a:xfrm flipV="1">
            <a:off x="6867447" y="5661248"/>
            <a:ext cx="1232945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Concise</a:t>
            </a:r>
            <a:r>
              <a:rPr lang="es-MX" dirty="0" smtClean="0"/>
              <a:t> </a:t>
            </a:r>
            <a:r>
              <a:rPr lang="es-MX" dirty="0" err="1" smtClean="0"/>
              <a:t>semantic</a:t>
            </a:r>
            <a:r>
              <a:rPr lang="es-MX" dirty="0" smtClean="0"/>
              <a:t> </a:t>
            </a:r>
            <a:r>
              <a:rPr lang="es-MX" dirty="0" err="1" smtClean="0"/>
              <a:t>analysis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Stage 1: Represent </a:t>
            </a:r>
            <a:r>
              <a:rPr lang="en-US" dirty="0"/>
              <a:t>a term in the space of concepts</a:t>
            </a:r>
          </a:p>
          <a:p>
            <a:pPr lvl="1" algn="just"/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45</a:t>
            </a:fld>
            <a:endParaRPr lang="es-MX" dirty="0"/>
          </a:p>
        </p:txBody>
      </p:sp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593725" y="3068638"/>
          <a:ext cx="3821113" cy="619125"/>
        </p:xfrm>
        <a:graphic>
          <a:graphicData uri="http://schemas.openxmlformats.org/presentationml/2006/ole">
            <p:oleObj spid="_x0000_s68610" name="Ecuación" r:id="rId3" imgW="2666880" imgH="431640" progId="Equation.3">
              <p:embed/>
            </p:oleObj>
          </a:graphicData>
        </a:graphic>
      </p:graphicFrame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873125" y="4149725"/>
          <a:ext cx="3440113" cy="655638"/>
        </p:xfrm>
        <a:graphic>
          <a:graphicData uri="http://schemas.openxmlformats.org/presentationml/2006/ole">
            <p:oleObj spid="_x0000_s68611" name="Ecuación" r:id="rId4" imgW="2400120" imgH="457200" progId="Equation.3">
              <p:embed/>
            </p:oleObj>
          </a:graphicData>
        </a:graphic>
      </p:graphicFrame>
      <p:graphicFrame>
        <p:nvGraphicFramePr>
          <p:cNvPr id="93" name="5 Marcador de contenido"/>
          <p:cNvGraphicFramePr>
            <a:graphicFrameLocks/>
          </p:cNvGraphicFramePr>
          <p:nvPr/>
        </p:nvGraphicFramePr>
        <p:xfrm>
          <a:off x="5292080" y="3140968"/>
          <a:ext cx="3600648" cy="1854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75657"/>
                <a:gridCol w="552783"/>
                <a:gridCol w="576064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1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1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…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k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r>
                        <a:rPr lang="en-US" i="1" baseline="-25000" dirty="0" smtClean="0"/>
                        <a:t>1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</a:t>
                      </a:r>
                      <a:r>
                        <a:rPr lang="en-US" i="1" baseline="-25000" dirty="0" smtClean="0"/>
                        <a:t>2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: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i,j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t</a:t>
                      </a:r>
                      <a:r>
                        <a:rPr lang="en-US" i="0" baseline="-25000" dirty="0" err="1" smtClean="0"/>
                        <a:t>|V</a:t>
                      </a:r>
                      <a:r>
                        <a:rPr lang="en-US" i="0" baseline="-25000" dirty="0" smtClean="0"/>
                        <a:t>|</a:t>
                      </a:r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6679" name="Object 7"/>
          <p:cNvGraphicFramePr>
            <a:graphicFrameLocks noChangeAspect="1"/>
          </p:cNvGraphicFramePr>
          <p:nvPr/>
        </p:nvGraphicFramePr>
        <p:xfrm>
          <a:off x="5580112" y="5445224"/>
          <a:ext cx="800100" cy="346075"/>
        </p:xfrm>
        <a:graphic>
          <a:graphicData uri="http://schemas.openxmlformats.org/presentationml/2006/ole">
            <p:oleObj spid="_x0000_s68612" name="Ecuación" r:id="rId5" imgW="558720" imgH="241200" progId="Equation.3">
              <p:embed/>
            </p:oleObj>
          </a:graphicData>
        </a:graphic>
      </p:graphicFrame>
      <p:cxnSp>
        <p:nvCxnSpPr>
          <p:cNvPr id="97" name="96 Conector recto de flecha"/>
          <p:cNvCxnSpPr/>
          <p:nvPr/>
        </p:nvCxnSpPr>
        <p:spPr>
          <a:xfrm flipH="1">
            <a:off x="5940152" y="4653136"/>
            <a:ext cx="129614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CuadroTexto"/>
          <p:cNvSpPr txBox="1"/>
          <p:nvPr/>
        </p:nvSpPr>
        <p:spPr>
          <a:xfrm>
            <a:off x="467544" y="5703639"/>
            <a:ext cx="843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Intuition:               Measures the association of term </a:t>
            </a:r>
            <a:r>
              <a:rPr lang="en-US" sz="2400" b="1" dirty="0" err="1" smtClean="0">
                <a:solidFill>
                  <a:srgbClr val="FF0000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with class </a:t>
            </a:r>
            <a:r>
              <a:rPr lang="en-US" sz="2400" b="1" dirty="0" err="1" smtClean="0">
                <a:solidFill>
                  <a:srgbClr val="FF0000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j</a:t>
            </a:r>
            <a:endParaRPr lang="es-MX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6680" name="Object 8"/>
          <p:cNvGraphicFramePr>
            <a:graphicFrameLocks noChangeAspect="1"/>
          </p:cNvGraphicFramePr>
          <p:nvPr/>
        </p:nvGraphicFramePr>
        <p:xfrm>
          <a:off x="1763688" y="5760402"/>
          <a:ext cx="936104" cy="404902"/>
        </p:xfrm>
        <a:graphic>
          <a:graphicData uri="http://schemas.openxmlformats.org/presentationml/2006/ole">
            <p:oleObj spid="_x0000_s68613" name="Ecuación" r:id="rId6" imgW="558720" imgH="241200" progId="Equation.3">
              <p:embed/>
            </p:oleObj>
          </a:graphicData>
        </a:graphic>
      </p:graphicFrame>
      <p:sp>
        <p:nvSpPr>
          <p:cNvPr id="104" name="103 CuadroTexto"/>
          <p:cNvSpPr txBox="1"/>
          <p:nvPr/>
        </p:nvSpPr>
        <p:spPr>
          <a:xfrm>
            <a:off x="5896005" y="2708920"/>
            <a:ext cx="213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smtClean="0"/>
              <a:t>term</a:t>
            </a:r>
            <a:r>
              <a:rPr lang="es-MX" b="1" dirty="0" smtClean="0"/>
              <a:t>-concept </a:t>
            </a:r>
            <a:r>
              <a:rPr lang="es-MX" b="1" dirty="0" err="1" smtClean="0"/>
              <a:t>matrix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Concise</a:t>
            </a:r>
            <a:r>
              <a:rPr lang="es-MX" dirty="0" smtClean="0"/>
              <a:t> </a:t>
            </a:r>
            <a:r>
              <a:rPr lang="es-MX" dirty="0" err="1" smtClean="0"/>
              <a:t>semantic</a:t>
            </a:r>
            <a:r>
              <a:rPr lang="es-MX" dirty="0" smtClean="0"/>
              <a:t> </a:t>
            </a:r>
            <a:r>
              <a:rPr lang="es-MX" dirty="0" err="1" smtClean="0"/>
              <a:t>analysis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Stage 2: Represent documents in the space of concepts:</a:t>
            </a:r>
            <a:endParaRPr lang="en-US" dirty="0"/>
          </a:p>
          <a:p>
            <a:pPr lvl="1" algn="just"/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46</a:t>
            </a:fld>
            <a:endParaRPr lang="es-MX" dirty="0"/>
          </a:p>
        </p:txBody>
      </p:sp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857250" y="2564904"/>
          <a:ext cx="3479800" cy="577850"/>
        </p:xfrm>
        <a:graphic>
          <a:graphicData uri="http://schemas.openxmlformats.org/presentationml/2006/ole">
            <p:oleObj spid="_x0000_s69634" name="Ecuación" r:id="rId3" imgW="2298600" imgH="380880" progId="Equation.3">
              <p:embed/>
            </p:oleObj>
          </a:graphicData>
        </a:graphic>
      </p:graphicFrame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899592" y="3248794"/>
          <a:ext cx="3218757" cy="648072"/>
        </p:xfrm>
        <a:graphic>
          <a:graphicData uri="http://schemas.openxmlformats.org/presentationml/2006/ole">
            <p:oleObj spid="_x0000_s69635" name="Ecuación" r:id="rId4" imgW="2145960" imgH="431640" progId="Equation.3">
              <p:embed/>
            </p:oleObj>
          </a:graphicData>
        </a:graphic>
      </p:graphicFrame>
      <p:graphicFrame>
        <p:nvGraphicFramePr>
          <p:cNvPr id="93" name="5 Marcador de contenido"/>
          <p:cNvGraphicFramePr>
            <a:graphicFrameLocks/>
          </p:cNvGraphicFramePr>
          <p:nvPr/>
        </p:nvGraphicFramePr>
        <p:xfrm>
          <a:off x="5292080" y="3140968"/>
          <a:ext cx="3600648" cy="1854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75657"/>
                <a:gridCol w="552783"/>
                <a:gridCol w="576064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1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1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…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k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: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</a:t>
                      </a:r>
                      <a:r>
                        <a:rPr lang="en-US" sz="1500" baseline="-25000" dirty="0" smtClean="0"/>
                        <a:t>d(</a:t>
                      </a:r>
                      <a:r>
                        <a:rPr lang="en-US" sz="1500" baseline="-25000" dirty="0" err="1" smtClean="0"/>
                        <a:t>i,j</a:t>
                      </a:r>
                      <a:r>
                        <a:rPr lang="en-US" sz="1500" baseline="-25000" dirty="0" smtClean="0"/>
                        <a:t>)</a:t>
                      </a:r>
                      <a:endParaRPr lang="en-US" sz="15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d</a:t>
                      </a:r>
                      <a:r>
                        <a:rPr lang="en-US" i="0" baseline="-25000" dirty="0" err="1" smtClean="0"/>
                        <a:t>N</a:t>
                      </a:r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6679" name="Object 7"/>
          <p:cNvGraphicFramePr>
            <a:graphicFrameLocks noChangeAspect="1"/>
          </p:cNvGraphicFramePr>
          <p:nvPr/>
        </p:nvGraphicFramePr>
        <p:xfrm>
          <a:off x="5076056" y="5157192"/>
          <a:ext cx="800100" cy="346075"/>
        </p:xfrm>
        <a:graphic>
          <a:graphicData uri="http://schemas.openxmlformats.org/presentationml/2006/ole">
            <p:oleObj spid="_x0000_s69636" name="Ecuación" r:id="rId5" imgW="558720" imgH="241200" progId="Equation.3">
              <p:embed/>
            </p:oleObj>
          </a:graphicData>
        </a:graphic>
      </p:graphicFrame>
      <p:cxnSp>
        <p:nvCxnSpPr>
          <p:cNvPr id="97" name="96 Conector recto de flecha"/>
          <p:cNvCxnSpPr/>
          <p:nvPr/>
        </p:nvCxnSpPr>
        <p:spPr>
          <a:xfrm flipH="1">
            <a:off x="5940152" y="4653136"/>
            <a:ext cx="129614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CuadroTexto"/>
          <p:cNvSpPr txBox="1"/>
          <p:nvPr/>
        </p:nvSpPr>
        <p:spPr>
          <a:xfrm>
            <a:off x="467545" y="540631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Intuition:                  Measures the association of terms in the document with class </a:t>
            </a:r>
            <a:r>
              <a:rPr lang="en-US" sz="2400" b="1" dirty="0" err="1" smtClean="0">
                <a:solidFill>
                  <a:srgbClr val="FF0000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j</a:t>
            </a:r>
            <a:endParaRPr lang="es-MX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6680" name="Object 8"/>
          <p:cNvGraphicFramePr>
            <a:graphicFrameLocks noChangeAspect="1"/>
          </p:cNvGraphicFramePr>
          <p:nvPr/>
        </p:nvGraphicFramePr>
        <p:xfrm>
          <a:off x="1763688" y="5445224"/>
          <a:ext cx="1080120" cy="373718"/>
        </p:xfrm>
        <a:graphic>
          <a:graphicData uri="http://schemas.openxmlformats.org/presentationml/2006/ole">
            <p:oleObj spid="_x0000_s69637" name="Ecuación" r:id="rId6" imgW="698400" imgH="241200" progId="Equation.3">
              <p:embed/>
            </p:oleObj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883363" y="3968874"/>
            <a:ext cx="376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a: # Positive </a:t>
            </a:r>
            <a:r>
              <a:rPr lang="es-MX" dirty="0" err="1" smtClean="0"/>
              <a:t>documents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contain</a:t>
            </a:r>
            <a:r>
              <a:rPr lang="es-MX" dirty="0" smtClean="0"/>
              <a:t> t</a:t>
            </a:r>
            <a:r>
              <a:rPr lang="en-US" baseline="-25000" dirty="0" smtClean="0"/>
              <a:t>j</a:t>
            </a:r>
            <a:endParaRPr lang="es-MX" dirty="0" smtClean="0"/>
          </a:p>
          <a:p>
            <a:r>
              <a:rPr lang="es-MX" dirty="0" smtClean="0"/>
              <a:t>c: # </a:t>
            </a:r>
            <a:r>
              <a:rPr lang="es-MX" dirty="0" err="1" smtClean="0"/>
              <a:t>Documents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contain</a:t>
            </a:r>
            <a:r>
              <a:rPr lang="es-MX" dirty="0" smtClean="0"/>
              <a:t> t</a:t>
            </a:r>
            <a:r>
              <a:rPr lang="en-US" baseline="-25000" dirty="0" smtClean="0"/>
              <a:t>j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823997" y="2708920"/>
            <a:ext cx="265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document</a:t>
            </a:r>
            <a:r>
              <a:rPr lang="es-MX" b="1" dirty="0" smtClean="0"/>
              <a:t>-concept </a:t>
            </a:r>
            <a:r>
              <a:rPr lang="es-MX" b="1" dirty="0" err="1" smtClean="0"/>
              <a:t>matrix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Concise</a:t>
            </a:r>
            <a:r>
              <a:rPr lang="es-MX" dirty="0" smtClean="0"/>
              <a:t> </a:t>
            </a:r>
            <a:r>
              <a:rPr lang="es-MX" dirty="0" err="1" smtClean="0"/>
              <a:t>semantic</a:t>
            </a:r>
            <a:r>
              <a:rPr lang="es-MX" dirty="0" smtClean="0"/>
              <a:t> </a:t>
            </a:r>
            <a:r>
              <a:rPr lang="es-MX" dirty="0" err="1" smtClean="0"/>
              <a:t>analysis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Stage 2: Represent documents in the space of concepts:</a:t>
            </a:r>
            <a:endParaRPr lang="en-US" dirty="0"/>
          </a:p>
          <a:p>
            <a:pPr lvl="1" algn="just"/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47</a:t>
            </a:fld>
            <a:endParaRPr lang="es-MX" dirty="0"/>
          </a:p>
        </p:txBody>
      </p:sp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1377950" y="2565400"/>
          <a:ext cx="2439988" cy="577850"/>
        </p:xfrm>
        <a:graphic>
          <a:graphicData uri="http://schemas.openxmlformats.org/presentationml/2006/ole">
            <p:oleObj spid="_x0000_s70658" name="Ecuación" r:id="rId3" imgW="1612800" imgH="380880" progId="Equation.3">
              <p:embed/>
            </p:oleObj>
          </a:graphicData>
        </a:graphic>
      </p:graphicFrame>
      <p:graphicFrame>
        <p:nvGraphicFramePr>
          <p:cNvPr id="93" name="5 Marcador de contenido"/>
          <p:cNvGraphicFramePr>
            <a:graphicFrameLocks/>
          </p:cNvGraphicFramePr>
          <p:nvPr/>
        </p:nvGraphicFramePr>
        <p:xfrm>
          <a:off x="5292080" y="3140968"/>
          <a:ext cx="3600648" cy="1854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75657"/>
                <a:gridCol w="552783"/>
                <a:gridCol w="576064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1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1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…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k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d</a:t>
                      </a:r>
                      <a:r>
                        <a:rPr lang="en-US" i="1" baseline="-25000" dirty="0" err="1" smtClean="0"/>
                        <a:t>i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: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</a:t>
                      </a:r>
                      <a:r>
                        <a:rPr lang="en-US" sz="1500" baseline="-25000" dirty="0" smtClean="0"/>
                        <a:t>d(</a:t>
                      </a:r>
                      <a:r>
                        <a:rPr lang="en-US" sz="1500" baseline="-25000" dirty="0" err="1" smtClean="0"/>
                        <a:t>i,j</a:t>
                      </a:r>
                      <a:r>
                        <a:rPr lang="en-US" sz="1500" baseline="-25000" dirty="0" smtClean="0"/>
                        <a:t>)</a:t>
                      </a:r>
                      <a:endParaRPr lang="en-US" sz="15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d</a:t>
                      </a:r>
                      <a:r>
                        <a:rPr lang="en-US" i="0" baseline="-25000" dirty="0" err="1" smtClean="0"/>
                        <a:t>N</a:t>
                      </a:r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7" name="96 Conector recto de flecha"/>
          <p:cNvCxnSpPr/>
          <p:nvPr/>
        </p:nvCxnSpPr>
        <p:spPr>
          <a:xfrm flipV="1">
            <a:off x="3995936" y="4149080"/>
            <a:ext cx="1296144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101 CuadroTexto"/>
          <p:cNvSpPr txBox="1"/>
          <p:nvPr/>
        </p:nvSpPr>
        <p:spPr>
          <a:xfrm>
            <a:off x="467545" y="540631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Intuition:                  Measures the association of terms in the document with class </a:t>
            </a:r>
            <a:r>
              <a:rPr lang="en-US" sz="2400" b="1" dirty="0" err="1" smtClean="0">
                <a:solidFill>
                  <a:srgbClr val="FF0000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j</a:t>
            </a:r>
            <a:endParaRPr lang="es-MX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6680" name="Object 8"/>
          <p:cNvGraphicFramePr>
            <a:graphicFrameLocks noChangeAspect="1"/>
          </p:cNvGraphicFramePr>
          <p:nvPr/>
        </p:nvGraphicFramePr>
        <p:xfrm>
          <a:off x="1763688" y="5445224"/>
          <a:ext cx="1080120" cy="373718"/>
        </p:xfrm>
        <a:graphic>
          <a:graphicData uri="http://schemas.openxmlformats.org/presentationml/2006/ole">
            <p:oleObj spid="_x0000_s70659" name="Ecuación" r:id="rId4" imgW="698400" imgH="241200" progId="Equation.3">
              <p:embed/>
            </p:oleObj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883363" y="3968874"/>
            <a:ext cx="376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a: # Positive </a:t>
            </a:r>
            <a:r>
              <a:rPr lang="es-MX" dirty="0" err="1" smtClean="0"/>
              <a:t>documents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contain</a:t>
            </a:r>
            <a:r>
              <a:rPr lang="es-MX" dirty="0" smtClean="0"/>
              <a:t> t</a:t>
            </a:r>
            <a:r>
              <a:rPr lang="en-US" baseline="-25000" dirty="0" smtClean="0"/>
              <a:t>j</a:t>
            </a:r>
            <a:endParaRPr lang="es-MX" dirty="0" smtClean="0"/>
          </a:p>
          <a:p>
            <a:r>
              <a:rPr lang="es-MX" dirty="0" smtClean="0"/>
              <a:t>c: # </a:t>
            </a:r>
            <a:r>
              <a:rPr lang="es-MX" dirty="0" err="1" smtClean="0"/>
              <a:t>Documents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contain</a:t>
            </a:r>
            <a:r>
              <a:rPr lang="es-MX" dirty="0" smtClean="0"/>
              <a:t> t</a:t>
            </a:r>
            <a:r>
              <a:rPr lang="en-US" baseline="-25000" dirty="0" smtClean="0"/>
              <a:t>j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823997" y="2708920"/>
            <a:ext cx="265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document</a:t>
            </a:r>
            <a:r>
              <a:rPr lang="es-MX" b="1" dirty="0" smtClean="0"/>
              <a:t>-concept </a:t>
            </a:r>
            <a:r>
              <a:rPr lang="es-MX" b="1" dirty="0" err="1" smtClean="0"/>
              <a:t>matrix</a:t>
            </a:r>
            <a:endParaRPr lang="es-MX" b="1" dirty="0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900113" y="3248025"/>
          <a:ext cx="3217862" cy="649288"/>
        </p:xfrm>
        <a:graphic>
          <a:graphicData uri="http://schemas.openxmlformats.org/presentationml/2006/ole">
            <p:oleObj spid="_x0000_s70660" name="Ecuación" r:id="rId5" imgW="2145960" imgH="431640" progId="Equation.3">
              <p:embed/>
            </p:oleObj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3463925" y="4894263"/>
          <a:ext cx="481013" cy="384175"/>
        </p:xfrm>
        <a:graphic>
          <a:graphicData uri="http://schemas.openxmlformats.org/presentationml/2006/ole">
            <p:oleObj spid="_x0000_s70661" name="Ecuación" r:id="rId6" imgW="3171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Concise</a:t>
            </a:r>
            <a:r>
              <a:rPr lang="es-MX" dirty="0" smtClean="0"/>
              <a:t> </a:t>
            </a:r>
            <a:r>
              <a:rPr lang="es-MX" dirty="0" err="1" smtClean="0"/>
              <a:t>semantic</a:t>
            </a:r>
            <a:r>
              <a:rPr lang="es-MX" dirty="0" smtClean="0"/>
              <a:t> </a:t>
            </a:r>
            <a:r>
              <a:rPr lang="es-MX" dirty="0" err="1" smtClean="0"/>
              <a:t>analysis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categorization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48</a:t>
            </a:fld>
            <a:endParaRPr lang="es-MX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437112"/>
            <a:ext cx="588539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060848"/>
            <a:ext cx="5328592" cy="167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"/>
          <p:cNvCxnSpPr/>
          <p:nvPr/>
        </p:nvCxnSpPr>
        <p:spPr>
          <a:xfrm>
            <a:off x="3635896" y="2060848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932040" y="2060848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7452320" y="2060848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195736" y="2060848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195736" y="2060848"/>
            <a:ext cx="52565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195736" y="3789040"/>
            <a:ext cx="52565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Concise</a:t>
            </a:r>
            <a:r>
              <a:rPr lang="es-MX" dirty="0" smtClean="0"/>
              <a:t> </a:t>
            </a:r>
            <a:r>
              <a:rPr lang="es-MX" dirty="0" err="1" smtClean="0"/>
              <a:t>semantic</a:t>
            </a:r>
            <a:r>
              <a:rPr lang="es-MX" dirty="0" smtClean="0"/>
              <a:t> </a:t>
            </a:r>
            <a:r>
              <a:rPr lang="es-MX" dirty="0" err="1" smtClean="0"/>
              <a:t>analysis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categorization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49</a:t>
            </a:fld>
            <a:endParaRPr lang="es-MX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32384"/>
            <a:ext cx="4921925" cy="18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3563771"/>
            <a:ext cx="8892480" cy="224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Bag-of-</a:t>
            </a:r>
            <a:r>
              <a:rPr lang="es-MX" dirty="0" err="1" smtClean="0"/>
              <a:t>words</a:t>
            </a:r>
            <a:r>
              <a:rPr lang="es-MX" dirty="0" smtClean="0"/>
              <a:t> </a:t>
            </a:r>
            <a:r>
              <a:rPr lang="es-MX" dirty="0" err="1" smtClean="0"/>
              <a:t>representation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08024"/>
            <a:ext cx="8229600" cy="5040560"/>
          </a:xfrm>
        </p:spPr>
        <p:txBody>
          <a:bodyPr/>
          <a:lstStyle/>
          <a:p>
            <a:r>
              <a:rPr lang="en-US" dirty="0" smtClean="0"/>
              <a:t>Many text classification methods adopt the </a:t>
            </a:r>
            <a:r>
              <a:rPr lang="en-US" dirty="0" err="1" smtClean="0"/>
              <a:t>BoW</a:t>
            </a:r>
            <a:r>
              <a:rPr lang="en-US" dirty="0" smtClean="0"/>
              <a:t> representation because its </a:t>
            </a:r>
            <a:r>
              <a:rPr lang="en-US" b="1" dirty="0" smtClean="0"/>
              <a:t>simplicity</a:t>
            </a:r>
            <a:r>
              <a:rPr lang="en-US" dirty="0" smtClean="0"/>
              <a:t> and </a:t>
            </a:r>
            <a:r>
              <a:rPr lang="en-US" b="1" dirty="0" smtClean="0"/>
              <a:t>efficiency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Under this scheme, documents are represented by collections of terms, each term being an independent feature.</a:t>
            </a:r>
          </a:p>
          <a:p>
            <a:pPr lvl="1"/>
            <a:r>
              <a:rPr lang="en-US" dirty="0" smtClean="0"/>
              <a:t> Word </a:t>
            </a:r>
            <a:r>
              <a:rPr lang="en-US" dirty="0"/>
              <a:t>order is not capture by this </a:t>
            </a:r>
            <a:r>
              <a:rPr lang="en-US" dirty="0" smtClean="0"/>
              <a:t>representation</a:t>
            </a:r>
          </a:p>
          <a:p>
            <a:pPr lvl="1"/>
            <a:r>
              <a:rPr lang="en-US" dirty="0"/>
              <a:t>There is no attempt for understanding </a:t>
            </a:r>
            <a:r>
              <a:rPr lang="en-US" dirty="0" smtClean="0"/>
              <a:t> documents’ content</a:t>
            </a:r>
          </a:p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variant</a:t>
            </a:r>
            <a:r>
              <a:rPr lang="es-MX" dirty="0" smtClean="0"/>
              <a:t> of 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Profiling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Author </a:t>
            </a:r>
            <a:r>
              <a:rPr lang="en-US" dirty="0" err="1" smtClean="0"/>
              <a:t>Proling</a:t>
            </a:r>
            <a:r>
              <a:rPr lang="en-US" dirty="0" smtClean="0"/>
              <a:t> (AP) task consists in knowing as much as possible about an unknown author, just by analyzing a given text</a:t>
            </a:r>
          </a:p>
          <a:p>
            <a:pPr lvl="1" algn="just"/>
            <a:r>
              <a:rPr lang="en-US" dirty="0"/>
              <a:t>How much can we conclude about the author of a text simply by </a:t>
            </a:r>
            <a:r>
              <a:rPr lang="es-MX" dirty="0" err="1"/>
              <a:t>analyzing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?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Applications include business intelligence, computer </a:t>
            </a:r>
            <a:r>
              <a:rPr lang="es-MX" dirty="0" err="1" smtClean="0"/>
              <a:t>forensics</a:t>
            </a:r>
            <a:r>
              <a:rPr lang="es-MX" dirty="0" smtClean="0"/>
              <a:t> and </a:t>
            </a:r>
            <a:r>
              <a:rPr lang="es-MX" dirty="0" err="1" smtClean="0"/>
              <a:t>security</a:t>
            </a:r>
            <a:endParaRPr lang="es-MX" dirty="0" smtClean="0"/>
          </a:p>
          <a:p>
            <a:pPr algn="just"/>
            <a:endParaRPr lang="es-MX" dirty="0" smtClean="0"/>
          </a:p>
          <a:p>
            <a:r>
              <a:rPr lang="en-US" dirty="0" smtClean="0"/>
              <a:t>Unlike Authorship Attribution (AA), on the problem of AP we does not have a set of potential candidates. Instead of that, the idea is to exploit more general observations (socio linguistic) of groups of people talking or writing</a:t>
            </a:r>
          </a:p>
          <a:p>
            <a:pPr algn="just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50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variant</a:t>
            </a:r>
            <a:r>
              <a:rPr lang="es-MX" dirty="0" smtClean="0"/>
              <a:t> of 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Profiling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Initially some works in AP have started to explore the problem of detecting gender, age, native language, and personality from written texts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AP can be approached as a single-label multiclass classification problem, where profiles are the classes to discriminate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From the point of view of text classification, we would have a set of training documents, labeled according to a category (e.g., </a:t>
            </a:r>
            <a:r>
              <a:rPr lang="en-US" i="1" dirty="0" smtClean="0"/>
              <a:t>man and </a:t>
            </a:r>
            <a:r>
              <a:rPr lang="es-MX" i="1" dirty="0" err="1" smtClean="0"/>
              <a:t>woman</a:t>
            </a:r>
            <a:r>
              <a:rPr lang="es-MX" dirty="0" smtClean="0"/>
              <a:t>).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51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variant</a:t>
            </a:r>
            <a:r>
              <a:rPr lang="es-MX" dirty="0" smtClean="0"/>
              <a:t> of 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Profiling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040560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Stage 1: Represent </a:t>
            </a:r>
            <a:r>
              <a:rPr lang="en-US" dirty="0"/>
              <a:t>a term in the space of </a:t>
            </a:r>
            <a:r>
              <a:rPr lang="en-US" dirty="0" smtClean="0"/>
              <a:t>concepts (one concept per profile)</a:t>
            </a:r>
            <a:endParaRPr lang="en-US" dirty="0"/>
          </a:p>
          <a:p>
            <a:pPr lvl="1" algn="just"/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52</a:t>
            </a:fld>
            <a:endParaRPr lang="es-MX" dirty="0"/>
          </a:p>
        </p:txBody>
      </p:sp>
      <p:graphicFrame>
        <p:nvGraphicFramePr>
          <p:cNvPr id="93" name="5 Marcador de contenido"/>
          <p:cNvGraphicFramePr>
            <a:graphicFrameLocks/>
          </p:cNvGraphicFramePr>
          <p:nvPr/>
        </p:nvGraphicFramePr>
        <p:xfrm>
          <a:off x="5292080" y="3140968"/>
          <a:ext cx="3600648" cy="1854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75657"/>
                <a:gridCol w="552783"/>
                <a:gridCol w="576064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1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1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…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k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r>
                        <a:rPr lang="en-US" i="1" baseline="-25000" dirty="0" smtClean="0"/>
                        <a:t>1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</a:t>
                      </a:r>
                      <a:r>
                        <a:rPr lang="en-US" i="1" baseline="-25000" dirty="0" smtClean="0"/>
                        <a:t>2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: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i,j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t</a:t>
                      </a:r>
                      <a:r>
                        <a:rPr lang="en-US" i="0" baseline="-25000" dirty="0" err="1" smtClean="0"/>
                        <a:t>|V</a:t>
                      </a:r>
                      <a:r>
                        <a:rPr lang="en-US" i="0" baseline="-25000" dirty="0" smtClean="0"/>
                        <a:t>|</a:t>
                      </a:r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" name="103 CuadroTexto"/>
          <p:cNvSpPr txBox="1"/>
          <p:nvPr/>
        </p:nvSpPr>
        <p:spPr>
          <a:xfrm>
            <a:off x="5896005" y="2708920"/>
            <a:ext cx="213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smtClean="0"/>
              <a:t>term</a:t>
            </a:r>
            <a:r>
              <a:rPr lang="es-MX" b="1" dirty="0" smtClean="0"/>
              <a:t>-concept </a:t>
            </a:r>
            <a:r>
              <a:rPr lang="es-MX" b="1" dirty="0" err="1" smtClean="0"/>
              <a:t>matrix</a:t>
            </a:r>
            <a:endParaRPr lang="es-MX" b="1" dirty="0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395536" y="5457099"/>
            <a:ext cx="8424936" cy="70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sz="1400" dirty="0" smtClean="0"/>
              <a:t>Adrián Pastor López-</a:t>
            </a:r>
            <a:r>
              <a:rPr lang="es-MX" sz="1400" dirty="0" err="1" smtClean="0"/>
              <a:t>Monroy</a:t>
            </a:r>
            <a:r>
              <a:rPr lang="es-MX" sz="1400" dirty="0" smtClean="0"/>
              <a:t>, Manuel Montes-y-Gómez, Luis Villaseñor-Pineda, Jesús Ariel Carrasco-Ochoa, and José </a:t>
            </a:r>
            <a:r>
              <a:rPr lang="es-MX" sz="1400" dirty="0" err="1" smtClean="0"/>
              <a:t>Fco</a:t>
            </a:r>
            <a:r>
              <a:rPr lang="es-MX" sz="1400" dirty="0" smtClean="0"/>
              <a:t>. Martínez-Trinidad. </a:t>
            </a:r>
            <a:r>
              <a:rPr lang="es-MX" sz="1400" b="1" dirty="0" smtClean="0"/>
              <a:t>A New </a:t>
            </a:r>
            <a:r>
              <a:rPr lang="es-MX" sz="1400" b="1" dirty="0" err="1" smtClean="0"/>
              <a:t>Document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Author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Representation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for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Authorship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Attribution</a:t>
            </a:r>
            <a:r>
              <a:rPr lang="es-MX" sz="1400" b="1" dirty="0" smtClean="0"/>
              <a:t>. </a:t>
            </a:r>
            <a:r>
              <a:rPr lang="es-MX" sz="1400" dirty="0" smtClean="0"/>
              <a:t>MCPR 2012, LNCS 7329, pp. 283--292 , </a:t>
            </a:r>
            <a:r>
              <a:rPr lang="es-MX" sz="1400" dirty="0" err="1" smtClean="0"/>
              <a:t>Springer</a:t>
            </a:r>
            <a:r>
              <a:rPr lang="es-MX" sz="1400" dirty="0" smtClean="0"/>
              <a:t>, 2012.</a:t>
            </a:r>
            <a:endParaRPr lang="es-MX" sz="1400" dirty="0"/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755576" y="2348880"/>
          <a:ext cx="3821113" cy="619125"/>
        </p:xfrm>
        <a:graphic>
          <a:graphicData uri="http://schemas.openxmlformats.org/presentationml/2006/ole">
            <p:oleObj spid="_x0000_s71682" name="Ecuación" r:id="rId3" imgW="2666880" imgH="431640" progId="Equation.3">
              <p:embed/>
            </p:oleObj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1034976" y="3429967"/>
          <a:ext cx="3440113" cy="655638"/>
        </p:xfrm>
        <a:graphic>
          <a:graphicData uri="http://schemas.openxmlformats.org/presentationml/2006/ole">
            <p:oleObj spid="_x0000_s71683" name="Ecuación" r:id="rId4" imgW="24001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variant</a:t>
            </a:r>
            <a:r>
              <a:rPr lang="es-MX" dirty="0" smtClean="0"/>
              <a:t> of 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Profiling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040560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Stage 2: Represent documents in the space of concepts (one concept per profile):</a:t>
            </a:r>
            <a:endParaRPr lang="en-US" dirty="0"/>
          </a:p>
          <a:p>
            <a:pPr lvl="1" algn="just"/>
            <a:endParaRPr lang="es-MX" dirty="0"/>
          </a:p>
          <a:p>
            <a:pPr algn="ctr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53</a:t>
            </a:fld>
            <a:endParaRPr lang="es-MX" dirty="0"/>
          </a:p>
        </p:txBody>
      </p:sp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1782763" y="2565400"/>
          <a:ext cx="3479800" cy="576263"/>
        </p:xfrm>
        <a:graphic>
          <a:graphicData uri="http://schemas.openxmlformats.org/presentationml/2006/ole">
            <p:oleObj spid="_x0000_s72706" name="Ecuación" r:id="rId3" imgW="2298600" imgH="380880" progId="Equation.3">
              <p:embed/>
            </p:oleObj>
          </a:graphicData>
        </a:graphic>
      </p:graphicFrame>
      <p:graphicFrame>
        <p:nvGraphicFramePr>
          <p:cNvPr id="93" name="5 Marcador de contenido"/>
          <p:cNvGraphicFramePr>
            <a:graphicFrameLocks/>
          </p:cNvGraphicFramePr>
          <p:nvPr/>
        </p:nvGraphicFramePr>
        <p:xfrm>
          <a:off x="5292080" y="3140968"/>
          <a:ext cx="3600648" cy="1854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75657"/>
                <a:gridCol w="552783"/>
                <a:gridCol w="576064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1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1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…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C</a:t>
                      </a:r>
                      <a:r>
                        <a:rPr lang="en-US" i="1" baseline="-25000" dirty="0" smtClean="0"/>
                        <a:t>k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1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2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: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</a:t>
                      </a:r>
                      <a:r>
                        <a:rPr lang="en-US" sz="1500" baseline="-25000" dirty="0" smtClean="0"/>
                        <a:t>d(</a:t>
                      </a:r>
                      <a:r>
                        <a:rPr lang="en-US" sz="1500" baseline="-25000" dirty="0" err="1" smtClean="0"/>
                        <a:t>i,j</a:t>
                      </a:r>
                      <a:r>
                        <a:rPr lang="en-US" sz="1500" baseline="-25000" dirty="0" smtClean="0"/>
                        <a:t>)</a:t>
                      </a:r>
                      <a:endParaRPr lang="en-US" sz="15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d</a:t>
                      </a:r>
                      <a:r>
                        <a:rPr lang="en-US" i="0" baseline="-25000" dirty="0" err="1" smtClean="0"/>
                        <a:t>N</a:t>
                      </a:r>
                      <a:endParaRPr lang="en-US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5823997" y="2708920"/>
            <a:ext cx="265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document</a:t>
            </a:r>
            <a:r>
              <a:rPr lang="es-MX" b="1" dirty="0" smtClean="0"/>
              <a:t>-concept </a:t>
            </a:r>
            <a:r>
              <a:rPr lang="es-MX" b="1" dirty="0" err="1" smtClean="0"/>
              <a:t>matrix</a:t>
            </a:r>
            <a:endParaRPr lang="es-MX" b="1" dirty="0"/>
          </a:p>
        </p:txBody>
      </p:sp>
      <p:graphicFrame>
        <p:nvGraphicFramePr>
          <p:cNvPr id="162822" name="Object 6"/>
          <p:cNvGraphicFramePr>
            <a:graphicFrameLocks noChangeAspect="1"/>
          </p:cNvGraphicFramePr>
          <p:nvPr/>
        </p:nvGraphicFramePr>
        <p:xfrm>
          <a:off x="817563" y="3284538"/>
          <a:ext cx="3575050" cy="730250"/>
        </p:xfrm>
        <a:graphic>
          <a:graphicData uri="http://schemas.openxmlformats.org/presentationml/2006/ole">
            <p:oleObj spid="_x0000_s72707" name="Ecuación" r:id="rId4" imgW="2361960" imgH="482400" progId="Equation.3">
              <p:embed/>
            </p:oleObj>
          </a:graphicData>
        </a:graphic>
      </p:graphicFrame>
      <p:sp>
        <p:nvSpPr>
          <p:cNvPr id="14" name="2 Marcador de contenido"/>
          <p:cNvSpPr txBox="1">
            <a:spLocks/>
          </p:cNvSpPr>
          <p:nvPr/>
        </p:nvSpPr>
        <p:spPr>
          <a:xfrm>
            <a:off x="395536" y="5457099"/>
            <a:ext cx="8424936" cy="70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sz="1400" dirty="0" smtClean="0"/>
              <a:t>Adrián Pastor López-</a:t>
            </a:r>
            <a:r>
              <a:rPr lang="es-MX" sz="1400" dirty="0" err="1" smtClean="0"/>
              <a:t>Monroy</a:t>
            </a:r>
            <a:r>
              <a:rPr lang="es-MX" sz="1400" dirty="0" smtClean="0"/>
              <a:t>, Manuel Montes-y-Gómez, Luis Villaseñor-Pineda, Jesús Ariel Carrasco-Ochoa, and José </a:t>
            </a:r>
            <a:r>
              <a:rPr lang="es-MX" sz="1400" dirty="0" err="1" smtClean="0"/>
              <a:t>Fco</a:t>
            </a:r>
            <a:r>
              <a:rPr lang="es-MX" sz="1400" dirty="0" smtClean="0"/>
              <a:t>. Martínez-Trinidad. </a:t>
            </a:r>
            <a:r>
              <a:rPr lang="es-MX" sz="1400" b="1" dirty="0" smtClean="0"/>
              <a:t>A New </a:t>
            </a:r>
            <a:r>
              <a:rPr lang="es-MX" sz="1400" b="1" dirty="0" err="1" smtClean="0"/>
              <a:t>Document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Author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Representation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for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Authorship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Attribution</a:t>
            </a:r>
            <a:r>
              <a:rPr lang="es-MX" sz="1400" b="1" dirty="0" smtClean="0"/>
              <a:t>. </a:t>
            </a:r>
            <a:r>
              <a:rPr lang="es-MX" sz="1400" dirty="0" smtClean="0"/>
              <a:t>MCPR 2012, LNCS 7329, pp. 283--292 , </a:t>
            </a:r>
            <a:r>
              <a:rPr lang="es-MX" sz="1400" dirty="0" err="1" smtClean="0"/>
              <a:t>Springer</a:t>
            </a:r>
            <a:r>
              <a:rPr lang="es-MX" sz="1400" dirty="0" smtClean="0"/>
              <a:t>, 2012.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variant</a:t>
            </a:r>
            <a:r>
              <a:rPr lang="es-MX" dirty="0" smtClean="0"/>
              <a:t> of 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Profiling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400" dirty="0" smtClean="0"/>
              <a:t>AP is not a thematic task and therefore the use of simple word occurrences may not work. Thus we also considered </a:t>
            </a:r>
            <a:r>
              <a:rPr lang="en-US" sz="2400" i="1" dirty="0" smtClean="0"/>
              <a:t>several </a:t>
            </a:r>
            <a:r>
              <a:rPr lang="en-US" sz="2400" dirty="0" smtClean="0"/>
              <a:t>non-thematic attributes as well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54</a:t>
            </a:fld>
            <a:endParaRPr lang="es-MX" dirty="0"/>
          </a:p>
        </p:txBody>
      </p:sp>
      <p:pic>
        <p:nvPicPr>
          <p:cNvPr id="6" name="Picture 3" descr="C:\Users\HugoJair\AppData\Local\Temp\Rar$DRa0.334\Proposal\imgs\doc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4701268" cy="420264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23528" y="2852936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Concepts were generated for each modality separately and we concatenated the space of multimodal concepts</a:t>
            </a:r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6237312"/>
            <a:ext cx="871296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s-MX" sz="1400" dirty="0" smtClean="0"/>
              <a:t>P. López-</a:t>
            </a:r>
            <a:r>
              <a:rPr lang="es-MX" sz="1400" dirty="0" err="1" smtClean="0"/>
              <a:t>Monroy</a:t>
            </a:r>
            <a:r>
              <a:rPr lang="es-MX" sz="1400" dirty="0" smtClean="0"/>
              <a:t>, M. Montes-y-Gómez, H. J. Escalante, L. Villaseñor, and E. Villatoro-Tello. </a:t>
            </a:r>
            <a:r>
              <a:rPr lang="es-MX" sz="1400" b="1" dirty="0" err="1" smtClean="0"/>
              <a:t>INAOE’s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participation</a:t>
            </a:r>
            <a:r>
              <a:rPr lang="es-MX" sz="1400" b="1" dirty="0" smtClean="0"/>
              <a:t> at PAN’13: </a:t>
            </a:r>
            <a:r>
              <a:rPr lang="es-MX" sz="1400" b="1" dirty="0" err="1" smtClean="0"/>
              <a:t>Author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Profiling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task</a:t>
            </a:r>
            <a:r>
              <a:rPr lang="es-MX" sz="1400" b="1" dirty="0" smtClean="0"/>
              <a:t>.</a:t>
            </a:r>
            <a:r>
              <a:rPr lang="es-MX" sz="1400" dirty="0" smtClean="0"/>
              <a:t> </a:t>
            </a:r>
            <a:r>
              <a:rPr lang="es-MX" sz="1400" dirty="0" err="1" smtClean="0"/>
              <a:t>Notebook</a:t>
            </a:r>
            <a:r>
              <a:rPr lang="es-MX" sz="1400" dirty="0" smtClean="0"/>
              <a:t> </a:t>
            </a:r>
            <a:r>
              <a:rPr lang="es-MX" sz="1400" dirty="0" err="1" smtClean="0"/>
              <a:t>for</a:t>
            </a:r>
            <a:r>
              <a:rPr lang="es-MX" sz="1400" dirty="0" smtClean="0"/>
              <a:t> PAN at CLEF 2013. Valencia, España, </a:t>
            </a:r>
            <a:r>
              <a:rPr lang="es-MX" sz="1400" dirty="0" err="1" smtClean="0"/>
              <a:t>Sep-tember</a:t>
            </a:r>
            <a:r>
              <a:rPr lang="es-MX" sz="1400" dirty="0" smtClean="0"/>
              <a:t> 2013.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PAN13’s </a:t>
            </a:r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Profiling</a:t>
            </a:r>
            <a:r>
              <a:rPr lang="es-MX" dirty="0" smtClean="0"/>
              <a:t> </a:t>
            </a:r>
            <a:r>
              <a:rPr lang="es-MX" dirty="0" err="1" smtClean="0"/>
              <a:t>task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proposed representation was evaluated in the PAN AP 2013, track: </a:t>
            </a:r>
          </a:p>
          <a:p>
            <a:pPr lvl="1" algn="just"/>
            <a:r>
              <a:rPr lang="en-US" dirty="0" smtClean="0"/>
              <a:t>Two corpora English and Spanish</a:t>
            </a:r>
          </a:p>
          <a:p>
            <a:pPr lvl="1" algn="just"/>
            <a:r>
              <a:rPr lang="en-US" dirty="0" smtClean="0"/>
              <a:t>To determine the gender (male or female) and age (13-17, 23-27, 33-47) for each document. 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/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A linear SVM classifier was used for classification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55</a:t>
            </a:fld>
            <a:endParaRPr lang="es-MX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59632" y="361262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Instances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Blogs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Vocabulary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English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236,000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413, 564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180, 809, 187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Spanish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75,900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125,453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21,824,190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3226535" y="5723964"/>
            <a:ext cx="274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hlinkClick r:id="rId2"/>
              </a:rPr>
              <a:t>http://www.pan.webis.de/</a:t>
            </a:r>
            <a:r>
              <a:rPr lang="es-MX" dirty="0" smtClean="0"/>
              <a:t>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variant</a:t>
            </a:r>
            <a:r>
              <a:rPr lang="es-MX" dirty="0" smtClean="0"/>
              <a:t> of 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Profiling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PAN’13 – AP </a:t>
            </a:r>
            <a:r>
              <a:rPr lang="es-MX" dirty="0" err="1" smtClean="0"/>
              <a:t>official</a:t>
            </a:r>
            <a:r>
              <a:rPr lang="es-MX" dirty="0" smtClean="0"/>
              <a:t> </a:t>
            </a:r>
            <a:r>
              <a:rPr lang="es-MX" dirty="0" err="1" smtClean="0"/>
              <a:t>results</a:t>
            </a:r>
            <a:r>
              <a:rPr lang="es-MX" dirty="0" smtClean="0"/>
              <a:t>: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lvl="0" algn="just"/>
            <a:r>
              <a:rPr lang="en-US" dirty="0" smtClean="0"/>
              <a:t>The proposed representation obtained the best result for the PAN’13-AP track (avg. performance)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For the English corpus our method was 166% faster than the top-ranked approach and 454% faster than the method below us</a:t>
            </a:r>
          </a:p>
          <a:p>
            <a:pPr lvl="0" algn="just"/>
            <a:endParaRPr lang="en-US" dirty="0" smtClean="0"/>
          </a:p>
          <a:p>
            <a:pPr algn="just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56</a:t>
            </a:fld>
            <a:endParaRPr lang="es-MX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590673" cy="15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251520" y="6237312"/>
            <a:ext cx="871296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s-MX" sz="1400" dirty="0" smtClean="0"/>
              <a:t>P. López-</a:t>
            </a:r>
            <a:r>
              <a:rPr lang="es-MX" sz="1400" dirty="0" err="1" smtClean="0"/>
              <a:t>Monroy</a:t>
            </a:r>
            <a:r>
              <a:rPr lang="es-MX" sz="1400" dirty="0" smtClean="0"/>
              <a:t>, M. Montes-y-Gómez, H. J. Escalante, L. Villaseñor, and E. Villatoro-Tello. </a:t>
            </a:r>
            <a:r>
              <a:rPr lang="es-MX" sz="1400" b="1" dirty="0" err="1" smtClean="0"/>
              <a:t>INAOE’s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participation</a:t>
            </a:r>
            <a:r>
              <a:rPr lang="es-MX" sz="1400" b="1" dirty="0" smtClean="0"/>
              <a:t> at PAN’13: </a:t>
            </a:r>
            <a:r>
              <a:rPr lang="es-MX" sz="1400" b="1" dirty="0" err="1" smtClean="0"/>
              <a:t>Author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Profiling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task</a:t>
            </a:r>
            <a:r>
              <a:rPr lang="es-MX" sz="1400" b="1" dirty="0" smtClean="0"/>
              <a:t>.</a:t>
            </a:r>
            <a:r>
              <a:rPr lang="es-MX" sz="1400" dirty="0" smtClean="0"/>
              <a:t> </a:t>
            </a:r>
            <a:r>
              <a:rPr lang="es-MX" sz="1400" dirty="0" err="1" smtClean="0"/>
              <a:t>Notebook</a:t>
            </a:r>
            <a:r>
              <a:rPr lang="es-MX" sz="1400" dirty="0" smtClean="0"/>
              <a:t> </a:t>
            </a:r>
            <a:r>
              <a:rPr lang="es-MX" sz="1400" dirty="0" err="1" smtClean="0"/>
              <a:t>for</a:t>
            </a:r>
            <a:r>
              <a:rPr lang="es-MX" sz="1400" dirty="0" smtClean="0"/>
              <a:t> PAN at CLEF 2013. Valencia, España, </a:t>
            </a:r>
            <a:r>
              <a:rPr lang="es-MX" sz="1400" dirty="0" err="1" smtClean="0"/>
              <a:t>Sep-tember</a:t>
            </a:r>
            <a:r>
              <a:rPr lang="es-MX" sz="1400" dirty="0" smtClean="0"/>
              <a:t> 2013.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variant</a:t>
            </a:r>
            <a:r>
              <a:rPr lang="es-MX" dirty="0" smtClean="0"/>
              <a:t> of 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Profiling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r>
              <a:rPr lang="es-MX" dirty="0" smtClean="0"/>
              <a:t>Top-10 </a:t>
            </a:r>
            <a:r>
              <a:rPr lang="es-MX" dirty="0" err="1" smtClean="0"/>
              <a:t>ranked</a:t>
            </a:r>
            <a:r>
              <a:rPr lang="es-MX" dirty="0" smtClean="0"/>
              <a:t> </a:t>
            </a:r>
            <a:r>
              <a:rPr lang="es-MX" dirty="0" err="1" smtClean="0"/>
              <a:t>participants</a:t>
            </a:r>
            <a:r>
              <a:rPr lang="es-MX" dirty="0" smtClean="0"/>
              <a:t> at PAN’13 – AP (</a:t>
            </a:r>
            <a:r>
              <a:rPr lang="es-MX" dirty="0" err="1" smtClean="0"/>
              <a:t>out</a:t>
            </a:r>
            <a:r>
              <a:rPr lang="es-MX" dirty="0" smtClean="0"/>
              <a:t> of 66 </a:t>
            </a:r>
            <a:r>
              <a:rPr lang="es-MX" dirty="0" err="1" smtClean="0"/>
              <a:t>teams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participated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track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57</a:t>
            </a:fld>
            <a:endParaRPr lang="es-MX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37234"/>
            <a:ext cx="4114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37234"/>
            <a:ext cx="4067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395536" y="3229322"/>
            <a:ext cx="3960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860032" y="3229322"/>
            <a:ext cx="3960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 Marcador de contenido"/>
          <p:cNvSpPr txBox="1">
            <a:spLocks/>
          </p:cNvSpPr>
          <p:nvPr/>
        </p:nvSpPr>
        <p:spPr>
          <a:xfrm>
            <a:off x="251520" y="6237312"/>
            <a:ext cx="871296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s-MX" sz="1400" dirty="0" smtClean="0"/>
              <a:t>P. López-</a:t>
            </a:r>
            <a:r>
              <a:rPr lang="es-MX" sz="1400" dirty="0" err="1" smtClean="0"/>
              <a:t>Monroy</a:t>
            </a:r>
            <a:r>
              <a:rPr lang="es-MX" sz="1400" dirty="0" smtClean="0"/>
              <a:t>, M. Montes-y-Gómez, H. J. Escalante, L. Villaseñor, and E. Villatoro-Tello. </a:t>
            </a:r>
            <a:r>
              <a:rPr lang="es-MX" sz="1400" b="1" dirty="0" err="1" smtClean="0"/>
              <a:t>INAOE’s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participation</a:t>
            </a:r>
            <a:r>
              <a:rPr lang="es-MX" sz="1400" b="1" dirty="0" smtClean="0"/>
              <a:t> at PAN’13: </a:t>
            </a:r>
            <a:r>
              <a:rPr lang="es-MX" sz="1400" b="1" dirty="0" err="1" smtClean="0"/>
              <a:t>Author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Profiling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task</a:t>
            </a:r>
            <a:r>
              <a:rPr lang="es-MX" sz="1400" b="1" dirty="0" smtClean="0"/>
              <a:t>.</a:t>
            </a:r>
            <a:r>
              <a:rPr lang="es-MX" sz="1400" dirty="0" smtClean="0"/>
              <a:t> </a:t>
            </a:r>
            <a:r>
              <a:rPr lang="es-MX" sz="1400" dirty="0" err="1" smtClean="0"/>
              <a:t>Notebook</a:t>
            </a:r>
            <a:r>
              <a:rPr lang="es-MX" sz="1400" dirty="0" smtClean="0"/>
              <a:t> </a:t>
            </a:r>
            <a:r>
              <a:rPr lang="es-MX" sz="1400" dirty="0" err="1" smtClean="0"/>
              <a:t>for</a:t>
            </a:r>
            <a:r>
              <a:rPr lang="es-MX" sz="1400" dirty="0" smtClean="0"/>
              <a:t> PAN at CLEF 2013. Valencia, España, </a:t>
            </a:r>
            <a:r>
              <a:rPr lang="es-MX" sz="1400" dirty="0" err="1" smtClean="0"/>
              <a:t>Sep-tember</a:t>
            </a:r>
            <a:r>
              <a:rPr lang="es-MX" sz="1400" dirty="0" smtClean="0"/>
              <a:t> 2013.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variant</a:t>
            </a:r>
            <a:r>
              <a:rPr lang="es-MX" dirty="0" smtClean="0"/>
              <a:t> of 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Profiling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r>
              <a:rPr lang="es-MX" dirty="0" smtClean="0"/>
              <a:t>Top-10 </a:t>
            </a:r>
            <a:r>
              <a:rPr lang="es-MX" dirty="0" err="1" smtClean="0"/>
              <a:t>ranked</a:t>
            </a:r>
            <a:r>
              <a:rPr lang="es-MX" dirty="0" smtClean="0"/>
              <a:t> </a:t>
            </a:r>
            <a:r>
              <a:rPr lang="es-MX" dirty="0" err="1" smtClean="0"/>
              <a:t>participants</a:t>
            </a:r>
            <a:r>
              <a:rPr lang="es-MX" dirty="0" smtClean="0"/>
              <a:t> at PAN’13 – AP (</a:t>
            </a:r>
            <a:r>
              <a:rPr lang="es-MX" dirty="0" err="1" smtClean="0"/>
              <a:t>out</a:t>
            </a:r>
            <a:r>
              <a:rPr lang="es-MX" dirty="0" smtClean="0"/>
              <a:t> of 66 </a:t>
            </a:r>
            <a:r>
              <a:rPr lang="es-MX" dirty="0" err="1" smtClean="0"/>
              <a:t>teams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participated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track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58</a:t>
            </a:fld>
            <a:endParaRPr lang="es-MX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37234"/>
            <a:ext cx="4114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37234"/>
            <a:ext cx="4067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331640" y="2852936"/>
            <a:ext cx="187220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5796136" y="2852936"/>
            <a:ext cx="187220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251520" y="6237312"/>
            <a:ext cx="871296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s-MX" sz="1400" dirty="0" smtClean="0"/>
              <a:t>P. López-</a:t>
            </a:r>
            <a:r>
              <a:rPr lang="es-MX" sz="1400" dirty="0" err="1" smtClean="0"/>
              <a:t>Monroy</a:t>
            </a:r>
            <a:r>
              <a:rPr lang="es-MX" sz="1400" dirty="0" smtClean="0"/>
              <a:t>, M. Montes-y-Gómez, H. J. Escalante, L. Villaseñor, and E. Villatoro-Tello. </a:t>
            </a:r>
            <a:r>
              <a:rPr lang="es-MX" sz="1400" b="1" dirty="0" err="1" smtClean="0"/>
              <a:t>INAOE’s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participation</a:t>
            </a:r>
            <a:r>
              <a:rPr lang="es-MX" sz="1400" b="1" dirty="0" smtClean="0"/>
              <a:t> at PAN’13: </a:t>
            </a:r>
            <a:r>
              <a:rPr lang="es-MX" sz="1400" b="1" dirty="0" err="1" smtClean="0"/>
              <a:t>Author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Profiling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task</a:t>
            </a:r>
            <a:r>
              <a:rPr lang="es-MX" sz="1400" b="1" dirty="0" smtClean="0"/>
              <a:t>.</a:t>
            </a:r>
            <a:r>
              <a:rPr lang="es-MX" sz="1400" dirty="0" smtClean="0"/>
              <a:t> </a:t>
            </a:r>
            <a:r>
              <a:rPr lang="es-MX" sz="1400" dirty="0" err="1" smtClean="0"/>
              <a:t>Notebook</a:t>
            </a:r>
            <a:r>
              <a:rPr lang="es-MX" sz="1400" dirty="0" smtClean="0"/>
              <a:t> </a:t>
            </a:r>
            <a:r>
              <a:rPr lang="es-MX" sz="1400" dirty="0" err="1" smtClean="0"/>
              <a:t>for</a:t>
            </a:r>
            <a:r>
              <a:rPr lang="es-MX" sz="1400" dirty="0" smtClean="0"/>
              <a:t> PAN at CLEF 2013. Valencia, España, </a:t>
            </a:r>
            <a:r>
              <a:rPr lang="es-MX" sz="1400" dirty="0" err="1" smtClean="0"/>
              <a:t>Sep-tember</a:t>
            </a:r>
            <a:r>
              <a:rPr lang="es-MX" sz="1400" dirty="0" smtClean="0"/>
              <a:t> 2013.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variant</a:t>
            </a:r>
            <a:r>
              <a:rPr lang="es-MX" dirty="0" smtClean="0"/>
              <a:t> of CSA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Author</a:t>
            </a:r>
            <a:r>
              <a:rPr lang="es-MX" dirty="0" smtClean="0"/>
              <a:t> </a:t>
            </a:r>
            <a:r>
              <a:rPr lang="es-MX" dirty="0" err="1" smtClean="0"/>
              <a:t>Profiling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r>
              <a:rPr lang="es-MX" dirty="0" smtClean="0"/>
              <a:t>Top-10 </a:t>
            </a:r>
            <a:r>
              <a:rPr lang="es-MX" dirty="0" err="1" smtClean="0"/>
              <a:t>ranked</a:t>
            </a:r>
            <a:r>
              <a:rPr lang="es-MX" dirty="0" smtClean="0"/>
              <a:t> </a:t>
            </a:r>
            <a:r>
              <a:rPr lang="es-MX" dirty="0" err="1" smtClean="0"/>
              <a:t>participants</a:t>
            </a:r>
            <a:r>
              <a:rPr lang="es-MX" dirty="0" smtClean="0"/>
              <a:t> at PAN’13 – AP (</a:t>
            </a:r>
            <a:r>
              <a:rPr lang="es-MX" dirty="0" err="1" smtClean="0"/>
              <a:t>out</a:t>
            </a:r>
            <a:r>
              <a:rPr lang="es-MX" dirty="0" smtClean="0"/>
              <a:t> of 66 </a:t>
            </a:r>
            <a:r>
              <a:rPr lang="es-MX" dirty="0" err="1" smtClean="0"/>
              <a:t>teams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participated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track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59</a:t>
            </a:fld>
            <a:endParaRPr lang="es-MX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37234"/>
            <a:ext cx="4114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37234"/>
            <a:ext cx="4067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3203848" y="2852936"/>
            <a:ext cx="115212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7740352" y="2852936"/>
            <a:ext cx="108012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251520" y="6237312"/>
            <a:ext cx="871296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s-MX" sz="1400" dirty="0" smtClean="0"/>
              <a:t>P. López-</a:t>
            </a:r>
            <a:r>
              <a:rPr lang="es-MX" sz="1400" dirty="0" err="1" smtClean="0"/>
              <a:t>Monroy</a:t>
            </a:r>
            <a:r>
              <a:rPr lang="es-MX" sz="1400" dirty="0" smtClean="0"/>
              <a:t>, M. Montes-y-Gómez, H. J. Escalante, L. Villaseñor, and E. Villatoro-Tello. </a:t>
            </a:r>
            <a:r>
              <a:rPr lang="es-MX" sz="1400" b="1" dirty="0" err="1" smtClean="0"/>
              <a:t>INAOE’s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participation</a:t>
            </a:r>
            <a:r>
              <a:rPr lang="es-MX" sz="1400" b="1" dirty="0" smtClean="0"/>
              <a:t> at PAN’13: </a:t>
            </a:r>
            <a:r>
              <a:rPr lang="es-MX" sz="1400" b="1" dirty="0" err="1" smtClean="0"/>
              <a:t>Author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Profiling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task</a:t>
            </a:r>
            <a:r>
              <a:rPr lang="es-MX" sz="1400" b="1" dirty="0" smtClean="0"/>
              <a:t>.</a:t>
            </a:r>
            <a:r>
              <a:rPr lang="es-MX" sz="1400" dirty="0" smtClean="0"/>
              <a:t> </a:t>
            </a:r>
            <a:r>
              <a:rPr lang="es-MX" sz="1400" dirty="0" err="1" smtClean="0"/>
              <a:t>Notebook</a:t>
            </a:r>
            <a:r>
              <a:rPr lang="es-MX" sz="1400" dirty="0" smtClean="0"/>
              <a:t> </a:t>
            </a:r>
            <a:r>
              <a:rPr lang="es-MX" sz="1400" dirty="0" err="1" smtClean="0"/>
              <a:t>for</a:t>
            </a:r>
            <a:r>
              <a:rPr lang="es-MX" sz="1400" dirty="0" smtClean="0"/>
              <a:t> PAN at CLEF 2013. Valencia, España, </a:t>
            </a:r>
            <a:r>
              <a:rPr lang="es-MX" sz="1400" dirty="0" err="1" smtClean="0"/>
              <a:t>Sep-tember</a:t>
            </a:r>
            <a:r>
              <a:rPr lang="es-MX" sz="1400" dirty="0" smtClean="0"/>
              <a:t> 2013.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BoW</a:t>
            </a:r>
            <a:r>
              <a:rPr lang="es-ES" dirty="0" smtClean="0"/>
              <a:t> </a:t>
            </a:r>
            <a:r>
              <a:rPr lang="es-ES" dirty="0" err="1" smtClean="0"/>
              <a:t>representation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</a:t>
            </a:fld>
            <a:endParaRPr lang="es-MX" dirty="0"/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8027791"/>
              </p:ext>
            </p:extLst>
          </p:nvPr>
        </p:nvGraphicFramePr>
        <p:xfrm>
          <a:off x="2905330" y="2176371"/>
          <a:ext cx="3600648" cy="18542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175657"/>
                <a:gridCol w="552783"/>
                <a:gridCol w="576064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i="1" baseline="-25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i="1" baseline="-25000" dirty="0" err="1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59501" y="3369186"/>
            <a:ext cx="238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documents</a:t>
            </a:r>
          </a:p>
          <a:p>
            <a:r>
              <a:rPr lang="en-US" sz="1600" dirty="0" smtClean="0"/>
              <a:t>(</a:t>
            </a:r>
            <a:r>
              <a:rPr lang="en-US" sz="1600" i="1" dirty="0" smtClean="0"/>
              <a:t>one vector per document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8" name="8 Conector recto de flecha"/>
          <p:cNvCxnSpPr/>
          <p:nvPr/>
        </p:nvCxnSpPr>
        <p:spPr>
          <a:xfrm rot="5400000" flipH="1" flipV="1">
            <a:off x="1927717" y="2557085"/>
            <a:ext cx="432048" cy="13361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9 CuadroTexto"/>
          <p:cNvSpPr txBox="1"/>
          <p:nvPr/>
        </p:nvSpPr>
        <p:spPr>
          <a:xfrm>
            <a:off x="5057775" y="4089266"/>
            <a:ext cx="376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Weight indicating the contribution</a:t>
            </a:r>
            <a:br>
              <a:rPr lang="en-US" sz="2000" dirty="0" smtClean="0"/>
            </a:br>
            <a:r>
              <a:rPr lang="en-US" sz="2000" dirty="0" smtClean="0"/>
              <a:t>of word </a:t>
            </a:r>
            <a:r>
              <a:rPr lang="en-US" sz="2000" i="1" dirty="0" smtClean="0"/>
              <a:t>j</a:t>
            </a:r>
            <a:r>
              <a:rPr lang="en-US" sz="2000" dirty="0" smtClean="0"/>
              <a:t> in document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.</a:t>
            </a:r>
            <a:endParaRPr lang="en-US" sz="1600" dirty="0"/>
          </a:p>
        </p:txBody>
      </p:sp>
      <p:cxnSp>
        <p:nvCxnSpPr>
          <p:cNvPr id="10" name="11 Conector recto de flecha"/>
          <p:cNvCxnSpPr/>
          <p:nvPr/>
        </p:nvCxnSpPr>
        <p:spPr>
          <a:xfrm rot="10800000">
            <a:off x="5220072" y="3513202"/>
            <a:ext cx="1656184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2 CuadroTexto"/>
          <p:cNvSpPr txBox="1"/>
          <p:nvPr/>
        </p:nvSpPr>
        <p:spPr>
          <a:xfrm>
            <a:off x="4104413" y="1282695"/>
            <a:ext cx="3382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Vocabulary from the collection</a:t>
            </a:r>
            <a:br>
              <a:rPr lang="en-US" sz="2000" dirty="0" smtClean="0"/>
            </a:br>
            <a:r>
              <a:rPr lang="en-US" sz="1600" dirty="0" smtClean="0"/>
              <a:t>(</a:t>
            </a:r>
            <a:r>
              <a:rPr lang="en-US" sz="1600" i="1" dirty="0" smtClean="0"/>
              <a:t>set of different words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12" name="14 Conector recto de flecha"/>
          <p:cNvCxnSpPr/>
          <p:nvPr/>
        </p:nvCxnSpPr>
        <p:spPr>
          <a:xfrm rot="10800000" flipV="1">
            <a:off x="5209835" y="1901729"/>
            <a:ext cx="443923" cy="2026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06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Sample</a:t>
            </a:r>
            <a:r>
              <a:rPr lang="es-MX" dirty="0" smtClean="0"/>
              <a:t> concept-</a:t>
            </a:r>
            <a:r>
              <a:rPr lang="es-MX" dirty="0" err="1" smtClean="0"/>
              <a:t>representations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terms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60</a:t>
            </a:fld>
            <a:endParaRPr lang="es-MX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38739" cy="442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Sample</a:t>
            </a:r>
            <a:r>
              <a:rPr lang="es-MX" dirty="0" smtClean="0"/>
              <a:t> concept-</a:t>
            </a:r>
            <a:r>
              <a:rPr lang="es-MX" dirty="0" err="1" smtClean="0"/>
              <a:t>representations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terms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61</a:t>
            </a:fld>
            <a:endParaRPr lang="es-MX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17683" cy="421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Sample</a:t>
            </a:r>
            <a:r>
              <a:rPr lang="es-MX" dirty="0" smtClean="0"/>
              <a:t> concept-</a:t>
            </a:r>
            <a:r>
              <a:rPr lang="es-MX" dirty="0" err="1" smtClean="0"/>
              <a:t>representations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terms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62</a:t>
            </a:fld>
            <a:endParaRPr lang="es-MX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6446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Conclusions</a:t>
            </a:r>
            <a:r>
              <a:rPr lang="es-MX" dirty="0" smtClean="0"/>
              <a:t> (1)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dirty="0" smtClean="0"/>
              <a:t>The proposed representation obtained the best result for the PAN’13-AP track (avg. performance was evaluated)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Besides our proposal is much more efficient than most formulations  (it was less efficient than two other approaches only)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Too much potential on the use of CSA for non-thematic tasks 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There are other ways of expanding the concept space to encode useful information</a:t>
            </a:r>
          </a:p>
          <a:p>
            <a:pPr lvl="0" algn="just"/>
            <a:endParaRPr lang="es-MX" dirty="0" smtClean="0"/>
          </a:p>
          <a:p>
            <a:pPr algn="just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63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Multimodal </a:t>
            </a:r>
            <a:r>
              <a:rPr lang="es-MX" dirty="0" err="1" smtClean="0"/>
              <a:t>concepts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6048672" cy="5040560"/>
          </a:xfrm>
        </p:spPr>
        <p:txBody>
          <a:bodyPr>
            <a:normAutofit/>
          </a:bodyPr>
          <a:lstStyle/>
          <a:p>
            <a:pPr lvl="0" algn="just"/>
            <a:r>
              <a:rPr lang="en-US" dirty="0" smtClean="0"/>
              <a:t>Multimodal information resulted very effective for AP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Are there other ways of encoding multimodal information into the document representation?</a:t>
            </a:r>
          </a:p>
          <a:p>
            <a:pPr lvl="1" algn="just"/>
            <a:r>
              <a:rPr lang="en-US" b="1" dirty="0" smtClean="0"/>
              <a:t>Basic approaches: </a:t>
            </a:r>
            <a:r>
              <a:rPr lang="en-US" dirty="0" smtClean="0"/>
              <a:t>late fusion / early fusion of multimodal attributes</a:t>
            </a:r>
          </a:p>
          <a:p>
            <a:pPr lvl="1" algn="just"/>
            <a:r>
              <a:rPr lang="en-US" b="1" dirty="0"/>
              <a:t>Meta-features based concepts:</a:t>
            </a:r>
            <a:r>
              <a:rPr lang="en-US" dirty="0"/>
              <a:t> associate a feature/concept with the similarity to multimodal prototypes</a:t>
            </a:r>
            <a:endParaRPr lang="es-MX" dirty="0" smtClean="0"/>
          </a:p>
          <a:p>
            <a:pPr algn="just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64</a:t>
            </a:fld>
            <a:endParaRPr lang="es-MX" dirty="0"/>
          </a:p>
        </p:txBody>
      </p:sp>
      <p:pic>
        <p:nvPicPr>
          <p:cNvPr id="6" name="Picture 3" descr="C:\Users\HugoJair\AppData\Local\Temp\Rar$DRa0.334\Proposal\imgs\doc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16832"/>
            <a:ext cx="281929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Multimodal meta-</a:t>
            </a:r>
            <a:r>
              <a:rPr lang="es-MX" dirty="0" err="1" smtClean="0"/>
              <a:t>features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Idea: </a:t>
            </a:r>
            <a:r>
              <a:rPr lang="en-US" dirty="0" smtClean="0"/>
              <a:t>to extract features from first-level attributes to derive a multimodal representation  that can improve the performance of first-level attributes</a:t>
            </a:r>
          </a:p>
          <a:p>
            <a:pPr lvl="1" algn="just"/>
            <a:r>
              <a:rPr lang="en-US" b="1" dirty="0" smtClean="0"/>
              <a:t>First level attributes:</a:t>
            </a:r>
            <a:r>
              <a:rPr lang="en-US" dirty="0" smtClean="0"/>
              <a:t> attributes/representations obtained from text directly (e.g., </a:t>
            </a:r>
            <a:r>
              <a:rPr lang="en-US" dirty="0" err="1" smtClean="0"/>
              <a:t>BoW</a:t>
            </a:r>
            <a:r>
              <a:rPr lang="en-US" dirty="0" smtClean="0"/>
              <a:t>, </a:t>
            </a:r>
            <a:r>
              <a:rPr lang="en-US" dirty="0" err="1" smtClean="0"/>
              <a:t>ngrams</a:t>
            </a:r>
            <a:r>
              <a:rPr lang="en-US" dirty="0" smtClean="0"/>
              <a:t>, POS-based features, stylistic)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Process:</a:t>
            </a:r>
          </a:p>
          <a:p>
            <a:pPr lvl="1" algn="just"/>
            <a:r>
              <a:rPr lang="en-US" dirty="0" smtClean="0"/>
              <a:t>Extract first-level attributes</a:t>
            </a:r>
          </a:p>
          <a:p>
            <a:pPr lvl="1" algn="just"/>
            <a:r>
              <a:rPr lang="en-US" dirty="0" smtClean="0"/>
              <a:t>Obtain multimodal prototypes </a:t>
            </a:r>
          </a:p>
          <a:p>
            <a:pPr lvl="1" algn="just"/>
            <a:r>
              <a:rPr lang="en-US" dirty="0" smtClean="0"/>
              <a:t>Meta-features: Estimate the similarity of documents to each prototype</a:t>
            </a:r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65</a:t>
            </a:fld>
            <a:endParaRPr lang="es-MX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79512" y="5373216"/>
            <a:ext cx="871296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s-MX" sz="1400" dirty="0" smtClean="0"/>
              <a:t>T. </a:t>
            </a:r>
            <a:r>
              <a:rPr lang="es-MX" sz="1400" dirty="0" err="1" smtClean="0"/>
              <a:t>Solorio</a:t>
            </a:r>
            <a:r>
              <a:rPr lang="es-MX" sz="1400" dirty="0" smtClean="0"/>
              <a:t>, S. </a:t>
            </a:r>
            <a:r>
              <a:rPr lang="es-MX" sz="1400" dirty="0" err="1" smtClean="0"/>
              <a:t>Pillay</a:t>
            </a:r>
            <a:r>
              <a:rPr lang="es-MX" sz="1400" dirty="0" smtClean="0"/>
              <a:t>, S. </a:t>
            </a:r>
            <a:r>
              <a:rPr lang="es-MX" sz="1400" dirty="0" err="1" smtClean="0"/>
              <a:t>Raghavan</a:t>
            </a:r>
            <a:r>
              <a:rPr lang="es-MX" sz="1400" dirty="0" smtClean="0"/>
              <a:t> and M. Montes y </a:t>
            </a:r>
            <a:r>
              <a:rPr lang="es-MX" sz="1400" dirty="0" err="1" smtClean="0"/>
              <a:t>Gomez</a:t>
            </a:r>
            <a:r>
              <a:rPr lang="es-MX" sz="1400" dirty="0" smtClean="0"/>
              <a:t>. </a:t>
            </a:r>
            <a:r>
              <a:rPr lang="es-MX" sz="1400" b="1" dirty="0" err="1" smtClean="0"/>
              <a:t>Modality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Specific</a:t>
            </a:r>
            <a:r>
              <a:rPr lang="es-MX" sz="1400" b="1" dirty="0" smtClean="0"/>
              <a:t> Meta </a:t>
            </a:r>
            <a:r>
              <a:rPr lang="es-MX" sz="1400" b="1" dirty="0" err="1" smtClean="0"/>
              <a:t>Features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for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Authorship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Attribution</a:t>
            </a:r>
            <a:r>
              <a:rPr lang="es-MX" sz="1400" b="1" dirty="0" smtClean="0"/>
              <a:t> in Web </a:t>
            </a:r>
            <a:r>
              <a:rPr lang="es-MX" sz="1400" b="1" dirty="0" err="1" smtClean="0"/>
              <a:t>Forum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Posts</a:t>
            </a:r>
            <a:r>
              <a:rPr lang="es-MX" sz="1400" b="1" dirty="0" smtClean="0"/>
              <a:t>. </a:t>
            </a:r>
            <a:r>
              <a:rPr lang="es-MX" sz="1400" dirty="0" smtClean="0"/>
              <a:t>In </a:t>
            </a:r>
            <a:r>
              <a:rPr lang="es-MX" sz="1400" dirty="0" err="1" smtClean="0"/>
              <a:t>Proceedings</a:t>
            </a:r>
            <a:r>
              <a:rPr lang="es-MX" sz="1400" dirty="0" smtClean="0"/>
              <a:t> of </a:t>
            </a:r>
            <a:r>
              <a:rPr lang="es-MX" sz="1400" dirty="0" err="1" smtClean="0"/>
              <a:t>the</a:t>
            </a:r>
            <a:r>
              <a:rPr lang="es-MX" sz="1400" dirty="0" smtClean="0"/>
              <a:t> 5th International </a:t>
            </a:r>
            <a:r>
              <a:rPr lang="es-MX" sz="1400" dirty="0" err="1" smtClean="0"/>
              <a:t>Joint</a:t>
            </a:r>
            <a:r>
              <a:rPr lang="es-MX" sz="1400" dirty="0" smtClean="0"/>
              <a:t> </a:t>
            </a:r>
            <a:r>
              <a:rPr lang="es-MX" sz="1400" dirty="0" err="1" smtClean="0"/>
              <a:t>Conference</a:t>
            </a:r>
            <a:r>
              <a:rPr lang="es-MX" sz="1400" dirty="0" smtClean="0"/>
              <a:t> </a:t>
            </a:r>
            <a:r>
              <a:rPr lang="es-MX" sz="1400" dirty="0" err="1" smtClean="0"/>
              <a:t>on</a:t>
            </a:r>
            <a:r>
              <a:rPr lang="es-MX" sz="1400" dirty="0" smtClean="0"/>
              <a:t> Natural </a:t>
            </a:r>
            <a:r>
              <a:rPr lang="es-MX" sz="1400" dirty="0" err="1" smtClean="0"/>
              <a:t>Language</a:t>
            </a:r>
            <a:r>
              <a:rPr lang="es-MX" sz="1400" dirty="0" smtClean="0"/>
              <a:t> </a:t>
            </a:r>
            <a:r>
              <a:rPr lang="es-MX" sz="1400" dirty="0" err="1" smtClean="0"/>
              <a:t>Processing</a:t>
            </a:r>
            <a:r>
              <a:rPr lang="es-MX" sz="1400" dirty="0" smtClean="0"/>
              <a:t> , (IJCNLP-2011).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Multimodal meta-</a:t>
            </a:r>
            <a:r>
              <a:rPr lang="es-MX" dirty="0" err="1" smtClean="0"/>
              <a:t>features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66</a:t>
            </a:fld>
            <a:endParaRPr lang="es-MX" dirty="0"/>
          </a:p>
        </p:txBody>
      </p:sp>
      <p:grpSp>
        <p:nvGrpSpPr>
          <p:cNvPr id="3" name="26 Grupo"/>
          <p:cNvGrpSpPr/>
          <p:nvPr/>
        </p:nvGrpSpPr>
        <p:grpSpPr>
          <a:xfrm>
            <a:off x="539552" y="4437112"/>
            <a:ext cx="3672408" cy="1368152"/>
            <a:chOff x="658415" y="1484784"/>
            <a:chExt cx="6289849" cy="1944216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1556792"/>
              <a:ext cx="3888432" cy="32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416" y="1484784"/>
              <a:ext cx="936104" cy="97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1875749"/>
              <a:ext cx="3888432" cy="32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204864"/>
              <a:ext cx="3888432" cy="32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523821"/>
              <a:ext cx="3888432" cy="32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3099885"/>
              <a:ext cx="3888432" cy="32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3700154" y="2500154"/>
              <a:ext cx="58381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500" smtClean="0"/>
                <a:t>…</a:t>
              </a:r>
              <a:endParaRPr lang="es-MX" sz="450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500354" y="2492896"/>
              <a:ext cx="583814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500" smtClean="0"/>
                <a:t>…</a:t>
              </a:r>
              <a:endParaRPr lang="es-MX" sz="45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816" y="1637184"/>
              <a:ext cx="936104" cy="97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3216" y="1789584"/>
              <a:ext cx="936104" cy="97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415" y="2167791"/>
              <a:ext cx="936104" cy="97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2095783"/>
              <a:ext cx="936104" cy="97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088" y="1844824"/>
            <a:ext cx="4343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/>
              <a:t>First level attributes are </a:t>
            </a:r>
            <a:r>
              <a:rPr lang="en-US" sz="3000" dirty="0" err="1" smtClean="0"/>
              <a:t>clusted</a:t>
            </a:r>
            <a:r>
              <a:rPr lang="en-US" sz="3000" dirty="0" smtClean="0"/>
              <a:t> (e.g. via k-means)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395536" y="1772816"/>
            <a:ext cx="41764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For each modality k-clusters are generated </a:t>
            </a:r>
          </a:p>
          <a:p>
            <a:pPr algn="just"/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The centers of each cluster define multimodal prototypes</a:t>
            </a:r>
            <a:endParaRPr lang="es-MX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Multimodal meta-</a:t>
            </a:r>
            <a:r>
              <a:rPr lang="es-MX" dirty="0" err="1" smtClean="0"/>
              <a:t>features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smtClean="0"/>
              <a:t>Meta-features for a document are derived by estimating the similarity of the document to each of the </a:t>
            </a:r>
            <a:r>
              <a:rPr lang="en-US" i="1" dirty="0" smtClean="0"/>
              <a:t>m*k</a:t>
            </a:r>
            <a:r>
              <a:rPr lang="en-US" dirty="0" smtClean="0"/>
              <a:t> prototypes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67</a:t>
            </a:fld>
            <a:endParaRPr lang="es-MX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35293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68960"/>
            <a:ext cx="849667" cy="106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088" y="1844824"/>
            <a:ext cx="4343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20 Conector recto"/>
          <p:cNvCxnSpPr>
            <a:stCxn id="28" idx="1"/>
          </p:cNvCxnSpPr>
          <p:nvPr/>
        </p:nvCxnSpPr>
        <p:spPr>
          <a:xfrm flipV="1">
            <a:off x="2735796" y="2564904"/>
            <a:ext cx="3636404" cy="129614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28" idx="1"/>
          </p:cNvCxnSpPr>
          <p:nvPr/>
        </p:nvCxnSpPr>
        <p:spPr>
          <a:xfrm flipV="1">
            <a:off x="2735796" y="2636912"/>
            <a:ext cx="2556284" cy="122413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28" idx="1"/>
          </p:cNvCxnSpPr>
          <p:nvPr/>
        </p:nvCxnSpPr>
        <p:spPr>
          <a:xfrm flipV="1">
            <a:off x="2735796" y="3284984"/>
            <a:ext cx="3348372" cy="57606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errar llave"/>
          <p:cNvSpPr/>
          <p:nvPr/>
        </p:nvSpPr>
        <p:spPr>
          <a:xfrm rot="16200000">
            <a:off x="2591780" y="3609020"/>
            <a:ext cx="288032" cy="792088"/>
          </a:xfrm>
          <a:prstGeom prst="righ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6" name="35 Conector recto"/>
          <p:cNvCxnSpPr>
            <a:stCxn id="28" idx="1"/>
          </p:cNvCxnSpPr>
          <p:nvPr/>
        </p:nvCxnSpPr>
        <p:spPr>
          <a:xfrm flipV="1">
            <a:off x="2735796" y="3573016"/>
            <a:ext cx="4428492" cy="28803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28" idx="1"/>
          </p:cNvCxnSpPr>
          <p:nvPr/>
        </p:nvCxnSpPr>
        <p:spPr>
          <a:xfrm flipV="1">
            <a:off x="2735796" y="3645024"/>
            <a:ext cx="5508612" cy="21602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2843808" y="2636912"/>
            <a:ext cx="747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 smtClean="0"/>
              <a:t>S</a:t>
            </a:r>
            <a:r>
              <a:rPr lang="es-MX" sz="3000" baseline="-25000" dirty="0" smtClean="0"/>
              <a:t>m,k</a:t>
            </a:r>
            <a:endParaRPr lang="es-MX" sz="3000" baseline="-25000" dirty="0"/>
          </a:p>
        </p:txBody>
      </p:sp>
      <p:sp>
        <p:nvSpPr>
          <p:cNvPr id="43" name="42 Flecha derecha"/>
          <p:cNvSpPr/>
          <p:nvPr/>
        </p:nvSpPr>
        <p:spPr>
          <a:xfrm rot="5400000">
            <a:off x="1835696" y="4797152"/>
            <a:ext cx="64807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700995"/>
            <a:ext cx="1728000" cy="1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2" grpId="0"/>
      <p:bldP spid="4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Multimodal meta-</a:t>
            </a:r>
            <a:r>
              <a:rPr lang="es-MX" dirty="0" err="1" smtClean="0"/>
              <a:t>features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68</a:t>
            </a:fld>
            <a:endParaRPr lang="es-MX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71" y="1052736"/>
            <a:ext cx="89098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79512" y="5589240"/>
            <a:ext cx="8712968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smtClean="0"/>
              <a:t>U. </a:t>
            </a:r>
            <a:r>
              <a:rPr lang="en-US" sz="1400" dirty="0" err="1" smtClean="0"/>
              <a:t>Sapkota</a:t>
            </a:r>
            <a:r>
              <a:rPr lang="en-US" sz="1400" dirty="0" smtClean="0"/>
              <a:t>, T. </a:t>
            </a:r>
            <a:r>
              <a:rPr lang="en-US" sz="1400" dirty="0" err="1" smtClean="0"/>
              <a:t>Solorio</a:t>
            </a:r>
            <a:r>
              <a:rPr lang="en-US" sz="1400" dirty="0" smtClean="0"/>
              <a:t>, M. Montes y </a:t>
            </a:r>
            <a:r>
              <a:rPr lang="en-US" sz="1400" dirty="0" err="1" smtClean="0"/>
              <a:t>Gómez</a:t>
            </a:r>
            <a:r>
              <a:rPr lang="en-US" sz="1400" dirty="0" smtClean="0"/>
              <a:t>, P. </a:t>
            </a:r>
            <a:r>
              <a:rPr lang="en-US" sz="1400" dirty="0" err="1" smtClean="0"/>
              <a:t>Rosso</a:t>
            </a:r>
            <a:r>
              <a:rPr lang="en-US" sz="1400" dirty="0" smtClean="0"/>
              <a:t>. </a:t>
            </a:r>
            <a:r>
              <a:rPr lang="en-US" sz="1400" b="1" dirty="0" smtClean="0"/>
              <a:t>The use of Orthogonal Similarity Relations in the Prediction of Authorship. </a:t>
            </a:r>
            <a:r>
              <a:rPr lang="en-US" sz="1400" dirty="0" err="1" smtClean="0"/>
              <a:t>CICLing</a:t>
            </a:r>
            <a:r>
              <a:rPr lang="en-US" sz="1400" dirty="0" smtClean="0"/>
              <a:t> 2013, pp 463-475.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Multimodal meta-</a:t>
            </a:r>
            <a:r>
              <a:rPr lang="es-MX" dirty="0" err="1" smtClean="0"/>
              <a:t>features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n-US" dirty="0" smtClean="0"/>
              <a:t>authorship attribution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pPr algn="just"/>
            <a:r>
              <a:rPr lang="es-MX" b="1" dirty="0" err="1" smtClean="0"/>
              <a:t>Authorship</a:t>
            </a:r>
            <a:r>
              <a:rPr lang="es-MX" b="1" dirty="0" smtClean="0"/>
              <a:t> </a:t>
            </a:r>
            <a:r>
              <a:rPr lang="es-MX" b="1" dirty="0" err="1" smtClean="0"/>
              <a:t>attribution</a:t>
            </a:r>
            <a:r>
              <a:rPr lang="es-MX" b="1" dirty="0" smtClean="0"/>
              <a:t>: </a:t>
            </a:r>
            <a:r>
              <a:rPr lang="en-US" dirty="0" smtClean="0"/>
              <a:t>Given texts of uncertain authorship and texts written by a set of candidate authors, the task is to map the uncertain texts onto their true authors among the candidates.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Applications include: fraud detection, spam filtering, computer forensics and plagiarism detection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69</a:t>
            </a:fld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207167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4.bp.blogspot.com/_L4LlO0j18_U/SZojlmrp0wI/AAAAAAAAADs/LH5lRH-z1Dg/s320/ANONIMO+AMENAZA+DE+MUE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096"/>
            <a:ext cx="1324728" cy="164307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228" y="5589240"/>
            <a:ext cx="47767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encrypted-tbn1.google.com/images?q=tbn:ANd9GcTT9pei1D6xi59delF6p2eBmoGZZwhBfRiVWakus0E4FEYDK1I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149080"/>
            <a:ext cx="1014407" cy="142768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149080"/>
            <a:ext cx="2736304" cy="12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Main</a:t>
            </a:r>
            <a:r>
              <a:rPr lang="es-MX" dirty="0" smtClean="0"/>
              <a:t> </a:t>
            </a:r>
            <a:r>
              <a:rPr lang="es-MX" dirty="0" err="1" smtClean="0"/>
              <a:t>problems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04056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MX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BoW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ignores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semantic information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it simply looks at the surface word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forms</a:t>
            </a:r>
          </a:p>
          <a:p>
            <a:pPr lvl="1"/>
            <a:r>
              <a:rPr lang="en-US" dirty="0"/>
              <a:t>Polysemy and synonymy are </a:t>
            </a:r>
            <a:r>
              <a:rPr lang="en-US" dirty="0" smtClean="0"/>
              <a:t>big problems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175" lvl="1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Polysemy introduces noise into the BOW representation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547664" y="3006244"/>
            <a:ext cx="2160240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2315845" y="25649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Plant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069575" y="2934236"/>
            <a:ext cx="40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d</a:t>
            </a:r>
            <a:r>
              <a:rPr lang="es-ES" sz="2000" baseline="-25000" dirty="0" smtClean="0"/>
              <a:t>1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43608" y="4302388"/>
            <a:ext cx="409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/>
              <a:t>d</a:t>
            </a:r>
            <a:r>
              <a:rPr lang="es-ES" sz="2000" baseline="-25000" dirty="0" err="1"/>
              <a:t>n</a:t>
            </a:r>
            <a:endParaRPr lang="es-ES" sz="2000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2411760" y="3037480"/>
            <a:ext cx="0" cy="17020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2745590" y="3041966"/>
            <a:ext cx="0" cy="17020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2424139" y="32129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433854" y="41397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</a:t>
            </a:r>
          </a:p>
        </p:txBody>
      </p:sp>
      <p:sp>
        <p:nvSpPr>
          <p:cNvPr id="17" name="Esquina doblada 16"/>
          <p:cNvSpPr/>
          <p:nvPr/>
        </p:nvSpPr>
        <p:spPr>
          <a:xfrm>
            <a:off x="4932040" y="2780928"/>
            <a:ext cx="864096" cy="864096"/>
          </a:xfrm>
          <a:prstGeom prst="foldedCorner">
            <a:avLst>
              <a:gd name="adj" fmla="val 2674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5004048" y="298766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Plant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700706" y="3635732"/>
            <a:ext cx="138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chemeClr val="tx2"/>
                </a:solidFill>
              </a:rPr>
              <a:t>Agriculture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20" name="Esquina doblada 19"/>
          <p:cNvSpPr/>
          <p:nvPr/>
        </p:nvSpPr>
        <p:spPr>
          <a:xfrm>
            <a:off x="6459518" y="3614246"/>
            <a:ext cx="864096" cy="864096"/>
          </a:xfrm>
          <a:prstGeom prst="foldedCorner">
            <a:avLst>
              <a:gd name="adj" fmla="val 2674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531526" y="382097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Plant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382496" y="4469050"/>
            <a:ext cx="106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chemeClr val="tx2"/>
                </a:solidFill>
              </a:rPr>
              <a:t>Industry</a:t>
            </a:r>
            <a:endParaRPr lang="es-ES" sz="2000" b="1" dirty="0">
              <a:solidFill>
                <a:schemeClr val="tx2"/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2843808" y="3356992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2843808" y="4365104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Multimodal meta-</a:t>
            </a:r>
            <a:r>
              <a:rPr lang="es-MX" dirty="0" err="1" smtClean="0"/>
              <a:t>features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n-US" dirty="0" smtClean="0"/>
              <a:t>authorship attribution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Instance-based</a:t>
            </a:r>
            <a:r>
              <a:rPr lang="es-MX" dirty="0" smtClean="0"/>
              <a:t> </a:t>
            </a:r>
            <a:r>
              <a:rPr lang="es-MX" dirty="0" err="1" smtClean="0"/>
              <a:t>approach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authorship</a:t>
            </a:r>
            <a:r>
              <a:rPr lang="es-MX" dirty="0" smtClean="0"/>
              <a:t> </a:t>
            </a:r>
            <a:r>
              <a:rPr lang="es-MX" dirty="0" err="1" smtClean="0"/>
              <a:t>attribution</a:t>
            </a:r>
            <a:r>
              <a:rPr lang="es-MX" dirty="0" smtClean="0"/>
              <a:t> (~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categorization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70</a:t>
            </a:fld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380" y="1965345"/>
            <a:ext cx="5416908" cy="419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Multimodal meta-</a:t>
            </a:r>
            <a:r>
              <a:rPr lang="es-MX" dirty="0" err="1" smtClean="0"/>
              <a:t>features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AA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Application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authorship</a:t>
            </a:r>
            <a:r>
              <a:rPr lang="es-MX" dirty="0" smtClean="0"/>
              <a:t> </a:t>
            </a:r>
            <a:r>
              <a:rPr lang="es-MX" dirty="0" err="1" smtClean="0"/>
              <a:t>attribution</a:t>
            </a:r>
            <a:r>
              <a:rPr lang="es-MX" dirty="0" smtClean="0"/>
              <a:t>. </a:t>
            </a:r>
            <a:r>
              <a:rPr lang="es-MX" dirty="0" err="1" smtClean="0"/>
              <a:t>First</a:t>
            </a:r>
            <a:r>
              <a:rPr lang="es-MX" dirty="0" smtClean="0"/>
              <a:t> </a:t>
            </a:r>
            <a:r>
              <a:rPr lang="es-MX" dirty="0" err="1" smtClean="0"/>
              <a:t>level</a:t>
            </a:r>
            <a:r>
              <a:rPr lang="es-MX" dirty="0" smtClean="0"/>
              <a:t> </a:t>
            </a:r>
            <a:r>
              <a:rPr lang="es-MX" dirty="0" err="1" smtClean="0"/>
              <a:t>features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71</a:t>
            </a:fld>
            <a:endParaRPr lang="es-MX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6940"/>
            <a:ext cx="6336704" cy="453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Multimodal meta-</a:t>
            </a:r>
            <a:r>
              <a:rPr lang="es-MX" dirty="0" err="1" smtClean="0"/>
              <a:t>features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AA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4320480" cy="3240360"/>
          </a:xfrm>
        </p:spPr>
        <p:txBody>
          <a:bodyPr>
            <a:normAutofit fontScale="92500" lnSpcReduction="10000"/>
          </a:bodyPr>
          <a:lstStyle/>
          <a:p>
            <a:r>
              <a:rPr lang="es-MX" dirty="0" err="1" smtClean="0"/>
              <a:t>Some</a:t>
            </a:r>
            <a:r>
              <a:rPr lang="es-MX" dirty="0" smtClean="0"/>
              <a:t> experimental </a:t>
            </a:r>
            <a:r>
              <a:rPr lang="es-MX" dirty="0" err="1" smtClean="0"/>
              <a:t>results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First-level</a:t>
            </a:r>
            <a:r>
              <a:rPr lang="es-MX" dirty="0" smtClean="0"/>
              <a:t> + meta-</a:t>
            </a:r>
            <a:r>
              <a:rPr lang="es-MX" dirty="0" err="1" smtClean="0"/>
              <a:t>features</a:t>
            </a:r>
            <a:r>
              <a:rPr lang="es-MX" dirty="0" smtClean="0"/>
              <a:t> </a:t>
            </a:r>
            <a:r>
              <a:rPr lang="es-MX" dirty="0" err="1" smtClean="0"/>
              <a:t>obtained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best</a:t>
            </a:r>
            <a:r>
              <a:rPr lang="es-MX" dirty="0" smtClean="0"/>
              <a:t> </a:t>
            </a:r>
            <a:r>
              <a:rPr lang="es-MX" dirty="0" err="1" smtClean="0"/>
              <a:t>results</a:t>
            </a:r>
            <a:endParaRPr lang="es-MX" dirty="0" smtClean="0"/>
          </a:p>
          <a:p>
            <a:pPr lvl="1"/>
            <a:r>
              <a:rPr lang="es-MX" dirty="0" err="1" smtClean="0"/>
              <a:t>The</a:t>
            </a:r>
            <a:r>
              <a:rPr lang="es-MX" dirty="0" smtClean="0"/>
              <a:t> more </a:t>
            </a:r>
            <a:r>
              <a:rPr lang="es-MX" dirty="0" err="1" smtClean="0"/>
              <a:t>clusters</a:t>
            </a:r>
            <a:r>
              <a:rPr lang="es-MX" dirty="0" smtClean="0"/>
              <a:t> are </a:t>
            </a:r>
            <a:r>
              <a:rPr lang="es-MX" dirty="0" err="1" smtClean="0"/>
              <a:t>considered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better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performance </a:t>
            </a:r>
          </a:p>
          <a:p>
            <a:pPr lvl="1"/>
            <a:r>
              <a:rPr lang="es-MX" dirty="0" err="1" smtClean="0">
                <a:solidFill>
                  <a:schemeClr val="bg1"/>
                </a:solidFill>
              </a:rPr>
              <a:t>Better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results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than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related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works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72</a:t>
            </a:fld>
            <a:endParaRPr lang="es-MX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41433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79512" y="6021288"/>
            <a:ext cx="871296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s-MX" sz="1400" dirty="0" smtClean="0"/>
              <a:t>T. </a:t>
            </a:r>
            <a:r>
              <a:rPr lang="es-MX" sz="1400" dirty="0" err="1" smtClean="0"/>
              <a:t>Solorio</a:t>
            </a:r>
            <a:r>
              <a:rPr lang="es-MX" sz="1400" dirty="0" smtClean="0"/>
              <a:t>, S. </a:t>
            </a:r>
            <a:r>
              <a:rPr lang="es-MX" sz="1400" dirty="0" err="1" smtClean="0"/>
              <a:t>Pillay</a:t>
            </a:r>
            <a:r>
              <a:rPr lang="es-MX" sz="1400" dirty="0" smtClean="0"/>
              <a:t>, S. </a:t>
            </a:r>
            <a:r>
              <a:rPr lang="es-MX" sz="1400" dirty="0" err="1" smtClean="0"/>
              <a:t>Raghavan</a:t>
            </a:r>
            <a:r>
              <a:rPr lang="es-MX" sz="1400" dirty="0" smtClean="0"/>
              <a:t> and M. Montes y </a:t>
            </a:r>
            <a:r>
              <a:rPr lang="es-MX" sz="1400" dirty="0" err="1" smtClean="0"/>
              <a:t>Gomez</a:t>
            </a:r>
            <a:r>
              <a:rPr lang="es-MX" sz="1400" dirty="0" smtClean="0"/>
              <a:t>. </a:t>
            </a:r>
            <a:r>
              <a:rPr lang="es-MX" sz="1400" b="1" dirty="0" err="1" smtClean="0"/>
              <a:t>Modality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Specific</a:t>
            </a:r>
            <a:r>
              <a:rPr lang="es-MX" sz="1400" b="1" dirty="0" smtClean="0"/>
              <a:t> Meta </a:t>
            </a:r>
            <a:r>
              <a:rPr lang="es-MX" sz="1400" b="1" dirty="0" err="1" smtClean="0"/>
              <a:t>Features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for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Authorship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Attribution</a:t>
            </a:r>
            <a:r>
              <a:rPr lang="es-MX" sz="1400" b="1" dirty="0" smtClean="0"/>
              <a:t> in Web </a:t>
            </a:r>
            <a:r>
              <a:rPr lang="es-MX" sz="1400" b="1" dirty="0" err="1" smtClean="0"/>
              <a:t>Forum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Posts</a:t>
            </a:r>
            <a:r>
              <a:rPr lang="es-MX" sz="1400" b="1" dirty="0" smtClean="0"/>
              <a:t>. </a:t>
            </a:r>
            <a:r>
              <a:rPr lang="es-MX" sz="1400" dirty="0" smtClean="0"/>
              <a:t>In </a:t>
            </a:r>
            <a:r>
              <a:rPr lang="es-MX" sz="1400" dirty="0" err="1" smtClean="0"/>
              <a:t>Proceedings</a:t>
            </a:r>
            <a:r>
              <a:rPr lang="es-MX" sz="1400" dirty="0" smtClean="0"/>
              <a:t> of </a:t>
            </a:r>
            <a:r>
              <a:rPr lang="es-MX" sz="1400" dirty="0" err="1" smtClean="0"/>
              <a:t>the</a:t>
            </a:r>
            <a:r>
              <a:rPr lang="es-MX" sz="1400" dirty="0" smtClean="0"/>
              <a:t> 5th International </a:t>
            </a:r>
            <a:r>
              <a:rPr lang="es-MX" sz="1400" dirty="0" err="1" smtClean="0"/>
              <a:t>Joint</a:t>
            </a:r>
            <a:r>
              <a:rPr lang="es-MX" sz="1400" dirty="0" smtClean="0"/>
              <a:t> </a:t>
            </a:r>
            <a:r>
              <a:rPr lang="es-MX" sz="1400" dirty="0" err="1" smtClean="0"/>
              <a:t>Conference</a:t>
            </a:r>
            <a:r>
              <a:rPr lang="es-MX" sz="1400" dirty="0" smtClean="0"/>
              <a:t> </a:t>
            </a:r>
            <a:r>
              <a:rPr lang="es-MX" sz="1400" dirty="0" err="1" smtClean="0"/>
              <a:t>on</a:t>
            </a:r>
            <a:r>
              <a:rPr lang="es-MX" sz="1400" dirty="0" smtClean="0"/>
              <a:t> Natural </a:t>
            </a:r>
            <a:r>
              <a:rPr lang="es-MX" sz="1400" dirty="0" err="1" smtClean="0"/>
              <a:t>Language</a:t>
            </a:r>
            <a:r>
              <a:rPr lang="es-MX" sz="1400" dirty="0" smtClean="0"/>
              <a:t> </a:t>
            </a:r>
            <a:r>
              <a:rPr lang="es-MX" sz="1400" dirty="0" err="1" smtClean="0"/>
              <a:t>Processing</a:t>
            </a:r>
            <a:r>
              <a:rPr lang="es-MX" sz="1400" dirty="0" smtClean="0"/>
              <a:t> , (IJCNLP-2011).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Multimodal meta-</a:t>
            </a:r>
            <a:r>
              <a:rPr lang="es-MX" dirty="0" err="1" smtClean="0"/>
              <a:t>features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AA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4320480" cy="3240360"/>
          </a:xfrm>
        </p:spPr>
        <p:txBody>
          <a:bodyPr>
            <a:normAutofit fontScale="92500" lnSpcReduction="10000"/>
          </a:bodyPr>
          <a:lstStyle/>
          <a:p>
            <a:r>
              <a:rPr lang="es-MX" dirty="0" err="1" smtClean="0"/>
              <a:t>Some</a:t>
            </a:r>
            <a:r>
              <a:rPr lang="es-MX" dirty="0" smtClean="0"/>
              <a:t> experimental </a:t>
            </a:r>
            <a:r>
              <a:rPr lang="es-MX" dirty="0" err="1" smtClean="0"/>
              <a:t>results</a:t>
            </a:r>
            <a:r>
              <a:rPr lang="es-MX" dirty="0" smtClean="0"/>
              <a:t>:</a:t>
            </a:r>
          </a:p>
          <a:p>
            <a:pPr lvl="1"/>
            <a:r>
              <a:rPr lang="es-MX" dirty="0" err="1" smtClean="0"/>
              <a:t>First-level</a:t>
            </a:r>
            <a:r>
              <a:rPr lang="es-MX" dirty="0" smtClean="0"/>
              <a:t> + meta-</a:t>
            </a:r>
            <a:r>
              <a:rPr lang="es-MX" dirty="0" err="1" smtClean="0"/>
              <a:t>features</a:t>
            </a:r>
            <a:r>
              <a:rPr lang="es-MX" dirty="0" smtClean="0"/>
              <a:t> </a:t>
            </a:r>
            <a:r>
              <a:rPr lang="es-MX" dirty="0" err="1" smtClean="0"/>
              <a:t>obtained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best</a:t>
            </a:r>
            <a:r>
              <a:rPr lang="es-MX" dirty="0" smtClean="0"/>
              <a:t> </a:t>
            </a:r>
            <a:r>
              <a:rPr lang="es-MX" dirty="0" err="1" smtClean="0"/>
              <a:t>results</a:t>
            </a:r>
            <a:endParaRPr lang="es-MX" dirty="0" smtClean="0"/>
          </a:p>
          <a:p>
            <a:pPr lvl="1"/>
            <a:r>
              <a:rPr lang="es-MX" dirty="0" err="1" smtClean="0"/>
              <a:t>The</a:t>
            </a:r>
            <a:r>
              <a:rPr lang="es-MX" dirty="0" smtClean="0"/>
              <a:t> more </a:t>
            </a:r>
            <a:r>
              <a:rPr lang="es-MX" dirty="0" err="1" smtClean="0"/>
              <a:t>clusters</a:t>
            </a:r>
            <a:r>
              <a:rPr lang="es-MX" dirty="0" smtClean="0"/>
              <a:t> are </a:t>
            </a:r>
            <a:r>
              <a:rPr lang="es-MX" dirty="0" err="1" smtClean="0"/>
              <a:t>considered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better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performance </a:t>
            </a:r>
          </a:p>
          <a:p>
            <a:pPr lvl="1"/>
            <a:r>
              <a:rPr lang="es-MX" dirty="0" err="1" smtClean="0"/>
              <a:t>Better</a:t>
            </a:r>
            <a:r>
              <a:rPr lang="es-MX" dirty="0" smtClean="0"/>
              <a:t> </a:t>
            </a:r>
            <a:r>
              <a:rPr lang="es-MX" dirty="0" err="1" smtClean="0"/>
              <a:t>results</a:t>
            </a:r>
            <a:r>
              <a:rPr lang="es-MX" dirty="0" smtClean="0"/>
              <a:t> </a:t>
            </a:r>
            <a:r>
              <a:rPr lang="es-MX" dirty="0" err="1" smtClean="0"/>
              <a:t>than</a:t>
            </a:r>
            <a:r>
              <a:rPr lang="es-MX" dirty="0" smtClean="0"/>
              <a:t> </a:t>
            </a:r>
            <a:r>
              <a:rPr lang="es-MX" dirty="0" err="1" smtClean="0"/>
              <a:t>related</a:t>
            </a:r>
            <a:r>
              <a:rPr lang="es-MX" dirty="0" smtClean="0"/>
              <a:t> </a:t>
            </a:r>
            <a:r>
              <a:rPr lang="es-MX" dirty="0" err="1" smtClean="0"/>
              <a:t>works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73</a:t>
            </a:fld>
            <a:endParaRPr lang="es-MX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41433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4355976" cy="106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79512" y="6021288"/>
            <a:ext cx="871296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s-MX" sz="1400" dirty="0" smtClean="0"/>
              <a:t>T. </a:t>
            </a:r>
            <a:r>
              <a:rPr lang="es-MX" sz="1400" dirty="0" err="1" smtClean="0"/>
              <a:t>Solorio</a:t>
            </a:r>
            <a:r>
              <a:rPr lang="es-MX" sz="1400" dirty="0" smtClean="0"/>
              <a:t>, S. </a:t>
            </a:r>
            <a:r>
              <a:rPr lang="es-MX" sz="1400" dirty="0" err="1" smtClean="0"/>
              <a:t>Pillay</a:t>
            </a:r>
            <a:r>
              <a:rPr lang="es-MX" sz="1400" dirty="0" smtClean="0"/>
              <a:t>, S. </a:t>
            </a:r>
            <a:r>
              <a:rPr lang="es-MX" sz="1400" dirty="0" err="1" smtClean="0"/>
              <a:t>Raghavan</a:t>
            </a:r>
            <a:r>
              <a:rPr lang="es-MX" sz="1400" dirty="0" smtClean="0"/>
              <a:t> and M. Montes y </a:t>
            </a:r>
            <a:r>
              <a:rPr lang="es-MX" sz="1400" dirty="0" err="1" smtClean="0"/>
              <a:t>Gomez</a:t>
            </a:r>
            <a:r>
              <a:rPr lang="es-MX" sz="1400" dirty="0" smtClean="0"/>
              <a:t>. </a:t>
            </a:r>
            <a:r>
              <a:rPr lang="es-MX" sz="1400" b="1" dirty="0" err="1" smtClean="0"/>
              <a:t>Modality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Specific</a:t>
            </a:r>
            <a:r>
              <a:rPr lang="es-MX" sz="1400" b="1" dirty="0" smtClean="0"/>
              <a:t> Meta </a:t>
            </a:r>
            <a:r>
              <a:rPr lang="es-MX" sz="1400" b="1" dirty="0" err="1" smtClean="0"/>
              <a:t>Features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for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Authorship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Attribution</a:t>
            </a:r>
            <a:r>
              <a:rPr lang="es-MX" sz="1400" b="1" dirty="0" smtClean="0"/>
              <a:t> in Web </a:t>
            </a:r>
            <a:r>
              <a:rPr lang="es-MX" sz="1400" b="1" dirty="0" err="1" smtClean="0"/>
              <a:t>Forum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Posts</a:t>
            </a:r>
            <a:r>
              <a:rPr lang="es-MX" sz="1400" b="1" dirty="0" smtClean="0"/>
              <a:t>. </a:t>
            </a:r>
            <a:r>
              <a:rPr lang="es-MX" sz="1400" dirty="0" smtClean="0"/>
              <a:t>In </a:t>
            </a:r>
            <a:r>
              <a:rPr lang="es-MX" sz="1400" dirty="0" err="1" smtClean="0"/>
              <a:t>Proceedings</a:t>
            </a:r>
            <a:r>
              <a:rPr lang="es-MX" sz="1400" dirty="0" smtClean="0"/>
              <a:t> of </a:t>
            </a:r>
            <a:r>
              <a:rPr lang="es-MX" sz="1400" dirty="0" err="1" smtClean="0"/>
              <a:t>the</a:t>
            </a:r>
            <a:r>
              <a:rPr lang="es-MX" sz="1400" dirty="0" smtClean="0"/>
              <a:t> 5th International </a:t>
            </a:r>
            <a:r>
              <a:rPr lang="es-MX" sz="1400" dirty="0" err="1" smtClean="0"/>
              <a:t>Joint</a:t>
            </a:r>
            <a:r>
              <a:rPr lang="es-MX" sz="1400" dirty="0" smtClean="0"/>
              <a:t> </a:t>
            </a:r>
            <a:r>
              <a:rPr lang="es-MX" sz="1400" dirty="0" err="1" smtClean="0"/>
              <a:t>Conference</a:t>
            </a:r>
            <a:r>
              <a:rPr lang="es-MX" sz="1400" dirty="0" smtClean="0"/>
              <a:t> </a:t>
            </a:r>
            <a:r>
              <a:rPr lang="es-MX" sz="1400" dirty="0" err="1" smtClean="0"/>
              <a:t>on</a:t>
            </a:r>
            <a:r>
              <a:rPr lang="es-MX" sz="1400" dirty="0" smtClean="0"/>
              <a:t> Natural </a:t>
            </a:r>
            <a:r>
              <a:rPr lang="es-MX" sz="1400" dirty="0" err="1" smtClean="0"/>
              <a:t>Language</a:t>
            </a:r>
            <a:r>
              <a:rPr lang="es-MX" sz="1400" dirty="0" smtClean="0"/>
              <a:t> </a:t>
            </a:r>
            <a:r>
              <a:rPr lang="es-MX" sz="1400" dirty="0" err="1" smtClean="0"/>
              <a:t>Processing</a:t>
            </a:r>
            <a:r>
              <a:rPr lang="es-MX" sz="1400" dirty="0" smtClean="0"/>
              <a:t> , (IJCNLP-2011).</a:t>
            </a:r>
            <a:endParaRPr lang="es-MX" sz="1400" dirty="0"/>
          </a:p>
        </p:txBody>
      </p:sp>
      <p:sp>
        <p:nvSpPr>
          <p:cNvPr id="9" name="8 Rectángulo"/>
          <p:cNvSpPr/>
          <p:nvPr/>
        </p:nvSpPr>
        <p:spPr>
          <a:xfrm>
            <a:off x="251520" y="4581128"/>
            <a:ext cx="4464496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Multimodal meta-</a:t>
            </a:r>
            <a:r>
              <a:rPr lang="es-MX" dirty="0" err="1" smtClean="0"/>
              <a:t>features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AA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040560"/>
          </a:xfrm>
        </p:spPr>
        <p:txBody>
          <a:bodyPr/>
          <a:lstStyle/>
          <a:p>
            <a:r>
              <a:rPr lang="es-MX" dirty="0" err="1" smtClean="0"/>
              <a:t>Some</a:t>
            </a:r>
            <a:r>
              <a:rPr lang="es-MX" dirty="0" smtClean="0"/>
              <a:t> experimental </a:t>
            </a:r>
            <a:r>
              <a:rPr lang="es-MX" dirty="0" err="1" smtClean="0"/>
              <a:t>results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74</a:t>
            </a:fld>
            <a:endParaRPr lang="es-MX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41355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5688632" cy="51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Conclusions</a:t>
            </a:r>
            <a:r>
              <a:rPr lang="es-MX" dirty="0" smtClean="0"/>
              <a:t> (2)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Multimodal and </a:t>
            </a:r>
            <a:r>
              <a:rPr lang="es-MX" dirty="0" err="1" smtClean="0"/>
              <a:t>similarity-based</a:t>
            </a:r>
            <a:r>
              <a:rPr lang="es-MX" dirty="0" smtClean="0"/>
              <a:t> </a:t>
            </a:r>
            <a:r>
              <a:rPr lang="es-MX" dirty="0" err="1" smtClean="0"/>
              <a:t>metafeatures</a:t>
            </a:r>
            <a:r>
              <a:rPr lang="es-MX" dirty="0" smtClean="0"/>
              <a:t> </a:t>
            </a:r>
            <a:r>
              <a:rPr lang="es-MX" dirty="0" err="1" smtClean="0"/>
              <a:t>aim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represent</a:t>
            </a:r>
            <a:r>
              <a:rPr lang="es-MX" dirty="0" smtClean="0"/>
              <a:t> a </a:t>
            </a:r>
            <a:r>
              <a:rPr lang="es-MX" dirty="0" err="1" smtClean="0"/>
              <a:t>document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its</a:t>
            </a:r>
            <a:r>
              <a:rPr lang="es-MX" dirty="0" smtClean="0"/>
              <a:t> </a:t>
            </a:r>
            <a:r>
              <a:rPr lang="es-MX" dirty="0" err="1" smtClean="0"/>
              <a:t>similarity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documents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and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classes</a:t>
            </a:r>
            <a:endParaRPr lang="es-MX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err="1" smtClean="0"/>
              <a:t>Metafeatures</a:t>
            </a:r>
            <a:r>
              <a:rPr lang="es-MX" dirty="0" smtClean="0"/>
              <a:t> (</a:t>
            </a:r>
            <a:r>
              <a:rPr lang="es-MX" dirty="0" err="1" smtClean="0"/>
              <a:t>combined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first-level</a:t>
            </a:r>
            <a:r>
              <a:rPr lang="es-MX" dirty="0" smtClean="0"/>
              <a:t> </a:t>
            </a:r>
            <a:r>
              <a:rPr lang="es-MX" dirty="0" err="1" smtClean="0"/>
              <a:t>features</a:t>
            </a:r>
            <a:r>
              <a:rPr lang="es-MX" dirty="0" smtClean="0"/>
              <a:t>) </a:t>
            </a:r>
            <a:r>
              <a:rPr lang="es-MX" dirty="0" err="1" smtClean="0"/>
              <a:t>resulted</a:t>
            </a:r>
            <a:r>
              <a:rPr lang="es-MX" dirty="0" smtClean="0"/>
              <a:t>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effective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AA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err="1" smtClean="0"/>
              <a:t>Higher</a:t>
            </a:r>
            <a:r>
              <a:rPr lang="es-MX" dirty="0" smtClean="0"/>
              <a:t> </a:t>
            </a:r>
            <a:r>
              <a:rPr lang="es-MX" dirty="0" err="1" smtClean="0"/>
              <a:t>improvements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observed</a:t>
            </a:r>
            <a:r>
              <a:rPr lang="es-MX" dirty="0" smtClean="0"/>
              <a:t> </a:t>
            </a:r>
            <a:r>
              <a:rPr lang="es-MX" dirty="0" err="1" smtClean="0"/>
              <a:t>when</a:t>
            </a:r>
            <a:r>
              <a:rPr lang="es-MX" dirty="0" smtClean="0"/>
              <a:t> more </a:t>
            </a:r>
            <a:r>
              <a:rPr lang="es-MX" dirty="0" err="1" smtClean="0"/>
              <a:t>authors</a:t>
            </a:r>
            <a:r>
              <a:rPr lang="es-MX" dirty="0" smtClean="0"/>
              <a:t> are </a:t>
            </a:r>
            <a:r>
              <a:rPr lang="es-MX" dirty="0" err="1" smtClean="0"/>
              <a:t>involved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problem</a:t>
            </a:r>
            <a:endParaRPr lang="es-MX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err="1" smtClean="0"/>
              <a:t>Metafeatures</a:t>
            </a:r>
            <a:r>
              <a:rPr lang="es-MX" dirty="0" smtClean="0"/>
              <a:t> can </a:t>
            </a:r>
            <a:r>
              <a:rPr lang="es-MX" dirty="0" err="1" smtClean="0"/>
              <a:t>be</a:t>
            </a:r>
            <a:r>
              <a:rPr lang="es-MX" dirty="0" smtClean="0"/>
              <a:t> </a:t>
            </a:r>
            <a:r>
              <a:rPr lang="es-MX" dirty="0" err="1" smtClean="0"/>
              <a:t>considered</a:t>
            </a:r>
            <a:r>
              <a:rPr lang="es-MX" dirty="0" smtClean="0"/>
              <a:t> a </a:t>
            </a:r>
            <a:r>
              <a:rPr lang="es-MX" dirty="0" err="1" smtClean="0"/>
              <a:t>type</a:t>
            </a:r>
            <a:r>
              <a:rPr lang="es-MX" dirty="0" smtClean="0"/>
              <a:t> of </a:t>
            </a:r>
            <a:r>
              <a:rPr lang="es-MX" dirty="0" err="1" smtClean="0"/>
              <a:t>concepts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75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Relation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approaches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b="1" dirty="0" err="1" smtClean="0">
                <a:solidFill>
                  <a:schemeClr val="bg1">
                    <a:lumMod val="50000"/>
                  </a:schemeClr>
                </a:solidFill>
              </a:rPr>
              <a:t>Latent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bg1">
                    <a:lumMod val="50000"/>
                  </a:schemeClr>
                </a:solidFill>
              </a:rPr>
              <a:t>semantic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bg1">
                    <a:lumMod val="50000"/>
                  </a:schemeClr>
                </a:solidFill>
              </a:rPr>
              <a:t>indexing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Concepts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derived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via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SVD,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concepts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i="1" dirty="0" smtClean="0">
                <a:solidFill>
                  <a:schemeClr val="bg1">
                    <a:lumMod val="50000"/>
                  </a:schemeClr>
                </a:solidFill>
              </a:rPr>
              <a:t>principal </a:t>
            </a:r>
            <a:r>
              <a:rPr lang="es-MX" i="1" dirty="0" err="1" smtClean="0">
                <a:solidFill>
                  <a:schemeClr val="bg1">
                    <a:lumMod val="50000"/>
                  </a:schemeClr>
                </a:solidFill>
              </a:rPr>
              <a:t>components</a:t>
            </a:r>
            <a:r>
              <a:rPr lang="es-MX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term-document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matrix</a:t>
            </a:r>
            <a:endParaRPr lang="es-MX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MX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MX" b="1" dirty="0" err="1" smtClean="0">
                <a:solidFill>
                  <a:schemeClr val="bg1">
                    <a:lumMod val="50000"/>
                  </a:schemeClr>
                </a:solidFill>
              </a:rPr>
              <a:t>Topic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bg1">
                    <a:lumMod val="50000"/>
                  </a:schemeClr>
                </a:solidFill>
              </a:rPr>
              <a:t>models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Concepts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probability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distributions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over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words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they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can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obtained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different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ways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pLSI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, LDA, etc.)</a:t>
            </a:r>
          </a:p>
          <a:p>
            <a:pPr algn="just"/>
            <a:endParaRPr lang="es-MX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MX" b="1" dirty="0" err="1" smtClean="0">
                <a:solidFill>
                  <a:schemeClr val="bg1">
                    <a:lumMod val="50000"/>
                  </a:schemeClr>
                </a:solidFill>
              </a:rPr>
              <a:t>Deep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Concepts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outputs of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hierarchical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neural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networks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aimed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reconstruct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documents</a:t>
            </a:r>
            <a:endParaRPr lang="es-MX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76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Final </a:t>
            </a:r>
            <a:r>
              <a:rPr lang="es-MX" dirty="0" err="1" smtClean="0"/>
              <a:t>remarks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n-US" dirty="0" smtClean="0"/>
              <a:t>Concept-based representations encode useful information into the representation of terms/documents</a:t>
            </a:r>
          </a:p>
          <a:p>
            <a:pPr lvl="0" algn="just"/>
            <a:endParaRPr lang="en-US" dirty="0" smtClean="0"/>
          </a:p>
          <a:p>
            <a:pPr algn="just"/>
            <a:r>
              <a:rPr lang="en-US" dirty="0" smtClean="0"/>
              <a:t>This useful information can be defined in different ways, depending on what we want to emphasize or characterize from documents</a:t>
            </a:r>
          </a:p>
          <a:p>
            <a:pPr lvl="1" algn="just"/>
            <a:r>
              <a:rPr lang="en-US" dirty="0" smtClean="0"/>
              <a:t>Term/document occurrence/co-occurrence</a:t>
            </a:r>
          </a:p>
          <a:p>
            <a:pPr lvl="1" algn="just"/>
            <a:r>
              <a:rPr lang="en-US" dirty="0" smtClean="0"/>
              <a:t>Inter-intra class information</a:t>
            </a:r>
          </a:p>
          <a:p>
            <a:pPr lvl="1" algn="just"/>
            <a:r>
              <a:rPr lang="en-US" dirty="0" smtClean="0"/>
              <a:t>Multimodal similarity</a:t>
            </a:r>
          </a:p>
          <a:p>
            <a:pPr lvl="1" algn="just"/>
            <a:r>
              <a:rPr lang="en-US" dirty="0" smtClean="0"/>
              <a:t>….</a:t>
            </a:r>
          </a:p>
          <a:p>
            <a:pPr algn="just"/>
            <a:endParaRPr lang="en-US" dirty="0" smtClean="0"/>
          </a:p>
          <a:p>
            <a:pPr lvl="0" algn="just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77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600" dirty="0" smtClean="0"/>
              <a:t>L. </a:t>
            </a:r>
            <a:r>
              <a:rPr lang="en-US" sz="1600" dirty="0" err="1" smtClean="0"/>
              <a:t>Zhixing</a:t>
            </a:r>
            <a:r>
              <a:rPr lang="en-US" sz="1600" dirty="0" smtClean="0"/>
              <a:t> , X. </a:t>
            </a:r>
            <a:r>
              <a:rPr lang="en-US" sz="1600" dirty="0" err="1" smtClean="0"/>
              <a:t>Zhongyang</a:t>
            </a:r>
            <a:r>
              <a:rPr lang="en-US" sz="1600" dirty="0" smtClean="0"/>
              <a:t>, Z. </a:t>
            </a:r>
            <a:r>
              <a:rPr lang="en-US" sz="1600" dirty="0" err="1" smtClean="0"/>
              <a:t>Yufang</a:t>
            </a:r>
            <a:r>
              <a:rPr lang="en-US" sz="1600" dirty="0" smtClean="0"/>
              <a:t>, L. </a:t>
            </a:r>
            <a:r>
              <a:rPr lang="en-US" sz="1600" dirty="0" err="1" smtClean="0"/>
              <a:t>Chunyong</a:t>
            </a:r>
            <a:r>
              <a:rPr lang="en-US" sz="1600" dirty="0" smtClean="0"/>
              <a:t>, L. </a:t>
            </a:r>
            <a:r>
              <a:rPr lang="en-US" sz="1600" dirty="0" err="1" smtClean="0"/>
              <a:t>Kuan</a:t>
            </a:r>
            <a:r>
              <a:rPr lang="en-US" sz="1600" dirty="0" smtClean="0"/>
              <a:t>. </a:t>
            </a:r>
            <a:r>
              <a:rPr lang="en-US" sz="1600" b="1" dirty="0" smtClean="0"/>
              <a:t>Fast text categorization using concise semantic analysis.</a:t>
            </a:r>
            <a:r>
              <a:rPr lang="en-US" sz="1600" dirty="0" smtClean="0"/>
              <a:t> </a:t>
            </a:r>
            <a:r>
              <a:rPr lang="en-US" sz="1600" i="1" dirty="0" smtClean="0"/>
              <a:t>Pattern Recognition Letters 32 (2011) 441–448</a:t>
            </a:r>
            <a:r>
              <a:rPr lang="en-US" sz="1600" dirty="0" smtClean="0"/>
              <a:t>.</a:t>
            </a:r>
          </a:p>
          <a:p>
            <a:pPr algn="just"/>
            <a:r>
              <a:rPr lang="es-MX" sz="1600" dirty="0" smtClean="0"/>
              <a:t>Adrián Pastor López-</a:t>
            </a:r>
            <a:r>
              <a:rPr lang="es-MX" sz="1600" dirty="0" err="1" smtClean="0"/>
              <a:t>Monroy</a:t>
            </a:r>
            <a:r>
              <a:rPr lang="es-MX" sz="1600" dirty="0" smtClean="0"/>
              <a:t>, Manuel Montes-y-Gómez, Luis Villaseñor-Pineda, Jesús Ariel Carrasco-Ochoa, and José </a:t>
            </a:r>
            <a:r>
              <a:rPr lang="es-MX" sz="1600" dirty="0" err="1" smtClean="0"/>
              <a:t>Fco</a:t>
            </a:r>
            <a:r>
              <a:rPr lang="es-MX" sz="1600" dirty="0" smtClean="0"/>
              <a:t>. Martínez-Trinidad. </a:t>
            </a:r>
            <a:r>
              <a:rPr lang="es-MX" sz="1600" b="1" dirty="0" smtClean="0"/>
              <a:t>A New </a:t>
            </a:r>
            <a:r>
              <a:rPr lang="es-MX" sz="1600" b="1" dirty="0" err="1" smtClean="0"/>
              <a:t>Document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Author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Representation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for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Authorship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Attribution</a:t>
            </a:r>
            <a:r>
              <a:rPr lang="es-MX" sz="1600" b="1" dirty="0" smtClean="0"/>
              <a:t>. </a:t>
            </a:r>
            <a:r>
              <a:rPr lang="es-MX" sz="1600" dirty="0" smtClean="0"/>
              <a:t>MCPR 2012, LNCS 7329, pp. 283--292 , </a:t>
            </a:r>
            <a:r>
              <a:rPr lang="es-MX" sz="1600" dirty="0" err="1" smtClean="0"/>
              <a:t>Springer</a:t>
            </a:r>
            <a:r>
              <a:rPr lang="es-MX" sz="1600" dirty="0" smtClean="0"/>
              <a:t>, 2012.</a:t>
            </a:r>
          </a:p>
          <a:p>
            <a:pPr algn="just"/>
            <a:r>
              <a:rPr lang="es-MX" sz="1600" dirty="0" smtClean="0"/>
              <a:t>P. López-</a:t>
            </a:r>
            <a:r>
              <a:rPr lang="es-MX" sz="1600" dirty="0" err="1" smtClean="0"/>
              <a:t>Monroy</a:t>
            </a:r>
            <a:r>
              <a:rPr lang="es-MX" sz="1600" dirty="0" smtClean="0"/>
              <a:t>, M. Montes-y-Gómez, H. J. Escalante, L. Villaseñor, and E. Villatoro-Tello. </a:t>
            </a:r>
            <a:r>
              <a:rPr lang="es-MX" sz="1600" b="1" dirty="0" err="1" smtClean="0"/>
              <a:t>INAOE’s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participation</a:t>
            </a:r>
            <a:r>
              <a:rPr lang="es-MX" sz="1600" b="1" dirty="0" smtClean="0"/>
              <a:t> at PAN’13: </a:t>
            </a:r>
            <a:r>
              <a:rPr lang="es-MX" sz="1600" b="1" dirty="0" err="1" smtClean="0"/>
              <a:t>Author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Profiling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task</a:t>
            </a:r>
            <a:r>
              <a:rPr lang="es-MX" sz="1600" b="1" dirty="0" smtClean="0"/>
              <a:t>.</a:t>
            </a:r>
            <a:r>
              <a:rPr lang="es-MX" sz="1600" dirty="0" smtClean="0"/>
              <a:t> </a:t>
            </a:r>
            <a:r>
              <a:rPr lang="es-MX" sz="1600" dirty="0" err="1" smtClean="0"/>
              <a:t>Notebook</a:t>
            </a:r>
            <a:r>
              <a:rPr lang="es-MX" sz="1600" dirty="0" smtClean="0"/>
              <a:t> </a:t>
            </a:r>
            <a:r>
              <a:rPr lang="es-MX" sz="1600" dirty="0" err="1" smtClean="0"/>
              <a:t>for</a:t>
            </a:r>
            <a:r>
              <a:rPr lang="es-MX" sz="1600" dirty="0" smtClean="0"/>
              <a:t> PAN at CLEF 2013. Valencia, España, </a:t>
            </a:r>
            <a:r>
              <a:rPr lang="es-MX" sz="1600" dirty="0" err="1" smtClean="0"/>
              <a:t>Sep-tember</a:t>
            </a:r>
            <a:r>
              <a:rPr lang="es-MX" sz="1600" dirty="0" smtClean="0"/>
              <a:t> 2013. </a:t>
            </a:r>
          </a:p>
          <a:p>
            <a:pPr algn="just"/>
            <a:r>
              <a:rPr lang="es-MX" sz="1600" dirty="0" smtClean="0"/>
              <a:t>T. </a:t>
            </a:r>
            <a:r>
              <a:rPr lang="es-MX" sz="1600" dirty="0" err="1" smtClean="0"/>
              <a:t>Solorio</a:t>
            </a:r>
            <a:r>
              <a:rPr lang="es-MX" sz="1600" dirty="0" smtClean="0"/>
              <a:t>, S. </a:t>
            </a:r>
            <a:r>
              <a:rPr lang="es-MX" sz="1600" dirty="0" err="1" smtClean="0"/>
              <a:t>Pillay</a:t>
            </a:r>
            <a:r>
              <a:rPr lang="es-MX" sz="1600" dirty="0" smtClean="0"/>
              <a:t>, S. </a:t>
            </a:r>
            <a:r>
              <a:rPr lang="es-MX" sz="1600" dirty="0" err="1" smtClean="0"/>
              <a:t>Raghavan</a:t>
            </a:r>
            <a:r>
              <a:rPr lang="es-MX" sz="1600" dirty="0" smtClean="0"/>
              <a:t> and M. Montes y </a:t>
            </a:r>
            <a:r>
              <a:rPr lang="es-MX" sz="1600" dirty="0" err="1" smtClean="0"/>
              <a:t>Gomez</a:t>
            </a:r>
            <a:r>
              <a:rPr lang="es-MX" sz="1600" dirty="0" smtClean="0"/>
              <a:t>. </a:t>
            </a:r>
            <a:r>
              <a:rPr lang="es-MX" sz="1600" b="1" dirty="0" err="1" smtClean="0"/>
              <a:t>Modality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Specific</a:t>
            </a:r>
            <a:r>
              <a:rPr lang="es-MX" sz="1600" b="1" dirty="0" smtClean="0"/>
              <a:t> Meta </a:t>
            </a:r>
            <a:r>
              <a:rPr lang="es-MX" sz="1600" b="1" dirty="0" err="1" smtClean="0"/>
              <a:t>Features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for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Authorship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Attribution</a:t>
            </a:r>
            <a:r>
              <a:rPr lang="es-MX" sz="1600" b="1" dirty="0" smtClean="0"/>
              <a:t> in Web </a:t>
            </a:r>
            <a:r>
              <a:rPr lang="es-MX" sz="1600" b="1" dirty="0" err="1" smtClean="0"/>
              <a:t>Forum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Posts</a:t>
            </a:r>
            <a:r>
              <a:rPr lang="es-MX" sz="1600" b="1" dirty="0" smtClean="0"/>
              <a:t>. </a:t>
            </a:r>
            <a:r>
              <a:rPr lang="es-MX" sz="1600" dirty="0" smtClean="0"/>
              <a:t>In </a:t>
            </a:r>
            <a:r>
              <a:rPr lang="es-MX" sz="1600" dirty="0" err="1" smtClean="0"/>
              <a:t>Proceedings</a:t>
            </a:r>
            <a:r>
              <a:rPr lang="es-MX" sz="1600" dirty="0" smtClean="0"/>
              <a:t> of </a:t>
            </a:r>
            <a:r>
              <a:rPr lang="es-MX" sz="1600" dirty="0" err="1" smtClean="0"/>
              <a:t>the</a:t>
            </a:r>
            <a:r>
              <a:rPr lang="es-MX" sz="1600" dirty="0" smtClean="0"/>
              <a:t> 5th International </a:t>
            </a:r>
            <a:r>
              <a:rPr lang="es-MX" sz="1600" dirty="0" err="1" smtClean="0"/>
              <a:t>Joint</a:t>
            </a:r>
            <a:r>
              <a:rPr lang="es-MX" sz="1600" dirty="0" smtClean="0"/>
              <a:t> </a:t>
            </a:r>
            <a:r>
              <a:rPr lang="es-MX" sz="1600" dirty="0" err="1" smtClean="0"/>
              <a:t>Conference</a:t>
            </a:r>
            <a:r>
              <a:rPr lang="es-MX" sz="1600" dirty="0" smtClean="0"/>
              <a:t> </a:t>
            </a:r>
            <a:r>
              <a:rPr lang="es-MX" sz="1600" dirty="0" err="1" smtClean="0"/>
              <a:t>on</a:t>
            </a:r>
            <a:r>
              <a:rPr lang="es-MX" sz="1600" dirty="0" smtClean="0"/>
              <a:t> Natural </a:t>
            </a:r>
            <a:r>
              <a:rPr lang="es-MX" sz="1600" dirty="0" err="1" smtClean="0"/>
              <a:t>Language</a:t>
            </a:r>
            <a:r>
              <a:rPr lang="es-MX" sz="1600" dirty="0" smtClean="0"/>
              <a:t> </a:t>
            </a:r>
            <a:r>
              <a:rPr lang="es-MX" sz="1600" dirty="0" err="1" smtClean="0"/>
              <a:t>Processing</a:t>
            </a:r>
            <a:r>
              <a:rPr lang="es-MX" sz="1600" dirty="0" smtClean="0"/>
              <a:t> , (IJCNLP-2011).</a:t>
            </a:r>
          </a:p>
          <a:p>
            <a:pPr algn="just"/>
            <a:r>
              <a:rPr lang="en-US" sz="1600" dirty="0" smtClean="0"/>
              <a:t>U. </a:t>
            </a:r>
            <a:r>
              <a:rPr lang="en-US" sz="1600" dirty="0" err="1" smtClean="0"/>
              <a:t>Sapkota</a:t>
            </a:r>
            <a:r>
              <a:rPr lang="en-US" sz="1600" dirty="0" smtClean="0"/>
              <a:t>, T. </a:t>
            </a:r>
            <a:r>
              <a:rPr lang="en-US" sz="1600" dirty="0" err="1" smtClean="0"/>
              <a:t>Solorio</a:t>
            </a:r>
            <a:r>
              <a:rPr lang="en-US" sz="1600" dirty="0" smtClean="0"/>
              <a:t>, M. Montes y </a:t>
            </a:r>
            <a:r>
              <a:rPr lang="en-US" sz="1600" dirty="0" err="1" smtClean="0"/>
              <a:t>Gómez</a:t>
            </a:r>
            <a:r>
              <a:rPr lang="en-US" sz="1600" dirty="0" smtClean="0"/>
              <a:t>, P. </a:t>
            </a:r>
            <a:r>
              <a:rPr lang="en-US" sz="1600" dirty="0" err="1" smtClean="0"/>
              <a:t>Rosso</a:t>
            </a:r>
            <a:r>
              <a:rPr lang="en-US" sz="1600" dirty="0" smtClean="0"/>
              <a:t>. </a:t>
            </a:r>
            <a:r>
              <a:rPr lang="en-US" sz="1600" b="1" dirty="0" smtClean="0"/>
              <a:t>The use of Orthogonal Similarity Relations in the Prediction of Authorship. </a:t>
            </a:r>
            <a:r>
              <a:rPr lang="en-US" sz="1600" dirty="0" err="1" smtClean="0"/>
              <a:t>CICLing</a:t>
            </a:r>
            <a:r>
              <a:rPr lang="en-US" sz="1600" dirty="0" smtClean="0"/>
              <a:t> 2013, pp 463-475. </a:t>
            </a:r>
          </a:p>
          <a:p>
            <a:pPr algn="just"/>
            <a:r>
              <a:rPr lang="es-MX" sz="1600" dirty="0" smtClean="0"/>
              <a:t>David M. </a:t>
            </a:r>
            <a:r>
              <a:rPr lang="es-MX" sz="1600" dirty="0" err="1" smtClean="0"/>
              <a:t>Blei</a:t>
            </a:r>
            <a:r>
              <a:rPr lang="es-MX" sz="1600" dirty="0" smtClean="0"/>
              <a:t>, Andrew Y. </a:t>
            </a:r>
            <a:r>
              <a:rPr lang="es-MX" sz="1600" dirty="0" err="1" smtClean="0"/>
              <a:t>Ng</a:t>
            </a:r>
            <a:r>
              <a:rPr lang="es-MX" sz="1600" dirty="0" smtClean="0"/>
              <a:t>, .Michael </a:t>
            </a:r>
            <a:r>
              <a:rPr lang="es-MX" sz="1600" dirty="0" err="1" smtClean="0"/>
              <a:t>Jordan</a:t>
            </a:r>
            <a:r>
              <a:rPr lang="es-MX" sz="1600" dirty="0" smtClean="0"/>
              <a:t>. </a:t>
            </a:r>
            <a:r>
              <a:rPr lang="es-MX" sz="1600" b="1" dirty="0" err="1" smtClean="0"/>
              <a:t>Latent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dirichlet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allocation</a:t>
            </a:r>
            <a:r>
              <a:rPr lang="es-MX" sz="1600" b="1" dirty="0" smtClean="0"/>
              <a:t>. </a:t>
            </a:r>
            <a:r>
              <a:rPr lang="es-MX" sz="1600" dirty="0" err="1" smtClean="0"/>
              <a:t>Journal</a:t>
            </a:r>
            <a:r>
              <a:rPr lang="es-MX" sz="1600" dirty="0" smtClean="0"/>
              <a:t> of Machine </a:t>
            </a:r>
            <a:r>
              <a:rPr lang="es-MX" sz="1600" dirty="0" err="1" smtClean="0"/>
              <a:t>Learning</a:t>
            </a:r>
            <a:r>
              <a:rPr lang="es-MX" sz="1600" dirty="0" smtClean="0"/>
              <a:t> </a:t>
            </a:r>
            <a:r>
              <a:rPr lang="es-MX" sz="1600" dirty="0" err="1" smtClean="0"/>
              <a:t>Research</a:t>
            </a:r>
            <a:r>
              <a:rPr lang="es-MX" sz="1600" dirty="0" smtClean="0"/>
              <a:t> Vol. 3, pp., 993-1022, 2003</a:t>
            </a:r>
          </a:p>
          <a:p>
            <a:pPr algn="just"/>
            <a:r>
              <a:rPr lang="en-US" sz="1600" dirty="0" smtClean="0"/>
              <a:t> </a:t>
            </a:r>
            <a:r>
              <a:rPr lang="en-US" sz="1600" dirty="0" err="1" smtClean="0"/>
              <a:t>Deerwester</a:t>
            </a:r>
            <a:r>
              <a:rPr lang="en-US" sz="1600" dirty="0" smtClean="0"/>
              <a:t>, S., et al, </a:t>
            </a:r>
            <a:r>
              <a:rPr lang="en-US" sz="1600" b="1" dirty="0" smtClean="0"/>
              <a:t>Improving Information Retrieval with Latent Semantic Indexing. </a:t>
            </a:r>
            <a:r>
              <a:rPr lang="en-US" sz="1600" dirty="0" smtClean="0"/>
              <a:t>Proceedings of the 51st Annual Meeting of the American Society for Information Science 25, 1988, pp. 36–40.</a:t>
            </a:r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78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MX" sz="10000" dirty="0" smtClean="0"/>
          </a:p>
          <a:p>
            <a:pPr algn="ctr">
              <a:buNone/>
            </a:pPr>
            <a:r>
              <a:rPr lang="es-MX" sz="10000" dirty="0" err="1" smtClean="0"/>
              <a:t>Questions</a:t>
            </a:r>
            <a:r>
              <a:rPr lang="es-MX" sz="10000" dirty="0" smtClean="0"/>
              <a:t>?</a:t>
            </a:r>
            <a:endParaRPr lang="es-MX" sz="10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79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Main</a:t>
            </a:r>
            <a:r>
              <a:rPr lang="es-MX" dirty="0" smtClean="0"/>
              <a:t> </a:t>
            </a:r>
            <a:r>
              <a:rPr lang="es-MX" dirty="0" err="1" smtClean="0"/>
              <a:t>problems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908720"/>
            <a:ext cx="8229600" cy="504056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MX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BoW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ignores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semantic information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it simply looks at the surface word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forms</a:t>
            </a:r>
          </a:p>
          <a:p>
            <a:pPr lvl="1"/>
            <a:r>
              <a:rPr lang="en-US" dirty="0"/>
              <a:t>Polysemy and synonymy are </a:t>
            </a:r>
            <a:r>
              <a:rPr lang="en-US" dirty="0" smtClean="0"/>
              <a:t>big problems</a:t>
            </a:r>
          </a:p>
          <a:p>
            <a:pPr marL="3175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3175" lvl="1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3175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3175" lvl="1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3175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3175" lvl="1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3175" lvl="1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Synonymy splits the evidence in the BOW representation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547664" y="3006244"/>
            <a:ext cx="2160240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907704" y="256490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PC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069575" y="2934236"/>
            <a:ext cx="40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d</a:t>
            </a:r>
            <a:r>
              <a:rPr lang="es-ES" sz="2000" baseline="-25000" dirty="0" smtClean="0"/>
              <a:t>1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43608" y="4302388"/>
            <a:ext cx="409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/>
              <a:t>d</a:t>
            </a:r>
            <a:r>
              <a:rPr lang="es-ES" sz="2000" baseline="-25000" dirty="0" err="1"/>
              <a:t>n</a:t>
            </a:r>
            <a:endParaRPr lang="es-ES" sz="2000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1979712" y="3037480"/>
            <a:ext cx="0" cy="17020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2313542" y="3041966"/>
            <a:ext cx="0" cy="17020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992091" y="32129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</a:t>
            </a:r>
          </a:p>
        </p:txBody>
      </p:sp>
      <p:sp>
        <p:nvSpPr>
          <p:cNvPr id="17" name="Esquina doblada 16"/>
          <p:cNvSpPr/>
          <p:nvPr/>
        </p:nvSpPr>
        <p:spPr>
          <a:xfrm>
            <a:off x="4932040" y="2780928"/>
            <a:ext cx="864096" cy="864096"/>
          </a:xfrm>
          <a:prstGeom prst="foldedCorner">
            <a:avLst>
              <a:gd name="adj" fmla="val 2674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5151790" y="298766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PC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716016" y="3645024"/>
            <a:ext cx="1405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chemeClr val="tx2"/>
                </a:solidFill>
              </a:rPr>
              <a:t>Technology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20" name="Esquina doblada 19"/>
          <p:cNvSpPr/>
          <p:nvPr/>
        </p:nvSpPr>
        <p:spPr>
          <a:xfrm>
            <a:off x="6459518" y="3614246"/>
            <a:ext cx="1208826" cy="864096"/>
          </a:xfrm>
          <a:prstGeom prst="foldedCorner">
            <a:avLst>
              <a:gd name="adj" fmla="val 2674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531526" y="3820978"/>
            <a:ext cx="11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Computer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382496" y="4469050"/>
            <a:ext cx="1405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chemeClr val="tx2"/>
                </a:solidFill>
              </a:rPr>
              <a:t>Technology</a:t>
            </a:r>
            <a:endParaRPr lang="es-ES" sz="2000" b="1" dirty="0">
              <a:solidFill>
                <a:schemeClr val="tx2"/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2411760" y="3356992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3347864" y="4365104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2483768" y="2564904"/>
            <a:ext cx="11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Computer</a:t>
            </a:r>
            <a:endParaRPr lang="es-ES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2870018" y="3032674"/>
            <a:ext cx="0" cy="17020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3203848" y="3037160"/>
            <a:ext cx="0" cy="17020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2892112" y="41349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21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80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Main</a:t>
            </a:r>
            <a:r>
              <a:rPr lang="es-MX" dirty="0" smtClean="0"/>
              <a:t> </a:t>
            </a:r>
            <a:r>
              <a:rPr lang="es-MX" dirty="0" err="1" smtClean="0"/>
              <a:t>problems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256584"/>
          </a:xfrm>
        </p:spPr>
        <p:txBody>
          <a:bodyPr>
            <a:normAutofit/>
          </a:bodyPr>
          <a:lstStyle/>
          <a:p>
            <a:r>
              <a:rPr lang="en-US" dirty="0" err="1" smtClean="0"/>
              <a:t>BoW</a:t>
            </a:r>
            <a:r>
              <a:rPr lang="en-US" dirty="0" smtClean="0"/>
              <a:t> tend to produce very </a:t>
            </a:r>
            <a:r>
              <a:rPr lang="en-US" b="1" dirty="0" smtClean="0"/>
              <a:t>sparse representations</a:t>
            </a:r>
            <a:r>
              <a:rPr lang="en-US" dirty="0" smtClean="0"/>
              <a:t>, since terms commonly occur in just a </a:t>
            </a:r>
            <a:r>
              <a:rPr lang="en-US" dirty="0"/>
              <a:t>small subset of the documents </a:t>
            </a:r>
          </a:p>
          <a:p>
            <a:pPr lvl="1"/>
            <a:r>
              <a:rPr lang="en-US" dirty="0" smtClean="0"/>
              <a:t>This problem is amplified by lack of training texts and by the </a:t>
            </a:r>
            <a:r>
              <a:rPr lang="en-US" b="1" dirty="0" smtClean="0"/>
              <a:t>shortness</a:t>
            </a:r>
            <a:r>
              <a:rPr lang="en-US" dirty="0" smtClean="0"/>
              <a:t> of the documents to be classified.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3175" lvl="1" indent="0" algn="ctr">
              <a:buNone/>
            </a:pPr>
            <a:r>
              <a:rPr lang="en-US" dirty="0" smtClean="0">
                <a:solidFill>
                  <a:srgbClr val="C0504D"/>
                </a:solidFill>
              </a:rPr>
              <a:t>Very difficult to find classification patterns!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Russian Summer School in Information Retrieval    Kazan, Russia, September 2013</a:t>
            </a:r>
            <a:endParaRPr lang="es-MX" dirty="0"/>
          </a:p>
        </p:txBody>
      </p:sp>
      <p:pic>
        <p:nvPicPr>
          <p:cNvPr id="4" name="Imagen 3" descr="BoW dispersion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501008"/>
            <a:ext cx="8690058" cy="137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5706</Words>
  <Application>Microsoft Office PowerPoint</Application>
  <PresentationFormat>Presentación en pantalla (4:3)</PresentationFormat>
  <Paragraphs>841</Paragraphs>
  <Slides>80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80</vt:i4>
      </vt:variant>
    </vt:vector>
  </HeadingPairs>
  <TitlesOfParts>
    <vt:vector size="84" baseType="lpstr">
      <vt:lpstr>Tema de Office</vt:lpstr>
      <vt:lpstr>Imagen de mapa de bits</vt:lpstr>
      <vt:lpstr>Bitmap Image</vt:lpstr>
      <vt:lpstr>Ecuación</vt:lpstr>
      <vt:lpstr> Novel representations and methods in text classification </vt:lpstr>
      <vt:lpstr>Concept-based representations for Text categorization</vt:lpstr>
      <vt:lpstr>Outline</vt:lpstr>
      <vt:lpstr>Distributional term representations</vt:lpstr>
      <vt:lpstr>Bag-of-words representation</vt:lpstr>
      <vt:lpstr>The BoW representation</vt:lpstr>
      <vt:lpstr>Main problems</vt:lpstr>
      <vt:lpstr>Main problems</vt:lpstr>
      <vt:lpstr>Main problems</vt:lpstr>
      <vt:lpstr>Main problems</vt:lpstr>
      <vt:lpstr>Bag-of-concepts</vt:lpstr>
      <vt:lpstr>Document occurrence representation (DOR)</vt:lpstr>
      <vt:lpstr>Intuitions about the weights</vt:lpstr>
      <vt:lpstr>Representing documents using DOR</vt:lpstr>
      <vt:lpstr>Term co-occurrence representation (TCOR)</vt:lpstr>
      <vt:lpstr>Intuitions about the weights</vt:lpstr>
      <vt:lpstr>Representing documents using TCOR</vt:lpstr>
      <vt:lpstr>BOW vs DOR vs TCOR</vt:lpstr>
      <vt:lpstr>TCOR representation of a paper title</vt:lpstr>
      <vt:lpstr>DOR/TCOR for text classification</vt:lpstr>
      <vt:lpstr>Experiments</vt:lpstr>
      <vt:lpstr>Evaluation datasets</vt:lpstr>
      <vt:lpstr>Short-text classification with BoW</vt:lpstr>
      <vt:lpstr>Conclusions (1)</vt:lpstr>
      <vt:lpstr>Using DOR/TCOR for short-text classification</vt:lpstr>
      <vt:lpstr>Conclusions (2)</vt:lpstr>
      <vt:lpstr>Bag of concepts by random indexing</vt:lpstr>
      <vt:lpstr>Random indexing procedure (1)</vt:lpstr>
      <vt:lpstr>Random indexing procedure (2)</vt:lpstr>
      <vt:lpstr>Random indexing procedure (2)</vt:lpstr>
      <vt:lpstr>Limitations of BoC representations</vt:lpstr>
      <vt:lpstr>Random indexing with syntactic information</vt:lpstr>
      <vt:lpstr>An alternative procedure</vt:lpstr>
      <vt:lpstr>Circular convolution as binding operation </vt:lpstr>
      <vt:lpstr>Results on text classification</vt:lpstr>
      <vt:lpstr>Final remarks</vt:lpstr>
      <vt:lpstr>References</vt:lpstr>
      <vt:lpstr>Concise semantic analysis</vt:lpstr>
      <vt:lpstr>Bag of concepts (again)</vt:lpstr>
      <vt:lpstr>Bag of concepts (again)</vt:lpstr>
      <vt:lpstr>Bag of concepts (again)</vt:lpstr>
      <vt:lpstr>Concise semantic analysis</vt:lpstr>
      <vt:lpstr>Concise semantic analysis</vt:lpstr>
      <vt:lpstr>Concise semantic analysis</vt:lpstr>
      <vt:lpstr>Concise semantic analysis</vt:lpstr>
      <vt:lpstr>Concise semantic analysis</vt:lpstr>
      <vt:lpstr>Concise semantic analysis</vt:lpstr>
      <vt:lpstr>Concise semantic analysis</vt:lpstr>
      <vt:lpstr>Concise semantic analysis</vt:lpstr>
      <vt:lpstr>A variant of CSA for Author Profiling</vt:lpstr>
      <vt:lpstr>A variant of CSA for Author Profiling</vt:lpstr>
      <vt:lpstr>A variant of CSA for Author Profiling</vt:lpstr>
      <vt:lpstr>A variant of CSA for Author Profiling</vt:lpstr>
      <vt:lpstr>A variant of CSA for Author Profiling</vt:lpstr>
      <vt:lpstr>PAN13’s Author Profiling task</vt:lpstr>
      <vt:lpstr>A variant of CSA for Author Profiling</vt:lpstr>
      <vt:lpstr>A variant of CSA for Author Profiling</vt:lpstr>
      <vt:lpstr>A variant of CSA for Author Profiling</vt:lpstr>
      <vt:lpstr>A variant of CSA for Author Profiling</vt:lpstr>
      <vt:lpstr>Sample concept-representations for terms</vt:lpstr>
      <vt:lpstr>Sample concept-representations for terms</vt:lpstr>
      <vt:lpstr>Sample concept-representations for terms</vt:lpstr>
      <vt:lpstr>Conclusions (1)</vt:lpstr>
      <vt:lpstr>Multimodal concepts</vt:lpstr>
      <vt:lpstr>Multimodal meta-features</vt:lpstr>
      <vt:lpstr>Multimodal meta-features</vt:lpstr>
      <vt:lpstr>Multimodal meta-features</vt:lpstr>
      <vt:lpstr>Multimodal meta-features</vt:lpstr>
      <vt:lpstr>Multimodal meta-features  for authorship attribution </vt:lpstr>
      <vt:lpstr>Multimodal meta-features  for authorship attribution </vt:lpstr>
      <vt:lpstr>Multimodal meta-features for AA</vt:lpstr>
      <vt:lpstr>Multimodal meta-features for AA</vt:lpstr>
      <vt:lpstr>Multimodal meta-features for AA</vt:lpstr>
      <vt:lpstr>Multimodal meta-features for AA</vt:lpstr>
      <vt:lpstr>Conclusions (2)</vt:lpstr>
      <vt:lpstr>Relation with other approaches</vt:lpstr>
      <vt:lpstr>Final remarks</vt:lpstr>
      <vt:lpstr>References</vt:lpstr>
      <vt:lpstr>Diapositiva 79</vt:lpstr>
      <vt:lpstr>Diapositiva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on Information Retrieval</dc:title>
  <dc:creator>Manuel</dc:creator>
  <cp:lastModifiedBy>HugoJair</cp:lastModifiedBy>
  <cp:revision>165</cp:revision>
  <dcterms:created xsi:type="dcterms:W3CDTF">2010-08-09T18:16:14Z</dcterms:created>
  <dcterms:modified xsi:type="dcterms:W3CDTF">2013-09-17T11:26:16Z</dcterms:modified>
</cp:coreProperties>
</file>