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84" r:id="rId2"/>
    <p:sldId id="264" r:id="rId3"/>
    <p:sldId id="304" r:id="rId4"/>
    <p:sldId id="305" r:id="rId5"/>
    <p:sldId id="306" r:id="rId6"/>
    <p:sldId id="307" r:id="rId7"/>
    <p:sldId id="308" r:id="rId8"/>
    <p:sldId id="295" r:id="rId9"/>
    <p:sldId id="296" r:id="rId10"/>
    <p:sldId id="309" r:id="rId11"/>
    <p:sldId id="310" r:id="rId12"/>
    <p:sldId id="311" r:id="rId13"/>
    <p:sldId id="298" r:id="rId14"/>
    <p:sldId id="312" r:id="rId15"/>
    <p:sldId id="300" r:id="rId16"/>
    <p:sldId id="313" r:id="rId17"/>
    <p:sldId id="299" r:id="rId18"/>
    <p:sldId id="301" r:id="rId19"/>
    <p:sldId id="302" r:id="rId20"/>
    <p:sldId id="303" r:id="rId21"/>
    <p:sldId id="314" r:id="rId22"/>
    <p:sldId id="315" r:id="rId23"/>
    <p:sldId id="316" r:id="rId24"/>
    <p:sldId id="317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18" r:id="rId34"/>
    <p:sldId id="319" r:id="rId35"/>
    <p:sldId id="320" r:id="rId36"/>
    <p:sldId id="321" r:id="rId37"/>
    <p:sldId id="330" r:id="rId38"/>
    <p:sldId id="331" r:id="rId39"/>
    <p:sldId id="332" r:id="rId40"/>
    <p:sldId id="333" r:id="rId41"/>
    <p:sldId id="334" r:id="rId4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558" autoAdjust="0"/>
  </p:normalViewPr>
  <p:slideViewPr>
    <p:cSldViewPr>
      <p:cViewPr>
        <p:scale>
          <a:sx n="75" d="100"/>
          <a:sy n="75" d="100"/>
        </p:scale>
        <p:origin x="-14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9A4CE-1A7F-41DC-AAE5-F5809D08DC86}" type="datetimeFigureOut">
              <a:rPr lang="es-MX" smtClean="0"/>
              <a:pPr/>
              <a:t>12/11/18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ED0E7-F659-4732-8727-379655FFFD62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55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5F8E21-EFE1-E844-8CEF-170141399A93}" type="slidenum">
              <a:rPr lang="es-ES"/>
              <a:pPr>
                <a:defRPr/>
              </a:pPr>
              <a:t>2</a:t>
            </a:fld>
            <a:endParaRPr lang="es-E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305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pPr eaLnBrk="1" hangingPunct="1"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611560" y="1196752"/>
            <a:ext cx="7992888" cy="2160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95536" y="202630"/>
            <a:ext cx="8229600" cy="70609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</a:t>
            </a:r>
            <a:r>
              <a:rPr lang="es-ES" dirty="0" err="1" smtClean="0"/>
              <a:t>patron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4056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es-ES" sz="26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s-ES" sz="2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05528" y="6367680"/>
            <a:ext cx="3370728" cy="365125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7th Russian Summer School in Information Retrieval    Kazan, Russia, September 2013</a:t>
            </a: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92888" y="6376243"/>
            <a:ext cx="683568" cy="36512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702D2DC-A499-4EAC-A14E-6F4DF92895F3}" type="slidenum">
              <a:rPr lang="es-MX" smtClean="0"/>
              <a:pPr/>
              <a:t>‹Nr.›</a:t>
            </a:fld>
            <a:endParaRPr lang="es-MX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8613" y="6165850"/>
          <a:ext cx="2514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Imagen de mapa de bits" r:id="rId3" imgW="2514286" imgH="628571" progId="PBrush">
                  <p:embed/>
                </p:oleObj>
              </mc:Choice>
              <mc:Fallback>
                <p:oleObj name="Imagen de mapa de bits" r:id="rId3" imgW="2514286" imgH="62857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6165850"/>
                        <a:ext cx="2514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11 Conector recto"/>
          <p:cNvCxnSpPr/>
          <p:nvPr userDrawn="1"/>
        </p:nvCxnSpPr>
        <p:spPr>
          <a:xfrm>
            <a:off x="2339752" y="6309320"/>
            <a:ext cx="62646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7th Russian Summer School in Information Retrieval    Kazan, Russia, September 2013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2D2DC-A499-4EAC-A14E-6F4DF92895F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a.unne.edu.ar/informatica/SO/InteligenciaArtificial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 </a:t>
            </a:r>
            <a:r>
              <a:rPr lang="es-MX" b="1" dirty="0" smtClean="0">
                <a:solidFill>
                  <a:srgbClr val="1F497D"/>
                </a:solidFill>
              </a:rPr>
              <a:t>Inteligencia artificial</a:t>
            </a:r>
            <a:r>
              <a:rPr lang="es-MX" b="1" dirty="0">
                <a:solidFill>
                  <a:srgbClr val="1F497D"/>
                </a:solidFill>
              </a:rPr>
              <a:t/>
            </a:r>
            <a:br>
              <a:rPr lang="es-MX" b="1" dirty="0">
                <a:solidFill>
                  <a:srgbClr val="1F497D"/>
                </a:solidFill>
              </a:rPr>
            </a:br>
            <a:r>
              <a:rPr lang="es-ES" sz="3200" b="1" i="1" dirty="0" smtClean="0">
                <a:solidFill>
                  <a:srgbClr val="1F497D"/>
                </a:solidFill>
                <a:latin typeface="Abadi MT Condensed Light"/>
                <a:cs typeface="Abadi MT Condensed Light"/>
              </a:rPr>
              <a:t>Sistemas basados en reglas</a:t>
            </a:r>
            <a:endParaRPr lang="es-MX" sz="1800" i="1" dirty="0">
              <a:latin typeface="Abadi MT Condensed Light"/>
              <a:cs typeface="Abadi MT Condensed Ligh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7008" y="3645024"/>
            <a:ext cx="7488832" cy="30243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2800" b="1" dirty="0" smtClean="0"/>
              <a:t>Manuel Montes y Gómez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MX" sz="2400" dirty="0" smtClean="0"/>
              <a:t>Laboratorio de Tecnologías del Lenguaje</a:t>
            </a:r>
            <a:br>
              <a:rPr lang="es-MX" sz="2400" dirty="0" smtClean="0"/>
            </a:br>
            <a:r>
              <a:rPr lang="es-MX" sz="2400" dirty="0" smtClean="0"/>
              <a:t>Instituto Nacional de Astrofísica, Óptica y Electrónica</a:t>
            </a:r>
            <a:br>
              <a:rPr lang="es-MX" sz="2400" dirty="0" smtClean="0"/>
            </a:br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</a:rPr>
              <a:t>http://ccc.inaoep.mx/~mmontesg/</a:t>
            </a:r>
          </a:p>
          <a:p>
            <a:r>
              <a:rPr lang="es-MX" sz="2000" i="1" dirty="0" smtClean="0">
                <a:solidFill>
                  <a:schemeClr val="accent1">
                    <a:lumMod val="75000"/>
                  </a:schemeClr>
                </a:solidFill>
              </a:rPr>
              <a:t>mmontesg@inaoep.mx</a:t>
            </a:r>
          </a:p>
          <a:p>
            <a:endParaRPr lang="es-MX" sz="16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03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06090"/>
          </a:xfrm>
        </p:spPr>
        <p:txBody>
          <a:bodyPr/>
          <a:lstStyle/>
          <a:p>
            <a:r>
              <a:rPr lang="es-MX" dirty="0" smtClean="0"/>
              <a:t>Aplicación de las reglas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/>
          <a:lstStyle/>
          <a:p>
            <a:r>
              <a:rPr lang="es-MX" dirty="0" smtClean="0"/>
              <a:t>Las </a:t>
            </a:r>
            <a:r>
              <a:rPr lang="es-MX" dirty="0"/>
              <a:t>conclusiones del sistema </a:t>
            </a:r>
            <a:r>
              <a:rPr lang="es-MX" dirty="0" smtClean="0"/>
              <a:t>basado en reglas se </a:t>
            </a:r>
            <a:r>
              <a:rPr lang="es-MX" dirty="0"/>
              <a:t>producen por la aplicación de las reglas sobre los objetos y hechos </a:t>
            </a:r>
            <a:r>
              <a:rPr lang="es-MX" dirty="0" smtClean="0"/>
              <a:t>presentes.</a:t>
            </a:r>
          </a:p>
          <a:p>
            <a:r>
              <a:rPr lang="es-MX" dirty="0" smtClean="0"/>
              <a:t>Las premisas hacen referencia a las afirmaciones de la base de conocimientos; las conclusiones son nuevas afirmaciones que se integran a la base de conocimientos.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10</a:t>
            </a:fld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2004100" y="4509120"/>
            <a:ext cx="143046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A</a:t>
            </a:r>
            <a:r>
              <a:rPr lang="es-MX" dirty="0" smtClean="0"/>
              <a:t>firmaciones</a:t>
            </a:r>
          </a:p>
          <a:p>
            <a:pPr algn="ctr"/>
            <a:r>
              <a:rPr lang="es-MX" dirty="0" smtClean="0"/>
              <a:t>conocidas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604500" y="4581128"/>
            <a:ext cx="1415772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Nuevas</a:t>
            </a:r>
          </a:p>
          <a:p>
            <a:pPr algn="ctr"/>
            <a:r>
              <a:rPr lang="es-ES" dirty="0" smtClean="0"/>
              <a:t>A</a:t>
            </a:r>
            <a:r>
              <a:rPr lang="es-MX" dirty="0" smtClean="0"/>
              <a:t>firmaciones</a:t>
            </a:r>
            <a:endParaRPr lang="es-MX" dirty="0"/>
          </a:p>
        </p:txBody>
      </p:sp>
      <p:sp>
        <p:nvSpPr>
          <p:cNvPr id="8" name="Retardo 7"/>
          <p:cNvSpPr/>
          <p:nvPr/>
        </p:nvSpPr>
        <p:spPr>
          <a:xfrm>
            <a:off x="4020324" y="4365104"/>
            <a:ext cx="1080120" cy="1008112"/>
          </a:xfrm>
          <a:prstGeom prst="flowChartDelay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tx1"/>
                </a:solidFill>
              </a:rPr>
              <a:t>Reglas</a:t>
            </a:r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2657769" y="5277556"/>
            <a:ext cx="3725334" cy="527708"/>
          </a:xfrm>
          <a:custGeom>
            <a:avLst/>
            <a:gdLst>
              <a:gd name="connsiteX0" fmla="*/ 0 w 3725334"/>
              <a:gd name="connsiteY0" fmla="*/ 0 h 691444"/>
              <a:gd name="connsiteX1" fmla="*/ 0 w 3725334"/>
              <a:gd name="connsiteY1" fmla="*/ 691444 h 691444"/>
              <a:gd name="connsiteX2" fmla="*/ 3725334 w 3725334"/>
              <a:gd name="connsiteY2" fmla="*/ 677333 h 691444"/>
              <a:gd name="connsiteX3" fmla="*/ 3711223 w 3725334"/>
              <a:gd name="connsiteY3" fmla="*/ 0 h 691444"/>
              <a:gd name="connsiteX4" fmla="*/ 3711223 w 3725334"/>
              <a:gd name="connsiteY4" fmla="*/ 0 h 69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5334" h="691444">
                <a:moveTo>
                  <a:pt x="0" y="0"/>
                </a:moveTo>
                <a:lnTo>
                  <a:pt x="0" y="691444"/>
                </a:lnTo>
                <a:lnTo>
                  <a:pt x="3725334" y="677333"/>
                </a:lnTo>
                <a:lnTo>
                  <a:pt x="3711223" y="0"/>
                </a:lnTo>
                <a:lnTo>
                  <a:pt x="3711223" y="0"/>
                </a:lnTo>
              </a:path>
            </a:pathLst>
          </a:custGeom>
          <a:ln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444260" y="4869160"/>
            <a:ext cx="43204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5245913" y="4869160"/>
            <a:ext cx="43204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1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Propiedades de las reglas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tx2"/>
                </a:solidFill>
              </a:rPr>
              <a:t>Modulares</a:t>
            </a:r>
            <a:r>
              <a:rPr lang="es-ES_tradnl" dirty="0" smtClean="0"/>
              <a:t>: cada </a:t>
            </a:r>
            <a:r>
              <a:rPr lang="es-ES_tradnl" dirty="0"/>
              <a:t>regla define </a:t>
            </a:r>
            <a:r>
              <a:rPr lang="es-ES_tradnl" dirty="0" smtClean="0"/>
              <a:t>un pequeño </a:t>
            </a:r>
            <a:r>
              <a:rPr lang="es-ES_tradnl" dirty="0"/>
              <a:t>y relativamente </a:t>
            </a:r>
            <a:r>
              <a:rPr lang="es-ES_tradnl" dirty="0" smtClean="0"/>
              <a:t>independiente pedazo </a:t>
            </a:r>
            <a:r>
              <a:rPr lang="es-ES_tradnl" dirty="0"/>
              <a:t>de </a:t>
            </a:r>
            <a:r>
              <a:rPr lang="es-ES_tradnl" dirty="0" smtClean="0"/>
              <a:t>conocimiento.</a:t>
            </a:r>
          </a:p>
          <a:p>
            <a:r>
              <a:rPr lang="es-ES_tradnl" b="1" dirty="0" smtClean="0">
                <a:solidFill>
                  <a:srgbClr val="1F497D"/>
                </a:solidFill>
              </a:rPr>
              <a:t>Incrementales</a:t>
            </a:r>
            <a:r>
              <a:rPr lang="es-ES_tradnl" dirty="0" smtClean="0"/>
              <a:t>: nuevas </a:t>
            </a:r>
            <a:r>
              <a:rPr lang="es-ES_tradnl" dirty="0"/>
              <a:t>reglas </a:t>
            </a:r>
            <a:r>
              <a:rPr lang="es-ES_tradnl" dirty="0" smtClean="0"/>
              <a:t>pueden ser </a:t>
            </a:r>
            <a:r>
              <a:rPr lang="es-ES_tradnl" dirty="0"/>
              <a:t>añadidas a la base de </a:t>
            </a:r>
            <a:r>
              <a:rPr lang="es-ES_tradnl" dirty="0" smtClean="0"/>
              <a:t>conocimiento, de manera independiente de las demás.</a:t>
            </a:r>
          </a:p>
          <a:p>
            <a:r>
              <a:rPr lang="es-ES_tradnl" b="1" dirty="0" smtClean="0">
                <a:solidFill>
                  <a:srgbClr val="1F497D"/>
                </a:solidFill>
              </a:rPr>
              <a:t>Modificables</a:t>
            </a:r>
            <a:r>
              <a:rPr lang="es-ES_tradnl" dirty="0" smtClean="0"/>
              <a:t>: por ser modulares, las </a:t>
            </a:r>
            <a:r>
              <a:rPr lang="es-ES_tradnl" dirty="0"/>
              <a:t>reglas pueden </a:t>
            </a:r>
            <a:r>
              <a:rPr lang="es-ES_tradnl" dirty="0" smtClean="0"/>
              <a:t>ser modificadas, añadidas o eliminadas fácilmente.</a:t>
            </a:r>
          </a:p>
          <a:p>
            <a:r>
              <a:rPr lang="es-ES_tradnl" b="1" dirty="0" smtClean="0">
                <a:solidFill>
                  <a:srgbClr val="1F497D"/>
                </a:solidFill>
              </a:rPr>
              <a:t>Transparentes</a:t>
            </a:r>
            <a:r>
              <a:rPr lang="es-ES_tradnl" dirty="0" smtClean="0"/>
              <a:t>: tiene la capacidad de explicar sus </a:t>
            </a:r>
            <a:r>
              <a:rPr lang="es-ES_tradnl" dirty="0"/>
              <a:t>decisiones y </a:t>
            </a:r>
            <a:r>
              <a:rPr lang="es-ES_tradnl" dirty="0" smtClean="0"/>
              <a:t>soluciones.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11</a:t>
            </a:fld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588830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Basado en material de: Enrique Sucar, “Métodos de Inteligencia Artificial”, Nostas del curso de Inteligencia Artificial, INAOE.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87418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MX" dirty="0" smtClean="0"/>
              <a:t>Componentes de un sistema basado en reglas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0560"/>
          </a:xfrm>
        </p:spPr>
        <p:txBody>
          <a:bodyPr/>
          <a:lstStyle/>
          <a:p>
            <a:r>
              <a:rPr lang="es-MX" dirty="0" smtClean="0"/>
              <a:t>Base de conocimiento: </a:t>
            </a:r>
            <a:r>
              <a:rPr lang="es-MX" b="1" dirty="0" smtClean="0"/>
              <a:t>conjunto de reglas</a:t>
            </a:r>
          </a:p>
          <a:p>
            <a:pPr lvl="1"/>
            <a:r>
              <a:rPr lang="es-MX" dirty="0" smtClean="0"/>
              <a:t>Reglas de deducción o diagnóstico</a:t>
            </a:r>
          </a:p>
          <a:p>
            <a:pPr lvl="1"/>
            <a:r>
              <a:rPr lang="es-MX" dirty="0" smtClean="0"/>
              <a:t>Reglas de  reacción o actuación</a:t>
            </a:r>
          </a:p>
          <a:p>
            <a:r>
              <a:rPr lang="es-MX" dirty="0" smtClean="0"/>
              <a:t>Memoria de trabajo: </a:t>
            </a:r>
            <a:r>
              <a:rPr lang="es-MX" b="1" dirty="0" smtClean="0"/>
              <a:t>conjunto de afirmaciones</a:t>
            </a:r>
            <a:r>
              <a:rPr lang="es-MX" dirty="0" smtClean="0"/>
              <a:t>; guarda datos iniciales y resultados intermedios.</a:t>
            </a:r>
          </a:p>
          <a:p>
            <a:r>
              <a:rPr lang="es-MX" dirty="0" smtClean="0"/>
              <a:t>Mecanismo de inferencia: </a:t>
            </a:r>
            <a:r>
              <a:rPr lang="es-MX" b="1" dirty="0" smtClean="0"/>
              <a:t>interprete de reglas</a:t>
            </a:r>
            <a:r>
              <a:rPr lang="es-MX" dirty="0" smtClean="0"/>
              <a:t>; controla la actividad del sistema, decidiendo qué regla aplicar en cada caso.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933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Reglas de reacción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No siempre los patrones </a:t>
            </a:r>
            <a:r>
              <a:rPr lang="es-MX" i="1" dirty="0" smtClean="0"/>
              <a:t>entonces</a:t>
            </a:r>
            <a:r>
              <a:rPr lang="es-MX" dirty="0" smtClean="0"/>
              <a:t> especifican nuevas afirmaciones, también pueden especificar </a:t>
            </a:r>
            <a:r>
              <a:rPr lang="es-MX" b="1" dirty="0" smtClean="0"/>
              <a:t>acciones</a:t>
            </a:r>
            <a:r>
              <a:rPr lang="es-MX" dirty="0" smtClean="0"/>
              <a:t>. </a:t>
            </a:r>
          </a:p>
          <a:p>
            <a:r>
              <a:rPr lang="es-MX" dirty="0" smtClean="0"/>
              <a:t>Regla de reacción:</a:t>
            </a:r>
          </a:p>
          <a:p>
            <a:pPr marL="0" indent="0" algn="ctr">
              <a:buNone/>
            </a:pPr>
            <a:r>
              <a:rPr lang="es-MX" sz="3200" dirty="0"/>
              <a:t>SI </a:t>
            </a:r>
            <a:r>
              <a:rPr lang="es-MX" sz="3200" dirty="0">
                <a:solidFill>
                  <a:srgbClr val="C0504D"/>
                </a:solidFill>
              </a:rPr>
              <a:t>antecedentes </a:t>
            </a:r>
            <a:r>
              <a:rPr lang="es-MX" sz="3200" dirty="0"/>
              <a:t>ENTONCES </a:t>
            </a:r>
            <a:r>
              <a:rPr lang="es-MX" sz="3200" dirty="0" smtClean="0">
                <a:solidFill>
                  <a:srgbClr val="C0504D"/>
                </a:solidFill>
              </a:rPr>
              <a:t>acciones</a:t>
            </a:r>
            <a:endParaRPr lang="es-MX" sz="3200" dirty="0">
              <a:solidFill>
                <a:srgbClr val="C0504D"/>
              </a:solidFill>
            </a:endParaRPr>
          </a:p>
          <a:p>
            <a:endParaRPr lang="es-MX" dirty="0" smtClean="0"/>
          </a:p>
          <a:p>
            <a:r>
              <a:rPr lang="es-MX" dirty="0" smtClean="0"/>
              <a:t>Ejemplo </a:t>
            </a:r>
            <a:r>
              <a:rPr lang="es-MX" dirty="0"/>
              <a:t>de una regla de </a:t>
            </a:r>
            <a:r>
              <a:rPr lang="es-MX" dirty="0" smtClean="0"/>
              <a:t>reacción:</a:t>
            </a:r>
          </a:p>
          <a:p>
            <a:pPr marL="1708150" indent="0">
              <a:buNone/>
            </a:pPr>
            <a:r>
              <a:rPr lang="es-MX" sz="2000" b="1" i="1" dirty="0" smtClean="0"/>
              <a:t>    SI</a:t>
            </a:r>
          </a:p>
          <a:p>
            <a:pPr marL="170815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</a:t>
            </a:r>
            <a:r>
              <a:rPr lang="es-MX" sz="1200" dirty="0" smtClean="0"/>
              <a:t>(antecedente) </a:t>
            </a:r>
            <a:r>
              <a:rPr lang="es-MX" sz="2000" dirty="0" smtClean="0"/>
              <a:t>objeto mide más de 10cm</a:t>
            </a:r>
          </a:p>
          <a:p>
            <a:pPr marL="1708150" indent="0">
              <a:buNone/>
            </a:pPr>
            <a:r>
              <a:rPr lang="es-MX" sz="2000" b="1" i="1" dirty="0" smtClean="0"/>
              <a:t>   ENTONCES</a:t>
            </a:r>
          </a:p>
          <a:p>
            <a:pPr marL="170815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</a:t>
            </a:r>
            <a:r>
              <a:rPr lang="es-MX" sz="1200" dirty="0" smtClean="0"/>
              <a:t>(consecuente)</a:t>
            </a:r>
            <a:r>
              <a:rPr lang="es-MX" sz="2000" dirty="0" smtClean="0"/>
              <a:t> </a:t>
            </a:r>
            <a:r>
              <a:rPr lang="es-MX" sz="2000" dirty="0" smtClean="0">
                <a:solidFill>
                  <a:srgbClr val="C0504D"/>
                </a:solidFill>
              </a:rPr>
              <a:t>colocar</a:t>
            </a:r>
            <a:r>
              <a:rPr lang="es-MX" sz="2000" dirty="0" smtClean="0"/>
              <a:t> producto en bolsa grande</a:t>
            </a:r>
            <a:endParaRPr lang="es-MX" sz="20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144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Interprete de reglas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856" y="980728"/>
            <a:ext cx="8229600" cy="50405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b="1" dirty="0" smtClean="0"/>
              <a:t>Aparea los antecedentes </a:t>
            </a:r>
            <a:r>
              <a:rPr lang="es-MX" dirty="0" smtClean="0"/>
              <a:t>de las reglas con los elemenntos existentes en la memoria de trabajo</a:t>
            </a:r>
          </a:p>
          <a:p>
            <a:pPr marL="514350" indent="-514350">
              <a:buFont typeface="+mj-lt"/>
              <a:buAutoNum type="arabicPeriod"/>
            </a:pPr>
            <a:r>
              <a:rPr lang="es-MX" b="1" dirty="0" smtClean="0"/>
              <a:t>Resuelve conflictos</a:t>
            </a:r>
            <a:r>
              <a:rPr lang="es-MX" dirty="0" smtClean="0"/>
              <a:t>: si existe más de una regla que se puede disparar, escoge una de ellas.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Aplica la regla: genera o ejecuta los consecuentes de la regla. Es decir, </a:t>
            </a:r>
            <a:r>
              <a:rPr lang="es-MX" b="1" dirty="0" smtClean="0"/>
              <a:t>ejecuta las acciones </a:t>
            </a:r>
            <a:r>
              <a:rPr lang="es-MX" dirty="0" smtClean="0"/>
              <a:t>correspondientes o añade las </a:t>
            </a:r>
            <a:r>
              <a:rPr lang="es-MX" b="1" dirty="0" smtClean="0"/>
              <a:t>nuevas afirmaciones </a:t>
            </a:r>
            <a:r>
              <a:rPr lang="es-MX" dirty="0" smtClean="0"/>
              <a:t>a la memoria de trabajo.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335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06090"/>
          </a:xfrm>
        </p:spPr>
        <p:txBody>
          <a:bodyPr/>
          <a:lstStyle/>
          <a:p>
            <a:r>
              <a:rPr lang="es-MX" dirty="0" smtClean="0"/>
              <a:t>Funcionamiento de un sistema de deducción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4848" y="3284984"/>
            <a:ext cx="8229600" cy="3339752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Aplicando la regla:</a:t>
            </a:r>
            <a:endParaRPr lang="es-MX" sz="2400" b="1" dirty="0"/>
          </a:p>
          <a:p>
            <a:pPr lvl="1"/>
            <a:r>
              <a:rPr lang="es-MX" sz="2400" dirty="0" smtClean="0"/>
              <a:t>“Firulais es mamífero” coindice con “?x es mamífero”</a:t>
            </a:r>
          </a:p>
          <a:p>
            <a:pPr lvl="1"/>
            <a:r>
              <a:rPr lang="es-MX" sz="2400" dirty="0" smtClean="0"/>
              <a:t>Entonces, el valor de x se convierte en Firulais.</a:t>
            </a:r>
          </a:p>
          <a:p>
            <a:pPr lvl="1"/>
            <a:r>
              <a:rPr lang="es-MX" sz="2400" dirty="0" smtClean="0"/>
              <a:t>Al aplicar la regla R1 se concluye que: “Firulais es carnívoro”, y se agrega la afirmación a la memoria de trabajo.</a:t>
            </a:r>
            <a:endParaRPr lang="es-MX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15</a:t>
            </a:fld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827584" y="836712"/>
            <a:ext cx="299357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conocimiento</a:t>
            </a:r>
          </a:p>
          <a:p>
            <a:endParaRPr lang="es-MX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R1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?x es 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mamífero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?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come 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carne</a:t>
            </a:r>
            <a:b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s-MX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entonces</a:t>
            </a: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?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es carnívoro</a:t>
            </a:r>
          </a:p>
          <a:p>
            <a:endParaRPr lang="es-MX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220072" y="908720"/>
            <a:ext cx="33843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Memoria </a:t>
            </a:r>
            <a:r>
              <a:rPr lang="es-MX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trabajo </a:t>
            </a:r>
          </a:p>
          <a:p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Firulais es mamífero</a:t>
            </a:r>
          </a:p>
          <a:p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Firulais come carne</a:t>
            </a:r>
          </a:p>
          <a:p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431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MX" dirty="0" smtClean="0"/>
              <a:t>Estrategias de razonamiento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Encadenamiento progresivo </a:t>
            </a:r>
            <a:r>
              <a:rPr lang="es-MX" dirty="0" smtClean="0"/>
              <a:t>o hacia delante</a:t>
            </a:r>
          </a:p>
          <a:p>
            <a:pPr lvl="1"/>
            <a:r>
              <a:rPr lang="es-MX" dirty="0" smtClean="0"/>
              <a:t>Llamado en inglés como</a:t>
            </a:r>
            <a:r>
              <a:rPr lang="es-MX" dirty="0"/>
              <a:t>: </a:t>
            </a:r>
            <a:r>
              <a:rPr lang="en-US" dirty="0" smtClean="0"/>
              <a:t>forward chaining, </a:t>
            </a:r>
            <a:r>
              <a:rPr lang="en-US" dirty="0"/>
              <a:t>data </a:t>
            </a:r>
            <a:r>
              <a:rPr lang="en-US" dirty="0" smtClean="0"/>
              <a:t>driven, </a:t>
            </a:r>
            <a:r>
              <a:rPr lang="fr-FR" sz="2600" dirty="0" err="1" smtClean="0">
                <a:solidFill>
                  <a:schemeClr val="accent1">
                    <a:lumMod val="75000"/>
                  </a:schemeClr>
                </a:solidFill>
              </a:rPr>
              <a:t>event</a:t>
            </a:r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accent1">
                    <a:lumMod val="75000"/>
                  </a:schemeClr>
                </a:solidFill>
              </a:rPr>
              <a:t>driven</a:t>
            </a:r>
            <a:r>
              <a:rPr lang="fr-FR" dirty="0"/>
              <a:t> </a:t>
            </a:r>
            <a:r>
              <a:rPr lang="fr-FR" dirty="0" smtClean="0"/>
              <a:t>o</a:t>
            </a:r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accent1">
                    <a:lumMod val="75000"/>
                  </a:schemeClr>
                </a:solidFill>
              </a:rPr>
              <a:t>bottom</a:t>
            </a:r>
            <a:r>
              <a:rPr lang="fr-FR" sz="26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fr-FR" sz="2600" dirty="0" smtClean="0">
                <a:solidFill>
                  <a:schemeClr val="accent1">
                    <a:lumMod val="75000"/>
                  </a:schemeClr>
                </a:solidFill>
              </a:rPr>
              <a:t>up.</a:t>
            </a:r>
            <a:endParaRPr lang="es-MX" sz="2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b="1" dirty="0" smtClean="0"/>
              <a:t>Encadenamiento regresivo </a:t>
            </a:r>
            <a:r>
              <a:rPr lang="es-MX" dirty="0" smtClean="0"/>
              <a:t>o hacia atras </a:t>
            </a:r>
          </a:p>
          <a:p>
            <a:pPr lvl="1"/>
            <a:r>
              <a:rPr lang="en-US" dirty="0" err="1" smtClean="0"/>
              <a:t>Llamado</a:t>
            </a:r>
            <a:r>
              <a:rPr lang="en-US" dirty="0" smtClean="0"/>
              <a:t> en </a:t>
            </a:r>
            <a:r>
              <a:rPr lang="en-US" dirty="0" err="1" smtClean="0"/>
              <a:t>inglés</a:t>
            </a:r>
            <a:r>
              <a:rPr lang="en-US" dirty="0" smtClean="0"/>
              <a:t>: backward chaining, </a:t>
            </a:r>
            <a:r>
              <a:rPr lang="en-US" dirty="0"/>
              <a:t>goal </a:t>
            </a:r>
            <a:r>
              <a:rPr lang="en-US" dirty="0" smtClean="0"/>
              <a:t>driven,</a:t>
            </a:r>
            <a:r>
              <a:rPr lang="en-US" dirty="0"/>
              <a:t> </a:t>
            </a:r>
            <a:r>
              <a:rPr lang="en-US" dirty="0" smtClean="0"/>
              <a:t>expectation driven o </a:t>
            </a:r>
            <a:r>
              <a:rPr lang="en-US" dirty="0"/>
              <a:t>top-</a:t>
            </a:r>
            <a:r>
              <a:rPr lang="en-US" dirty="0" smtClean="0"/>
              <a:t>down.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164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MX" dirty="0" smtClean="0"/>
              <a:t>Encadenamiento progresivo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04056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Es el proceso de moverse de los patrones </a:t>
            </a:r>
            <a:r>
              <a:rPr lang="es-MX" sz="2400" i="1" dirty="0" smtClean="0"/>
              <a:t>si</a:t>
            </a:r>
            <a:r>
              <a:rPr lang="es-MX" sz="2400" dirty="0" smtClean="0"/>
              <a:t> a los patrones </a:t>
            </a:r>
            <a:r>
              <a:rPr lang="es-MX" sz="2400" i="1" dirty="0" smtClean="0"/>
              <a:t>entonces</a:t>
            </a:r>
            <a:r>
              <a:rPr lang="es-MX" sz="2400" dirty="0" smtClean="0"/>
              <a:t>.</a:t>
            </a:r>
          </a:p>
          <a:p>
            <a:r>
              <a:rPr lang="es-MX" sz="2400" dirty="0" smtClean="0"/>
              <a:t>Es decir, se usan los patrones </a:t>
            </a:r>
            <a:r>
              <a:rPr lang="es-MX" sz="2400" i="1" dirty="0" smtClean="0"/>
              <a:t>si</a:t>
            </a:r>
            <a:r>
              <a:rPr lang="es-MX" sz="2400" dirty="0" smtClean="0"/>
              <a:t> para identificar situaciones apropiadas para la deducción de nuevas afirmaciones o el desempeño de una acción.</a:t>
            </a:r>
          </a:p>
          <a:p>
            <a:pPr lvl="1"/>
            <a:r>
              <a:rPr lang="es-MX" sz="2400" dirty="0" smtClean="0"/>
              <a:t>Cuando el patrón </a:t>
            </a:r>
            <a:r>
              <a:rPr lang="es-MX" sz="2400" i="1" dirty="0" smtClean="0"/>
              <a:t>si</a:t>
            </a:r>
            <a:r>
              <a:rPr lang="es-MX" sz="2400" dirty="0" smtClean="0"/>
              <a:t> coincide con una afirmación, entonces el antecedente se </a:t>
            </a:r>
            <a:r>
              <a:rPr lang="es-MX" sz="2400" b="1" dirty="0" smtClean="0"/>
              <a:t>satisface</a:t>
            </a:r>
            <a:r>
              <a:rPr lang="es-MX" sz="2400" dirty="0" smtClean="0"/>
              <a:t>.</a:t>
            </a:r>
          </a:p>
          <a:p>
            <a:pPr lvl="1"/>
            <a:r>
              <a:rPr lang="es-MX" sz="2400" dirty="0" smtClean="0"/>
              <a:t>Si todos los antecedentes se satisfacen entonces la regla se </a:t>
            </a:r>
            <a:r>
              <a:rPr lang="es-MX" sz="2400" b="1" dirty="0" smtClean="0"/>
              <a:t>acciona</a:t>
            </a:r>
            <a:r>
              <a:rPr lang="es-MX" sz="2400" dirty="0" smtClean="0"/>
              <a:t>.</a:t>
            </a:r>
          </a:p>
          <a:p>
            <a:pPr lvl="1"/>
            <a:r>
              <a:rPr lang="es-MX" sz="2400" dirty="0" smtClean="0"/>
              <a:t>Si la regla accionada genera una nueva afirmación o acción entonces la regla se </a:t>
            </a:r>
            <a:r>
              <a:rPr lang="es-MX" sz="2400" b="1" dirty="0" smtClean="0"/>
              <a:t>disparó</a:t>
            </a:r>
            <a:r>
              <a:rPr lang="es-MX" sz="2400" dirty="0" smtClean="0"/>
              <a:t>. </a:t>
            </a:r>
            <a:endParaRPr lang="es-MX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6118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de encadenamiento progresivo</a:t>
            </a:r>
            <a:r>
              <a:rPr lang="es-MX" sz="1800" i="1" dirty="0" smtClean="0"/>
              <a:t/>
            </a:r>
            <a:br>
              <a:rPr lang="es-MX" sz="1800" i="1" dirty="0" smtClean="0"/>
            </a:br>
            <a:r>
              <a:rPr lang="es-MX" sz="1800" i="1" dirty="0" smtClean="0"/>
              <a:t>Sistema de jueguete que identifica animales</a:t>
            </a:r>
            <a:endParaRPr lang="es-MX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/>
              <a:t>Base de conocimiento</a:t>
            </a:r>
            <a:r>
              <a:rPr lang="es-MX" dirty="0" smtClean="0"/>
              <a:t>:</a:t>
            </a:r>
          </a:p>
          <a:p>
            <a:pPr lvl="1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Z1: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?x tiene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pelo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entonces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?x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 mamífero</a:t>
            </a:r>
          </a:p>
          <a:p>
            <a:pPr lvl="1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Z2: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?x da leche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entonces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?x es mamífero</a:t>
            </a:r>
          </a:p>
          <a:p>
            <a:pPr lvl="1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pPr lvl="1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Z8: 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?x es mamífero, ?x rumia</a:t>
            </a:r>
            <a:b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s-E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entonces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?x es ungulado</a:t>
            </a:r>
          </a:p>
          <a:p>
            <a:pPr lvl="1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Z9: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?x es carnívoro; ?x es de color leonado,</a:t>
            </a:r>
            <a:b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?x tiene franjas negras</a:t>
            </a:r>
            <a:b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entonces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?x es un tigre</a:t>
            </a:r>
          </a:p>
          <a:p>
            <a:pPr lvl="1"/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Z11: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?x es ungulado, ?x tiene patas largas,</a:t>
            </a:r>
            <a:b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?x tiene cuello largo, ?x es de color leonado,</a:t>
            </a:r>
            <a:b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?x tiene manchas oscuras</a:t>
            </a:r>
            <a:b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entonces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?x es una jirafa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934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de encadenamiento progresivo</a:t>
            </a:r>
            <a:r>
              <a:rPr lang="es-MX" sz="1800" i="1" dirty="0" smtClean="0"/>
              <a:t/>
            </a:r>
            <a:br>
              <a:rPr lang="es-MX" sz="1800" i="1" dirty="0" smtClean="0"/>
            </a:br>
            <a:r>
              <a:rPr lang="es-MX" sz="1800" i="1" dirty="0" smtClean="0"/>
              <a:t>Sistema de jueguete que identifica animales</a:t>
            </a:r>
            <a:endParaRPr lang="es-MX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r>
              <a:rPr lang="es-MX" b="1" dirty="0" smtClean="0"/>
              <a:t>Memoria de trabajo:</a:t>
            </a:r>
          </a:p>
          <a:p>
            <a:pPr lvl="1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Estirada tiene pelo</a:t>
            </a:r>
          </a:p>
          <a:p>
            <a:pPr lvl="1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Estirada rumia</a:t>
            </a:r>
          </a:p>
          <a:p>
            <a:pPr lvl="1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Estirada tiene patas largas</a:t>
            </a:r>
          </a:p>
          <a:p>
            <a:pPr lvl="1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stirada tiene cuello largo</a:t>
            </a:r>
          </a:p>
          <a:p>
            <a:pPr lvl="1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Estirada es de color leonado</a:t>
            </a:r>
          </a:p>
          <a:p>
            <a:pPr lvl="1"/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Estirada tiene machas oscuras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864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>
                <a:cs typeface="+mj-cs"/>
              </a:rPr>
              <a:t>Contenido de la sección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5"/>
            <a:ext cx="8642350" cy="4752528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s-ES" dirty="0" smtClean="0"/>
              <a:t>Se presentará el concepto de </a:t>
            </a:r>
            <a:r>
              <a:rPr lang="es-ES" b="1" dirty="0" smtClean="0"/>
              <a:t>sistema experto</a:t>
            </a:r>
          </a:p>
          <a:p>
            <a:pPr lvl="1">
              <a:lnSpc>
                <a:spcPct val="110000"/>
              </a:lnSpc>
              <a:defRPr/>
            </a:pPr>
            <a:r>
              <a:rPr lang="es-ES" dirty="0" smtClean="0"/>
              <a:t>Características, componentes, tipos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s-ES" dirty="0" smtClean="0"/>
              <a:t>Se describirán los </a:t>
            </a:r>
            <a:r>
              <a:rPr lang="es-ES" b="1" dirty="0" smtClean="0"/>
              <a:t>sistemas basados en reglas</a:t>
            </a:r>
          </a:p>
          <a:p>
            <a:pPr lvl="1">
              <a:lnSpc>
                <a:spcPct val="110000"/>
              </a:lnSpc>
              <a:defRPr/>
            </a:pPr>
            <a:r>
              <a:rPr lang="es-ES" dirty="0" smtClean="0"/>
              <a:t>Reglas de producción y sus propiedades</a:t>
            </a:r>
          </a:p>
          <a:p>
            <a:pPr lvl="1">
              <a:lnSpc>
                <a:spcPct val="110000"/>
              </a:lnSpc>
              <a:defRPr/>
            </a:pPr>
            <a:r>
              <a:rPr lang="es-ES" dirty="0" smtClean="0"/>
              <a:t>Componentes de los sistemas basados en reglas</a:t>
            </a:r>
          </a:p>
          <a:p>
            <a:pPr lvl="1">
              <a:lnSpc>
                <a:spcPct val="110000"/>
              </a:lnSpc>
              <a:defRPr/>
            </a:pPr>
            <a:r>
              <a:rPr lang="es-ES" dirty="0" smtClean="0"/>
              <a:t>Estrategias de razonamiento</a:t>
            </a:r>
          </a:p>
          <a:p>
            <a:pPr lvl="1">
              <a:lnSpc>
                <a:spcPct val="110000"/>
              </a:lnSpc>
              <a:defRPr/>
            </a:pPr>
            <a:r>
              <a:rPr lang="es-ES" dirty="0" smtClean="0"/>
              <a:t>Explicaciones en los sistemas basados en reglas</a:t>
            </a:r>
          </a:p>
          <a:p>
            <a:pPr lvl="1">
              <a:lnSpc>
                <a:spcPct val="110000"/>
              </a:lnSpc>
              <a:defRPr/>
            </a:pPr>
            <a:r>
              <a:rPr lang="es-ES" dirty="0" smtClean="0"/>
              <a:t>Técnicas para el manejo de incertidumbre</a:t>
            </a:r>
          </a:p>
          <a:p>
            <a:pPr>
              <a:lnSpc>
                <a:spcPct val="110000"/>
              </a:lnSpc>
              <a:defRPr/>
            </a:pPr>
            <a:r>
              <a:rPr lang="es-ES" dirty="0" smtClean="0"/>
              <a:t>Se discutirán algunas herramientas de desarrollo y tipos de aplicaciones de los sistemas expertos</a:t>
            </a:r>
          </a:p>
        </p:txBody>
      </p:sp>
    </p:spTree>
    <p:extLst>
      <p:ext uri="{BB962C8B-B14F-4D97-AF65-F5344CB8AC3E}">
        <p14:creationId xmlns:p14="http://schemas.microsoft.com/office/powerpoint/2010/main" val="113639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de encadenamiento progresivo</a:t>
            </a:r>
            <a:r>
              <a:rPr lang="es-MX" sz="1800" i="1" dirty="0" smtClean="0"/>
              <a:t/>
            </a:r>
            <a:br>
              <a:rPr lang="es-MX" sz="1800" i="1" dirty="0" smtClean="0"/>
            </a:br>
            <a:r>
              <a:rPr lang="es-MX" sz="1800" i="1" dirty="0" smtClean="0"/>
              <a:t>Sistema de jueguete que identifica animales</a:t>
            </a:r>
            <a:endParaRPr lang="es-MX" i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20</a:t>
            </a:fld>
            <a:endParaRPr lang="es-MX" dirty="0"/>
          </a:p>
        </p:txBody>
      </p:sp>
      <p:pic>
        <p:nvPicPr>
          <p:cNvPr id="6" name="Imagen 5" descr="jiraf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5976664" cy="5189493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3203848" y="1700808"/>
            <a:ext cx="17281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572000" y="3011063"/>
            <a:ext cx="17281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5724128" y="4350993"/>
            <a:ext cx="17281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endCxn id="6" idx="3"/>
          </p:cNvCxnSpPr>
          <p:nvPr/>
        </p:nvCxnSpPr>
        <p:spPr>
          <a:xfrm>
            <a:off x="5364088" y="1124744"/>
            <a:ext cx="2232248" cy="2522739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6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06090"/>
          </a:xfrm>
        </p:spPr>
        <p:txBody>
          <a:bodyPr/>
          <a:lstStyle/>
          <a:p>
            <a:r>
              <a:rPr lang="es-MX" dirty="0" smtClean="0"/>
              <a:t>Encadenamiento regresivo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04056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Un sistema basado en reglas puede formar una hipótesis y usar las reglas de antecedente-consecuente para proceder hacia atr</a:t>
            </a:r>
            <a:r>
              <a:rPr lang="es-ES" sz="2400" dirty="0" smtClean="0"/>
              <a:t>á</a:t>
            </a:r>
            <a:r>
              <a:rPr lang="es-MX" sz="2400" dirty="0" smtClean="0"/>
              <a:t>s en dirección a las </a:t>
            </a:r>
            <a:r>
              <a:rPr lang="es-MX" sz="2400" b="1" dirty="0" smtClean="0"/>
              <a:t>afirmaciones que corroboran la hipótesis</a:t>
            </a:r>
            <a:r>
              <a:rPr lang="es-MX" sz="2400" dirty="0" smtClean="0"/>
              <a:t>.</a:t>
            </a:r>
          </a:p>
          <a:p>
            <a:pPr lvl="1"/>
            <a:r>
              <a:rPr lang="es-MX" sz="2400" dirty="0" smtClean="0"/>
              <a:t>Utiliza las conclusiones deseadas para decidir qué afirmaciones debe revisar</a:t>
            </a:r>
          </a:p>
          <a:p>
            <a:pPr lvl="1"/>
            <a:r>
              <a:rPr lang="es-MX" sz="2400" dirty="0" smtClean="0"/>
              <a:t>El encadenamiento NO termina con éxito si cualquiera de las afirmaciones antecedente requeridas no se puede corroborar</a:t>
            </a:r>
            <a:endParaRPr lang="es-MX" sz="2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21</a:t>
            </a:fld>
            <a:endParaRPr lang="es-MX" dirty="0"/>
          </a:p>
        </p:txBody>
      </p:sp>
      <p:sp>
        <p:nvSpPr>
          <p:cNvPr id="6" name="Retardo 5"/>
          <p:cNvSpPr/>
          <p:nvPr/>
        </p:nvSpPr>
        <p:spPr>
          <a:xfrm>
            <a:off x="4045490" y="4653136"/>
            <a:ext cx="936104" cy="936104"/>
          </a:xfrm>
          <a:prstGeom prst="flowChartDela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Z5</a:t>
            </a:r>
            <a:endParaRPr lang="es-MX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4995705" y="512897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3469426" y="537321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455315" y="491294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701674" y="4941168"/>
            <a:ext cx="160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?x es carnívoro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76461" y="471585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?x es </a:t>
            </a:r>
            <a:r>
              <a:rPr lang="es-MX" dirty="0" smtClean="0"/>
              <a:t>mamífero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776461" y="5157192"/>
            <a:ext cx="15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?x </a:t>
            </a:r>
            <a:r>
              <a:rPr lang="es-MX" dirty="0" smtClean="0"/>
              <a:t>come carne</a:t>
            </a:r>
            <a:endParaRPr lang="es-MX" dirty="0"/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2915816" y="5805264"/>
            <a:ext cx="3096344" cy="0"/>
          </a:xfrm>
          <a:prstGeom prst="straightConnector1">
            <a:avLst/>
          </a:prstGeom>
          <a:ln w="3810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3635896" y="5877272"/>
            <a:ext cx="1434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i="1" dirty="0" smtClean="0">
                <a:solidFill>
                  <a:schemeClr val="accent2"/>
                </a:solidFill>
              </a:rPr>
              <a:t>Razonamiento</a:t>
            </a:r>
            <a:endParaRPr lang="es-MX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3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encadenamiento </a:t>
            </a:r>
            <a:r>
              <a:rPr lang="es-MX" dirty="0" smtClean="0"/>
              <a:t>regresivo</a:t>
            </a:r>
            <a:r>
              <a:rPr lang="es-MX" i="1" dirty="0"/>
              <a:t/>
            </a:r>
            <a:br>
              <a:rPr lang="es-MX" i="1" dirty="0"/>
            </a:br>
            <a:r>
              <a:rPr lang="es-MX" sz="2000" i="1" dirty="0"/>
              <a:t>Sistema de jueguete que identifica animales</a:t>
            </a: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b="1" dirty="0" smtClean="0"/>
              <a:t>Hipótesis:  el animal es una onza</a:t>
            </a:r>
            <a:endParaRPr lang="es-MX" sz="20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22</a:t>
            </a:fld>
            <a:endParaRPr lang="es-MX" dirty="0"/>
          </a:p>
        </p:txBody>
      </p:sp>
      <p:pic>
        <p:nvPicPr>
          <p:cNvPr id="6" name="Imagen 5" descr="regresiv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3275856" y="1412776"/>
            <a:ext cx="5256584" cy="4924773"/>
          </a:xfrm>
          <a:prstGeom prst="rect">
            <a:avLst/>
          </a:prstGeom>
        </p:spPr>
      </p:pic>
      <p:pic>
        <p:nvPicPr>
          <p:cNvPr id="7" name="Imagen 6" descr="gato-onza-390x2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2216246" cy="1534325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 flipH="1">
            <a:off x="6876256" y="5191058"/>
            <a:ext cx="1368152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5796136" y="4204155"/>
            <a:ext cx="1368152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4427984" y="3356992"/>
            <a:ext cx="1368152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5813069" y="2315014"/>
            <a:ext cx="1368152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6732240" y="2852936"/>
            <a:ext cx="1584176" cy="201622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32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encadenamiento </a:t>
            </a:r>
            <a:r>
              <a:rPr lang="es-MX" dirty="0" smtClean="0"/>
              <a:t>regresivo</a:t>
            </a:r>
            <a:r>
              <a:rPr lang="es-MX" i="1" dirty="0"/>
              <a:t/>
            </a:r>
            <a:br>
              <a:rPr lang="es-MX" i="1" dirty="0"/>
            </a:br>
            <a:r>
              <a:rPr lang="es-MX" sz="2000" i="1" dirty="0"/>
              <a:t>Sistema de jueguete que identifica animales</a:t>
            </a:r>
            <a:endParaRPr lang="es-MX" sz="20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7776864" y="6376243"/>
            <a:ext cx="683568" cy="365125"/>
          </a:xfrm>
        </p:spPr>
        <p:txBody>
          <a:bodyPr/>
          <a:lstStyle/>
          <a:p>
            <a:fld id="{C702D2DC-A499-4EAC-A14E-6F4DF92895F3}" type="slidenum">
              <a:rPr lang="es-MX" smtClean="0"/>
              <a:pPr/>
              <a:t>23</a:t>
            </a:fld>
            <a:endParaRPr lang="es-MX" dirty="0"/>
          </a:p>
        </p:txBody>
      </p:sp>
      <p:pic>
        <p:nvPicPr>
          <p:cNvPr id="6" name="Imagen 5" descr="regresiv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1579774" y="1005388"/>
            <a:ext cx="5695542" cy="5336023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 flipH="1">
            <a:off x="5554955" y="5089460"/>
            <a:ext cx="1368152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4424036" y="4017892"/>
            <a:ext cx="1368152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2915816" y="3107102"/>
            <a:ext cx="1368152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4355976" y="1988840"/>
            <a:ext cx="1368152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5478671" y="2564904"/>
            <a:ext cx="1584176" cy="201622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004048" y="5517232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C0504D"/>
                </a:solidFill>
              </a:rPr>
              <a:t>AND</a:t>
            </a:r>
            <a:endParaRPr lang="es-MX" b="1" dirty="0">
              <a:solidFill>
                <a:srgbClr val="C0504D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779912" y="4437112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C0504D"/>
                </a:solidFill>
              </a:rPr>
              <a:t>AND</a:t>
            </a:r>
            <a:endParaRPr lang="es-MX" b="1" dirty="0">
              <a:solidFill>
                <a:srgbClr val="C0504D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805886" y="2348880"/>
            <a:ext cx="62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C0504D"/>
                </a:solidFill>
              </a:rPr>
              <a:t>AND</a:t>
            </a:r>
            <a:endParaRPr lang="es-MX" b="1" dirty="0">
              <a:solidFill>
                <a:srgbClr val="C0504D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644008" y="2915652"/>
            <a:ext cx="47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smtClean="0">
                <a:solidFill>
                  <a:srgbClr val="C0504D"/>
                </a:solidFill>
              </a:rPr>
              <a:t>OR</a:t>
            </a:r>
            <a:endParaRPr lang="es-MX" b="1" dirty="0">
              <a:solidFill>
                <a:srgbClr val="C0504D"/>
              </a:solidFill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2246535" y="4509120"/>
            <a:ext cx="833150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414886" y="4352276"/>
            <a:ext cx="4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C0504D"/>
                </a:solidFill>
              </a:rPr>
              <a:t>NO</a:t>
            </a:r>
            <a:endParaRPr lang="es-MX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¿Cuándo usar cada tipo de encadenamiento?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Depende del propósito y la forma del </a:t>
            </a:r>
            <a:r>
              <a:rPr lang="es-ES_tradnl" dirty="0" smtClean="0"/>
              <a:t>espacio de búsqueda.</a:t>
            </a:r>
            <a:endParaRPr lang="es-MX" dirty="0" smtClean="0"/>
          </a:p>
          <a:p>
            <a:r>
              <a:rPr lang="es-MX" b="1" dirty="0" smtClean="0"/>
              <a:t>Progresivo</a:t>
            </a:r>
          </a:p>
          <a:p>
            <a:pPr lvl="1"/>
            <a:r>
              <a:rPr lang="es-ES_tradnl" dirty="0"/>
              <a:t>Si el propósito es </a:t>
            </a:r>
            <a:r>
              <a:rPr lang="es-ES_tradnl" dirty="0" smtClean="0"/>
              <a:t>cubrir </a:t>
            </a:r>
            <a:r>
              <a:rPr lang="es-ES_tradnl" b="1" dirty="0"/>
              <a:t>todo lo que </a:t>
            </a:r>
            <a:r>
              <a:rPr lang="es-ES_tradnl" b="1" dirty="0" smtClean="0"/>
              <a:t>se pueda </a:t>
            </a:r>
            <a:r>
              <a:rPr lang="es-ES_tradnl" b="1" dirty="0"/>
              <a:t>deducir </a:t>
            </a:r>
            <a:r>
              <a:rPr lang="es-ES_tradnl" dirty="0"/>
              <a:t>de un conjunto de hechos, </a:t>
            </a:r>
            <a:r>
              <a:rPr lang="es-ES_tradnl" dirty="0" smtClean="0"/>
              <a:t>es decir, si tenemos claras las entradas pero no las conclusiones.</a:t>
            </a:r>
          </a:p>
          <a:p>
            <a:r>
              <a:rPr lang="es-MX" b="1" dirty="0" smtClean="0"/>
              <a:t>Regresivo</a:t>
            </a:r>
          </a:p>
          <a:p>
            <a:pPr lvl="1"/>
            <a:r>
              <a:rPr lang="es-ES_tradnl" dirty="0"/>
              <a:t>Si el propósito es </a:t>
            </a:r>
            <a:r>
              <a:rPr lang="es-ES_tradnl" b="1" dirty="0"/>
              <a:t>verificar/negar </a:t>
            </a:r>
            <a:r>
              <a:rPr lang="es-ES_tradnl" b="1" dirty="0" smtClean="0"/>
              <a:t>una conclusión</a:t>
            </a:r>
            <a:r>
              <a:rPr lang="es-ES_tradnl" dirty="0"/>
              <a:t>, </a:t>
            </a:r>
            <a:r>
              <a:rPr lang="es-ES_tradnl" dirty="0" smtClean="0"/>
              <a:t>es decir, si tenemos </a:t>
            </a:r>
            <a:r>
              <a:rPr lang="es-ES_tradnl" dirty="0"/>
              <a:t>claras las metas pero no </a:t>
            </a:r>
            <a:r>
              <a:rPr lang="es-ES_tradnl" dirty="0" smtClean="0"/>
              <a:t>las </a:t>
            </a:r>
            <a:r>
              <a:rPr lang="pt-BR" dirty="0" smtClean="0"/>
              <a:t>entradas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24</a:t>
            </a:fld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588830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Basado en material de: Enrique Sucar, “Métodos de Inteligencia Artificial”, Nostas del curso de Inteligencia Artificial, INAOE.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57728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Resolución de conflictos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En encadenamiento progresivo pueden existir </a:t>
            </a:r>
            <a:r>
              <a:rPr lang="es-ES_tradnl" b="1" dirty="0" smtClean="0"/>
              <a:t>varias</a:t>
            </a:r>
            <a:r>
              <a:rPr lang="es-ES_tradnl" dirty="0" smtClean="0"/>
              <a:t> </a:t>
            </a:r>
            <a:r>
              <a:rPr lang="es-ES_tradnl" b="1" dirty="0" smtClean="0"/>
              <a:t>reglas</a:t>
            </a:r>
            <a:r>
              <a:rPr lang="es-ES_tradnl" dirty="0" smtClean="0"/>
              <a:t> que se pueden disparar.</a:t>
            </a:r>
            <a:endParaRPr lang="es-ES_tradnl" dirty="0"/>
          </a:p>
          <a:p>
            <a:r>
              <a:rPr lang="es-ES_tradnl" dirty="0" smtClean="0"/>
              <a:t>En encadenamiento regresivo pueden existir </a:t>
            </a:r>
            <a:r>
              <a:rPr lang="es-ES_tradnl" b="1" dirty="0" smtClean="0"/>
              <a:t>varias</a:t>
            </a:r>
            <a:r>
              <a:rPr lang="es-ES_tradnl" dirty="0" smtClean="0"/>
              <a:t> </a:t>
            </a:r>
            <a:r>
              <a:rPr lang="es-ES_tradnl" b="1" dirty="0" smtClean="0"/>
              <a:t>reglas</a:t>
            </a:r>
            <a:r>
              <a:rPr lang="es-ES_tradnl" dirty="0" smtClean="0"/>
              <a:t> que cumplan con las metas a comprobar.</a:t>
            </a:r>
          </a:p>
          <a:p>
            <a:r>
              <a:rPr lang="es-ES_tradnl" dirty="0" smtClean="0"/>
              <a:t>Se necesita </a:t>
            </a:r>
            <a:r>
              <a:rPr lang="es-ES_tradnl" dirty="0"/>
              <a:t>una estrategia </a:t>
            </a:r>
            <a:r>
              <a:rPr lang="es-ES_tradnl" dirty="0" smtClean="0"/>
              <a:t>de resolución </a:t>
            </a:r>
            <a:r>
              <a:rPr lang="es-ES_tradnl" dirty="0"/>
              <a:t>de conflictos que </a:t>
            </a:r>
            <a:r>
              <a:rPr lang="es-ES_tradnl" dirty="0" smtClean="0"/>
              <a:t>decida </a:t>
            </a:r>
            <a:r>
              <a:rPr lang="es-ES" dirty="0" smtClean="0"/>
              <a:t>–</a:t>
            </a:r>
            <a:r>
              <a:rPr lang="es-ES_tradnl" dirty="0" smtClean="0"/>
              <a:t>en cada caso- </a:t>
            </a:r>
            <a:r>
              <a:rPr lang="es-ES_tradnl" b="1" dirty="0" smtClean="0"/>
              <a:t>cual de </a:t>
            </a:r>
            <a:r>
              <a:rPr lang="es-ES_tradnl" b="1" dirty="0"/>
              <a:t>las posibles reglas </a:t>
            </a:r>
            <a:r>
              <a:rPr lang="es-ES_tradnl" b="1" dirty="0" smtClean="0"/>
              <a:t>disparar</a:t>
            </a:r>
            <a:r>
              <a:rPr lang="es-ES_tradnl" dirty="0" smtClean="0"/>
              <a:t>.</a:t>
            </a:r>
          </a:p>
          <a:p>
            <a:pPr lvl="1"/>
            <a:r>
              <a:rPr lang="es-ES" dirty="0" smtClean="0"/>
              <a:t>En</a:t>
            </a:r>
            <a:r>
              <a:rPr lang="es-ES_tradnl" dirty="0" smtClean="0"/>
              <a:t> sistemas de deducción no hay tanto problema, el objetivo es agilizar deducción y evitar razonamientos redundantes.</a:t>
            </a:r>
          </a:p>
          <a:p>
            <a:pPr lvl="1"/>
            <a:r>
              <a:rPr lang="es-ES_tradnl" dirty="0" smtClean="0"/>
              <a:t>En sistemas de reacción es crucial la resolución de conflictos: generalmente solo de puede realizar una de las acciones posibles.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79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Estrategias de resolución de conflictos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Globales</a:t>
            </a:r>
            <a:r>
              <a:rPr lang="es-MX" dirty="0" smtClean="0"/>
              <a:t>:</a:t>
            </a:r>
          </a:p>
          <a:p>
            <a:pPr lvl="1"/>
            <a:r>
              <a:rPr lang="es-ES_tradnl" dirty="0"/>
              <a:t>No se permite disparar una regla más </a:t>
            </a:r>
            <a:r>
              <a:rPr lang="es-ES_tradnl" dirty="0" smtClean="0"/>
              <a:t>de una </a:t>
            </a:r>
            <a:r>
              <a:rPr lang="es-ES_tradnl" dirty="0"/>
              <a:t>vez con los mismos </a:t>
            </a:r>
            <a:r>
              <a:rPr lang="es-ES_tradnl" dirty="0" smtClean="0"/>
              <a:t>datos.</a:t>
            </a:r>
            <a:endParaRPr lang="es-ES_tradnl" dirty="0"/>
          </a:p>
          <a:p>
            <a:pPr lvl="1"/>
            <a:r>
              <a:rPr lang="es-ES_tradnl" dirty="0" smtClean="0"/>
              <a:t>Se prefieren reglas </a:t>
            </a:r>
            <a:r>
              <a:rPr lang="es-ES_tradnl" dirty="0"/>
              <a:t>que utilizan datos </a:t>
            </a:r>
            <a:r>
              <a:rPr lang="es-ES_tradnl" dirty="0" smtClean="0"/>
              <a:t>más recientes.</a:t>
            </a:r>
          </a:p>
          <a:p>
            <a:pPr lvl="1"/>
            <a:r>
              <a:rPr lang="es-ES_tradnl" dirty="0" smtClean="0"/>
              <a:t>Se prefieren reglas </a:t>
            </a:r>
            <a:r>
              <a:rPr lang="es-ES_tradnl" dirty="0"/>
              <a:t>que son más específicas</a:t>
            </a:r>
            <a:r>
              <a:rPr lang="es-ES_tradnl" dirty="0" smtClean="0"/>
              <a:t>, que tienen mayor cantidad de condiciones.</a:t>
            </a:r>
          </a:p>
          <a:p>
            <a:r>
              <a:rPr lang="es-ES_tradnl" b="1" dirty="0" smtClean="0"/>
              <a:t>Locales</a:t>
            </a:r>
            <a:r>
              <a:rPr lang="es-ES_tradnl" dirty="0" smtClean="0"/>
              <a:t> (o dependientes de tarea)</a:t>
            </a:r>
          </a:p>
          <a:p>
            <a:pPr lvl="1"/>
            <a:r>
              <a:rPr lang="es-ES_tradnl" dirty="0" smtClean="0"/>
              <a:t>Meta-reglas: reglas sobre aplicación de reglas</a:t>
            </a:r>
          </a:p>
          <a:p>
            <a:pPr marL="457200" lvl="1" indent="0">
              <a:buNone/>
            </a:pPr>
            <a:r>
              <a:rPr lang="es-ES_tradnl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edad_paciente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es mayor a 65</a:t>
            </a:r>
          </a:p>
          <a:p>
            <a:pPr marL="457200" lvl="1" indent="0">
              <a:buNone/>
            </a:pPr>
            <a:r>
              <a:rPr lang="es-ES_tradnl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Entonces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aplicar reglas sobre </a:t>
            </a:r>
            <a:r>
              <a:rPr lang="es-ES_tradnl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adultos_mayores</a:t>
            </a:r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800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Encadenamiento y búsqueda en profundidad 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Normalmente existen </a:t>
            </a:r>
            <a:r>
              <a:rPr lang="es-ES_tradnl" b="1" dirty="0"/>
              <a:t>variables</a:t>
            </a:r>
            <a:r>
              <a:rPr lang="es-ES_tradnl" dirty="0"/>
              <a:t> en las </a:t>
            </a:r>
            <a:r>
              <a:rPr lang="es-ES_tradnl" dirty="0" smtClean="0"/>
              <a:t>reglas y </a:t>
            </a:r>
            <a:r>
              <a:rPr lang="es-ES_tradnl" dirty="0"/>
              <a:t>se </a:t>
            </a:r>
            <a:r>
              <a:rPr lang="es-ES_tradnl" dirty="0" smtClean="0"/>
              <a:t>tienen que encontrar las </a:t>
            </a:r>
            <a:r>
              <a:rPr lang="es-ES_tradnl" b="1" dirty="0" smtClean="0"/>
              <a:t>ligaduras </a:t>
            </a:r>
            <a:r>
              <a:rPr lang="es-ES_tradnl" dirty="0" smtClean="0"/>
              <a:t>de cada variable.</a:t>
            </a:r>
          </a:p>
          <a:p>
            <a:pPr lvl="1"/>
            <a:r>
              <a:rPr lang="es-MX" dirty="0" smtClean="0">
                <a:solidFill>
                  <a:schemeClr val="accent2"/>
                </a:solidFill>
              </a:rPr>
              <a:t>?x</a:t>
            </a:r>
            <a:r>
              <a:rPr lang="es-MX" dirty="0" smtClean="0"/>
              <a:t> come carne, “</a:t>
            </a:r>
            <a:r>
              <a:rPr lang="es-MX" dirty="0" smtClean="0">
                <a:solidFill>
                  <a:srgbClr val="C0504D"/>
                </a:solidFill>
              </a:rPr>
              <a:t>Firulais</a:t>
            </a:r>
            <a:r>
              <a:rPr lang="es-MX" dirty="0" smtClean="0"/>
              <a:t> come carne”</a:t>
            </a:r>
          </a:p>
          <a:p>
            <a:r>
              <a:rPr lang="es-ES_tradnl" dirty="0" smtClean="0"/>
              <a:t>La </a:t>
            </a:r>
            <a:r>
              <a:rPr lang="es-ES_tradnl" b="1" dirty="0" smtClean="0"/>
              <a:t>búsqueda </a:t>
            </a:r>
            <a:r>
              <a:rPr lang="es-ES_tradnl" b="1" dirty="0"/>
              <a:t>en profundidad </a:t>
            </a:r>
            <a:r>
              <a:rPr lang="es-ES_tradnl" dirty="0"/>
              <a:t>puede proporcionar ligaduras compatibles para los encadenamientos progresivo y regresivo</a:t>
            </a:r>
            <a:r>
              <a:rPr lang="es-ES_tradnl" dirty="0" smtClean="0"/>
              <a:t>.</a:t>
            </a:r>
            <a:endParaRPr lang="es-ES" dirty="0"/>
          </a:p>
          <a:p>
            <a:pPr lvl="1"/>
            <a:r>
              <a:rPr lang="es-ES_tradnl" dirty="0" smtClean="0"/>
              <a:t>En el </a:t>
            </a:r>
            <a:r>
              <a:rPr lang="es-ES_tradnl" dirty="0"/>
              <a:t>encadenamiento </a:t>
            </a:r>
            <a:r>
              <a:rPr lang="es-ES_tradnl" dirty="0" smtClean="0"/>
              <a:t>progresivo, </a:t>
            </a:r>
            <a:r>
              <a:rPr lang="es-ES_tradnl" dirty="0"/>
              <a:t>las posibles ligaduras pueden ordenarse en un árbol, de antecedente hacía </a:t>
            </a:r>
            <a:r>
              <a:rPr lang="es-ES_tradnl" dirty="0" smtClean="0"/>
              <a:t>consecuente.</a:t>
            </a:r>
            <a:endParaRPr lang="es-ES_tradnl" dirty="0"/>
          </a:p>
          <a:p>
            <a:pPr lvl="1"/>
            <a:r>
              <a:rPr lang="es-ES_tradnl" dirty="0"/>
              <a:t>En el encadenamiento </a:t>
            </a:r>
            <a:r>
              <a:rPr lang="es-ES_tradnl" dirty="0" smtClean="0"/>
              <a:t>regresivo, </a:t>
            </a:r>
            <a:r>
              <a:rPr lang="es-ES_tradnl" dirty="0"/>
              <a:t>las posibles ligaduras también se pueden ordenar en un árbol, pero son establecidas </a:t>
            </a:r>
            <a:r>
              <a:rPr lang="es-ES_tradnl" dirty="0" smtClean="0"/>
              <a:t>por el </a:t>
            </a:r>
            <a:r>
              <a:rPr lang="es-ES_tradnl" dirty="0"/>
              <a:t>consecuente y no por el primer antecedente. 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880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MX" dirty="0" smtClean="0"/>
              <a:t>Encadenamiento y búsqueda en profundidad</a:t>
            </a:r>
            <a:br>
              <a:rPr lang="es-MX" dirty="0" smtClean="0"/>
            </a:br>
            <a:r>
              <a:rPr lang="es-MX" sz="2000" i="1" dirty="0" smtClean="0"/>
              <a:t>Ejemplo juguete del hipódromo</a:t>
            </a:r>
            <a:endParaRPr lang="es-MX" sz="2000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Base de conocimiento</a:t>
            </a:r>
          </a:p>
          <a:p>
            <a:pPr lvl="1"/>
            <a:r>
              <a:rPr lang="es-MX" i="1" dirty="0" smtClean="0"/>
              <a:t>Si</a:t>
            </a:r>
            <a:r>
              <a:rPr lang="es-MX" dirty="0" smtClean="0"/>
              <a:t> ?x es un caballo, ?x es padre de ?y, </a:t>
            </a:r>
            <a:r>
              <a:rPr lang="es-MX" dirty="0" smtClean="0"/>
              <a:t>?y </a:t>
            </a:r>
            <a:r>
              <a:rPr lang="es-MX" dirty="0" smtClean="0"/>
              <a:t>es rápido</a:t>
            </a:r>
            <a:br>
              <a:rPr lang="es-MX" dirty="0" smtClean="0"/>
            </a:br>
            <a:r>
              <a:rPr lang="es-MX" i="1" dirty="0" smtClean="0"/>
              <a:t>entonces</a:t>
            </a:r>
            <a:r>
              <a:rPr lang="es-MX" dirty="0" smtClean="0"/>
              <a:t> ?x es valioso</a:t>
            </a:r>
          </a:p>
          <a:p>
            <a:r>
              <a:rPr lang="es-MX" dirty="0" smtClean="0"/>
              <a:t>Memoria de trabajo</a:t>
            </a:r>
          </a:p>
          <a:p>
            <a:pPr lvl="1"/>
            <a:r>
              <a:rPr lang="es-MX" dirty="0" smtClean="0"/>
              <a:t>Cometa es un caballo</a:t>
            </a:r>
          </a:p>
          <a:p>
            <a:pPr lvl="1"/>
            <a:r>
              <a:rPr lang="es-MX" dirty="0" smtClean="0"/>
              <a:t>Bronco es un caballo</a:t>
            </a:r>
          </a:p>
          <a:p>
            <a:pPr lvl="1"/>
            <a:r>
              <a:rPr lang="es-MX" dirty="0"/>
              <a:t>Rayo es un caballo</a:t>
            </a:r>
          </a:p>
          <a:p>
            <a:pPr lvl="1"/>
            <a:r>
              <a:rPr lang="es-ES" dirty="0"/>
              <a:t>V</a:t>
            </a:r>
            <a:r>
              <a:rPr lang="es-MX" dirty="0"/>
              <a:t>eloz es un caballo</a:t>
            </a:r>
          </a:p>
          <a:p>
            <a:pPr lvl="1"/>
            <a:r>
              <a:rPr lang="es-MX" dirty="0" smtClean="0"/>
              <a:t>Cometa es padre de Veloz</a:t>
            </a:r>
          </a:p>
          <a:p>
            <a:pPr lvl="1"/>
            <a:r>
              <a:rPr lang="es-MX" dirty="0" smtClean="0"/>
              <a:t>Cometa es padre de Bronco</a:t>
            </a:r>
          </a:p>
          <a:p>
            <a:pPr lvl="1"/>
            <a:r>
              <a:rPr lang="es-MX" dirty="0"/>
              <a:t>Veloz es padre de Rayo</a:t>
            </a:r>
          </a:p>
          <a:p>
            <a:pPr lvl="1"/>
            <a:r>
              <a:rPr lang="es-MX" dirty="0" smtClean="0"/>
              <a:t>Bronco es rápido</a:t>
            </a:r>
          </a:p>
          <a:p>
            <a:pPr lvl="1"/>
            <a:r>
              <a:rPr lang="es-MX" dirty="0" smtClean="0"/>
              <a:t>Rayo es rápido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744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MX" dirty="0" smtClean="0"/>
              <a:t>Encadenamiento progresivo</a:t>
            </a:r>
            <a:br>
              <a:rPr lang="es-MX" dirty="0" smtClean="0"/>
            </a:br>
            <a:r>
              <a:rPr lang="es-MX" sz="2000" i="1" dirty="0" smtClean="0"/>
              <a:t>Ejemplo juguete del hipódromo</a:t>
            </a:r>
            <a:endParaRPr lang="es-MX" sz="2000" i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29</a:t>
            </a:fld>
            <a:endParaRPr lang="es-MX" dirty="0"/>
          </a:p>
        </p:txBody>
      </p:sp>
      <p:pic>
        <p:nvPicPr>
          <p:cNvPr id="8" name="Imagen 7" descr="bus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175020" cy="51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5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Sistemas expertos: introducción	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36504"/>
          </a:xfrm>
        </p:spPr>
        <p:txBody>
          <a:bodyPr>
            <a:normAutofit/>
          </a:bodyPr>
          <a:lstStyle/>
          <a:p>
            <a:r>
              <a:rPr lang="es-ES_tradnl" dirty="0" smtClean="0"/>
              <a:t>Un </a:t>
            </a:r>
            <a:r>
              <a:rPr lang="es-ES_tradnl" b="1" dirty="0" smtClean="0"/>
              <a:t>experto</a:t>
            </a:r>
            <a:r>
              <a:rPr lang="es-ES_tradnl" dirty="0" smtClean="0"/>
              <a:t> es una persona que tiene conocimiento profundo sobre un tema concreto.</a:t>
            </a:r>
          </a:p>
          <a:p>
            <a:pPr lvl="1"/>
            <a:r>
              <a:rPr lang="es-ES_tradnl" dirty="0" smtClean="0"/>
              <a:t>A </a:t>
            </a:r>
            <a:r>
              <a:rPr lang="es-ES_tradnl" dirty="0"/>
              <a:t>este tipo de conocimiento se le llama </a:t>
            </a:r>
            <a:r>
              <a:rPr lang="es-ES_tradnl" dirty="0" smtClean="0"/>
              <a:t>conocimiento del dominio</a:t>
            </a:r>
          </a:p>
          <a:p>
            <a:r>
              <a:rPr lang="es-ES_tradnl" b="1" dirty="0" smtClean="0"/>
              <a:t>Un sistema experto </a:t>
            </a:r>
            <a:r>
              <a:rPr lang="es-ES_tradnl" dirty="0" smtClean="0"/>
              <a:t>es un sistema computacional, un programa, que soluciona problemas </a:t>
            </a:r>
            <a:r>
              <a:rPr lang="es-ES_tradnl" i="1" dirty="0" smtClean="0"/>
              <a:t>emulando el proceso lógico</a:t>
            </a:r>
            <a:r>
              <a:rPr lang="es-ES_tradnl" dirty="0" smtClean="0"/>
              <a:t> que un experto humano usa para su solución.</a:t>
            </a:r>
          </a:p>
          <a:p>
            <a:pPr lvl="1"/>
            <a:r>
              <a:rPr lang="es-ES_tradnl" dirty="0" smtClean="0"/>
              <a:t>Aportar soluciones inteligentes, </a:t>
            </a:r>
            <a:r>
              <a:rPr lang="es-ES_tradnl" dirty="0"/>
              <a:t>como si fuera un ser </a:t>
            </a:r>
            <a:r>
              <a:rPr lang="es-ES_tradnl" dirty="0" smtClean="0"/>
              <a:t>humano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</a:t>
            </a:fld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755576" y="566124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Material </a:t>
            </a:r>
            <a:r>
              <a:rPr lang="es-MX" sz="1200" dirty="0" smtClean="0"/>
              <a:t> introductorio basado </a:t>
            </a:r>
            <a:r>
              <a:rPr lang="es-MX" sz="1200" dirty="0"/>
              <a:t>en: Ángel Sarabia, “Sistemas Expertos”, Escuela Térnica Superior de Ingeniería, Universidad  Pontificia Comillas, Madrid.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www.iit.comillas.edu</a:t>
            </a:r>
            <a:r>
              <a:rPr lang="pl-PL" sz="1200" dirty="0"/>
              <a:t>/</a:t>
            </a:r>
            <a:r>
              <a:rPr lang="pl-PL" sz="1200" dirty="0" err="1"/>
              <a:t>aramos</a:t>
            </a:r>
            <a:r>
              <a:rPr lang="pl-PL" sz="1200" dirty="0"/>
              <a:t>/</a:t>
            </a:r>
            <a:r>
              <a:rPr lang="pl-PL" sz="1200" dirty="0" err="1"/>
              <a:t>simio</a:t>
            </a:r>
            <a:r>
              <a:rPr lang="pl-PL" sz="1200" dirty="0"/>
              <a:t>/</a:t>
            </a:r>
            <a:r>
              <a:rPr lang="pl-PL" sz="1200" dirty="0" err="1"/>
              <a:t>transpa</a:t>
            </a:r>
            <a:r>
              <a:rPr lang="pl-PL" sz="1200" dirty="0"/>
              <a:t>/</a:t>
            </a:r>
            <a:r>
              <a:rPr lang="pl-PL" sz="1200" dirty="0" err="1"/>
              <a:t>t_se_as.pdf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22391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MX" dirty="0" smtClean="0"/>
              <a:t>Encadenamiento progresivo</a:t>
            </a:r>
            <a:br>
              <a:rPr lang="es-MX" dirty="0" smtClean="0"/>
            </a:br>
            <a:r>
              <a:rPr lang="es-MX" sz="2000" i="1" dirty="0" smtClean="0"/>
              <a:t>Ejemplo juguete del hipódromo</a:t>
            </a:r>
            <a:endParaRPr lang="es-MX" sz="2000" i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30</a:t>
            </a:fld>
            <a:endParaRPr lang="es-MX" dirty="0"/>
          </a:p>
        </p:txBody>
      </p:sp>
      <p:pic>
        <p:nvPicPr>
          <p:cNvPr id="4" name="Imagen 3" descr="bus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654445" cy="49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8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</p:spPr>
        <p:txBody>
          <a:bodyPr/>
          <a:lstStyle/>
          <a:p>
            <a:r>
              <a:rPr lang="es-MX" dirty="0" smtClean="0"/>
              <a:t>Encadenamiento regresivo</a:t>
            </a:r>
            <a:br>
              <a:rPr lang="es-MX" dirty="0" smtClean="0"/>
            </a:br>
            <a:r>
              <a:rPr lang="es-MX" sz="2000" i="1" dirty="0" smtClean="0"/>
              <a:t>Ejemplo juguete del hipódromo</a:t>
            </a:r>
            <a:endParaRPr lang="es-MX" sz="2000" i="1" dirty="0">
              <a:solidFill>
                <a:srgbClr val="C0504D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31</a:t>
            </a:fld>
            <a:endParaRPr lang="es-MX" dirty="0"/>
          </a:p>
        </p:txBody>
      </p:sp>
      <p:pic>
        <p:nvPicPr>
          <p:cNvPr id="4" name="Imagen 3" descr="arbol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9632" y="980728"/>
            <a:ext cx="4320480" cy="51914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868144" y="2924944"/>
            <a:ext cx="2922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>
                <a:solidFill>
                  <a:srgbClr val="C0504D"/>
                </a:solidFill>
              </a:rPr>
              <a:t>¿Cometa es de valor</a:t>
            </a:r>
            <a:r>
              <a:rPr lang="es-MX" sz="2400" b="1" i="1" dirty="0" smtClean="0">
                <a:solidFill>
                  <a:srgbClr val="C0504D"/>
                </a:solidFill>
              </a:rPr>
              <a:t>?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0060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</p:spPr>
        <p:txBody>
          <a:bodyPr/>
          <a:lstStyle/>
          <a:p>
            <a:r>
              <a:rPr lang="es-MX" dirty="0" smtClean="0"/>
              <a:t>Encadenamiento regresivo</a:t>
            </a:r>
            <a:br>
              <a:rPr lang="es-MX" dirty="0" smtClean="0"/>
            </a:br>
            <a:r>
              <a:rPr lang="es-MX" sz="2000" i="1" dirty="0" smtClean="0"/>
              <a:t>Ejemplo juguete del hipódromo</a:t>
            </a:r>
            <a:endParaRPr lang="es-MX" sz="2000" i="1" dirty="0">
              <a:solidFill>
                <a:srgbClr val="C0504D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32</a:t>
            </a:fld>
            <a:endParaRPr lang="es-MX" dirty="0"/>
          </a:p>
        </p:txBody>
      </p:sp>
      <p:pic>
        <p:nvPicPr>
          <p:cNvPr id="3" name="Imagen 2" descr="arbol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6468"/>
            <a:ext cx="5256584" cy="520419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228184" y="3212976"/>
            <a:ext cx="2564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>
                <a:solidFill>
                  <a:srgbClr val="C0504D"/>
                </a:solidFill>
              </a:rPr>
              <a:t>¿quién es de valor</a:t>
            </a:r>
            <a:r>
              <a:rPr lang="es-MX" sz="2400" i="1" dirty="0" smtClean="0">
                <a:solidFill>
                  <a:srgbClr val="C0504D"/>
                </a:solidFill>
              </a:rPr>
              <a:t>?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44969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06090"/>
          </a:xfrm>
        </p:spPr>
        <p:txBody>
          <a:bodyPr/>
          <a:lstStyle/>
          <a:p>
            <a:r>
              <a:rPr lang="es-MX" dirty="0" smtClean="0"/>
              <a:t>Las reglas son transparentes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040560"/>
          </a:xfrm>
        </p:spPr>
        <p:txBody>
          <a:bodyPr/>
          <a:lstStyle/>
          <a:p>
            <a:r>
              <a:rPr lang="es-ES_tradnl" dirty="0" smtClean="0"/>
              <a:t>Tienen </a:t>
            </a:r>
            <a:r>
              <a:rPr lang="es-ES_tradnl" dirty="0"/>
              <a:t>la capacidad de </a:t>
            </a:r>
            <a:r>
              <a:rPr lang="es-ES_tradnl" b="1" dirty="0"/>
              <a:t>explicar sus </a:t>
            </a:r>
            <a:r>
              <a:rPr lang="es-ES_tradnl" b="1" dirty="0" smtClean="0"/>
              <a:t>decisiones.</a:t>
            </a:r>
            <a:endParaRPr lang="es-ES_tradnl" dirty="0"/>
          </a:p>
          <a:p>
            <a:r>
              <a:rPr lang="es-ES_tradnl" dirty="0" smtClean="0"/>
              <a:t>Las explicaciones sirven, entre otras cosas, para:</a:t>
            </a:r>
            <a:endParaRPr lang="es-ES_tradnl" dirty="0"/>
          </a:p>
          <a:p>
            <a:pPr lvl="1"/>
            <a:r>
              <a:rPr lang="es-ES_tradnl" dirty="0" smtClean="0"/>
              <a:t>Mostrar </a:t>
            </a:r>
            <a:r>
              <a:rPr lang="es-ES_tradnl" dirty="0"/>
              <a:t>deficiencias de las </a:t>
            </a:r>
            <a:r>
              <a:rPr lang="es-ES_tradnl" dirty="0" smtClean="0"/>
              <a:t>reglas</a:t>
            </a:r>
          </a:p>
          <a:p>
            <a:pPr lvl="1"/>
            <a:r>
              <a:rPr lang="es-ES_tradnl" dirty="0" smtClean="0"/>
              <a:t>Clarificar </a:t>
            </a:r>
            <a:r>
              <a:rPr lang="es-ES_tradnl" dirty="0"/>
              <a:t>suposiciones de la </a:t>
            </a:r>
            <a:r>
              <a:rPr lang="es-ES_tradnl" dirty="0" smtClean="0"/>
              <a:t>máquina</a:t>
            </a:r>
          </a:p>
          <a:p>
            <a:pPr lvl="1"/>
            <a:r>
              <a:rPr lang="es-ES_tradnl" dirty="0" smtClean="0"/>
              <a:t>Explicar </a:t>
            </a:r>
            <a:r>
              <a:rPr lang="es-ES_tradnl" dirty="0"/>
              <a:t>situaciones no </a:t>
            </a:r>
            <a:r>
              <a:rPr lang="es-ES_tradnl" dirty="0" smtClean="0"/>
              <a:t>anticipadas</a:t>
            </a:r>
          </a:p>
          <a:p>
            <a:pPr lvl="1"/>
            <a:r>
              <a:rPr lang="es-ES_tradnl" b="1" dirty="0" smtClean="0"/>
              <a:t>Hacer </a:t>
            </a:r>
            <a:r>
              <a:rPr lang="es-ES_tradnl" b="1" dirty="0"/>
              <a:t>sentir al usuario más </a:t>
            </a:r>
            <a:r>
              <a:rPr lang="es-ES_tradnl" b="1" dirty="0" smtClean="0"/>
              <a:t>seguro</a:t>
            </a:r>
          </a:p>
          <a:p>
            <a:pPr lvl="1"/>
            <a:r>
              <a:rPr lang="es-ES_tradnl" b="1" dirty="0" smtClean="0"/>
              <a:t>Hacer </a:t>
            </a:r>
            <a:r>
              <a:rPr lang="es-ES_tradnl" b="1" dirty="0"/>
              <a:t>ver la máquina más “inteligente</a:t>
            </a:r>
            <a:r>
              <a:rPr lang="es-ES_tradnl" b="1" dirty="0" smtClean="0"/>
              <a:t>”</a:t>
            </a:r>
          </a:p>
          <a:p>
            <a:r>
              <a:rPr lang="es-ES_tradnl" dirty="0"/>
              <a:t>Pueden </a:t>
            </a:r>
            <a:r>
              <a:rPr lang="es-ES_tradnl" b="1" dirty="0"/>
              <a:t>responder preguntas </a:t>
            </a:r>
            <a:r>
              <a:rPr lang="es-ES_tradnl" dirty="0"/>
              <a:t>de tipo:</a:t>
            </a:r>
          </a:p>
          <a:p>
            <a:pPr lvl="1"/>
            <a:r>
              <a:rPr lang="es-ES_tradnl" dirty="0" smtClean="0"/>
              <a:t>CÓMO, por ejemplo, </a:t>
            </a:r>
            <a:r>
              <a:rPr lang="es-ES_tradnl" dirty="0"/>
              <a:t>¿Cómo supiste </a:t>
            </a:r>
            <a:r>
              <a:rPr lang="es-ES_tradnl" dirty="0" smtClean="0"/>
              <a:t>X?</a:t>
            </a:r>
          </a:p>
          <a:p>
            <a:pPr lvl="1"/>
            <a:r>
              <a:rPr lang="es-ES_tradnl" dirty="0" smtClean="0"/>
              <a:t>POR QUÉ, por ejemplo, ¿</a:t>
            </a:r>
            <a:r>
              <a:rPr lang="es-ES_tradnl" dirty="0"/>
              <a:t>Por qué quieres saber </a:t>
            </a:r>
            <a:r>
              <a:rPr lang="es-ES_tradnl" dirty="0" smtClean="0"/>
              <a:t>X?</a:t>
            </a:r>
            <a:endParaRPr lang="es-MX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33</a:t>
            </a:fld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588830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Basado en material de: Enrique Sucar, “Métodos de Inteligencia Artificial”, Nostas del curso de Inteligencia Artificial, INAOE.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20264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 de uso de explicaciones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000" b="1" dirty="0" err="1"/>
              <a:t>Reglas</a:t>
            </a:r>
            <a:r>
              <a:rPr lang="it-IT" b="1" dirty="0"/>
              <a:t>:</a:t>
            </a:r>
          </a:p>
          <a:p>
            <a:pPr lvl="1"/>
            <a:r>
              <a:rPr lang="es-ES_tradnl" dirty="0"/>
              <a:t>R1: </a:t>
            </a:r>
            <a:r>
              <a:rPr lang="es-ES_tradnl" dirty="0" err="1"/>
              <a:t>If</a:t>
            </a:r>
            <a:r>
              <a:rPr lang="es-ES_tradnl" dirty="0"/>
              <a:t> una persona tiene $30,000 y tiene grado de </a:t>
            </a:r>
            <a:r>
              <a:rPr lang="es-ES_tradnl" dirty="0" smtClean="0"/>
              <a:t>licenciatura</a:t>
            </a:r>
            <a:br>
              <a:rPr lang="es-ES_tradnl" dirty="0" smtClean="0"/>
            </a:br>
            <a:r>
              <a:rPr lang="es-ES_tradnl" dirty="0" smtClean="0"/>
              <a:t>     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/>
              <a:t>debe de invertir a plazo </a:t>
            </a:r>
            <a:r>
              <a:rPr lang="es-ES_tradnl" dirty="0" smtClean="0"/>
              <a:t>fijo</a:t>
            </a:r>
          </a:p>
          <a:p>
            <a:pPr lvl="1"/>
            <a:r>
              <a:rPr lang="es-ES_tradnl" dirty="0" smtClean="0"/>
              <a:t>R2</a:t>
            </a:r>
            <a:r>
              <a:rPr lang="es-ES_tradnl" dirty="0"/>
              <a:t>: </a:t>
            </a:r>
            <a:r>
              <a:rPr lang="es-ES_tradnl" dirty="0" err="1"/>
              <a:t>If</a:t>
            </a:r>
            <a:r>
              <a:rPr lang="es-ES_tradnl" dirty="0"/>
              <a:t> una persona gana mas de $120,000 al año y tiene </a:t>
            </a:r>
            <a:r>
              <a:rPr lang="es-ES_tradnl" dirty="0" smtClean="0"/>
              <a:t>licenciatura</a:t>
            </a:r>
            <a:br>
              <a:rPr lang="es-ES_tradnl" dirty="0" smtClean="0"/>
            </a:br>
            <a:r>
              <a:rPr lang="es-ES_tradnl" dirty="0" smtClean="0"/>
              <a:t>     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/>
              <a:t>debe de invertir en </a:t>
            </a:r>
            <a:r>
              <a:rPr lang="es-ES_tradnl" dirty="0" smtClean="0"/>
              <a:t>acciones</a:t>
            </a:r>
          </a:p>
          <a:p>
            <a:pPr lvl="1"/>
            <a:r>
              <a:rPr lang="es-ES_tradnl" dirty="0" smtClean="0"/>
              <a:t>R3</a:t>
            </a:r>
            <a:r>
              <a:rPr lang="es-ES_tradnl" dirty="0"/>
              <a:t>: </a:t>
            </a:r>
            <a:r>
              <a:rPr lang="es-ES_tradnl" dirty="0" err="1"/>
              <a:t>If</a:t>
            </a:r>
            <a:r>
              <a:rPr lang="es-ES_tradnl" dirty="0"/>
              <a:t> una persona es menor de 30 y esta invirtiendo a plazo </a:t>
            </a:r>
            <a:r>
              <a:rPr lang="es-ES_tradnl" dirty="0" smtClean="0"/>
              <a:t>fijo</a:t>
            </a:r>
            <a:br>
              <a:rPr lang="es-ES_tradnl" dirty="0" smtClean="0"/>
            </a:br>
            <a:r>
              <a:rPr lang="es-ES_tradnl" dirty="0" smtClean="0"/>
              <a:t>     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/>
              <a:t>debe invertir en </a:t>
            </a:r>
            <a:r>
              <a:rPr lang="es-ES_tradnl" dirty="0" smtClean="0"/>
              <a:t>acciones</a:t>
            </a:r>
          </a:p>
          <a:p>
            <a:pPr lvl="1"/>
            <a:r>
              <a:rPr lang="es-ES_tradnl" dirty="0" smtClean="0"/>
              <a:t>R4</a:t>
            </a:r>
            <a:r>
              <a:rPr lang="es-ES_tradnl" dirty="0"/>
              <a:t>: </a:t>
            </a:r>
            <a:r>
              <a:rPr lang="es-ES_tradnl" dirty="0" err="1"/>
              <a:t>If</a:t>
            </a:r>
            <a:r>
              <a:rPr lang="es-ES_tradnl" dirty="0"/>
              <a:t> una persona es menor de </a:t>
            </a:r>
            <a:r>
              <a:rPr lang="es-ES_tradnl" dirty="0" smtClean="0"/>
              <a:t>30</a:t>
            </a:r>
            <a:br>
              <a:rPr lang="es-ES_tradnl" dirty="0" smtClean="0"/>
            </a:br>
            <a:r>
              <a:rPr lang="es-ES_tradnl" dirty="0" smtClean="0"/>
              <a:t>       </a:t>
            </a:r>
            <a:r>
              <a:rPr lang="es-ES_tradnl" dirty="0" err="1" smtClean="0"/>
              <a:t>Then</a:t>
            </a:r>
            <a:r>
              <a:rPr lang="es-ES_tradnl" dirty="0" smtClean="0"/>
              <a:t> </a:t>
            </a:r>
            <a:r>
              <a:rPr lang="es-ES_tradnl" dirty="0"/>
              <a:t>tiene nivel </a:t>
            </a:r>
            <a:r>
              <a:rPr lang="es-ES_tradnl" dirty="0" smtClean="0"/>
              <a:t>licenciatura</a:t>
            </a:r>
          </a:p>
          <a:p>
            <a:pPr lvl="1"/>
            <a:r>
              <a:rPr lang="es-ES_tradnl" dirty="0" smtClean="0"/>
              <a:t>R5</a:t>
            </a:r>
            <a:r>
              <a:rPr lang="es-ES_tradnl" dirty="0"/>
              <a:t>: </a:t>
            </a:r>
            <a:r>
              <a:rPr lang="es-ES_tradnl" dirty="0" err="1"/>
              <a:t>If</a:t>
            </a:r>
            <a:r>
              <a:rPr lang="es-ES_tradnl" dirty="0"/>
              <a:t> una persona quiere invertir en </a:t>
            </a:r>
            <a:r>
              <a:rPr lang="es-ES_tradnl" dirty="0" smtClean="0"/>
              <a:t>acciones</a:t>
            </a:r>
            <a:br>
              <a:rPr lang="es-ES_tradnl" dirty="0" smtClean="0"/>
            </a:br>
            <a:r>
              <a:rPr lang="es-ES_tradnl" dirty="0" smtClean="0"/>
              <a:t>     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/>
              <a:t>debe</a:t>
            </a:r>
            <a:r>
              <a:rPr lang="de-DE" dirty="0"/>
              <a:t> de </a:t>
            </a:r>
            <a:r>
              <a:rPr lang="de-DE" dirty="0" err="1"/>
              <a:t>invertir</a:t>
            </a:r>
            <a:r>
              <a:rPr lang="de-DE" dirty="0"/>
              <a:t> en </a:t>
            </a:r>
            <a:r>
              <a:rPr lang="de-DE" dirty="0" err="1"/>
              <a:t>Telmex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34</a:t>
            </a:fld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588830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Tomado de material de: Enrique Sucar, “Métodos de Inteligencia Artificial”, Nostas del curso de Inteligencia Artificial, INAOE.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27663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MX" dirty="0" smtClean="0"/>
              <a:t>Ejemplo de uso de explicaciones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b="1" dirty="0"/>
              <a:t>Hechos</a:t>
            </a:r>
            <a:r>
              <a:rPr lang="es-ES_tradnl" dirty="0"/>
              <a:t>:</a:t>
            </a:r>
          </a:p>
          <a:p>
            <a:pPr lvl="1"/>
            <a:r>
              <a:rPr lang="es-ES_tradnl" dirty="0"/>
              <a:t>Tiene $30,000 y tiene 25 años</a:t>
            </a:r>
          </a:p>
          <a:p>
            <a:pPr lvl="1"/>
            <a:r>
              <a:rPr lang="es-ES_tradnl" dirty="0"/>
              <a:t>Quiere saber si debe de invertir en </a:t>
            </a:r>
            <a:r>
              <a:rPr lang="es-ES_tradnl" dirty="0" smtClean="0"/>
              <a:t>acciones</a:t>
            </a:r>
          </a:p>
          <a:p>
            <a:pPr marL="457200" lvl="1" indent="0">
              <a:buNone/>
            </a:pPr>
            <a:endParaRPr lang="es-ES_tradnl" dirty="0" smtClean="0"/>
          </a:p>
          <a:p>
            <a:r>
              <a:rPr lang="es-ES_tradnl" b="1" dirty="0" smtClean="0"/>
              <a:t>Interacción:</a:t>
            </a:r>
          </a:p>
          <a:p>
            <a:pPr marL="0" indent="0">
              <a:buNone/>
            </a:pPr>
            <a:r>
              <a:rPr lang="es-ES_tradnl" b="1" dirty="0" smtClean="0"/>
              <a:t>     </a:t>
            </a:r>
            <a:r>
              <a:rPr lang="es-ES_tradnl" dirty="0" smtClean="0">
                <a:solidFill>
                  <a:srgbClr val="C0504D"/>
                </a:solidFill>
              </a:rPr>
              <a:t>Sistema</a:t>
            </a:r>
            <a:r>
              <a:rPr lang="es-ES_tradnl" dirty="0"/>
              <a:t>: ¿Cuál es tu ingreso anual</a:t>
            </a:r>
            <a:r>
              <a:rPr lang="es-ES_tradnl" dirty="0" smtClean="0"/>
              <a:t>?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</a:t>
            </a:r>
            <a:r>
              <a:rPr lang="es-ES_tradnl" dirty="0" smtClean="0">
                <a:solidFill>
                  <a:srgbClr val="C0504D"/>
                </a:solidFill>
              </a:rPr>
              <a:t>Usuario </a:t>
            </a:r>
            <a:r>
              <a:rPr lang="es-ES_tradnl" dirty="0"/>
              <a:t>: </a:t>
            </a:r>
            <a:r>
              <a:rPr lang="es-ES_tradnl" b="1" dirty="0"/>
              <a:t>¿</a:t>
            </a:r>
            <a:r>
              <a:rPr lang="es-ES_tradnl" b="1" dirty="0" smtClean="0"/>
              <a:t>Por qué quieres saber eso?</a:t>
            </a:r>
            <a:endParaRPr lang="es-ES_tradnl" b="1" dirty="0"/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</a:t>
            </a:r>
            <a:r>
              <a:rPr lang="es-ES_tradnl" dirty="0" smtClean="0">
                <a:solidFill>
                  <a:srgbClr val="C0504D"/>
                </a:solidFill>
              </a:rPr>
              <a:t>Sistema</a:t>
            </a:r>
            <a:r>
              <a:rPr lang="es-ES_tradnl" dirty="0"/>
              <a:t>: Quiero saber si es mayor a $120,000, </a:t>
            </a:r>
            <a:r>
              <a:rPr lang="es-ES_tradnl" dirty="0" smtClean="0"/>
              <a:t>porque</a:t>
            </a:r>
            <a:br>
              <a:rPr lang="es-ES_tradnl" dirty="0" smtClean="0"/>
            </a:br>
            <a:r>
              <a:rPr lang="es-ES_tradnl" dirty="0" smtClean="0"/>
              <a:t>                       como sé que </a:t>
            </a:r>
            <a:r>
              <a:rPr lang="es-ES_tradnl" dirty="0"/>
              <a:t>tienes nivel de </a:t>
            </a:r>
            <a:r>
              <a:rPr lang="es-ES_tradnl" dirty="0" smtClean="0"/>
              <a:t>licenciatura (R4),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                 si ganas </a:t>
            </a:r>
            <a:r>
              <a:rPr lang="es-ES_tradnl" dirty="0"/>
              <a:t>más de $</a:t>
            </a:r>
            <a:r>
              <a:rPr lang="es-ES_tradnl" dirty="0" smtClean="0"/>
              <a:t>120,000 (R2), te recomiendo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                 invertir en </a:t>
            </a:r>
            <a:r>
              <a:rPr lang="es-ES_tradnl" dirty="0"/>
              <a:t>acciones.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603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MX" dirty="0" smtClean="0"/>
              <a:t>Ejemplo de uso de explicaciones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s-ES_tradnl" b="1" dirty="0"/>
              <a:t>Hechos:</a:t>
            </a:r>
          </a:p>
          <a:p>
            <a:pPr lvl="1"/>
            <a:r>
              <a:rPr lang="es-ES_tradnl" dirty="0"/>
              <a:t>Tiene $30,000 y tiene 25 años</a:t>
            </a:r>
          </a:p>
          <a:p>
            <a:pPr lvl="1"/>
            <a:r>
              <a:rPr lang="es-ES_tradnl" dirty="0"/>
              <a:t>Quiere saber si debe de invertir en </a:t>
            </a:r>
            <a:r>
              <a:rPr lang="es-ES_tradnl" dirty="0" smtClean="0"/>
              <a:t>Telmex</a:t>
            </a:r>
          </a:p>
          <a:p>
            <a:r>
              <a:rPr lang="es-ES_tradnl" b="1" dirty="0" smtClean="0"/>
              <a:t>Interacción:</a:t>
            </a:r>
            <a:endParaRPr lang="es-ES_tradnl" b="1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>
                <a:solidFill>
                  <a:srgbClr val="C0504D"/>
                </a:solidFill>
              </a:rPr>
              <a:t>Sistema</a:t>
            </a:r>
            <a:r>
              <a:rPr lang="de-DE" dirty="0"/>
              <a:t>: </a:t>
            </a:r>
            <a:r>
              <a:rPr lang="de-DE" dirty="0" err="1" smtClean="0"/>
              <a:t>Sí</a:t>
            </a:r>
            <a:r>
              <a:rPr lang="de-DE" dirty="0" smtClean="0"/>
              <a:t>, </a:t>
            </a:r>
            <a:r>
              <a:rPr lang="de-DE" dirty="0" err="1"/>
              <a:t>i</a:t>
            </a:r>
            <a:r>
              <a:rPr lang="de-DE" dirty="0" err="1" smtClean="0"/>
              <a:t>nvierte</a:t>
            </a:r>
            <a:r>
              <a:rPr lang="de-DE" dirty="0" smtClean="0"/>
              <a:t> </a:t>
            </a:r>
            <a:r>
              <a:rPr lang="de-DE" dirty="0"/>
              <a:t>en </a:t>
            </a:r>
            <a:r>
              <a:rPr lang="de-DE" dirty="0" err="1" smtClean="0"/>
              <a:t>Telmex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es-ES_tradnl" dirty="0" smtClean="0">
                <a:solidFill>
                  <a:srgbClr val="C0504D"/>
                </a:solidFill>
              </a:rPr>
              <a:t>Usuario</a:t>
            </a:r>
            <a:r>
              <a:rPr lang="es-ES_tradnl" dirty="0" smtClean="0"/>
              <a:t> </a:t>
            </a:r>
            <a:r>
              <a:rPr lang="es-ES_tradnl" dirty="0"/>
              <a:t>: </a:t>
            </a:r>
            <a:r>
              <a:rPr lang="es-ES_tradnl" b="1" dirty="0"/>
              <a:t>¿</a:t>
            </a:r>
            <a:r>
              <a:rPr lang="es-ES_tradnl" b="1" dirty="0" smtClean="0"/>
              <a:t>Cómo lo sabes?</a:t>
            </a:r>
            <a:endParaRPr lang="es-ES_tradnl" b="1" dirty="0"/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</a:t>
            </a:r>
            <a:r>
              <a:rPr lang="es-ES_tradnl" dirty="0" smtClean="0">
                <a:solidFill>
                  <a:srgbClr val="C0504D"/>
                </a:solidFill>
              </a:rPr>
              <a:t>Sistema</a:t>
            </a:r>
            <a:r>
              <a:rPr lang="es-ES_tradnl" dirty="0"/>
              <a:t>: Como tienes $30,000 y eres menor de 30</a:t>
            </a:r>
            <a:r>
              <a:rPr lang="es-ES_tradnl" dirty="0" smtClean="0"/>
              <a:t>,</a:t>
            </a:r>
            <a:br>
              <a:rPr lang="es-ES_tradnl" dirty="0" smtClean="0"/>
            </a:br>
            <a:r>
              <a:rPr lang="es-ES_tradnl" dirty="0" smtClean="0"/>
              <a:t>                     (</a:t>
            </a:r>
            <a:r>
              <a:rPr lang="es-ES_tradnl" dirty="0"/>
              <a:t>R4) tienes nivel licenciatura, (R1) debes </a:t>
            </a:r>
            <a:r>
              <a:rPr lang="es-ES_tradnl" dirty="0" smtClean="0"/>
              <a:t>invertir</a:t>
            </a:r>
            <a:br>
              <a:rPr lang="es-ES_tradnl" dirty="0" smtClean="0"/>
            </a:br>
            <a:r>
              <a:rPr lang="es-ES_tradnl" dirty="0" smtClean="0"/>
              <a:t>                     a plazo </a:t>
            </a:r>
            <a:r>
              <a:rPr lang="es-ES_tradnl" dirty="0"/>
              <a:t>fijo. Por otro lado si inviertes a plazo </a:t>
            </a:r>
            <a:r>
              <a:rPr lang="es-ES_tradnl" dirty="0" smtClean="0"/>
              <a:t>fijo</a:t>
            </a:r>
            <a:br>
              <a:rPr lang="es-ES_tradnl" dirty="0" smtClean="0"/>
            </a:br>
            <a:r>
              <a:rPr lang="es-ES_tradnl" dirty="0" smtClean="0"/>
              <a:t>                    (</a:t>
            </a:r>
            <a:r>
              <a:rPr lang="es-ES_tradnl" dirty="0"/>
              <a:t>R3</a:t>
            </a:r>
            <a:r>
              <a:rPr lang="es-ES_tradnl" dirty="0" smtClean="0"/>
              <a:t>) debes </a:t>
            </a:r>
            <a:r>
              <a:rPr lang="es-ES_tradnl" dirty="0"/>
              <a:t>invertir en acciones. Si </a:t>
            </a:r>
            <a:r>
              <a:rPr lang="es-ES_tradnl" dirty="0" smtClean="0"/>
              <a:t>quieres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               invertir en acciones </a:t>
            </a:r>
            <a:r>
              <a:rPr lang="es-ES_tradnl" dirty="0"/>
              <a:t>te recomiendo (R5) </a:t>
            </a:r>
            <a:r>
              <a:rPr lang="es-ES_tradnl" dirty="0" smtClean="0"/>
              <a:t>que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               inviertas </a:t>
            </a:r>
            <a:r>
              <a:rPr lang="es-ES_tradnl" dirty="0"/>
              <a:t>en Telmex.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724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Ventajas de los sistemas basados en reglas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Permiten representar el conocimiento en </a:t>
            </a:r>
            <a:r>
              <a:rPr lang="es-ES_tradnl" dirty="0" smtClean="0"/>
              <a:t>forma adecuada </a:t>
            </a:r>
            <a:r>
              <a:rPr lang="es-ES_tradnl" dirty="0"/>
              <a:t>para las </a:t>
            </a:r>
            <a:r>
              <a:rPr lang="es-ES_tradnl" dirty="0" smtClean="0"/>
              <a:t>computadoras.</a:t>
            </a:r>
            <a:endParaRPr lang="es-ES_tradnl" dirty="0"/>
          </a:p>
          <a:p>
            <a:r>
              <a:rPr lang="es-ES_tradnl" dirty="0" err="1" smtClean="0"/>
              <a:t>Modularizan</a:t>
            </a:r>
            <a:r>
              <a:rPr lang="es-ES_tradnl" dirty="0" smtClean="0"/>
              <a:t> </a:t>
            </a:r>
            <a:r>
              <a:rPr lang="es-ES_tradnl" dirty="0"/>
              <a:t>pedazos de </a:t>
            </a:r>
            <a:r>
              <a:rPr lang="es-ES_tradnl" dirty="0" smtClean="0"/>
              <a:t>conocimiento.</a:t>
            </a:r>
          </a:p>
          <a:p>
            <a:r>
              <a:rPr lang="es-ES_tradnl" dirty="0" smtClean="0"/>
              <a:t>Permiten </a:t>
            </a:r>
            <a:r>
              <a:rPr lang="es-ES_tradnl" dirty="0"/>
              <a:t>el desarrollo </a:t>
            </a:r>
            <a:r>
              <a:rPr lang="es-ES_tradnl" dirty="0" smtClean="0"/>
              <a:t>incremental.</a:t>
            </a:r>
          </a:p>
          <a:p>
            <a:r>
              <a:rPr lang="es-ES_tradnl" dirty="0" smtClean="0"/>
              <a:t>Las </a:t>
            </a:r>
            <a:r>
              <a:rPr lang="es-ES_tradnl" dirty="0"/>
              <a:t>decisiones son entendibles y </a:t>
            </a:r>
            <a:r>
              <a:rPr lang="es-ES_tradnl" dirty="0" smtClean="0"/>
              <a:t>explicables.</a:t>
            </a:r>
            <a:endParaRPr lang="es-ES_tradnl" dirty="0"/>
          </a:p>
          <a:p>
            <a:r>
              <a:rPr lang="es-ES_tradnl" dirty="0" smtClean="0"/>
              <a:t>Representación </a:t>
            </a:r>
            <a:r>
              <a:rPr lang="es-ES_tradnl" dirty="0"/>
              <a:t>homogénea de </a:t>
            </a:r>
            <a:r>
              <a:rPr lang="es-ES_tradnl" dirty="0" smtClean="0"/>
              <a:t>conocimiento.</a:t>
            </a:r>
            <a:endParaRPr lang="es-ES_tradnl" dirty="0"/>
          </a:p>
          <a:p>
            <a:r>
              <a:rPr lang="es-ES_tradnl" dirty="0" smtClean="0"/>
              <a:t>Permiten </a:t>
            </a:r>
            <a:r>
              <a:rPr lang="es-ES_tradnl" dirty="0"/>
              <a:t>interacciones no planeadas y útiles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37</a:t>
            </a:fld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588830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Tomado de material de: Enrique Sucar, “Métodos de Inteligencia Artificial”, Nostas del curso de Inteligencia Artificial, INAOE.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97241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Desventajas de los sistemas basados en reglas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No hay fundamento para decidir qué </a:t>
            </a:r>
            <a:r>
              <a:rPr lang="es-ES_tradnl" dirty="0" smtClean="0"/>
              <a:t>problemas tienen solución.</a:t>
            </a:r>
          </a:p>
          <a:p>
            <a:r>
              <a:rPr lang="es-ES_tradnl" dirty="0" smtClean="0"/>
              <a:t>Problemas </a:t>
            </a:r>
            <a:r>
              <a:rPr lang="es-ES_tradnl" dirty="0"/>
              <a:t>de verificación / consistencia </a:t>
            </a:r>
            <a:r>
              <a:rPr lang="es-ES_tradnl" dirty="0" smtClean="0"/>
              <a:t>/ </a:t>
            </a:r>
            <a:r>
              <a:rPr lang="es-ES_tradnl" dirty="0" err="1" smtClean="0"/>
              <a:t>completez</a:t>
            </a:r>
            <a:r>
              <a:rPr lang="es-ES_tradnl" dirty="0" smtClean="0"/>
              <a:t> </a:t>
            </a:r>
            <a:r>
              <a:rPr lang="es-ES_tradnl" dirty="0"/>
              <a:t>de </a:t>
            </a:r>
            <a:r>
              <a:rPr lang="es-ES_tradnl" dirty="0" smtClean="0"/>
              <a:t>conocimiento.</a:t>
            </a:r>
          </a:p>
          <a:p>
            <a:r>
              <a:rPr lang="es-ES_tradnl" dirty="0" smtClean="0"/>
              <a:t>Escalamiento </a:t>
            </a:r>
            <a:r>
              <a:rPr lang="es-ES_tradnl" dirty="0"/>
              <a:t>sin perder entendimiento /</a:t>
            </a:r>
            <a:r>
              <a:rPr lang="es-ES_tradnl" dirty="0" smtClean="0"/>
              <a:t>eficiencia.</a:t>
            </a:r>
          </a:p>
          <a:p>
            <a:r>
              <a:rPr lang="es-ES_tradnl" dirty="0" smtClean="0"/>
              <a:t>Permiten </a:t>
            </a:r>
            <a:r>
              <a:rPr lang="es-ES_tradnl" dirty="0"/>
              <a:t>interacciones no planeadas y </a:t>
            </a:r>
            <a:r>
              <a:rPr lang="es-ES_tradnl" dirty="0" smtClean="0"/>
              <a:t>no deseadas.</a:t>
            </a:r>
            <a:endParaRPr lang="es-ES_tradnl" dirty="0"/>
          </a:p>
          <a:p>
            <a:r>
              <a:rPr lang="es-ES_tradnl" dirty="0" smtClean="0"/>
              <a:t>No </a:t>
            </a:r>
            <a:r>
              <a:rPr lang="es-ES_tradnl" dirty="0"/>
              <a:t>tienen acceso al razonamiento que hay </a:t>
            </a:r>
            <a:r>
              <a:rPr lang="es-ES_tradnl" dirty="0" smtClean="0"/>
              <a:t>detrás de </a:t>
            </a:r>
            <a:r>
              <a:rPr lang="es-ES_tradnl" dirty="0"/>
              <a:t>las </a:t>
            </a:r>
            <a:r>
              <a:rPr lang="es-ES_tradnl" dirty="0" smtClean="0"/>
              <a:t>reglas.</a:t>
            </a:r>
          </a:p>
          <a:p>
            <a:r>
              <a:rPr lang="es-ES_tradnl" dirty="0"/>
              <a:t>Bases de reglas grandes son difíciles </a:t>
            </a:r>
            <a:r>
              <a:rPr lang="es-ES_tradnl" dirty="0" smtClean="0"/>
              <a:t>de mantener </a:t>
            </a:r>
            <a:r>
              <a:rPr lang="es-ES_tradnl" dirty="0"/>
              <a:t>y desarrollar </a:t>
            </a:r>
            <a:endParaRPr lang="es-ES_tradnl" dirty="0" smtClean="0"/>
          </a:p>
          <a:p>
            <a:r>
              <a:rPr lang="es-ES_tradnl" dirty="0" smtClean="0"/>
              <a:t>No </a:t>
            </a:r>
            <a:r>
              <a:rPr lang="es-ES_tradnl" dirty="0"/>
              <a:t>son adecuadas cuando existe </a:t>
            </a:r>
            <a:r>
              <a:rPr lang="es-ES_tradnl" dirty="0" smtClean="0"/>
              <a:t>incertidumbre ya </a:t>
            </a:r>
            <a:r>
              <a:rPr lang="es-ES_tradnl" dirty="0"/>
              <a:t>que se pierde la modularidad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616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Sistemas expertos - recapitulación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smtClean="0"/>
              <a:t>Algunas ventajas de los sistemas expertos:</a:t>
            </a:r>
          </a:p>
          <a:p>
            <a:r>
              <a:rPr lang="es-ES_tradnl" dirty="0" smtClean="0"/>
              <a:t>Con </a:t>
            </a:r>
            <a:r>
              <a:rPr lang="es-ES_tradnl" dirty="0"/>
              <a:t>la ayuda de un sistema experto, personal con poca experiencia </a:t>
            </a:r>
            <a:r>
              <a:rPr lang="es-ES_tradnl" dirty="0" smtClean="0"/>
              <a:t>puede resolver problemas que requieren </a:t>
            </a:r>
            <a:r>
              <a:rPr lang="es-ES_tradnl" dirty="0"/>
              <a:t>un conocimiento de </a:t>
            </a:r>
            <a:r>
              <a:rPr lang="es-ES_tradnl" dirty="0" smtClean="0"/>
              <a:t>experto.</a:t>
            </a:r>
          </a:p>
          <a:p>
            <a:r>
              <a:rPr lang="es-ES_tradnl" dirty="0"/>
              <a:t>El conocimiento de varios expertos humanos puede combinarse, lo que da lugar </a:t>
            </a:r>
            <a:r>
              <a:rPr lang="es-ES_tradnl" dirty="0" smtClean="0"/>
              <a:t>a sistemas </a:t>
            </a:r>
            <a:r>
              <a:rPr lang="es-ES_tradnl" dirty="0"/>
              <a:t>expertos más </a:t>
            </a:r>
            <a:r>
              <a:rPr lang="es-ES_tradnl" dirty="0" smtClean="0"/>
              <a:t>fiables.</a:t>
            </a:r>
          </a:p>
          <a:p>
            <a:r>
              <a:rPr lang="es-ES_tradnl" dirty="0"/>
              <a:t>Los sistemas expertos pueden ser utilizados para realizar operaciones monótonas, </a:t>
            </a:r>
            <a:r>
              <a:rPr lang="es-ES_tradnl" dirty="0" smtClean="0"/>
              <a:t>aburridas </a:t>
            </a:r>
            <a:r>
              <a:rPr lang="es-ES_tradnl" dirty="0"/>
              <a:t>e inconfortables para los </a:t>
            </a:r>
            <a:r>
              <a:rPr lang="es-ES_tradnl" dirty="0" smtClean="0"/>
              <a:t>humano.</a:t>
            </a:r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39</a:t>
            </a:fld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588830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Material tomado de: </a:t>
            </a:r>
            <a:r>
              <a:rPr lang="es-ES_tradnl" sz="1200" dirty="0">
                <a:hlinkClick r:id="rId2"/>
              </a:rPr>
              <a:t>http://exa.unne.edu.ar/informatica/SO/</a:t>
            </a:r>
            <a:r>
              <a:rPr lang="es-ES_tradnl" sz="1200" dirty="0" smtClean="0">
                <a:hlinkClick r:id="rId2"/>
              </a:rPr>
              <a:t>InteligenciaArtificial.PDF</a:t>
            </a:r>
            <a:r>
              <a:rPr lang="es-ES_tradnl" sz="1200" dirty="0" smtClean="0"/>
              <a:t>; Universidad del Nordeste, Argentina.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99347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Sistema experto: introducción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Un procedimiento de solución de problemas basado en conocimiendo,  como los sistemas expertos, debe tener las siguientes capacidades:</a:t>
            </a:r>
          </a:p>
          <a:p>
            <a:pPr lvl="1"/>
            <a:r>
              <a:rPr lang="es-MX" dirty="0" smtClean="0"/>
              <a:t>Uso de normas o </a:t>
            </a:r>
            <a:r>
              <a:rPr lang="es-MX" b="1" dirty="0" smtClean="0"/>
              <a:t>estructuras que contengan conocimiento </a:t>
            </a:r>
            <a:r>
              <a:rPr lang="es-MX" dirty="0" smtClean="0"/>
              <a:t>y experiencias de expertos especializados.</a:t>
            </a:r>
          </a:p>
          <a:p>
            <a:pPr lvl="1"/>
            <a:r>
              <a:rPr lang="es-MX" b="1" dirty="0" smtClean="0"/>
              <a:t>Deducción lógica </a:t>
            </a:r>
            <a:r>
              <a:rPr lang="es-MX" dirty="0" smtClean="0"/>
              <a:t>de conclusiones</a:t>
            </a:r>
          </a:p>
          <a:p>
            <a:pPr lvl="1"/>
            <a:r>
              <a:rPr lang="es-MX" dirty="0" smtClean="0"/>
              <a:t>Capacidad de interpretar datos imprecisos y/o ambiguos.</a:t>
            </a:r>
          </a:p>
          <a:p>
            <a:pPr lvl="1"/>
            <a:r>
              <a:rPr lang="es-MX" dirty="0" smtClean="0"/>
              <a:t>Manipulación de conocimiento afectados por valores de probabilidad.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590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Sistemas expertos - recapitulación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b="1" dirty="0"/>
              <a:t>El uso de los sistemas expertos es recomendado cuando</a:t>
            </a:r>
            <a:r>
              <a:rPr lang="es-ES_tradnl" b="1" dirty="0" smtClean="0"/>
              <a:t>:</a:t>
            </a:r>
            <a:endParaRPr lang="es-ES_tradnl" b="1" dirty="0"/>
          </a:p>
          <a:p>
            <a:r>
              <a:rPr lang="es-ES_tradnl" dirty="0"/>
              <a:t>El conocimiento es difícil de adquirir o </a:t>
            </a:r>
            <a:r>
              <a:rPr lang="es-ES_tradnl" dirty="0" smtClean="0"/>
              <a:t>se </a:t>
            </a:r>
            <a:r>
              <a:rPr lang="es-ES_tradnl" dirty="0"/>
              <a:t>basa en reglas que sólo pueden ser </a:t>
            </a:r>
            <a:r>
              <a:rPr lang="es-ES_tradnl" dirty="0" smtClean="0"/>
              <a:t>aprendidas </a:t>
            </a:r>
            <a:r>
              <a:rPr lang="es-ES_tradnl" dirty="0"/>
              <a:t>de la experiencia</a:t>
            </a:r>
            <a:r>
              <a:rPr lang="es-ES_tradnl" dirty="0" smtClean="0"/>
              <a:t>.</a:t>
            </a:r>
            <a:endParaRPr lang="es-ES_tradnl" dirty="0"/>
          </a:p>
          <a:p>
            <a:r>
              <a:rPr lang="es-ES_tradnl" dirty="0"/>
              <a:t>La mejora continua del conocimiento es esencial </a:t>
            </a:r>
            <a:r>
              <a:rPr lang="es-ES_tradnl" dirty="0" smtClean="0"/>
              <a:t>y/o </a:t>
            </a:r>
            <a:r>
              <a:rPr lang="es-ES_tradnl" dirty="0"/>
              <a:t>cuando el problema está </a:t>
            </a:r>
            <a:r>
              <a:rPr lang="es-ES_tradnl" dirty="0" smtClean="0"/>
              <a:t>sujeto </a:t>
            </a:r>
            <a:r>
              <a:rPr lang="es-ES_tradnl" dirty="0"/>
              <a:t>a reglas o códigos cambiantes</a:t>
            </a:r>
            <a:r>
              <a:rPr lang="es-ES_tradnl" dirty="0" smtClean="0"/>
              <a:t>.</a:t>
            </a:r>
            <a:endParaRPr lang="es-ES_tradnl" dirty="0"/>
          </a:p>
          <a:p>
            <a:r>
              <a:rPr lang="es-ES_tradnl" dirty="0"/>
              <a:t>Los expertos humanos son caros o difíciles de encontrar</a:t>
            </a:r>
            <a:r>
              <a:rPr lang="es-ES_tradnl" dirty="0" smtClean="0"/>
              <a:t>.</a:t>
            </a:r>
            <a:endParaRPr lang="es-ES_tradnl" dirty="0"/>
          </a:p>
          <a:p>
            <a:r>
              <a:rPr lang="es-ES_tradnl" dirty="0"/>
              <a:t>El conocimiento </a:t>
            </a:r>
            <a:r>
              <a:rPr lang="es-ES_tradnl" dirty="0" smtClean="0"/>
              <a:t>de </a:t>
            </a:r>
            <a:r>
              <a:rPr lang="es-ES_tradnl" dirty="0"/>
              <a:t>los usuarios sobre el tema es </a:t>
            </a:r>
            <a:r>
              <a:rPr lang="es-ES_tradnl" dirty="0" smtClean="0"/>
              <a:t>limitado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5130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ES" dirty="0" smtClean="0"/>
              <a:t>S</a:t>
            </a:r>
            <a:r>
              <a:rPr lang="es-MX" dirty="0" smtClean="0"/>
              <a:t>istemas expertos - recapitulación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41</a:t>
            </a:fld>
            <a:endParaRPr lang="es-MX" dirty="0"/>
          </a:p>
        </p:txBody>
      </p:sp>
      <p:pic>
        <p:nvPicPr>
          <p:cNvPr id="6" name="Imagen 5" descr="experto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2" y="836712"/>
            <a:ext cx="7884368" cy="53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42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MX" dirty="0" smtClean="0"/>
              <a:t>Componentes de un sistema experto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864" y="980728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Base de conocimientos</a:t>
            </a:r>
          </a:p>
          <a:p>
            <a:pPr lvl="1"/>
            <a:r>
              <a:rPr lang="es-ES" dirty="0" smtClean="0"/>
              <a:t>C</a:t>
            </a:r>
            <a:r>
              <a:rPr lang="es-MX" dirty="0" smtClean="0"/>
              <a:t>ontiene el conocimiento de expertos del dominio, convenientemente </a:t>
            </a:r>
            <a:r>
              <a:rPr lang="es-MX" b="1" dirty="0" smtClean="0"/>
              <a:t>representado</a:t>
            </a:r>
            <a:r>
              <a:rPr lang="es-MX" dirty="0" smtClean="0"/>
              <a:t>.</a:t>
            </a:r>
          </a:p>
          <a:p>
            <a:r>
              <a:rPr lang="es-MX" dirty="0" smtClean="0"/>
              <a:t>Base de hechos o datos </a:t>
            </a:r>
            <a:r>
              <a:rPr lang="es-MX" sz="2000" dirty="0" smtClean="0"/>
              <a:t>(</a:t>
            </a:r>
            <a:r>
              <a:rPr lang="es-MX" sz="2000" i="1" dirty="0" smtClean="0"/>
              <a:t>memoria de trabajo</a:t>
            </a:r>
            <a:r>
              <a:rPr lang="es-MX" sz="2000" dirty="0" smtClean="0"/>
              <a:t>)</a:t>
            </a:r>
          </a:p>
          <a:p>
            <a:pPr lvl="1"/>
            <a:r>
              <a:rPr lang="es-MX" dirty="0" smtClean="0"/>
              <a:t>Almacena los </a:t>
            </a:r>
            <a:r>
              <a:rPr lang="es-MX" b="1" dirty="0" smtClean="0"/>
              <a:t>datos iniciales </a:t>
            </a:r>
            <a:r>
              <a:rPr lang="es-MX" dirty="0" smtClean="0"/>
              <a:t>del problema así como los resultados obtenidos mediante el proceso de inferencia.</a:t>
            </a:r>
          </a:p>
          <a:p>
            <a:r>
              <a:rPr lang="es-MX" dirty="0" smtClean="0"/>
              <a:t>Mecanismo de inferencia</a:t>
            </a:r>
          </a:p>
          <a:p>
            <a:pPr lvl="1"/>
            <a:r>
              <a:rPr lang="es-MX" b="1" dirty="0" smtClean="0"/>
              <a:t>Extrae conclusiones </a:t>
            </a:r>
            <a:r>
              <a:rPr lang="es-MX" dirty="0" smtClean="0"/>
              <a:t>a partir de las bases de conocimiento y hechos.</a:t>
            </a:r>
          </a:p>
          <a:p>
            <a:r>
              <a:rPr lang="es-MX" dirty="0" smtClean="0"/>
              <a:t>Interfaz sistema-usuario</a:t>
            </a:r>
          </a:p>
          <a:p>
            <a:pPr lvl="1"/>
            <a:r>
              <a:rPr lang="es-MX" dirty="0" smtClean="0"/>
              <a:t>Conduce el diálogo entre sistema y usuario; </a:t>
            </a:r>
            <a:r>
              <a:rPr lang="es-MX" b="1" dirty="0" smtClean="0"/>
              <a:t>explica</a:t>
            </a:r>
            <a:r>
              <a:rPr lang="es-MX" dirty="0" smtClean="0"/>
              <a:t> al usuario el proceso aplicado en la resolución del problema.</a:t>
            </a:r>
          </a:p>
          <a:p>
            <a:r>
              <a:rPr lang="es-MX" dirty="0" smtClean="0"/>
              <a:t>Modulo de adquisición de conocimiento</a:t>
            </a:r>
          </a:p>
          <a:p>
            <a:pPr lvl="1"/>
            <a:r>
              <a:rPr lang="es-MX" dirty="0" smtClean="0"/>
              <a:t>Facilita al experto la </a:t>
            </a:r>
            <a:r>
              <a:rPr lang="es-MX" b="1" dirty="0" smtClean="0"/>
              <a:t>construcción </a:t>
            </a:r>
            <a:r>
              <a:rPr lang="es-MX" dirty="0" smtClean="0"/>
              <a:t>y actualización de la base de conocimientos.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115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06090"/>
          </a:xfrm>
        </p:spPr>
        <p:txBody>
          <a:bodyPr/>
          <a:lstStyle/>
          <a:p>
            <a:r>
              <a:rPr lang="es-MX" dirty="0" smtClean="0"/>
              <a:t>Arquitectura de un sistema experto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8" name="Imagen 7" descr="sistema ex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139625" cy="458184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99593" y="566124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Imagen tomada de: </a:t>
            </a:r>
            <a:r>
              <a:rPr lang="es-MX" sz="1200" dirty="0"/>
              <a:t>Ángel Sarabia, “Sistemas Expertos”, Escuela Térnica Superior de Ingeniería, Universidad  Pontificia Comillas, Madrid. </a:t>
            </a:r>
            <a:r>
              <a:rPr lang="pl-PL" sz="1200" dirty="0" err="1"/>
              <a:t>https</a:t>
            </a:r>
            <a:r>
              <a:rPr lang="pl-PL" sz="1200" dirty="0"/>
              <a:t>://</a:t>
            </a:r>
            <a:r>
              <a:rPr lang="pl-PL" sz="1200" dirty="0" err="1"/>
              <a:t>www.iit.comillas.edu</a:t>
            </a:r>
            <a:r>
              <a:rPr lang="pl-PL" sz="1200" dirty="0"/>
              <a:t>/</a:t>
            </a:r>
            <a:r>
              <a:rPr lang="pl-PL" sz="1200" dirty="0" err="1"/>
              <a:t>aramos</a:t>
            </a:r>
            <a:r>
              <a:rPr lang="pl-PL" sz="1200" dirty="0"/>
              <a:t>/</a:t>
            </a:r>
            <a:r>
              <a:rPr lang="pl-PL" sz="1200" dirty="0" err="1"/>
              <a:t>simio</a:t>
            </a:r>
            <a:r>
              <a:rPr lang="pl-PL" sz="1200" dirty="0"/>
              <a:t>/</a:t>
            </a:r>
            <a:r>
              <a:rPr lang="pl-PL" sz="1200" dirty="0" err="1"/>
              <a:t>transpa</a:t>
            </a:r>
            <a:r>
              <a:rPr lang="pl-PL" sz="1200" dirty="0"/>
              <a:t>/</a:t>
            </a:r>
            <a:r>
              <a:rPr lang="pl-PL" sz="1200" dirty="0" err="1" smtClean="0"/>
              <a:t>t_se_as.pdf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689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/>
          <a:lstStyle/>
          <a:p>
            <a:r>
              <a:rPr lang="es-MX" dirty="0" smtClean="0"/>
              <a:t>Representación del conocimiento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1484784"/>
            <a:ext cx="3024336" cy="1944216"/>
          </a:xfrm>
        </p:spPr>
        <p:txBody>
          <a:bodyPr>
            <a:normAutofit/>
          </a:bodyPr>
          <a:lstStyle/>
          <a:p>
            <a:r>
              <a:rPr lang="es-MX" sz="2000" dirty="0" smtClean="0"/>
              <a:t>Reglas de producción</a:t>
            </a:r>
          </a:p>
          <a:p>
            <a:r>
              <a:rPr lang="es-MX" sz="2000" dirty="0" smtClean="0"/>
              <a:t>Lógica proposicional</a:t>
            </a:r>
          </a:p>
          <a:p>
            <a:r>
              <a:rPr lang="es-MX" sz="2000" dirty="0" smtClean="0"/>
              <a:t>Redes semánticas</a:t>
            </a:r>
          </a:p>
          <a:p>
            <a:r>
              <a:rPr lang="es-MX" sz="2000" dirty="0" smtClean="0"/>
              <a:t>Marcos/plantillas</a:t>
            </a:r>
          </a:p>
          <a:p>
            <a:r>
              <a:rPr lang="es-MX" sz="2000" dirty="0" smtClean="0"/>
              <a:t>Objetos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</a:t>
            </a:fld>
            <a:endParaRPr lang="es-MX" dirty="0"/>
          </a:p>
        </p:txBody>
      </p:sp>
      <p:sp>
        <p:nvSpPr>
          <p:cNvPr id="6" name="Cheurón 5"/>
          <p:cNvSpPr/>
          <p:nvPr/>
        </p:nvSpPr>
        <p:spPr>
          <a:xfrm>
            <a:off x="4355976" y="1196752"/>
            <a:ext cx="1008112" cy="252028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652120" y="1988840"/>
            <a:ext cx="244827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s-ES" sz="26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s-ES" sz="2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 smtClean="0"/>
              <a:t>Mecanismo de</a:t>
            </a:r>
          </a:p>
          <a:p>
            <a:pPr marL="0" indent="0" algn="ctr">
              <a:buNone/>
            </a:pPr>
            <a:r>
              <a:rPr lang="es-MX" sz="2000" dirty="0"/>
              <a:t>r</a:t>
            </a:r>
            <a:r>
              <a:rPr lang="es-MX" sz="2000" dirty="0" smtClean="0"/>
              <a:t>azonamiento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619672" y="4563125"/>
            <a:ext cx="6319036" cy="954107"/>
            <a:chOff x="1619672" y="4563125"/>
            <a:chExt cx="6319036" cy="954107"/>
          </a:xfrm>
        </p:grpSpPr>
        <p:sp>
          <p:nvSpPr>
            <p:cNvPr id="8" name="CuadroTexto 7"/>
            <p:cNvSpPr txBox="1"/>
            <p:nvPr/>
          </p:nvSpPr>
          <p:spPr>
            <a:xfrm>
              <a:off x="1619672" y="4779149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chemeClr val="accent2"/>
                  </a:solidFill>
                </a:rPr>
                <a:t>Reglas</a:t>
              </a:r>
              <a:endParaRPr lang="es-MX" sz="2800" dirty="0">
                <a:solidFill>
                  <a:schemeClr val="accent2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5292080" y="4563125"/>
              <a:ext cx="26466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rgbClr val="C0504D"/>
                  </a:solidFill>
                </a:rPr>
                <a:t>Encadenamiento</a:t>
              </a:r>
              <a:br>
                <a:rPr lang="es-MX" sz="2800" dirty="0" smtClean="0">
                  <a:solidFill>
                    <a:srgbClr val="C0504D"/>
                  </a:solidFill>
                </a:rPr>
              </a:br>
              <a:r>
                <a:rPr lang="es-MX" sz="2800" dirty="0" smtClean="0">
                  <a:solidFill>
                    <a:srgbClr val="C0504D"/>
                  </a:solidFill>
                </a:rPr>
                <a:t>de </a:t>
              </a:r>
              <a:r>
                <a:rPr lang="es-MX" sz="2800" dirty="0">
                  <a:solidFill>
                    <a:srgbClr val="C0504D"/>
                  </a:solidFill>
                </a:rPr>
                <a:t>reglas</a:t>
              </a:r>
            </a:p>
          </p:txBody>
        </p:sp>
        <p:sp>
          <p:nvSpPr>
            <p:cNvPr id="13" name="Flecha derecha 12"/>
            <p:cNvSpPr/>
            <p:nvPr/>
          </p:nvSpPr>
          <p:spPr>
            <a:xfrm>
              <a:off x="3779912" y="4635133"/>
              <a:ext cx="1152128" cy="79208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301327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06090"/>
          </a:xfrm>
        </p:spPr>
        <p:txBody>
          <a:bodyPr/>
          <a:lstStyle/>
          <a:p>
            <a:r>
              <a:rPr lang="es-MX" dirty="0" smtClean="0"/>
              <a:t>Reglas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856" y="908720"/>
            <a:ext cx="8229600" cy="5040560"/>
          </a:xfrm>
        </p:spPr>
        <p:txBody>
          <a:bodyPr>
            <a:normAutofit/>
          </a:bodyPr>
          <a:lstStyle/>
          <a:p>
            <a:r>
              <a:rPr lang="es-MX" dirty="0" smtClean="0"/>
              <a:t>Los sistemas basados en reglas se construyen mediante reglas </a:t>
            </a:r>
            <a:r>
              <a:rPr lang="es-MX" i="1" dirty="0" smtClean="0"/>
              <a:t>deterministas</a:t>
            </a:r>
            <a:r>
              <a:rPr lang="es-MX" dirty="0" smtClean="0"/>
              <a:t> del tipo:</a:t>
            </a:r>
          </a:p>
          <a:p>
            <a:pPr marL="0" indent="0" algn="ctr">
              <a:buNone/>
            </a:pPr>
            <a:r>
              <a:rPr lang="es-MX" sz="3200" dirty="0" smtClean="0"/>
              <a:t>SI </a:t>
            </a:r>
            <a:r>
              <a:rPr lang="es-MX" sz="3200" dirty="0" smtClean="0">
                <a:solidFill>
                  <a:srgbClr val="C0504D"/>
                </a:solidFill>
              </a:rPr>
              <a:t>antecedentes </a:t>
            </a:r>
            <a:r>
              <a:rPr lang="es-MX" sz="3200" dirty="0" smtClean="0"/>
              <a:t>ENTONCES </a:t>
            </a:r>
            <a:r>
              <a:rPr lang="es-MX" sz="3200" dirty="0" smtClean="0">
                <a:solidFill>
                  <a:srgbClr val="C0504D"/>
                </a:solidFill>
              </a:rPr>
              <a:t>consecuentes</a:t>
            </a:r>
          </a:p>
          <a:p>
            <a:r>
              <a:rPr lang="es-MX" dirty="0" smtClean="0"/>
              <a:t>Una regla es una estructura condicional que relaciona lógicamente la información de los antecedentes (</a:t>
            </a:r>
            <a:r>
              <a:rPr lang="es-MX" b="1" dirty="0" smtClean="0"/>
              <a:t>premisa</a:t>
            </a:r>
            <a:r>
              <a:rPr lang="es-MX" dirty="0" smtClean="0"/>
              <a:t>) con otra contenida en los consecuentes (</a:t>
            </a:r>
            <a:r>
              <a:rPr lang="es-MX" b="1" dirty="0" smtClean="0"/>
              <a:t>conclusiones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99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 de reglas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1720" y="1052736"/>
            <a:ext cx="578132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300" b="1" i="1" dirty="0" smtClean="0"/>
              <a:t>SI</a:t>
            </a:r>
            <a:r>
              <a:rPr lang="es-MX" sz="2300" b="1" dirty="0" smtClean="0"/>
              <a:t> </a:t>
            </a:r>
            <a:r>
              <a:rPr lang="es-MX" sz="2300" dirty="0" smtClean="0"/>
              <a:t/>
            </a:r>
            <a:br>
              <a:rPr lang="es-MX" sz="2300" dirty="0" smtClean="0"/>
            </a:br>
            <a:r>
              <a:rPr lang="es-MX" sz="2300" dirty="0" smtClean="0"/>
              <a:t>    termómetro marca 38 grados</a:t>
            </a:r>
          </a:p>
          <a:p>
            <a:pPr marL="0" indent="0">
              <a:buNone/>
            </a:pPr>
            <a:r>
              <a:rPr lang="es-MX" sz="2300" dirty="0"/>
              <a:t> </a:t>
            </a:r>
            <a:r>
              <a:rPr lang="es-MX" sz="2300" dirty="0" smtClean="0"/>
              <a:t>   termómetro funciona correctamente</a:t>
            </a:r>
          </a:p>
          <a:p>
            <a:pPr marL="0" indent="0">
              <a:buNone/>
            </a:pPr>
            <a:r>
              <a:rPr lang="es-MX" sz="2300" b="1" i="1" dirty="0" smtClean="0"/>
              <a:t>ENTONCES</a:t>
            </a:r>
          </a:p>
          <a:p>
            <a:pPr marL="0" indent="0">
              <a:buNone/>
            </a:pPr>
            <a:r>
              <a:rPr lang="es-MX" sz="2300" dirty="0"/>
              <a:t> </a:t>
            </a:r>
            <a:r>
              <a:rPr lang="es-MX" sz="2300" dirty="0" smtClean="0"/>
              <a:t>   el paciente tiene fiebre</a:t>
            </a:r>
          </a:p>
          <a:p>
            <a:pPr marL="0" indent="0">
              <a:buNone/>
            </a:pPr>
            <a:endParaRPr lang="es-MX" sz="2300" dirty="0"/>
          </a:p>
          <a:p>
            <a:pPr marL="0" indent="0">
              <a:buNone/>
            </a:pPr>
            <a:r>
              <a:rPr lang="es-MX" sz="2300" b="1" i="1" dirty="0" smtClean="0"/>
              <a:t>SI</a:t>
            </a:r>
          </a:p>
          <a:p>
            <a:pPr marL="0" indent="0">
              <a:buNone/>
            </a:pPr>
            <a:r>
              <a:rPr lang="es-MX" sz="2300" dirty="0"/>
              <a:t> </a:t>
            </a:r>
            <a:r>
              <a:rPr lang="es-MX" sz="2300" dirty="0" smtClean="0"/>
              <a:t>   </a:t>
            </a:r>
            <a:r>
              <a:rPr lang="es-MX" sz="2300" dirty="0" smtClean="0">
                <a:solidFill>
                  <a:srgbClr val="C0504D"/>
                </a:solidFill>
              </a:rPr>
              <a:t>?x </a:t>
            </a:r>
            <a:r>
              <a:rPr lang="es-MX" sz="2300" dirty="0" smtClean="0"/>
              <a:t>es mamífero</a:t>
            </a:r>
          </a:p>
          <a:p>
            <a:pPr marL="0" indent="0">
              <a:buNone/>
            </a:pPr>
            <a:r>
              <a:rPr lang="es-MX" sz="2300" dirty="0"/>
              <a:t> </a:t>
            </a:r>
            <a:r>
              <a:rPr lang="es-MX" sz="2300" dirty="0" smtClean="0"/>
              <a:t>   </a:t>
            </a:r>
            <a:r>
              <a:rPr lang="es-MX" sz="2300" dirty="0" smtClean="0">
                <a:solidFill>
                  <a:srgbClr val="C0504D"/>
                </a:solidFill>
              </a:rPr>
              <a:t>?x</a:t>
            </a:r>
            <a:r>
              <a:rPr lang="es-MX" sz="2300" dirty="0" smtClean="0"/>
              <a:t> come carne</a:t>
            </a:r>
          </a:p>
          <a:p>
            <a:pPr marL="0" indent="0">
              <a:buNone/>
            </a:pPr>
            <a:r>
              <a:rPr lang="es-MX" sz="2300" b="1" i="1" dirty="0" smtClean="0"/>
              <a:t>ENTONCES</a:t>
            </a:r>
          </a:p>
          <a:p>
            <a:pPr marL="0" indent="0">
              <a:buNone/>
            </a:pPr>
            <a:r>
              <a:rPr lang="es-MX" sz="2300" dirty="0"/>
              <a:t> </a:t>
            </a:r>
            <a:r>
              <a:rPr lang="es-MX" sz="2300" dirty="0" smtClean="0"/>
              <a:t>   </a:t>
            </a:r>
            <a:r>
              <a:rPr lang="es-MX" sz="2300" dirty="0" smtClean="0">
                <a:solidFill>
                  <a:srgbClr val="C0504D"/>
                </a:solidFill>
              </a:rPr>
              <a:t>?x</a:t>
            </a:r>
            <a:r>
              <a:rPr lang="es-MX" sz="2300" dirty="0" smtClean="0"/>
              <a:t> es carnívoro</a:t>
            </a:r>
            <a:endParaRPr lang="es-MX" sz="23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405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8777</TotalTime>
  <Words>2191</Words>
  <Application>Microsoft Macintosh PowerPoint</Application>
  <PresentationFormat>Presentación en pantalla (4:3)</PresentationFormat>
  <Paragraphs>315</Paragraphs>
  <Slides>41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Tema de Office</vt:lpstr>
      <vt:lpstr>Imagen de mapa de bits</vt:lpstr>
      <vt:lpstr> Inteligencia artificial Sistemas basados en reglas</vt:lpstr>
      <vt:lpstr>Contenido de la sección</vt:lpstr>
      <vt:lpstr>Sistemas expertos: introducción </vt:lpstr>
      <vt:lpstr>Sistema experto: introducción</vt:lpstr>
      <vt:lpstr>Componentes de un sistema experto</vt:lpstr>
      <vt:lpstr>Arquitectura de un sistema experto</vt:lpstr>
      <vt:lpstr>Representación del conocimiento</vt:lpstr>
      <vt:lpstr>Reglas</vt:lpstr>
      <vt:lpstr>Ejemplos de reglas</vt:lpstr>
      <vt:lpstr>Aplicación de las reglas</vt:lpstr>
      <vt:lpstr>Propiedades de las reglas</vt:lpstr>
      <vt:lpstr>Componentes de un sistema basado en reglas</vt:lpstr>
      <vt:lpstr>Reglas de reacción</vt:lpstr>
      <vt:lpstr>Interprete de reglas</vt:lpstr>
      <vt:lpstr>Funcionamiento de un sistema de deducción</vt:lpstr>
      <vt:lpstr>Estrategias de razonamiento</vt:lpstr>
      <vt:lpstr>Encadenamiento progresivo</vt:lpstr>
      <vt:lpstr>Ejemplo de encadenamiento progresivo Sistema de jueguete que identifica animales</vt:lpstr>
      <vt:lpstr>Ejemplo de encadenamiento progresivo Sistema de jueguete que identifica animales</vt:lpstr>
      <vt:lpstr>Ejemplo de encadenamiento progresivo Sistema de jueguete que identifica animales</vt:lpstr>
      <vt:lpstr>Encadenamiento regresivo</vt:lpstr>
      <vt:lpstr>Ejemplo de encadenamiento regresivo Sistema de jueguete que identifica animales</vt:lpstr>
      <vt:lpstr>Ejemplo de encadenamiento regresivo Sistema de jueguete que identifica animales</vt:lpstr>
      <vt:lpstr>¿Cuándo usar cada tipo de encadenamiento?</vt:lpstr>
      <vt:lpstr>Resolución de conflictos</vt:lpstr>
      <vt:lpstr>Estrategias de resolución de conflictos</vt:lpstr>
      <vt:lpstr>Encadenamiento y búsqueda en profundidad  </vt:lpstr>
      <vt:lpstr>Encadenamiento y búsqueda en profundidad Ejemplo juguete del hipódromo</vt:lpstr>
      <vt:lpstr>Encadenamiento progresivo Ejemplo juguete del hipódromo</vt:lpstr>
      <vt:lpstr>Encadenamiento progresivo Ejemplo juguete del hipódromo</vt:lpstr>
      <vt:lpstr>Encadenamiento regresivo Ejemplo juguete del hipódromo</vt:lpstr>
      <vt:lpstr>Encadenamiento regresivo Ejemplo juguete del hipódromo</vt:lpstr>
      <vt:lpstr>Las reglas son transparentes</vt:lpstr>
      <vt:lpstr>Ejemplo de uso de explicaciones</vt:lpstr>
      <vt:lpstr>Ejemplo de uso de explicaciones</vt:lpstr>
      <vt:lpstr>Ejemplo de uso de explicaciones</vt:lpstr>
      <vt:lpstr>Ventajas de los sistemas basados en reglas</vt:lpstr>
      <vt:lpstr>Desventajas de los sistemas basados en reglas</vt:lpstr>
      <vt:lpstr>Sistemas expertos - recapitulación</vt:lpstr>
      <vt:lpstr>Sistemas expertos - recapitulación</vt:lpstr>
      <vt:lpstr>Sistemas expertos - recapitulación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on Information Retrieval</dc:title>
  <dc:creator>Manuel</dc:creator>
  <cp:lastModifiedBy>Manuel Montes</cp:lastModifiedBy>
  <cp:revision>217</cp:revision>
  <dcterms:created xsi:type="dcterms:W3CDTF">2010-08-09T18:16:14Z</dcterms:created>
  <dcterms:modified xsi:type="dcterms:W3CDTF">2018-11-12T16:25:53Z</dcterms:modified>
</cp:coreProperties>
</file>