
<file path=[Content_Types].xml><?xml version="1.0" encoding="utf-8"?>
<Types xmlns="http://schemas.openxmlformats.org/package/2006/content-types">
  <Default Extension="xml" ContentType="application/xml"/>
  <Default Extension="jpeg" ContentType="image/jpeg"/>
  <Default Extension="jpg" ContentType="image/jpeg"/>
  <Default Extension="tiff" ContentType="image/tif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sldIdLst>
    <p:sldId id="256" r:id="rId2"/>
    <p:sldId id="294" r:id="rId3"/>
    <p:sldId id="295" r:id="rId4"/>
    <p:sldId id="296" r:id="rId5"/>
    <p:sldId id="297" r:id="rId6"/>
    <p:sldId id="298" r:id="rId7"/>
    <p:sldId id="299" r:id="rId8"/>
    <p:sldId id="300" r:id="rId9"/>
    <p:sldId id="301" r:id="rId10"/>
    <p:sldId id="302" r:id="rId11"/>
    <p:sldId id="326" r:id="rId12"/>
    <p:sldId id="327" r:id="rId13"/>
    <p:sldId id="325" r:id="rId14"/>
    <p:sldId id="303" r:id="rId15"/>
    <p:sldId id="304" r:id="rId16"/>
    <p:sldId id="305" r:id="rId17"/>
    <p:sldId id="306" r:id="rId18"/>
    <p:sldId id="329" r:id="rId19"/>
    <p:sldId id="331" r:id="rId20"/>
    <p:sldId id="307" r:id="rId21"/>
    <p:sldId id="330" r:id="rId22"/>
    <p:sldId id="308" r:id="rId23"/>
    <p:sldId id="328" r:id="rId24"/>
    <p:sldId id="309" r:id="rId25"/>
    <p:sldId id="332" r:id="rId26"/>
    <p:sldId id="310" r:id="rId27"/>
    <p:sldId id="311" r:id="rId28"/>
    <p:sldId id="333" r:id="rId29"/>
    <p:sldId id="334" r:id="rId30"/>
    <p:sldId id="335" r:id="rId31"/>
    <p:sldId id="336" r:id="rId32"/>
    <p:sldId id="312" r:id="rId33"/>
    <p:sldId id="313" r:id="rId34"/>
    <p:sldId id="314" r:id="rId35"/>
    <p:sldId id="315" r:id="rId36"/>
    <p:sldId id="316" r:id="rId37"/>
    <p:sldId id="317" r:id="rId38"/>
    <p:sldId id="318" r:id="rId39"/>
    <p:sldId id="319" r:id="rId40"/>
    <p:sldId id="320" r:id="rId41"/>
    <p:sldId id="321" r:id="rId42"/>
    <p:sldId id="322" r:id="rId43"/>
    <p:sldId id="323" r:id="rId4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903" autoAdjust="0"/>
  </p:normalViewPr>
  <p:slideViewPr>
    <p:cSldViewPr>
      <p:cViewPr varScale="1">
        <p:scale>
          <a:sx n="74" d="100"/>
          <a:sy n="74" d="100"/>
        </p:scale>
        <p:origin x="-18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79A4CE-1A7F-41DC-AAE5-F5809D08DC86}" type="datetimeFigureOut">
              <a:rPr lang="es-MX" smtClean="0"/>
              <a:pPr/>
              <a:t>10/09/18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BED0E7-F659-4732-8727-379655FFFD62}" type="slidenum">
              <a:rPr lang="es-MX" smtClean="0"/>
              <a:pPr/>
              <a:t>‹Nr.›</a:t>
            </a:fld>
            <a:endParaRPr lang="es-MX"/>
          </a:p>
        </p:txBody>
      </p:sp>
    </p:spTree>
    <p:extLst>
      <p:ext uri="{BB962C8B-B14F-4D97-AF65-F5344CB8AC3E}">
        <p14:creationId xmlns:p14="http://schemas.microsoft.com/office/powerpoint/2010/main" val="2278554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E83DC8-1D31-4440-B56A-333FF9F5DAF3}" type="slidenum">
              <a:rPr lang="es-ES"/>
              <a:pPr/>
              <a:t>2</a:t>
            </a:fld>
            <a:endParaRPr lang="es-ES"/>
          </a:p>
        </p:txBody>
      </p:sp>
      <p:sp>
        <p:nvSpPr>
          <p:cNvPr id="251906"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51907"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7128EB-A142-FB4D-B7C8-091091BB6D4C}" type="slidenum">
              <a:rPr lang="es-ES"/>
              <a:pPr/>
              <a:t>14</a:t>
            </a:fld>
            <a:endParaRPr lang="es-ES"/>
          </a:p>
        </p:txBody>
      </p:sp>
      <p:sp>
        <p:nvSpPr>
          <p:cNvPr id="275458"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75459"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C4653-6CB2-C041-A5C8-C167B93E8C74}" type="slidenum">
              <a:rPr lang="es-ES"/>
              <a:pPr/>
              <a:t>15</a:t>
            </a:fld>
            <a:endParaRPr lang="es-ES"/>
          </a:p>
        </p:txBody>
      </p:sp>
      <p:sp>
        <p:nvSpPr>
          <p:cNvPr id="277506"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77507"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43CDCB-028A-F440-A717-FD70B8DBF684}" type="slidenum">
              <a:rPr lang="es-ES"/>
              <a:pPr/>
              <a:t>16</a:t>
            </a:fld>
            <a:endParaRPr lang="es-ES"/>
          </a:p>
        </p:txBody>
      </p:sp>
      <p:sp>
        <p:nvSpPr>
          <p:cNvPr id="279554"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79555"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F441CB-86AD-FA47-A75C-C2B7B3011CB1}" type="slidenum">
              <a:rPr lang="es-ES"/>
              <a:pPr/>
              <a:t>17</a:t>
            </a:fld>
            <a:endParaRPr lang="es-ES"/>
          </a:p>
        </p:txBody>
      </p:sp>
      <p:sp>
        <p:nvSpPr>
          <p:cNvPr id="281602"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81603"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70FDAA-4A1E-3F48-BF76-97B87C3B48B0}" type="slidenum">
              <a:rPr lang="es-ES"/>
              <a:pPr/>
              <a:t>20</a:t>
            </a:fld>
            <a:endParaRPr lang="es-ES"/>
          </a:p>
        </p:txBody>
      </p:sp>
      <p:sp>
        <p:nvSpPr>
          <p:cNvPr id="283650"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83651"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4E5DAE-832B-594D-B2E7-31D7783935F9}" type="slidenum">
              <a:rPr lang="es-ES"/>
              <a:pPr/>
              <a:t>22</a:t>
            </a:fld>
            <a:endParaRPr lang="es-ES"/>
          </a:p>
        </p:txBody>
      </p:sp>
      <p:sp>
        <p:nvSpPr>
          <p:cNvPr id="326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665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FB35BF-A2A4-8A49-8E45-4010BE7E3C98}" type="slidenum">
              <a:rPr lang="es-ES"/>
              <a:pPr/>
              <a:t>24</a:t>
            </a:fld>
            <a:endParaRPr lang="es-ES"/>
          </a:p>
        </p:txBody>
      </p:sp>
      <p:sp>
        <p:nvSpPr>
          <p:cNvPr id="285698"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85699"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FB35BF-A2A4-8A49-8E45-4010BE7E3C98}" type="slidenum">
              <a:rPr lang="es-ES"/>
              <a:pPr/>
              <a:t>25</a:t>
            </a:fld>
            <a:endParaRPr lang="es-ES"/>
          </a:p>
        </p:txBody>
      </p:sp>
      <p:sp>
        <p:nvSpPr>
          <p:cNvPr id="285698"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85699"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A97B63-F99D-9043-B5BE-25BFD29690C7}" type="slidenum">
              <a:rPr lang="es-ES"/>
              <a:pPr/>
              <a:t>26</a:t>
            </a:fld>
            <a:endParaRPr lang="es-ES"/>
          </a:p>
        </p:txBody>
      </p:sp>
      <p:sp>
        <p:nvSpPr>
          <p:cNvPr id="287746"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87747"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EA1F85-3117-4F42-B4FC-35182BE00E3C}" type="slidenum">
              <a:rPr lang="es-ES"/>
              <a:pPr/>
              <a:t>27</a:t>
            </a:fld>
            <a:endParaRPr lang="es-ES"/>
          </a:p>
        </p:txBody>
      </p:sp>
      <p:sp>
        <p:nvSpPr>
          <p:cNvPr id="289794"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89795"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68DF60-2107-BF49-A053-C8959DD39282}" type="slidenum">
              <a:rPr lang="es-ES"/>
              <a:pPr/>
              <a:t>3</a:t>
            </a:fld>
            <a:endParaRPr lang="es-ES"/>
          </a:p>
        </p:txBody>
      </p:sp>
      <p:sp>
        <p:nvSpPr>
          <p:cNvPr id="253954"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53955"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14C5D6-3CB3-5D45-A438-108AEA602856}" type="slidenum">
              <a:rPr lang="es-ES"/>
              <a:pPr/>
              <a:t>32</a:t>
            </a:fld>
            <a:endParaRPr lang="es-ES"/>
          </a:p>
        </p:txBody>
      </p:sp>
      <p:sp>
        <p:nvSpPr>
          <p:cNvPr id="291842"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91843"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E03F39-DC44-B448-9E3D-F1FCF223C6F2}" type="slidenum">
              <a:rPr lang="es-ES"/>
              <a:pPr/>
              <a:t>33</a:t>
            </a:fld>
            <a:endParaRPr lang="es-ES"/>
          </a:p>
        </p:txBody>
      </p:sp>
      <p:sp>
        <p:nvSpPr>
          <p:cNvPr id="293890"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93891"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565F93-6661-234C-B2C0-90C230E456D1}" type="slidenum">
              <a:rPr lang="es-ES"/>
              <a:pPr/>
              <a:t>34</a:t>
            </a:fld>
            <a:endParaRPr lang="es-ES"/>
          </a:p>
        </p:txBody>
      </p:sp>
      <p:sp>
        <p:nvSpPr>
          <p:cNvPr id="295938"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95939"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A03F1E-E508-764B-B6CB-145E17C0D7CB}" type="slidenum">
              <a:rPr lang="es-ES"/>
              <a:pPr/>
              <a:t>35</a:t>
            </a:fld>
            <a:endParaRPr lang="es-ES"/>
          </a:p>
        </p:txBody>
      </p:sp>
      <p:sp>
        <p:nvSpPr>
          <p:cNvPr id="297986"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97987"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152E8C-7781-E041-BDFF-77EFA69F767D}" type="slidenum">
              <a:rPr lang="es-ES"/>
              <a:pPr/>
              <a:t>36</a:t>
            </a:fld>
            <a:endParaRPr lang="es-ES"/>
          </a:p>
        </p:txBody>
      </p:sp>
      <p:sp>
        <p:nvSpPr>
          <p:cNvPr id="300034"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300035"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45CBB0-F400-BE4C-BA1B-7DA2D74EE233}" type="slidenum">
              <a:rPr lang="es-ES"/>
              <a:pPr/>
              <a:t>37</a:t>
            </a:fld>
            <a:endParaRPr lang="es-ES"/>
          </a:p>
        </p:txBody>
      </p:sp>
      <p:sp>
        <p:nvSpPr>
          <p:cNvPr id="302082"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302083"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E7E21-1C58-8E49-A2E6-40C19F8068BD}" type="slidenum">
              <a:rPr lang="es-ES"/>
              <a:pPr/>
              <a:t>38</a:t>
            </a:fld>
            <a:endParaRPr lang="es-ES"/>
          </a:p>
        </p:txBody>
      </p:sp>
      <p:sp>
        <p:nvSpPr>
          <p:cNvPr id="306178"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306179"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0A017C-378D-A64E-B20A-83EAE0FF6113}" type="slidenum">
              <a:rPr lang="es-ES"/>
              <a:pPr/>
              <a:t>39</a:t>
            </a:fld>
            <a:endParaRPr lang="es-ES"/>
          </a:p>
        </p:txBody>
      </p:sp>
      <p:sp>
        <p:nvSpPr>
          <p:cNvPr id="308226"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308227"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8C2551-A662-6E47-AE3B-73E51F1271BB}" type="slidenum">
              <a:rPr lang="es-ES"/>
              <a:pPr/>
              <a:t>40</a:t>
            </a:fld>
            <a:endParaRPr lang="es-ES"/>
          </a:p>
        </p:txBody>
      </p:sp>
      <p:sp>
        <p:nvSpPr>
          <p:cNvPr id="310274"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310275"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B7849E-48A9-AC4E-8FA5-AA034011CACE}" type="slidenum">
              <a:rPr lang="es-ES"/>
              <a:pPr/>
              <a:t>41</a:t>
            </a:fld>
            <a:endParaRPr lang="es-ES"/>
          </a:p>
        </p:txBody>
      </p:sp>
      <p:sp>
        <p:nvSpPr>
          <p:cNvPr id="312322" name="Rectangle 2"/>
          <p:cNvSpPr>
            <a:spLocks noGrp="1" noRot="1" noChangeAspect="1" noChangeArrowheads="1" noTextEdit="1"/>
          </p:cNvSpPr>
          <p:nvPr>
            <p:ph type="sldImg"/>
          </p:nvPr>
        </p:nvSpPr>
        <p:spPr>
          <a:xfrm>
            <a:off x="1180208" y="684894"/>
            <a:ext cx="4502050" cy="3430511"/>
          </a:xfrm>
          <a:ln/>
          <a:extLst>
            <a:ext uri="{FAA26D3D-D897-4be2-8F04-BA451C77F1D7}">
              <ma14:placeholderFlag xmlns:ma14="http://schemas.microsoft.com/office/mac/drawingml/2011/main" val="1"/>
            </a:ext>
          </a:extLst>
        </p:spPr>
      </p:sp>
      <p:sp>
        <p:nvSpPr>
          <p:cNvPr id="312323"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EBF408-AACF-ED49-BFD8-225CC0A8BC5E}" type="slidenum">
              <a:rPr lang="es-ES"/>
              <a:pPr/>
              <a:t>4</a:t>
            </a:fld>
            <a:endParaRPr lang="es-ES"/>
          </a:p>
        </p:txBody>
      </p:sp>
      <p:sp>
        <p:nvSpPr>
          <p:cNvPr id="256002"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56003"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32B791-9171-104B-81DF-B5CE92502193}" type="slidenum">
              <a:rPr lang="es-ES"/>
              <a:pPr/>
              <a:t>42</a:t>
            </a:fld>
            <a:endParaRPr lang="es-ES"/>
          </a:p>
        </p:txBody>
      </p:sp>
      <p:sp>
        <p:nvSpPr>
          <p:cNvPr id="314370"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314371"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602A97-ADD4-744F-9391-B868F1F3B6DA}" type="slidenum">
              <a:rPr lang="es-ES"/>
              <a:pPr/>
              <a:t>43</a:t>
            </a:fld>
            <a:endParaRPr lang="es-ES"/>
          </a:p>
        </p:txBody>
      </p:sp>
      <p:sp>
        <p:nvSpPr>
          <p:cNvPr id="316418"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316419"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6E0E2D-43CB-FA40-B59E-D0831AC79FB3}" type="slidenum">
              <a:rPr lang="es-ES"/>
              <a:pPr/>
              <a:t>5</a:t>
            </a:fld>
            <a:endParaRPr lang="es-ES"/>
          </a:p>
        </p:txBody>
      </p:sp>
      <p:sp>
        <p:nvSpPr>
          <p:cNvPr id="258050" name="Rectangle 2"/>
          <p:cNvSpPr>
            <a:spLocks noGrp="1" noRot="1" noChangeAspect="1" noChangeArrowheads="1" noTextEdit="1"/>
          </p:cNvSpPr>
          <p:nvPr>
            <p:ph type="sldImg"/>
          </p:nvPr>
        </p:nvSpPr>
        <p:spPr>
          <a:xfrm>
            <a:off x="1180208" y="684894"/>
            <a:ext cx="4502050" cy="3430511"/>
          </a:xfrm>
          <a:ln/>
          <a:extLst>
            <a:ext uri="{FAA26D3D-D897-4be2-8F04-BA451C77F1D7}">
              <ma14:placeholderFlag xmlns:ma14="http://schemas.microsoft.com/office/mac/drawingml/2011/main" val="1"/>
            </a:ext>
          </a:extLst>
        </p:spPr>
      </p:sp>
      <p:sp>
        <p:nvSpPr>
          <p:cNvPr id="258051"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478F59-FFA4-BC49-A5A9-D2C853383F73}" type="slidenum">
              <a:rPr lang="es-ES"/>
              <a:pPr/>
              <a:t>6</a:t>
            </a:fld>
            <a:endParaRPr lang="es-ES"/>
          </a:p>
        </p:txBody>
      </p:sp>
      <p:sp>
        <p:nvSpPr>
          <p:cNvPr id="260098"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60099"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D2ADB9-BA96-BE42-8092-DE814ECE714D}" type="slidenum">
              <a:rPr lang="es-ES"/>
              <a:pPr/>
              <a:t>7</a:t>
            </a:fld>
            <a:endParaRPr lang="es-ES"/>
          </a:p>
        </p:txBody>
      </p:sp>
      <p:sp>
        <p:nvSpPr>
          <p:cNvPr id="262146"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62147"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C2B093-BEA5-D84E-A669-265E28F595B6}" type="slidenum">
              <a:rPr lang="es-ES"/>
              <a:pPr/>
              <a:t>8</a:t>
            </a:fld>
            <a:endParaRPr lang="es-ES"/>
          </a:p>
        </p:txBody>
      </p:sp>
      <p:sp>
        <p:nvSpPr>
          <p:cNvPr id="264194"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64195"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9986CA-464F-1D40-8EB8-4851C3C5F6C4}" type="slidenum">
              <a:rPr lang="es-ES"/>
              <a:pPr/>
              <a:t>9</a:t>
            </a:fld>
            <a:endParaRPr lang="es-ES"/>
          </a:p>
        </p:txBody>
      </p:sp>
      <p:sp>
        <p:nvSpPr>
          <p:cNvPr id="266242"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66243"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ABEC22-F24C-C943-98CA-22550BB351F8}" type="slidenum">
              <a:rPr lang="es-ES"/>
              <a:pPr/>
              <a:t>10</a:t>
            </a:fld>
            <a:endParaRPr lang="es-ES"/>
          </a:p>
        </p:txBody>
      </p:sp>
      <p:sp>
        <p:nvSpPr>
          <p:cNvPr id="268290" name="Rectangle 2"/>
          <p:cNvSpPr>
            <a:spLocks noGrp="1" noRot="1" noChangeAspect="1" noChangeArrowheads="1" noTextEdit="1"/>
          </p:cNvSpPr>
          <p:nvPr>
            <p:ph type="sldImg"/>
          </p:nvPr>
        </p:nvSpPr>
        <p:spPr>
          <a:xfrm>
            <a:off x="1144588" y="684213"/>
            <a:ext cx="4572000" cy="3430587"/>
          </a:xfrm>
          <a:ln/>
          <a:extLst>
            <a:ext uri="{FAA26D3D-D897-4be2-8F04-BA451C77F1D7}">
              <ma14:placeholderFlag xmlns:ma14="http://schemas.microsoft.com/office/mac/drawingml/2011/main" val="1"/>
            </a:ext>
          </a:extLst>
        </p:spPr>
      </p:sp>
      <p:sp>
        <p:nvSpPr>
          <p:cNvPr id="268291" name="Rectangle 3"/>
          <p:cNvSpPr>
            <a:spLocks noGrp="1" noChangeArrowheads="1"/>
          </p:cNvSpPr>
          <p:nvPr>
            <p:ph type="body" idx="1"/>
          </p:nvPr>
        </p:nvSpPr>
        <p:spPr>
          <a:xfrm>
            <a:off x="913805" y="4343703"/>
            <a:ext cx="5030391" cy="4115405"/>
          </a:xfrm>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Rectángulo redondeado"/>
          <p:cNvSpPr/>
          <p:nvPr userDrawn="1"/>
        </p:nvSpPr>
        <p:spPr>
          <a:xfrm>
            <a:off x="611560" y="1196752"/>
            <a:ext cx="7992888" cy="216024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Título"/>
          <p:cNvSpPr>
            <a:spLocks noGrp="1"/>
          </p:cNvSpPr>
          <p:nvPr>
            <p:ph type="ctrTitle"/>
          </p:nvPr>
        </p:nvSpPr>
        <p:spPr>
          <a:xfrm>
            <a:off x="685800" y="1556792"/>
            <a:ext cx="7772400" cy="1470025"/>
          </a:xfrm>
        </p:spPr>
        <p:txBody>
          <a:bodyPr/>
          <a:lstStyle>
            <a:lvl1pPr>
              <a:defRPr>
                <a:solidFill>
                  <a:schemeClr val="bg1"/>
                </a:solidFill>
              </a:defRPr>
            </a:lvl1pPr>
          </a:lstStyle>
          <a:p>
            <a:r>
              <a:rPr lang="es-ES" dirty="0" smtClean="0"/>
              <a:t>Haga clic para modificar el estilo de título del patrón</a:t>
            </a:r>
            <a:endParaRPr lang="es-MX"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MX" dirty="0"/>
          </a:p>
        </p:txBody>
      </p:sp>
      <p:sp>
        <p:nvSpPr>
          <p:cNvPr id="4" name="3 Marcador de fecha"/>
          <p:cNvSpPr>
            <a:spLocks noGrp="1"/>
          </p:cNvSpPr>
          <p:nvPr>
            <p:ph type="dt" sz="half" idx="10"/>
          </p:nvPr>
        </p:nvSpPr>
        <p:spPr/>
        <p:txBody>
          <a:bodyPr/>
          <a:lstStyle/>
          <a:p>
            <a:endParaRPr lang="es-MX"/>
          </a:p>
        </p:txBody>
      </p:sp>
      <p:sp>
        <p:nvSpPr>
          <p:cNvPr id="6" name="5 Marcador de número de diapositiva"/>
          <p:cNvSpPr>
            <a:spLocks noGrp="1"/>
          </p:cNvSpPr>
          <p:nvPr>
            <p:ph type="sldNum" sz="quarter" idx="12"/>
          </p:nvPr>
        </p:nvSpPr>
        <p:spPr/>
        <p:txBody>
          <a:bodyPr/>
          <a:lstStyle/>
          <a:p>
            <a:fld id="{C702D2DC-A499-4EAC-A14E-6F4DF92895F3}" type="slidenum">
              <a:rPr lang="es-MX" smtClean="0"/>
              <a:pPr/>
              <a:t>‹Nr.›</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r>
              <a:rPr lang="en-US" smtClean="0"/>
              <a:t>7th Russian Summer School in Information Retrieval    Kazan, Russia, September 2013</a:t>
            </a:r>
            <a:endParaRPr lang="es-MX"/>
          </a:p>
        </p:txBody>
      </p:sp>
      <p:sp>
        <p:nvSpPr>
          <p:cNvPr id="6" name="5 Marcador de número de diapositiva"/>
          <p:cNvSpPr>
            <a:spLocks noGrp="1"/>
          </p:cNvSpPr>
          <p:nvPr>
            <p:ph type="sldNum" sz="quarter" idx="12"/>
          </p:nvPr>
        </p:nvSpPr>
        <p:spPr/>
        <p:txBody>
          <a:bodyPr/>
          <a:lstStyle/>
          <a:p>
            <a:fld id="{C702D2DC-A499-4EAC-A14E-6F4DF92895F3}" type="slidenum">
              <a:rPr lang="es-MX" smtClean="0"/>
              <a:pPr/>
              <a:t>‹Nr.›</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r>
              <a:rPr lang="en-US" smtClean="0"/>
              <a:t>7th Russian Summer School in Information Retrieval    Kazan, Russia, September 2013</a:t>
            </a:r>
            <a:endParaRPr lang="es-MX"/>
          </a:p>
        </p:txBody>
      </p:sp>
      <p:sp>
        <p:nvSpPr>
          <p:cNvPr id="6" name="5 Marcador de número de diapositiva"/>
          <p:cNvSpPr>
            <a:spLocks noGrp="1"/>
          </p:cNvSpPr>
          <p:nvPr>
            <p:ph type="sldNum" sz="quarter" idx="12"/>
          </p:nvPr>
        </p:nvSpPr>
        <p:spPr/>
        <p:txBody>
          <a:bodyPr/>
          <a:lstStyle/>
          <a:p>
            <a:fld id="{C702D2DC-A499-4EAC-A14E-6F4DF92895F3}" type="slidenum">
              <a:rPr lang="es-MX" smtClean="0"/>
              <a:pPr/>
              <a:t>‹Nr.›</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hasCustomPrompt="1"/>
          </p:nvPr>
        </p:nvSpPr>
        <p:spPr>
          <a:xfrm>
            <a:off x="395536" y="202630"/>
            <a:ext cx="8229600" cy="706090"/>
          </a:xfrm>
        </p:spPr>
        <p:txBody>
          <a:bodyPr>
            <a:noAutofit/>
          </a:bodyPr>
          <a:lstStyle>
            <a:lvl1pPr>
              <a:defRPr sz="3200" b="1">
                <a:solidFill>
                  <a:schemeClr val="accent1">
                    <a:lumMod val="75000"/>
                  </a:schemeClr>
                </a:solidFill>
              </a:defRPr>
            </a:lvl1pPr>
          </a:lstStyle>
          <a:p>
            <a:r>
              <a:rPr lang="es-ES" dirty="0" smtClean="0"/>
              <a:t>Haga clic para modificar el estilo de título del </a:t>
            </a:r>
            <a:r>
              <a:rPr lang="es-ES" dirty="0" err="1" smtClean="0"/>
              <a:t>patron</a:t>
            </a:r>
            <a:endParaRPr lang="es-MX" dirty="0"/>
          </a:p>
        </p:txBody>
      </p:sp>
      <p:sp>
        <p:nvSpPr>
          <p:cNvPr id="3" name="2 Marcador de contenido"/>
          <p:cNvSpPr>
            <a:spLocks noGrp="1"/>
          </p:cNvSpPr>
          <p:nvPr>
            <p:ph idx="1"/>
          </p:nvPr>
        </p:nvSpPr>
        <p:spPr>
          <a:xfrm>
            <a:off x="395536" y="980728"/>
            <a:ext cx="8229600" cy="5040560"/>
          </a:xfrm>
        </p:spPr>
        <p:txBody>
          <a:bodyPr/>
          <a:lstStyle>
            <a:lvl1pPr>
              <a:defRPr sz="2800">
                <a:solidFill>
                  <a:schemeClr val="tx1">
                    <a:lumMod val="65000"/>
                    <a:lumOff val="35000"/>
                  </a:schemeClr>
                </a:solidFill>
              </a:defRPr>
            </a:lvl1pPr>
            <a:lvl2pPr>
              <a:defRPr lang="es-ES" sz="2600" kern="1200" dirty="0" smtClean="0">
                <a:solidFill>
                  <a:schemeClr val="accent1">
                    <a:lumMod val="75000"/>
                  </a:schemeClr>
                </a:solidFill>
                <a:latin typeface="+mn-lt"/>
                <a:ea typeface="+mn-ea"/>
                <a:cs typeface="+mn-cs"/>
              </a:defRPr>
            </a:lvl2pPr>
            <a:lvl3pPr>
              <a:defRPr lang="es-ES" sz="2600" kern="1200" dirty="0" smtClean="0">
                <a:solidFill>
                  <a:schemeClr val="bg1">
                    <a:lumMod val="50000"/>
                  </a:schemeClr>
                </a:solidFill>
                <a:latin typeface="+mn-lt"/>
                <a:ea typeface="+mn-ea"/>
                <a:cs typeface="+mn-cs"/>
              </a:defRPr>
            </a:lvl3pPr>
          </a:lstStyle>
          <a:p>
            <a:pPr lvl="0"/>
            <a:r>
              <a:rPr lang="es-ES" dirty="0" smtClean="0"/>
              <a:t>Haga clic para modificar el estilo de texto del patrón</a:t>
            </a:r>
          </a:p>
          <a:p>
            <a:pPr lvl="1"/>
            <a:r>
              <a:rPr lang="es-ES" dirty="0" smtClean="0"/>
              <a:t>Segundo nivel</a:t>
            </a:r>
          </a:p>
          <a:p>
            <a:pPr lvl="2"/>
            <a:r>
              <a:rPr lang="es-ES" dirty="0" smtClean="0"/>
              <a:t>Tercer nivel</a:t>
            </a:r>
          </a:p>
        </p:txBody>
      </p:sp>
      <p:sp>
        <p:nvSpPr>
          <p:cNvPr id="6" name="5 Marcador de número de diapositiva"/>
          <p:cNvSpPr>
            <a:spLocks noGrp="1"/>
          </p:cNvSpPr>
          <p:nvPr>
            <p:ph type="sldNum" sz="quarter" idx="12"/>
          </p:nvPr>
        </p:nvSpPr>
        <p:spPr>
          <a:xfrm>
            <a:off x="7992888" y="6376243"/>
            <a:ext cx="683568" cy="365125"/>
          </a:xfrm>
        </p:spPr>
        <p:txBody>
          <a:bodyPr/>
          <a:lstStyle>
            <a:lvl1pPr>
              <a:defRPr b="1">
                <a:solidFill>
                  <a:schemeClr val="accent1">
                    <a:lumMod val="75000"/>
                  </a:schemeClr>
                </a:solidFill>
              </a:defRPr>
            </a:lvl1pPr>
          </a:lstStyle>
          <a:p>
            <a:fld id="{C702D2DC-A499-4EAC-A14E-6F4DF92895F3}" type="slidenum">
              <a:rPr lang="es-MX" smtClean="0"/>
              <a:pPr/>
              <a:t>‹Nr.›</a:t>
            </a:fld>
            <a:endParaRPr lang="es-MX" dirty="0"/>
          </a:p>
        </p:txBody>
      </p:sp>
      <p:cxnSp>
        <p:nvCxnSpPr>
          <p:cNvPr id="12" name="11 Conector recto"/>
          <p:cNvCxnSpPr/>
          <p:nvPr userDrawn="1"/>
        </p:nvCxnSpPr>
        <p:spPr>
          <a:xfrm>
            <a:off x="2339752" y="6309320"/>
            <a:ext cx="6264696"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3" name="Imagen 12"/>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5192" y="6021288"/>
            <a:ext cx="2082552"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solidFill>
                  <a:schemeClr val="tx2">
                    <a:lumMod val="75000"/>
                  </a:schemeClr>
                </a:solidFill>
              </a:defRPr>
            </a:lvl1p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r>
              <a:rPr lang="en-US" smtClean="0"/>
              <a:t>7th Russian Summer School in Information Retrieval    Kazan, Russia, September 2013</a:t>
            </a:r>
            <a:endParaRPr lang="es-MX"/>
          </a:p>
        </p:txBody>
      </p:sp>
      <p:sp>
        <p:nvSpPr>
          <p:cNvPr id="6" name="5 Marcador de número de diapositiva"/>
          <p:cNvSpPr>
            <a:spLocks noGrp="1"/>
          </p:cNvSpPr>
          <p:nvPr>
            <p:ph type="sldNum" sz="quarter" idx="12"/>
          </p:nvPr>
        </p:nvSpPr>
        <p:spPr/>
        <p:txBody>
          <a:bodyPr/>
          <a:lstStyle/>
          <a:p>
            <a:fld id="{C702D2DC-A499-4EAC-A14E-6F4DF92895F3}" type="slidenum">
              <a:rPr lang="es-MX" smtClean="0"/>
              <a:pPr/>
              <a:t>‹Nr.›</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endParaRPr lang="es-MX"/>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r>
              <a:rPr lang="en-US" smtClean="0"/>
              <a:t>7th Russian Summer School in Information Retrieval    Kazan, Russia, September 2013</a:t>
            </a:r>
            <a:endParaRPr lang="es-MX"/>
          </a:p>
        </p:txBody>
      </p:sp>
      <p:sp>
        <p:nvSpPr>
          <p:cNvPr id="7" name="6 Marcador de número de diapositiva"/>
          <p:cNvSpPr>
            <a:spLocks noGrp="1"/>
          </p:cNvSpPr>
          <p:nvPr>
            <p:ph type="sldNum" sz="quarter" idx="12"/>
          </p:nvPr>
        </p:nvSpPr>
        <p:spPr/>
        <p:txBody>
          <a:bodyPr/>
          <a:lstStyle/>
          <a:p>
            <a:fld id="{C702D2DC-A499-4EAC-A14E-6F4DF92895F3}" type="slidenum">
              <a:rPr lang="es-MX" smtClean="0"/>
              <a:pPr/>
              <a:t>‹Nr.›</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endParaRPr lang="es-MX"/>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r>
              <a:rPr lang="en-US" smtClean="0"/>
              <a:t>7th Russian Summer School in Information Retrieval    Kazan, Russia, September 2013</a:t>
            </a:r>
            <a:endParaRPr lang="es-MX"/>
          </a:p>
        </p:txBody>
      </p:sp>
      <p:sp>
        <p:nvSpPr>
          <p:cNvPr id="9" name="8 Marcador de número de diapositiva"/>
          <p:cNvSpPr>
            <a:spLocks noGrp="1"/>
          </p:cNvSpPr>
          <p:nvPr>
            <p:ph type="sldNum" sz="quarter" idx="12"/>
          </p:nvPr>
        </p:nvSpPr>
        <p:spPr/>
        <p:txBody>
          <a:bodyPr/>
          <a:lstStyle/>
          <a:p>
            <a:fld id="{C702D2DC-A499-4EAC-A14E-6F4DF92895F3}" type="slidenum">
              <a:rPr lang="es-MX" smtClean="0"/>
              <a:pPr/>
              <a:t>‹Nr.›</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r>
              <a:rPr lang="en-US" smtClean="0"/>
              <a:t>7th Russian Summer School in Information Retrieval    Kazan, Russia, September 2013</a:t>
            </a:r>
            <a:endParaRPr lang="es-MX"/>
          </a:p>
        </p:txBody>
      </p:sp>
      <p:sp>
        <p:nvSpPr>
          <p:cNvPr id="5" name="4 Marcador de número de diapositiva"/>
          <p:cNvSpPr>
            <a:spLocks noGrp="1"/>
          </p:cNvSpPr>
          <p:nvPr>
            <p:ph type="sldNum" sz="quarter" idx="12"/>
          </p:nvPr>
        </p:nvSpPr>
        <p:spPr/>
        <p:txBody>
          <a:bodyPr/>
          <a:lstStyle/>
          <a:p>
            <a:fld id="{C702D2DC-A499-4EAC-A14E-6F4DF92895F3}" type="slidenum">
              <a:rPr lang="es-MX" smtClean="0"/>
              <a:pPr/>
              <a:t>‹Nr.›</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r>
              <a:rPr lang="en-US" smtClean="0"/>
              <a:t>7th Russian Summer School in Information Retrieval    Kazan, Russia, September 2013</a:t>
            </a:r>
            <a:endParaRPr lang="es-MX"/>
          </a:p>
        </p:txBody>
      </p:sp>
      <p:sp>
        <p:nvSpPr>
          <p:cNvPr id="4" name="3 Marcador de número de diapositiva"/>
          <p:cNvSpPr>
            <a:spLocks noGrp="1"/>
          </p:cNvSpPr>
          <p:nvPr>
            <p:ph type="sldNum" sz="quarter" idx="12"/>
          </p:nvPr>
        </p:nvSpPr>
        <p:spPr/>
        <p:txBody>
          <a:bodyPr/>
          <a:lstStyle/>
          <a:p>
            <a:fld id="{C702D2DC-A499-4EAC-A14E-6F4DF92895F3}" type="slidenum">
              <a:rPr lang="es-MX" smtClean="0"/>
              <a:pPr/>
              <a:t>‹Nr.›</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r>
              <a:rPr lang="en-US" smtClean="0"/>
              <a:t>7th Russian Summer School in Information Retrieval    Kazan, Russia, September 2013</a:t>
            </a:r>
            <a:endParaRPr lang="es-MX"/>
          </a:p>
        </p:txBody>
      </p:sp>
      <p:sp>
        <p:nvSpPr>
          <p:cNvPr id="7" name="6 Marcador de número de diapositiva"/>
          <p:cNvSpPr>
            <a:spLocks noGrp="1"/>
          </p:cNvSpPr>
          <p:nvPr>
            <p:ph type="sldNum" sz="quarter" idx="12"/>
          </p:nvPr>
        </p:nvSpPr>
        <p:spPr/>
        <p:txBody>
          <a:bodyPr/>
          <a:lstStyle/>
          <a:p>
            <a:fld id="{C702D2DC-A499-4EAC-A14E-6F4DF92895F3}" type="slidenum">
              <a:rPr lang="es-MX" smtClean="0"/>
              <a:pPr/>
              <a:t>‹Nr.›</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r>
              <a:rPr lang="en-US" smtClean="0"/>
              <a:t>7th Russian Summer School in Information Retrieval    Kazan, Russia, September 2013</a:t>
            </a:r>
            <a:endParaRPr lang="es-MX"/>
          </a:p>
        </p:txBody>
      </p:sp>
      <p:sp>
        <p:nvSpPr>
          <p:cNvPr id="7" name="6 Marcador de número de diapositiva"/>
          <p:cNvSpPr>
            <a:spLocks noGrp="1"/>
          </p:cNvSpPr>
          <p:nvPr>
            <p:ph type="sldNum" sz="quarter" idx="12"/>
          </p:nvPr>
        </p:nvSpPr>
        <p:spPr/>
        <p:txBody>
          <a:bodyPr/>
          <a:lstStyle/>
          <a:p>
            <a:fld id="{C702D2DC-A499-4EAC-A14E-6F4DF92895F3}" type="slidenum">
              <a:rPr lang="es-MX" smtClean="0"/>
              <a:pPr/>
              <a:t>‹Nr.›</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2D2DC-A499-4EAC-A14E-6F4DF92895F3}" type="slidenum">
              <a:rPr lang="es-MX" smtClean="0"/>
              <a:pPr/>
              <a:t>‹Nr.›</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tif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7.tif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dirty="0" smtClean="0"/>
              <a:t> </a:t>
            </a:r>
            <a:r>
              <a:rPr lang="es-MX" b="1" dirty="0" smtClean="0">
                <a:solidFill>
                  <a:srgbClr val="1F497D"/>
                </a:solidFill>
              </a:rPr>
              <a:t>Inteligencia artificial</a:t>
            </a:r>
            <a:r>
              <a:rPr lang="es-MX" b="1" dirty="0">
                <a:solidFill>
                  <a:srgbClr val="1F497D"/>
                </a:solidFill>
              </a:rPr>
              <a:t/>
            </a:r>
            <a:br>
              <a:rPr lang="es-MX" b="1" dirty="0">
                <a:solidFill>
                  <a:srgbClr val="1F497D"/>
                </a:solidFill>
              </a:rPr>
            </a:br>
            <a:r>
              <a:rPr lang="es-MX" sz="3200" b="1" i="1" dirty="0" smtClean="0">
                <a:solidFill>
                  <a:srgbClr val="1F497D"/>
                </a:solidFill>
                <a:latin typeface="Abadi MT Condensed Light"/>
                <a:cs typeface="Abadi MT Condensed Light"/>
              </a:rPr>
              <a:t>Métodos básicos de solución de problemas</a:t>
            </a:r>
            <a:endParaRPr lang="es-MX" sz="1800" i="1" dirty="0">
              <a:latin typeface="Abadi MT Condensed Light"/>
              <a:cs typeface="Abadi MT Condensed Light"/>
            </a:endParaRPr>
          </a:p>
        </p:txBody>
      </p:sp>
      <p:sp>
        <p:nvSpPr>
          <p:cNvPr id="3" name="2 Subtítulo"/>
          <p:cNvSpPr>
            <a:spLocks noGrp="1"/>
          </p:cNvSpPr>
          <p:nvPr>
            <p:ph type="subTitle" idx="1"/>
          </p:nvPr>
        </p:nvSpPr>
        <p:spPr>
          <a:xfrm>
            <a:off x="917008" y="3645024"/>
            <a:ext cx="7488832" cy="3024336"/>
          </a:xfrm>
        </p:spPr>
        <p:txBody>
          <a:bodyPr>
            <a:normAutofit/>
          </a:bodyPr>
          <a:lstStyle/>
          <a:p>
            <a:pPr>
              <a:lnSpc>
                <a:spcPct val="110000"/>
              </a:lnSpc>
              <a:spcBef>
                <a:spcPts val="0"/>
              </a:spcBef>
            </a:pPr>
            <a:r>
              <a:rPr lang="es-MX" sz="2800" b="1" dirty="0" smtClean="0"/>
              <a:t>Manuel Montes y Gómez</a:t>
            </a:r>
          </a:p>
          <a:p>
            <a:pPr>
              <a:lnSpc>
                <a:spcPct val="110000"/>
              </a:lnSpc>
              <a:spcBef>
                <a:spcPts val="0"/>
              </a:spcBef>
            </a:pPr>
            <a:r>
              <a:rPr lang="es-MX" sz="2400" dirty="0" smtClean="0"/>
              <a:t>Laboratorio de Tecnologías del Lenguaje</a:t>
            </a:r>
            <a:br>
              <a:rPr lang="es-MX" sz="2400" dirty="0" smtClean="0"/>
            </a:br>
            <a:r>
              <a:rPr lang="es-MX" sz="2400" dirty="0" smtClean="0"/>
              <a:t>Instituto Nacional de Astrofísica, Óptica y Electrónica</a:t>
            </a:r>
            <a:br>
              <a:rPr lang="es-MX" sz="2400" dirty="0" smtClean="0"/>
            </a:br>
            <a:r>
              <a:rPr lang="es-MX" sz="2000" dirty="0" smtClean="0">
                <a:solidFill>
                  <a:schemeClr val="accent1">
                    <a:lumMod val="75000"/>
                  </a:schemeClr>
                </a:solidFill>
              </a:rPr>
              <a:t>http://ccc.inaoep.mx/~mmontesg/</a:t>
            </a:r>
          </a:p>
          <a:p>
            <a:r>
              <a:rPr lang="es-MX" sz="2000" i="1" dirty="0" smtClean="0">
                <a:solidFill>
                  <a:schemeClr val="accent1">
                    <a:lumMod val="75000"/>
                  </a:schemeClr>
                </a:solidFill>
              </a:rPr>
              <a:t>mmontesg@inaoep.mx</a:t>
            </a:r>
          </a:p>
          <a:p>
            <a:endParaRPr lang="es-MX" sz="1600" i="1" dirty="0" smtClean="0">
              <a:solidFill>
                <a:schemeClr val="accent1">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611560" y="116632"/>
            <a:ext cx="7772400" cy="838200"/>
          </a:xfrm>
        </p:spPr>
        <p:txBody>
          <a:bodyPr/>
          <a:lstStyle/>
          <a:p>
            <a:r>
              <a:rPr lang="es-ES" dirty="0"/>
              <a:t>Red semántica</a:t>
            </a:r>
          </a:p>
        </p:txBody>
      </p:sp>
      <p:sp>
        <p:nvSpPr>
          <p:cNvPr id="267267" name="Rectangle 3"/>
          <p:cNvSpPr>
            <a:spLocks noGrp="1" noChangeArrowheads="1"/>
          </p:cNvSpPr>
          <p:nvPr>
            <p:ph type="body" idx="1"/>
          </p:nvPr>
        </p:nvSpPr>
        <p:spPr>
          <a:xfrm>
            <a:off x="395536" y="908720"/>
            <a:ext cx="8424862" cy="510540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a:lnSpc>
                <a:spcPct val="120000"/>
              </a:lnSpc>
            </a:pPr>
            <a:r>
              <a:rPr lang="es-ES" dirty="0"/>
              <a:t>Representación de conocimiento en la cual:</a:t>
            </a:r>
          </a:p>
          <a:p>
            <a:pPr lvl="1">
              <a:lnSpc>
                <a:spcPct val="120000"/>
              </a:lnSpc>
            </a:pPr>
            <a:r>
              <a:rPr lang="es-ES" dirty="0" err="1"/>
              <a:t>Léxicamente</a:t>
            </a:r>
            <a:r>
              <a:rPr lang="es-ES" dirty="0"/>
              <a:t>: nodos, enlaces y etiquetas de enlace.</a:t>
            </a:r>
          </a:p>
          <a:p>
            <a:pPr lvl="1">
              <a:lnSpc>
                <a:spcPct val="120000"/>
              </a:lnSpc>
            </a:pPr>
            <a:r>
              <a:rPr lang="es-ES" dirty="0"/>
              <a:t>Estructuralmente: cada enlace conecta dos nodos.</a:t>
            </a:r>
          </a:p>
          <a:p>
            <a:pPr lvl="1">
              <a:lnSpc>
                <a:spcPct val="120000"/>
              </a:lnSpc>
            </a:pPr>
            <a:r>
              <a:rPr lang="es-ES" dirty="0"/>
              <a:t>Operativamente: constructores, lectores, etc.</a:t>
            </a:r>
          </a:p>
          <a:p>
            <a:pPr lvl="1">
              <a:lnSpc>
                <a:spcPct val="120000"/>
              </a:lnSpc>
            </a:pPr>
            <a:r>
              <a:rPr lang="es-ES" dirty="0" err="1"/>
              <a:t>Semántic</a:t>
            </a:r>
            <a:r>
              <a:rPr lang="en-US" dirty="0" err="1"/>
              <a:t>amente</a:t>
            </a:r>
            <a:r>
              <a:rPr lang="en-US" dirty="0"/>
              <a:t>:</a:t>
            </a:r>
            <a:r>
              <a:rPr lang="es-ES" dirty="0"/>
              <a:t> los nodos y enlaces representan entidades de aplicación especifica</a:t>
            </a:r>
            <a:r>
              <a:rPr lang="es-ES" dirty="0" smtClean="0"/>
              <a:t>.</a:t>
            </a:r>
            <a:endParaRPr lang="es-ES" dirty="0"/>
          </a:p>
        </p:txBody>
      </p:sp>
    </p:spTree>
    <p:extLst>
      <p:ext uri="{BB962C8B-B14F-4D97-AF65-F5344CB8AC3E}">
        <p14:creationId xmlns:p14="http://schemas.microsoft.com/office/powerpoint/2010/main" val="9181032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Red semántica (2)</a:t>
            </a:r>
            <a:endParaRPr lang="es-MX" dirty="0"/>
          </a:p>
        </p:txBody>
      </p:sp>
      <p:sp>
        <p:nvSpPr>
          <p:cNvPr id="3" name="Marcador de contenido 2"/>
          <p:cNvSpPr>
            <a:spLocks noGrp="1"/>
          </p:cNvSpPr>
          <p:nvPr>
            <p:ph idx="1"/>
          </p:nvPr>
        </p:nvSpPr>
        <p:spPr>
          <a:xfrm>
            <a:off x="395536" y="980728"/>
            <a:ext cx="8229600" cy="5256584"/>
          </a:xfrm>
        </p:spPr>
        <p:txBody>
          <a:bodyPr>
            <a:normAutofit/>
          </a:bodyPr>
          <a:lstStyle/>
          <a:p>
            <a:r>
              <a:rPr lang="es-ES_tradnl" dirty="0" smtClean="0"/>
              <a:t>Originalmente desarrolladas </a:t>
            </a:r>
            <a:r>
              <a:rPr lang="es-ES_tradnl" dirty="0"/>
              <a:t>para representar el </a:t>
            </a:r>
            <a:r>
              <a:rPr lang="es-ES_tradnl" dirty="0" smtClean="0"/>
              <a:t>significado de oraciones; es decir, para representar relaciones semánticas entre sus palabras.</a:t>
            </a:r>
          </a:p>
          <a:p>
            <a:r>
              <a:rPr lang="es-ES_tradnl" dirty="0" smtClean="0"/>
              <a:t>Actualmente</a:t>
            </a:r>
            <a:r>
              <a:rPr lang="es-ES_tradnl" dirty="0"/>
              <a:t>, se utiliza el término </a:t>
            </a:r>
            <a:r>
              <a:rPr lang="da-DK" b="1" dirty="0" smtClean="0"/>
              <a:t>redes </a:t>
            </a:r>
            <a:r>
              <a:rPr lang="pt-BR" b="1" dirty="0" err="1" smtClean="0"/>
              <a:t>asociativas</a:t>
            </a:r>
            <a:r>
              <a:rPr lang="pt-BR" b="1" dirty="0" smtClean="0"/>
              <a:t> </a:t>
            </a:r>
            <a:r>
              <a:rPr lang="es-ES" dirty="0" smtClean="0"/>
              <a:t>(</a:t>
            </a:r>
            <a:r>
              <a:rPr lang="es-ES_tradnl" dirty="0" smtClean="0"/>
              <a:t>una </a:t>
            </a:r>
            <a:r>
              <a:rPr lang="es-ES_tradnl" dirty="0"/>
              <a:t>forma más amplia) </a:t>
            </a:r>
            <a:r>
              <a:rPr lang="es-ES_tradnl" dirty="0" smtClean="0"/>
              <a:t>pues también se usan para representar asociaciones </a:t>
            </a:r>
            <a:r>
              <a:rPr lang="es-ES_tradnl" dirty="0"/>
              <a:t>físicas o causales entre </a:t>
            </a:r>
            <a:r>
              <a:rPr lang="es-ES_tradnl" dirty="0" smtClean="0"/>
              <a:t>varios conceptos </a:t>
            </a:r>
            <a:r>
              <a:rPr lang="es-ES_tradnl" dirty="0"/>
              <a:t>u objetos</a:t>
            </a:r>
            <a:r>
              <a:rPr lang="es-ES_tradnl" dirty="0" smtClean="0"/>
              <a:t>.</a:t>
            </a:r>
          </a:p>
          <a:p>
            <a:pPr>
              <a:lnSpc>
                <a:spcPct val="120000"/>
              </a:lnSpc>
            </a:pPr>
            <a:r>
              <a:rPr lang="es-ES" dirty="0"/>
              <a:t>Varios subtipos: </a:t>
            </a:r>
          </a:p>
          <a:p>
            <a:pPr lvl="1">
              <a:lnSpc>
                <a:spcPct val="120000"/>
              </a:lnSpc>
            </a:pPr>
            <a:r>
              <a:rPr lang="es-ES" dirty="0"/>
              <a:t>Espacio de estados, árboles de búsqueda, árboles de </a:t>
            </a:r>
            <a:r>
              <a:rPr lang="es-ES" dirty="0" smtClean="0"/>
              <a:t>decisión, árboles </a:t>
            </a:r>
            <a:r>
              <a:rPr lang="es-ES" dirty="0"/>
              <a:t>de </a:t>
            </a:r>
            <a:r>
              <a:rPr lang="es-ES" dirty="0" smtClean="0"/>
              <a:t>juegos, redes bayesianas, etc.</a:t>
            </a:r>
          </a:p>
          <a:p>
            <a:pPr marL="457200" lvl="1" indent="0" algn="r">
              <a:lnSpc>
                <a:spcPct val="120000"/>
              </a:lnSpc>
              <a:buNone/>
            </a:pPr>
            <a:r>
              <a:rPr lang="es-ES_tradnl" sz="1400" dirty="0">
                <a:solidFill>
                  <a:schemeClr val="tx1"/>
                </a:solidFill>
              </a:rPr>
              <a:t>http://</a:t>
            </a:r>
            <a:r>
              <a:rPr lang="es-ES_tradnl" sz="1400" dirty="0" err="1">
                <a:solidFill>
                  <a:schemeClr val="tx1"/>
                </a:solidFill>
              </a:rPr>
              <a:t>kali.azc.uam.mx</a:t>
            </a:r>
            <a:r>
              <a:rPr lang="es-ES_tradnl" sz="1400" dirty="0">
                <a:solidFill>
                  <a:schemeClr val="tx1"/>
                </a:solidFill>
              </a:rPr>
              <a:t>/</a:t>
            </a:r>
            <a:r>
              <a:rPr lang="es-ES_tradnl" sz="1400" dirty="0" err="1">
                <a:solidFill>
                  <a:schemeClr val="tx1"/>
                </a:solidFill>
              </a:rPr>
              <a:t>clc</a:t>
            </a:r>
            <a:r>
              <a:rPr lang="es-ES_tradnl" sz="1400" dirty="0">
                <a:solidFill>
                  <a:schemeClr val="tx1"/>
                </a:solidFill>
              </a:rPr>
              <a:t>/03_docencia/posgrado/</a:t>
            </a:r>
            <a:r>
              <a:rPr lang="es-ES_tradnl" sz="1400" dirty="0" err="1">
                <a:solidFill>
                  <a:schemeClr val="tx1"/>
                </a:solidFill>
              </a:rPr>
              <a:t>i_artificial</a:t>
            </a:r>
            <a:r>
              <a:rPr lang="es-ES_tradnl" sz="1400" dirty="0">
                <a:solidFill>
                  <a:schemeClr val="tx1"/>
                </a:solidFill>
              </a:rPr>
              <a:t>/</a:t>
            </a:r>
            <a:r>
              <a:rPr lang="es-ES_tradnl" sz="1400" dirty="0" err="1">
                <a:solidFill>
                  <a:schemeClr val="tx1"/>
                </a:solidFill>
              </a:rPr>
              <a:t>RedesSemanticas.pdf</a:t>
            </a:r>
            <a:endParaRPr lang="es-ES" sz="1400" dirty="0">
              <a:solidFill>
                <a:schemeClr val="tx1"/>
              </a:solidFill>
            </a:endParaRPr>
          </a:p>
          <a:p>
            <a:endParaRPr lang="es-MX" dirty="0"/>
          </a:p>
        </p:txBody>
      </p:sp>
      <p:sp>
        <p:nvSpPr>
          <p:cNvPr id="4" name="Marcador de número de diapositiva 3"/>
          <p:cNvSpPr>
            <a:spLocks noGrp="1"/>
          </p:cNvSpPr>
          <p:nvPr>
            <p:ph type="sldNum" sz="quarter" idx="12"/>
          </p:nvPr>
        </p:nvSpPr>
        <p:spPr/>
        <p:txBody>
          <a:bodyPr/>
          <a:lstStyle/>
          <a:p>
            <a:fld id="{C702D2DC-A499-4EAC-A14E-6F4DF92895F3}" type="slidenum">
              <a:rPr lang="es-MX" smtClean="0"/>
              <a:pPr/>
              <a:t>11</a:t>
            </a:fld>
            <a:endParaRPr lang="es-MX" dirty="0"/>
          </a:p>
        </p:txBody>
      </p:sp>
    </p:spTree>
    <p:extLst>
      <p:ext uri="{BB962C8B-B14F-4D97-AF65-F5344CB8AC3E}">
        <p14:creationId xmlns:p14="http://schemas.microsoft.com/office/powerpoint/2010/main" val="15230994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Ejemplo de red semántica</a:t>
            </a:r>
            <a:endParaRPr lang="es-MX" dirty="0"/>
          </a:p>
        </p:txBody>
      </p:sp>
      <p:sp>
        <p:nvSpPr>
          <p:cNvPr id="3" name="Marcador de contenido 2"/>
          <p:cNvSpPr>
            <a:spLocks noGrp="1"/>
          </p:cNvSpPr>
          <p:nvPr>
            <p:ph idx="1"/>
          </p:nvPr>
        </p:nvSpPr>
        <p:spPr>
          <a:xfrm>
            <a:off x="323528" y="1412776"/>
            <a:ext cx="3528392" cy="4248472"/>
          </a:xfrm>
        </p:spPr>
        <p:txBody>
          <a:bodyPr>
            <a:normAutofit/>
          </a:bodyPr>
          <a:lstStyle/>
          <a:p>
            <a:r>
              <a:rPr lang="en-US" sz="2000" dirty="0"/>
              <a:t>Tom is a cat.</a:t>
            </a:r>
          </a:p>
          <a:p>
            <a:r>
              <a:rPr lang="en-US" sz="2000" dirty="0"/>
              <a:t>Tom caught a bird.</a:t>
            </a:r>
          </a:p>
          <a:p>
            <a:r>
              <a:rPr lang="en-US" sz="2000" dirty="0"/>
              <a:t>Tom is owned by John.</a:t>
            </a:r>
          </a:p>
          <a:p>
            <a:r>
              <a:rPr lang="nl-NL" sz="2000" dirty="0"/>
              <a:t>Tom is </a:t>
            </a:r>
            <a:r>
              <a:rPr lang="nl-NL" sz="2000" dirty="0" err="1"/>
              <a:t>ginger</a:t>
            </a:r>
            <a:r>
              <a:rPr lang="nl-NL" sz="2000" dirty="0"/>
              <a:t> in </a:t>
            </a:r>
            <a:r>
              <a:rPr lang="nl-NL" sz="2000" dirty="0" err="1"/>
              <a:t>color</a:t>
            </a:r>
            <a:r>
              <a:rPr lang="nl-NL" sz="2000" dirty="0"/>
              <a:t>.</a:t>
            </a:r>
          </a:p>
          <a:p>
            <a:r>
              <a:rPr lang="en-US" sz="2000" dirty="0"/>
              <a:t>Cat likes cream.</a:t>
            </a:r>
          </a:p>
          <a:p>
            <a:r>
              <a:rPr lang="en-US" sz="2000" dirty="0"/>
              <a:t>The cat sat on the mat.</a:t>
            </a:r>
          </a:p>
          <a:p>
            <a:r>
              <a:rPr lang="en-US" sz="2000" dirty="0"/>
              <a:t>A cat is a mammal.</a:t>
            </a:r>
          </a:p>
          <a:p>
            <a:r>
              <a:rPr lang="en-US" sz="2000" dirty="0"/>
              <a:t>A bird is an animal.</a:t>
            </a:r>
          </a:p>
          <a:p>
            <a:r>
              <a:rPr lang="en-US" sz="2000" dirty="0"/>
              <a:t>All mammals are animals.</a:t>
            </a:r>
          </a:p>
          <a:p>
            <a:r>
              <a:rPr lang="en-US" sz="2000" dirty="0"/>
              <a:t>Mammals have fur.</a:t>
            </a:r>
            <a:endParaRPr lang="es-MX" sz="2000" dirty="0"/>
          </a:p>
        </p:txBody>
      </p:sp>
      <p:sp>
        <p:nvSpPr>
          <p:cNvPr id="4" name="Marcador de número de diapositiva 3"/>
          <p:cNvSpPr>
            <a:spLocks noGrp="1"/>
          </p:cNvSpPr>
          <p:nvPr>
            <p:ph type="sldNum" sz="quarter" idx="12"/>
          </p:nvPr>
        </p:nvSpPr>
        <p:spPr/>
        <p:txBody>
          <a:bodyPr/>
          <a:lstStyle/>
          <a:p>
            <a:fld id="{C702D2DC-A499-4EAC-A14E-6F4DF92895F3}" type="slidenum">
              <a:rPr lang="es-MX" smtClean="0"/>
              <a:pPr/>
              <a:t>12</a:t>
            </a:fld>
            <a:endParaRPr lang="es-MX" dirty="0"/>
          </a:p>
        </p:txBody>
      </p:sp>
      <p:pic>
        <p:nvPicPr>
          <p:cNvPr id="5" name="Imagen 4" descr="semanticNe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5896" y="1268760"/>
            <a:ext cx="5364088" cy="4097156"/>
          </a:xfrm>
          <a:prstGeom prst="rect">
            <a:avLst/>
          </a:prstGeom>
        </p:spPr>
      </p:pic>
    </p:spTree>
    <p:extLst>
      <p:ext uri="{BB962C8B-B14F-4D97-AF65-F5344CB8AC3E}">
        <p14:creationId xmlns:p14="http://schemas.microsoft.com/office/powerpoint/2010/main" val="21467401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Métodos tradicionales de IA</a:t>
            </a:r>
            <a:endParaRPr lang="es-MX" dirty="0"/>
          </a:p>
        </p:txBody>
      </p:sp>
      <p:sp>
        <p:nvSpPr>
          <p:cNvPr id="3" name="Marcador de contenido 2"/>
          <p:cNvSpPr>
            <a:spLocks noGrp="1"/>
          </p:cNvSpPr>
          <p:nvPr>
            <p:ph idx="1"/>
          </p:nvPr>
        </p:nvSpPr>
        <p:spPr>
          <a:xfrm>
            <a:off x="518864" y="980728"/>
            <a:ext cx="8229600" cy="5040560"/>
          </a:xfrm>
        </p:spPr>
        <p:txBody>
          <a:bodyPr>
            <a:normAutofit/>
          </a:bodyPr>
          <a:lstStyle/>
          <a:p>
            <a:r>
              <a:rPr lang="es-MX" dirty="0" smtClean="0"/>
              <a:t>Dado un problema, los enfoques clásicos de IA:</a:t>
            </a:r>
          </a:p>
          <a:p>
            <a:pPr lvl="1"/>
            <a:r>
              <a:rPr lang="es-MX" dirty="0" smtClean="0">
                <a:solidFill>
                  <a:schemeClr val="accent2"/>
                </a:solidFill>
              </a:rPr>
              <a:t>Definen el problema </a:t>
            </a:r>
            <a:r>
              <a:rPr lang="es-MX" dirty="0" smtClean="0"/>
              <a:t>con precisión</a:t>
            </a:r>
          </a:p>
          <a:p>
            <a:pPr lvl="1"/>
            <a:r>
              <a:rPr lang="es-MX" dirty="0" smtClean="0"/>
              <a:t>Seleccionan una </a:t>
            </a:r>
            <a:r>
              <a:rPr lang="es-MX" dirty="0" smtClean="0">
                <a:solidFill>
                  <a:srgbClr val="C0504D"/>
                </a:solidFill>
              </a:rPr>
              <a:t>representación</a:t>
            </a:r>
            <a:r>
              <a:rPr lang="es-MX" dirty="0" smtClean="0"/>
              <a:t> del conocimiento</a:t>
            </a:r>
          </a:p>
          <a:p>
            <a:pPr lvl="1"/>
            <a:r>
              <a:rPr lang="es-MX" dirty="0" smtClean="0"/>
              <a:t>Aplican </a:t>
            </a:r>
            <a:r>
              <a:rPr lang="es-MX" dirty="0" smtClean="0">
                <a:solidFill>
                  <a:srgbClr val="C0504D"/>
                </a:solidFill>
              </a:rPr>
              <a:t>técnicas de razonamiento </a:t>
            </a:r>
            <a:r>
              <a:rPr lang="es-MX" dirty="0" smtClean="0"/>
              <a:t>(manipulación, búsqueda) sobre la representación</a:t>
            </a:r>
          </a:p>
        </p:txBody>
      </p:sp>
      <p:sp>
        <p:nvSpPr>
          <p:cNvPr id="4" name="Marcador de número de diapositiva 3"/>
          <p:cNvSpPr>
            <a:spLocks noGrp="1"/>
          </p:cNvSpPr>
          <p:nvPr>
            <p:ph type="sldNum" sz="quarter" idx="12"/>
          </p:nvPr>
        </p:nvSpPr>
        <p:spPr/>
        <p:txBody>
          <a:bodyPr/>
          <a:lstStyle/>
          <a:p>
            <a:fld id="{C702D2DC-A499-4EAC-A14E-6F4DF92895F3}" type="slidenum">
              <a:rPr lang="es-MX" smtClean="0"/>
              <a:pPr/>
              <a:t>13</a:t>
            </a:fld>
            <a:endParaRPr lang="es-MX" dirty="0"/>
          </a:p>
        </p:txBody>
      </p:sp>
      <p:sp>
        <p:nvSpPr>
          <p:cNvPr id="5" name="CuadroTexto 4"/>
          <p:cNvSpPr txBox="1"/>
          <p:nvPr/>
        </p:nvSpPr>
        <p:spPr>
          <a:xfrm>
            <a:off x="899592" y="4221088"/>
            <a:ext cx="3113039" cy="892552"/>
          </a:xfrm>
          <a:prstGeom prst="rect">
            <a:avLst/>
          </a:prstGeom>
          <a:noFill/>
        </p:spPr>
        <p:txBody>
          <a:bodyPr wrap="none" rtlCol="0">
            <a:spAutoFit/>
          </a:bodyPr>
          <a:lstStyle/>
          <a:p>
            <a:pPr algn="ctr"/>
            <a:r>
              <a:rPr lang="es-MX" sz="2600" dirty="0">
                <a:solidFill>
                  <a:schemeClr val="tx1">
                    <a:lumMod val="75000"/>
                    <a:lumOff val="25000"/>
                  </a:schemeClr>
                </a:solidFill>
              </a:rPr>
              <a:t>Definir espacio </a:t>
            </a:r>
            <a:r>
              <a:rPr lang="es-MX" sz="2600" dirty="0" smtClean="0">
                <a:solidFill>
                  <a:schemeClr val="tx1">
                    <a:lumMod val="75000"/>
                    <a:lumOff val="25000"/>
                  </a:schemeClr>
                </a:solidFill>
              </a:rPr>
              <a:t>de</a:t>
            </a:r>
            <a:br>
              <a:rPr lang="es-MX" sz="2600" dirty="0" smtClean="0">
                <a:solidFill>
                  <a:schemeClr val="tx1">
                    <a:lumMod val="75000"/>
                    <a:lumOff val="25000"/>
                  </a:schemeClr>
                </a:solidFill>
              </a:rPr>
            </a:br>
            <a:r>
              <a:rPr lang="es-MX" sz="2600" dirty="0" smtClean="0">
                <a:solidFill>
                  <a:schemeClr val="tx1">
                    <a:lumMod val="75000"/>
                    <a:lumOff val="25000"/>
                  </a:schemeClr>
                </a:solidFill>
              </a:rPr>
              <a:t>estados </a:t>
            </a:r>
            <a:r>
              <a:rPr lang="es-ES" sz="2600" dirty="0" smtClean="0">
                <a:solidFill>
                  <a:schemeClr val="tx1">
                    <a:lumMod val="75000"/>
                    <a:lumOff val="25000"/>
                  </a:schemeClr>
                </a:solidFill>
              </a:rPr>
              <a:t>d</a:t>
            </a:r>
            <a:r>
              <a:rPr lang="es-MX" sz="2600" dirty="0" smtClean="0">
                <a:solidFill>
                  <a:schemeClr val="tx1">
                    <a:lumMod val="75000"/>
                    <a:lumOff val="25000"/>
                  </a:schemeClr>
                </a:solidFill>
              </a:rPr>
              <a:t>el </a:t>
            </a:r>
            <a:r>
              <a:rPr lang="es-MX" sz="2600" dirty="0">
                <a:solidFill>
                  <a:schemeClr val="tx1">
                    <a:lumMod val="75000"/>
                    <a:lumOff val="25000"/>
                  </a:schemeClr>
                </a:solidFill>
              </a:rPr>
              <a:t>problema</a:t>
            </a:r>
          </a:p>
        </p:txBody>
      </p:sp>
      <p:sp>
        <p:nvSpPr>
          <p:cNvPr id="6" name="Rectángulo 5"/>
          <p:cNvSpPr/>
          <p:nvPr/>
        </p:nvSpPr>
        <p:spPr>
          <a:xfrm>
            <a:off x="5364088" y="4221088"/>
            <a:ext cx="2664296" cy="892552"/>
          </a:xfrm>
          <a:prstGeom prst="rect">
            <a:avLst/>
          </a:prstGeom>
        </p:spPr>
        <p:txBody>
          <a:bodyPr wrap="square">
            <a:spAutoFit/>
          </a:bodyPr>
          <a:lstStyle/>
          <a:p>
            <a:pPr algn="ctr"/>
            <a:r>
              <a:rPr lang="es-ES_tradnl" sz="2600" dirty="0">
                <a:solidFill>
                  <a:schemeClr val="tx1">
                    <a:lumMod val="75000"/>
                    <a:lumOff val="25000"/>
                  </a:schemeClr>
                </a:solidFill>
              </a:rPr>
              <a:t>Buscar </a:t>
            </a:r>
            <a:r>
              <a:rPr lang="es-ES_tradnl" sz="2600" dirty="0" smtClean="0">
                <a:solidFill>
                  <a:schemeClr val="tx1">
                    <a:lumMod val="75000"/>
                    <a:lumOff val="25000"/>
                  </a:schemeClr>
                </a:solidFill>
              </a:rPr>
              <a:t>la </a:t>
            </a:r>
            <a:r>
              <a:rPr lang="es-ES_tradnl" sz="2600" dirty="0">
                <a:solidFill>
                  <a:schemeClr val="tx1">
                    <a:lumMod val="75000"/>
                    <a:lumOff val="25000"/>
                  </a:schemeClr>
                </a:solidFill>
              </a:rPr>
              <a:t>solución</a:t>
            </a:r>
            <a:br>
              <a:rPr lang="es-ES_tradnl" sz="2600" dirty="0">
                <a:solidFill>
                  <a:schemeClr val="tx1">
                    <a:lumMod val="75000"/>
                    <a:lumOff val="25000"/>
                  </a:schemeClr>
                </a:solidFill>
              </a:rPr>
            </a:br>
            <a:r>
              <a:rPr lang="es-ES_tradnl" sz="2600" dirty="0">
                <a:solidFill>
                  <a:schemeClr val="tx1">
                    <a:lumMod val="75000"/>
                    <a:lumOff val="25000"/>
                  </a:schemeClr>
                </a:solidFill>
              </a:rPr>
              <a:t>al problema </a:t>
            </a:r>
            <a:endParaRPr lang="es-MX" sz="2600" dirty="0">
              <a:solidFill>
                <a:schemeClr val="tx1">
                  <a:lumMod val="75000"/>
                  <a:lumOff val="25000"/>
                </a:schemeClr>
              </a:solidFill>
            </a:endParaRPr>
          </a:p>
        </p:txBody>
      </p:sp>
      <p:sp>
        <p:nvSpPr>
          <p:cNvPr id="7" name="Flecha derecha 6"/>
          <p:cNvSpPr/>
          <p:nvPr/>
        </p:nvSpPr>
        <p:spPr>
          <a:xfrm>
            <a:off x="4355976" y="4437112"/>
            <a:ext cx="576064" cy="43204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24261131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323528" y="116632"/>
            <a:ext cx="8458200" cy="838200"/>
          </a:xfrm>
        </p:spPr>
        <p:txBody>
          <a:bodyPr/>
          <a:lstStyle/>
          <a:p>
            <a:r>
              <a:rPr lang="es-ES" dirty="0"/>
              <a:t>Resolución de problemas</a:t>
            </a:r>
          </a:p>
        </p:txBody>
      </p:sp>
      <p:sp>
        <p:nvSpPr>
          <p:cNvPr id="274435" name="Rectangle 3"/>
          <p:cNvSpPr>
            <a:spLocks noGrp="1" noChangeArrowheads="1"/>
          </p:cNvSpPr>
          <p:nvPr>
            <p:ph type="body" idx="1"/>
          </p:nvPr>
        </p:nvSpPr>
        <p:spPr>
          <a:xfrm>
            <a:off x="683568" y="980728"/>
            <a:ext cx="7772400" cy="530225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a:lnSpc>
                <a:spcPct val="130000"/>
              </a:lnSpc>
            </a:pPr>
            <a:r>
              <a:rPr lang="es-ES" dirty="0"/>
              <a:t>Existen varios paradigmas:</a:t>
            </a:r>
          </a:p>
          <a:p>
            <a:pPr lvl="1">
              <a:lnSpc>
                <a:spcPct val="130000"/>
              </a:lnSpc>
            </a:pPr>
            <a:r>
              <a:rPr lang="es-ES" sz="2800" dirty="0">
                <a:solidFill>
                  <a:schemeClr val="tx1">
                    <a:lumMod val="65000"/>
                    <a:lumOff val="35000"/>
                  </a:schemeClr>
                </a:solidFill>
              </a:rPr>
              <a:t>Descripción y </a:t>
            </a:r>
            <a:r>
              <a:rPr lang="es-ES" sz="2800" dirty="0" err="1" smtClean="0">
                <a:solidFill>
                  <a:schemeClr val="tx1">
                    <a:lumMod val="65000"/>
                    <a:lumOff val="35000"/>
                  </a:schemeClr>
                </a:solidFill>
              </a:rPr>
              <a:t>pareamiento</a:t>
            </a:r>
            <a:endParaRPr lang="en-US" sz="2800" dirty="0">
              <a:solidFill>
                <a:schemeClr val="tx1">
                  <a:lumMod val="65000"/>
                  <a:lumOff val="35000"/>
                </a:schemeClr>
              </a:solidFill>
            </a:endParaRPr>
          </a:p>
          <a:p>
            <a:pPr lvl="1">
              <a:lnSpc>
                <a:spcPct val="130000"/>
              </a:lnSpc>
            </a:pPr>
            <a:r>
              <a:rPr lang="es-ES" sz="2800" dirty="0">
                <a:solidFill>
                  <a:schemeClr val="tx1">
                    <a:lumMod val="65000"/>
                    <a:lumOff val="35000"/>
                  </a:schemeClr>
                </a:solidFill>
              </a:rPr>
              <a:t>Generación y prueba</a:t>
            </a:r>
          </a:p>
          <a:p>
            <a:pPr lvl="1">
              <a:lnSpc>
                <a:spcPct val="130000"/>
              </a:lnSpc>
            </a:pPr>
            <a:r>
              <a:rPr lang="es-ES" sz="2800" dirty="0">
                <a:solidFill>
                  <a:schemeClr val="tx1">
                    <a:lumMod val="65000"/>
                    <a:lumOff val="35000"/>
                  </a:schemeClr>
                </a:solidFill>
              </a:rPr>
              <a:t>Análisis de medios y metas</a:t>
            </a:r>
          </a:p>
          <a:p>
            <a:pPr lvl="1">
              <a:lnSpc>
                <a:spcPct val="130000"/>
              </a:lnSpc>
            </a:pPr>
            <a:r>
              <a:rPr lang="es-ES" sz="2800" dirty="0">
                <a:solidFill>
                  <a:schemeClr val="tx1">
                    <a:lumMod val="65000"/>
                    <a:lumOff val="35000"/>
                  </a:schemeClr>
                </a:solidFill>
              </a:rPr>
              <a:t>Búsqueda (ciega, informada, con adversario)</a:t>
            </a:r>
          </a:p>
          <a:p>
            <a:pPr lvl="1">
              <a:lnSpc>
                <a:spcPct val="130000"/>
              </a:lnSpc>
            </a:pPr>
            <a:r>
              <a:rPr lang="es-ES" sz="2800" dirty="0">
                <a:solidFill>
                  <a:schemeClr val="tx1">
                    <a:lumMod val="65000"/>
                    <a:lumOff val="35000"/>
                  </a:schemeClr>
                </a:solidFill>
              </a:rPr>
              <a:t>Encadenamiento de reglas</a:t>
            </a:r>
          </a:p>
          <a:p>
            <a:pPr lvl="1">
              <a:lnSpc>
                <a:spcPct val="130000"/>
              </a:lnSpc>
            </a:pPr>
            <a:r>
              <a:rPr lang="es-ES" sz="2800" dirty="0">
                <a:solidFill>
                  <a:schemeClr val="tx1">
                    <a:lumMod val="65000"/>
                    <a:lumOff val="35000"/>
                  </a:schemeClr>
                </a:solidFill>
              </a:rPr>
              <a:t>Reglas de inferencia lógica</a:t>
            </a:r>
          </a:p>
        </p:txBody>
      </p:sp>
    </p:spTree>
    <p:extLst>
      <p:ext uri="{BB962C8B-B14F-4D97-AF65-F5344CB8AC3E}">
        <p14:creationId xmlns:p14="http://schemas.microsoft.com/office/powerpoint/2010/main" val="15858730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395536" y="188640"/>
            <a:ext cx="8229600" cy="706090"/>
          </a:xfrm>
        </p:spPr>
        <p:txBody>
          <a:bodyPr/>
          <a:lstStyle/>
          <a:p>
            <a:r>
              <a:rPr lang="es-ES" dirty="0"/>
              <a:t>Descripción y </a:t>
            </a:r>
            <a:r>
              <a:rPr lang="es-ES" dirty="0" err="1"/>
              <a:t>pareamiento</a:t>
            </a:r>
            <a:endParaRPr lang="es-ES" dirty="0"/>
          </a:p>
        </p:txBody>
      </p:sp>
      <p:sp>
        <p:nvSpPr>
          <p:cNvPr id="276483" name="Rectangle 3"/>
          <p:cNvSpPr>
            <a:spLocks noGrp="1" noChangeArrowheads="1"/>
          </p:cNvSpPr>
          <p:nvPr>
            <p:ph type="body" idx="1"/>
          </p:nvPr>
        </p:nvSpPr>
        <p:spPr>
          <a:xfrm>
            <a:off x="395536" y="980728"/>
            <a:ext cx="8424862" cy="510540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a:lnSpc>
                <a:spcPct val="120000"/>
              </a:lnSpc>
            </a:pPr>
            <a:r>
              <a:rPr lang="es-ES" sz="2600" dirty="0"/>
              <a:t>Se usa para la </a:t>
            </a:r>
            <a:r>
              <a:rPr lang="es-ES" sz="2600" b="1" dirty="0"/>
              <a:t>identificación de objetos</a:t>
            </a:r>
            <a:r>
              <a:rPr lang="es-ES" sz="2600" dirty="0"/>
              <a:t>.</a:t>
            </a:r>
          </a:p>
          <a:p>
            <a:pPr>
              <a:lnSpc>
                <a:spcPct val="120000"/>
              </a:lnSpc>
            </a:pPr>
            <a:r>
              <a:rPr lang="es-ES" sz="2600" dirty="0"/>
              <a:t>Un objeto puede identificarse, primero </a:t>
            </a:r>
            <a:r>
              <a:rPr lang="es-ES" sz="2600" b="1" dirty="0"/>
              <a:t>describiéndolo</a:t>
            </a:r>
            <a:r>
              <a:rPr lang="es-ES" sz="2600" dirty="0"/>
              <a:t>, y luego </a:t>
            </a:r>
            <a:r>
              <a:rPr lang="es-ES" sz="2600" b="1" dirty="0"/>
              <a:t>buscando</a:t>
            </a:r>
            <a:r>
              <a:rPr lang="es-ES" sz="2600" dirty="0"/>
              <a:t> un</a:t>
            </a:r>
            <a:r>
              <a:rPr lang="en-US" sz="2600" dirty="0"/>
              <a:t>a</a:t>
            </a:r>
            <a:r>
              <a:rPr lang="es-ES" sz="2600" dirty="0"/>
              <a:t> descripción parecida en un acervo de descripciones.</a:t>
            </a:r>
          </a:p>
          <a:p>
            <a:pPr>
              <a:lnSpc>
                <a:spcPct val="120000"/>
              </a:lnSpc>
            </a:pPr>
            <a:r>
              <a:rPr lang="es-ES" sz="2600" dirty="0"/>
              <a:t>Los objetos implicados pueden ser simples entidades físicas o incluso abstracciones complicadas.</a:t>
            </a:r>
          </a:p>
          <a:p>
            <a:pPr>
              <a:lnSpc>
                <a:spcPct val="120000"/>
              </a:lnSpc>
            </a:pPr>
            <a:r>
              <a:rPr lang="es-ES" sz="2600" dirty="0"/>
              <a:t>Este método forma parte de muchos otros métodos de </a:t>
            </a:r>
            <a:r>
              <a:rPr lang="en-US" sz="2600" dirty="0"/>
              <a:t>re</a:t>
            </a:r>
            <a:r>
              <a:rPr lang="es-ES" sz="2600" dirty="0"/>
              <a:t>solución de problemas.</a:t>
            </a:r>
          </a:p>
          <a:p>
            <a:pPr marL="457200" lvl="1" indent="0" algn="r">
              <a:lnSpc>
                <a:spcPct val="120000"/>
              </a:lnSpc>
              <a:buNone/>
            </a:pPr>
            <a:r>
              <a:rPr lang="es-ES" dirty="0">
                <a:solidFill>
                  <a:schemeClr val="accent2"/>
                </a:solidFill>
              </a:rPr>
              <a:t>¿se usó en la solución del problema del granjero?</a:t>
            </a:r>
          </a:p>
        </p:txBody>
      </p:sp>
    </p:spTree>
    <p:extLst>
      <p:ext uri="{BB962C8B-B14F-4D97-AF65-F5344CB8AC3E}">
        <p14:creationId xmlns:p14="http://schemas.microsoft.com/office/powerpoint/2010/main" val="39355885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395536" y="17029"/>
            <a:ext cx="8229600" cy="706090"/>
          </a:xfrm>
        </p:spPr>
        <p:txBody>
          <a:bodyPr/>
          <a:lstStyle/>
          <a:p>
            <a:r>
              <a:rPr lang="es-ES" dirty="0"/>
              <a:t>Algoritmo general</a:t>
            </a:r>
          </a:p>
        </p:txBody>
      </p:sp>
      <p:sp>
        <p:nvSpPr>
          <p:cNvPr id="278531" name="Rectangle 3"/>
          <p:cNvSpPr>
            <a:spLocks noGrp="1" noChangeArrowheads="1"/>
          </p:cNvSpPr>
          <p:nvPr>
            <p:ph type="body" idx="1"/>
          </p:nvPr>
        </p:nvSpPr>
        <p:spPr>
          <a:xfrm>
            <a:off x="467544" y="908720"/>
            <a:ext cx="8496300" cy="504056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normAutofit lnSpcReduction="10000"/>
          </a:bodyPr>
          <a:lstStyle/>
          <a:p>
            <a:pPr marL="363538" indent="-363538">
              <a:lnSpc>
                <a:spcPct val="120000"/>
              </a:lnSpc>
            </a:pPr>
            <a:r>
              <a:rPr lang="es-ES" dirty="0"/>
              <a:t>Para identificar un objeto:</a:t>
            </a:r>
          </a:p>
          <a:p>
            <a:pPr marL="914400" lvl="1" indent="-371475">
              <a:lnSpc>
                <a:spcPct val="120000"/>
              </a:lnSpc>
              <a:buFont typeface="Arial" charset="0"/>
              <a:buAutoNum type="arabicPeriod"/>
            </a:pPr>
            <a:r>
              <a:rPr lang="es-ES" dirty="0"/>
              <a:t>Describir el objeto mediante una </a:t>
            </a:r>
            <a:r>
              <a:rPr lang="es-ES" i="1" dirty="0"/>
              <a:t>representación adecuada</a:t>
            </a:r>
            <a:r>
              <a:rPr lang="es-ES" dirty="0"/>
              <a:t>;</a:t>
            </a:r>
          </a:p>
          <a:p>
            <a:pPr marL="914400" lvl="1" indent="-371475">
              <a:lnSpc>
                <a:spcPct val="120000"/>
              </a:lnSpc>
              <a:buFont typeface="Arial" charset="0"/>
              <a:buAutoNum type="arabicPeriod"/>
            </a:pPr>
            <a:r>
              <a:rPr lang="es-ES" dirty="0"/>
              <a:t>Comparar la descripción del objeto con las descripciones de un acervo, hasta que se tenga un </a:t>
            </a:r>
            <a:r>
              <a:rPr lang="es-ES" i="1" dirty="0" err="1"/>
              <a:t>pareamiento</a:t>
            </a:r>
            <a:r>
              <a:rPr lang="es-ES" i="1" dirty="0"/>
              <a:t> satisfactorio </a:t>
            </a:r>
            <a:r>
              <a:rPr lang="es-ES" dirty="0"/>
              <a:t>o se agoten las descripciones;</a:t>
            </a:r>
          </a:p>
          <a:p>
            <a:pPr marL="914400" lvl="1" indent="-371475">
              <a:lnSpc>
                <a:spcPct val="120000"/>
              </a:lnSpc>
              <a:buFont typeface="Arial" charset="0"/>
              <a:buAutoNum type="arabicPeriod"/>
            </a:pPr>
            <a:r>
              <a:rPr lang="es-ES" dirty="0"/>
              <a:t>Si se encuentra un </a:t>
            </a:r>
            <a:r>
              <a:rPr lang="es-ES" dirty="0" err="1"/>
              <a:t>pareamiento</a:t>
            </a:r>
            <a:r>
              <a:rPr lang="es-ES" dirty="0"/>
              <a:t> satisfactorio, hágalo saber, si no, notifique que no hubo éxito</a:t>
            </a:r>
            <a:r>
              <a:rPr lang="es-ES" dirty="0" smtClean="0"/>
              <a:t>.</a:t>
            </a:r>
          </a:p>
          <a:p>
            <a:pPr marL="542925" lvl="1" indent="0" algn="r">
              <a:lnSpc>
                <a:spcPct val="120000"/>
              </a:lnSpc>
              <a:buNone/>
            </a:pPr>
            <a:r>
              <a:rPr lang="es-ES" dirty="0" smtClean="0">
                <a:solidFill>
                  <a:srgbClr val="C0504D"/>
                </a:solidFill>
              </a:rPr>
              <a:t>¿alguna aplicación de esta técnica?</a:t>
            </a:r>
            <a:endParaRPr lang="es-ES" dirty="0">
              <a:solidFill>
                <a:srgbClr val="C0504D"/>
              </a:solidFill>
            </a:endParaRPr>
          </a:p>
          <a:p>
            <a:pPr marL="914400" lvl="1" indent="-371475">
              <a:lnSpc>
                <a:spcPct val="120000"/>
              </a:lnSpc>
            </a:pPr>
            <a:endParaRPr lang="es-ES" dirty="0"/>
          </a:p>
        </p:txBody>
      </p:sp>
    </p:spTree>
    <p:extLst>
      <p:ext uri="{BB962C8B-B14F-4D97-AF65-F5344CB8AC3E}">
        <p14:creationId xmlns:p14="http://schemas.microsoft.com/office/powerpoint/2010/main" val="360776064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611560" y="0"/>
            <a:ext cx="7772400" cy="838200"/>
          </a:xfrm>
        </p:spPr>
        <p:txBody>
          <a:bodyPr/>
          <a:lstStyle/>
          <a:p>
            <a:r>
              <a:rPr lang="es-ES" dirty="0"/>
              <a:t>Problemas tratables</a:t>
            </a:r>
          </a:p>
        </p:txBody>
      </p:sp>
      <p:sp>
        <p:nvSpPr>
          <p:cNvPr id="280579" name="Rectangle 3"/>
          <p:cNvSpPr>
            <a:spLocks noGrp="1" noChangeArrowheads="1"/>
          </p:cNvSpPr>
          <p:nvPr>
            <p:ph type="body" idx="1"/>
          </p:nvPr>
        </p:nvSpPr>
        <p:spPr>
          <a:xfrm>
            <a:off x="467544" y="908720"/>
            <a:ext cx="8382000" cy="5472608"/>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normAutofit lnSpcReduction="10000"/>
          </a:bodyPr>
          <a:lstStyle/>
          <a:p>
            <a:pPr>
              <a:lnSpc>
                <a:spcPct val="120000"/>
              </a:lnSpc>
            </a:pPr>
            <a:r>
              <a:rPr lang="es-ES" dirty="0"/>
              <a:t>Usado para la identificación de objetos con base en sus características.</a:t>
            </a:r>
          </a:p>
          <a:p>
            <a:pPr lvl="1">
              <a:lnSpc>
                <a:spcPct val="120000"/>
              </a:lnSpc>
            </a:pPr>
            <a:r>
              <a:rPr lang="es-ES" dirty="0"/>
              <a:t>Extractor de características</a:t>
            </a:r>
          </a:p>
          <a:p>
            <a:pPr lvl="1">
              <a:lnSpc>
                <a:spcPct val="120000"/>
              </a:lnSpc>
            </a:pPr>
            <a:r>
              <a:rPr lang="es-ES" dirty="0"/>
              <a:t>Evaluador de características</a:t>
            </a:r>
          </a:p>
          <a:p>
            <a:pPr>
              <a:lnSpc>
                <a:spcPct val="120000"/>
              </a:lnSpc>
            </a:pPr>
            <a:r>
              <a:rPr lang="es-ES" dirty="0"/>
              <a:t>También es usado en problemas de </a:t>
            </a:r>
            <a:r>
              <a:rPr lang="es-ES" dirty="0" smtClean="0"/>
              <a:t>analogía</a:t>
            </a:r>
          </a:p>
          <a:p>
            <a:pPr>
              <a:lnSpc>
                <a:spcPct val="120000"/>
              </a:lnSpc>
            </a:pPr>
            <a:endParaRPr lang="es-ES" dirty="0"/>
          </a:p>
          <a:p>
            <a:pPr>
              <a:lnSpc>
                <a:spcPct val="120000"/>
              </a:lnSpc>
            </a:pPr>
            <a:endParaRPr lang="es-ES" dirty="0" smtClean="0"/>
          </a:p>
          <a:p>
            <a:pPr>
              <a:lnSpc>
                <a:spcPct val="120000"/>
              </a:lnSpc>
            </a:pPr>
            <a:endParaRPr lang="es-ES" dirty="0"/>
          </a:p>
          <a:p>
            <a:pPr>
              <a:lnSpc>
                <a:spcPct val="120000"/>
              </a:lnSpc>
            </a:pPr>
            <a:endParaRPr lang="es-ES" dirty="0" smtClean="0"/>
          </a:p>
          <a:p>
            <a:pPr marL="0" indent="0" algn="r">
              <a:lnSpc>
                <a:spcPct val="120000"/>
              </a:lnSpc>
              <a:buNone/>
            </a:pPr>
            <a:r>
              <a:rPr lang="es-ES" sz="2400" dirty="0" smtClean="0">
                <a:solidFill>
                  <a:schemeClr val="accent2"/>
                </a:solidFill>
              </a:rPr>
              <a:t>¿cómo lo aplicarían en este tipo de problema?</a:t>
            </a:r>
            <a:endParaRPr lang="es-ES" sz="2400" dirty="0">
              <a:solidFill>
                <a:schemeClr val="accent2"/>
              </a:solidFill>
            </a:endParaRPr>
          </a:p>
        </p:txBody>
      </p:sp>
      <p:grpSp>
        <p:nvGrpSpPr>
          <p:cNvPr id="280580" name="Group 4"/>
          <p:cNvGrpSpPr>
            <a:grpSpLocks/>
          </p:cNvGrpSpPr>
          <p:nvPr/>
        </p:nvGrpSpPr>
        <p:grpSpPr bwMode="auto">
          <a:xfrm>
            <a:off x="1115616" y="3861048"/>
            <a:ext cx="6673850" cy="1676400"/>
            <a:chOff x="480" y="2832"/>
            <a:chExt cx="4204" cy="1056"/>
          </a:xfrm>
        </p:grpSpPr>
        <p:sp>
          <p:nvSpPr>
            <p:cNvPr id="280581" name="Oval 5"/>
            <p:cNvSpPr>
              <a:spLocks noChangeArrowheads="1"/>
            </p:cNvSpPr>
            <p:nvPr/>
          </p:nvSpPr>
          <p:spPr bwMode="auto">
            <a:xfrm>
              <a:off x="844" y="2940"/>
              <a:ext cx="210" cy="22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582" name="Oval 6"/>
            <p:cNvSpPr>
              <a:spLocks noChangeArrowheads="1"/>
            </p:cNvSpPr>
            <p:nvPr/>
          </p:nvSpPr>
          <p:spPr bwMode="auto">
            <a:xfrm>
              <a:off x="776" y="2882"/>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583" name="Oval 7"/>
            <p:cNvSpPr>
              <a:spLocks noChangeArrowheads="1"/>
            </p:cNvSpPr>
            <p:nvPr/>
          </p:nvSpPr>
          <p:spPr bwMode="auto">
            <a:xfrm>
              <a:off x="1632" y="2832"/>
              <a:ext cx="432" cy="43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584" name="Oval 8"/>
            <p:cNvSpPr>
              <a:spLocks noChangeArrowheads="1"/>
            </p:cNvSpPr>
            <p:nvPr/>
          </p:nvSpPr>
          <p:spPr bwMode="auto">
            <a:xfrm>
              <a:off x="1746" y="2940"/>
              <a:ext cx="210" cy="22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585" name="Oval 9"/>
            <p:cNvSpPr>
              <a:spLocks noChangeArrowheads="1"/>
            </p:cNvSpPr>
            <p:nvPr/>
          </p:nvSpPr>
          <p:spPr bwMode="auto">
            <a:xfrm>
              <a:off x="1678" y="2882"/>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586" name="Text Box 10"/>
            <p:cNvSpPr txBox="1">
              <a:spLocks noChangeArrowheads="1"/>
            </p:cNvSpPr>
            <p:nvPr/>
          </p:nvSpPr>
          <p:spPr bwMode="auto">
            <a:xfrm>
              <a:off x="480" y="2958"/>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A</a:t>
              </a:r>
              <a:endParaRPr lang="es-ES" sz="1600" b="1"/>
            </a:p>
          </p:txBody>
        </p:sp>
        <p:sp>
          <p:nvSpPr>
            <p:cNvPr id="280587" name="Text Box 11"/>
            <p:cNvSpPr txBox="1">
              <a:spLocks noChangeArrowheads="1"/>
            </p:cNvSpPr>
            <p:nvPr/>
          </p:nvSpPr>
          <p:spPr bwMode="auto">
            <a:xfrm>
              <a:off x="1392" y="2958"/>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B</a:t>
              </a:r>
              <a:endParaRPr lang="es-ES" sz="1600" b="1"/>
            </a:p>
          </p:txBody>
        </p:sp>
        <p:sp>
          <p:nvSpPr>
            <p:cNvPr id="280588" name="Rectangle 12"/>
            <p:cNvSpPr>
              <a:spLocks noChangeArrowheads="1"/>
            </p:cNvSpPr>
            <p:nvPr/>
          </p:nvSpPr>
          <p:spPr bwMode="auto">
            <a:xfrm>
              <a:off x="854" y="3600"/>
              <a:ext cx="144" cy="1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589" name="Rectangle 13"/>
            <p:cNvSpPr>
              <a:spLocks noChangeArrowheads="1"/>
            </p:cNvSpPr>
            <p:nvPr/>
          </p:nvSpPr>
          <p:spPr bwMode="auto">
            <a:xfrm>
              <a:off x="786" y="3532"/>
              <a:ext cx="288"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590" name="Rectangle 14"/>
            <p:cNvSpPr>
              <a:spLocks noChangeArrowheads="1"/>
            </p:cNvSpPr>
            <p:nvPr/>
          </p:nvSpPr>
          <p:spPr bwMode="auto">
            <a:xfrm>
              <a:off x="1746" y="3602"/>
              <a:ext cx="144" cy="1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591" name="Rectangle 15"/>
            <p:cNvSpPr>
              <a:spLocks noChangeArrowheads="1"/>
            </p:cNvSpPr>
            <p:nvPr/>
          </p:nvSpPr>
          <p:spPr bwMode="auto">
            <a:xfrm>
              <a:off x="2468" y="3602"/>
              <a:ext cx="144" cy="1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592" name="Rectangle 16"/>
            <p:cNvSpPr>
              <a:spLocks noChangeArrowheads="1"/>
            </p:cNvSpPr>
            <p:nvPr/>
          </p:nvSpPr>
          <p:spPr bwMode="auto">
            <a:xfrm>
              <a:off x="2400" y="3534"/>
              <a:ext cx="288"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593" name="Rectangle 17"/>
            <p:cNvSpPr>
              <a:spLocks noChangeArrowheads="1"/>
            </p:cNvSpPr>
            <p:nvPr/>
          </p:nvSpPr>
          <p:spPr bwMode="auto">
            <a:xfrm>
              <a:off x="3293" y="3602"/>
              <a:ext cx="144" cy="1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594" name="Rectangle 18"/>
            <p:cNvSpPr>
              <a:spLocks noChangeArrowheads="1"/>
            </p:cNvSpPr>
            <p:nvPr/>
          </p:nvSpPr>
          <p:spPr bwMode="auto">
            <a:xfrm>
              <a:off x="3221" y="3534"/>
              <a:ext cx="288"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595" name="Rectangle 19"/>
            <p:cNvSpPr>
              <a:spLocks noChangeArrowheads="1"/>
            </p:cNvSpPr>
            <p:nvPr/>
          </p:nvSpPr>
          <p:spPr bwMode="auto">
            <a:xfrm>
              <a:off x="3125" y="3456"/>
              <a:ext cx="480" cy="4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596" name="Text Box 20"/>
            <p:cNvSpPr txBox="1">
              <a:spLocks noChangeArrowheads="1"/>
            </p:cNvSpPr>
            <p:nvPr/>
          </p:nvSpPr>
          <p:spPr bwMode="auto">
            <a:xfrm>
              <a:off x="502" y="3572"/>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C</a:t>
              </a:r>
              <a:endParaRPr lang="es-ES" sz="1600" b="1"/>
            </a:p>
          </p:txBody>
        </p:sp>
        <p:sp>
          <p:nvSpPr>
            <p:cNvPr id="280597" name="Text Box 21"/>
            <p:cNvSpPr txBox="1">
              <a:spLocks noChangeArrowheads="1"/>
            </p:cNvSpPr>
            <p:nvPr/>
          </p:nvSpPr>
          <p:spPr bwMode="auto">
            <a:xfrm>
              <a:off x="1396" y="358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1</a:t>
              </a:r>
              <a:endParaRPr lang="es-ES" sz="1600" b="1"/>
            </a:p>
          </p:txBody>
        </p:sp>
        <p:sp>
          <p:nvSpPr>
            <p:cNvPr id="280598" name="Text Box 22"/>
            <p:cNvSpPr txBox="1">
              <a:spLocks noChangeArrowheads="1"/>
            </p:cNvSpPr>
            <p:nvPr/>
          </p:nvSpPr>
          <p:spPr bwMode="auto">
            <a:xfrm>
              <a:off x="2160" y="356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dirty="0"/>
                <a:t>2</a:t>
              </a:r>
              <a:endParaRPr lang="es-ES" sz="1600" b="1" dirty="0"/>
            </a:p>
          </p:txBody>
        </p:sp>
        <p:sp>
          <p:nvSpPr>
            <p:cNvPr id="280599" name="Text Box 23"/>
            <p:cNvSpPr txBox="1">
              <a:spLocks noChangeArrowheads="1"/>
            </p:cNvSpPr>
            <p:nvPr/>
          </p:nvSpPr>
          <p:spPr bwMode="auto">
            <a:xfrm>
              <a:off x="2933" y="356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3</a:t>
              </a:r>
              <a:endParaRPr lang="es-ES" sz="1600" b="1"/>
            </a:p>
          </p:txBody>
        </p:sp>
        <p:sp>
          <p:nvSpPr>
            <p:cNvPr id="280600" name="Rectangle 24"/>
            <p:cNvSpPr>
              <a:spLocks noChangeArrowheads="1"/>
            </p:cNvSpPr>
            <p:nvPr/>
          </p:nvSpPr>
          <p:spPr bwMode="auto">
            <a:xfrm>
              <a:off x="4244" y="3602"/>
              <a:ext cx="144" cy="1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601" name="Rectangle 25"/>
            <p:cNvSpPr>
              <a:spLocks noChangeArrowheads="1"/>
            </p:cNvSpPr>
            <p:nvPr/>
          </p:nvSpPr>
          <p:spPr bwMode="auto">
            <a:xfrm>
              <a:off x="4176" y="3534"/>
              <a:ext cx="288"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602" name="AutoShape 26"/>
            <p:cNvSpPr>
              <a:spLocks noChangeArrowheads="1"/>
            </p:cNvSpPr>
            <p:nvPr/>
          </p:nvSpPr>
          <p:spPr bwMode="auto">
            <a:xfrm>
              <a:off x="3964" y="3292"/>
              <a:ext cx="720" cy="576"/>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0603" name="Text Box 27"/>
            <p:cNvSpPr txBox="1">
              <a:spLocks noChangeArrowheads="1"/>
            </p:cNvSpPr>
            <p:nvPr/>
          </p:nvSpPr>
          <p:spPr bwMode="auto">
            <a:xfrm>
              <a:off x="3845" y="3580"/>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4</a:t>
              </a:r>
              <a:endParaRPr lang="es-ES" sz="1600" b="1"/>
            </a:p>
          </p:txBody>
        </p:sp>
      </p:grpSp>
    </p:spTree>
    <p:extLst>
      <p:ext uri="{BB962C8B-B14F-4D97-AF65-F5344CB8AC3E}">
        <p14:creationId xmlns:p14="http://schemas.microsoft.com/office/powerpoint/2010/main" val="19472652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Representación para problema analogía</a:t>
            </a:r>
            <a:endParaRPr lang="es-MX" dirty="0"/>
          </a:p>
        </p:txBody>
      </p:sp>
      <p:sp>
        <p:nvSpPr>
          <p:cNvPr id="4" name="Marcador de número de diapositiva 3"/>
          <p:cNvSpPr>
            <a:spLocks noGrp="1"/>
          </p:cNvSpPr>
          <p:nvPr>
            <p:ph type="sldNum" sz="quarter" idx="12"/>
          </p:nvPr>
        </p:nvSpPr>
        <p:spPr/>
        <p:txBody>
          <a:bodyPr/>
          <a:lstStyle/>
          <a:p>
            <a:fld id="{C702D2DC-A499-4EAC-A14E-6F4DF92895F3}" type="slidenum">
              <a:rPr lang="es-MX" smtClean="0"/>
              <a:pPr/>
              <a:t>18</a:t>
            </a:fld>
            <a:endParaRPr lang="es-MX" dirty="0"/>
          </a:p>
        </p:txBody>
      </p:sp>
      <p:pic>
        <p:nvPicPr>
          <p:cNvPr id="5" name="Imagen 4" descr="analogia1.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797291" y="1019133"/>
            <a:ext cx="5189377" cy="4968552"/>
          </a:xfrm>
          <a:prstGeom prst="rect">
            <a:avLst/>
          </a:prstGeom>
        </p:spPr>
      </p:pic>
    </p:spTree>
    <p:extLst>
      <p:ext uri="{BB962C8B-B14F-4D97-AF65-F5344CB8AC3E}">
        <p14:creationId xmlns:p14="http://schemas.microsoft.com/office/powerpoint/2010/main" val="47531975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Resolviendo la analogía</a:t>
            </a:r>
            <a:endParaRPr lang="es-MX" dirty="0"/>
          </a:p>
        </p:txBody>
      </p:sp>
      <p:sp>
        <p:nvSpPr>
          <p:cNvPr id="4" name="Marcador de número de diapositiva 3"/>
          <p:cNvSpPr>
            <a:spLocks noGrp="1"/>
          </p:cNvSpPr>
          <p:nvPr>
            <p:ph type="sldNum" sz="quarter" idx="12"/>
          </p:nvPr>
        </p:nvSpPr>
        <p:spPr/>
        <p:txBody>
          <a:bodyPr/>
          <a:lstStyle/>
          <a:p>
            <a:fld id="{C702D2DC-A499-4EAC-A14E-6F4DF92895F3}" type="slidenum">
              <a:rPr lang="es-MX" smtClean="0"/>
              <a:pPr/>
              <a:t>19</a:t>
            </a:fld>
            <a:endParaRPr lang="es-MX" dirty="0"/>
          </a:p>
        </p:txBody>
      </p:sp>
      <p:pic>
        <p:nvPicPr>
          <p:cNvPr id="5" name="Imagen 4" descr="analogia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825878" y="629538"/>
            <a:ext cx="5407496" cy="5808052"/>
          </a:xfrm>
          <a:prstGeom prst="rect">
            <a:avLst/>
          </a:prstGeom>
        </p:spPr>
      </p:pic>
      <p:sp>
        <p:nvSpPr>
          <p:cNvPr id="6" name="Rectángulo 5"/>
          <p:cNvSpPr/>
          <p:nvPr/>
        </p:nvSpPr>
        <p:spPr>
          <a:xfrm>
            <a:off x="1763688" y="1052736"/>
            <a:ext cx="3024336" cy="2664296"/>
          </a:xfrm>
          <a:prstGeom prst="rect">
            <a:avLst/>
          </a:prstGeom>
          <a:noFill/>
          <a:ln w="28575" cmpd="sng">
            <a:solidFill>
              <a:srgbClr val="1F497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39445878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s-ES_tradnl" dirty="0"/>
              <a:t>Objetivos de la sección</a:t>
            </a:r>
          </a:p>
        </p:txBody>
      </p:sp>
      <p:sp>
        <p:nvSpPr>
          <p:cNvPr id="250883" name="Rectangle 3"/>
          <p:cNvSpPr>
            <a:spLocks noGrp="1" noChangeArrowheads="1"/>
          </p:cNvSpPr>
          <p:nvPr>
            <p:ph type="body" idx="1"/>
          </p:nvPr>
        </p:nvSpPr>
        <p:spPr>
          <a:xfrm>
            <a:off x="323528" y="980728"/>
            <a:ext cx="8424862" cy="5112568"/>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normAutofit lnSpcReduction="10000"/>
          </a:bodyPr>
          <a:lstStyle/>
          <a:p>
            <a:pPr>
              <a:lnSpc>
                <a:spcPct val="120000"/>
              </a:lnSpc>
            </a:pPr>
            <a:r>
              <a:rPr lang="es-ES_tradnl" dirty="0"/>
              <a:t>Introducir el concepto de representación de conocimiento</a:t>
            </a:r>
          </a:p>
          <a:p>
            <a:pPr lvl="1">
              <a:lnSpc>
                <a:spcPct val="120000"/>
              </a:lnSpc>
            </a:pPr>
            <a:r>
              <a:rPr lang="es-ES_tradnl" dirty="0"/>
              <a:t>Su importancia en la resolución de problemas, y sus componentes básicos.</a:t>
            </a:r>
          </a:p>
          <a:p>
            <a:pPr>
              <a:lnSpc>
                <a:spcPct val="120000"/>
              </a:lnSpc>
            </a:pPr>
            <a:r>
              <a:rPr lang="es-ES_tradnl" dirty="0"/>
              <a:t>Explicar las técnicas básicas para la resolución de problemas</a:t>
            </a:r>
          </a:p>
          <a:p>
            <a:pPr lvl="1">
              <a:lnSpc>
                <a:spcPct val="120000"/>
              </a:lnSpc>
            </a:pPr>
            <a:r>
              <a:rPr lang="es-ES_tradnl" dirty="0"/>
              <a:t>Descripción y </a:t>
            </a:r>
            <a:r>
              <a:rPr lang="es-ES_tradnl" dirty="0" err="1" smtClean="0"/>
              <a:t>pareamiento</a:t>
            </a:r>
            <a:endParaRPr lang="es-ES_tradnl" dirty="0" smtClean="0"/>
          </a:p>
          <a:p>
            <a:pPr lvl="1">
              <a:lnSpc>
                <a:spcPct val="120000"/>
              </a:lnSpc>
            </a:pPr>
            <a:r>
              <a:rPr lang="es-ES_tradnl" dirty="0"/>
              <a:t>G</a:t>
            </a:r>
            <a:r>
              <a:rPr lang="es-ES_tradnl" dirty="0" smtClean="0"/>
              <a:t>eneración </a:t>
            </a:r>
            <a:r>
              <a:rPr lang="es-ES_tradnl" dirty="0"/>
              <a:t>y </a:t>
            </a:r>
            <a:r>
              <a:rPr lang="es-ES_tradnl" dirty="0" smtClean="0"/>
              <a:t>prueba</a:t>
            </a:r>
          </a:p>
          <a:p>
            <a:pPr lvl="1">
              <a:lnSpc>
                <a:spcPct val="120000"/>
              </a:lnSpc>
            </a:pPr>
            <a:r>
              <a:rPr lang="es-ES_tradnl" dirty="0"/>
              <a:t>A</a:t>
            </a:r>
            <a:r>
              <a:rPr lang="es-ES_tradnl" dirty="0" smtClean="0"/>
              <a:t>nálisis </a:t>
            </a:r>
            <a:r>
              <a:rPr lang="es-ES_tradnl" dirty="0"/>
              <a:t>de medios y </a:t>
            </a:r>
            <a:r>
              <a:rPr lang="es-ES_tradnl" dirty="0" smtClean="0"/>
              <a:t>metas</a:t>
            </a:r>
          </a:p>
          <a:p>
            <a:pPr lvl="1">
              <a:lnSpc>
                <a:spcPct val="120000"/>
              </a:lnSpc>
            </a:pPr>
            <a:r>
              <a:rPr lang="es-ES_tradnl" dirty="0" smtClean="0"/>
              <a:t>Reducción </a:t>
            </a:r>
            <a:r>
              <a:rPr lang="es-ES_tradnl" dirty="0"/>
              <a:t>del </a:t>
            </a:r>
            <a:r>
              <a:rPr lang="es-ES_tradnl" dirty="0" smtClean="0"/>
              <a:t>problema</a:t>
            </a:r>
            <a:endParaRPr lang="es-ES_tradnl" dirty="0"/>
          </a:p>
        </p:txBody>
      </p:sp>
    </p:spTree>
    <p:extLst>
      <p:ext uri="{BB962C8B-B14F-4D97-AF65-F5344CB8AC3E}">
        <p14:creationId xmlns:p14="http://schemas.microsoft.com/office/powerpoint/2010/main" val="341715566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s-ES" dirty="0"/>
              <a:t>Complicaciones</a:t>
            </a:r>
          </a:p>
        </p:txBody>
      </p:sp>
      <p:sp>
        <p:nvSpPr>
          <p:cNvPr id="282627" name="Rectangle 3"/>
          <p:cNvSpPr>
            <a:spLocks noGrp="1" noChangeArrowheads="1"/>
          </p:cNvSpPr>
          <p:nvPr>
            <p:ph type="body" idx="1"/>
          </p:nvPr>
        </p:nvSpPr>
        <p:spPr>
          <a:xfrm>
            <a:off x="467544" y="980728"/>
            <a:ext cx="8353425" cy="381000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a:lnSpc>
                <a:spcPct val="120000"/>
              </a:lnSpc>
            </a:pPr>
            <a:r>
              <a:rPr lang="es-ES" dirty="0"/>
              <a:t>Cuando no se encuentra un </a:t>
            </a:r>
            <a:r>
              <a:rPr lang="es-ES" dirty="0" err="1"/>
              <a:t>pareamiento</a:t>
            </a:r>
            <a:r>
              <a:rPr lang="es-ES" dirty="0"/>
              <a:t> exacto:</a:t>
            </a:r>
          </a:p>
          <a:p>
            <a:pPr lvl="1">
              <a:lnSpc>
                <a:spcPct val="120000"/>
              </a:lnSpc>
            </a:pPr>
            <a:r>
              <a:rPr lang="es-ES" dirty="0"/>
              <a:t>Es necesario cuantificar el </a:t>
            </a:r>
            <a:r>
              <a:rPr lang="es-ES" i="1" dirty="0"/>
              <a:t>grado de traslape </a:t>
            </a:r>
            <a:r>
              <a:rPr lang="es-ES" dirty="0"/>
              <a:t>(similitud) entre las descripciones de los objetos</a:t>
            </a:r>
            <a:r>
              <a:rPr lang="es-ES" dirty="0" smtClean="0"/>
              <a:t>.</a:t>
            </a:r>
          </a:p>
          <a:p>
            <a:pPr lvl="1">
              <a:lnSpc>
                <a:spcPct val="120000"/>
              </a:lnSpc>
            </a:pPr>
            <a:r>
              <a:rPr lang="es-ES" dirty="0" smtClean="0"/>
              <a:t>¿cómo mediríamos la similitud de estos grafos?</a:t>
            </a:r>
            <a:endParaRPr lang="es-ES" dirty="0"/>
          </a:p>
          <a:p>
            <a:pPr>
              <a:lnSpc>
                <a:spcPct val="120000"/>
              </a:lnSpc>
            </a:pPr>
            <a:r>
              <a:rPr lang="es-ES" dirty="0"/>
              <a:t>¿qué hacer cuando existe ambigüedad?</a:t>
            </a:r>
          </a:p>
          <a:p>
            <a:pPr lvl="1">
              <a:lnSpc>
                <a:spcPct val="120000"/>
              </a:lnSpc>
            </a:pPr>
            <a:r>
              <a:rPr lang="es-ES" dirty="0"/>
              <a:t>¿cómo representaríamos la transformación?</a:t>
            </a:r>
          </a:p>
        </p:txBody>
      </p:sp>
      <p:grpSp>
        <p:nvGrpSpPr>
          <p:cNvPr id="282644" name="Group 20"/>
          <p:cNvGrpSpPr>
            <a:grpSpLocks/>
          </p:cNvGrpSpPr>
          <p:nvPr/>
        </p:nvGrpSpPr>
        <p:grpSpPr bwMode="auto">
          <a:xfrm>
            <a:off x="971550" y="4572347"/>
            <a:ext cx="7416800" cy="1304925"/>
            <a:chOff x="612" y="2840"/>
            <a:chExt cx="4672" cy="822"/>
          </a:xfrm>
        </p:grpSpPr>
        <p:sp>
          <p:nvSpPr>
            <p:cNvPr id="282631" name="Rectangle 7"/>
            <p:cNvSpPr>
              <a:spLocks noChangeArrowheads="1"/>
            </p:cNvSpPr>
            <p:nvPr/>
          </p:nvSpPr>
          <p:spPr bwMode="auto">
            <a:xfrm>
              <a:off x="3968" y="2863"/>
              <a:ext cx="408" cy="40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2632" name="Rectangle 8"/>
            <p:cNvSpPr>
              <a:spLocks noChangeArrowheads="1"/>
            </p:cNvSpPr>
            <p:nvPr/>
          </p:nvSpPr>
          <p:spPr bwMode="auto">
            <a:xfrm>
              <a:off x="3197" y="3000"/>
              <a:ext cx="136" cy="1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2633" name="Oval 9"/>
            <p:cNvSpPr>
              <a:spLocks noChangeArrowheads="1"/>
            </p:cNvSpPr>
            <p:nvPr/>
          </p:nvSpPr>
          <p:spPr bwMode="auto">
            <a:xfrm>
              <a:off x="3033" y="2841"/>
              <a:ext cx="454" cy="45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2634" name="Oval 10"/>
            <p:cNvSpPr>
              <a:spLocks noChangeArrowheads="1"/>
            </p:cNvSpPr>
            <p:nvPr/>
          </p:nvSpPr>
          <p:spPr bwMode="auto">
            <a:xfrm>
              <a:off x="4830" y="2840"/>
              <a:ext cx="454" cy="45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2635" name="AutoShape 11"/>
            <p:cNvSpPr>
              <a:spLocks noChangeArrowheads="1"/>
            </p:cNvSpPr>
            <p:nvPr/>
          </p:nvSpPr>
          <p:spPr bwMode="auto">
            <a:xfrm flipV="1">
              <a:off x="794" y="2954"/>
              <a:ext cx="362" cy="22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2636" name="AutoShape 12"/>
            <p:cNvSpPr>
              <a:spLocks noChangeArrowheads="1"/>
            </p:cNvSpPr>
            <p:nvPr/>
          </p:nvSpPr>
          <p:spPr bwMode="auto">
            <a:xfrm flipV="1">
              <a:off x="612" y="2863"/>
              <a:ext cx="726" cy="40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2637" name="AutoShape 13"/>
            <p:cNvSpPr>
              <a:spLocks noChangeArrowheads="1"/>
            </p:cNvSpPr>
            <p:nvPr/>
          </p:nvSpPr>
          <p:spPr bwMode="auto">
            <a:xfrm flipV="1">
              <a:off x="1610" y="2863"/>
              <a:ext cx="726" cy="40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82638" name="Text Box 14"/>
            <p:cNvSpPr txBox="1">
              <a:spLocks noChangeArrowheads="1"/>
            </p:cNvSpPr>
            <p:nvPr/>
          </p:nvSpPr>
          <p:spPr bwMode="auto">
            <a:xfrm>
              <a:off x="872" y="3431"/>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s-ES"/>
            </a:p>
          </p:txBody>
        </p:sp>
        <p:sp>
          <p:nvSpPr>
            <p:cNvPr id="282639" name="Text Box 15"/>
            <p:cNvSpPr txBox="1">
              <a:spLocks noChangeArrowheads="1"/>
            </p:cNvSpPr>
            <p:nvPr/>
          </p:nvSpPr>
          <p:spPr bwMode="auto">
            <a:xfrm>
              <a:off x="872" y="343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b="1"/>
                <a:t>A</a:t>
              </a:r>
            </a:p>
          </p:txBody>
        </p:sp>
        <p:sp>
          <p:nvSpPr>
            <p:cNvPr id="282640" name="Text Box 16"/>
            <p:cNvSpPr txBox="1">
              <a:spLocks noChangeArrowheads="1"/>
            </p:cNvSpPr>
            <p:nvPr/>
          </p:nvSpPr>
          <p:spPr bwMode="auto">
            <a:xfrm>
              <a:off x="1844" y="3431"/>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b="1"/>
                <a:t>B</a:t>
              </a:r>
            </a:p>
          </p:txBody>
        </p:sp>
        <p:sp>
          <p:nvSpPr>
            <p:cNvPr id="282641" name="Text Box 17"/>
            <p:cNvSpPr txBox="1">
              <a:spLocks noChangeArrowheads="1"/>
            </p:cNvSpPr>
            <p:nvPr/>
          </p:nvSpPr>
          <p:spPr bwMode="auto">
            <a:xfrm>
              <a:off x="3159" y="343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b="1"/>
                <a:t>C</a:t>
              </a:r>
            </a:p>
          </p:txBody>
        </p:sp>
        <p:sp>
          <p:nvSpPr>
            <p:cNvPr id="282642" name="Text Box 18"/>
            <p:cNvSpPr txBox="1">
              <a:spLocks noChangeArrowheads="1"/>
            </p:cNvSpPr>
            <p:nvPr/>
          </p:nvSpPr>
          <p:spPr bwMode="auto">
            <a:xfrm>
              <a:off x="4066" y="3431"/>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b="1"/>
                <a:t>1</a:t>
              </a:r>
            </a:p>
          </p:txBody>
        </p:sp>
        <p:sp>
          <p:nvSpPr>
            <p:cNvPr id="282643" name="Text Box 19"/>
            <p:cNvSpPr txBox="1">
              <a:spLocks noChangeArrowheads="1"/>
            </p:cNvSpPr>
            <p:nvPr/>
          </p:nvSpPr>
          <p:spPr bwMode="auto">
            <a:xfrm>
              <a:off x="4967" y="3431"/>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b="1"/>
                <a:t>2</a:t>
              </a:r>
            </a:p>
          </p:txBody>
        </p:sp>
      </p:grpSp>
    </p:spTree>
    <p:extLst>
      <p:ext uri="{BB962C8B-B14F-4D97-AF65-F5344CB8AC3E}">
        <p14:creationId xmlns:p14="http://schemas.microsoft.com/office/powerpoint/2010/main" val="21004579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Ejemplo: tesis pinillo</a:t>
            </a:r>
            <a:endParaRPr lang="es-MX" dirty="0"/>
          </a:p>
        </p:txBody>
      </p:sp>
      <p:sp>
        <p:nvSpPr>
          <p:cNvPr id="3" name="Marcador de contenido 2"/>
          <p:cNvSpPr>
            <a:spLocks noGrp="1"/>
          </p:cNvSpPr>
          <p:nvPr>
            <p:ph idx="1"/>
          </p:nvPr>
        </p:nvSpPr>
        <p:spPr/>
        <p:txBody>
          <a:bodyPr/>
          <a:lstStyle/>
          <a:p>
            <a:endParaRPr lang="es-MX" dirty="0"/>
          </a:p>
        </p:txBody>
      </p:sp>
      <p:sp>
        <p:nvSpPr>
          <p:cNvPr id="4" name="Marcador de número de diapositiva 3"/>
          <p:cNvSpPr>
            <a:spLocks noGrp="1"/>
          </p:cNvSpPr>
          <p:nvPr>
            <p:ph type="sldNum" sz="quarter" idx="12"/>
          </p:nvPr>
        </p:nvSpPr>
        <p:spPr/>
        <p:txBody>
          <a:bodyPr/>
          <a:lstStyle/>
          <a:p>
            <a:fld id="{C702D2DC-A499-4EAC-A14E-6F4DF92895F3}" type="slidenum">
              <a:rPr lang="es-MX" smtClean="0"/>
              <a:pPr/>
              <a:t>21</a:t>
            </a:fld>
            <a:endParaRPr lang="es-MX" dirty="0"/>
          </a:p>
        </p:txBody>
      </p:sp>
    </p:spTree>
    <p:extLst>
      <p:ext uri="{BB962C8B-B14F-4D97-AF65-F5344CB8AC3E}">
        <p14:creationId xmlns:p14="http://schemas.microsoft.com/office/powerpoint/2010/main" val="280181629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323528" y="17029"/>
            <a:ext cx="8229600" cy="706090"/>
          </a:xfrm>
        </p:spPr>
        <p:txBody>
          <a:bodyPr/>
          <a:lstStyle/>
          <a:p>
            <a:r>
              <a:rPr lang="es-ES" dirty="0" smtClean="0"/>
              <a:t>Proyecto 1</a:t>
            </a:r>
            <a:endParaRPr lang="es-ES" dirty="0"/>
          </a:p>
        </p:txBody>
      </p:sp>
      <p:sp>
        <p:nvSpPr>
          <p:cNvPr id="325635" name="Rectangle 3"/>
          <p:cNvSpPr>
            <a:spLocks noGrp="1" noChangeArrowheads="1"/>
          </p:cNvSpPr>
          <p:nvPr>
            <p:ph type="body" idx="1"/>
          </p:nvPr>
        </p:nvSpPr>
        <p:spPr>
          <a:xfrm>
            <a:off x="467544" y="836712"/>
            <a:ext cx="8229600" cy="4968875"/>
          </a:xfrm>
        </p:spPr>
        <p:txBody>
          <a:bodyPr>
            <a:normAutofit fontScale="92500" lnSpcReduction="20000"/>
          </a:bodyPr>
          <a:lstStyle/>
          <a:p>
            <a:pPr>
              <a:lnSpc>
                <a:spcPct val="120000"/>
              </a:lnSpc>
            </a:pPr>
            <a:r>
              <a:rPr lang="es-ES" dirty="0" smtClean="0"/>
              <a:t>Problema: </a:t>
            </a:r>
            <a:r>
              <a:rPr lang="es-ES" dirty="0"/>
              <a:t>tengo un </a:t>
            </a:r>
            <a:r>
              <a:rPr lang="es-ES" dirty="0" smtClean="0"/>
              <a:t>objeto (puede ser documento, imagen o audio) </a:t>
            </a:r>
            <a:r>
              <a:rPr lang="es-ES" dirty="0"/>
              <a:t>y se quiere encontrar el </a:t>
            </a:r>
            <a:r>
              <a:rPr lang="es-ES" dirty="0" smtClean="0"/>
              <a:t>objeto </a:t>
            </a:r>
            <a:r>
              <a:rPr lang="es-ES" i="1" dirty="0" smtClean="0"/>
              <a:t>más </a:t>
            </a:r>
            <a:r>
              <a:rPr lang="es-ES" i="1" dirty="0"/>
              <a:t>parecido</a:t>
            </a:r>
            <a:r>
              <a:rPr lang="es-ES" dirty="0"/>
              <a:t> en una colección de </a:t>
            </a:r>
            <a:r>
              <a:rPr lang="es-ES" dirty="0" smtClean="0"/>
              <a:t>objetos.</a:t>
            </a:r>
            <a:endParaRPr lang="es-ES" dirty="0"/>
          </a:p>
          <a:p>
            <a:pPr>
              <a:lnSpc>
                <a:spcPct val="120000"/>
              </a:lnSpc>
            </a:pPr>
            <a:r>
              <a:rPr lang="es-ES" dirty="0" smtClean="0"/>
              <a:t>Solución: basada en </a:t>
            </a:r>
            <a:r>
              <a:rPr lang="es-ES" i="1" dirty="0" smtClean="0"/>
              <a:t>descripción </a:t>
            </a:r>
            <a:r>
              <a:rPr lang="es-ES" i="1" dirty="0"/>
              <a:t>y </a:t>
            </a:r>
            <a:r>
              <a:rPr lang="es-ES" i="1" dirty="0" err="1"/>
              <a:t>pareamiento</a:t>
            </a:r>
            <a:r>
              <a:rPr lang="es-ES" dirty="0"/>
              <a:t>.</a:t>
            </a:r>
          </a:p>
          <a:p>
            <a:pPr lvl="1">
              <a:lnSpc>
                <a:spcPct val="120000"/>
              </a:lnSpc>
            </a:pPr>
            <a:r>
              <a:rPr lang="es-ES" dirty="0" smtClean="0"/>
              <a:t>Cómo representar a los objetos</a:t>
            </a:r>
          </a:p>
          <a:p>
            <a:pPr lvl="1">
              <a:lnSpc>
                <a:spcPct val="120000"/>
              </a:lnSpc>
            </a:pPr>
            <a:r>
              <a:rPr lang="es-ES" dirty="0" smtClean="0"/>
              <a:t>Cómo medir la </a:t>
            </a:r>
            <a:r>
              <a:rPr lang="es-ES" dirty="0"/>
              <a:t>similitud entre </a:t>
            </a:r>
            <a:r>
              <a:rPr lang="es-ES" dirty="0" smtClean="0"/>
              <a:t>objetos</a:t>
            </a:r>
          </a:p>
          <a:p>
            <a:pPr lvl="1">
              <a:lnSpc>
                <a:spcPct val="120000"/>
              </a:lnSpc>
            </a:pPr>
            <a:r>
              <a:rPr lang="es-ES" dirty="0" smtClean="0"/>
              <a:t>Considerar una colección pequeña de objetos; implementar en lenguaje de preferencia; trabajo en parejas.</a:t>
            </a:r>
            <a:endParaRPr lang="es-ES" dirty="0"/>
          </a:p>
          <a:p>
            <a:pPr lvl="1" algn="r">
              <a:lnSpc>
                <a:spcPct val="120000"/>
              </a:lnSpc>
              <a:buFont typeface="Arial" charset="0"/>
              <a:buNone/>
            </a:pPr>
            <a:endParaRPr lang="es-ES" sz="2000" dirty="0"/>
          </a:p>
          <a:p>
            <a:pPr lvl="1" algn="r">
              <a:lnSpc>
                <a:spcPct val="120000"/>
              </a:lnSpc>
              <a:buFont typeface="Arial" charset="0"/>
              <a:buNone/>
            </a:pPr>
            <a:endParaRPr lang="es-ES" sz="1200" dirty="0"/>
          </a:p>
          <a:p>
            <a:pPr lvl="1" algn="r">
              <a:lnSpc>
                <a:spcPct val="120000"/>
              </a:lnSpc>
              <a:buFont typeface="Arial" charset="0"/>
              <a:buNone/>
            </a:pPr>
            <a:r>
              <a:rPr lang="es-ES" sz="2800" dirty="0">
                <a:solidFill>
                  <a:schemeClr val="tx1">
                    <a:lumMod val="65000"/>
                    <a:lumOff val="35000"/>
                  </a:schemeClr>
                </a:solidFill>
              </a:rPr>
              <a:t>Fecha de entrega: </a:t>
            </a:r>
            <a:r>
              <a:rPr lang="es-ES" sz="2800" dirty="0" smtClean="0">
                <a:solidFill>
                  <a:srgbClr val="C0504D"/>
                </a:solidFill>
              </a:rPr>
              <a:t>mi</a:t>
            </a:r>
            <a:r>
              <a:rPr lang="es-ES" sz="2800" dirty="0" smtClean="0">
                <a:solidFill>
                  <a:srgbClr val="C0504D"/>
                </a:solidFill>
              </a:rPr>
              <a:t>ércoles </a:t>
            </a:r>
            <a:r>
              <a:rPr lang="es-ES" sz="2800" dirty="0" smtClean="0">
                <a:solidFill>
                  <a:srgbClr val="C0504D"/>
                </a:solidFill>
              </a:rPr>
              <a:t>26 </a:t>
            </a:r>
            <a:r>
              <a:rPr lang="es-ES" sz="2800" dirty="0" smtClean="0">
                <a:solidFill>
                  <a:srgbClr val="C0504D"/>
                </a:solidFill>
              </a:rPr>
              <a:t>de septiembre</a:t>
            </a:r>
            <a:endParaRPr lang="es-ES" sz="2800" dirty="0">
              <a:solidFill>
                <a:srgbClr val="C0504D"/>
              </a:solidFill>
            </a:endParaRPr>
          </a:p>
        </p:txBody>
      </p:sp>
    </p:spTree>
    <p:extLst>
      <p:ext uri="{BB962C8B-B14F-4D97-AF65-F5344CB8AC3E}">
        <p14:creationId xmlns:p14="http://schemas.microsoft.com/office/powerpoint/2010/main" val="163546469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Entregables del Proyecto</a:t>
            </a:r>
            <a:endParaRPr lang="es-MX" dirty="0"/>
          </a:p>
        </p:txBody>
      </p:sp>
      <p:sp>
        <p:nvSpPr>
          <p:cNvPr id="3" name="Marcador de contenido 2"/>
          <p:cNvSpPr>
            <a:spLocks noGrp="1"/>
          </p:cNvSpPr>
          <p:nvPr>
            <p:ph idx="1"/>
          </p:nvPr>
        </p:nvSpPr>
        <p:spPr/>
        <p:txBody>
          <a:bodyPr>
            <a:normAutofit lnSpcReduction="10000"/>
          </a:bodyPr>
          <a:lstStyle/>
          <a:p>
            <a:r>
              <a:rPr lang="es-MX" dirty="0" smtClean="0"/>
              <a:t>Reporte con la siguiente información</a:t>
            </a:r>
          </a:p>
          <a:p>
            <a:pPr lvl="1"/>
            <a:r>
              <a:rPr lang="es-ES" dirty="0" smtClean="0"/>
              <a:t>D</a:t>
            </a:r>
            <a:r>
              <a:rPr lang="es-MX" dirty="0" smtClean="0"/>
              <a:t>escripción del problema abordado</a:t>
            </a:r>
          </a:p>
          <a:p>
            <a:pPr lvl="1"/>
            <a:r>
              <a:rPr lang="es-MX" dirty="0" smtClean="0"/>
              <a:t>Explicación de la representación usada, y cómo se construyó (por ejemplo, cómo se extrajeron atributos)</a:t>
            </a:r>
          </a:p>
          <a:p>
            <a:pPr lvl="1"/>
            <a:r>
              <a:rPr lang="es-MX" dirty="0" smtClean="0"/>
              <a:t>Explicación del método de comparación de objetos, haciendo énfasis en la medida de similitud o distancia.</a:t>
            </a:r>
          </a:p>
          <a:p>
            <a:pPr lvl="1"/>
            <a:r>
              <a:rPr lang="es-MX" dirty="0" smtClean="0"/>
              <a:t>Un ejemplo de ejecución, con breve discusión.</a:t>
            </a:r>
          </a:p>
          <a:p>
            <a:pPr lvl="1"/>
            <a:r>
              <a:rPr lang="es-MX" dirty="0" smtClean="0"/>
              <a:t>Preparar zip con reporte, código y colecciones.</a:t>
            </a:r>
            <a:endParaRPr lang="es-MX" dirty="0"/>
          </a:p>
          <a:p>
            <a:r>
              <a:rPr lang="es-MX" dirty="0" smtClean="0"/>
              <a:t>Preparar un pequeña presentación del proyecto</a:t>
            </a:r>
          </a:p>
          <a:p>
            <a:pPr lvl="1"/>
            <a:r>
              <a:rPr lang="es-MX" dirty="0" smtClean="0"/>
              <a:t>5 equipos pasarán a exponerlos</a:t>
            </a:r>
            <a:endParaRPr lang="es-MX" dirty="0"/>
          </a:p>
          <a:p>
            <a:pPr marL="0" indent="0" algn="r">
              <a:buNone/>
            </a:pPr>
            <a:r>
              <a:rPr lang="es-MX" dirty="0" smtClean="0">
                <a:solidFill>
                  <a:srgbClr val="C0504D"/>
                </a:solidFill>
              </a:rPr>
              <a:t>Exposiciones: miércoles 26 de sept</a:t>
            </a:r>
          </a:p>
        </p:txBody>
      </p:sp>
      <p:sp>
        <p:nvSpPr>
          <p:cNvPr id="4" name="Marcador de número de diapositiva 3"/>
          <p:cNvSpPr>
            <a:spLocks noGrp="1"/>
          </p:cNvSpPr>
          <p:nvPr>
            <p:ph type="sldNum" sz="quarter" idx="12"/>
          </p:nvPr>
        </p:nvSpPr>
        <p:spPr/>
        <p:txBody>
          <a:bodyPr/>
          <a:lstStyle/>
          <a:p>
            <a:fld id="{C702D2DC-A499-4EAC-A14E-6F4DF92895F3}" type="slidenum">
              <a:rPr lang="es-MX" smtClean="0"/>
              <a:pPr/>
              <a:t>23</a:t>
            </a:fld>
            <a:endParaRPr lang="es-MX" dirty="0"/>
          </a:p>
        </p:txBody>
      </p:sp>
    </p:spTree>
    <p:extLst>
      <p:ext uri="{BB962C8B-B14F-4D97-AF65-F5344CB8AC3E}">
        <p14:creationId xmlns:p14="http://schemas.microsoft.com/office/powerpoint/2010/main" val="174229787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s-ES"/>
              <a:t>Generación y prueba</a:t>
            </a:r>
          </a:p>
        </p:txBody>
      </p:sp>
      <p:sp>
        <p:nvSpPr>
          <p:cNvPr id="284675" name="Rectangle 3"/>
          <p:cNvSpPr>
            <a:spLocks noGrp="1" noChangeArrowheads="1"/>
          </p:cNvSpPr>
          <p:nvPr>
            <p:ph type="body" idx="1"/>
          </p:nvPr>
        </p:nvSpPr>
        <p:spPr>
          <a:xfrm>
            <a:off x="467047" y="4509120"/>
            <a:ext cx="8353425" cy="1728044"/>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marL="0" indent="0">
              <a:lnSpc>
                <a:spcPct val="130000"/>
              </a:lnSpc>
              <a:buNone/>
            </a:pPr>
            <a:r>
              <a:rPr lang="es-ES_tradnl" dirty="0"/>
              <a:t>P</a:t>
            </a:r>
            <a:r>
              <a:rPr lang="es-ES_tradnl" dirty="0" smtClean="0"/>
              <a:t>ensemos que la clave de la caja fuerte es de 6 dígitos, </a:t>
            </a:r>
            <a:r>
              <a:rPr lang="es-ES_tradnl" dirty="0" smtClean="0">
                <a:solidFill>
                  <a:srgbClr val="C0504D"/>
                </a:solidFill>
              </a:rPr>
              <a:t>¿qué podemos hacer para abrirla?</a:t>
            </a:r>
            <a:endParaRPr lang="es-ES" dirty="0">
              <a:solidFill>
                <a:srgbClr val="C0504D"/>
              </a:solidFill>
            </a:endParaRPr>
          </a:p>
        </p:txBody>
      </p:sp>
      <p:pic>
        <p:nvPicPr>
          <p:cNvPr id="2" name="Imagen 1" descr="caj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3808" y="1196752"/>
            <a:ext cx="3312368" cy="3312368"/>
          </a:xfrm>
          <a:prstGeom prst="rect">
            <a:avLst/>
          </a:prstGeom>
        </p:spPr>
      </p:pic>
    </p:spTree>
    <p:extLst>
      <p:ext uri="{BB962C8B-B14F-4D97-AF65-F5344CB8AC3E}">
        <p14:creationId xmlns:p14="http://schemas.microsoft.com/office/powerpoint/2010/main" val="178156295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s-ES"/>
              <a:t>Generación y prueba</a:t>
            </a:r>
          </a:p>
        </p:txBody>
      </p:sp>
      <p:sp>
        <p:nvSpPr>
          <p:cNvPr id="284675" name="Rectangle 3"/>
          <p:cNvSpPr>
            <a:spLocks noGrp="1" noChangeArrowheads="1"/>
          </p:cNvSpPr>
          <p:nvPr>
            <p:ph type="body" idx="1"/>
          </p:nvPr>
        </p:nvSpPr>
        <p:spPr>
          <a:xfrm>
            <a:off x="467047" y="1052736"/>
            <a:ext cx="8353425" cy="502920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a:lnSpc>
                <a:spcPct val="130000"/>
              </a:lnSpc>
            </a:pPr>
            <a:r>
              <a:rPr lang="es-ES" dirty="0"/>
              <a:t>Este método incluye dos módulos básicos:</a:t>
            </a:r>
          </a:p>
          <a:p>
            <a:pPr lvl="1">
              <a:lnSpc>
                <a:spcPct val="130000"/>
              </a:lnSpc>
            </a:pPr>
            <a:r>
              <a:rPr lang="es-ES" dirty="0"/>
              <a:t>Un generador, que </a:t>
            </a:r>
            <a:r>
              <a:rPr lang="es-ES" i="1" dirty="0"/>
              <a:t>enumera</a:t>
            </a:r>
            <a:r>
              <a:rPr lang="es-ES" dirty="0"/>
              <a:t> las soluciones posibles</a:t>
            </a:r>
          </a:p>
          <a:p>
            <a:pPr lvl="1">
              <a:lnSpc>
                <a:spcPct val="130000"/>
              </a:lnSpc>
            </a:pPr>
            <a:r>
              <a:rPr lang="es-ES" dirty="0"/>
              <a:t>Un probador, que </a:t>
            </a:r>
            <a:r>
              <a:rPr lang="es-ES" i="1" dirty="0"/>
              <a:t>evalúa</a:t>
            </a:r>
            <a:r>
              <a:rPr lang="es-ES" dirty="0"/>
              <a:t> cada solución propuesta.</a:t>
            </a:r>
          </a:p>
          <a:p>
            <a:pPr>
              <a:lnSpc>
                <a:spcPct val="130000"/>
              </a:lnSpc>
            </a:pPr>
            <a:r>
              <a:rPr lang="es-ES" dirty="0"/>
              <a:t>Comúnmente los módulos actúan intercalados</a:t>
            </a:r>
            <a:r>
              <a:rPr lang="en-US" dirty="0"/>
              <a:t>.</a:t>
            </a:r>
            <a:endParaRPr lang="es-ES" dirty="0"/>
          </a:p>
          <a:p>
            <a:pPr>
              <a:lnSpc>
                <a:spcPct val="130000"/>
              </a:lnSpc>
            </a:pPr>
            <a:r>
              <a:rPr lang="es-ES" dirty="0"/>
              <a:t>Se usa para </a:t>
            </a:r>
            <a:r>
              <a:rPr lang="es-ES" b="1" dirty="0"/>
              <a:t>problemas de identificación</a:t>
            </a:r>
            <a:r>
              <a:rPr lang="es-ES" dirty="0"/>
              <a:t>, pero con naturaleza diferente al </a:t>
            </a:r>
            <a:r>
              <a:rPr lang="es-ES" dirty="0" err="1"/>
              <a:t>pareamiento</a:t>
            </a:r>
            <a:r>
              <a:rPr lang="es-ES" dirty="0" smtClean="0"/>
              <a:t>.</a:t>
            </a:r>
            <a:endParaRPr lang="es-ES" dirty="0"/>
          </a:p>
        </p:txBody>
      </p:sp>
    </p:spTree>
    <p:extLst>
      <p:ext uri="{BB962C8B-B14F-4D97-AF65-F5344CB8AC3E}">
        <p14:creationId xmlns:p14="http://schemas.microsoft.com/office/powerpoint/2010/main" val="128776095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s-ES"/>
              <a:t>Algoritmo general</a:t>
            </a:r>
          </a:p>
        </p:txBody>
      </p:sp>
      <p:sp>
        <p:nvSpPr>
          <p:cNvPr id="286723" name="Rectangle 3"/>
          <p:cNvSpPr>
            <a:spLocks noGrp="1" noChangeArrowheads="1"/>
          </p:cNvSpPr>
          <p:nvPr>
            <p:ph type="body" idx="1"/>
          </p:nvPr>
        </p:nvSpPr>
        <p:spPr>
          <a:xfrm>
            <a:off x="468313" y="1124744"/>
            <a:ext cx="8207375" cy="5089525"/>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marL="261938" indent="-261938">
              <a:lnSpc>
                <a:spcPct val="130000"/>
              </a:lnSpc>
            </a:pPr>
            <a:r>
              <a:rPr lang="es-ES" dirty="0"/>
              <a:t>Para identificar un objeto:</a:t>
            </a:r>
          </a:p>
          <a:p>
            <a:pPr marL="812800" lvl="1" indent="-371475">
              <a:lnSpc>
                <a:spcPct val="130000"/>
              </a:lnSpc>
              <a:buFont typeface="Arial" charset="0"/>
              <a:buAutoNum type="arabicPeriod"/>
            </a:pPr>
            <a:r>
              <a:rPr lang="es-ES" dirty="0"/>
              <a:t>Hasta que se encuentre una solución satisfactoria o no se puedan generar más soluciones posibles:</a:t>
            </a:r>
          </a:p>
          <a:p>
            <a:pPr marL="1262063" lvl="2" indent="-269875">
              <a:lnSpc>
                <a:spcPct val="130000"/>
              </a:lnSpc>
              <a:buClr>
                <a:schemeClr val="hlink"/>
              </a:buClr>
              <a:buFont typeface="Arial" charset="0"/>
              <a:buChar char="–"/>
            </a:pPr>
            <a:r>
              <a:rPr lang="es-ES" sz="2400" b="1" dirty="0"/>
              <a:t>Genere</a:t>
            </a:r>
            <a:r>
              <a:rPr lang="es-ES" sz="2400" dirty="0"/>
              <a:t> una solución posible;</a:t>
            </a:r>
          </a:p>
          <a:p>
            <a:pPr marL="1262063" lvl="2" indent="-269875">
              <a:lnSpc>
                <a:spcPct val="130000"/>
              </a:lnSpc>
              <a:buClr>
                <a:schemeClr val="hlink"/>
              </a:buClr>
              <a:buFont typeface="Arial" charset="0"/>
              <a:buChar char="–"/>
            </a:pPr>
            <a:r>
              <a:rPr lang="es-ES" sz="2400" b="1" dirty="0"/>
              <a:t>Pruebe</a:t>
            </a:r>
            <a:r>
              <a:rPr lang="es-ES" sz="2400" dirty="0"/>
              <a:t> la solución posible;</a:t>
            </a:r>
          </a:p>
          <a:p>
            <a:pPr marL="812800" lvl="1" indent="-371475">
              <a:lnSpc>
                <a:spcPct val="130000"/>
              </a:lnSpc>
              <a:buFont typeface="Arial" charset="0"/>
              <a:buAutoNum type="arabicPeriod"/>
            </a:pPr>
            <a:r>
              <a:rPr lang="es-ES" dirty="0"/>
              <a:t>Si se halla una solución aceptable, menciónela; de otro modo notifique el fracaso.</a:t>
            </a:r>
          </a:p>
        </p:txBody>
      </p:sp>
    </p:spTree>
    <p:extLst>
      <p:ext uri="{BB962C8B-B14F-4D97-AF65-F5344CB8AC3E}">
        <p14:creationId xmlns:p14="http://schemas.microsoft.com/office/powerpoint/2010/main" val="60228535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s-ES"/>
              <a:t>Buenos generadores</a:t>
            </a:r>
          </a:p>
        </p:txBody>
      </p:sp>
      <p:sp>
        <p:nvSpPr>
          <p:cNvPr id="288771" name="Rectangle 3"/>
          <p:cNvSpPr>
            <a:spLocks noGrp="1" noChangeArrowheads="1"/>
          </p:cNvSpPr>
          <p:nvPr>
            <p:ph type="body" idx="1"/>
          </p:nvPr>
        </p:nvSpPr>
        <p:spPr>
          <a:xfrm>
            <a:off x="381000" y="980728"/>
            <a:ext cx="8382000" cy="495300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a:lnSpc>
                <a:spcPct val="120000"/>
              </a:lnSpc>
            </a:pPr>
            <a:r>
              <a:rPr lang="es-ES" dirty="0"/>
              <a:t>La solución del problema depende en gran medida del </a:t>
            </a:r>
            <a:r>
              <a:rPr lang="es-ES" b="1" dirty="0"/>
              <a:t>generador</a:t>
            </a:r>
            <a:r>
              <a:rPr lang="es-ES" dirty="0"/>
              <a:t>.</a:t>
            </a:r>
          </a:p>
          <a:p>
            <a:pPr>
              <a:lnSpc>
                <a:spcPct val="120000"/>
              </a:lnSpc>
            </a:pPr>
            <a:r>
              <a:rPr lang="es-ES" dirty="0"/>
              <a:t>Un buen generador debe ser:</a:t>
            </a:r>
          </a:p>
          <a:p>
            <a:pPr lvl="1">
              <a:lnSpc>
                <a:spcPct val="120000"/>
              </a:lnSpc>
            </a:pPr>
            <a:r>
              <a:rPr lang="es-ES" i="1" dirty="0"/>
              <a:t>Completo</a:t>
            </a:r>
            <a:r>
              <a:rPr lang="es-ES" dirty="0"/>
              <a:t>, debe poder producir todas las posibles soluciones (en algún momento).</a:t>
            </a:r>
          </a:p>
          <a:p>
            <a:pPr lvl="1">
              <a:lnSpc>
                <a:spcPct val="120000"/>
              </a:lnSpc>
            </a:pPr>
            <a:r>
              <a:rPr lang="es-ES" i="1" dirty="0"/>
              <a:t>No-redundante</a:t>
            </a:r>
            <a:r>
              <a:rPr lang="es-ES" dirty="0"/>
              <a:t>, nunca debe proponer dos veces la misma solución (deben ser eficaces).</a:t>
            </a:r>
          </a:p>
          <a:p>
            <a:pPr lvl="1">
              <a:lnSpc>
                <a:spcPct val="120000"/>
              </a:lnSpc>
            </a:pPr>
            <a:r>
              <a:rPr lang="es-ES" i="1" dirty="0"/>
              <a:t>Informado</a:t>
            </a:r>
            <a:r>
              <a:rPr lang="es-ES" dirty="0"/>
              <a:t>, </a:t>
            </a:r>
            <a:r>
              <a:rPr lang="es-ES" dirty="0" smtClean="0"/>
              <a:t>debe </a:t>
            </a:r>
            <a:r>
              <a:rPr lang="es-ES" dirty="0"/>
              <a:t>poder usar conocimiento externo para restringir las soluciones que proponen.</a:t>
            </a:r>
          </a:p>
        </p:txBody>
      </p:sp>
    </p:spTree>
    <p:extLst>
      <p:ext uri="{BB962C8B-B14F-4D97-AF65-F5344CB8AC3E}">
        <p14:creationId xmlns:p14="http://schemas.microsoft.com/office/powerpoint/2010/main" val="7497227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877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877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8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Generadores = búsqueda de soluciones</a:t>
            </a:r>
            <a:endParaRPr lang="es-MX" dirty="0"/>
          </a:p>
        </p:txBody>
      </p:sp>
      <p:sp>
        <p:nvSpPr>
          <p:cNvPr id="3" name="Marcador de contenido 2"/>
          <p:cNvSpPr>
            <a:spLocks noGrp="1"/>
          </p:cNvSpPr>
          <p:nvPr>
            <p:ph idx="1"/>
          </p:nvPr>
        </p:nvSpPr>
        <p:spPr/>
        <p:txBody>
          <a:bodyPr>
            <a:normAutofit/>
          </a:bodyPr>
          <a:lstStyle/>
          <a:p>
            <a:r>
              <a:rPr lang="es-MX" dirty="0" smtClean="0"/>
              <a:t>Las soluciones potenciales que deben generarse varian según el problema.</a:t>
            </a:r>
          </a:p>
          <a:p>
            <a:pPr lvl="1"/>
            <a:r>
              <a:rPr lang="es-MX" dirty="0" smtClean="0"/>
              <a:t>Son </a:t>
            </a:r>
            <a:r>
              <a:rPr lang="es-MX" b="1" dirty="0" smtClean="0"/>
              <a:t>estados</a:t>
            </a:r>
            <a:r>
              <a:rPr lang="es-MX" dirty="0" smtClean="0"/>
              <a:t> particulares en el espacio del problema</a:t>
            </a:r>
          </a:p>
          <a:p>
            <a:r>
              <a:rPr lang="es-MX" dirty="0" smtClean="0"/>
              <a:t>Generación </a:t>
            </a:r>
            <a:r>
              <a:rPr lang="es-MX" dirty="0" smtClean="0"/>
              <a:t>y prueba es como</a:t>
            </a:r>
            <a:r>
              <a:rPr lang="es-MX" b="1" dirty="0" smtClean="0"/>
              <a:t> </a:t>
            </a:r>
            <a:r>
              <a:rPr lang="es-MX" dirty="0" smtClean="0"/>
              <a:t>búsqueda en profundidad. </a:t>
            </a:r>
          </a:p>
          <a:p>
            <a:pPr lvl="1"/>
            <a:r>
              <a:rPr lang="es-MX" dirty="0" smtClean="0"/>
              <a:t>De manera general es una </a:t>
            </a:r>
            <a:r>
              <a:rPr lang="es-MX" b="1" dirty="0" smtClean="0"/>
              <a:t>b</a:t>
            </a:r>
            <a:r>
              <a:rPr lang="es-MX" b="1" dirty="0" smtClean="0"/>
              <a:t>ú</a:t>
            </a:r>
            <a:r>
              <a:rPr lang="es-MX" b="1" dirty="0" smtClean="0"/>
              <a:t>squeda </a:t>
            </a:r>
            <a:r>
              <a:rPr lang="es-MX" b="1" dirty="0" smtClean="0"/>
              <a:t>exhaustiva </a:t>
            </a:r>
            <a:r>
              <a:rPr lang="es-MX" dirty="0" smtClean="0"/>
              <a:t>del espacio del problema. </a:t>
            </a:r>
          </a:p>
          <a:p>
            <a:pPr lvl="1"/>
            <a:r>
              <a:rPr lang="es-MX" dirty="0" smtClean="0"/>
              <a:t>Las soluciones también pueden generarse de manera aleatoria; aunque encontrar la solución no está garantizado.</a:t>
            </a:r>
          </a:p>
        </p:txBody>
      </p:sp>
      <p:sp>
        <p:nvSpPr>
          <p:cNvPr id="4" name="Marcador de número de diapositiva 3"/>
          <p:cNvSpPr>
            <a:spLocks noGrp="1"/>
          </p:cNvSpPr>
          <p:nvPr>
            <p:ph type="sldNum" sz="quarter" idx="12"/>
          </p:nvPr>
        </p:nvSpPr>
        <p:spPr/>
        <p:txBody>
          <a:bodyPr/>
          <a:lstStyle/>
          <a:p>
            <a:fld id="{C702D2DC-A499-4EAC-A14E-6F4DF92895F3}" type="slidenum">
              <a:rPr lang="es-MX" smtClean="0"/>
              <a:pPr/>
              <a:t>28</a:t>
            </a:fld>
            <a:endParaRPr lang="es-MX" dirty="0"/>
          </a:p>
        </p:txBody>
      </p:sp>
    </p:spTree>
    <p:extLst>
      <p:ext uri="{BB962C8B-B14F-4D97-AF65-F5344CB8AC3E}">
        <p14:creationId xmlns:p14="http://schemas.microsoft.com/office/powerpoint/2010/main" val="379378201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mtClean="0"/>
              <a:t>Número de Friedman</a:t>
            </a:r>
            <a:endParaRPr lang="es-MX"/>
          </a:p>
        </p:txBody>
      </p:sp>
      <p:sp>
        <p:nvSpPr>
          <p:cNvPr id="3" name="Marcador de contenido 2"/>
          <p:cNvSpPr>
            <a:spLocks noGrp="1"/>
          </p:cNvSpPr>
          <p:nvPr>
            <p:ph idx="1"/>
          </p:nvPr>
        </p:nvSpPr>
        <p:spPr>
          <a:xfrm>
            <a:off x="395536" y="908720"/>
            <a:ext cx="8373616" cy="5184576"/>
          </a:xfrm>
        </p:spPr>
        <p:txBody>
          <a:bodyPr>
            <a:normAutofit/>
          </a:bodyPr>
          <a:lstStyle/>
          <a:p>
            <a:r>
              <a:rPr lang="es-MX" dirty="0" smtClean="0"/>
              <a:t>Un número entero se denomina </a:t>
            </a:r>
            <a:r>
              <a:rPr lang="es-MX" b="1" dirty="0" smtClean="0"/>
              <a:t>número de Friedman</a:t>
            </a:r>
            <a:r>
              <a:rPr lang="es-MX" dirty="0" smtClean="0"/>
              <a:t> si puede escribirse de forma no trivial combinando sus dígitos y las operaciones aritméticas básicas (+,-,*,/), los paréntesis, la concatenación y las potencias.</a:t>
            </a:r>
          </a:p>
          <a:p>
            <a:pPr lvl="1"/>
            <a:r>
              <a:rPr lang="es-MX" dirty="0" smtClean="0"/>
              <a:t>347 = 7^3 + 4 </a:t>
            </a:r>
          </a:p>
          <a:p>
            <a:pPr lvl="1"/>
            <a:r>
              <a:rPr lang="es-MX" dirty="0" smtClean="0"/>
              <a:t>153 = 3 x 51</a:t>
            </a:r>
          </a:p>
          <a:p>
            <a:pPr lvl="1"/>
            <a:endParaRPr lang="es-MX" dirty="0" smtClean="0"/>
          </a:p>
          <a:p>
            <a:pPr marL="457200" lvl="1" indent="0" algn="r">
              <a:buNone/>
            </a:pPr>
            <a:r>
              <a:rPr lang="es-MX" dirty="0" smtClean="0">
                <a:solidFill>
                  <a:srgbClr val="C0504D"/>
                </a:solidFill>
              </a:rPr>
              <a:t>¿Cómo saber si un número dado es de Friedman?</a:t>
            </a:r>
          </a:p>
          <a:p>
            <a:pPr marL="457200" lvl="1" indent="0" algn="r">
              <a:buNone/>
            </a:pPr>
            <a:r>
              <a:rPr lang="es-MX" dirty="0" smtClean="0">
                <a:solidFill>
                  <a:srgbClr val="C0504D"/>
                </a:solidFill>
              </a:rPr>
              <a:t>¿Podríamos tener un </a:t>
            </a:r>
            <a:r>
              <a:rPr lang="es-MX" u="sng" dirty="0" smtClean="0">
                <a:solidFill>
                  <a:srgbClr val="C0504D"/>
                </a:solidFill>
              </a:rPr>
              <a:t>generador informado</a:t>
            </a:r>
            <a:r>
              <a:rPr lang="es-MX" dirty="0" smtClean="0">
                <a:solidFill>
                  <a:srgbClr val="C0504D"/>
                </a:solidFill>
              </a:rPr>
              <a:t>?</a:t>
            </a:r>
          </a:p>
          <a:p>
            <a:pPr marL="457200" lvl="1" indent="0" algn="r">
              <a:buNone/>
            </a:pPr>
            <a:r>
              <a:rPr lang="es-MX" dirty="0" smtClean="0">
                <a:solidFill>
                  <a:srgbClr val="C0504D"/>
                </a:solidFill>
              </a:rPr>
              <a:t>¿cómo limitar o guiar las búsquedas?</a:t>
            </a:r>
          </a:p>
          <a:p>
            <a:endParaRPr lang="es-MX" dirty="0" smtClean="0">
              <a:solidFill>
                <a:srgbClr val="C0504D"/>
              </a:solidFill>
            </a:endParaRPr>
          </a:p>
          <a:p>
            <a:pPr lvl="1"/>
            <a:endParaRPr lang="es-MX" dirty="0"/>
          </a:p>
        </p:txBody>
      </p:sp>
      <p:sp>
        <p:nvSpPr>
          <p:cNvPr id="4" name="Marcador de número de diapositiva 3"/>
          <p:cNvSpPr>
            <a:spLocks noGrp="1"/>
          </p:cNvSpPr>
          <p:nvPr>
            <p:ph type="sldNum" sz="quarter" idx="12"/>
          </p:nvPr>
        </p:nvSpPr>
        <p:spPr/>
        <p:txBody>
          <a:bodyPr/>
          <a:lstStyle/>
          <a:p>
            <a:fld id="{C702D2DC-A499-4EAC-A14E-6F4DF92895F3}" type="slidenum">
              <a:rPr lang="es-MX" smtClean="0"/>
              <a:pPr/>
              <a:t>29</a:t>
            </a:fld>
            <a:endParaRPr lang="es-MX"/>
          </a:p>
        </p:txBody>
      </p:sp>
    </p:spTree>
    <p:extLst>
      <p:ext uri="{BB962C8B-B14F-4D97-AF65-F5344CB8AC3E}">
        <p14:creationId xmlns:p14="http://schemas.microsoft.com/office/powerpoint/2010/main" val="186084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422275" y="228600"/>
            <a:ext cx="8340725" cy="838200"/>
          </a:xfrm>
        </p:spPr>
        <p:txBody>
          <a:bodyPr/>
          <a:lstStyle/>
          <a:p>
            <a:r>
              <a:rPr lang="es-ES" sz="3400" dirty="0"/>
              <a:t>El Granjero, la zorra, el ganso y el trigo</a:t>
            </a:r>
          </a:p>
        </p:txBody>
      </p:sp>
      <p:sp>
        <p:nvSpPr>
          <p:cNvPr id="252931" name="Rectangle 3"/>
          <p:cNvSpPr>
            <a:spLocks noGrp="1" noChangeArrowheads="1"/>
          </p:cNvSpPr>
          <p:nvPr>
            <p:ph type="body" idx="1"/>
          </p:nvPr>
        </p:nvSpPr>
        <p:spPr>
          <a:xfrm>
            <a:off x="683568" y="1196752"/>
            <a:ext cx="7920880" cy="4824536"/>
          </a:xfrm>
        </p:spPr>
        <p:txBody>
          <a:bodyPr>
            <a:normAutofit/>
          </a:bodyPr>
          <a:lstStyle/>
          <a:p>
            <a:pPr marL="0" indent="0">
              <a:lnSpc>
                <a:spcPct val="160000"/>
              </a:lnSpc>
              <a:buFontTx/>
              <a:buNone/>
            </a:pPr>
            <a:r>
              <a:rPr lang="es-ES" sz="2300" dirty="0"/>
              <a:t>Un granjero quiere cruzar un rió llevando consigo una zorra, una ganso y un saco de trigo. Por desgracia, su bote es tan pequeño que sólo puede transportar una de sus pertenencias en cada viaje. Peor aún, la zorra, si no se le vigila, se come al ganso, y el ganso, si no se le cuida, se come el trigo; de modo que el granjero no debe dejar a la zorra sola con el ganso o al ganso solo con el trigo.</a:t>
            </a:r>
          </a:p>
          <a:p>
            <a:pPr marL="0" indent="0">
              <a:lnSpc>
                <a:spcPct val="160000"/>
              </a:lnSpc>
              <a:buFontTx/>
              <a:buNone/>
            </a:pPr>
            <a:r>
              <a:rPr lang="es-ES" sz="2600" b="1" dirty="0">
                <a:solidFill>
                  <a:srgbClr val="C0504D"/>
                </a:solidFill>
              </a:rPr>
              <a:t>¿qué puede hacer?</a:t>
            </a:r>
          </a:p>
        </p:txBody>
      </p:sp>
    </p:spTree>
    <p:extLst>
      <p:ext uri="{BB962C8B-B14F-4D97-AF65-F5344CB8AC3E}">
        <p14:creationId xmlns:p14="http://schemas.microsoft.com/office/powerpoint/2010/main" val="89560881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Problemas de </a:t>
            </a:r>
            <a:r>
              <a:rPr lang="es-ES_tradnl" dirty="0" smtClean="0"/>
              <a:t>satisfacción </a:t>
            </a:r>
            <a:r>
              <a:rPr lang="es-ES_tradnl" dirty="0"/>
              <a:t>de </a:t>
            </a:r>
            <a:r>
              <a:rPr lang="es-ES_tradnl" dirty="0" smtClean="0"/>
              <a:t>restricciones </a:t>
            </a:r>
            <a:endParaRPr lang="es-MX" dirty="0"/>
          </a:p>
        </p:txBody>
      </p:sp>
      <p:sp>
        <p:nvSpPr>
          <p:cNvPr id="3" name="Marcador de contenido 2"/>
          <p:cNvSpPr>
            <a:spLocks noGrp="1"/>
          </p:cNvSpPr>
          <p:nvPr>
            <p:ph idx="1"/>
          </p:nvPr>
        </p:nvSpPr>
        <p:spPr/>
        <p:txBody>
          <a:bodyPr>
            <a:normAutofit fontScale="85000" lnSpcReduction="10000"/>
          </a:bodyPr>
          <a:lstStyle/>
          <a:p>
            <a:r>
              <a:rPr lang="es-ES_tradnl" dirty="0"/>
              <a:t>La idea de las técnicas de PSR es resolver problemas mediante la declaración de restricciones sobre el área del problema (el espacio de estados) y consecuentemente encontrar soluciones que satisfagan todas las restricciones</a:t>
            </a:r>
            <a:r>
              <a:rPr lang="es-ES_tradnl" dirty="0" smtClean="0"/>
              <a:t>.</a:t>
            </a:r>
          </a:p>
          <a:p>
            <a:r>
              <a:rPr lang="es-ES_tradnl" dirty="0" smtClean="0"/>
              <a:t>Los PSR consisten </a:t>
            </a:r>
            <a:r>
              <a:rPr lang="es-ES_tradnl" dirty="0"/>
              <a:t>en un conjunto finito de variables, un dominio de valores finito para cada variable y un conjunto de restricciones que acotan las posibles combinaciones de valores que estas variables pueden tomar en su </a:t>
            </a:r>
            <a:r>
              <a:rPr lang="es-ES_tradnl" dirty="0" smtClean="0"/>
              <a:t>dominio.</a:t>
            </a:r>
          </a:p>
          <a:p>
            <a:pPr lvl="1"/>
            <a:r>
              <a:rPr lang="es-ES_tradnl" dirty="0"/>
              <a:t>Colorear mapas, crucigramas, 8-reinas, sudoku, ..</a:t>
            </a:r>
            <a:r>
              <a:rPr lang="es-ES_tradnl" dirty="0" smtClean="0"/>
              <a:t>.	</a:t>
            </a:r>
            <a:endParaRPr lang="es-ES_tradnl" dirty="0"/>
          </a:p>
          <a:p>
            <a:pPr lvl="1"/>
            <a:r>
              <a:rPr lang="es-ES_tradnl" dirty="0"/>
              <a:t>Asignación/distribución/ubicación de recursos (distribución de </a:t>
            </a:r>
            <a:r>
              <a:rPr lang="es-ES_tradnl" dirty="0" smtClean="0"/>
              <a:t>tareas de </a:t>
            </a:r>
            <a:r>
              <a:rPr lang="es-ES_tradnl" dirty="0"/>
              <a:t>fabricación, ubicación de gasolineras</a:t>
            </a:r>
            <a:r>
              <a:rPr lang="es-ES_tradnl" dirty="0" smtClean="0"/>
              <a:t>, etc.)</a:t>
            </a:r>
            <a:endParaRPr lang="es-ES_tradnl" dirty="0"/>
          </a:p>
          <a:p>
            <a:pPr marL="0" indent="0">
              <a:buNone/>
            </a:pPr>
            <a:endParaRPr lang="es-ES_tradnl" i="1" dirty="0" smtClean="0"/>
          </a:p>
          <a:p>
            <a:pPr marL="0" indent="0">
              <a:buNone/>
            </a:pPr>
            <a:endParaRPr lang="es-ES_tradnl" i="1" dirty="0" smtClean="0"/>
          </a:p>
          <a:p>
            <a:pPr marL="0" indent="0" algn="r">
              <a:buNone/>
            </a:pPr>
            <a:r>
              <a:rPr lang="es-ES_tradnl" sz="1900" i="1" dirty="0" smtClean="0"/>
              <a:t>Basado </a:t>
            </a:r>
            <a:r>
              <a:rPr lang="es-ES_tradnl" sz="1900" i="1" dirty="0"/>
              <a:t>en </a:t>
            </a:r>
            <a:r>
              <a:rPr lang="en-US" sz="1900" i="1" dirty="0"/>
              <a:t>http://</a:t>
            </a:r>
            <a:r>
              <a:rPr lang="en-US" sz="1900" i="1" dirty="0" err="1"/>
              <a:t>www.cs.us.es</a:t>
            </a:r>
            <a:r>
              <a:rPr lang="en-US" sz="1900" i="1" dirty="0"/>
              <a:t>/~</a:t>
            </a:r>
            <a:r>
              <a:rPr lang="en-US" sz="1900" i="1" dirty="0" err="1"/>
              <a:t>fsancho</a:t>
            </a:r>
            <a:r>
              <a:rPr lang="en-US" sz="1900" i="1" dirty="0"/>
              <a:t>/?e=</a:t>
            </a:r>
            <a:r>
              <a:rPr lang="en-US" sz="1900" i="1" dirty="0" smtClean="0"/>
              <a:t>141</a:t>
            </a:r>
            <a:endParaRPr lang="es-MX" sz="1900" dirty="0"/>
          </a:p>
        </p:txBody>
      </p:sp>
      <p:sp>
        <p:nvSpPr>
          <p:cNvPr id="4" name="Marcador de número de diapositiva 3"/>
          <p:cNvSpPr>
            <a:spLocks noGrp="1"/>
          </p:cNvSpPr>
          <p:nvPr>
            <p:ph type="sldNum" sz="quarter" idx="12"/>
          </p:nvPr>
        </p:nvSpPr>
        <p:spPr/>
        <p:txBody>
          <a:bodyPr/>
          <a:lstStyle/>
          <a:p>
            <a:fld id="{C702D2DC-A499-4EAC-A14E-6F4DF92895F3}" type="slidenum">
              <a:rPr lang="es-MX" smtClean="0"/>
              <a:pPr/>
              <a:t>30</a:t>
            </a:fld>
            <a:endParaRPr lang="es-MX" dirty="0"/>
          </a:p>
        </p:txBody>
      </p:sp>
    </p:spTree>
    <p:extLst>
      <p:ext uri="{BB962C8B-B14F-4D97-AF65-F5344CB8AC3E}">
        <p14:creationId xmlns:p14="http://schemas.microsoft.com/office/powerpoint/2010/main" val="170816100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Problema de las 8 reinas</a:t>
            </a:r>
            <a:endParaRPr lang="es-MX" dirty="0"/>
          </a:p>
        </p:txBody>
      </p:sp>
      <p:sp>
        <p:nvSpPr>
          <p:cNvPr id="3" name="Marcador de contenido 2"/>
          <p:cNvSpPr>
            <a:spLocks noGrp="1"/>
          </p:cNvSpPr>
          <p:nvPr>
            <p:ph idx="1"/>
          </p:nvPr>
        </p:nvSpPr>
        <p:spPr/>
        <p:txBody>
          <a:bodyPr>
            <a:normAutofit/>
          </a:bodyPr>
          <a:lstStyle/>
          <a:p>
            <a:r>
              <a:rPr lang="es-ES_tradnl" dirty="0" smtClean="0"/>
              <a:t>Colocar 8 reinas </a:t>
            </a:r>
            <a:r>
              <a:rPr lang="es-ES_tradnl" dirty="0"/>
              <a:t>en un tablero de ajedrez de de tal manera que ninguna de </a:t>
            </a:r>
            <a:r>
              <a:rPr lang="es-ES_tradnl" dirty="0" smtClean="0"/>
              <a:t>ellas quede </a:t>
            </a:r>
            <a:r>
              <a:rPr lang="es-ES_tradnl" dirty="0"/>
              <a:t>atacando a </a:t>
            </a:r>
            <a:r>
              <a:rPr lang="es-ES_tradnl" dirty="0" smtClean="0"/>
              <a:t>las otras.</a:t>
            </a:r>
          </a:p>
          <a:p>
            <a:endParaRPr lang="es-ES_tradnl" dirty="0"/>
          </a:p>
          <a:p>
            <a:endParaRPr lang="es-ES_tradnl" dirty="0" smtClean="0"/>
          </a:p>
          <a:p>
            <a:endParaRPr lang="es-ES_tradnl" dirty="0"/>
          </a:p>
        </p:txBody>
      </p:sp>
      <p:sp>
        <p:nvSpPr>
          <p:cNvPr id="4" name="Marcador de número de diapositiva 3"/>
          <p:cNvSpPr>
            <a:spLocks noGrp="1"/>
          </p:cNvSpPr>
          <p:nvPr>
            <p:ph type="sldNum" sz="quarter" idx="12"/>
          </p:nvPr>
        </p:nvSpPr>
        <p:spPr/>
        <p:txBody>
          <a:bodyPr/>
          <a:lstStyle/>
          <a:p>
            <a:fld id="{C702D2DC-A499-4EAC-A14E-6F4DF92895F3}" type="slidenum">
              <a:rPr lang="es-MX" smtClean="0"/>
              <a:pPr/>
              <a:t>31</a:t>
            </a:fld>
            <a:endParaRPr lang="es-MX" dirty="0"/>
          </a:p>
        </p:txBody>
      </p:sp>
      <p:pic>
        <p:nvPicPr>
          <p:cNvPr id="5" name="Imagen 4" descr="soluciones.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2492896"/>
            <a:ext cx="6973036" cy="3600400"/>
          </a:xfrm>
          <a:prstGeom prst="rect">
            <a:avLst/>
          </a:prstGeom>
        </p:spPr>
      </p:pic>
    </p:spTree>
    <p:extLst>
      <p:ext uri="{BB962C8B-B14F-4D97-AF65-F5344CB8AC3E}">
        <p14:creationId xmlns:p14="http://schemas.microsoft.com/office/powerpoint/2010/main" val="114423439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s-ES"/>
              <a:t>Ejemplo de aplicación – DENDRAL</a:t>
            </a:r>
            <a:br>
              <a:rPr lang="es-ES"/>
            </a:br>
            <a:r>
              <a:rPr lang="es-ES" sz="2200" i="1"/>
              <a:t>Análisis de espectrogramas de masas</a:t>
            </a:r>
          </a:p>
        </p:txBody>
      </p:sp>
      <p:sp>
        <p:nvSpPr>
          <p:cNvPr id="290819" name="Text Box 3"/>
          <p:cNvSpPr txBox="1">
            <a:spLocks noChangeArrowheads="1"/>
          </p:cNvSpPr>
          <p:nvPr/>
        </p:nvSpPr>
        <p:spPr bwMode="auto">
          <a:xfrm>
            <a:off x="2178050" y="2002433"/>
            <a:ext cx="1593850" cy="5905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s-ES" sz="1600" b="1" dirty="0"/>
              <a:t>Enumerador</a:t>
            </a:r>
            <a:br>
              <a:rPr lang="es-ES" sz="1600" b="1" dirty="0"/>
            </a:br>
            <a:r>
              <a:rPr lang="es-ES" sz="1600" b="1" dirty="0"/>
              <a:t>de estructuras</a:t>
            </a:r>
          </a:p>
        </p:txBody>
      </p:sp>
      <p:sp>
        <p:nvSpPr>
          <p:cNvPr id="290820" name="Text Box 4"/>
          <p:cNvSpPr txBox="1">
            <a:spLocks noChangeArrowheads="1"/>
          </p:cNvSpPr>
          <p:nvPr/>
        </p:nvSpPr>
        <p:spPr bwMode="auto">
          <a:xfrm>
            <a:off x="4483100" y="1988145"/>
            <a:ext cx="1762125" cy="5905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s-ES" sz="1600" b="1"/>
              <a:t>Sintetizador de</a:t>
            </a:r>
            <a:br>
              <a:rPr lang="es-ES" sz="1600" b="1"/>
            </a:br>
            <a:r>
              <a:rPr lang="es-ES" sz="1600" b="1"/>
              <a:t>espectrogramas</a:t>
            </a:r>
          </a:p>
        </p:txBody>
      </p:sp>
      <p:sp>
        <p:nvSpPr>
          <p:cNvPr id="290821" name="Line 5"/>
          <p:cNvSpPr>
            <a:spLocks noChangeShapeType="1"/>
          </p:cNvSpPr>
          <p:nvPr/>
        </p:nvSpPr>
        <p:spPr bwMode="auto">
          <a:xfrm>
            <a:off x="4919663" y="2924770"/>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0822" name="Line 6"/>
          <p:cNvSpPr>
            <a:spLocks noChangeShapeType="1"/>
          </p:cNvSpPr>
          <p:nvPr/>
        </p:nvSpPr>
        <p:spPr bwMode="auto">
          <a:xfrm>
            <a:off x="4691063" y="3534370"/>
            <a:ext cx="1447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0823" name="Line 7"/>
          <p:cNvSpPr>
            <a:spLocks noChangeShapeType="1"/>
          </p:cNvSpPr>
          <p:nvPr/>
        </p:nvSpPr>
        <p:spPr bwMode="auto">
          <a:xfrm flipV="1">
            <a:off x="5148263" y="300097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0824" name="Line 8"/>
          <p:cNvSpPr>
            <a:spLocks noChangeShapeType="1"/>
          </p:cNvSpPr>
          <p:nvPr/>
        </p:nvSpPr>
        <p:spPr bwMode="auto">
          <a:xfrm flipV="1">
            <a:off x="5405438" y="315337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0825" name="Line 9"/>
          <p:cNvSpPr>
            <a:spLocks noChangeShapeType="1"/>
          </p:cNvSpPr>
          <p:nvPr/>
        </p:nvSpPr>
        <p:spPr bwMode="auto">
          <a:xfrm flipV="1">
            <a:off x="5834063" y="300097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0831" name="Text Box 15"/>
          <p:cNvSpPr txBox="1">
            <a:spLocks noChangeArrowheads="1"/>
          </p:cNvSpPr>
          <p:nvPr/>
        </p:nvSpPr>
        <p:spPr bwMode="auto">
          <a:xfrm>
            <a:off x="5894388" y="2986683"/>
            <a:ext cx="1290637" cy="457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s-ES" sz="1200" b="1" i="1"/>
              <a:t>Espectrograma</a:t>
            </a:r>
          </a:p>
          <a:p>
            <a:pPr algn="ctr"/>
            <a:r>
              <a:rPr lang="es-ES" sz="1200" b="1" i="1"/>
              <a:t>sintético</a:t>
            </a:r>
          </a:p>
        </p:txBody>
      </p:sp>
      <p:sp>
        <p:nvSpPr>
          <p:cNvPr id="290833" name="Text Box 17"/>
          <p:cNvSpPr txBox="1">
            <a:spLocks noChangeArrowheads="1"/>
          </p:cNvSpPr>
          <p:nvPr/>
        </p:nvSpPr>
        <p:spPr bwMode="auto">
          <a:xfrm>
            <a:off x="4530725" y="4307483"/>
            <a:ext cx="1784350" cy="5905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s-ES" sz="1600" b="1"/>
              <a:t>Comparación de</a:t>
            </a:r>
          </a:p>
          <a:p>
            <a:pPr algn="ctr"/>
            <a:r>
              <a:rPr lang="es-ES" sz="1600" b="1"/>
              <a:t>espectrogramas</a:t>
            </a:r>
          </a:p>
        </p:txBody>
      </p:sp>
      <p:sp>
        <p:nvSpPr>
          <p:cNvPr id="290834" name="AutoShape 18"/>
          <p:cNvSpPr>
            <a:spLocks noChangeArrowheads="1"/>
          </p:cNvSpPr>
          <p:nvPr/>
        </p:nvSpPr>
        <p:spPr bwMode="auto">
          <a:xfrm>
            <a:off x="5275263" y="3858220"/>
            <a:ext cx="304800" cy="304800"/>
          </a:xfrm>
          <a:prstGeom prst="downArrow">
            <a:avLst>
              <a:gd name="adj1" fmla="val 50000"/>
              <a:gd name="adj2" fmla="val 50519"/>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90840" name="Text Box 24"/>
          <p:cNvSpPr txBox="1">
            <a:spLocks noChangeArrowheads="1"/>
          </p:cNvSpPr>
          <p:nvPr/>
        </p:nvSpPr>
        <p:spPr bwMode="auto">
          <a:xfrm>
            <a:off x="666750" y="2156420"/>
            <a:ext cx="868363" cy="3365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s-ES" sz="1600" b="1"/>
              <a:t>C</a:t>
            </a:r>
            <a:r>
              <a:rPr lang="es-ES" sz="1600" b="1" baseline="-25000"/>
              <a:t>8</a:t>
            </a:r>
            <a:r>
              <a:rPr lang="es-ES" sz="1600" b="1"/>
              <a:t>H</a:t>
            </a:r>
            <a:r>
              <a:rPr lang="es-ES" sz="1600" b="1" baseline="-25000"/>
              <a:t>16</a:t>
            </a:r>
            <a:r>
              <a:rPr lang="es-ES" sz="1600" b="1"/>
              <a:t>O</a:t>
            </a:r>
          </a:p>
        </p:txBody>
      </p:sp>
      <p:sp>
        <p:nvSpPr>
          <p:cNvPr id="290841" name="AutoShape 25"/>
          <p:cNvSpPr>
            <a:spLocks noChangeArrowheads="1"/>
          </p:cNvSpPr>
          <p:nvPr/>
        </p:nvSpPr>
        <p:spPr bwMode="auto">
          <a:xfrm>
            <a:off x="1660525" y="2173883"/>
            <a:ext cx="304800" cy="304800"/>
          </a:xfrm>
          <a:prstGeom prst="rightArrow">
            <a:avLst>
              <a:gd name="adj1" fmla="val 60417"/>
              <a:gd name="adj2" fmla="val 50000"/>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90842" name="AutoShape 26"/>
          <p:cNvSpPr>
            <a:spLocks noChangeArrowheads="1"/>
          </p:cNvSpPr>
          <p:nvPr/>
        </p:nvSpPr>
        <p:spPr bwMode="auto">
          <a:xfrm>
            <a:off x="3962400" y="2205633"/>
            <a:ext cx="304800" cy="304800"/>
          </a:xfrm>
          <a:prstGeom prst="rightArrow">
            <a:avLst>
              <a:gd name="adj1" fmla="val 60417"/>
              <a:gd name="adj2" fmla="val 50000"/>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90843" name="Line 27"/>
          <p:cNvSpPr>
            <a:spLocks noChangeShapeType="1"/>
          </p:cNvSpPr>
          <p:nvPr/>
        </p:nvSpPr>
        <p:spPr bwMode="auto">
          <a:xfrm>
            <a:off x="2463800" y="4223345"/>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0844" name="Line 28"/>
          <p:cNvSpPr>
            <a:spLocks noChangeShapeType="1"/>
          </p:cNvSpPr>
          <p:nvPr/>
        </p:nvSpPr>
        <p:spPr bwMode="auto">
          <a:xfrm>
            <a:off x="2235200" y="4832945"/>
            <a:ext cx="1447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0845" name="Line 29"/>
          <p:cNvSpPr>
            <a:spLocks noChangeShapeType="1"/>
          </p:cNvSpPr>
          <p:nvPr/>
        </p:nvSpPr>
        <p:spPr bwMode="auto">
          <a:xfrm flipV="1">
            <a:off x="2692400" y="4299545"/>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0846" name="Line 30"/>
          <p:cNvSpPr>
            <a:spLocks noChangeShapeType="1"/>
          </p:cNvSpPr>
          <p:nvPr/>
        </p:nvSpPr>
        <p:spPr bwMode="auto">
          <a:xfrm flipV="1">
            <a:off x="2949575" y="4451945"/>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0847" name="Line 31"/>
          <p:cNvSpPr>
            <a:spLocks noChangeShapeType="1"/>
          </p:cNvSpPr>
          <p:nvPr/>
        </p:nvSpPr>
        <p:spPr bwMode="auto">
          <a:xfrm flipV="1">
            <a:off x="3378200" y="4299545"/>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0848" name="Text Box 32"/>
          <p:cNvSpPr txBox="1">
            <a:spLocks noChangeArrowheads="1"/>
          </p:cNvSpPr>
          <p:nvPr/>
        </p:nvSpPr>
        <p:spPr bwMode="auto">
          <a:xfrm>
            <a:off x="1084263" y="4285258"/>
            <a:ext cx="1290637" cy="457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s-ES" sz="1200" b="1" i="1"/>
              <a:t>Espectrograma</a:t>
            </a:r>
          </a:p>
          <a:p>
            <a:pPr algn="ctr"/>
            <a:r>
              <a:rPr lang="es-ES" sz="1200" b="1" i="1"/>
              <a:t>experimental</a:t>
            </a:r>
          </a:p>
        </p:txBody>
      </p:sp>
      <p:sp>
        <p:nvSpPr>
          <p:cNvPr id="290849" name="AutoShape 33"/>
          <p:cNvSpPr>
            <a:spLocks noChangeArrowheads="1"/>
          </p:cNvSpPr>
          <p:nvPr/>
        </p:nvSpPr>
        <p:spPr bwMode="auto">
          <a:xfrm>
            <a:off x="3990975" y="4480520"/>
            <a:ext cx="304800" cy="304800"/>
          </a:xfrm>
          <a:prstGeom prst="rightArrow">
            <a:avLst>
              <a:gd name="adj1" fmla="val 60417"/>
              <a:gd name="adj2" fmla="val 50000"/>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90850" name="AutoShape 34"/>
          <p:cNvSpPr>
            <a:spLocks noChangeArrowheads="1"/>
          </p:cNvSpPr>
          <p:nvPr/>
        </p:nvSpPr>
        <p:spPr bwMode="auto">
          <a:xfrm>
            <a:off x="6583363" y="4434483"/>
            <a:ext cx="304800" cy="304800"/>
          </a:xfrm>
          <a:prstGeom prst="rightArrow">
            <a:avLst>
              <a:gd name="adj1" fmla="val 60417"/>
              <a:gd name="adj2" fmla="val 50000"/>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90851" name="Text Box 35"/>
          <p:cNvSpPr txBox="1">
            <a:spLocks noChangeArrowheads="1"/>
          </p:cNvSpPr>
          <p:nvPr/>
        </p:nvSpPr>
        <p:spPr bwMode="auto">
          <a:xfrm>
            <a:off x="7146925" y="4015383"/>
            <a:ext cx="1312863" cy="10699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s-ES" sz="1600" b="1"/>
              <a:t>Lista de</a:t>
            </a:r>
          </a:p>
          <a:p>
            <a:pPr algn="ctr"/>
            <a:r>
              <a:rPr lang="es-ES" sz="1600" b="1"/>
              <a:t>Estructuras</a:t>
            </a:r>
            <a:br>
              <a:rPr lang="es-ES" sz="1600" b="1"/>
            </a:br>
            <a:r>
              <a:rPr lang="es-ES" sz="1600" b="1"/>
              <a:t>químicas</a:t>
            </a:r>
          </a:p>
          <a:p>
            <a:pPr algn="ctr"/>
            <a:r>
              <a:rPr lang="es-ES" sz="1600" b="1"/>
              <a:t>aceptables</a:t>
            </a:r>
          </a:p>
        </p:txBody>
      </p:sp>
      <p:sp>
        <p:nvSpPr>
          <p:cNvPr id="290852" name="Line 36"/>
          <p:cNvSpPr>
            <a:spLocks noChangeShapeType="1"/>
          </p:cNvSpPr>
          <p:nvPr/>
        </p:nvSpPr>
        <p:spPr bwMode="auto">
          <a:xfrm>
            <a:off x="755650" y="3716933"/>
            <a:ext cx="7632700" cy="0"/>
          </a:xfrm>
          <a:prstGeom prst="line">
            <a:avLst/>
          </a:prstGeom>
          <a:noFill/>
          <a:ln w="28575">
            <a:solidFill>
              <a:schemeClr va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0853" name="Line 37"/>
          <p:cNvSpPr>
            <a:spLocks noChangeShapeType="1"/>
          </p:cNvSpPr>
          <p:nvPr/>
        </p:nvSpPr>
        <p:spPr bwMode="auto">
          <a:xfrm>
            <a:off x="755650" y="1700808"/>
            <a:ext cx="7632700" cy="0"/>
          </a:xfrm>
          <a:prstGeom prst="line">
            <a:avLst/>
          </a:prstGeom>
          <a:noFill/>
          <a:ln w="28575">
            <a:solidFill>
              <a:schemeClr va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0854" name="Text Box 38"/>
          <p:cNvSpPr txBox="1">
            <a:spLocks noChangeArrowheads="1"/>
          </p:cNvSpPr>
          <p:nvPr/>
        </p:nvSpPr>
        <p:spPr bwMode="auto">
          <a:xfrm>
            <a:off x="6856413" y="2080220"/>
            <a:ext cx="1441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b="1" i="1">
                <a:solidFill>
                  <a:schemeClr val="hlink"/>
                </a:solidFill>
              </a:rPr>
              <a:t>Generación</a:t>
            </a:r>
          </a:p>
        </p:txBody>
      </p:sp>
      <p:sp>
        <p:nvSpPr>
          <p:cNvPr id="290855" name="Line 39"/>
          <p:cNvSpPr>
            <a:spLocks noChangeShapeType="1"/>
          </p:cNvSpPr>
          <p:nvPr/>
        </p:nvSpPr>
        <p:spPr bwMode="auto">
          <a:xfrm>
            <a:off x="755650" y="3788370"/>
            <a:ext cx="7632700" cy="0"/>
          </a:xfrm>
          <a:prstGeom prst="line">
            <a:avLst/>
          </a:prstGeom>
          <a:noFill/>
          <a:ln w="28575">
            <a:solidFill>
              <a:srgbClr val="CC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0856" name="Line 40"/>
          <p:cNvSpPr>
            <a:spLocks noChangeShapeType="1"/>
          </p:cNvSpPr>
          <p:nvPr/>
        </p:nvSpPr>
        <p:spPr bwMode="auto">
          <a:xfrm>
            <a:off x="769938" y="5733256"/>
            <a:ext cx="7632700" cy="0"/>
          </a:xfrm>
          <a:prstGeom prst="line">
            <a:avLst/>
          </a:prstGeom>
          <a:noFill/>
          <a:ln w="28575">
            <a:solidFill>
              <a:srgbClr val="CC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dirty="0"/>
          </a:p>
        </p:txBody>
      </p:sp>
      <p:sp>
        <p:nvSpPr>
          <p:cNvPr id="290857" name="Text Box 41"/>
          <p:cNvSpPr txBox="1">
            <a:spLocks noChangeArrowheads="1"/>
          </p:cNvSpPr>
          <p:nvPr/>
        </p:nvSpPr>
        <p:spPr bwMode="auto">
          <a:xfrm>
            <a:off x="1384300" y="5032970"/>
            <a:ext cx="958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b="1" i="1">
                <a:solidFill>
                  <a:srgbClr val="CC3300"/>
                </a:solidFill>
              </a:rPr>
              <a:t>Prueba</a:t>
            </a:r>
          </a:p>
        </p:txBody>
      </p:sp>
      <p:pic>
        <p:nvPicPr>
          <p:cNvPr id="2" name="Imagen 1" descr="formula.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5034756"/>
            <a:ext cx="3771900" cy="698500"/>
          </a:xfrm>
          <a:prstGeom prst="rect">
            <a:avLst/>
          </a:prstGeom>
        </p:spPr>
      </p:pic>
    </p:spTree>
    <p:extLst>
      <p:ext uri="{BB962C8B-B14F-4D97-AF65-F5344CB8AC3E}">
        <p14:creationId xmlns:p14="http://schemas.microsoft.com/office/powerpoint/2010/main" val="30566179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s-ES"/>
              <a:t>Reducción del problema</a:t>
            </a:r>
          </a:p>
        </p:txBody>
      </p:sp>
      <p:sp>
        <p:nvSpPr>
          <p:cNvPr id="292867" name="Rectangle 3"/>
          <p:cNvSpPr>
            <a:spLocks noGrp="1" noChangeArrowheads="1"/>
          </p:cNvSpPr>
          <p:nvPr>
            <p:ph type="body" idx="1"/>
          </p:nvPr>
        </p:nvSpPr>
        <p:spPr>
          <a:xfrm>
            <a:off x="395288" y="1052736"/>
            <a:ext cx="8353425" cy="505460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normAutofit/>
          </a:bodyPr>
          <a:lstStyle/>
          <a:p>
            <a:pPr>
              <a:lnSpc>
                <a:spcPct val="110000"/>
              </a:lnSpc>
            </a:pPr>
            <a:r>
              <a:rPr lang="es-MX" dirty="0" smtClean="0"/>
              <a:t>Reducir un problema dif</a:t>
            </a:r>
            <a:r>
              <a:rPr lang="es-MX" dirty="0" smtClean="0"/>
              <a:t>í</a:t>
            </a:r>
            <a:r>
              <a:rPr lang="es-MX" dirty="0" smtClean="0"/>
              <a:t>cil en varios problemas simples; cuando se solucionan los problemas simples, tambi</a:t>
            </a:r>
            <a:r>
              <a:rPr lang="es-MX" dirty="0" smtClean="0"/>
              <a:t>én se soluciona el complejo. </a:t>
            </a:r>
          </a:p>
          <a:p>
            <a:pPr lvl="1">
              <a:lnSpc>
                <a:spcPct val="110000"/>
              </a:lnSpc>
            </a:pPr>
            <a:r>
              <a:rPr lang="es-MX" i="1" dirty="0" smtClean="0"/>
              <a:t>Divide y vencerás</a:t>
            </a:r>
          </a:p>
          <a:p>
            <a:pPr lvl="1">
              <a:lnSpc>
                <a:spcPct val="110000"/>
              </a:lnSpc>
            </a:pPr>
            <a:r>
              <a:rPr lang="es-MX" dirty="0" smtClean="0"/>
              <a:t>Técnica muy usada por humanos</a:t>
            </a:r>
          </a:p>
          <a:p>
            <a:r>
              <a:rPr lang="es-MX" dirty="0" smtClean="0"/>
              <a:t>T</a:t>
            </a:r>
            <a:r>
              <a:rPr lang="es-MX" dirty="0" smtClean="0"/>
              <a:t>écnica dirigida por un objetivo</a:t>
            </a:r>
          </a:p>
          <a:p>
            <a:pPr lvl="1"/>
            <a:r>
              <a:rPr lang="es-MX" dirty="0" smtClean="0"/>
              <a:t>Objetivo se dividive en sub-objetivos</a:t>
            </a:r>
          </a:p>
          <a:p>
            <a:r>
              <a:rPr lang="es-MX" dirty="0" smtClean="0"/>
              <a:t>Aplicaciones en </a:t>
            </a:r>
            <a:r>
              <a:rPr lang="es-MX" b="1" dirty="0" smtClean="0"/>
              <a:t>planeaci</a:t>
            </a:r>
            <a:r>
              <a:rPr lang="es-MX" b="1" dirty="0" smtClean="0"/>
              <a:t>ón</a:t>
            </a:r>
            <a:r>
              <a:rPr lang="es-MX" dirty="0" smtClean="0"/>
              <a:t>, sistemas expertos, demostración de teoremas.</a:t>
            </a:r>
          </a:p>
          <a:p>
            <a:pPr marL="0" indent="0">
              <a:buNone/>
            </a:pPr>
            <a:endParaRPr lang="es-MX" dirty="0"/>
          </a:p>
        </p:txBody>
      </p:sp>
    </p:spTree>
    <p:extLst>
      <p:ext uri="{BB962C8B-B14F-4D97-AF65-F5344CB8AC3E}">
        <p14:creationId xmlns:p14="http://schemas.microsoft.com/office/powerpoint/2010/main" val="265958356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395536" y="116632"/>
            <a:ext cx="8229600" cy="706090"/>
          </a:xfrm>
        </p:spPr>
        <p:txBody>
          <a:bodyPr/>
          <a:lstStyle/>
          <a:p>
            <a:r>
              <a:rPr lang="es-ES" dirty="0"/>
              <a:t>Mundo de cubos</a:t>
            </a:r>
          </a:p>
        </p:txBody>
      </p:sp>
      <p:sp>
        <p:nvSpPr>
          <p:cNvPr id="294915" name="Rectangle 3"/>
          <p:cNvSpPr>
            <a:spLocks noGrp="1" noChangeArrowheads="1"/>
          </p:cNvSpPr>
          <p:nvPr>
            <p:ph type="body" idx="1"/>
          </p:nvPr>
        </p:nvSpPr>
        <p:spPr>
          <a:xfrm>
            <a:off x="395288" y="3501008"/>
            <a:ext cx="8424862" cy="2590800"/>
          </a:xfrm>
        </p:spPr>
        <p:txBody>
          <a:bodyPr/>
          <a:lstStyle/>
          <a:p>
            <a:pPr>
              <a:lnSpc>
                <a:spcPct val="120000"/>
              </a:lnSpc>
            </a:pPr>
            <a:r>
              <a:rPr lang="es-ES" sz="2600" dirty="0"/>
              <a:t>Diseñar un robot que obedezca instrucciones como “</a:t>
            </a:r>
            <a:r>
              <a:rPr lang="es-ES" sz="2600" i="1" u="sng" dirty="0"/>
              <a:t>coloca el cubo X sobre el cubo Y</a:t>
            </a:r>
            <a:r>
              <a:rPr lang="es-ES" sz="2600" dirty="0"/>
              <a:t>”. ¿cómo podemos hacerlo?</a:t>
            </a:r>
          </a:p>
          <a:p>
            <a:pPr lvl="1">
              <a:lnSpc>
                <a:spcPct val="120000"/>
              </a:lnSpc>
            </a:pPr>
            <a:r>
              <a:rPr lang="es-ES" sz="2400" dirty="0"/>
              <a:t>Dividiendo el problema en problemas m</a:t>
            </a:r>
            <a:r>
              <a:rPr lang="en-US" sz="2400" dirty="0" err="1"/>
              <a:t>á</a:t>
            </a:r>
            <a:r>
              <a:rPr lang="es-ES" sz="2400" dirty="0"/>
              <a:t>s pequeños, y estableciendo un modo de comunicación entre ellos.</a:t>
            </a:r>
          </a:p>
        </p:txBody>
      </p:sp>
      <p:grpSp>
        <p:nvGrpSpPr>
          <p:cNvPr id="294916" name="Group 4"/>
          <p:cNvGrpSpPr>
            <a:grpSpLocks/>
          </p:cNvGrpSpPr>
          <p:nvPr/>
        </p:nvGrpSpPr>
        <p:grpSpPr bwMode="auto">
          <a:xfrm>
            <a:off x="685800" y="908720"/>
            <a:ext cx="7848600" cy="2314575"/>
            <a:chOff x="528" y="864"/>
            <a:chExt cx="4944" cy="1458"/>
          </a:xfrm>
        </p:grpSpPr>
        <p:sp>
          <p:nvSpPr>
            <p:cNvPr id="294917" name="AutoShape 5"/>
            <p:cNvSpPr>
              <a:spLocks noChangeArrowheads="1"/>
            </p:cNvSpPr>
            <p:nvPr/>
          </p:nvSpPr>
          <p:spPr bwMode="auto">
            <a:xfrm>
              <a:off x="528" y="1074"/>
              <a:ext cx="4944" cy="1248"/>
            </a:xfrm>
            <a:prstGeom prst="cube">
              <a:avLst>
                <a:gd name="adj" fmla="val 88782"/>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94918" name="AutoShape 6"/>
            <p:cNvSpPr>
              <a:spLocks noChangeArrowheads="1"/>
            </p:cNvSpPr>
            <p:nvPr/>
          </p:nvSpPr>
          <p:spPr bwMode="auto">
            <a:xfrm>
              <a:off x="1152" y="1680"/>
              <a:ext cx="576" cy="432"/>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3200">
                  <a:latin typeface="Times New Roman" charset="0"/>
                </a:rPr>
                <a:t>A</a:t>
              </a:r>
              <a:endParaRPr lang="es-ES" sz="3200">
                <a:latin typeface="Times New Roman" charset="0"/>
              </a:endParaRPr>
            </a:p>
          </p:txBody>
        </p:sp>
        <p:sp>
          <p:nvSpPr>
            <p:cNvPr id="294919" name="AutoShape 7"/>
            <p:cNvSpPr>
              <a:spLocks noChangeArrowheads="1"/>
            </p:cNvSpPr>
            <p:nvPr/>
          </p:nvSpPr>
          <p:spPr bwMode="auto">
            <a:xfrm>
              <a:off x="1152" y="1362"/>
              <a:ext cx="576" cy="432"/>
            </a:xfrm>
            <a:prstGeom prst="cube">
              <a:avLst>
                <a:gd name="adj" fmla="val 25000"/>
              </a:avLst>
            </a:prstGeom>
            <a:solidFill>
              <a:srgbClr val="B2B2B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3200">
                  <a:latin typeface="Times New Roman" charset="0"/>
                </a:rPr>
                <a:t>C</a:t>
              </a:r>
              <a:endParaRPr lang="es-ES" sz="3200">
                <a:latin typeface="Times New Roman" charset="0"/>
              </a:endParaRPr>
            </a:p>
          </p:txBody>
        </p:sp>
        <p:sp>
          <p:nvSpPr>
            <p:cNvPr id="294920" name="AutoShape 8"/>
            <p:cNvSpPr>
              <a:spLocks noChangeArrowheads="1"/>
            </p:cNvSpPr>
            <p:nvPr/>
          </p:nvSpPr>
          <p:spPr bwMode="auto">
            <a:xfrm>
              <a:off x="2334" y="1392"/>
              <a:ext cx="642" cy="582"/>
            </a:xfrm>
            <a:prstGeom prst="cube">
              <a:avLst>
                <a:gd name="adj" fmla="val 25000"/>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3200">
                  <a:latin typeface="Times New Roman" charset="0"/>
                </a:rPr>
                <a:t>B</a:t>
              </a:r>
              <a:endParaRPr lang="es-ES" sz="3200">
                <a:latin typeface="Times New Roman" charset="0"/>
              </a:endParaRPr>
            </a:p>
          </p:txBody>
        </p:sp>
        <p:sp>
          <p:nvSpPr>
            <p:cNvPr id="294921" name="AutoShape 9"/>
            <p:cNvSpPr>
              <a:spLocks noChangeArrowheads="1"/>
            </p:cNvSpPr>
            <p:nvPr/>
          </p:nvSpPr>
          <p:spPr bwMode="auto">
            <a:xfrm>
              <a:off x="2343" y="1113"/>
              <a:ext cx="480" cy="432"/>
            </a:xfrm>
            <a:prstGeom prst="triangle">
              <a:avLst>
                <a:gd name="adj" fmla="val 6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3200">
                  <a:latin typeface="Times New Roman" charset="0"/>
                </a:rPr>
                <a:t>D</a:t>
              </a:r>
              <a:endParaRPr lang="es-ES" sz="3200">
                <a:latin typeface="Times New Roman" charset="0"/>
              </a:endParaRPr>
            </a:p>
          </p:txBody>
        </p:sp>
        <p:sp>
          <p:nvSpPr>
            <p:cNvPr id="294922" name="AutoShape 10"/>
            <p:cNvSpPr>
              <a:spLocks noChangeArrowheads="1"/>
            </p:cNvSpPr>
            <p:nvPr/>
          </p:nvSpPr>
          <p:spPr bwMode="auto">
            <a:xfrm rot="-23157242">
              <a:off x="2712" y="1062"/>
              <a:ext cx="215" cy="450"/>
            </a:xfrm>
            <a:prstGeom prst="triangle">
              <a:avLst>
                <a:gd name="adj" fmla="val 1352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94923" name="AutoShape 11"/>
            <p:cNvSpPr>
              <a:spLocks noChangeArrowheads="1"/>
            </p:cNvSpPr>
            <p:nvPr/>
          </p:nvSpPr>
          <p:spPr bwMode="auto">
            <a:xfrm>
              <a:off x="3552" y="1248"/>
              <a:ext cx="576" cy="432"/>
            </a:xfrm>
            <a:prstGeom prst="cube">
              <a:avLst>
                <a:gd name="adj" fmla="val 25000"/>
              </a:avLst>
            </a:prstGeom>
            <a:solidFill>
              <a:srgbClr val="B2B2B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3200">
                  <a:latin typeface="Times New Roman" charset="0"/>
                </a:rPr>
                <a:t>F</a:t>
              </a:r>
              <a:endParaRPr lang="es-ES" sz="3200">
                <a:latin typeface="Times New Roman" charset="0"/>
              </a:endParaRPr>
            </a:p>
          </p:txBody>
        </p:sp>
        <p:sp>
          <p:nvSpPr>
            <p:cNvPr id="294924" name="Oval 12"/>
            <p:cNvSpPr>
              <a:spLocks noChangeArrowheads="1"/>
            </p:cNvSpPr>
            <p:nvPr/>
          </p:nvSpPr>
          <p:spPr bwMode="auto">
            <a:xfrm>
              <a:off x="4560" y="864"/>
              <a:ext cx="480" cy="432"/>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3200">
                  <a:latin typeface="Times New Roman" charset="0"/>
                </a:rPr>
                <a:t>E</a:t>
              </a:r>
              <a:endParaRPr lang="es-ES" sz="3200">
                <a:latin typeface="Times New Roman" charset="0"/>
              </a:endParaRPr>
            </a:p>
          </p:txBody>
        </p:sp>
      </p:grpSp>
    </p:spTree>
    <p:extLst>
      <p:ext uri="{BB962C8B-B14F-4D97-AF65-F5344CB8AC3E}">
        <p14:creationId xmlns:p14="http://schemas.microsoft.com/office/powerpoint/2010/main" val="14882763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49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es-ES" dirty="0" smtClean="0"/>
              <a:t>Representaci</a:t>
            </a:r>
            <a:r>
              <a:rPr lang="es-ES" dirty="0" smtClean="0"/>
              <a:t>ón</a:t>
            </a:r>
            <a:r>
              <a:rPr lang="es-ES" dirty="0" smtClean="0"/>
              <a:t>: grafo Y-O</a:t>
            </a:r>
            <a:endParaRPr lang="es-ES" dirty="0"/>
          </a:p>
        </p:txBody>
      </p:sp>
      <p:sp>
        <p:nvSpPr>
          <p:cNvPr id="296963" name="Text Box 3"/>
          <p:cNvSpPr txBox="1">
            <a:spLocks noChangeArrowheads="1"/>
          </p:cNvSpPr>
          <p:nvPr/>
        </p:nvSpPr>
        <p:spPr bwMode="auto">
          <a:xfrm>
            <a:off x="1187450" y="1484784"/>
            <a:ext cx="1063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COLOCA</a:t>
            </a:r>
          </a:p>
        </p:txBody>
      </p:sp>
      <p:sp>
        <p:nvSpPr>
          <p:cNvPr id="296964" name="Text Box 4"/>
          <p:cNvSpPr txBox="1">
            <a:spLocks noChangeArrowheads="1"/>
          </p:cNvSpPr>
          <p:nvPr/>
        </p:nvSpPr>
        <p:spPr bwMode="auto">
          <a:xfrm>
            <a:off x="2333625" y="2145184"/>
            <a:ext cx="22367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CONSIGUE ESPACIO</a:t>
            </a:r>
          </a:p>
        </p:txBody>
      </p:sp>
      <p:sp>
        <p:nvSpPr>
          <p:cNvPr id="296965" name="Text Box 5"/>
          <p:cNvSpPr txBox="1">
            <a:spLocks noChangeArrowheads="1"/>
          </p:cNvSpPr>
          <p:nvPr/>
        </p:nvSpPr>
        <p:spPr bwMode="auto">
          <a:xfrm>
            <a:off x="2333625" y="3059584"/>
            <a:ext cx="7826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TOMA</a:t>
            </a:r>
          </a:p>
        </p:txBody>
      </p:sp>
      <p:sp>
        <p:nvSpPr>
          <p:cNvPr id="296966" name="Text Box 6"/>
          <p:cNvSpPr txBox="1">
            <a:spLocks noChangeArrowheads="1"/>
          </p:cNvSpPr>
          <p:nvPr/>
        </p:nvSpPr>
        <p:spPr bwMode="auto">
          <a:xfrm>
            <a:off x="2333625" y="4431184"/>
            <a:ext cx="904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MUEVE</a:t>
            </a:r>
          </a:p>
        </p:txBody>
      </p:sp>
      <p:sp>
        <p:nvSpPr>
          <p:cNvPr id="296967" name="Text Box 7"/>
          <p:cNvSpPr txBox="1">
            <a:spLocks noChangeArrowheads="1"/>
          </p:cNvSpPr>
          <p:nvPr/>
        </p:nvSpPr>
        <p:spPr bwMode="auto">
          <a:xfrm>
            <a:off x="2333625" y="5517034"/>
            <a:ext cx="993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SUELTA</a:t>
            </a:r>
          </a:p>
        </p:txBody>
      </p:sp>
      <p:sp>
        <p:nvSpPr>
          <p:cNvPr id="296968" name="Text Box 8"/>
          <p:cNvSpPr txBox="1">
            <a:spLocks noChangeArrowheads="1"/>
          </p:cNvSpPr>
          <p:nvPr/>
        </p:nvSpPr>
        <p:spPr bwMode="auto">
          <a:xfrm>
            <a:off x="5803900" y="3059584"/>
            <a:ext cx="1704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DESPEJA CIMA</a:t>
            </a:r>
          </a:p>
        </p:txBody>
      </p:sp>
      <p:sp>
        <p:nvSpPr>
          <p:cNvPr id="296969" name="Text Box 9"/>
          <p:cNvSpPr txBox="1">
            <a:spLocks noChangeArrowheads="1"/>
          </p:cNvSpPr>
          <p:nvPr/>
        </p:nvSpPr>
        <p:spPr bwMode="auto">
          <a:xfrm>
            <a:off x="5851525" y="3897784"/>
            <a:ext cx="16129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DESHAZTE DE</a:t>
            </a:r>
          </a:p>
        </p:txBody>
      </p:sp>
      <p:sp>
        <p:nvSpPr>
          <p:cNvPr id="296970" name="Text Box 10"/>
          <p:cNvSpPr txBox="1">
            <a:spLocks noChangeArrowheads="1"/>
          </p:cNvSpPr>
          <p:nvPr/>
        </p:nvSpPr>
        <p:spPr bwMode="auto">
          <a:xfrm>
            <a:off x="5800725" y="2145184"/>
            <a:ext cx="15700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HAZ ESPACIO</a:t>
            </a:r>
          </a:p>
        </p:txBody>
      </p:sp>
      <p:sp>
        <p:nvSpPr>
          <p:cNvPr id="296971" name="Freeform 11"/>
          <p:cNvSpPr>
            <a:spLocks/>
          </p:cNvSpPr>
          <p:nvPr/>
        </p:nvSpPr>
        <p:spPr bwMode="auto">
          <a:xfrm>
            <a:off x="1903413" y="1840384"/>
            <a:ext cx="381000" cy="457200"/>
          </a:xfrm>
          <a:custGeom>
            <a:avLst/>
            <a:gdLst>
              <a:gd name="T0" fmla="*/ 0 w 240"/>
              <a:gd name="T1" fmla="*/ 0 h 288"/>
              <a:gd name="T2" fmla="*/ 0 w 240"/>
              <a:gd name="T3" fmla="*/ 288 h 288"/>
              <a:gd name="T4" fmla="*/ 240 w 240"/>
              <a:gd name="T5" fmla="*/ 288 h 288"/>
            </a:gdLst>
            <a:ahLst/>
            <a:cxnLst>
              <a:cxn ang="0">
                <a:pos x="T0" y="T1"/>
              </a:cxn>
              <a:cxn ang="0">
                <a:pos x="T2" y="T3"/>
              </a:cxn>
              <a:cxn ang="0">
                <a:pos x="T4" y="T5"/>
              </a:cxn>
            </a:cxnLst>
            <a:rect l="0" t="0" r="r" b="b"/>
            <a:pathLst>
              <a:path w="240" h="288">
                <a:moveTo>
                  <a:pt x="0" y="0"/>
                </a:moveTo>
                <a:lnTo>
                  <a:pt x="0" y="288"/>
                </a:lnTo>
                <a:lnTo>
                  <a:pt x="240" y="288"/>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6972" name="Freeform 12"/>
          <p:cNvSpPr>
            <a:spLocks/>
          </p:cNvSpPr>
          <p:nvPr/>
        </p:nvSpPr>
        <p:spPr bwMode="auto">
          <a:xfrm>
            <a:off x="1751013" y="1840384"/>
            <a:ext cx="533400" cy="1371600"/>
          </a:xfrm>
          <a:custGeom>
            <a:avLst/>
            <a:gdLst>
              <a:gd name="T0" fmla="*/ 0 w 240"/>
              <a:gd name="T1" fmla="*/ 0 h 288"/>
              <a:gd name="T2" fmla="*/ 0 w 240"/>
              <a:gd name="T3" fmla="*/ 288 h 288"/>
              <a:gd name="T4" fmla="*/ 240 w 240"/>
              <a:gd name="T5" fmla="*/ 288 h 288"/>
            </a:gdLst>
            <a:ahLst/>
            <a:cxnLst>
              <a:cxn ang="0">
                <a:pos x="T0" y="T1"/>
              </a:cxn>
              <a:cxn ang="0">
                <a:pos x="T2" y="T3"/>
              </a:cxn>
              <a:cxn ang="0">
                <a:pos x="T4" y="T5"/>
              </a:cxn>
            </a:cxnLst>
            <a:rect l="0" t="0" r="r" b="b"/>
            <a:pathLst>
              <a:path w="240" h="288">
                <a:moveTo>
                  <a:pt x="0" y="0"/>
                </a:moveTo>
                <a:lnTo>
                  <a:pt x="0" y="288"/>
                </a:lnTo>
                <a:lnTo>
                  <a:pt x="240" y="288"/>
                </a:ln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endParaRPr lang="es-MX"/>
          </a:p>
        </p:txBody>
      </p:sp>
      <p:sp>
        <p:nvSpPr>
          <p:cNvPr id="296973" name="Freeform 13"/>
          <p:cNvSpPr>
            <a:spLocks/>
          </p:cNvSpPr>
          <p:nvPr/>
        </p:nvSpPr>
        <p:spPr bwMode="auto">
          <a:xfrm>
            <a:off x="1598613" y="1840384"/>
            <a:ext cx="685800" cy="2743200"/>
          </a:xfrm>
          <a:custGeom>
            <a:avLst/>
            <a:gdLst>
              <a:gd name="T0" fmla="*/ 0 w 240"/>
              <a:gd name="T1" fmla="*/ 0 h 288"/>
              <a:gd name="T2" fmla="*/ 0 w 240"/>
              <a:gd name="T3" fmla="*/ 288 h 288"/>
              <a:gd name="T4" fmla="*/ 240 w 240"/>
              <a:gd name="T5" fmla="*/ 288 h 288"/>
            </a:gdLst>
            <a:ahLst/>
            <a:cxnLst>
              <a:cxn ang="0">
                <a:pos x="T0" y="T1"/>
              </a:cxn>
              <a:cxn ang="0">
                <a:pos x="T2" y="T3"/>
              </a:cxn>
              <a:cxn ang="0">
                <a:pos x="T4" y="T5"/>
              </a:cxn>
            </a:cxnLst>
            <a:rect l="0" t="0" r="r" b="b"/>
            <a:pathLst>
              <a:path w="240" h="288">
                <a:moveTo>
                  <a:pt x="0" y="0"/>
                </a:moveTo>
                <a:lnTo>
                  <a:pt x="0" y="288"/>
                </a:lnTo>
                <a:lnTo>
                  <a:pt x="240" y="288"/>
                </a:ln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endParaRPr lang="es-MX"/>
          </a:p>
        </p:txBody>
      </p:sp>
      <p:sp>
        <p:nvSpPr>
          <p:cNvPr id="296974" name="Freeform 14"/>
          <p:cNvSpPr>
            <a:spLocks/>
          </p:cNvSpPr>
          <p:nvPr/>
        </p:nvSpPr>
        <p:spPr bwMode="auto">
          <a:xfrm>
            <a:off x="1412875" y="1840384"/>
            <a:ext cx="871538" cy="3886200"/>
          </a:xfrm>
          <a:custGeom>
            <a:avLst/>
            <a:gdLst>
              <a:gd name="T0" fmla="*/ 0 w 240"/>
              <a:gd name="T1" fmla="*/ 0 h 288"/>
              <a:gd name="T2" fmla="*/ 0 w 240"/>
              <a:gd name="T3" fmla="*/ 288 h 288"/>
              <a:gd name="T4" fmla="*/ 240 w 240"/>
              <a:gd name="T5" fmla="*/ 288 h 288"/>
            </a:gdLst>
            <a:ahLst/>
            <a:cxnLst>
              <a:cxn ang="0">
                <a:pos x="T0" y="T1"/>
              </a:cxn>
              <a:cxn ang="0">
                <a:pos x="T2" y="T3"/>
              </a:cxn>
              <a:cxn ang="0">
                <a:pos x="T4" y="T5"/>
              </a:cxn>
            </a:cxnLst>
            <a:rect l="0" t="0" r="r" b="b"/>
            <a:pathLst>
              <a:path w="240" h="288">
                <a:moveTo>
                  <a:pt x="0" y="0"/>
                </a:moveTo>
                <a:lnTo>
                  <a:pt x="0" y="288"/>
                </a:lnTo>
                <a:lnTo>
                  <a:pt x="240" y="288"/>
                </a:ln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endParaRPr lang="es-MX"/>
          </a:p>
        </p:txBody>
      </p:sp>
      <p:sp>
        <p:nvSpPr>
          <p:cNvPr id="296975" name="Line 15"/>
          <p:cNvSpPr>
            <a:spLocks noChangeShapeType="1"/>
          </p:cNvSpPr>
          <p:nvPr/>
        </p:nvSpPr>
        <p:spPr bwMode="auto">
          <a:xfrm>
            <a:off x="4646613" y="2297584"/>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6976" name="Line 16"/>
          <p:cNvSpPr>
            <a:spLocks noChangeShapeType="1"/>
          </p:cNvSpPr>
          <p:nvPr/>
        </p:nvSpPr>
        <p:spPr bwMode="auto">
          <a:xfrm>
            <a:off x="3351213" y="3211984"/>
            <a:ext cx="2286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6977" name="Freeform 17"/>
          <p:cNvSpPr>
            <a:spLocks/>
          </p:cNvSpPr>
          <p:nvPr/>
        </p:nvSpPr>
        <p:spPr bwMode="auto">
          <a:xfrm>
            <a:off x="2741613" y="3440584"/>
            <a:ext cx="3048000" cy="609600"/>
          </a:xfrm>
          <a:custGeom>
            <a:avLst/>
            <a:gdLst>
              <a:gd name="T0" fmla="*/ 0 w 240"/>
              <a:gd name="T1" fmla="*/ 0 h 288"/>
              <a:gd name="T2" fmla="*/ 0 w 240"/>
              <a:gd name="T3" fmla="*/ 288 h 288"/>
              <a:gd name="T4" fmla="*/ 240 w 240"/>
              <a:gd name="T5" fmla="*/ 288 h 288"/>
            </a:gdLst>
            <a:ahLst/>
            <a:cxnLst>
              <a:cxn ang="0">
                <a:pos x="T0" y="T1"/>
              </a:cxn>
              <a:cxn ang="0">
                <a:pos x="T2" y="T3"/>
              </a:cxn>
              <a:cxn ang="0">
                <a:pos x="T4" y="T5"/>
              </a:cxn>
            </a:cxnLst>
            <a:rect l="0" t="0" r="r" b="b"/>
            <a:pathLst>
              <a:path w="240" h="288">
                <a:moveTo>
                  <a:pt x="0" y="0"/>
                </a:moveTo>
                <a:lnTo>
                  <a:pt x="0" y="288"/>
                </a:lnTo>
                <a:lnTo>
                  <a:pt x="240" y="288"/>
                </a:ln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endParaRPr lang="es-MX"/>
          </a:p>
        </p:txBody>
      </p:sp>
      <p:sp>
        <p:nvSpPr>
          <p:cNvPr id="296978" name="Line 18"/>
          <p:cNvSpPr>
            <a:spLocks noChangeShapeType="1"/>
          </p:cNvSpPr>
          <p:nvPr/>
        </p:nvSpPr>
        <p:spPr bwMode="auto">
          <a:xfrm>
            <a:off x="6551613" y="3440584"/>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6979" name="Freeform 19"/>
          <p:cNvSpPr>
            <a:spLocks/>
          </p:cNvSpPr>
          <p:nvPr/>
        </p:nvSpPr>
        <p:spPr bwMode="auto">
          <a:xfrm>
            <a:off x="7389813" y="2297584"/>
            <a:ext cx="533400" cy="1752600"/>
          </a:xfrm>
          <a:custGeom>
            <a:avLst/>
            <a:gdLst>
              <a:gd name="T0" fmla="*/ 0 w 336"/>
              <a:gd name="T1" fmla="*/ 0 h 1104"/>
              <a:gd name="T2" fmla="*/ 336 w 336"/>
              <a:gd name="T3" fmla="*/ 0 h 1104"/>
              <a:gd name="T4" fmla="*/ 336 w 336"/>
              <a:gd name="T5" fmla="*/ 1104 h 1104"/>
              <a:gd name="T6" fmla="*/ 96 w 336"/>
              <a:gd name="T7" fmla="*/ 1104 h 1104"/>
            </a:gdLst>
            <a:ahLst/>
            <a:cxnLst>
              <a:cxn ang="0">
                <a:pos x="T0" y="T1"/>
              </a:cxn>
              <a:cxn ang="0">
                <a:pos x="T2" y="T3"/>
              </a:cxn>
              <a:cxn ang="0">
                <a:pos x="T4" y="T5"/>
              </a:cxn>
              <a:cxn ang="0">
                <a:pos x="T6" y="T7"/>
              </a:cxn>
            </a:cxnLst>
            <a:rect l="0" t="0" r="r" b="b"/>
            <a:pathLst>
              <a:path w="336" h="1104">
                <a:moveTo>
                  <a:pt x="0" y="0"/>
                </a:moveTo>
                <a:lnTo>
                  <a:pt x="336" y="0"/>
                </a:lnTo>
                <a:lnTo>
                  <a:pt x="336" y="1104"/>
                </a:lnTo>
                <a:lnTo>
                  <a:pt x="96" y="1104"/>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6980" name="Freeform 20"/>
          <p:cNvSpPr>
            <a:spLocks/>
          </p:cNvSpPr>
          <p:nvPr/>
        </p:nvSpPr>
        <p:spPr bwMode="auto">
          <a:xfrm>
            <a:off x="2284413" y="1676598"/>
            <a:ext cx="6019800" cy="2905125"/>
          </a:xfrm>
          <a:custGeom>
            <a:avLst/>
            <a:gdLst>
              <a:gd name="T0" fmla="*/ 2736 w 3792"/>
              <a:gd name="T1" fmla="*/ 1728 h 1968"/>
              <a:gd name="T2" fmla="*/ 2736 w 3792"/>
              <a:gd name="T3" fmla="*/ 1968 h 1968"/>
              <a:gd name="T4" fmla="*/ 3792 w 3792"/>
              <a:gd name="T5" fmla="*/ 1968 h 1968"/>
              <a:gd name="T6" fmla="*/ 3792 w 3792"/>
              <a:gd name="T7" fmla="*/ 0 h 1968"/>
              <a:gd name="T8" fmla="*/ 0 w 3792"/>
              <a:gd name="T9" fmla="*/ 0 h 1968"/>
            </a:gdLst>
            <a:ahLst/>
            <a:cxnLst>
              <a:cxn ang="0">
                <a:pos x="T0" y="T1"/>
              </a:cxn>
              <a:cxn ang="0">
                <a:pos x="T2" y="T3"/>
              </a:cxn>
              <a:cxn ang="0">
                <a:pos x="T4" y="T5"/>
              </a:cxn>
              <a:cxn ang="0">
                <a:pos x="T6" y="T7"/>
              </a:cxn>
              <a:cxn ang="0">
                <a:pos x="T8" y="T9"/>
              </a:cxn>
            </a:cxnLst>
            <a:rect l="0" t="0" r="r" b="b"/>
            <a:pathLst>
              <a:path w="3792" h="1968">
                <a:moveTo>
                  <a:pt x="2736" y="1728"/>
                </a:moveTo>
                <a:lnTo>
                  <a:pt x="2736" y="1968"/>
                </a:lnTo>
                <a:lnTo>
                  <a:pt x="3792" y="1968"/>
                </a:lnTo>
                <a:lnTo>
                  <a:pt x="3792" y="0"/>
                </a:lnTo>
                <a:lnTo>
                  <a:pt x="0"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dirty="0"/>
          </a:p>
        </p:txBody>
      </p:sp>
    </p:spTree>
    <p:extLst>
      <p:ext uri="{BB962C8B-B14F-4D97-AF65-F5344CB8AC3E}">
        <p14:creationId xmlns:p14="http://schemas.microsoft.com/office/powerpoint/2010/main" val="305552388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457200" y="188640"/>
            <a:ext cx="8229600" cy="1143000"/>
          </a:xfrm>
        </p:spPr>
        <p:txBody>
          <a:bodyPr>
            <a:normAutofit/>
          </a:bodyPr>
          <a:lstStyle/>
          <a:p>
            <a:r>
              <a:rPr lang="en-US" sz="3200" b="1" dirty="0" err="1" smtClean="0">
                <a:solidFill>
                  <a:schemeClr val="accent1">
                    <a:lumMod val="75000"/>
                  </a:schemeClr>
                </a:solidFill>
              </a:rPr>
              <a:t>Representaci</a:t>
            </a:r>
            <a:r>
              <a:rPr lang="en-US" sz="3200" b="1" dirty="0" err="1" smtClean="0">
                <a:solidFill>
                  <a:schemeClr val="accent1">
                    <a:lumMod val="75000"/>
                  </a:schemeClr>
                </a:solidFill>
              </a:rPr>
              <a:t>ón</a:t>
            </a:r>
            <a:r>
              <a:rPr lang="en-US" sz="3200" b="1" dirty="0" smtClean="0">
                <a:solidFill>
                  <a:schemeClr val="accent1">
                    <a:lumMod val="75000"/>
                  </a:schemeClr>
                </a:solidFill>
              </a:rPr>
              <a:t>: </a:t>
            </a:r>
            <a:r>
              <a:rPr lang="en-US" sz="3200" b="1" dirty="0" err="1" smtClean="0">
                <a:solidFill>
                  <a:schemeClr val="accent1">
                    <a:lumMod val="75000"/>
                  </a:schemeClr>
                </a:solidFill>
              </a:rPr>
              <a:t>árbol</a:t>
            </a:r>
            <a:r>
              <a:rPr lang="en-US" sz="3200" b="1" dirty="0" smtClean="0">
                <a:solidFill>
                  <a:schemeClr val="accent1">
                    <a:lumMod val="75000"/>
                  </a:schemeClr>
                </a:solidFill>
              </a:rPr>
              <a:t> Y-O</a:t>
            </a:r>
            <a:endParaRPr lang="es-ES" sz="3200" b="1" dirty="0">
              <a:solidFill>
                <a:schemeClr val="accent1">
                  <a:lumMod val="75000"/>
                </a:schemeClr>
              </a:solidFill>
            </a:endParaRPr>
          </a:p>
        </p:txBody>
      </p:sp>
      <p:sp>
        <p:nvSpPr>
          <p:cNvPr id="299011" name="Text Box 3"/>
          <p:cNvSpPr txBox="1">
            <a:spLocks noChangeArrowheads="1"/>
          </p:cNvSpPr>
          <p:nvPr/>
        </p:nvSpPr>
        <p:spPr bwMode="auto">
          <a:xfrm>
            <a:off x="3973586" y="1268760"/>
            <a:ext cx="14700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dirty="0"/>
              <a:t>COLOCA</a:t>
            </a:r>
            <a:r>
              <a:rPr lang="en-US" sz="1600" b="1" dirty="0"/>
              <a:t> A B</a:t>
            </a:r>
            <a:endParaRPr lang="es-ES" sz="1600" b="1" dirty="0"/>
          </a:p>
        </p:txBody>
      </p:sp>
      <p:sp>
        <p:nvSpPr>
          <p:cNvPr id="299012" name="Text Box 4"/>
          <p:cNvSpPr txBox="1">
            <a:spLocks noChangeArrowheads="1"/>
          </p:cNvSpPr>
          <p:nvPr/>
        </p:nvSpPr>
        <p:spPr bwMode="auto">
          <a:xfrm>
            <a:off x="545281" y="2111375"/>
            <a:ext cx="26431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CONSIGUE ESPACIO</a:t>
            </a:r>
            <a:r>
              <a:rPr lang="en-US" sz="1600" b="1"/>
              <a:t> A B</a:t>
            </a:r>
            <a:endParaRPr lang="es-ES" sz="1600" b="1"/>
          </a:p>
        </p:txBody>
      </p:sp>
      <p:sp>
        <p:nvSpPr>
          <p:cNvPr id="299013" name="Text Box 5"/>
          <p:cNvSpPr txBox="1">
            <a:spLocks noChangeArrowheads="1"/>
          </p:cNvSpPr>
          <p:nvPr/>
        </p:nvSpPr>
        <p:spPr bwMode="auto">
          <a:xfrm>
            <a:off x="3929831" y="2111375"/>
            <a:ext cx="9858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TOMA</a:t>
            </a:r>
            <a:r>
              <a:rPr lang="en-US" sz="1600" b="1"/>
              <a:t> A</a:t>
            </a:r>
            <a:endParaRPr lang="es-ES" sz="1600" b="1"/>
          </a:p>
        </p:txBody>
      </p:sp>
      <p:sp>
        <p:nvSpPr>
          <p:cNvPr id="299014" name="Text Box 6"/>
          <p:cNvSpPr txBox="1">
            <a:spLocks noChangeArrowheads="1"/>
          </p:cNvSpPr>
          <p:nvPr/>
        </p:nvSpPr>
        <p:spPr bwMode="auto">
          <a:xfrm>
            <a:off x="5503044" y="2111375"/>
            <a:ext cx="1311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MUEVE</a:t>
            </a:r>
            <a:r>
              <a:rPr lang="en-US" sz="1600" b="1"/>
              <a:t> A B</a:t>
            </a:r>
            <a:endParaRPr lang="es-ES" sz="1600" b="1"/>
          </a:p>
        </p:txBody>
      </p:sp>
      <p:sp>
        <p:nvSpPr>
          <p:cNvPr id="299015" name="Text Box 7"/>
          <p:cNvSpPr txBox="1">
            <a:spLocks noChangeArrowheads="1"/>
          </p:cNvSpPr>
          <p:nvPr/>
        </p:nvSpPr>
        <p:spPr bwMode="auto">
          <a:xfrm>
            <a:off x="7479481" y="2111375"/>
            <a:ext cx="1196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SUELTA</a:t>
            </a:r>
            <a:r>
              <a:rPr lang="en-US" sz="1600" b="1"/>
              <a:t> A</a:t>
            </a:r>
            <a:endParaRPr lang="es-ES" sz="1600" b="1"/>
          </a:p>
        </p:txBody>
      </p:sp>
      <p:sp>
        <p:nvSpPr>
          <p:cNvPr id="299016" name="Text Box 8"/>
          <p:cNvSpPr txBox="1">
            <a:spLocks noChangeArrowheads="1"/>
          </p:cNvSpPr>
          <p:nvPr/>
        </p:nvSpPr>
        <p:spPr bwMode="auto">
          <a:xfrm>
            <a:off x="913581" y="3787775"/>
            <a:ext cx="1816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DESHAZTE DE</a:t>
            </a:r>
            <a:r>
              <a:rPr lang="en-US" sz="1600" b="1"/>
              <a:t> D</a:t>
            </a:r>
            <a:endParaRPr lang="es-ES" sz="1600" b="1"/>
          </a:p>
        </p:txBody>
      </p:sp>
      <p:sp>
        <p:nvSpPr>
          <p:cNvPr id="299017" name="Text Box 9"/>
          <p:cNvSpPr txBox="1">
            <a:spLocks noChangeArrowheads="1"/>
          </p:cNvSpPr>
          <p:nvPr/>
        </p:nvSpPr>
        <p:spPr bwMode="auto">
          <a:xfrm>
            <a:off x="3515494" y="3711575"/>
            <a:ext cx="1816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dirty="0"/>
              <a:t>DESHAZTE DE</a:t>
            </a:r>
            <a:r>
              <a:rPr lang="en-US" sz="1600" b="1" dirty="0"/>
              <a:t> C</a:t>
            </a:r>
            <a:endParaRPr lang="es-ES" sz="1600" b="1" dirty="0"/>
          </a:p>
        </p:txBody>
      </p:sp>
      <p:sp>
        <p:nvSpPr>
          <p:cNvPr id="299018" name="Text Box 10"/>
          <p:cNvSpPr txBox="1">
            <a:spLocks noChangeArrowheads="1"/>
          </p:cNvSpPr>
          <p:nvPr/>
        </p:nvSpPr>
        <p:spPr bwMode="auto">
          <a:xfrm>
            <a:off x="878656" y="2949575"/>
            <a:ext cx="17732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HAZ ESPACIO</a:t>
            </a:r>
            <a:r>
              <a:rPr lang="en-US" sz="1600" b="1"/>
              <a:t> B</a:t>
            </a:r>
            <a:endParaRPr lang="es-ES" sz="1600" b="1"/>
          </a:p>
        </p:txBody>
      </p:sp>
      <p:sp>
        <p:nvSpPr>
          <p:cNvPr id="299019" name="Text Box 11"/>
          <p:cNvSpPr txBox="1">
            <a:spLocks noChangeArrowheads="1"/>
          </p:cNvSpPr>
          <p:nvPr/>
        </p:nvSpPr>
        <p:spPr bwMode="auto">
          <a:xfrm>
            <a:off x="951681" y="4822825"/>
            <a:ext cx="1831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COLOCA</a:t>
            </a:r>
            <a:r>
              <a:rPr lang="en-US" sz="1600" b="1"/>
              <a:t> D Mesa</a:t>
            </a:r>
            <a:endParaRPr lang="es-ES" sz="1600" b="1"/>
          </a:p>
        </p:txBody>
      </p:sp>
      <p:sp>
        <p:nvSpPr>
          <p:cNvPr id="299020" name="Text Box 12"/>
          <p:cNvSpPr txBox="1">
            <a:spLocks noChangeArrowheads="1"/>
          </p:cNvSpPr>
          <p:nvPr/>
        </p:nvSpPr>
        <p:spPr bwMode="auto">
          <a:xfrm>
            <a:off x="3469456" y="2917825"/>
            <a:ext cx="1908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DESPEJA CIMA</a:t>
            </a:r>
            <a:r>
              <a:rPr lang="en-US" sz="1600" b="1"/>
              <a:t> A</a:t>
            </a:r>
            <a:endParaRPr lang="es-ES" sz="1600" b="1"/>
          </a:p>
        </p:txBody>
      </p:sp>
      <p:sp>
        <p:nvSpPr>
          <p:cNvPr id="299021" name="Text Box 13"/>
          <p:cNvSpPr txBox="1">
            <a:spLocks noChangeArrowheads="1"/>
          </p:cNvSpPr>
          <p:nvPr/>
        </p:nvSpPr>
        <p:spPr bwMode="auto">
          <a:xfrm>
            <a:off x="3507556" y="4473575"/>
            <a:ext cx="1831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600" b="1"/>
              <a:t>COLOCA</a:t>
            </a:r>
            <a:r>
              <a:rPr lang="en-US" sz="1600" b="1"/>
              <a:t> C Mesa</a:t>
            </a:r>
            <a:endParaRPr lang="es-ES" sz="1600" b="1"/>
          </a:p>
        </p:txBody>
      </p:sp>
      <p:sp>
        <p:nvSpPr>
          <p:cNvPr id="299022" name="Line 14"/>
          <p:cNvSpPr>
            <a:spLocks noChangeShapeType="1"/>
          </p:cNvSpPr>
          <p:nvPr/>
        </p:nvSpPr>
        <p:spPr bwMode="auto">
          <a:xfrm flipH="1">
            <a:off x="2221681" y="1654175"/>
            <a:ext cx="2057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23" name="Line 15"/>
          <p:cNvSpPr>
            <a:spLocks noChangeShapeType="1"/>
          </p:cNvSpPr>
          <p:nvPr/>
        </p:nvSpPr>
        <p:spPr bwMode="auto">
          <a:xfrm flipH="1">
            <a:off x="4355281" y="1654175"/>
            <a:ext cx="76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24" name="Line 16"/>
          <p:cNvSpPr>
            <a:spLocks noChangeShapeType="1"/>
          </p:cNvSpPr>
          <p:nvPr/>
        </p:nvSpPr>
        <p:spPr bwMode="auto">
          <a:xfrm>
            <a:off x="4736281" y="1654175"/>
            <a:ext cx="1143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25" name="Line 17"/>
          <p:cNvSpPr>
            <a:spLocks noChangeShapeType="1"/>
          </p:cNvSpPr>
          <p:nvPr/>
        </p:nvSpPr>
        <p:spPr bwMode="auto">
          <a:xfrm>
            <a:off x="5041081" y="1654175"/>
            <a:ext cx="2743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26" name="Line 18"/>
          <p:cNvSpPr>
            <a:spLocks noChangeShapeType="1"/>
          </p:cNvSpPr>
          <p:nvPr/>
        </p:nvSpPr>
        <p:spPr bwMode="auto">
          <a:xfrm>
            <a:off x="3898081" y="1730375"/>
            <a:ext cx="1447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27" name="Line 19"/>
          <p:cNvSpPr>
            <a:spLocks noChangeShapeType="1"/>
          </p:cNvSpPr>
          <p:nvPr/>
        </p:nvSpPr>
        <p:spPr bwMode="auto">
          <a:xfrm>
            <a:off x="1840681" y="2492375"/>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28" name="Line 20"/>
          <p:cNvSpPr>
            <a:spLocks noChangeShapeType="1"/>
          </p:cNvSpPr>
          <p:nvPr/>
        </p:nvSpPr>
        <p:spPr bwMode="auto">
          <a:xfrm>
            <a:off x="1840681" y="33020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29" name="Line 21"/>
          <p:cNvSpPr>
            <a:spLocks noChangeShapeType="1"/>
          </p:cNvSpPr>
          <p:nvPr/>
        </p:nvSpPr>
        <p:spPr bwMode="auto">
          <a:xfrm>
            <a:off x="1840681" y="4168775"/>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30" name="Text Box 22"/>
          <p:cNvSpPr txBox="1">
            <a:spLocks noChangeArrowheads="1"/>
          </p:cNvSpPr>
          <p:nvPr/>
        </p:nvSpPr>
        <p:spPr bwMode="auto">
          <a:xfrm>
            <a:off x="392881" y="5921375"/>
            <a:ext cx="19431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000" b="1"/>
              <a:t>CONSIGUE ESPACIO</a:t>
            </a:r>
            <a:r>
              <a:rPr lang="en-US" sz="1000" b="1"/>
              <a:t> D Mesa</a:t>
            </a:r>
            <a:endParaRPr lang="es-ES" sz="1000" b="1"/>
          </a:p>
        </p:txBody>
      </p:sp>
      <p:sp>
        <p:nvSpPr>
          <p:cNvPr id="299031" name="Text Box 23"/>
          <p:cNvSpPr txBox="1">
            <a:spLocks noChangeArrowheads="1"/>
          </p:cNvSpPr>
          <p:nvPr/>
        </p:nvSpPr>
        <p:spPr bwMode="auto">
          <a:xfrm>
            <a:off x="1993081" y="5692775"/>
            <a:ext cx="68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000" b="1"/>
              <a:t>TOMA</a:t>
            </a:r>
            <a:r>
              <a:rPr lang="en-US" sz="1000" b="1"/>
              <a:t> D</a:t>
            </a:r>
            <a:endParaRPr lang="es-ES" sz="1000" b="1"/>
          </a:p>
        </p:txBody>
      </p:sp>
      <p:sp>
        <p:nvSpPr>
          <p:cNvPr id="299032" name="Text Box 24"/>
          <p:cNvSpPr txBox="1">
            <a:spLocks noChangeArrowheads="1"/>
          </p:cNvSpPr>
          <p:nvPr/>
        </p:nvSpPr>
        <p:spPr bwMode="auto">
          <a:xfrm>
            <a:off x="2450281" y="5464175"/>
            <a:ext cx="11128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000" b="1"/>
              <a:t>MUEVE</a:t>
            </a:r>
            <a:r>
              <a:rPr lang="en-US" sz="1000" b="1"/>
              <a:t> D Mesa</a:t>
            </a:r>
            <a:endParaRPr lang="es-ES" sz="1000" b="1"/>
          </a:p>
        </p:txBody>
      </p:sp>
      <p:sp>
        <p:nvSpPr>
          <p:cNvPr id="299033" name="Text Box 25"/>
          <p:cNvSpPr txBox="1">
            <a:spLocks noChangeArrowheads="1"/>
          </p:cNvSpPr>
          <p:nvPr/>
        </p:nvSpPr>
        <p:spPr bwMode="auto">
          <a:xfrm>
            <a:off x="3059881" y="5235575"/>
            <a:ext cx="819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000" b="1"/>
              <a:t>SUELTA</a:t>
            </a:r>
            <a:r>
              <a:rPr lang="en-US" sz="1000" b="1"/>
              <a:t> D</a:t>
            </a:r>
            <a:endParaRPr lang="es-ES" sz="1000" b="1"/>
          </a:p>
        </p:txBody>
      </p:sp>
      <p:sp>
        <p:nvSpPr>
          <p:cNvPr id="299034" name="Line 26"/>
          <p:cNvSpPr>
            <a:spLocks noChangeShapeType="1"/>
          </p:cNvSpPr>
          <p:nvPr/>
        </p:nvSpPr>
        <p:spPr bwMode="auto">
          <a:xfrm flipH="1">
            <a:off x="1383481" y="5235575"/>
            <a:ext cx="3810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35" name="Line 27"/>
          <p:cNvSpPr>
            <a:spLocks noChangeShapeType="1"/>
          </p:cNvSpPr>
          <p:nvPr/>
        </p:nvSpPr>
        <p:spPr bwMode="auto">
          <a:xfrm>
            <a:off x="1916881" y="5235575"/>
            <a:ext cx="304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36" name="Line 28"/>
          <p:cNvSpPr>
            <a:spLocks noChangeShapeType="1"/>
          </p:cNvSpPr>
          <p:nvPr/>
        </p:nvSpPr>
        <p:spPr bwMode="auto">
          <a:xfrm>
            <a:off x="2069281" y="5159375"/>
            <a:ext cx="685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37" name="Line 29"/>
          <p:cNvSpPr>
            <a:spLocks noChangeShapeType="1"/>
          </p:cNvSpPr>
          <p:nvPr/>
        </p:nvSpPr>
        <p:spPr bwMode="auto">
          <a:xfrm>
            <a:off x="2297881" y="5159375"/>
            <a:ext cx="762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38" name="Line 30"/>
          <p:cNvSpPr>
            <a:spLocks noChangeShapeType="1"/>
          </p:cNvSpPr>
          <p:nvPr/>
        </p:nvSpPr>
        <p:spPr bwMode="auto">
          <a:xfrm flipV="1">
            <a:off x="1645419" y="5202238"/>
            <a:ext cx="8382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39" name="Text Box 31"/>
          <p:cNvSpPr txBox="1">
            <a:spLocks noChangeArrowheads="1"/>
          </p:cNvSpPr>
          <p:nvPr/>
        </p:nvSpPr>
        <p:spPr bwMode="auto">
          <a:xfrm>
            <a:off x="3078931" y="5626100"/>
            <a:ext cx="19431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000" b="1"/>
              <a:t>CONSIGUE ESPACIO</a:t>
            </a:r>
            <a:r>
              <a:rPr lang="en-US" sz="1000" b="1"/>
              <a:t> C Mesa</a:t>
            </a:r>
            <a:endParaRPr lang="es-ES" sz="1000" b="1"/>
          </a:p>
        </p:txBody>
      </p:sp>
      <p:sp>
        <p:nvSpPr>
          <p:cNvPr id="299040" name="Text Box 32"/>
          <p:cNvSpPr txBox="1">
            <a:spLocks noChangeArrowheads="1"/>
          </p:cNvSpPr>
          <p:nvPr/>
        </p:nvSpPr>
        <p:spPr bwMode="auto">
          <a:xfrm>
            <a:off x="4679131" y="5397500"/>
            <a:ext cx="68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000" b="1"/>
              <a:t>TOMA</a:t>
            </a:r>
            <a:r>
              <a:rPr lang="en-US" sz="1000" b="1"/>
              <a:t> C</a:t>
            </a:r>
            <a:endParaRPr lang="es-ES" sz="1000" b="1"/>
          </a:p>
        </p:txBody>
      </p:sp>
      <p:sp>
        <p:nvSpPr>
          <p:cNvPr id="299041" name="Text Box 33"/>
          <p:cNvSpPr txBox="1">
            <a:spLocks noChangeArrowheads="1"/>
          </p:cNvSpPr>
          <p:nvPr/>
        </p:nvSpPr>
        <p:spPr bwMode="auto">
          <a:xfrm>
            <a:off x="5136331" y="5168900"/>
            <a:ext cx="11128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000" b="1"/>
              <a:t>MUEVE</a:t>
            </a:r>
            <a:r>
              <a:rPr lang="en-US" sz="1000" b="1"/>
              <a:t> C Mesa</a:t>
            </a:r>
            <a:endParaRPr lang="es-ES" sz="1000" b="1"/>
          </a:p>
        </p:txBody>
      </p:sp>
      <p:sp>
        <p:nvSpPr>
          <p:cNvPr id="299042" name="Text Box 34"/>
          <p:cNvSpPr txBox="1">
            <a:spLocks noChangeArrowheads="1"/>
          </p:cNvSpPr>
          <p:nvPr/>
        </p:nvSpPr>
        <p:spPr bwMode="auto">
          <a:xfrm>
            <a:off x="5745931" y="4940300"/>
            <a:ext cx="819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000" b="1"/>
              <a:t>SUELTA</a:t>
            </a:r>
            <a:r>
              <a:rPr lang="en-US" sz="1000" b="1"/>
              <a:t> C</a:t>
            </a:r>
            <a:endParaRPr lang="es-ES" sz="1000" b="1"/>
          </a:p>
        </p:txBody>
      </p:sp>
      <p:sp>
        <p:nvSpPr>
          <p:cNvPr id="299043" name="Line 35"/>
          <p:cNvSpPr>
            <a:spLocks noChangeShapeType="1"/>
          </p:cNvSpPr>
          <p:nvPr/>
        </p:nvSpPr>
        <p:spPr bwMode="auto">
          <a:xfrm flipH="1">
            <a:off x="4069531" y="4940300"/>
            <a:ext cx="3810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44" name="Line 36"/>
          <p:cNvSpPr>
            <a:spLocks noChangeShapeType="1"/>
          </p:cNvSpPr>
          <p:nvPr/>
        </p:nvSpPr>
        <p:spPr bwMode="auto">
          <a:xfrm>
            <a:off x="4602931" y="4940300"/>
            <a:ext cx="304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45" name="Line 37"/>
          <p:cNvSpPr>
            <a:spLocks noChangeShapeType="1"/>
          </p:cNvSpPr>
          <p:nvPr/>
        </p:nvSpPr>
        <p:spPr bwMode="auto">
          <a:xfrm>
            <a:off x="4755331" y="4864100"/>
            <a:ext cx="685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46" name="Line 38"/>
          <p:cNvSpPr>
            <a:spLocks noChangeShapeType="1"/>
          </p:cNvSpPr>
          <p:nvPr/>
        </p:nvSpPr>
        <p:spPr bwMode="auto">
          <a:xfrm>
            <a:off x="4964881" y="4854575"/>
            <a:ext cx="762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47" name="Line 39"/>
          <p:cNvSpPr>
            <a:spLocks noChangeShapeType="1"/>
          </p:cNvSpPr>
          <p:nvPr/>
        </p:nvSpPr>
        <p:spPr bwMode="auto">
          <a:xfrm flipV="1">
            <a:off x="4331469" y="4906963"/>
            <a:ext cx="8382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48" name="Line 40"/>
          <p:cNvSpPr>
            <a:spLocks noChangeShapeType="1"/>
          </p:cNvSpPr>
          <p:nvPr/>
        </p:nvSpPr>
        <p:spPr bwMode="auto">
          <a:xfrm>
            <a:off x="4398144" y="2478088"/>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49" name="Line 41"/>
          <p:cNvSpPr>
            <a:spLocks noChangeShapeType="1"/>
          </p:cNvSpPr>
          <p:nvPr/>
        </p:nvSpPr>
        <p:spPr bwMode="auto">
          <a:xfrm>
            <a:off x="4388619" y="33020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99050" name="Line 42"/>
          <p:cNvSpPr>
            <a:spLocks noChangeShapeType="1"/>
          </p:cNvSpPr>
          <p:nvPr/>
        </p:nvSpPr>
        <p:spPr bwMode="auto">
          <a:xfrm>
            <a:off x="4402906" y="4092575"/>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Tree>
    <p:extLst>
      <p:ext uri="{BB962C8B-B14F-4D97-AF65-F5344CB8AC3E}">
        <p14:creationId xmlns:p14="http://schemas.microsoft.com/office/powerpoint/2010/main" val="427257658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s-ES"/>
              <a:t>Ideas principales</a:t>
            </a:r>
          </a:p>
        </p:txBody>
      </p:sp>
      <p:sp>
        <p:nvSpPr>
          <p:cNvPr id="301059" name="Rectangle 3"/>
          <p:cNvSpPr>
            <a:spLocks noGrp="1" noChangeArrowheads="1"/>
          </p:cNvSpPr>
          <p:nvPr>
            <p:ph type="body" idx="1"/>
          </p:nvPr>
        </p:nvSpPr>
        <p:spPr>
          <a:xfrm>
            <a:off x="395288" y="1052736"/>
            <a:ext cx="8424862" cy="5040312"/>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normAutofit lnSpcReduction="10000"/>
          </a:bodyPr>
          <a:lstStyle/>
          <a:p>
            <a:pPr>
              <a:lnSpc>
                <a:spcPct val="120000"/>
              </a:lnSpc>
            </a:pPr>
            <a:r>
              <a:rPr lang="es-ES" dirty="0"/>
              <a:t>Dividir metas difíciles en metas más simples.</a:t>
            </a:r>
          </a:p>
          <a:p>
            <a:pPr lvl="1">
              <a:lnSpc>
                <a:spcPct val="120000"/>
              </a:lnSpc>
            </a:pPr>
            <a:r>
              <a:rPr lang="es-ES" dirty="0"/>
              <a:t>Muy común en programación, ya que el llamado de un procedimiento es una forma de reducción del problema.</a:t>
            </a:r>
          </a:p>
          <a:p>
            <a:pPr>
              <a:lnSpc>
                <a:spcPct val="120000"/>
              </a:lnSpc>
            </a:pPr>
            <a:r>
              <a:rPr lang="es-ES" dirty="0"/>
              <a:t>La clave está en explorar un árbol de metas.</a:t>
            </a:r>
          </a:p>
          <a:p>
            <a:pPr lvl="1">
              <a:lnSpc>
                <a:spcPct val="120000"/>
              </a:lnSpc>
            </a:pPr>
            <a:r>
              <a:rPr lang="es-ES" dirty="0"/>
              <a:t>Un árbol de metas consiste en metas Y, de las cuales todas deben satisfacerse, y metas O, de las que sólo una se debe satisfacer.</a:t>
            </a:r>
          </a:p>
          <a:p>
            <a:pPr lvl="1">
              <a:lnSpc>
                <a:spcPct val="120000"/>
              </a:lnSpc>
            </a:pPr>
            <a:r>
              <a:rPr lang="es-ES" dirty="0"/>
              <a:t>Es una </a:t>
            </a:r>
            <a:r>
              <a:rPr lang="es-ES" u="sng" dirty="0"/>
              <a:t>árbol semántico</a:t>
            </a:r>
            <a:r>
              <a:rPr lang="es-ES" dirty="0"/>
              <a:t>: nodos representan metas, y ramas indican formas de lograr las metas.</a:t>
            </a:r>
          </a:p>
        </p:txBody>
      </p:sp>
    </p:spTree>
    <p:extLst>
      <p:ext uri="{BB962C8B-B14F-4D97-AF65-F5344CB8AC3E}">
        <p14:creationId xmlns:p14="http://schemas.microsoft.com/office/powerpoint/2010/main" val="126072228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527050" y="116632"/>
            <a:ext cx="8077200" cy="838200"/>
          </a:xfrm>
        </p:spPr>
        <p:txBody>
          <a:bodyPr/>
          <a:lstStyle/>
          <a:p>
            <a:r>
              <a:rPr lang="es-ES" dirty="0"/>
              <a:t>Preguntas de tipo introspectivo</a:t>
            </a:r>
          </a:p>
        </p:txBody>
      </p:sp>
      <p:sp>
        <p:nvSpPr>
          <p:cNvPr id="305155" name="Rectangle 3"/>
          <p:cNvSpPr>
            <a:spLocks noGrp="1" noChangeArrowheads="1"/>
          </p:cNvSpPr>
          <p:nvPr>
            <p:ph type="body" idx="1"/>
          </p:nvPr>
        </p:nvSpPr>
        <p:spPr>
          <a:xfrm>
            <a:off x="395288" y="1124744"/>
            <a:ext cx="8353425" cy="525780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a:lnSpc>
                <a:spcPct val="110000"/>
              </a:lnSpc>
            </a:pPr>
            <a:r>
              <a:rPr lang="es-ES" dirty="0"/>
              <a:t>El árbol de metas permite contestar preguntas:</a:t>
            </a:r>
          </a:p>
          <a:p>
            <a:pPr>
              <a:lnSpc>
                <a:spcPct val="110000"/>
              </a:lnSpc>
            </a:pPr>
            <a:r>
              <a:rPr lang="es-ES" dirty="0"/>
              <a:t>¿cómo limpiaste la cima de A?</a:t>
            </a:r>
          </a:p>
          <a:p>
            <a:pPr lvl="1">
              <a:lnSpc>
                <a:spcPct val="110000"/>
              </a:lnSpc>
            </a:pPr>
            <a:r>
              <a:rPr lang="es-ES" dirty="0"/>
              <a:t>Respuesta: deshaciéndome del cubo C.</a:t>
            </a:r>
          </a:p>
          <a:p>
            <a:pPr lvl="1">
              <a:lnSpc>
                <a:spcPct val="110000"/>
              </a:lnSpc>
            </a:pPr>
            <a:r>
              <a:rPr lang="es-ES" dirty="0"/>
              <a:t>Si meta es Y, entonces se responden todas las </a:t>
            </a:r>
            <a:r>
              <a:rPr lang="es-ES" dirty="0" err="1"/>
              <a:t>submetas</a:t>
            </a:r>
            <a:r>
              <a:rPr lang="es-ES" dirty="0"/>
              <a:t>; si la meta es O, la respuesta es la </a:t>
            </a:r>
            <a:r>
              <a:rPr lang="es-ES" dirty="0" err="1"/>
              <a:t>submeta</a:t>
            </a:r>
            <a:r>
              <a:rPr lang="es-ES" dirty="0"/>
              <a:t> aplicada.</a:t>
            </a:r>
          </a:p>
          <a:p>
            <a:pPr>
              <a:lnSpc>
                <a:spcPct val="110000"/>
              </a:lnSpc>
            </a:pPr>
            <a:r>
              <a:rPr lang="es-ES" dirty="0"/>
              <a:t>¿por qué despejaste la cima de A?</a:t>
            </a:r>
          </a:p>
          <a:p>
            <a:pPr lvl="1">
              <a:lnSpc>
                <a:spcPct val="110000"/>
              </a:lnSpc>
            </a:pPr>
            <a:r>
              <a:rPr lang="es-ES" dirty="0"/>
              <a:t>Respuesta: para tomar el cubo A.</a:t>
            </a:r>
          </a:p>
          <a:p>
            <a:pPr lvl="1">
              <a:lnSpc>
                <a:spcPct val="110000"/>
              </a:lnSpc>
            </a:pPr>
            <a:r>
              <a:rPr lang="es-ES" dirty="0"/>
              <a:t>Se notifica la </a:t>
            </a:r>
            <a:r>
              <a:rPr lang="es-ES" dirty="0" err="1"/>
              <a:t>supermeta</a:t>
            </a:r>
            <a:r>
              <a:rPr lang="es-ES" dirty="0"/>
              <a:t> inmediata.</a:t>
            </a:r>
          </a:p>
        </p:txBody>
      </p:sp>
    </p:spTree>
    <p:extLst>
      <p:ext uri="{BB962C8B-B14F-4D97-AF65-F5344CB8AC3E}">
        <p14:creationId xmlns:p14="http://schemas.microsoft.com/office/powerpoint/2010/main" val="392260870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es-ES" dirty="0"/>
              <a:t>Análisis de medios y metas	</a:t>
            </a:r>
          </a:p>
        </p:txBody>
      </p:sp>
      <p:sp>
        <p:nvSpPr>
          <p:cNvPr id="307203" name="Rectangle 3"/>
          <p:cNvSpPr>
            <a:spLocks noGrp="1" noChangeArrowheads="1"/>
          </p:cNvSpPr>
          <p:nvPr>
            <p:ph type="body" idx="1"/>
          </p:nvPr>
        </p:nvSpPr>
        <p:spPr>
          <a:xfrm>
            <a:off x="323528" y="1052736"/>
            <a:ext cx="8496300" cy="4800600"/>
          </a:xfrm>
        </p:spPr>
        <p:txBody>
          <a:bodyPr/>
          <a:lstStyle/>
          <a:p>
            <a:pPr>
              <a:lnSpc>
                <a:spcPct val="130000"/>
              </a:lnSpc>
            </a:pPr>
            <a:r>
              <a:rPr lang="es-ES" dirty="0"/>
              <a:t>Otro paradigma de resolución de problemas</a:t>
            </a:r>
          </a:p>
          <a:p>
            <a:pPr>
              <a:lnSpc>
                <a:spcPct val="130000"/>
              </a:lnSpc>
            </a:pPr>
            <a:r>
              <a:rPr lang="es-ES" dirty="0"/>
              <a:t>Adecuado para problemas definidos a través de un estado inicial y un estado meta.</a:t>
            </a:r>
          </a:p>
          <a:p>
            <a:pPr lvl="1">
              <a:lnSpc>
                <a:spcPct val="130000"/>
              </a:lnSpc>
            </a:pPr>
            <a:r>
              <a:rPr lang="es-ES" dirty="0"/>
              <a:t>Por ejemplo, problema del viajero.</a:t>
            </a:r>
          </a:p>
          <a:p>
            <a:pPr lvl="1">
              <a:lnSpc>
                <a:spcPct val="130000"/>
              </a:lnSpc>
            </a:pPr>
            <a:r>
              <a:rPr lang="es-ES" dirty="0" smtClean="0"/>
              <a:t>Problemas con representación </a:t>
            </a:r>
            <a:r>
              <a:rPr lang="es-ES" dirty="0"/>
              <a:t>de </a:t>
            </a:r>
            <a:r>
              <a:rPr lang="es-ES" b="1" dirty="0"/>
              <a:t>espacio de </a:t>
            </a:r>
            <a:r>
              <a:rPr lang="es-ES" dirty="0"/>
              <a:t>estados</a:t>
            </a:r>
          </a:p>
          <a:p>
            <a:pPr>
              <a:lnSpc>
                <a:spcPct val="130000"/>
              </a:lnSpc>
            </a:pPr>
            <a:r>
              <a:rPr lang="es-ES" dirty="0"/>
              <a:t>Su objetivo es seleccionar un conjunto de </a:t>
            </a:r>
            <a:r>
              <a:rPr lang="es-ES" b="1" dirty="0"/>
              <a:t>procedimientos</a:t>
            </a:r>
            <a:r>
              <a:rPr lang="es-ES" dirty="0"/>
              <a:t> (transiciones entre estados) que lleven del estado inicial al meta.</a:t>
            </a:r>
          </a:p>
        </p:txBody>
      </p:sp>
    </p:spTree>
    <p:extLst>
      <p:ext uri="{BB962C8B-B14F-4D97-AF65-F5344CB8AC3E}">
        <p14:creationId xmlns:p14="http://schemas.microsoft.com/office/powerpoint/2010/main" val="24775429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0720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0720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normAutofit/>
          </a:bodyPr>
          <a:lstStyle/>
          <a:p>
            <a:r>
              <a:rPr lang="es-ES" sz="3400" b="1" dirty="0" smtClean="0">
                <a:solidFill>
                  <a:schemeClr val="accent1">
                    <a:lumMod val="75000"/>
                  </a:schemeClr>
                </a:solidFill>
              </a:rPr>
              <a:t>¿</a:t>
            </a:r>
            <a:r>
              <a:rPr lang="en-US" sz="3400" b="1" dirty="0" err="1">
                <a:solidFill>
                  <a:schemeClr val="accent1">
                    <a:lumMod val="75000"/>
                  </a:schemeClr>
                </a:solidFill>
              </a:rPr>
              <a:t>C</a:t>
            </a:r>
            <a:r>
              <a:rPr lang="en-US" sz="3400" b="1" dirty="0" err="1" smtClean="0">
                <a:solidFill>
                  <a:schemeClr val="accent1">
                    <a:lumMod val="75000"/>
                  </a:schemeClr>
                </a:solidFill>
              </a:rPr>
              <a:t>uál</a:t>
            </a:r>
            <a:r>
              <a:rPr lang="en-US" sz="3400" b="1" dirty="0" smtClean="0">
                <a:solidFill>
                  <a:schemeClr val="accent1">
                    <a:lumMod val="75000"/>
                  </a:schemeClr>
                </a:solidFill>
              </a:rPr>
              <a:t> </a:t>
            </a:r>
            <a:r>
              <a:rPr lang="en-US" sz="3400" b="1" dirty="0" err="1">
                <a:solidFill>
                  <a:schemeClr val="accent1">
                    <a:lumMod val="75000"/>
                  </a:schemeClr>
                </a:solidFill>
              </a:rPr>
              <a:t>es</a:t>
            </a:r>
            <a:r>
              <a:rPr lang="en-US" sz="3400" b="1" dirty="0">
                <a:solidFill>
                  <a:schemeClr val="accent1">
                    <a:lumMod val="75000"/>
                  </a:schemeClr>
                </a:solidFill>
              </a:rPr>
              <a:t> el </a:t>
            </a:r>
            <a:r>
              <a:rPr lang="en-US" sz="3400" b="1" dirty="0" err="1">
                <a:solidFill>
                  <a:schemeClr val="accent1">
                    <a:lumMod val="75000"/>
                  </a:schemeClr>
                </a:solidFill>
              </a:rPr>
              <a:t>problema</a:t>
            </a:r>
            <a:r>
              <a:rPr lang="en-US" sz="3400" b="1" dirty="0">
                <a:solidFill>
                  <a:schemeClr val="accent1">
                    <a:lumMod val="75000"/>
                  </a:schemeClr>
                </a:solidFill>
              </a:rPr>
              <a:t>?</a:t>
            </a:r>
            <a:endParaRPr lang="es-ES" sz="3400" b="1" dirty="0">
              <a:solidFill>
                <a:schemeClr val="accent1">
                  <a:lumMod val="75000"/>
                </a:schemeClr>
              </a:solidFill>
            </a:endParaRPr>
          </a:p>
        </p:txBody>
      </p:sp>
      <p:sp>
        <p:nvSpPr>
          <p:cNvPr id="254979" name="Text Box 3"/>
          <p:cNvSpPr txBox="1">
            <a:spLocks noChangeArrowheads="1"/>
          </p:cNvSpPr>
          <p:nvPr/>
        </p:nvSpPr>
        <p:spPr bwMode="auto">
          <a:xfrm>
            <a:off x="1390650" y="2057400"/>
            <a:ext cx="1457325" cy="2663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800">
                <a:latin typeface="Times New Roman" charset="0"/>
              </a:rPr>
              <a:t>Granjero</a:t>
            </a:r>
          </a:p>
          <a:p>
            <a:pPr algn="ctr"/>
            <a:r>
              <a:rPr lang="en-US" sz="2800">
                <a:latin typeface="Times New Roman" charset="0"/>
              </a:rPr>
              <a:t>Zorra</a:t>
            </a:r>
          </a:p>
          <a:p>
            <a:pPr algn="ctr"/>
            <a:r>
              <a:rPr lang="en-US" sz="2800">
                <a:latin typeface="Times New Roman" charset="0"/>
              </a:rPr>
              <a:t>Ganso</a:t>
            </a:r>
          </a:p>
          <a:p>
            <a:pPr algn="ctr"/>
            <a:r>
              <a:rPr lang="en-US" sz="2800">
                <a:latin typeface="Times New Roman" charset="0"/>
              </a:rPr>
              <a:t>Trigo</a:t>
            </a:r>
          </a:p>
          <a:p>
            <a:pPr algn="ctr"/>
            <a:endParaRPr lang="en-US" sz="2800">
              <a:latin typeface="Times New Roman" charset="0"/>
            </a:endParaRPr>
          </a:p>
          <a:p>
            <a:pPr algn="ctr"/>
            <a:endParaRPr lang="es-ES" sz="2800">
              <a:latin typeface="Times New Roman" charset="0"/>
            </a:endParaRPr>
          </a:p>
        </p:txBody>
      </p:sp>
      <p:sp>
        <p:nvSpPr>
          <p:cNvPr id="254980" name="Freeform 4"/>
          <p:cNvSpPr>
            <a:spLocks/>
          </p:cNvSpPr>
          <p:nvPr/>
        </p:nvSpPr>
        <p:spPr bwMode="auto">
          <a:xfrm>
            <a:off x="1095375" y="3886200"/>
            <a:ext cx="2133600" cy="236538"/>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4981" name="Text Box 5"/>
          <p:cNvSpPr txBox="1">
            <a:spLocks noChangeArrowheads="1"/>
          </p:cNvSpPr>
          <p:nvPr/>
        </p:nvSpPr>
        <p:spPr bwMode="auto">
          <a:xfrm>
            <a:off x="5962650" y="2057400"/>
            <a:ext cx="1457325" cy="2663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endParaRPr lang="en-US" sz="2800">
              <a:latin typeface="Times New Roman" charset="0"/>
            </a:endParaRPr>
          </a:p>
          <a:p>
            <a:pPr algn="ctr"/>
            <a:endParaRPr lang="en-US" sz="2800">
              <a:latin typeface="Times New Roman" charset="0"/>
            </a:endParaRPr>
          </a:p>
          <a:p>
            <a:pPr algn="ctr"/>
            <a:r>
              <a:rPr lang="en-US" sz="2800">
                <a:latin typeface="Times New Roman" charset="0"/>
              </a:rPr>
              <a:t>Granjero</a:t>
            </a:r>
          </a:p>
          <a:p>
            <a:pPr algn="ctr"/>
            <a:r>
              <a:rPr lang="en-US" sz="2800">
                <a:latin typeface="Times New Roman" charset="0"/>
              </a:rPr>
              <a:t>Zorra</a:t>
            </a:r>
          </a:p>
          <a:p>
            <a:pPr algn="ctr"/>
            <a:r>
              <a:rPr lang="en-US" sz="2800">
                <a:latin typeface="Times New Roman" charset="0"/>
              </a:rPr>
              <a:t>Ganso</a:t>
            </a:r>
          </a:p>
          <a:p>
            <a:pPr algn="ctr"/>
            <a:r>
              <a:rPr lang="en-US" sz="2800">
                <a:latin typeface="Times New Roman" charset="0"/>
              </a:rPr>
              <a:t>Trigo</a:t>
            </a:r>
            <a:endParaRPr lang="es-ES" sz="2800">
              <a:latin typeface="Times New Roman" charset="0"/>
            </a:endParaRPr>
          </a:p>
        </p:txBody>
      </p:sp>
      <p:sp>
        <p:nvSpPr>
          <p:cNvPr id="254982" name="Freeform 6"/>
          <p:cNvSpPr>
            <a:spLocks/>
          </p:cNvSpPr>
          <p:nvPr/>
        </p:nvSpPr>
        <p:spPr bwMode="auto">
          <a:xfrm>
            <a:off x="5638800" y="2735263"/>
            <a:ext cx="2133600" cy="236537"/>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4983" name="AutoShape 7"/>
          <p:cNvSpPr>
            <a:spLocks noChangeArrowheads="1"/>
          </p:cNvSpPr>
          <p:nvPr/>
        </p:nvSpPr>
        <p:spPr bwMode="auto">
          <a:xfrm>
            <a:off x="4019550" y="2703513"/>
            <a:ext cx="1066800" cy="1371600"/>
          </a:xfrm>
          <a:prstGeom prst="rightArrow">
            <a:avLst>
              <a:gd name="adj1" fmla="val 50000"/>
              <a:gd name="adj2" fmla="val 49704"/>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Tree>
    <p:extLst>
      <p:ext uri="{BB962C8B-B14F-4D97-AF65-F5344CB8AC3E}">
        <p14:creationId xmlns:p14="http://schemas.microsoft.com/office/powerpoint/2010/main" val="217886389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es-ES"/>
              <a:t>Idea clave: reducir diferencias</a:t>
            </a:r>
          </a:p>
        </p:txBody>
      </p:sp>
      <p:sp>
        <p:nvSpPr>
          <p:cNvPr id="309251" name="Rectangle 3"/>
          <p:cNvSpPr>
            <a:spLocks noGrp="1" noChangeArrowheads="1"/>
          </p:cNvSpPr>
          <p:nvPr>
            <p:ph type="body" idx="1"/>
          </p:nvPr>
        </p:nvSpPr>
        <p:spPr>
          <a:xfrm>
            <a:off x="279400" y="1052736"/>
            <a:ext cx="8569325" cy="4800600"/>
          </a:xfrm>
        </p:spPr>
        <p:txBody>
          <a:bodyPr/>
          <a:lstStyle/>
          <a:p>
            <a:pPr>
              <a:lnSpc>
                <a:spcPct val="130000"/>
              </a:lnSpc>
            </a:pPr>
            <a:r>
              <a:rPr lang="es-ES" dirty="0"/>
              <a:t>Objetivo es identificar un procedimiento que cause una transición del estado inicial al meta, o a uno intermedio m</a:t>
            </a:r>
            <a:r>
              <a:rPr lang="en-US" dirty="0" err="1"/>
              <a:t>á</a:t>
            </a:r>
            <a:r>
              <a:rPr lang="es-ES" dirty="0"/>
              <a:t>s cercano a la meta.</a:t>
            </a:r>
          </a:p>
          <a:p>
            <a:pPr>
              <a:lnSpc>
                <a:spcPct val="130000"/>
              </a:lnSpc>
            </a:pPr>
            <a:r>
              <a:rPr lang="es-ES" dirty="0"/>
              <a:t>Esta técnica </a:t>
            </a:r>
            <a:r>
              <a:rPr lang="es-ES" u="sng" dirty="0"/>
              <a:t>no evita</a:t>
            </a:r>
            <a:r>
              <a:rPr lang="es-ES" dirty="0"/>
              <a:t> los pasos hacia atrás.</a:t>
            </a:r>
          </a:p>
          <a:p>
            <a:pPr lvl="1">
              <a:lnSpc>
                <a:spcPct val="130000"/>
              </a:lnSpc>
            </a:pPr>
            <a:r>
              <a:rPr lang="es-ES" dirty="0"/>
              <a:t>Siempre elige el procedimiento m</a:t>
            </a:r>
            <a:r>
              <a:rPr lang="en-US" dirty="0" err="1"/>
              <a:t>á</a:t>
            </a:r>
            <a:r>
              <a:rPr lang="es-ES" dirty="0"/>
              <a:t>s prometedor.</a:t>
            </a:r>
          </a:p>
          <a:p>
            <a:pPr>
              <a:lnSpc>
                <a:spcPct val="130000"/>
              </a:lnSpc>
            </a:pPr>
            <a:r>
              <a:rPr lang="es-ES" dirty="0"/>
              <a:t>Tampoco previene seleccionar estados cuya distancia aparente a la meta es corta, pero en realidad la distancia verdadera es muy grande.</a:t>
            </a:r>
          </a:p>
        </p:txBody>
      </p:sp>
    </p:spTree>
    <p:extLst>
      <p:ext uri="{BB962C8B-B14F-4D97-AF65-F5344CB8AC3E}">
        <p14:creationId xmlns:p14="http://schemas.microsoft.com/office/powerpoint/2010/main" val="13501488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9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92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0925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09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1"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en-US"/>
              <a:t>Ejemplo ilustrativo</a:t>
            </a:r>
            <a:endParaRPr lang="es-ES"/>
          </a:p>
        </p:txBody>
      </p:sp>
      <p:sp>
        <p:nvSpPr>
          <p:cNvPr id="311322" name="Oval 26"/>
          <p:cNvSpPr>
            <a:spLocks noChangeArrowheads="1"/>
          </p:cNvSpPr>
          <p:nvPr/>
        </p:nvSpPr>
        <p:spPr bwMode="auto">
          <a:xfrm>
            <a:off x="1187450" y="2636838"/>
            <a:ext cx="431800" cy="4318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1323" name="Oval 27"/>
          <p:cNvSpPr>
            <a:spLocks noChangeArrowheads="1"/>
          </p:cNvSpPr>
          <p:nvPr/>
        </p:nvSpPr>
        <p:spPr bwMode="auto">
          <a:xfrm>
            <a:off x="2411413" y="328453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1324" name="Oval 28"/>
          <p:cNvSpPr>
            <a:spLocks noChangeArrowheads="1"/>
          </p:cNvSpPr>
          <p:nvPr/>
        </p:nvSpPr>
        <p:spPr bwMode="auto">
          <a:xfrm>
            <a:off x="3824288" y="394811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1325" name="Oval 29"/>
          <p:cNvSpPr>
            <a:spLocks noChangeArrowheads="1"/>
          </p:cNvSpPr>
          <p:nvPr/>
        </p:nvSpPr>
        <p:spPr bwMode="auto">
          <a:xfrm>
            <a:off x="3203575" y="515778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1326" name="Oval 30"/>
          <p:cNvSpPr>
            <a:spLocks noChangeArrowheads="1"/>
          </p:cNvSpPr>
          <p:nvPr/>
        </p:nvSpPr>
        <p:spPr bwMode="auto">
          <a:xfrm>
            <a:off x="5435600" y="458152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1327" name="Oval 31"/>
          <p:cNvSpPr>
            <a:spLocks noChangeArrowheads="1"/>
          </p:cNvSpPr>
          <p:nvPr/>
        </p:nvSpPr>
        <p:spPr bwMode="auto">
          <a:xfrm>
            <a:off x="5724525" y="314166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1328" name="Oval 32"/>
          <p:cNvSpPr>
            <a:spLocks noChangeArrowheads="1"/>
          </p:cNvSpPr>
          <p:nvPr/>
        </p:nvSpPr>
        <p:spPr bwMode="auto">
          <a:xfrm>
            <a:off x="7005638" y="2435225"/>
            <a:ext cx="431800" cy="43180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1329" name="Oval 33"/>
          <p:cNvSpPr>
            <a:spLocks noChangeArrowheads="1"/>
          </p:cNvSpPr>
          <p:nvPr/>
        </p:nvSpPr>
        <p:spPr bwMode="auto">
          <a:xfrm>
            <a:off x="7092950" y="3789363"/>
            <a:ext cx="431800" cy="4318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1330" name="Oval 34"/>
          <p:cNvSpPr>
            <a:spLocks noChangeArrowheads="1"/>
          </p:cNvSpPr>
          <p:nvPr/>
        </p:nvSpPr>
        <p:spPr bwMode="auto">
          <a:xfrm>
            <a:off x="4356100" y="2852738"/>
            <a:ext cx="431800" cy="4318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1331" name="Oval 35"/>
          <p:cNvSpPr>
            <a:spLocks noChangeArrowheads="1"/>
          </p:cNvSpPr>
          <p:nvPr/>
        </p:nvSpPr>
        <p:spPr bwMode="auto">
          <a:xfrm>
            <a:off x="4500563" y="1989138"/>
            <a:ext cx="431800" cy="4318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1332" name="Oval 36"/>
          <p:cNvSpPr>
            <a:spLocks noChangeArrowheads="1"/>
          </p:cNvSpPr>
          <p:nvPr/>
        </p:nvSpPr>
        <p:spPr bwMode="auto">
          <a:xfrm>
            <a:off x="2555875" y="2060575"/>
            <a:ext cx="431800" cy="4318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1333" name="Line 37"/>
          <p:cNvSpPr>
            <a:spLocks noChangeShapeType="1"/>
          </p:cNvSpPr>
          <p:nvPr/>
        </p:nvSpPr>
        <p:spPr bwMode="auto">
          <a:xfrm>
            <a:off x="1619250" y="2967038"/>
            <a:ext cx="792163" cy="433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311334" name="Line 38"/>
          <p:cNvSpPr>
            <a:spLocks noChangeShapeType="1"/>
          </p:cNvSpPr>
          <p:nvPr/>
        </p:nvSpPr>
        <p:spPr bwMode="auto">
          <a:xfrm>
            <a:off x="2843213" y="3602038"/>
            <a:ext cx="1008062" cy="4746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311335" name="Line 39"/>
          <p:cNvSpPr>
            <a:spLocks noChangeShapeType="1"/>
          </p:cNvSpPr>
          <p:nvPr/>
        </p:nvSpPr>
        <p:spPr bwMode="auto">
          <a:xfrm flipH="1">
            <a:off x="3492500" y="4365625"/>
            <a:ext cx="43180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311336" name="Line 40"/>
          <p:cNvSpPr>
            <a:spLocks noChangeShapeType="1"/>
          </p:cNvSpPr>
          <p:nvPr/>
        </p:nvSpPr>
        <p:spPr bwMode="auto">
          <a:xfrm flipV="1">
            <a:off x="3635375" y="4868863"/>
            <a:ext cx="180022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311337" name="Line 41"/>
          <p:cNvSpPr>
            <a:spLocks noChangeShapeType="1"/>
          </p:cNvSpPr>
          <p:nvPr/>
        </p:nvSpPr>
        <p:spPr bwMode="auto">
          <a:xfrm flipV="1">
            <a:off x="5710238" y="3559175"/>
            <a:ext cx="142875" cy="10080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311338" name="Line 42"/>
          <p:cNvSpPr>
            <a:spLocks noChangeShapeType="1"/>
          </p:cNvSpPr>
          <p:nvPr/>
        </p:nvSpPr>
        <p:spPr bwMode="auto">
          <a:xfrm flipV="1">
            <a:off x="6054725" y="2708275"/>
            <a:ext cx="965200" cy="4762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311339" name="Text Box 43"/>
          <p:cNvSpPr txBox="1">
            <a:spLocks noChangeArrowheads="1"/>
          </p:cNvSpPr>
          <p:nvPr/>
        </p:nvSpPr>
        <p:spPr bwMode="auto">
          <a:xfrm>
            <a:off x="1722438" y="3213100"/>
            <a:ext cx="4016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400" b="1"/>
              <a:t>P1</a:t>
            </a:r>
          </a:p>
        </p:txBody>
      </p:sp>
      <p:sp>
        <p:nvSpPr>
          <p:cNvPr id="311340" name="Text Box 44"/>
          <p:cNvSpPr txBox="1">
            <a:spLocks noChangeArrowheads="1"/>
          </p:cNvSpPr>
          <p:nvPr/>
        </p:nvSpPr>
        <p:spPr bwMode="auto">
          <a:xfrm>
            <a:off x="3017838" y="3844925"/>
            <a:ext cx="4016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400" b="1"/>
              <a:t>P2</a:t>
            </a:r>
          </a:p>
        </p:txBody>
      </p:sp>
      <p:sp>
        <p:nvSpPr>
          <p:cNvPr id="311341" name="Text Box 45"/>
          <p:cNvSpPr txBox="1">
            <a:spLocks noChangeArrowheads="1"/>
          </p:cNvSpPr>
          <p:nvPr/>
        </p:nvSpPr>
        <p:spPr bwMode="auto">
          <a:xfrm>
            <a:off x="3378200" y="4508500"/>
            <a:ext cx="4016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400" b="1"/>
              <a:t>P3</a:t>
            </a:r>
          </a:p>
        </p:txBody>
      </p:sp>
      <p:sp>
        <p:nvSpPr>
          <p:cNvPr id="311342" name="Text Box 46"/>
          <p:cNvSpPr txBox="1">
            <a:spLocks noChangeArrowheads="1"/>
          </p:cNvSpPr>
          <p:nvPr/>
        </p:nvSpPr>
        <p:spPr bwMode="auto">
          <a:xfrm>
            <a:off x="4386263" y="5084763"/>
            <a:ext cx="4016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400" b="1"/>
              <a:t>P4</a:t>
            </a:r>
          </a:p>
        </p:txBody>
      </p:sp>
      <p:sp>
        <p:nvSpPr>
          <p:cNvPr id="311343" name="Text Box 47"/>
          <p:cNvSpPr txBox="1">
            <a:spLocks noChangeArrowheads="1"/>
          </p:cNvSpPr>
          <p:nvPr/>
        </p:nvSpPr>
        <p:spPr bwMode="auto">
          <a:xfrm>
            <a:off x="5795963" y="4005263"/>
            <a:ext cx="4016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400" b="1"/>
              <a:t>P5</a:t>
            </a:r>
          </a:p>
        </p:txBody>
      </p:sp>
      <p:sp>
        <p:nvSpPr>
          <p:cNvPr id="311344" name="Text Box 48"/>
          <p:cNvSpPr txBox="1">
            <a:spLocks noChangeArrowheads="1"/>
          </p:cNvSpPr>
          <p:nvPr/>
        </p:nvSpPr>
        <p:spPr bwMode="auto">
          <a:xfrm>
            <a:off x="6257925" y="2619375"/>
            <a:ext cx="4016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1400" b="1"/>
              <a:t>P6</a:t>
            </a:r>
          </a:p>
        </p:txBody>
      </p:sp>
    </p:spTree>
    <p:extLst>
      <p:ext uri="{BB962C8B-B14F-4D97-AF65-F5344CB8AC3E}">
        <p14:creationId xmlns:p14="http://schemas.microsoft.com/office/powerpoint/2010/main" val="187297965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s-ES"/>
              <a:t>Algoritmo general</a:t>
            </a:r>
          </a:p>
        </p:txBody>
      </p:sp>
      <p:sp>
        <p:nvSpPr>
          <p:cNvPr id="313347" name="Rectangle 3"/>
          <p:cNvSpPr>
            <a:spLocks noGrp="1" noChangeArrowheads="1"/>
          </p:cNvSpPr>
          <p:nvPr>
            <p:ph type="body" idx="1"/>
          </p:nvPr>
        </p:nvSpPr>
        <p:spPr>
          <a:xfrm>
            <a:off x="250825" y="1124744"/>
            <a:ext cx="8569325" cy="4800600"/>
          </a:xfrm>
        </p:spPr>
        <p:txBody>
          <a:bodyPr>
            <a:normAutofit fontScale="92500" lnSpcReduction="20000"/>
          </a:bodyPr>
          <a:lstStyle/>
          <a:p>
            <a:pPr>
              <a:lnSpc>
                <a:spcPct val="120000"/>
              </a:lnSpc>
            </a:pPr>
            <a:r>
              <a:rPr lang="es-ES" dirty="0"/>
              <a:t>Para efectuar el análisis de medios y metas,</a:t>
            </a:r>
          </a:p>
          <a:p>
            <a:pPr lvl="1">
              <a:lnSpc>
                <a:spcPct val="120000"/>
              </a:lnSpc>
            </a:pPr>
            <a:r>
              <a:rPr lang="es-ES" dirty="0"/>
              <a:t>Hasta que la meta no se alcance o no se tengan m</a:t>
            </a:r>
            <a:r>
              <a:rPr lang="en-US" dirty="0" err="1"/>
              <a:t>á</a:t>
            </a:r>
            <a:r>
              <a:rPr lang="es-ES" dirty="0"/>
              <a:t>s procedimientos disponibles,</a:t>
            </a:r>
          </a:p>
          <a:p>
            <a:pPr lvl="2">
              <a:lnSpc>
                <a:spcPct val="120000"/>
              </a:lnSpc>
            </a:pPr>
            <a:r>
              <a:rPr lang="es-ES" dirty="0"/>
              <a:t>Describa el estado actual, el estado meta y la </a:t>
            </a:r>
            <a:r>
              <a:rPr lang="es-ES" b="1" dirty="0"/>
              <a:t>diferencia</a:t>
            </a:r>
            <a:r>
              <a:rPr lang="es-ES" dirty="0"/>
              <a:t> entre los dos;</a:t>
            </a:r>
          </a:p>
          <a:p>
            <a:pPr lvl="2">
              <a:lnSpc>
                <a:spcPct val="120000"/>
              </a:lnSpc>
            </a:pPr>
            <a:r>
              <a:rPr lang="es-ES" dirty="0"/>
              <a:t>Utilice la diferencia entre el estado actual y el meta para seleccionar un </a:t>
            </a:r>
            <a:r>
              <a:rPr lang="es-ES" b="1" dirty="0"/>
              <a:t>procedimiento</a:t>
            </a:r>
            <a:r>
              <a:rPr lang="es-ES" dirty="0"/>
              <a:t> prometedor;</a:t>
            </a:r>
          </a:p>
          <a:p>
            <a:pPr lvl="2">
              <a:lnSpc>
                <a:spcPct val="120000"/>
              </a:lnSpc>
            </a:pPr>
            <a:r>
              <a:rPr lang="es-ES" dirty="0"/>
              <a:t>Utilice el procedimiento prometedor y </a:t>
            </a:r>
            <a:r>
              <a:rPr lang="es-ES" b="1" dirty="0"/>
              <a:t>actualice el estado actual</a:t>
            </a:r>
            <a:r>
              <a:rPr lang="es-ES" dirty="0"/>
              <a:t>.</a:t>
            </a:r>
          </a:p>
          <a:p>
            <a:pPr lvl="1">
              <a:lnSpc>
                <a:spcPct val="120000"/>
              </a:lnSpc>
            </a:pPr>
            <a:r>
              <a:rPr lang="es-ES" dirty="0"/>
              <a:t>Si se alcanza la meta, mencione el logro; de lo contrario notifique el fracaso.</a:t>
            </a:r>
          </a:p>
        </p:txBody>
      </p:sp>
    </p:spTree>
    <p:extLst>
      <p:ext uri="{BB962C8B-B14F-4D97-AF65-F5344CB8AC3E}">
        <p14:creationId xmlns:p14="http://schemas.microsoft.com/office/powerpoint/2010/main" val="111248323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r>
              <a:rPr lang="es-SV"/>
              <a:t>Tabla diferencia procedimiento</a:t>
            </a:r>
          </a:p>
        </p:txBody>
      </p:sp>
      <p:sp>
        <p:nvSpPr>
          <p:cNvPr id="315395" name="Rectangle 3"/>
          <p:cNvSpPr>
            <a:spLocks noGrp="1" noChangeArrowheads="1"/>
          </p:cNvSpPr>
          <p:nvPr>
            <p:ph type="body" idx="1"/>
          </p:nvPr>
        </p:nvSpPr>
        <p:spPr>
          <a:xfrm>
            <a:off x="385763" y="908720"/>
            <a:ext cx="8362950" cy="3100388"/>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a:lnSpc>
                <a:spcPct val="130000"/>
              </a:lnSpc>
            </a:pPr>
            <a:r>
              <a:rPr lang="es-ES" dirty="0"/>
              <a:t>¿cómo seleccionar el procedimiento prometedor?</a:t>
            </a:r>
          </a:p>
          <a:p>
            <a:pPr lvl="1">
              <a:lnSpc>
                <a:spcPct val="130000"/>
              </a:lnSpc>
            </a:pPr>
            <a:r>
              <a:rPr lang="es-ES" dirty="0"/>
              <a:t>Siempre que la descripción de la diferencia entre el estado actual y el meta sea la clave para saber qué procedimiento intentar a continuación, una sencilla tabla de diferencia-procedimiento es suficiente.</a:t>
            </a:r>
          </a:p>
        </p:txBody>
      </p:sp>
      <p:sp>
        <p:nvSpPr>
          <p:cNvPr id="315396" name="Text Box 4"/>
          <p:cNvSpPr txBox="1">
            <a:spLocks noChangeArrowheads="1"/>
          </p:cNvSpPr>
          <p:nvPr/>
        </p:nvSpPr>
        <p:spPr bwMode="auto">
          <a:xfrm>
            <a:off x="1677988" y="4080852"/>
            <a:ext cx="1141412"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110000"/>
              </a:lnSpc>
            </a:pPr>
            <a:r>
              <a:rPr lang="en-US" sz="2000" dirty="0" err="1">
                <a:latin typeface="Times New Roman" charset="0"/>
              </a:rPr>
              <a:t>Distancia</a:t>
            </a:r>
            <a:endParaRPr lang="es-ES" sz="2000" dirty="0">
              <a:latin typeface="Times New Roman" charset="0"/>
            </a:endParaRPr>
          </a:p>
        </p:txBody>
      </p:sp>
      <p:sp>
        <p:nvSpPr>
          <p:cNvPr id="315397" name="Text Box 5"/>
          <p:cNvSpPr txBox="1">
            <a:spLocks noChangeArrowheads="1"/>
          </p:cNvSpPr>
          <p:nvPr/>
        </p:nvSpPr>
        <p:spPr bwMode="auto">
          <a:xfrm>
            <a:off x="1371600" y="4584089"/>
            <a:ext cx="20097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110000"/>
              </a:lnSpc>
            </a:pPr>
            <a:r>
              <a:rPr lang="en-US" sz="2000">
                <a:latin typeface="Times New Roman" charset="0"/>
              </a:rPr>
              <a:t>Mas de 500km</a:t>
            </a:r>
          </a:p>
          <a:p>
            <a:pPr>
              <a:lnSpc>
                <a:spcPct val="110000"/>
              </a:lnSpc>
            </a:pPr>
            <a:r>
              <a:rPr lang="en-US" sz="2000">
                <a:latin typeface="Times New Roman" charset="0"/>
              </a:rPr>
              <a:t>Entre 50 y 500km</a:t>
            </a:r>
          </a:p>
          <a:p>
            <a:pPr>
              <a:lnSpc>
                <a:spcPct val="110000"/>
              </a:lnSpc>
            </a:pPr>
            <a:r>
              <a:rPr lang="en-US" sz="2000">
                <a:latin typeface="Times New Roman" charset="0"/>
              </a:rPr>
              <a:t>Entre 1 y 50km</a:t>
            </a:r>
          </a:p>
          <a:p>
            <a:pPr>
              <a:lnSpc>
                <a:spcPct val="110000"/>
              </a:lnSpc>
            </a:pPr>
            <a:r>
              <a:rPr lang="en-US" sz="2000">
                <a:latin typeface="Times New Roman" charset="0"/>
              </a:rPr>
              <a:t>Menos de 1km</a:t>
            </a:r>
            <a:endParaRPr lang="es-ES" sz="2000">
              <a:latin typeface="Times New Roman" charset="0"/>
            </a:endParaRPr>
          </a:p>
        </p:txBody>
      </p:sp>
      <p:sp>
        <p:nvSpPr>
          <p:cNvPr id="315398" name="Text Box 6"/>
          <p:cNvSpPr txBox="1">
            <a:spLocks noChangeArrowheads="1"/>
          </p:cNvSpPr>
          <p:nvPr/>
        </p:nvSpPr>
        <p:spPr bwMode="auto">
          <a:xfrm rot="-2800572">
            <a:off x="3466307" y="4094345"/>
            <a:ext cx="81915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110000"/>
              </a:lnSpc>
            </a:pPr>
            <a:r>
              <a:rPr lang="en-US" sz="2000">
                <a:latin typeface="Times New Roman" charset="0"/>
              </a:rPr>
              <a:t>Avion</a:t>
            </a:r>
            <a:endParaRPr lang="es-ES" sz="2000">
              <a:latin typeface="Times New Roman" charset="0"/>
            </a:endParaRPr>
          </a:p>
        </p:txBody>
      </p:sp>
      <p:sp>
        <p:nvSpPr>
          <p:cNvPr id="315399" name="Line 7"/>
          <p:cNvSpPr>
            <a:spLocks noChangeShapeType="1"/>
          </p:cNvSpPr>
          <p:nvPr/>
        </p:nvSpPr>
        <p:spPr bwMode="auto">
          <a:xfrm>
            <a:off x="3429000" y="4660289"/>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315400" name="Line 8"/>
          <p:cNvSpPr>
            <a:spLocks noChangeShapeType="1"/>
          </p:cNvSpPr>
          <p:nvPr/>
        </p:nvSpPr>
        <p:spPr bwMode="auto">
          <a:xfrm>
            <a:off x="4114800" y="4660289"/>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315401" name="Text Box 9"/>
          <p:cNvSpPr txBox="1">
            <a:spLocks noChangeArrowheads="1"/>
          </p:cNvSpPr>
          <p:nvPr/>
        </p:nvSpPr>
        <p:spPr bwMode="auto">
          <a:xfrm rot="-2800572">
            <a:off x="4248944" y="4149908"/>
            <a:ext cx="66357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110000"/>
              </a:lnSpc>
            </a:pPr>
            <a:r>
              <a:rPr lang="en-US" sz="2000">
                <a:latin typeface="Times New Roman" charset="0"/>
              </a:rPr>
              <a:t>Tren</a:t>
            </a:r>
            <a:endParaRPr lang="es-ES" sz="2000">
              <a:latin typeface="Times New Roman" charset="0"/>
            </a:endParaRPr>
          </a:p>
        </p:txBody>
      </p:sp>
      <p:sp>
        <p:nvSpPr>
          <p:cNvPr id="315402" name="Line 10"/>
          <p:cNvSpPr>
            <a:spLocks noChangeShapeType="1"/>
          </p:cNvSpPr>
          <p:nvPr/>
        </p:nvSpPr>
        <p:spPr bwMode="auto">
          <a:xfrm>
            <a:off x="4876800" y="4660289"/>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315403" name="Text Box 11"/>
          <p:cNvSpPr txBox="1">
            <a:spLocks noChangeArrowheads="1"/>
          </p:cNvSpPr>
          <p:nvPr/>
        </p:nvSpPr>
        <p:spPr bwMode="auto">
          <a:xfrm rot="-2800572">
            <a:off x="5014119" y="4114983"/>
            <a:ext cx="69215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110000"/>
              </a:lnSpc>
            </a:pPr>
            <a:r>
              <a:rPr lang="en-US" sz="2000">
                <a:latin typeface="Times New Roman" charset="0"/>
              </a:rPr>
              <a:t>Auto</a:t>
            </a:r>
            <a:endParaRPr lang="es-ES" sz="2000">
              <a:latin typeface="Times New Roman" charset="0"/>
            </a:endParaRPr>
          </a:p>
        </p:txBody>
      </p:sp>
      <p:sp>
        <p:nvSpPr>
          <p:cNvPr id="315404" name="Line 12"/>
          <p:cNvSpPr>
            <a:spLocks noChangeShapeType="1"/>
          </p:cNvSpPr>
          <p:nvPr/>
        </p:nvSpPr>
        <p:spPr bwMode="auto">
          <a:xfrm>
            <a:off x="5624513" y="4660289"/>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315405" name="Text Box 13"/>
          <p:cNvSpPr txBox="1">
            <a:spLocks noChangeArrowheads="1"/>
          </p:cNvSpPr>
          <p:nvPr/>
        </p:nvSpPr>
        <p:spPr bwMode="auto">
          <a:xfrm rot="-2800572">
            <a:off x="5849938" y="4122127"/>
            <a:ext cx="649287"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110000"/>
              </a:lnSpc>
            </a:pPr>
            <a:r>
              <a:rPr lang="en-US" sz="2000">
                <a:latin typeface="Times New Roman" charset="0"/>
              </a:rPr>
              <a:t>Taxi</a:t>
            </a:r>
            <a:endParaRPr lang="es-ES" sz="2000">
              <a:latin typeface="Times New Roman" charset="0"/>
            </a:endParaRPr>
          </a:p>
        </p:txBody>
      </p:sp>
      <p:sp>
        <p:nvSpPr>
          <p:cNvPr id="315406" name="Line 14"/>
          <p:cNvSpPr>
            <a:spLocks noChangeShapeType="1"/>
          </p:cNvSpPr>
          <p:nvPr/>
        </p:nvSpPr>
        <p:spPr bwMode="auto">
          <a:xfrm>
            <a:off x="6400800" y="4660289"/>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315407" name="Line 15"/>
          <p:cNvSpPr>
            <a:spLocks noChangeShapeType="1"/>
          </p:cNvSpPr>
          <p:nvPr/>
        </p:nvSpPr>
        <p:spPr bwMode="auto">
          <a:xfrm>
            <a:off x="7210425" y="4660289"/>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315408" name="Text Box 16"/>
          <p:cNvSpPr txBox="1">
            <a:spLocks noChangeArrowheads="1"/>
          </p:cNvSpPr>
          <p:nvPr/>
        </p:nvSpPr>
        <p:spPr bwMode="auto">
          <a:xfrm rot="-2800572">
            <a:off x="6496844" y="3962583"/>
            <a:ext cx="105727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110000"/>
              </a:lnSpc>
            </a:pPr>
            <a:r>
              <a:rPr lang="en-US" sz="2000">
                <a:latin typeface="Times New Roman" charset="0"/>
              </a:rPr>
              <a:t>Caminar</a:t>
            </a:r>
            <a:endParaRPr lang="es-ES" sz="2000">
              <a:latin typeface="Times New Roman" charset="0"/>
            </a:endParaRPr>
          </a:p>
        </p:txBody>
      </p:sp>
      <p:sp>
        <p:nvSpPr>
          <p:cNvPr id="315409" name="AutoShape 17"/>
          <p:cNvSpPr>
            <a:spLocks noChangeArrowheads="1"/>
          </p:cNvSpPr>
          <p:nvPr/>
        </p:nvSpPr>
        <p:spPr bwMode="auto">
          <a:xfrm>
            <a:off x="3643313" y="4674577"/>
            <a:ext cx="228600" cy="2286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5410" name="AutoShape 18"/>
          <p:cNvSpPr>
            <a:spLocks noChangeArrowheads="1"/>
          </p:cNvSpPr>
          <p:nvPr/>
        </p:nvSpPr>
        <p:spPr bwMode="auto">
          <a:xfrm>
            <a:off x="4343400" y="5041289"/>
            <a:ext cx="228600" cy="2286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5411" name="AutoShape 19"/>
          <p:cNvSpPr>
            <a:spLocks noChangeArrowheads="1"/>
          </p:cNvSpPr>
          <p:nvPr/>
        </p:nvSpPr>
        <p:spPr bwMode="auto">
          <a:xfrm>
            <a:off x="5133975" y="5055577"/>
            <a:ext cx="228600" cy="2286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5412" name="AutoShape 20"/>
          <p:cNvSpPr>
            <a:spLocks noChangeArrowheads="1"/>
          </p:cNvSpPr>
          <p:nvPr/>
        </p:nvSpPr>
        <p:spPr bwMode="auto">
          <a:xfrm>
            <a:off x="5138738" y="5393714"/>
            <a:ext cx="228600" cy="2286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5413" name="AutoShape 21"/>
          <p:cNvSpPr>
            <a:spLocks noChangeArrowheads="1"/>
          </p:cNvSpPr>
          <p:nvPr/>
        </p:nvSpPr>
        <p:spPr bwMode="auto">
          <a:xfrm>
            <a:off x="5881688" y="5408002"/>
            <a:ext cx="228600" cy="2286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315414" name="AutoShape 22"/>
          <p:cNvSpPr>
            <a:spLocks noChangeArrowheads="1"/>
          </p:cNvSpPr>
          <p:nvPr/>
        </p:nvSpPr>
        <p:spPr bwMode="auto">
          <a:xfrm>
            <a:off x="6705600" y="5665177"/>
            <a:ext cx="228600" cy="2286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Tree>
    <p:extLst>
      <p:ext uri="{BB962C8B-B14F-4D97-AF65-F5344CB8AC3E}">
        <p14:creationId xmlns:p14="http://schemas.microsoft.com/office/powerpoint/2010/main" val="15255453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104" name="Rectangle 80"/>
          <p:cNvSpPr>
            <a:spLocks noChangeArrowheads="1"/>
          </p:cNvSpPr>
          <p:nvPr/>
        </p:nvSpPr>
        <p:spPr bwMode="auto">
          <a:xfrm>
            <a:off x="0" y="44450"/>
            <a:ext cx="9144000" cy="61658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grpSp>
        <p:nvGrpSpPr>
          <p:cNvPr id="257096" name="Group 72"/>
          <p:cNvGrpSpPr>
            <a:grpSpLocks/>
          </p:cNvGrpSpPr>
          <p:nvPr/>
        </p:nvGrpSpPr>
        <p:grpSpPr bwMode="auto">
          <a:xfrm>
            <a:off x="179388" y="333375"/>
            <a:ext cx="8829675" cy="5657850"/>
            <a:chOff x="82" y="240"/>
            <a:chExt cx="5562" cy="3564"/>
          </a:xfrm>
        </p:grpSpPr>
        <p:sp>
          <p:nvSpPr>
            <p:cNvPr id="257026" name="Text Box 2"/>
            <p:cNvSpPr txBox="1">
              <a:spLocks noChangeArrowheads="1"/>
            </p:cNvSpPr>
            <p:nvPr/>
          </p:nvSpPr>
          <p:spPr bwMode="auto">
            <a:xfrm>
              <a:off x="232" y="1584"/>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Granjero</a:t>
              </a:r>
            </a:p>
            <a:p>
              <a:pPr algn="ctr"/>
              <a:r>
                <a:rPr lang="en-US" sz="1400">
                  <a:latin typeface="Times New Roman" charset="0"/>
                </a:rPr>
                <a:t>Zorra</a:t>
              </a:r>
            </a:p>
            <a:p>
              <a:pPr algn="ctr"/>
              <a:r>
                <a:rPr lang="en-US" sz="1400">
                  <a:latin typeface="Times New Roman" charset="0"/>
                </a:rPr>
                <a:t>Ganso</a:t>
              </a:r>
            </a:p>
            <a:p>
              <a:pPr algn="ctr"/>
              <a:r>
                <a:rPr lang="en-US" sz="1400">
                  <a:latin typeface="Times New Roman" charset="0"/>
                </a:rPr>
                <a:t>Trigo</a:t>
              </a:r>
            </a:p>
            <a:p>
              <a:pPr algn="ctr"/>
              <a:endParaRPr lang="en-US" sz="1400">
                <a:latin typeface="Times New Roman" charset="0"/>
              </a:endParaRPr>
            </a:p>
            <a:p>
              <a:pPr algn="ctr"/>
              <a:endParaRPr lang="es-ES" sz="1400">
                <a:latin typeface="Times New Roman" charset="0"/>
              </a:endParaRPr>
            </a:p>
          </p:txBody>
        </p:sp>
        <p:sp>
          <p:nvSpPr>
            <p:cNvPr id="257027" name="Freeform 3"/>
            <p:cNvSpPr>
              <a:spLocks/>
            </p:cNvSpPr>
            <p:nvPr/>
          </p:nvSpPr>
          <p:spPr bwMode="auto">
            <a:xfrm>
              <a:off x="82" y="2160"/>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28" name="Text Box 4"/>
            <p:cNvSpPr txBox="1">
              <a:spLocks noChangeArrowheads="1"/>
            </p:cNvSpPr>
            <p:nvPr/>
          </p:nvSpPr>
          <p:spPr bwMode="auto">
            <a:xfrm>
              <a:off x="1144" y="1584"/>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Zorra</a:t>
              </a:r>
            </a:p>
            <a:p>
              <a:pPr algn="ctr"/>
              <a:r>
                <a:rPr lang="en-US" sz="1400">
                  <a:latin typeface="Times New Roman" charset="0"/>
                </a:rPr>
                <a:t>Trigo</a:t>
              </a:r>
            </a:p>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Granjero</a:t>
              </a:r>
            </a:p>
            <a:p>
              <a:pPr algn="ctr"/>
              <a:r>
                <a:rPr lang="en-US" sz="1400">
                  <a:latin typeface="Times New Roman" charset="0"/>
                </a:rPr>
                <a:t>Ganso</a:t>
              </a:r>
              <a:endParaRPr lang="es-ES" sz="1400">
                <a:latin typeface="Times New Roman" charset="0"/>
              </a:endParaRPr>
            </a:p>
          </p:txBody>
        </p:sp>
        <p:sp>
          <p:nvSpPr>
            <p:cNvPr id="257029" name="Freeform 5"/>
            <p:cNvSpPr>
              <a:spLocks/>
            </p:cNvSpPr>
            <p:nvPr/>
          </p:nvSpPr>
          <p:spPr bwMode="auto">
            <a:xfrm>
              <a:off x="1008" y="1968"/>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30" name="Text Box 6"/>
            <p:cNvSpPr txBox="1">
              <a:spLocks noChangeArrowheads="1"/>
            </p:cNvSpPr>
            <p:nvPr/>
          </p:nvSpPr>
          <p:spPr bwMode="auto">
            <a:xfrm>
              <a:off x="2008" y="1584"/>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Granjero</a:t>
              </a:r>
            </a:p>
            <a:p>
              <a:pPr algn="ctr"/>
              <a:r>
                <a:rPr lang="en-US" sz="1400">
                  <a:latin typeface="Times New Roman" charset="0"/>
                </a:rPr>
                <a:t>Zorra</a:t>
              </a:r>
            </a:p>
            <a:p>
              <a:pPr algn="ctr"/>
              <a:r>
                <a:rPr lang="en-US" sz="1400">
                  <a:latin typeface="Times New Roman" charset="0"/>
                </a:rPr>
                <a:t>Trigo</a:t>
              </a:r>
            </a:p>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Ganso</a:t>
              </a:r>
              <a:endParaRPr lang="es-ES" sz="1400">
                <a:latin typeface="Times New Roman" charset="0"/>
              </a:endParaRPr>
            </a:p>
          </p:txBody>
        </p:sp>
        <p:sp>
          <p:nvSpPr>
            <p:cNvPr id="257031" name="Freeform 7"/>
            <p:cNvSpPr>
              <a:spLocks/>
            </p:cNvSpPr>
            <p:nvPr/>
          </p:nvSpPr>
          <p:spPr bwMode="auto">
            <a:xfrm>
              <a:off x="1878" y="2120"/>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32" name="Text Box 8"/>
            <p:cNvSpPr txBox="1">
              <a:spLocks noChangeArrowheads="1"/>
            </p:cNvSpPr>
            <p:nvPr/>
          </p:nvSpPr>
          <p:spPr bwMode="auto">
            <a:xfrm>
              <a:off x="3270" y="1584"/>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Ganso</a:t>
              </a:r>
            </a:p>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Trigo</a:t>
              </a:r>
            </a:p>
            <a:p>
              <a:pPr algn="ctr"/>
              <a:r>
                <a:rPr lang="en-US" sz="1400">
                  <a:latin typeface="Times New Roman" charset="0"/>
                </a:rPr>
                <a:t>Granjero</a:t>
              </a:r>
            </a:p>
            <a:p>
              <a:pPr algn="ctr"/>
              <a:r>
                <a:rPr lang="en-US" sz="1400">
                  <a:latin typeface="Times New Roman" charset="0"/>
                </a:rPr>
                <a:t>Zorra</a:t>
              </a:r>
              <a:endParaRPr lang="es-ES" sz="1400">
                <a:latin typeface="Times New Roman" charset="0"/>
              </a:endParaRPr>
            </a:p>
          </p:txBody>
        </p:sp>
        <p:sp>
          <p:nvSpPr>
            <p:cNvPr id="257033" name="Freeform 9"/>
            <p:cNvSpPr>
              <a:spLocks/>
            </p:cNvSpPr>
            <p:nvPr/>
          </p:nvSpPr>
          <p:spPr bwMode="auto">
            <a:xfrm>
              <a:off x="3150" y="1862"/>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34" name="Text Box 10"/>
            <p:cNvSpPr txBox="1">
              <a:spLocks noChangeArrowheads="1"/>
            </p:cNvSpPr>
            <p:nvPr/>
          </p:nvSpPr>
          <p:spPr bwMode="auto">
            <a:xfrm>
              <a:off x="4134" y="1584"/>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Granjero</a:t>
              </a:r>
            </a:p>
            <a:p>
              <a:pPr algn="ctr"/>
              <a:r>
                <a:rPr lang="en-US" sz="1400">
                  <a:latin typeface="Times New Roman" charset="0"/>
                </a:rPr>
                <a:t>Ganso</a:t>
              </a:r>
            </a:p>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Zorra</a:t>
              </a:r>
            </a:p>
            <a:p>
              <a:pPr algn="ctr"/>
              <a:r>
                <a:rPr lang="en-US" sz="1400">
                  <a:latin typeface="Times New Roman" charset="0"/>
                </a:rPr>
                <a:t>Trigo</a:t>
              </a:r>
              <a:endParaRPr lang="es-ES" sz="1400">
                <a:latin typeface="Times New Roman" charset="0"/>
              </a:endParaRPr>
            </a:p>
          </p:txBody>
        </p:sp>
        <p:sp>
          <p:nvSpPr>
            <p:cNvPr id="257035" name="Freeform 11"/>
            <p:cNvSpPr>
              <a:spLocks/>
            </p:cNvSpPr>
            <p:nvPr/>
          </p:nvSpPr>
          <p:spPr bwMode="auto">
            <a:xfrm>
              <a:off x="4004" y="1968"/>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36" name="Text Box 12"/>
            <p:cNvSpPr txBox="1">
              <a:spLocks noChangeArrowheads="1"/>
            </p:cNvSpPr>
            <p:nvPr/>
          </p:nvSpPr>
          <p:spPr bwMode="auto">
            <a:xfrm>
              <a:off x="5028" y="1580"/>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Granjero</a:t>
              </a:r>
            </a:p>
            <a:p>
              <a:pPr algn="ctr"/>
              <a:r>
                <a:rPr lang="en-US" sz="1400">
                  <a:latin typeface="Times New Roman" charset="0"/>
                </a:rPr>
                <a:t>Zorra</a:t>
              </a:r>
            </a:p>
            <a:p>
              <a:pPr algn="ctr"/>
              <a:r>
                <a:rPr lang="en-US" sz="1400">
                  <a:latin typeface="Times New Roman" charset="0"/>
                </a:rPr>
                <a:t>Ganso</a:t>
              </a:r>
            </a:p>
            <a:p>
              <a:pPr algn="ctr"/>
              <a:r>
                <a:rPr lang="en-US" sz="1400">
                  <a:latin typeface="Times New Roman" charset="0"/>
                </a:rPr>
                <a:t>Trigo</a:t>
              </a:r>
              <a:endParaRPr lang="es-ES" sz="1400">
                <a:latin typeface="Times New Roman" charset="0"/>
              </a:endParaRPr>
            </a:p>
          </p:txBody>
        </p:sp>
        <p:sp>
          <p:nvSpPr>
            <p:cNvPr id="257037" name="Freeform 13"/>
            <p:cNvSpPr>
              <a:spLocks/>
            </p:cNvSpPr>
            <p:nvPr/>
          </p:nvSpPr>
          <p:spPr bwMode="auto">
            <a:xfrm>
              <a:off x="4876" y="1710"/>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38" name="Text Box 14"/>
            <p:cNvSpPr txBox="1">
              <a:spLocks noChangeArrowheads="1"/>
            </p:cNvSpPr>
            <p:nvPr/>
          </p:nvSpPr>
          <p:spPr bwMode="auto">
            <a:xfrm>
              <a:off x="2196" y="2828"/>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Zorra</a:t>
              </a:r>
            </a:p>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Ganso</a:t>
              </a:r>
            </a:p>
            <a:p>
              <a:pPr algn="ctr"/>
              <a:r>
                <a:rPr lang="en-US" sz="1400">
                  <a:latin typeface="Times New Roman" charset="0"/>
                </a:rPr>
                <a:t>Trigo</a:t>
              </a:r>
            </a:p>
            <a:p>
              <a:pPr algn="ctr"/>
              <a:r>
                <a:rPr lang="en-US" sz="1400">
                  <a:latin typeface="Times New Roman" charset="0"/>
                </a:rPr>
                <a:t>Granjero</a:t>
              </a:r>
              <a:endParaRPr lang="es-ES" sz="1400">
                <a:latin typeface="Times New Roman" charset="0"/>
              </a:endParaRPr>
            </a:p>
          </p:txBody>
        </p:sp>
        <p:sp>
          <p:nvSpPr>
            <p:cNvPr id="257039" name="Freeform 15"/>
            <p:cNvSpPr>
              <a:spLocks/>
            </p:cNvSpPr>
            <p:nvPr/>
          </p:nvSpPr>
          <p:spPr bwMode="auto">
            <a:xfrm>
              <a:off x="2066" y="3072"/>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40" name="Text Box 16"/>
            <p:cNvSpPr txBox="1">
              <a:spLocks noChangeArrowheads="1"/>
            </p:cNvSpPr>
            <p:nvPr/>
          </p:nvSpPr>
          <p:spPr bwMode="auto">
            <a:xfrm>
              <a:off x="3090" y="2828"/>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Granjero</a:t>
              </a:r>
            </a:p>
            <a:p>
              <a:pPr algn="ctr"/>
              <a:r>
                <a:rPr lang="en-US" sz="1400">
                  <a:latin typeface="Times New Roman" charset="0"/>
                </a:rPr>
                <a:t>Zorra</a:t>
              </a:r>
            </a:p>
            <a:p>
              <a:pPr algn="ctr"/>
              <a:r>
                <a:rPr lang="en-US" sz="1400">
                  <a:latin typeface="Times New Roman" charset="0"/>
                </a:rPr>
                <a:t>Ganso</a:t>
              </a:r>
            </a:p>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Trigo</a:t>
              </a:r>
              <a:endParaRPr lang="es-ES" sz="1400">
                <a:latin typeface="Times New Roman" charset="0"/>
              </a:endParaRPr>
            </a:p>
          </p:txBody>
        </p:sp>
        <p:sp>
          <p:nvSpPr>
            <p:cNvPr id="257041" name="Freeform 17"/>
            <p:cNvSpPr>
              <a:spLocks/>
            </p:cNvSpPr>
            <p:nvPr/>
          </p:nvSpPr>
          <p:spPr bwMode="auto">
            <a:xfrm>
              <a:off x="2970" y="3320"/>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42" name="Text Box 18"/>
            <p:cNvSpPr txBox="1">
              <a:spLocks noChangeArrowheads="1"/>
            </p:cNvSpPr>
            <p:nvPr/>
          </p:nvSpPr>
          <p:spPr bwMode="auto">
            <a:xfrm>
              <a:off x="2166" y="336"/>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Trigo</a:t>
              </a:r>
            </a:p>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Granjero</a:t>
              </a:r>
            </a:p>
            <a:p>
              <a:pPr algn="ctr"/>
              <a:r>
                <a:rPr lang="en-US" sz="1400">
                  <a:latin typeface="Times New Roman" charset="0"/>
                </a:rPr>
                <a:t>Zorra</a:t>
              </a:r>
            </a:p>
            <a:p>
              <a:pPr algn="ctr"/>
              <a:r>
                <a:rPr lang="en-US" sz="1400">
                  <a:latin typeface="Times New Roman" charset="0"/>
                </a:rPr>
                <a:t>Ganso</a:t>
              </a:r>
              <a:endParaRPr lang="es-ES" sz="1400">
                <a:latin typeface="Times New Roman" charset="0"/>
              </a:endParaRPr>
            </a:p>
          </p:txBody>
        </p:sp>
        <p:sp>
          <p:nvSpPr>
            <p:cNvPr id="257043" name="Freeform 19"/>
            <p:cNvSpPr>
              <a:spLocks/>
            </p:cNvSpPr>
            <p:nvPr/>
          </p:nvSpPr>
          <p:spPr bwMode="auto">
            <a:xfrm>
              <a:off x="2046" y="604"/>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44" name="Text Box 20"/>
            <p:cNvSpPr txBox="1">
              <a:spLocks noChangeArrowheads="1"/>
            </p:cNvSpPr>
            <p:nvPr/>
          </p:nvSpPr>
          <p:spPr bwMode="auto">
            <a:xfrm>
              <a:off x="3060" y="336"/>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Granjero</a:t>
              </a:r>
            </a:p>
            <a:p>
              <a:pPr algn="ctr"/>
              <a:r>
                <a:rPr lang="en-US" sz="1400">
                  <a:latin typeface="Times New Roman" charset="0"/>
                </a:rPr>
                <a:t>Ganso</a:t>
              </a:r>
            </a:p>
            <a:p>
              <a:pPr algn="ctr"/>
              <a:r>
                <a:rPr lang="en-US" sz="1400">
                  <a:latin typeface="Times New Roman" charset="0"/>
                </a:rPr>
                <a:t>Trigo</a:t>
              </a:r>
            </a:p>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Zorra</a:t>
              </a:r>
              <a:endParaRPr lang="es-ES" sz="1400">
                <a:latin typeface="Times New Roman" charset="0"/>
              </a:endParaRPr>
            </a:p>
          </p:txBody>
        </p:sp>
        <p:sp>
          <p:nvSpPr>
            <p:cNvPr id="257045" name="Freeform 21"/>
            <p:cNvSpPr>
              <a:spLocks/>
            </p:cNvSpPr>
            <p:nvPr/>
          </p:nvSpPr>
          <p:spPr bwMode="auto">
            <a:xfrm>
              <a:off x="2928" y="864"/>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46" name="Line 22"/>
            <p:cNvSpPr>
              <a:spLocks noChangeShapeType="1"/>
            </p:cNvSpPr>
            <p:nvPr/>
          </p:nvSpPr>
          <p:spPr bwMode="auto">
            <a:xfrm>
              <a:off x="816" y="1920"/>
              <a:ext cx="24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47" name="Line 23"/>
            <p:cNvSpPr>
              <a:spLocks noChangeShapeType="1"/>
            </p:cNvSpPr>
            <p:nvPr/>
          </p:nvSpPr>
          <p:spPr bwMode="auto">
            <a:xfrm>
              <a:off x="816" y="2016"/>
              <a:ext cx="240"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48" name="Line 24"/>
            <p:cNvSpPr>
              <a:spLocks noChangeShapeType="1"/>
            </p:cNvSpPr>
            <p:nvPr/>
          </p:nvSpPr>
          <p:spPr bwMode="auto">
            <a:xfrm>
              <a:off x="1718" y="1920"/>
              <a:ext cx="24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49" name="Line 25"/>
            <p:cNvSpPr>
              <a:spLocks noChangeShapeType="1"/>
            </p:cNvSpPr>
            <p:nvPr/>
          </p:nvSpPr>
          <p:spPr bwMode="auto">
            <a:xfrm>
              <a:off x="1718" y="2016"/>
              <a:ext cx="240"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50" name="Line 26"/>
            <p:cNvSpPr>
              <a:spLocks noChangeShapeType="1"/>
            </p:cNvSpPr>
            <p:nvPr/>
          </p:nvSpPr>
          <p:spPr bwMode="auto">
            <a:xfrm>
              <a:off x="3840" y="1920"/>
              <a:ext cx="24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51" name="Line 27"/>
            <p:cNvSpPr>
              <a:spLocks noChangeShapeType="1"/>
            </p:cNvSpPr>
            <p:nvPr/>
          </p:nvSpPr>
          <p:spPr bwMode="auto">
            <a:xfrm>
              <a:off x="3840" y="2016"/>
              <a:ext cx="240"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52" name="Line 28"/>
            <p:cNvSpPr>
              <a:spLocks noChangeShapeType="1"/>
            </p:cNvSpPr>
            <p:nvPr/>
          </p:nvSpPr>
          <p:spPr bwMode="auto">
            <a:xfrm>
              <a:off x="4752" y="1920"/>
              <a:ext cx="24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53" name="Line 29"/>
            <p:cNvSpPr>
              <a:spLocks noChangeShapeType="1"/>
            </p:cNvSpPr>
            <p:nvPr/>
          </p:nvSpPr>
          <p:spPr bwMode="auto">
            <a:xfrm>
              <a:off x="4752" y="2016"/>
              <a:ext cx="240"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54" name="Line 30"/>
            <p:cNvSpPr>
              <a:spLocks noChangeShapeType="1"/>
            </p:cNvSpPr>
            <p:nvPr/>
          </p:nvSpPr>
          <p:spPr bwMode="auto">
            <a:xfrm>
              <a:off x="2754" y="672"/>
              <a:ext cx="24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55" name="Line 31"/>
            <p:cNvSpPr>
              <a:spLocks noChangeShapeType="1"/>
            </p:cNvSpPr>
            <p:nvPr/>
          </p:nvSpPr>
          <p:spPr bwMode="auto">
            <a:xfrm>
              <a:off x="2754" y="768"/>
              <a:ext cx="240"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56" name="Line 32"/>
            <p:cNvSpPr>
              <a:spLocks noChangeShapeType="1"/>
            </p:cNvSpPr>
            <p:nvPr/>
          </p:nvSpPr>
          <p:spPr bwMode="auto">
            <a:xfrm>
              <a:off x="2784" y="3216"/>
              <a:ext cx="24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57" name="Line 33"/>
            <p:cNvSpPr>
              <a:spLocks noChangeShapeType="1"/>
            </p:cNvSpPr>
            <p:nvPr/>
          </p:nvSpPr>
          <p:spPr bwMode="auto">
            <a:xfrm>
              <a:off x="2784" y="3312"/>
              <a:ext cx="240"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58" name="Line 34"/>
            <p:cNvSpPr>
              <a:spLocks noChangeShapeType="1"/>
            </p:cNvSpPr>
            <p:nvPr/>
          </p:nvSpPr>
          <p:spPr bwMode="auto">
            <a:xfrm>
              <a:off x="2304" y="2562"/>
              <a:ext cx="96"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59" name="Line 35"/>
            <p:cNvSpPr>
              <a:spLocks noChangeShapeType="1"/>
            </p:cNvSpPr>
            <p:nvPr/>
          </p:nvSpPr>
          <p:spPr bwMode="auto">
            <a:xfrm>
              <a:off x="2420" y="2534"/>
              <a:ext cx="96"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60" name="Line 36"/>
            <p:cNvSpPr>
              <a:spLocks noChangeShapeType="1"/>
            </p:cNvSpPr>
            <p:nvPr/>
          </p:nvSpPr>
          <p:spPr bwMode="auto">
            <a:xfrm>
              <a:off x="3358" y="1324"/>
              <a:ext cx="96"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61" name="Line 37"/>
            <p:cNvSpPr>
              <a:spLocks noChangeShapeType="1"/>
            </p:cNvSpPr>
            <p:nvPr/>
          </p:nvSpPr>
          <p:spPr bwMode="auto">
            <a:xfrm>
              <a:off x="3474" y="1296"/>
              <a:ext cx="96"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62" name="Line 38"/>
            <p:cNvSpPr>
              <a:spLocks noChangeShapeType="1"/>
            </p:cNvSpPr>
            <p:nvPr/>
          </p:nvSpPr>
          <p:spPr bwMode="auto">
            <a:xfrm flipV="1">
              <a:off x="3312" y="2544"/>
              <a:ext cx="144"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63" name="Line 39"/>
            <p:cNvSpPr>
              <a:spLocks noChangeShapeType="1"/>
            </p:cNvSpPr>
            <p:nvPr/>
          </p:nvSpPr>
          <p:spPr bwMode="auto">
            <a:xfrm flipV="1">
              <a:off x="3456" y="2544"/>
              <a:ext cx="144"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64" name="Line 40"/>
            <p:cNvSpPr>
              <a:spLocks noChangeShapeType="1"/>
            </p:cNvSpPr>
            <p:nvPr/>
          </p:nvSpPr>
          <p:spPr bwMode="auto">
            <a:xfrm flipV="1">
              <a:off x="2178" y="1296"/>
              <a:ext cx="144"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65" name="Line 41"/>
            <p:cNvSpPr>
              <a:spLocks noChangeShapeType="1"/>
            </p:cNvSpPr>
            <p:nvPr/>
          </p:nvSpPr>
          <p:spPr bwMode="auto">
            <a:xfrm flipV="1">
              <a:off x="2322" y="1296"/>
              <a:ext cx="144"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66" name="Text Box 42"/>
            <p:cNvSpPr txBox="1">
              <a:spLocks noChangeArrowheads="1"/>
            </p:cNvSpPr>
            <p:nvPr/>
          </p:nvSpPr>
          <p:spPr bwMode="auto">
            <a:xfrm>
              <a:off x="274" y="2832"/>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Zorra</a:t>
              </a:r>
            </a:p>
            <a:p>
              <a:pPr algn="ctr"/>
              <a:r>
                <a:rPr lang="en-US" sz="1400">
                  <a:latin typeface="Times New Roman" charset="0"/>
                </a:rPr>
                <a:t>Ganso</a:t>
              </a:r>
            </a:p>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Trigo</a:t>
              </a:r>
            </a:p>
            <a:p>
              <a:pPr algn="ctr"/>
              <a:r>
                <a:rPr lang="en-US" sz="1400">
                  <a:latin typeface="Times New Roman" charset="0"/>
                </a:rPr>
                <a:t>Granjero</a:t>
              </a:r>
              <a:endParaRPr lang="es-ES" sz="1400">
                <a:latin typeface="Times New Roman" charset="0"/>
              </a:endParaRPr>
            </a:p>
          </p:txBody>
        </p:sp>
        <p:sp>
          <p:nvSpPr>
            <p:cNvPr id="257067" name="Freeform 43"/>
            <p:cNvSpPr>
              <a:spLocks/>
            </p:cNvSpPr>
            <p:nvPr/>
          </p:nvSpPr>
          <p:spPr bwMode="auto">
            <a:xfrm>
              <a:off x="144" y="3221"/>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68" name="Text Box 44"/>
            <p:cNvSpPr txBox="1">
              <a:spLocks noChangeArrowheads="1"/>
            </p:cNvSpPr>
            <p:nvPr/>
          </p:nvSpPr>
          <p:spPr bwMode="auto">
            <a:xfrm>
              <a:off x="1224" y="2832"/>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Ganso</a:t>
              </a:r>
            </a:p>
            <a:p>
              <a:pPr algn="ctr"/>
              <a:r>
                <a:rPr lang="en-US" sz="1400">
                  <a:latin typeface="Times New Roman" charset="0"/>
                </a:rPr>
                <a:t>Trigo</a:t>
              </a:r>
            </a:p>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Zorra</a:t>
              </a:r>
            </a:p>
            <a:p>
              <a:pPr algn="ctr"/>
              <a:r>
                <a:rPr lang="en-US" sz="1400">
                  <a:latin typeface="Times New Roman" charset="0"/>
                </a:rPr>
                <a:t>Granjero</a:t>
              </a:r>
              <a:endParaRPr lang="es-ES" sz="1400">
                <a:latin typeface="Times New Roman" charset="0"/>
              </a:endParaRPr>
            </a:p>
          </p:txBody>
        </p:sp>
        <p:sp>
          <p:nvSpPr>
            <p:cNvPr id="257069" name="Freeform 45"/>
            <p:cNvSpPr>
              <a:spLocks/>
            </p:cNvSpPr>
            <p:nvPr/>
          </p:nvSpPr>
          <p:spPr bwMode="auto">
            <a:xfrm>
              <a:off x="1094" y="3221"/>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70" name="Text Box 46"/>
            <p:cNvSpPr txBox="1">
              <a:spLocks noChangeArrowheads="1"/>
            </p:cNvSpPr>
            <p:nvPr/>
          </p:nvSpPr>
          <p:spPr bwMode="auto">
            <a:xfrm>
              <a:off x="272" y="362"/>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Trigo</a:t>
              </a:r>
            </a:p>
            <a:p>
              <a:pPr algn="ctr"/>
              <a:r>
                <a:rPr lang="en-US" sz="1400">
                  <a:latin typeface="Times New Roman" charset="0"/>
                </a:rPr>
                <a:t>Granjero</a:t>
              </a:r>
            </a:p>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Zorra</a:t>
              </a:r>
            </a:p>
            <a:p>
              <a:pPr algn="ctr"/>
              <a:r>
                <a:rPr lang="en-US" sz="1400">
                  <a:latin typeface="Times New Roman" charset="0"/>
                </a:rPr>
                <a:t>Ganso</a:t>
              </a:r>
              <a:endParaRPr lang="es-ES" sz="1400">
                <a:latin typeface="Times New Roman" charset="0"/>
              </a:endParaRPr>
            </a:p>
          </p:txBody>
        </p:sp>
        <p:sp>
          <p:nvSpPr>
            <p:cNvPr id="257071" name="Freeform 47"/>
            <p:cNvSpPr>
              <a:spLocks/>
            </p:cNvSpPr>
            <p:nvPr/>
          </p:nvSpPr>
          <p:spPr bwMode="auto">
            <a:xfrm>
              <a:off x="142" y="751"/>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72" name="Text Box 48"/>
            <p:cNvSpPr txBox="1">
              <a:spLocks noChangeArrowheads="1"/>
            </p:cNvSpPr>
            <p:nvPr/>
          </p:nvSpPr>
          <p:spPr bwMode="auto">
            <a:xfrm>
              <a:off x="1234" y="336"/>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Zorra</a:t>
              </a:r>
            </a:p>
            <a:p>
              <a:pPr algn="ctr"/>
              <a:r>
                <a:rPr lang="en-US" sz="1400">
                  <a:latin typeface="Times New Roman" charset="0"/>
                </a:rPr>
                <a:t>Granjero</a:t>
              </a:r>
            </a:p>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Ganso</a:t>
              </a:r>
            </a:p>
            <a:p>
              <a:pPr algn="ctr"/>
              <a:r>
                <a:rPr lang="en-US" sz="1400">
                  <a:latin typeface="Times New Roman" charset="0"/>
                </a:rPr>
                <a:t>Trigo</a:t>
              </a:r>
              <a:endParaRPr lang="es-ES" sz="1400">
                <a:latin typeface="Times New Roman" charset="0"/>
              </a:endParaRPr>
            </a:p>
          </p:txBody>
        </p:sp>
        <p:sp>
          <p:nvSpPr>
            <p:cNvPr id="257073" name="Freeform 49"/>
            <p:cNvSpPr>
              <a:spLocks/>
            </p:cNvSpPr>
            <p:nvPr/>
          </p:nvSpPr>
          <p:spPr bwMode="auto">
            <a:xfrm>
              <a:off x="1104" y="725"/>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74" name="Text Box 50"/>
            <p:cNvSpPr txBox="1">
              <a:spLocks noChangeArrowheads="1"/>
            </p:cNvSpPr>
            <p:nvPr/>
          </p:nvSpPr>
          <p:spPr bwMode="auto">
            <a:xfrm>
              <a:off x="4162" y="2832"/>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Zorra</a:t>
              </a:r>
            </a:p>
            <a:p>
              <a:pPr algn="ctr"/>
              <a:r>
                <a:rPr lang="en-US" sz="1400">
                  <a:latin typeface="Times New Roman" charset="0"/>
                </a:rPr>
                <a:t>Ganso</a:t>
              </a:r>
            </a:p>
            <a:p>
              <a:pPr algn="ctr"/>
              <a:r>
                <a:rPr lang="en-US" sz="1400">
                  <a:latin typeface="Times New Roman" charset="0"/>
                </a:rPr>
                <a:t>Trigo</a:t>
              </a:r>
            </a:p>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Granjero</a:t>
              </a:r>
              <a:endParaRPr lang="es-ES" sz="1400">
                <a:latin typeface="Times New Roman" charset="0"/>
              </a:endParaRPr>
            </a:p>
          </p:txBody>
        </p:sp>
        <p:sp>
          <p:nvSpPr>
            <p:cNvPr id="257075" name="Freeform 51"/>
            <p:cNvSpPr>
              <a:spLocks/>
            </p:cNvSpPr>
            <p:nvPr/>
          </p:nvSpPr>
          <p:spPr bwMode="auto">
            <a:xfrm>
              <a:off x="4032" y="3355"/>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76" name="Text Box 52"/>
            <p:cNvSpPr txBox="1">
              <a:spLocks noChangeArrowheads="1"/>
            </p:cNvSpPr>
            <p:nvPr/>
          </p:nvSpPr>
          <p:spPr bwMode="auto">
            <a:xfrm>
              <a:off x="4114" y="336"/>
              <a:ext cx="520" cy="8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1400">
                  <a:latin typeface="Times New Roman" charset="0"/>
                </a:rPr>
                <a:t>Granjero</a:t>
              </a:r>
            </a:p>
            <a:p>
              <a:pPr algn="ctr"/>
              <a:endParaRPr lang="en-US" sz="1400">
                <a:latin typeface="Times New Roman" charset="0"/>
              </a:endParaRPr>
            </a:p>
            <a:p>
              <a:pPr algn="ctr"/>
              <a:endParaRPr lang="en-US" sz="1400">
                <a:latin typeface="Times New Roman" charset="0"/>
              </a:endParaRPr>
            </a:p>
            <a:p>
              <a:pPr algn="ctr"/>
              <a:r>
                <a:rPr lang="en-US" sz="1400">
                  <a:latin typeface="Times New Roman" charset="0"/>
                </a:rPr>
                <a:t>Zorra</a:t>
              </a:r>
            </a:p>
            <a:p>
              <a:pPr algn="ctr"/>
              <a:r>
                <a:rPr lang="en-US" sz="1400">
                  <a:latin typeface="Times New Roman" charset="0"/>
                </a:rPr>
                <a:t>Ganso</a:t>
              </a:r>
            </a:p>
            <a:p>
              <a:pPr algn="ctr"/>
              <a:r>
                <a:rPr lang="en-US" sz="1400">
                  <a:latin typeface="Times New Roman" charset="0"/>
                </a:rPr>
                <a:t>Trigo</a:t>
              </a:r>
              <a:endParaRPr lang="es-ES" sz="1400">
                <a:latin typeface="Times New Roman" charset="0"/>
              </a:endParaRPr>
            </a:p>
          </p:txBody>
        </p:sp>
        <p:sp>
          <p:nvSpPr>
            <p:cNvPr id="257077" name="Freeform 53"/>
            <p:cNvSpPr>
              <a:spLocks/>
            </p:cNvSpPr>
            <p:nvPr/>
          </p:nvSpPr>
          <p:spPr bwMode="auto">
            <a:xfrm>
              <a:off x="3994" y="614"/>
              <a:ext cx="768" cy="101"/>
            </a:xfrm>
            <a:custGeom>
              <a:avLst/>
              <a:gdLst>
                <a:gd name="T0" fmla="*/ 0 w 2304"/>
                <a:gd name="T1" fmla="*/ 156 h 156"/>
                <a:gd name="T2" fmla="*/ 215 w 2304"/>
                <a:gd name="T3" fmla="*/ 117 h 156"/>
                <a:gd name="T4" fmla="*/ 596 w 2304"/>
                <a:gd name="T5" fmla="*/ 0 h 156"/>
                <a:gd name="T6" fmla="*/ 977 w 2304"/>
                <a:gd name="T7" fmla="*/ 10 h 156"/>
                <a:gd name="T8" fmla="*/ 1289 w 2304"/>
                <a:gd name="T9" fmla="*/ 78 h 156"/>
                <a:gd name="T10" fmla="*/ 1738 w 2304"/>
                <a:gd name="T11" fmla="*/ 146 h 156"/>
                <a:gd name="T12" fmla="*/ 2060 w 2304"/>
                <a:gd name="T13" fmla="*/ 127 h 156"/>
                <a:gd name="T14" fmla="*/ 2285 w 2304"/>
                <a:gd name="T15" fmla="*/ 39 h 156"/>
                <a:gd name="T16" fmla="*/ 2304 w 2304"/>
                <a:gd name="T17" fmla="*/ 1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156">
                  <a:moveTo>
                    <a:pt x="0" y="156"/>
                  </a:moveTo>
                  <a:cubicBezTo>
                    <a:pt x="81" y="148"/>
                    <a:pt x="138" y="130"/>
                    <a:pt x="215" y="117"/>
                  </a:cubicBezTo>
                  <a:cubicBezTo>
                    <a:pt x="331" y="61"/>
                    <a:pt x="473" y="41"/>
                    <a:pt x="596" y="0"/>
                  </a:cubicBezTo>
                  <a:cubicBezTo>
                    <a:pt x="723" y="3"/>
                    <a:pt x="850" y="4"/>
                    <a:pt x="977" y="10"/>
                  </a:cubicBezTo>
                  <a:cubicBezTo>
                    <a:pt x="1079" y="15"/>
                    <a:pt x="1192" y="45"/>
                    <a:pt x="1289" y="78"/>
                  </a:cubicBezTo>
                  <a:cubicBezTo>
                    <a:pt x="1430" y="126"/>
                    <a:pt x="1592" y="138"/>
                    <a:pt x="1738" y="146"/>
                  </a:cubicBezTo>
                  <a:cubicBezTo>
                    <a:pt x="1776" y="145"/>
                    <a:pt x="1970" y="150"/>
                    <a:pt x="2060" y="127"/>
                  </a:cubicBezTo>
                  <a:cubicBezTo>
                    <a:pt x="2139" y="107"/>
                    <a:pt x="2209" y="64"/>
                    <a:pt x="2285" y="39"/>
                  </a:cubicBezTo>
                  <a:cubicBezTo>
                    <a:pt x="2291" y="29"/>
                    <a:pt x="2304" y="10"/>
                    <a:pt x="2304" y="10"/>
                  </a:cubicBezTo>
                </a:path>
              </a:pathLst>
            </a:custGeom>
            <a:noFill/>
            <a:ln w="889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grpSp>
          <p:nvGrpSpPr>
            <p:cNvPr id="257078" name="Group 54"/>
            <p:cNvGrpSpPr>
              <a:grpSpLocks/>
            </p:cNvGrpSpPr>
            <p:nvPr/>
          </p:nvGrpSpPr>
          <p:grpSpPr bwMode="auto">
            <a:xfrm>
              <a:off x="192" y="2734"/>
              <a:ext cx="672" cy="1058"/>
              <a:chOff x="192" y="2734"/>
              <a:chExt cx="672" cy="1058"/>
            </a:xfrm>
          </p:grpSpPr>
          <p:sp>
            <p:nvSpPr>
              <p:cNvPr id="257079" name="Line 55"/>
              <p:cNvSpPr>
                <a:spLocks noChangeShapeType="1"/>
              </p:cNvSpPr>
              <p:nvPr/>
            </p:nvSpPr>
            <p:spPr bwMode="auto">
              <a:xfrm flipH="1">
                <a:off x="192" y="2736"/>
                <a:ext cx="672" cy="105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80" name="Line 56"/>
              <p:cNvSpPr>
                <a:spLocks noChangeShapeType="1"/>
              </p:cNvSpPr>
              <p:nvPr/>
            </p:nvSpPr>
            <p:spPr bwMode="auto">
              <a:xfrm>
                <a:off x="192" y="2734"/>
                <a:ext cx="672" cy="105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grpSp>
        <p:grpSp>
          <p:nvGrpSpPr>
            <p:cNvPr id="257081" name="Group 57"/>
            <p:cNvGrpSpPr>
              <a:grpSpLocks/>
            </p:cNvGrpSpPr>
            <p:nvPr/>
          </p:nvGrpSpPr>
          <p:grpSpPr bwMode="auto">
            <a:xfrm>
              <a:off x="1152" y="2746"/>
              <a:ext cx="672" cy="1058"/>
              <a:chOff x="192" y="2734"/>
              <a:chExt cx="672" cy="1058"/>
            </a:xfrm>
          </p:grpSpPr>
          <p:sp>
            <p:nvSpPr>
              <p:cNvPr id="257082" name="Line 58"/>
              <p:cNvSpPr>
                <a:spLocks noChangeShapeType="1"/>
              </p:cNvSpPr>
              <p:nvPr/>
            </p:nvSpPr>
            <p:spPr bwMode="auto">
              <a:xfrm flipH="1">
                <a:off x="192" y="2736"/>
                <a:ext cx="672" cy="105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83" name="Line 59"/>
              <p:cNvSpPr>
                <a:spLocks noChangeShapeType="1"/>
              </p:cNvSpPr>
              <p:nvPr/>
            </p:nvSpPr>
            <p:spPr bwMode="auto">
              <a:xfrm>
                <a:off x="192" y="2734"/>
                <a:ext cx="672" cy="105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grpSp>
        <p:grpSp>
          <p:nvGrpSpPr>
            <p:cNvPr id="257084" name="Group 60"/>
            <p:cNvGrpSpPr>
              <a:grpSpLocks/>
            </p:cNvGrpSpPr>
            <p:nvPr/>
          </p:nvGrpSpPr>
          <p:grpSpPr bwMode="auto">
            <a:xfrm>
              <a:off x="4080" y="2736"/>
              <a:ext cx="672" cy="1058"/>
              <a:chOff x="192" y="2734"/>
              <a:chExt cx="672" cy="1058"/>
            </a:xfrm>
          </p:grpSpPr>
          <p:sp>
            <p:nvSpPr>
              <p:cNvPr id="257085" name="Line 61"/>
              <p:cNvSpPr>
                <a:spLocks noChangeShapeType="1"/>
              </p:cNvSpPr>
              <p:nvPr/>
            </p:nvSpPr>
            <p:spPr bwMode="auto">
              <a:xfrm flipH="1">
                <a:off x="192" y="2736"/>
                <a:ext cx="672" cy="105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86" name="Line 62"/>
              <p:cNvSpPr>
                <a:spLocks noChangeShapeType="1"/>
              </p:cNvSpPr>
              <p:nvPr/>
            </p:nvSpPr>
            <p:spPr bwMode="auto">
              <a:xfrm>
                <a:off x="192" y="2734"/>
                <a:ext cx="672" cy="105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grpSp>
        <p:grpSp>
          <p:nvGrpSpPr>
            <p:cNvPr id="257087" name="Group 63"/>
            <p:cNvGrpSpPr>
              <a:grpSpLocks/>
            </p:cNvGrpSpPr>
            <p:nvPr/>
          </p:nvGrpSpPr>
          <p:grpSpPr bwMode="auto">
            <a:xfrm>
              <a:off x="4034" y="248"/>
              <a:ext cx="672" cy="1058"/>
              <a:chOff x="192" y="2734"/>
              <a:chExt cx="672" cy="1058"/>
            </a:xfrm>
          </p:grpSpPr>
          <p:sp>
            <p:nvSpPr>
              <p:cNvPr id="257088" name="Line 64"/>
              <p:cNvSpPr>
                <a:spLocks noChangeShapeType="1"/>
              </p:cNvSpPr>
              <p:nvPr/>
            </p:nvSpPr>
            <p:spPr bwMode="auto">
              <a:xfrm flipH="1">
                <a:off x="192" y="2736"/>
                <a:ext cx="672" cy="105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89" name="Line 65"/>
              <p:cNvSpPr>
                <a:spLocks noChangeShapeType="1"/>
              </p:cNvSpPr>
              <p:nvPr/>
            </p:nvSpPr>
            <p:spPr bwMode="auto">
              <a:xfrm>
                <a:off x="192" y="2734"/>
                <a:ext cx="672" cy="105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grpSp>
        <p:grpSp>
          <p:nvGrpSpPr>
            <p:cNvPr id="257090" name="Group 66"/>
            <p:cNvGrpSpPr>
              <a:grpSpLocks/>
            </p:cNvGrpSpPr>
            <p:nvPr/>
          </p:nvGrpSpPr>
          <p:grpSpPr bwMode="auto">
            <a:xfrm>
              <a:off x="1152" y="240"/>
              <a:ext cx="672" cy="1058"/>
              <a:chOff x="192" y="2734"/>
              <a:chExt cx="672" cy="1058"/>
            </a:xfrm>
          </p:grpSpPr>
          <p:sp>
            <p:nvSpPr>
              <p:cNvPr id="257091" name="Line 67"/>
              <p:cNvSpPr>
                <a:spLocks noChangeShapeType="1"/>
              </p:cNvSpPr>
              <p:nvPr/>
            </p:nvSpPr>
            <p:spPr bwMode="auto">
              <a:xfrm flipH="1">
                <a:off x="192" y="2736"/>
                <a:ext cx="672" cy="105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92" name="Line 68"/>
              <p:cNvSpPr>
                <a:spLocks noChangeShapeType="1"/>
              </p:cNvSpPr>
              <p:nvPr/>
            </p:nvSpPr>
            <p:spPr bwMode="auto">
              <a:xfrm>
                <a:off x="192" y="2734"/>
                <a:ext cx="672" cy="105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grpSp>
        <p:grpSp>
          <p:nvGrpSpPr>
            <p:cNvPr id="257093" name="Group 69"/>
            <p:cNvGrpSpPr>
              <a:grpSpLocks/>
            </p:cNvGrpSpPr>
            <p:nvPr/>
          </p:nvGrpSpPr>
          <p:grpSpPr bwMode="auto">
            <a:xfrm>
              <a:off x="202" y="270"/>
              <a:ext cx="672" cy="1058"/>
              <a:chOff x="192" y="2734"/>
              <a:chExt cx="672" cy="1058"/>
            </a:xfrm>
          </p:grpSpPr>
          <p:sp>
            <p:nvSpPr>
              <p:cNvPr id="257094" name="Line 70"/>
              <p:cNvSpPr>
                <a:spLocks noChangeShapeType="1"/>
              </p:cNvSpPr>
              <p:nvPr/>
            </p:nvSpPr>
            <p:spPr bwMode="auto">
              <a:xfrm flipH="1">
                <a:off x="192" y="2736"/>
                <a:ext cx="672" cy="105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sp>
            <p:nvSpPr>
              <p:cNvPr id="257095" name="Line 71"/>
              <p:cNvSpPr>
                <a:spLocks noChangeShapeType="1"/>
              </p:cNvSpPr>
              <p:nvPr/>
            </p:nvSpPr>
            <p:spPr bwMode="auto">
              <a:xfrm>
                <a:off x="192" y="2734"/>
                <a:ext cx="672" cy="105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MX"/>
              </a:p>
            </p:txBody>
          </p:sp>
        </p:grpSp>
      </p:grpSp>
      <p:sp>
        <p:nvSpPr>
          <p:cNvPr id="257105" name="Rectangle 81"/>
          <p:cNvSpPr>
            <a:spLocks noChangeArrowheads="1"/>
          </p:cNvSpPr>
          <p:nvPr/>
        </p:nvSpPr>
        <p:spPr bwMode="auto">
          <a:xfrm>
            <a:off x="2843213" y="6122988"/>
            <a:ext cx="6078537" cy="5492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
        <p:nvSpPr>
          <p:cNvPr id="257106" name="Rectangle 82"/>
          <p:cNvSpPr>
            <a:spLocks noChangeArrowheads="1"/>
          </p:cNvSpPr>
          <p:nvPr/>
        </p:nvSpPr>
        <p:spPr bwMode="auto">
          <a:xfrm>
            <a:off x="0" y="5949950"/>
            <a:ext cx="395288" cy="3587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a:p>
        </p:txBody>
      </p:sp>
    </p:spTree>
    <p:extLst>
      <p:ext uri="{BB962C8B-B14F-4D97-AF65-F5344CB8AC3E}">
        <p14:creationId xmlns:p14="http://schemas.microsoft.com/office/powerpoint/2010/main" val="694873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34857" y="0"/>
            <a:ext cx="8839200" cy="838200"/>
          </a:xfrm>
        </p:spPr>
        <p:txBody>
          <a:bodyPr/>
          <a:lstStyle/>
          <a:p>
            <a:r>
              <a:rPr lang="es-ES" dirty="0"/>
              <a:t>Conclusión del ejemplo</a:t>
            </a:r>
          </a:p>
        </p:txBody>
      </p:sp>
      <p:sp>
        <p:nvSpPr>
          <p:cNvPr id="259075" name="Rectangle 3"/>
          <p:cNvSpPr>
            <a:spLocks noGrp="1" noChangeArrowheads="1"/>
          </p:cNvSpPr>
          <p:nvPr>
            <p:ph type="body" idx="1"/>
          </p:nvPr>
        </p:nvSpPr>
        <p:spPr>
          <a:xfrm>
            <a:off x="395536" y="980728"/>
            <a:ext cx="8353425" cy="502920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normAutofit/>
          </a:bodyPr>
          <a:lstStyle/>
          <a:p>
            <a:pPr>
              <a:lnSpc>
                <a:spcPct val="110000"/>
              </a:lnSpc>
            </a:pPr>
            <a:r>
              <a:rPr lang="es-ES" dirty="0"/>
              <a:t>Una buena representación es la clave de una fácil solución a un problema.</a:t>
            </a:r>
          </a:p>
          <a:p>
            <a:pPr>
              <a:lnSpc>
                <a:spcPct val="110000"/>
              </a:lnSpc>
            </a:pPr>
            <a:r>
              <a:rPr lang="es-ES" dirty="0"/>
              <a:t>Entonces:</a:t>
            </a:r>
          </a:p>
          <a:p>
            <a:pPr lvl="1">
              <a:lnSpc>
                <a:spcPct val="110000"/>
              </a:lnSpc>
            </a:pPr>
            <a:r>
              <a:rPr lang="es-ES" dirty="0"/>
              <a:t>¿qué es una representación?</a:t>
            </a:r>
          </a:p>
          <a:p>
            <a:pPr lvl="1">
              <a:lnSpc>
                <a:spcPct val="110000"/>
              </a:lnSpc>
            </a:pPr>
            <a:r>
              <a:rPr lang="es-ES" dirty="0"/>
              <a:t>¿el español fue una buena representación?</a:t>
            </a:r>
          </a:p>
          <a:p>
            <a:pPr lvl="1">
              <a:lnSpc>
                <a:spcPct val="110000"/>
              </a:lnSpc>
            </a:pPr>
            <a:r>
              <a:rPr lang="es-ES" dirty="0"/>
              <a:t>¿qué </a:t>
            </a:r>
            <a:r>
              <a:rPr lang="es-ES" dirty="0" smtClean="0"/>
              <a:t>característica</a:t>
            </a:r>
            <a:r>
              <a:rPr lang="es-ES" dirty="0"/>
              <a:t>s</a:t>
            </a:r>
            <a:r>
              <a:rPr lang="es-ES" dirty="0" smtClean="0"/>
              <a:t> </a:t>
            </a:r>
            <a:r>
              <a:rPr lang="es-ES" dirty="0"/>
              <a:t>debe tener una buena representación de conocimiento</a:t>
            </a:r>
            <a:r>
              <a:rPr lang="es-ES" dirty="0" smtClean="0"/>
              <a:t>?</a:t>
            </a:r>
            <a:endParaRPr lang="es-ES" dirty="0"/>
          </a:p>
        </p:txBody>
      </p:sp>
    </p:spTree>
    <p:extLst>
      <p:ext uri="{BB962C8B-B14F-4D97-AF65-F5344CB8AC3E}">
        <p14:creationId xmlns:p14="http://schemas.microsoft.com/office/powerpoint/2010/main" val="28290339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685800" y="152400"/>
            <a:ext cx="7772400" cy="838200"/>
          </a:xfrm>
        </p:spPr>
        <p:txBody>
          <a:bodyPr/>
          <a:lstStyle/>
          <a:p>
            <a:r>
              <a:rPr lang="es-SV" dirty="0"/>
              <a:t>Representación de conocimiento</a:t>
            </a:r>
          </a:p>
        </p:txBody>
      </p:sp>
      <p:sp>
        <p:nvSpPr>
          <p:cNvPr id="261123" name="Rectangle 3"/>
          <p:cNvSpPr>
            <a:spLocks noGrp="1" noChangeArrowheads="1"/>
          </p:cNvSpPr>
          <p:nvPr>
            <p:ph type="body" idx="1"/>
          </p:nvPr>
        </p:nvSpPr>
        <p:spPr>
          <a:xfrm>
            <a:off x="395536" y="1124744"/>
            <a:ext cx="8424862" cy="495300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a:lnSpc>
                <a:spcPct val="140000"/>
              </a:lnSpc>
            </a:pPr>
            <a:r>
              <a:rPr lang="es-ES" dirty="0"/>
              <a:t>Un conjunto de convenciones sobre la forma de describir un tipo de cosas.</a:t>
            </a:r>
          </a:p>
          <a:p>
            <a:pPr>
              <a:lnSpc>
                <a:spcPct val="140000"/>
              </a:lnSpc>
            </a:pPr>
            <a:r>
              <a:rPr lang="es-ES" dirty="0"/>
              <a:t>Una descripción aprovecha estas convenciones para describir una cosa en particular.</a:t>
            </a:r>
          </a:p>
          <a:p>
            <a:pPr>
              <a:lnSpc>
                <a:spcPct val="140000"/>
              </a:lnSpc>
            </a:pPr>
            <a:r>
              <a:rPr lang="es-ES" dirty="0"/>
              <a:t>Una buena representación hace explícitos los </a:t>
            </a:r>
            <a:r>
              <a:rPr lang="es-ES" b="1" dirty="0"/>
              <a:t>objetos</a:t>
            </a:r>
            <a:r>
              <a:rPr lang="es-ES" dirty="0"/>
              <a:t> </a:t>
            </a:r>
            <a:r>
              <a:rPr lang="es-ES" b="1" dirty="0"/>
              <a:t>y relaciones </a:t>
            </a:r>
            <a:r>
              <a:rPr lang="es-ES" dirty="0"/>
              <a:t>de importancia. Oculta todo lo demás.</a:t>
            </a:r>
          </a:p>
        </p:txBody>
      </p:sp>
    </p:spTree>
    <p:extLst>
      <p:ext uri="{BB962C8B-B14F-4D97-AF65-F5344CB8AC3E}">
        <p14:creationId xmlns:p14="http://schemas.microsoft.com/office/powerpoint/2010/main" val="17813683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395536" y="116632"/>
            <a:ext cx="8229600" cy="706090"/>
          </a:xfrm>
        </p:spPr>
        <p:txBody>
          <a:bodyPr/>
          <a:lstStyle/>
          <a:p>
            <a:r>
              <a:rPr lang="es-ES" dirty="0"/>
              <a:t>Partes </a:t>
            </a:r>
            <a:r>
              <a:rPr lang="es-ES" dirty="0" smtClean="0"/>
              <a:t>básicas de una representación</a:t>
            </a:r>
            <a:endParaRPr lang="es-ES" dirty="0"/>
          </a:p>
        </p:txBody>
      </p:sp>
      <p:sp>
        <p:nvSpPr>
          <p:cNvPr id="263171" name="Rectangle 3"/>
          <p:cNvSpPr>
            <a:spLocks noGrp="1" noChangeArrowheads="1"/>
          </p:cNvSpPr>
          <p:nvPr>
            <p:ph type="body" idx="1"/>
          </p:nvPr>
        </p:nvSpPr>
        <p:spPr>
          <a:xfrm>
            <a:off x="467544" y="980728"/>
            <a:ext cx="8207375" cy="548640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a:lnSpc>
                <a:spcPct val="130000"/>
              </a:lnSpc>
            </a:pPr>
            <a:r>
              <a:rPr lang="es-ES" u="sng" dirty="0"/>
              <a:t>Léxica</a:t>
            </a:r>
            <a:r>
              <a:rPr lang="es-ES" dirty="0"/>
              <a:t>: determina los símbolos permitidos en el </a:t>
            </a:r>
            <a:r>
              <a:rPr lang="es-ES" i="1" dirty="0"/>
              <a:t>vocabulario</a:t>
            </a:r>
            <a:r>
              <a:rPr lang="es-ES" dirty="0"/>
              <a:t> de la representación.</a:t>
            </a:r>
          </a:p>
          <a:p>
            <a:pPr>
              <a:lnSpc>
                <a:spcPct val="130000"/>
              </a:lnSpc>
            </a:pPr>
            <a:r>
              <a:rPr lang="es-ES" u="sng" dirty="0"/>
              <a:t>Estructural</a:t>
            </a:r>
            <a:r>
              <a:rPr lang="es-ES" dirty="0"/>
              <a:t>: describe las </a:t>
            </a:r>
            <a:r>
              <a:rPr lang="es-ES" i="1" dirty="0"/>
              <a:t>restricciones</a:t>
            </a:r>
            <a:r>
              <a:rPr lang="es-ES" dirty="0"/>
              <a:t> sobre la forma en que los símbolos pueden ordenarse.</a:t>
            </a:r>
          </a:p>
          <a:p>
            <a:pPr>
              <a:lnSpc>
                <a:spcPct val="130000"/>
              </a:lnSpc>
            </a:pPr>
            <a:r>
              <a:rPr lang="es-ES" u="sng" dirty="0"/>
              <a:t>Operativa</a:t>
            </a:r>
            <a:r>
              <a:rPr lang="es-ES" dirty="0"/>
              <a:t>: especifica los </a:t>
            </a:r>
            <a:r>
              <a:rPr lang="es-ES" i="1" dirty="0"/>
              <a:t>procedimientos</a:t>
            </a:r>
            <a:r>
              <a:rPr lang="es-ES" dirty="0"/>
              <a:t> de acceso para manipular las descripciones.</a:t>
            </a:r>
          </a:p>
          <a:p>
            <a:pPr>
              <a:lnSpc>
                <a:spcPct val="130000"/>
              </a:lnSpc>
            </a:pPr>
            <a:r>
              <a:rPr lang="es-ES" u="sng" dirty="0"/>
              <a:t>Semántica</a:t>
            </a:r>
            <a:r>
              <a:rPr lang="es-ES" dirty="0"/>
              <a:t>: establece una forma de asociar </a:t>
            </a:r>
            <a:r>
              <a:rPr lang="es-ES" i="1" dirty="0"/>
              <a:t>significado</a:t>
            </a:r>
            <a:r>
              <a:rPr lang="es-ES" dirty="0"/>
              <a:t> a las descripciones.</a:t>
            </a:r>
          </a:p>
        </p:txBody>
      </p:sp>
    </p:spTree>
    <p:extLst>
      <p:ext uri="{BB962C8B-B14F-4D97-AF65-F5344CB8AC3E}">
        <p14:creationId xmlns:p14="http://schemas.microsoft.com/office/powerpoint/2010/main" val="173544851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es-ES"/>
              <a:t>Características importantes</a:t>
            </a:r>
          </a:p>
        </p:txBody>
      </p:sp>
      <p:sp>
        <p:nvSpPr>
          <p:cNvPr id="265219" name="Rectangle 3"/>
          <p:cNvSpPr>
            <a:spLocks noGrp="1" noChangeArrowheads="1"/>
          </p:cNvSpPr>
          <p:nvPr>
            <p:ph type="body" idx="1"/>
          </p:nvPr>
        </p:nvSpPr>
        <p:spPr>
          <a:xfrm>
            <a:off x="467544" y="980728"/>
            <a:ext cx="8229600" cy="5287963"/>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pPr>
              <a:lnSpc>
                <a:spcPct val="120000"/>
              </a:lnSpc>
            </a:pPr>
            <a:r>
              <a:rPr lang="es-ES" sz="2700" dirty="0"/>
              <a:t>Hacen explícitos los objetos y relaciones importantes.</a:t>
            </a:r>
          </a:p>
          <a:p>
            <a:pPr>
              <a:lnSpc>
                <a:spcPct val="120000"/>
              </a:lnSpc>
            </a:pPr>
            <a:r>
              <a:rPr lang="es-ES" sz="2700" dirty="0"/>
              <a:t>Suprimen los detalles insignificantes.</a:t>
            </a:r>
          </a:p>
          <a:p>
            <a:pPr>
              <a:lnSpc>
                <a:spcPct val="120000"/>
              </a:lnSpc>
            </a:pPr>
            <a:r>
              <a:rPr lang="es-ES" sz="2700" dirty="0"/>
              <a:t>Son transparentes: se entienden.</a:t>
            </a:r>
          </a:p>
          <a:p>
            <a:pPr>
              <a:lnSpc>
                <a:spcPct val="120000"/>
              </a:lnSpc>
            </a:pPr>
            <a:r>
              <a:rPr lang="es-ES" sz="2700" dirty="0"/>
              <a:t>Son completas: incluyen todo lo que se quiere considerar.</a:t>
            </a:r>
          </a:p>
          <a:p>
            <a:pPr>
              <a:lnSpc>
                <a:spcPct val="120000"/>
              </a:lnSpc>
            </a:pPr>
            <a:r>
              <a:rPr lang="es-ES" sz="2700" dirty="0"/>
              <a:t>Son concisas: indican la información con eficacia.</a:t>
            </a:r>
          </a:p>
          <a:p>
            <a:pPr>
              <a:lnSpc>
                <a:spcPct val="120000"/>
              </a:lnSpc>
            </a:pPr>
            <a:r>
              <a:rPr lang="es-ES" sz="2700" dirty="0"/>
              <a:t>Son rápidas: almacenar y recuperar información.</a:t>
            </a:r>
          </a:p>
        </p:txBody>
      </p:sp>
    </p:spTree>
    <p:extLst>
      <p:ext uri="{BB962C8B-B14F-4D97-AF65-F5344CB8AC3E}">
        <p14:creationId xmlns:p14="http://schemas.microsoft.com/office/powerpoint/2010/main" val="14083138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4943</TotalTime>
  <Words>2264</Words>
  <Application>Microsoft Macintosh PowerPoint</Application>
  <PresentationFormat>Presentación en pantalla (4:3)</PresentationFormat>
  <Paragraphs>441</Paragraphs>
  <Slides>43</Slides>
  <Notes>31</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Tema de Office</vt:lpstr>
      <vt:lpstr> Inteligencia artificial Métodos básicos de solución de problemas</vt:lpstr>
      <vt:lpstr>Objetivos de la sección</vt:lpstr>
      <vt:lpstr>El Granjero, la zorra, el ganso y el trigo</vt:lpstr>
      <vt:lpstr>¿Cuál es el problema?</vt:lpstr>
      <vt:lpstr>Presentación de PowerPoint</vt:lpstr>
      <vt:lpstr>Conclusión del ejemplo</vt:lpstr>
      <vt:lpstr>Representación de conocimiento</vt:lpstr>
      <vt:lpstr>Partes básicas de una representación</vt:lpstr>
      <vt:lpstr>Características importantes</vt:lpstr>
      <vt:lpstr>Red semántica</vt:lpstr>
      <vt:lpstr>Red semántica (2)</vt:lpstr>
      <vt:lpstr>Ejemplo de red semántica</vt:lpstr>
      <vt:lpstr>Métodos tradicionales de IA</vt:lpstr>
      <vt:lpstr>Resolución de problemas</vt:lpstr>
      <vt:lpstr>Descripción y pareamiento</vt:lpstr>
      <vt:lpstr>Algoritmo general</vt:lpstr>
      <vt:lpstr>Problemas tratables</vt:lpstr>
      <vt:lpstr>Representación para problema analogía</vt:lpstr>
      <vt:lpstr>Resolviendo la analogía</vt:lpstr>
      <vt:lpstr>Complicaciones</vt:lpstr>
      <vt:lpstr>Ejemplo: tesis pinillo</vt:lpstr>
      <vt:lpstr>Proyecto 1</vt:lpstr>
      <vt:lpstr>Entregables del Proyecto</vt:lpstr>
      <vt:lpstr>Generación y prueba</vt:lpstr>
      <vt:lpstr>Generación y prueba</vt:lpstr>
      <vt:lpstr>Algoritmo general</vt:lpstr>
      <vt:lpstr>Buenos generadores</vt:lpstr>
      <vt:lpstr>Generadores = búsqueda de soluciones</vt:lpstr>
      <vt:lpstr>Número de Friedman</vt:lpstr>
      <vt:lpstr>Problemas de satisfacción de restricciones </vt:lpstr>
      <vt:lpstr>Problema de las 8 reinas</vt:lpstr>
      <vt:lpstr>Ejemplo de aplicación – DENDRAL Análisis de espectrogramas de masas</vt:lpstr>
      <vt:lpstr>Reducción del problema</vt:lpstr>
      <vt:lpstr>Mundo de cubos</vt:lpstr>
      <vt:lpstr>Representación: grafo Y-O</vt:lpstr>
      <vt:lpstr>Representación: árbol Y-O</vt:lpstr>
      <vt:lpstr>Ideas principales</vt:lpstr>
      <vt:lpstr>Preguntas de tipo introspectivo</vt:lpstr>
      <vt:lpstr>Análisis de medios y metas </vt:lpstr>
      <vt:lpstr>Idea clave: reducir diferencias</vt:lpstr>
      <vt:lpstr>Ejemplo ilustrativo</vt:lpstr>
      <vt:lpstr>Algoritmo general</vt:lpstr>
      <vt:lpstr>Tabla diferencia procedimiento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Topics on Information Retrieval</dc:title>
  <dc:creator>Manuel</dc:creator>
  <cp:lastModifiedBy>Manuel Montes</cp:lastModifiedBy>
  <cp:revision>180</cp:revision>
  <dcterms:created xsi:type="dcterms:W3CDTF">2010-08-09T18:16:14Z</dcterms:created>
  <dcterms:modified xsi:type="dcterms:W3CDTF">2018-09-10T23:56:35Z</dcterms:modified>
</cp:coreProperties>
</file>