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embeddings/oleObject1.bin" ContentType="application/vnd.openxmlformats-officedocument.oleObject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84" r:id="rId2"/>
    <p:sldId id="264" r:id="rId3"/>
    <p:sldId id="265" r:id="rId4"/>
    <p:sldId id="266" r:id="rId5"/>
    <p:sldId id="267" r:id="rId6"/>
    <p:sldId id="268" r:id="rId7"/>
    <p:sldId id="285" r:id="rId8"/>
    <p:sldId id="287" r:id="rId9"/>
    <p:sldId id="288" r:id="rId10"/>
    <p:sldId id="270" r:id="rId11"/>
    <p:sldId id="271" r:id="rId12"/>
    <p:sldId id="289" r:id="rId13"/>
    <p:sldId id="290" r:id="rId14"/>
    <p:sldId id="274" r:id="rId15"/>
    <p:sldId id="275" r:id="rId16"/>
    <p:sldId id="276" r:id="rId17"/>
    <p:sldId id="277" r:id="rId18"/>
    <p:sldId id="291" r:id="rId19"/>
    <p:sldId id="278" r:id="rId20"/>
    <p:sldId id="279" r:id="rId21"/>
    <p:sldId id="280" r:id="rId22"/>
    <p:sldId id="281" r:id="rId23"/>
    <p:sldId id="282" r:id="rId24"/>
    <p:sldId id="283" r:id="rId25"/>
    <p:sldId id="294" r:id="rId26"/>
    <p:sldId id="292" r:id="rId27"/>
    <p:sldId id="293" r:id="rId2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58" autoAdjust="0"/>
  </p:normalViewPr>
  <p:slideViewPr>
    <p:cSldViewPr>
      <p:cViewPr>
        <p:scale>
          <a:sx n="90" d="100"/>
          <a:sy n="90" d="100"/>
        </p:scale>
        <p:origin x="-1384" y="5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interSettings" Target="printerSettings/printerSettings1.bin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79A4CE-1A7F-41DC-AAE5-F5809D08DC86}" type="datetimeFigureOut">
              <a:rPr lang="es-MX" smtClean="0"/>
              <a:pPr/>
              <a:t>23/10/18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ED0E7-F659-4732-8727-379655FFFD62}" type="slidenum">
              <a:rPr lang="es-MX" smtClean="0"/>
              <a:pPr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855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5F8E21-EFE1-E844-8CEF-170141399A93}" type="slidenum">
              <a:rPr lang="es-ES"/>
              <a:pPr>
                <a:defRPr/>
              </a:pPr>
              <a:t>2</a:t>
            </a:fld>
            <a:endParaRPr lang="es-E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7967D18-9068-3642-84E7-552EF3E66BA7}" type="slidenum">
              <a:rPr lang="es-ES"/>
              <a:pPr>
                <a:defRPr/>
              </a:pPr>
              <a:t>15</a:t>
            </a:fld>
            <a:endParaRPr lang="es-E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0880F37-D3B3-B34E-A23E-912A5E1B347E}" type="slidenum">
              <a:rPr lang="es-ES"/>
              <a:pPr>
                <a:defRPr/>
              </a:pPr>
              <a:t>16</a:t>
            </a:fld>
            <a:endParaRPr lang="es-ES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B977B7A-C4C3-C640-BF69-A3A7ECC80A0E}" type="slidenum">
              <a:rPr lang="es-ES"/>
              <a:pPr>
                <a:defRPr/>
              </a:pPr>
              <a:t>17</a:t>
            </a:fld>
            <a:endParaRPr lang="es-ES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135DB8-4748-2B4C-B529-B8A003C03DA2}" type="slidenum">
              <a:rPr lang="es-ES"/>
              <a:pPr>
                <a:defRPr/>
              </a:pPr>
              <a:t>19</a:t>
            </a:fld>
            <a:endParaRPr lang="es-ES"/>
          </a:p>
        </p:txBody>
      </p:sp>
      <p:sp>
        <p:nvSpPr>
          <p:cNvPr id="46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6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4748D7-8BBC-8041-80E9-295952A03F6B}" type="slidenum">
              <a:rPr lang="es-ES"/>
              <a:pPr>
                <a:defRPr/>
              </a:pPr>
              <a:t>20</a:t>
            </a:fld>
            <a:endParaRPr lang="es-ES"/>
          </a:p>
        </p:txBody>
      </p:sp>
      <p:sp>
        <p:nvSpPr>
          <p:cNvPr id="47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A947B4-913E-3449-80F8-C136BA3DA609}" type="slidenum">
              <a:rPr lang="es-ES"/>
              <a:pPr>
                <a:defRPr/>
              </a:pPr>
              <a:t>21</a:t>
            </a:fld>
            <a:endParaRPr lang="es-ES"/>
          </a:p>
        </p:txBody>
      </p:sp>
      <p:sp>
        <p:nvSpPr>
          <p:cNvPr id="47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602D698-DF09-CB4C-9AFD-C5365B4934AE}" type="slidenum">
              <a:rPr lang="es-ES"/>
              <a:pPr>
                <a:defRPr/>
              </a:pPr>
              <a:t>22</a:t>
            </a:fld>
            <a:endParaRPr lang="es-ES"/>
          </a:p>
        </p:txBody>
      </p:sp>
      <p:sp>
        <p:nvSpPr>
          <p:cNvPr id="47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A295589-40A4-FA40-AA0D-755CB3B8C041}" type="slidenum">
              <a:rPr lang="es-ES"/>
              <a:pPr>
                <a:defRPr/>
              </a:pPr>
              <a:t>23</a:t>
            </a:fld>
            <a:endParaRPr lang="es-ES"/>
          </a:p>
        </p:txBody>
      </p:sp>
      <p:sp>
        <p:nvSpPr>
          <p:cNvPr id="476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E238E5-61F6-BE44-A1DA-0F74B180F98D}" type="slidenum">
              <a:rPr lang="es-ES"/>
              <a:pPr>
                <a:defRPr/>
              </a:pPr>
              <a:t>24</a:t>
            </a:fld>
            <a:endParaRPr lang="es-ES"/>
          </a:p>
        </p:txBody>
      </p:sp>
      <p:sp>
        <p:nvSpPr>
          <p:cNvPr id="478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E394DE-E276-8F4F-922A-928A2B937117}" type="slidenum">
              <a:rPr lang="es-ES"/>
              <a:pPr>
                <a:defRPr/>
              </a:pPr>
              <a:t>3</a:t>
            </a:fld>
            <a:endParaRPr lang="es-E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CBAA30-F06D-C44F-AD68-A53F68A048DA}" type="slidenum">
              <a:rPr lang="es-ES"/>
              <a:pPr>
                <a:defRPr/>
              </a:pPr>
              <a:t>4</a:t>
            </a:fld>
            <a:endParaRPr lang="es-E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7FFE38-A0BC-B047-A576-8F71684DC7FA}" type="slidenum">
              <a:rPr lang="es-ES"/>
              <a:pPr>
                <a:defRPr/>
              </a:pPr>
              <a:t>5</a:t>
            </a:fld>
            <a:endParaRPr lang="es-ES"/>
          </a:p>
        </p:txBody>
      </p:sp>
      <p:sp>
        <p:nvSpPr>
          <p:cNvPr id="44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4C620-A6DF-184E-B994-E388B13207C6}" type="slidenum">
              <a:rPr lang="es-ES"/>
              <a:pPr>
                <a:defRPr/>
              </a:pPr>
              <a:t>6</a:t>
            </a:fld>
            <a:endParaRPr lang="es-E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D74C620-A6DF-184E-B994-E388B13207C6}" type="slidenum">
              <a:rPr lang="es-ES"/>
              <a:pPr>
                <a:defRPr/>
              </a:pPr>
              <a:t>8</a:t>
            </a:fld>
            <a:endParaRPr lang="es-ES"/>
          </a:p>
        </p:txBody>
      </p:sp>
      <p:sp>
        <p:nvSpPr>
          <p:cNvPr id="44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96973C8-7640-5B48-A0BF-5AF750BB1E12}" type="slidenum">
              <a:rPr lang="es-ES"/>
              <a:pPr>
                <a:defRPr/>
              </a:pPr>
              <a:t>10</a:t>
            </a:fld>
            <a:endParaRPr lang="es-ES"/>
          </a:p>
        </p:txBody>
      </p:sp>
      <p:sp>
        <p:nvSpPr>
          <p:cNvPr id="45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19BA5FC-6C03-0E40-8582-778F0752E7AB}" type="slidenum">
              <a:rPr lang="es-ES"/>
              <a:pPr>
                <a:defRPr/>
              </a:pPr>
              <a:t>11</a:t>
            </a:fld>
            <a:endParaRPr lang="es-E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2000" cy="3430587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B18F97-274B-5646-9283-8B7B344165FC}" type="slidenum">
              <a:rPr lang="es-ES"/>
              <a:pPr>
                <a:defRPr/>
              </a:pPr>
              <a:t>14</a:t>
            </a:fld>
            <a:endParaRPr lang="es-ES"/>
          </a:p>
        </p:txBody>
      </p:sp>
      <p:sp>
        <p:nvSpPr>
          <p:cNvPr id="488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s-MX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 userDrawn="1"/>
        </p:nvSpPr>
        <p:spPr>
          <a:xfrm>
            <a:off x="611560" y="1196752"/>
            <a:ext cx="7992888" cy="2160240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395536" y="202630"/>
            <a:ext cx="8229600" cy="706090"/>
          </a:xfrm>
        </p:spPr>
        <p:txBody>
          <a:bodyPr>
            <a:noAutofit/>
          </a:bodyPr>
          <a:lstStyle>
            <a:lvl1pPr>
              <a:defRPr sz="32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</a:t>
            </a:r>
            <a:r>
              <a:rPr lang="es-ES" dirty="0" err="1" smtClean="0"/>
              <a:t>patron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980728"/>
            <a:ext cx="8229600" cy="5040560"/>
          </a:xfrm>
        </p:spPr>
        <p:txBody>
          <a:bodyPr/>
          <a:lstStyle>
            <a:lvl1pPr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>
              <a:defRPr lang="es-ES" sz="2600" kern="12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>
              <a:defRPr lang="es-ES" sz="2600" kern="120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3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05528" y="6367680"/>
            <a:ext cx="3370728" cy="365125"/>
          </a:xfrm>
          <a:prstGeom prst="rect">
            <a:avLst/>
          </a:prstGeom>
        </p:spPr>
        <p:txBody>
          <a:bodyPr/>
          <a:lstStyle>
            <a:lvl1pPr>
              <a:defRPr sz="1100" b="0"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 smtClean="0"/>
              <a:t>7th Russian Summer School in Information Retrieval    Kazan, Russia, September 2013</a:t>
            </a:r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92888" y="6376243"/>
            <a:ext cx="683568" cy="365125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‹Nr.›</a:t>
            </a:fld>
            <a:endParaRPr lang="es-MX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28613" y="6165850"/>
          <a:ext cx="25146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" name="Imagen de mapa de bits" r:id="rId3" imgW="2514286" imgH="628571" progId="PBrush">
                  <p:embed/>
                </p:oleObj>
              </mc:Choice>
              <mc:Fallback>
                <p:oleObj name="Imagen de mapa de bits" r:id="rId3" imgW="2514286" imgH="628571" progId="PBrush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3" y="6165850"/>
                        <a:ext cx="25146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11 Conector recto"/>
          <p:cNvCxnSpPr/>
          <p:nvPr userDrawn="1"/>
        </p:nvCxnSpPr>
        <p:spPr>
          <a:xfrm>
            <a:off x="2339752" y="6309320"/>
            <a:ext cx="626469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7th Russian Summer School in Information Retrieval    Kazan, Russia, September 2013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7th Russian Summer School in Information Retrieval    Kazan, Russia, September 2013</a:t>
            </a:r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7th Russian Summer School in Information Retrieval    Kazan, Russia, September 2013</a:t>
            </a: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7th Russian Summer School in Information Retrieval    Kazan, Russia, September 2013</a:t>
            </a: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2D2DC-A499-4EAC-A14E-6F4DF92895F3}" type="slidenum">
              <a:rPr lang="es-MX" smtClean="0"/>
              <a:pPr/>
              <a:t>‹Nr.›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 </a:t>
            </a:r>
            <a:r>
              <a:rPr lang="es-MX" b="1" dirty="0" smtClean="0">
                <a:solidFill>
                  <a:srgbClr val="1F497D"/>
                </a:solidFill>
              </a:rPr>
              <a:t>Inteligencia artificial</a:t>
            </a:r>
            <a:r>
              <a:rPr lang="es-MX" b="1" dirty="0">
                <a:solidFill>
                  <a:srgbClr val="1F497D"/>
                </a:solidFill>
              </a:rPr>
              <a:t/>
            </a:r>
            <a:br>
              <a:rPr lang="es-MX" b="1" dirty="0">
                <a:solidFill>
                  <a:srgbClr val="1F497D"/>
                </a:solidFill>
              </a:rPr>
            </a:br>
            <a:r>
              <a:rPr lang="es-ES" sz="3200" b="1" i="1" dirty="0" smtClean="0">
                <a:solidFill>
                  <a:srgbClr val="1F497D"/>
                </a:solidFill>
                <a:latin typeface="Abadi MT Condensed Light"/>
                <a:cs typeface="Abadi MT Condensed Light"/>
              </a:rPr>
              <a:t>B</a:t>
            </a:r>
            <a:r>
              <a:rPr lang="es-MX" sz="3200" b="1" i="1" dirty="0" smtClean="0">
                <a:solidFill>
                  <a:srgbClr val="1F497D"/>
                </a:solidFill>
                <a:latin typeface="Abadi MT Condensed Light"/>
                <a:cs typeface="Abadi MT Condensed Light"/>
              </a:rPr>
              <a:t>úsqueda con adversario</a:t>
            </a:r>
            <a:endParaRPr lang="es-MX" sz="1800" i="1" dirty="0">
              <a:latin typeface="Abadi MT Condensed Light"/>
              <a:cs typeface="Abadi MT Condensed Light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17008" y="3645024"/>
            <a:ext cx="7488832" cy="3024336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800" b="1" dirty="0" smtClean="0"/>
              <a:t>Manuel Montes y Gómez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MX" sz="2400" dirty="0" smtClean="0"/>
              <a:t>Laboratorio de Tecnologías del Lenguaje</a:t>
            </a:r>
            <a:br>
              <a:rPr lang="es-MX" sz="2400" dirty="0" smtClean="0"/>
            </a:br>
            <a:r>
              <a:rPr lang="es-MX" sz="2400" dirty="0" smtClean="0"/>
              <a:t>Instituto Nacional de Astrofísica, Óptica y Electrónica</a:t>
            </a:r>
            <a:br>
              <a:rPr lang="es-MX" sz="2400" dirty="0" smtClean="0"/>
            </a:br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http://ccc.inaoep.mx/~mmontesg/</a:t>
            </a:r>
          </a:p>
          <a:p>
            <a:r>
              <a:rPr lang="es-MX" sz="2000" i="1" dirty="0" smtClean="0">
                <a:solidFill>
                  <a:schemeClr val="accent1">
                    <a:lumMod val="75000"/>
                  </a:schemeClr>
                </a:solidFill>
              </a:rPr>
              <a:t>mmontesg@inaoep.mx</a:t>
            </a:r>
          </a:p>
          <a:p>
            <a:endParaRPr lang="es-MX" sz="1600" i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3803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1488"/>
            <a:ext cx="8353425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Analizando el procedimiento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50168"/>
            <a:ext cx="8642350" cy="57912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En el nivel de </a:t>
            </a:r>
            <a:r>
              <a:rPr lang="es-ES" sz="2600" b="1" dirty="0" smtClean="0">
                <a:cs typeface="+mn-cs"/>
              </a:rPr>
              <a:t>maximización</a:t>
            </a:r>
            <a:r>
              <a:rPr lang="es-ES" sz="2600" dirty="0" smtClean="0">
                <a:cs typeface="+mn-cs"/>
              </a:rPr>
              <a:t> se busca un movimiento que lleve a un número positivo grande. En el de </a:t>
            </a:r>
            <a:r>
              <a:rPr lang="es-ES" sz="2600" b="1" dirty="0" smtClean="0">
                <a:cs typeface="+mn-cs"/>
              </a:rPr>
              <a:t>minimización</a:t>
            </a:r>
            <a:r>
              <a:rPr lang="es-ES" sz="2600" dirty="0" smtClean="0">
                <a:cs typeface="+mn-cs"/>
              </a:rPr>
              <a:t> uno que lleve hacia negativos.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Las decisiones del </a:t>
            </a:r>
            <a:r>
              <a:rPr lang="es-ES" sz="2600" dirty="0" err="1" smtClean="0">
                <a:cs typeface="+mn-cs"/>
              </a:rPr>
              <a:t>maximizador</a:t>
            </a:r>
            <a:r>
              <a:rPr lang="es-ES" sz="2600" dirty="0" smtClean="0">
                <a:cs typeface="+mn-cs"/>
              </a:rPr>
              <a:t> deben tener conocimiento de las alternativas disponibles para el </a:t>
            </a:r>
            <a:r>
              <a:rPr lang="es-ES" sz="2600" dirty="0" err="1" smtClean="0">
                <a:cs typeface="+mn-cs"/>
              </a:rPr>
              <a:t>minimizador</a:t>
            </a:r>
            <a:r>
              <a:rPr lang="es-ES" sz="2600" dirty="0" smtClean="0">
                <a:cs typeface="+mn-cs"/>
              </a:rPr>
              <a:t> del nivel inferior, y al revés.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Cuando se alcanza el límite de exploración, el </a:t>
            </a:r>
            <a:r>
              <a:rPr lang="es-ES" sz="2600" b="1" dirty="0" smtClean="0">
                <a:cs typeface="+mn-cs"/>
              </a:rPr>
              <a:t>evaluador estático</a:t>
            </a:r>
            <a:r>
              <a:rPr lang="es-ES" sz="2600" dirty="0" smtClean="0">
                <a:cs typeface="+mn-cs"/>
              </a:rPr>
              <a:t> proporciona una base directa para la selección de </a:t>
            </a:r>
            <a:r>
              <a:rPr lang="es-ES" sz="2600" dirty="0"/>
              <a:t>alternativas</a:t>
            </a:r>
            <a:r>
              <a:rPr lang="es-ES" sz="2600" dirty="0" smtClean="0"/>
              <a:t>. </a:t>
            </a:r>
          </a:p>
          <a:p>
            <a:pPr lvl="1">
              <a:lnSpc>
                <a:spcPct val="110000"/>
              </a:lnSpc>
              <a:defRPr/>
            </a:pPr>
            <a:r>
              <a:rPr lang="es-ES" sz="2400" dirty="0" err="1" smtClean="0"/>
              <a:t>Minimax</a:t>
            </a:r>
            <a:r>
              <a:rPr lang="es-ES" sz="2400" dirty="0" smtClean="0"/>
              <a:t> </a:t>
            </a:r>
            <a:r>
              <a:rPr lang="es-ES" sz="2400" dirty="0"/>
              <a:t>propaga información de abajo hacia </a:t>
            </a:r>
            <a:r>
              <a:rPr lang="es-ES" sz="2400" dirty="0" smtClean="0"/>
              <a:t>arriba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782409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Algoritmo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908720"/>
            <a:ext cx="8498209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>
                <a:cs typeface="+mn-cs"/>
              </a:rPr>
              <a:t>Para efectuar una búsqueda mediante MINIMAX: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dirty="0" smtClean="0"/>
              <a:t>Si el </a:t>
            </a:r>
            <a:r>
              <a:rPr lang="es-ES" b="1" dirty="0" smtClean="0"/>
              <a:t>límite de búsqueda </a:t>
            </a:r>
            <a:r>
              <a:rPr lang="es-ES" dirty="0" smtClean="0"/>
              <a:t>se ha alcanzado, calcular el </a:t>
            </a:r>
            <a:r>
              <a:rPr lang="es-ES" b="1" dirty="0" smtClean="0"/>
              <a:t>valor estático </a:t>
            </a:r>
            <a:r>
              <a:rPr lang="es-ES" dirty="0" smtClean="0"/>
              <a:t>de la posición actual. Dar a conocer el resultado.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dirty="0" smtClean="0"/>
              <a:t>De otro modo, si el nivel es de </a:t>
            </a:r>
            <a:r>
              <a:rPr lang="es-ES" b="1" dirty="0" smtClean="0"/>
              <a:t>minimización</a:t>
            </a:r>
            <a:r>
              <a:rPr lang="es-ES" dirty="0" smtClean="0"/>
              <a:t>, usar MINIMAX en los hijos de la posición actual y dar a conocer el </a:t>
            </a:r>
            <a:r>
              <a:rPr lang="es-ES" b="1" dirty="0" smtClean="0"/>
              <a:t>menor</a:t>
            </a:r>
            <a:r>
              <a:rPr lang="es-ES" dirty="0" smtClean="0"/>
              <a:t> de los resultados.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dirty="0" smtClean="0"/>
              <a:t>De lo contrario, si el nivel es de </a:t>
            </a:r>
            <a:r>
              <a:rPr lang="es-ES" b="1" dirty="0" smtClean="0"/>
              <a:t>maximización</a:t>
            </a:r>
            <a:r>
              <a:rPr lang="es-ES" dirty="0" smtClean="0"/>
              <a:t>, usar MINIMAX en los hijos de la posición actual y notificar el </a:t>
            </a:r>
            <a:r>
              <a:rPr lang="es-ES" b="1" dirty="0" smtClean="0"/>
              <a:t>mayor</a:t>
            </a:r>
            <a:r>
              <a:rPr lang="es-ES" dirty="0" smtClean="0"/>
              <a:t> de los resultados.</a:t>
            </a:r>
          </a:p>
        </p:txBody>
      </p:sp>
    </p:spTree>
    <p:extLst>
      <p:ext uri="{BB962C8B-B14F-4D97-AF65-F5344CB8AC3E}">
        <p14:creationId xmlns:p14="http://schemas.microsoft.com/office/powerpoint/2010/main" val="2057227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Orden de visitas y evaluación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12</a:t>
            </a:fld>
            <a:endParaRPr lang="es-MX" dirty="0"/>
          </a:p>
        </p:txBody>
      </p:sp>
      <p:grpSp>
        <p:nvGrpSpPr>
          <p:cNvPr id="6" name="Group 27"/>
          <p:cNvGrpSpPr>
            <a:grpSpLocks/>
          </p:cNvGrpSpPr>
          <p:nvPr/>
        </p:nvGrpSpPr>
        <p:grpSpPr bwMode="auto">
          <a:xfrm>
            <a:off x="3132410" y="3068935"/>
            <a:ext cx="576262" cy="431800"/>
            <a:chOff x="848" y="1026"/>
            <a:chExt cx="363" cy="272"/>
          </a:xfrm>
        </p:grpSpPr>
        <p:sp>
          <p:nvSpPr>
            <p:cNvPr id="7" name="Rectangle 28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Line 29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Line 30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Line 31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1" name="Group 32"/>
          <p:cNvGrpSpPr>
            <a:grpSpLocks/>
          </p:cNvGrpSpPr>
          <p:nvPr/>
        </p:nvGrpSpPr>
        <p:grpSpPr bwMode="auto">
          <a:xfrm>
            <a:off x="4643710" y="2421235"/>
            <a:ext cx="576262" cy="431800"/>
            <a:chOff x="848" y="1026"/>
            <a:chExt cx="363" cy="272"/>
          </a:xfrm>
        </p:grpSpPr>
        <p:sp>
          <p:nvSpPr>
            <p:cNvPr id="12" name="Rectangle 33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Line 34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4" name="Line 35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Line 36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6" name="Group 37"/>
          <p:cNvGrpSpPr>
            <a:grpSpLocks/>
          </p:cNvGrpSpPr>
          <p:nvPr/>
        </p:nvGrpSpPr>
        <p:grpSpPr bwMode="auto">
          <a:xfrm>
            <a:off x="6156597" y="3068935"/>
            <a:ext cx="576263" cy="431800"/>
            <a:chOff x="848" y="1026"/>
            <a:chExt cx="363" cy="272"/>
          </a:xfrm>
        </p:grpSpPr>
        <p:sp>
          <p:nvSpPr>
            <p:cNvPr id="17" name="Rectangle 38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8" name="Line 39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Line 41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1" name="Line 42"/>
          <p:cNvSpPr>
            <a:spLocks noChangeShapeType="1"/>
          </p:cNvSpPr>
          <p:nvPr/>
        </p:nvSpPr>
        <p:spPr bwMode="auto">
          <a:xfrm flipV="1">
            <a:off x="3851547" y="2780010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flipH="1" flipV="1">
            <a:off x="5364435" y="2780010"/>
            <a:ext cx="64770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grpSp>
        <p:nvGrpSpPr>
          <p:cNvPr id="23" name="Group 47"/>
          <p:cNvGrpSpPr>
            <a:grpSpLocks/>
          </p:cNvGrpSpPr>
          <p:nvPr/>
        </p:nvGrpSpPr>
        <p:grpSpPr bwMode="auto">
          <a:xfrm>
            <a:off x="2124347" y="4080172"/>
            <a:ext cx="576263" cy="431800"/>
            <a:chOff x="848" y="1026"/>
            <a:chExt cx="363" cy="272"/>
          </a:xfrm>
        </p:grpSpPr>
        <p:sp>
          <p:nvSpPr>
            <p:cNvPr id="24" name="Rectangle 48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Line 49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Line 50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Line 51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8" name="Text Box 52"/>
          <p:cNvSpPr txBox="1">
            <a:spLocks noChangeArrowheads="1"/>
          </p:cNvSpPr>
          <p:nvPr/>
        </p:nvSpPr>
        <p:spPr bwMode="auto">
          <a:xfrm>
            <a:off x="2059260" y="450244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1</a:t>
            </a:r>
            <a:r>
              <a:rPr lang="es-ES" b="1">
                <a:cs typeface="+mn-cs"/>
              </a:rPr>
              <a:t> – 2</a:t>
            </a:r>
          </a:p>
        </p:txBody>
      </p:sp>
      <p:grpSp>
        <p:nvGrpSpPr>
          <p:cNvPr id="29" name="Group 53"/>
          <p:cNvGrpSpPr>
            <a:grpSpLocks/>
          </p:cNvGrpSpPr>
          <p:nvPr/>
        </p:nvGrpSpPr>
        <p:grpSpPr bwMode="auto">
          <a:xfrm>
            <a:off x="4067447" y="4076997"/>
            <a:ext cx="576263" cy="431800"/>
            <a:chOff x="848" y="1026"/>
            <a:chExt cx="363" cy="272"/>
          </a:xfrm>
        </p:grpSpPr>
        <p:sp>
          <p:nvSpPr>
            <p:cNvPr id="30" name="Rectangle 54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1" name="Line 55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2" name="Line 56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3" name="Line 57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4" name="Text Box 58"/>
          <p:cNvSpPr txBox="1">
            <a:spLocks noChangeArrowheads="1"/>
          </p:cNvSpPr>
          <p:nvPr/>
        </p:nvSpPr>
        <p:spPr bwMode="auto">
          <a:xfrm>
            <a:off x="4010297" y="4499272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3</a:t>
            </a:r>
            <a:r>
              <a:rPr lang="es-ES" b="1">
                <a:cs typeface="+mn-cs"/>
              </a:rPr>
              <a:t> – 7</a:t>
            </a:r>
          </a:p>
        </p:txBody>
      </p:sp>
      <p:grpSp>
        <p:nvGrpSpPr>
          <p:cNvPr id="35" name="Group 59"/>
          <p:cNvGrpSpPr>
            <a:grpSpLocks/>
          </p:cNvGrpSpPr>
          <p:nvPr/>
        </p:nvGrpSpPr>
        <p:grpSpPr bwMode="auto">
          <a:xfrm>
            <a:off x="5219972" y="4080172"/>
            <a:ext cx="576263" cy="431800"/>
            <a:chOff x="848" y="1026"/>
            <a:chExt cx="363" cy="272"/>
          </a:xfrm>
        </p:grpSpPr>
        <p:sp>
          <p:nvSpPr>
            <p:cNvPr id="36" name="Rectangle 60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Line 61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8" name="Line 62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9" name="Line 63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0" name="Text Box 64"/>
          <p:cNvSpPr txBox="1">
            <a:spLocks noChangeArrowheads="1"/>
          </p:cNvSpPr>
          <p:nvPr/>
        </p:nvSpPr>
        <p:spPr bwMode="auto">
          <a:xfrm>
            <a:off x="5191397" y="4502447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6</a:t>
            </a:r>
            <a:r>
              <a:rPr lang="es-ES" b="1">
                <a:cs typeface="+mn-cs"/>
              </a:rPr>
              <a:t> – 1</a:t>
            </a:r>
          </a:p>
        </p:txBody>
      </p:sp>
      <p:grpSp>
        <p:nvGrpSpPr>
          <p:cNvPr id="41" name="Group 65"/>
          <p:cNvGrpSpPr>
            <a:grpSpLocks/>
          </p:cNvGrpSpPr>
          <p:nvPr/>
        </p:nvGrpSpPr>
        <p:grpSpPr bwMode="auto">
          <a:xfrm>
            <a:off x="7164660" y="4076997"/>
            <a:ext cx="576262" cy="431800"/>
            <a:chOff x="848" y="1026"/>
            <a:chExt cx="363" cy="272"/>
          </a:xfrm>
        </p:grpSpPr>
        <p:sp>
          <p:nvSpPr>
            <p:cNvPr id="42" name="Rectangle 66"/>
            <p:cNvSpPr>
              <a:spLocks noChangeArrowheads="1"/>
            </p:cNvSpPr>
            <p:nvPr/>
          </p:nvSpPr>
          <p:spPr bwMode="auto">
            <a:xfrm>
              <a:off x="848" y="1026"/>
              <a:ext cx="363" cy="27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3" name="Line 67"/>
            <p:cNvSpPr>
              <a:spLocks noChangeShapeType="1"/>
            </p:cNvSpPr>
            <p:nvPr/>
          </p:nvSpPr>
          <p:spPr bwMode="auto">
            <a:xfrm>
              <a:off x="975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4" name="Line 68"/>
            <p:cNvSpPr>
              <a:spLocks noChangeShapeType="1"/>
            </p:cNvSpPr>
            <p:nvPr/>
          </p:nvSpPr>
          <p:spPr bwMode="auto">
            <a:xfrm>
              <a:off x="1093" y="1026"/>
              <a:ext cx="0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5" name="Line 69"/>
            <p:cNvSpPr>
              <a:spLocks noChangeShapeType="1"/>
            </p:cNvSpPr>
            <p:nvPr/>
          </p:nvSpPr>
          <p:spPr bwMode="auto">
            <a:xfrm>
              <a:off x="848" y="1162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46" name="Text Box 70"/>
          <p:cNvSpPr txBox="1">
            <a:spLocks noChangeArrowheads="1"/>
          </p:cNvSpPr>
          <p:nvPr/>
        </p:nvSpPr>
        <p:spPr bwMode="auto">
          <a:xfrm>
            <a:off x="7120210" y="4499272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8</a:t>
            </a:r>
            <a:r>
              <a:rPr lang="es-ES" b="1">
                <a:cs typeface="+mn-cs"/>
              </a:rPr>
              <a:t> – 8</a:t>
            </a:r>
          </a:p>
        </p:txBody>
      </p:sp>
      <p:sp>
        <p:nvSpPr>
          <p:cNvPr id="47" name="Line 71"/>
          <p:cNvSpPr>
            <a:spLocks noChangeShapeType="1"/>
          </p:cNvSpPr>
          <p:nvPr/>
        </p:nvSpPr>
        <p:spPr bwMode="auto">
          <a:xfrm flipH="1">
            <a:off x="2483122" y="3500735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8" name="Line 72"/>
          <p:cNvSpPr>
            <a:spLocks noChangeShapeType="1"/>
          </p:cNvSpPr>
          <p:nvPr/>
        </p:nvSpPr>
        <p:spPr bwMode="auto">
          <a:xfrm>
            <a:off x="3837260" y="3515022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9" name="Line 73"/>
          <p:cNvSpPr>
            <a:spLocks noChangeShapeType="1"/>
          </p:cNvSpPr>
          <p:nvPr/>
        </p:nvSpPr>
        <p:spPr bwMode="auto">
          <a:xfrm flipH="1">
            <a:off x="5521597" y="3495972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0" name="Line 74"/>
          <p:cNvSpPr>
            <a:spLocks noChangeShapeType="1"/>
          </p:cNvSpPr>
          <p:nvPr/>
        </p:nvSpPr>
        <p:spPr bwMode="auto">
          <a:xfrm>
            <a:off x="6875735" y="3510260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51" name="Text Box 80"/>
          <p:cNvSpPr txBox="1">
            <a:spLocks noChangeArrowheads="1"/>
          </p:cNvSpPr>
          <p:nvPr/>
        </p:nvSpPr>
        <p:spPr bwMode="auto">
          <a:xfrm>
            <a:off x="2346597" y="263554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2</a:t>
            </a:r>
            <a:r>
              <a:rPr lang="es-ES" b="1">
                <a:cs typeface="+mn-cs"/>
              </a:rPr>
              <a:t> – 2</a:t>
            </a:r>
          </a:p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4</a:t>
            </a:r>
            <a:r>
              <a:rPr lang="es-ES" b="1">
                <a:cs typeface="+mn-cs"/>
              </a:rPr>
              <a:t> – 2</a:t>
            </a:r>
          </a:p>
        </p:txBody>
      </p:sp>
      <p:sp>
        <p:nvSpPr>
          <p:cNvPr id="52" name="Text Box 81"/>
          <p:cNvSpPr txBox="1">
            <a:spLocks noChangeArrowheads="1"/>
          </p:cNvSpPr>
          <p:nvPr/>
        </p:nvSpPr>
        <p:spPr bwMode="auto">
          <a:xfrm>
            <a:off x="6759847" y="2635547"/>
            <a:ext cx="692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7</a:t>
            </a:r>
            <a:r>
              <a:rPr lang="es-ES" b="1">
                <a:cs typeface="+mn-cs"/>
              </a:rPr>
              <a:t> – 1</a:t>
            </a:r>
          </a:p>
          <a:p>
            <a:pPr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9</a:t>
            </a:r>
            <a:r>
              <a:rPr lang="es-ES" b="1">
                <a:cs typeface="+mn-cs"/>
              </a:rPr>
              <a:t> – 1</a:t>
            </a:r>
          </a:p>
        </p:txBody>
      </p:sp>
      <p:sp>
        <p:nvSpPr>
          <p:cNvPr id="53" name="Text Box 82"/>
          <p:cNvSpPr txBox="1">
            <a:spLocks noChangeArrowheads="1"/>
          </p:cNvSpPr>
          <p:nvPr/>
        </p:nvSpPr>
        <p:spPr bwMode="auto">
          <a:xfrm>
            <a:off x="4529410" y="1771947"/>
            <a:ext cx="819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5</a:t>
            </a:r>
            <a:r>
              <a:rPr lang="es-ES" b="1">
                <a:cs typeface="+mn-cs"/>
              </a:rPr>
              <a:t> – 2</a:t>
            </a:r>
          </a:p>
          <a:p>
            <a:pPr algn="ctr">
              <a:defRPr/>
            </a:pPr>
            <a:r>
              <a:rPr lang="es-ES" b="1">
                <a:solidFill>
                  <a:srgbClr val="CC3300"/>
                </a:solidFill>
                <a:cs typeface="+mn-cs"/>
              </a:rPr>
              <a:t>10</a:t>
            </a:r>
            <a:r>
              <a:rPr lang="es-ES" b="1">
                <a:cs typeface="+mn-cs"/>
              </a:rPr>
              <a:t> – 2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2195736" y="2204864"/>
            <a:ext cx="1890714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400" i="1" dirty="0">
                <a:latin typeface="Times New Roman" charset="0"/>
                <a:cs typeface="+mn-cs"/>
              </a:rPr>
              <a:t>Nivel de </a:t>
            </a:r>
            <a:r>
              <a:rPr lang="es-ES" sz="1400" i="1" dirty="0" smtClean="0">
                <a:latin typeface="Times New Roman" charset="0"/>
                <a:cs typeface="+mn-cs"/>
              </a:rPr>
              <a:t>maximización</a:t>
            </a:r>
            <a:endParaRPr lang="es-ES" sz="1400" i="1" dirty="0">
              <a:latin typeface="Times New Roman" charset="0"/>
              <a:cs typeface="+mn-cs"/>
            </a:endParaRPr>
          </a:p>
        </p:txBody>
      </p:sp>
      <p:sp>
        <p:nvSpPr>
          <p:cNvPr id="62" name="Text Box 29"/>
          <p:cNvSpPr txBox="1">
            <a:spLocks noChangeArrowheads="1"/>
          </p:cNvSpPr>
          <p:nvPr/>
        </p:nvSpPr>
        <p:spPr bwMode="auto">
          <a:xfrm>
            <a:off x="395560" y="3049017"/>
            <a:ext cx="1865314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s-ES" sz="1400" i="1" dirty="0">
                <a:latin typeface="Times New Roman" charset="0"/>
                <a:cs typeface="+mn-cs"/>
              </a:rPr>
              <a:t>Nivel de </a:t>
            </a:r>
            <a:r>
              <a:rPr lang="en-US" sz="1400" i="1" dirty="0" err="1">
                <a:latin typeface="Times New Roman" charset="0"/>
                <a:cs typeface="+mn-cs"/>
              </a:rPr>
              <a:t>Minimización</a:t>
            </a:r>
            <a:endParaRPr lang="es-ES" sz="1400" i="1" dirty="0">
              <a:latin typeface="Times New Roman" charset="0"/>
              <a:cs typeface="+mn-cs"/>
            </a:endParaRPr>
          </a:p>
        </p:txBody>
      </p:sp>
      <p:sp>
        <p:nvSpPr>
          <p:cNvPr id="63" name="CuadroTexto 62"/>
          <p:cNvSpPr txBox="1"/>
          <p:nvPr/>
        </p:nvSpPr>
        <p:spPr>
          <a:xfrm>
            <a:off x="179512" y="4149080"/>
            <a:ext cx="16507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i="1" dirty="0" smtClean="0">
                <a:latin typeface="Times New Roman" charset="0"/>
              </a:rPr>
              <a:t>L</a:t>
            </a:r>
            <a:r>
              <a:rPr lang="es-MX" sz="1400" i="1" dirty="0" smtClean="0">
                <a:latin typeface="Times New Roman" charset="0"/>
              </a:rPr>
              <a:t>ímite </a:t>
            </a:r>
            <a:r>
              <a:rPr lang="es-MX" sz="1400" i="1" dirty="0">
                <a:latin typeface="Times New Roman" charset="0"/>
              </a:rPr>
              <a:t>de búsqueda</a:t>
            </a:r>
          </a:p>
        </p:txBody>
      </p:sp>
    </p:spTree>
    <p:extLst>
      <p:ext uri="{BB962C8B-B14F-4D97-AF65-F5344CB8AC3E}">
        <p14:creationId xmlns:p14="http://schemas.microsoft.com/office/powerpoint/2010/main" val="3416568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r>
              <a:rPr lang="es-MX" dirty="0" smtClean="0"/>
              <a:t>¿Cuántos </a:t>
            </a:r>
            <a:r>
              <a:rPr lang="es-ES" dirty="0" smtClean="0"/>
              <a:t>nodos </a:t>
            </a:r>
            <a:r>
              <a:rPr lang="es-ES" dirty="0"/>
              <a:t>tenemos que evaluar?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6856" y="4077072"/>
            <a:ext cx="8229600" cy="17281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Clr>
                <a:srgbClr val="000099"/>
              </a:buClr>
              <a:buNone/>
              <a:defRPr/>
            </a:pPr>
            <a:r>
              <a:rPr lang="es-ES" sz="2400" dirty="0" smtClean="0"/>
              <a:t>¿</a:t>
            </a:r>
            <a:r>
              <a:rPr lang="es-ES" sz="2400" dirty="0"/>
              <a:t>tiene sentido continuar hasta revisar el nodo A? ¿por qué</a:t>
            </a:r>
            <a:r>
              <a:rPr lang="es-ES" sz="2400" dirty="0" smtClean="0"/>
              <a:t>?</a:t>
            </a:r>
          </a:p>
          <a:p>
            <a:pPr marL="0" indent="0">
              <a:lnSpc>
                <a:spcPct val="110000"/>
              </a:lnSpc>
              <a:buClr>
                <a:srgbClr val="000099"/>
              </a:buClr>
              <a:buNone/>
              <a:defRPr/>
            </a:pPr>
            <a:r>
              <a:rPr lang="es-ES" sz="2400" dirty="0" smtClean="0"/>
              <a:t>Para </a:t>
            </a:r>
            <a:r>
              <a:rPr lang="es-ES" sz="2400" dirty="0"/>
              <a:t>contestar analice lo que pasaría si:</a:t>
            </a:r>
          </a:p>
          <a:p>
            <a:pPr marL="833438" lvl="1" indent="-242888">
              <a:lnSpc>
                <a:spcPct val="110000"/>
              </a:lnSpc>
              <a:buClr>
                <a:srgbClr val="000099"/>
              </a:buClr>
              <a:buFontTx/>
              <a:buChar char="•"/>
              <a:defRPr/>
            </a:pPr>
            <a:r>
              <a:rPr lang="es-ES" sz="2200" dirty="0"/>
              <a:t>A tuviera una evaluación estática muy grande (100)</a:t>
            </a:r>
          </a:p>
          <a:p>
            <a:pPr marL="833438" lvl="1" indent="-242888">
              <a:lnSpc>
                <a:spcPct val="110000"/>
              </a:lnSpc>
              <a:buClr>
                <a:srgbClr val="000099"/>
              </a:buClr>
              <a:buFontTx/>
              <a:buChar char="•"/>
              <a:defRPr/>
            </a:pPr>
            <a:r>
              <a:rPr lang="es-ES" sz="2200" dirty="0"/>
              <a:t>A tuviera una evaluación estática muy pequeña (-100)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13</a:t>
            </a:fld>
            <a:endParaRPr lang="es-MX" dirty="0"/>
          </a:p>
        </p:txBody>
      </p:sp>
      <p:sp>
        <p:nvSpPr>
          <p:cNvPr id="6" name="Text Box 49"/>
          <p:cNvSpPr txBox="1">
            <a:spLocks noChangeArrowheads="1"/>
          </p:cNvSpPr>
          <p:nvPr/>
        </p:nvSpPr>
        <p:spPr bwMode="auto">
          <a:xfrm>
            <a:off x="1685925" y="33499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cs typeface="+mn-cs"/>
              </a:rPr>
              <a:t>2</a:t>
            </a:r>
          </a:p>
        </p:txBody>
      </p:sp>
      <p:sp>
        <p:nvSpPr>
          <p:cNvPr id="7" name="Text Box 55"/>
          <p:cNvSpPr txBox="1">
            <a:spLocks noChangeArrowheads="1"/>
          </p:cNvSpPr>
          <p:nvPr/>
        </p:nvSpPr>
        <p:spPr bwMode="auto">
          <a:xfrm>
            <a:off x="3629025" y="3346798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cs typeface="+mn-cs"/>
              </a:rPr>
              <a:t>7</a:t>
            </a:r>
          </a:p>
        </p:txBody>
      </p:sp>
      <p:sp>
        <p:nvSpPr>
          <p:cNvPr id="8" name="Text Box 61"/>
          <p:cNvSpPr txBox="1">
            <a:spLocks noChangeArrowheads="1"/>
          </p:cNvSpPr>
          <p:nvPr/>
        </p:nvSpPr>
        <p:spPr bwMode="auto">
          <a:xfrm>
            <a:off x="4781550" y="334997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cs typeface="+mn-cs"/>
              </a:rPr>
              <a:t>1</a:t>
            </a:r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6726238" y="334679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b="1">
                <a:cs typeface="+mn-cs"/>
              </a:rPr>
              <a:t>A</a:t>
            </a:r>
          </a:p>
        </p:txBody>
      </p:sp>
      <p:grpSp>
        <p:nvGrpSpPr>
          <p:cNvPr id="10" name="Group 77"/>
          <p:cNvGrpSpPr>
            <a:grpSpLocks/>
          </p:cNvGrpSpPr>
          <p:nvPr/>
        </p:nvGrpSpPr>
        <p:grpSpPr bwMode="auto">
          <a:xfrm>
            <a:off x="1547813" y="1268760"/>
            <a:ext cx="5616575" cy="2090738"/>
            <a:chOff x="975" y="2342"/>
            <a:chExt cx="3538" cy="1317"/>
          </a:xfrm>
        </p:grpSpPr>
        <p:grpSp>
          <p:nvGrpSpPr>
            <p:cNvPr id="11" name="Group 24"/>
            <p:cNvGrpSpPr>
              <a:grpSpLocks/>
            </p:cNvGrpSpPr>
            <p:nvPr/>
          </p:nvGrpSpPr>
          <p:grpSpPr bwMode="auto">
            <a:xfrm>
              <a:off x="1610" y="2750"/>
              <a:ext cx="363" cy="272"/>
              <a:chOff x="848" y="1026"/>
              <a:chExt cx="363" cy="272"/>
            </a:xfrm>
          </p:grpSpPr>
          <p:sp>
            <p:nvSpPr>
              <p:cNvPr id="48" name="Rectangle 25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9" name="Line 26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0" name="Line 27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51" name="Line 28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562" y="2342"/>
              <a:ext cx="363" cy="272"/>
              <a:chOff x="848" y="1026"/>
              <a:chExt cx="363" cy="272"/>
            </a:xfrm>
          </p:grpSpPr>
          <p:sp>
            <p:nvSpPr>
              <p:cNvPr id="44" name="Rectangle 30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5" name="Line 31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6" name="Line 32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7" name="Line 33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3" name="Group 34"/>
            <p:cNvGrpSpPr>
              <a:grpSpLocks/>
            </p:cNvGrpSpPr>
            <p:nvPr/>
          </p:nvGrpSpPr>
          <p:grpSpPr bwMode="auto">
            <a:xfrm>
              <a:off x="3515" y="2750"/>
              <a:ext cx="363" cy="272"/>
              <a:chOff x="848" y="1026"/>
              <a:chExt cx="363" cy="272"/>
            </a:xfrm>
          </p:grpSpPr>
          <p:sp>
            <p:nvSpPr>
              <p:cNvPr id="40" name="Rectangle 35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1" name="Line 36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2" name="Line 37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3" name="Line 38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 flipV="1">
              <a:off x="2063" y="2568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5" name="Line 40"/>
            <p:cNvSpPr>
              <a:spLocks noChangeShapeType="1"/>
            </p:cNvSpPr>
            <p:nvPr/>
          </p:nvSpPr>
          <p:spPr bwMode="auto">
            <a:xfrm flipH="1" flipV="1">
              <a:off x="3016" y="2568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16" name="Group 44"/>
            <p:cNvGrpSpPr>
              <a:grpSpLocks/>
            </p:cNvGrpSpPr>
            <p:nvPr/>
          </p:nvGrpSpPr>
          <p:grpSpPr bwMode="auto">
            <a:xfrm>
              <a:off x="975" y="3387"/>
              <a:ext cx="363" cy="272"/>
              <a:chOff x="848" y="1026"/>
              <a:chExt cx="363" cy="272"/>
            </a:xfrm>
          </p:grpSpPr>
          <p:sp>
            <p:nvSpPr>
              <p:cNvPr id="36" name="Rectangle 45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Line 46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Line 47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9" name="Line 48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7" name="Group 50"/>
            <p:cNvGrpSpPr>
              <a:grpSpLocks/>
            </p:cNvGrpSpPr>
            <p:nvPr/>
          </p:nvGrpSpPr>
          <p:grpSpPr bwMode="auto">
            <a:xfrm>
              <a:off x="2199" y="3385"/>
              <a:ext cx="363" cy="272"/>
              <a:chOff x="848" y="1026"/>
              <a:chExt cx="363" cy="272"/>
            </a:xfrm>
          </p:grpSpPr>
          <p:sp>
            <p:nvSpPr>
              <p:cNvPr id="32" name="Rectangle 51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Line 52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4" name="Line 53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5" name="Line 54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8" name="Group 56"/>
            <p:cNvGrpSpPr>
              <a:grpSpLocks/>
            </p:cNvGrpSpPr>
            <p:nvPr/>
          </p:nvGrpSpPr>
          <p:grpSpPr bwMode="auto">
            <a:xfrm>
              <a:off x="2925" y="3387"/>
              <a:ext cx="363" cy="272"/>
              <a:chOff x="848" y="1026"/>
              <a:chExt cx="363" cy="272"/>
            </a:xfrm>
          </p:grpSpPr>
          <p:sp>
            <p:nvSpPr>
              <p:cNvPr id="28" name="Rectangle 57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9" name="Line 58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0" name="Line 59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1" name="Line 60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19" name="Group 62"/>
            <p:cNvGrpSpPr>
              <a:grpSpLocks/>
            </p:cNvGrpSpPr>
            <p:nvPr/>
          </p:nvGrpSpPr>
          <p:grpSpPr bwMode="auto">
            <a:xfrm>
              <a:off x="4150" y="3385"/>
              <a:ext cx="363" cy="272"/>
              <a:chOff x="848" y="1026"/>
              <a:chExt cx="363" cy="272"/>
            </a:xfrm>
          </p:grpSpPr>
          <p:sp>
            <p:nvSpPr>
              <p:cNvPr id="24" name="Rectangle 63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5" name="Line 64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6" name="Line 65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7" name="Line 66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20" name="Line 68"/>
            <p:cNvSpPr>
              <a:spLocks noChangeShapeType="1"/>
            </p:cNvSpPr>
            <p:nvPr/>
          </p:nvSpPr>
          <p:spPr bwMode="auto">
            <a:xfrm flipH="1">
              <a:off x="1201" y="3022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Line 69"/>
            <p:cNvSpPr>
              <a:spLocks noChangeShapeType="1"/>
            </p:cNvSpPr>
            <p:nvPr/>
          </p:nvSpPr>
          <p:spPr bwMode="auto">
            <a:xfrm>
              <a:off x="2054" y="3031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Line 70"/>
            <p:cNvSpPr>
              <a:spLocks noChangeShapeType="1"/>
            </p:cNvSpPr>
            <p:nvPr/>
          </p:nvSpPr>
          <p:spPr bwMode="auto">
            <a:xfrm flipH="1">
              <a:off x="3115" y="3019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Line 71"/>
            <p:cNvSpPr>
              <a:spLocks noChangeShapeType="1"/>
            </p:cNvSpPr>
            <p:nvPr/>
          </p:nvSpPr>
          <p:spPr bwMode="auto">
            <a:xfrm>
              <a:off x="3968" y="3028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7394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MX" dirty="0" smtClean="0">
                <a:cs typeface="+mj-cs"/>
              </a:rPr>
              <a:t>Tarea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MX" dirty="0" smtClean="0">
                <a:cs typeface="+mn-cs"/>
              </a:rPr>
              <a:t>Proponer una función para realizar la evaluación estática de un tablero de </a:t>
            </a:r>
            <a:r>
              <a:rPr lang="es-MX" b="1" dirty="0" smtClean="0">
                <a:cs typeface="+mn-cs"/>
              </a:rPr>
              <a:t>gato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MX" dirty="0" smtClean="0"/>
              <a:t>Primero pesar una sin leer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MX" dirty="0" smtClean="0"/>
              <a:t>Después investigar alguna que haya sido previamente usada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MX" dirty="0" smtClean="0">
                <a:cs typeface="+mn-cs"/>
              </a:rPr>
              <a:t>Ejemplificar el uso de su función con 3 tableros base, dejar claro cuál movimiento </a:t>
            </a:r>
            <a:r>
              <a:rPr lang="es-MX" dirty="0" smtClean="0"/>
              <a:t>s</a:t>
            </a:r>
            <a:r>
              <a:rPr lang="es-MX" dirty="0" smtClean="0">
                <a:cs typeface="+mn-cs"/>
              </a:rPr>
              <a:t>eleccionarían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MX" dirty="0" smtClean="0">
                <a:cs typeface="+mn-cs"/>
              </a:rPr>
              <a:t>Entrega el </a:t>
            </a:r>
            <a:r>
              <a:rPr lang="es-MX" dirty="0" smtClean="0">
                <a:solidFill>
                  <a:schemeClr val="accent2"/>
                </a:solidFill>
              </a:rPr>
              <a:t>miércoles </a:t>
            </a:r>
            <a:r>
              <a:rPr lang="es-MX" dirty="0" smtClean="0">
                <a:solidFill>
                  <a:schemeClr val="accent2"/>
                </a:solidFill>
                <a:cs typeface="+mn-cs"/>
              </a:rPr>
              <a:t>24 de octubre</a:t>
            </a:r>
            <a:endParaRPr lang="es-MX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2336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Bases del procedimiento alfa-beta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569325" cy="54864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>
                <a:cs typeface="+mn-cs"/>
              </a:rPr>
              <a:t>Se basa en la observación de que </a:t>
            </a:r>
            <a:r>
              <a:rPr lang="es-ES" sz="2600" b="1" dirty="0" smtClean="0">
                <a:cs typeface="+mn-cs"/>
              </a:rPr>
              <a:t>no es necesario evaluar todos los nodos </a:t>
            </a:r>
            <a:r>
              <a:rPr lang="es-ES" sz="2600" dirty="0" smtClean="0">
                <a:cs typeface="+mn-cs"/>
              </a:rPr>
              <a:t>hoja del árbol.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>
                <a:cs typeface="+mn-cs"/>
              </a:rPr>
              <a:t>Reduce el n</a:t>
            </a:r>
            <a:r>
              <a:rPr lang="en-US" sz="2600" dirty="0" err="1" smtClean="0">
                <a:cs typeface="+mn-cs"/>
              </a:rPr>
              <a:t>ú</a:t>
            </a:r>
            <a:r>
              <a:rPr lang="es-ES" sz="2600" dirty="0" smtClean="0">
                <a:cs typeface="+mn-cs"/>
              </a:rPr>
              <a:t>mero de evaluaciones estáticas: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dirty="0" smtClean="0"/>
              <a:t>Similar a “ramificación y cota”, porque demuestra que una trayectoria es mala aun cuando no la sigue completamente.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>
                <a:cs typeface="+mn-cs"/>
              </a:rPr>
              <a:t>El </a:t>
            </a:r>
            <a:r>
              <a:rPr lang="es-ES" sz="2600" b="1" dirty="0" smtClean="0">
                <a:cs typeface="+mn-cs"/>
              </a:rPr>
              <a:t>principio alfa-beta</a:t>
            </a:r>
            <a:r>
              <a:rPr lang="es-ES" sz="2600" dirty="0" smtClean="0">
                <a:cs typeface="+mn-cs"/>
              </a:rPr>
              <a:t>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dirty="0" smtClean="0">
                <a:solidFill>
                  <a:schemeClr val="accent2"/>
                </a:solidFill>
              </a:rPr>
              <a:t>Si tiene una idea que es indudablemente mala, no se tome el tiempo para constatar que tan mala es.</a:t>
            </a:r>
          </a:p>
        </p:txBody>
      </p:sp>
    </p:spTree>
    <p:extLst>
      <p:ext uri="{BB962C8B-B14F-4D97-AF65-F5344CB8AC3E}">
        <p14:creationId xmlns:p14="http://schemas.microsoft.com/office/powerpoint/2010/main" val="13975846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El procedimiento alfa-beta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764704"/>
            <a:ext cx="8229600" cy="4824412"/>
          </a:xfrm>
        </p:spPr>
        <p:txBody>
          <a:bodyPr>
            <a:no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dirty="0" smtClean="0">
                <a:cs typeface="+mn-cs"/>
              </a:rPr>
              <a:t>¿cómo se calculan alfa y beta?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b="1" i="1" dirty="0" smtClean="0"/>
              <a:t>Alfa</a:t>
            </a:r>
            <a:r>
              <a:rPr lang="es-ES" sz="2400" dirty="0" smtClean="0"/>
              <a:t> = mínimo valor al que puede aspirar un</a:t>
            </a:r>
            <a:br>
              <a:rPr lang="es-ES" sz="2400" dirty="0" smtClean="0"/>
            </a:br>
            <a:r>
              <a:rPr lang="es-ES" sz="2400" dirty="0" smtClean="0"/>
              <a:t>nodo del nivel de maximización (</a:t>
            </a:r>
            <a:r>
              <a:rPr lang="es-ES" sz="2400" i="1" dirty="0" smtClean="0"/>
              <a:t>según evidencia</a:t>
            </a:r>
            <a:r>
              <a:rPr lang="es-ES" sz="2400" dirty="0" smtClean="0"/>
              <a:t>)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b="1" i="1" dirty="0" smtClean="0"/>
              <a:t>Beta</a:t>
            </a:r>
            <a:r>
              <a:rPr lang="es-ES" sz="2400" dirty="0" smtClean="0"/>
              <a:t> = máximo valor que puede ser asignado a un </a:t>
            </a:r>
            <a:br>
              <a:rPr lang="es-ES" sz="2400" dirty="0" smtClean="0"/>
            </a:br>
            <a:r>
              <a:rPr lang="es-ES" sz="2400" dirty="0" smtClean="0"/>
              <a:t>nodo del nivel de minimización (</a:t>
            </a:r>
            <a:r>
              <a:rPr lang="es-ES" sz="2400" i="1" dirty="0" smtClean="0"/>
              <a:t>según evidencia</a:t>
            </a:r>
            <a:r>
              <a:rPr lang="es-ES" sz="2400" dirty="0" smtClean="0"/>
              <a:t>)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dirty="0" smtClean="0">
                <a:cs typeface="+mn-cs"/>
              </a:rPr>
              <a:t>¿dónde y cuándo parar la exploración?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dirty="0" smtClean="0"/>
              <a:t>Por debajo de cualquier nodo de minimización que tenga un valor de beta menor o igual que el valor alfa de cualquiera de sus nodos antecesores de maximización.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dirty="0" smtClean="0"/>
              <a:t>Por debajo de cualquier nodo de maximización que tenga su alfa sea mayor o igual que el valor de beta de cualquiera de sus nodos antecesores de minimización.</a:t>
            </a:r>
          </a:p>
        </p:txBody>
      </p:sp>
    </p:spTree>
    <p:extLst>
      <p:ext uri="{BB962C8B-B14F-4D97-AF65-F5344CB8AC3E}">
        <p14:creationId xmlns:p14="http://schemas.microsoft.com/office/powerpoint/2010/main" val="3551447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cs typeface="+mj-cs"/>
              </a:rPr>
              <a:t>Ejemplo de procedimiento alfa-beta</a:t>
            </a:r>
          </a:p>
        </p:txBody>
      </p:sp>
      <p:grpSp>
        <p:nvGrpSpPr>
          <p:cNvPr id="485520" name="Group 144"/>
          <p:cNvGrpSpPr>
            <a:grpSpLocks/>
          </p:cNvGrpSpPr>
          <p:nvPr/>
        </p:nvGrpSpPr>
        <p:grpSpPr bwMode="auto">
          <a:xfrm>
            <a:off x="1627188" y="2054225"/>
            <a:ext cx="5626100" cy="2959100"/>
            <a:chOff x="1025" y="1294"/>
            <a:chExt cx="3544" cy="1864"/>
          </a:xfrm>
        </p:grpSpPr>
        <p:sp>
          <p:nvSpPr>
            <p:cNvPr id="485448" name="Text Box 72"/>
            <p:cNvSpPr txBox="1">
              <a:spLocks noChangeArrowheads="1"/>
            </p:cNvSpPr>
            <p:nvPr/>
          </p:nvSpPr>
          <p:spPr bwMode="auto">
            <a:xfrm>
              <a:off x="1025" y="2927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1</a:t>
              </a:r>
              <a:r>
                <a:rPr lang="es-ES" b="1">
                  <a:cs typeface="+mn-cs"/>
                </a:rPr>
                <a:t> (2)</a:t>
              </a:r>
            </a:p>
          </p:txBody>
        </p:sp>
        <p:sp>
          <p:nvSpPr>
            <p:cNvPr id="485454" name="Text Box 78"/>
            <p:cNvSpPr txBox="1">
              <a:spLocks noChangeArrowheads="1"/>
            </p:cNvSpPr>
            <p:nvPr/>
          </p:nvSpPr>
          <p:spPr bwMode="auto">
            <a:xfrm>
              <a:off x="2254" y="2925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3</a:t>
              </a:r>
              <a:r>
                <a:rPr lang="es-ES" b="1">
                  <a:cs typeface="+mn-cs"/>
                </a:rPr>
                <a:t> (7)</a:t>
              </a:r>
            </a:p>
          </p:txBody>
        </p:sp>
        <p:sp>
          <p:nvSpPr>
            <p:cNvPr id="485460" name="Text Box 84"/>
            <p:cNvSpPr txBox="1">
              <a:spLocks noChangeArrowheads="1"/>
            </p:cNvSpPr>
            <p:nvPr/>
          </p:nvSpPr>
          <p:spPr bwMode="auto">
            <a:xfrm>
              <a:off x="2998" y="2927"/>
              <a:ext cx="4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6</a:t>
              </a:r>
              <a:r>
                <a:rPr lang="es-ES" b="1">
                  <a:cs typeface="+mn-cs"/>
                </a:rPr>
                <a:t> (1)</a:t>
              </a:r>
            </a:p>
          </p:txBody>
        </p:sp>
        <p:sp>
          <p:nvSpPr>
            <p:cNvPr id="485466" name="Text Box 90"/>
            <p:cNvSpPr txBox="1">
              <a:spLocks noChangeArrowheads="1"/>
            </p:cNvSpPr>
            <p:nvPr/>
          </p:nvSpPr>
          <p:spPr bwMode="auto">
            <a:xfrm>
              <a:off x="4213" y="2925"/>
              <a:ext cx="35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cs typeface="+mn-cs"/>
                </a:rPr>
                <a:t> (A)</a:t>
              </a:r>
            </a:p>
          </p:txBody>
        </p:sp>
        <p:sp>
          <p:nvSpPr>
            <p:cNvPr id="485471" name="Text Box 95"/>
            <p:cNvSpPr txBox="1">
              <a:spLocks noChangeArrowheads="1"/>
            </p:cNvSpPr>
            <p:nvPr/>
          </p:nvSpPr>
          <p:spPr bwMode="auto">
            <a:xfrm>
              <a:off x="1206" y="1715"/>
              <a:ext cx="53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2</a:t>
              </a:r>
              <a:r>
                <a:rPr lang="es-ES" b="1">
                  <a:cs typeface="+mn-cs"/>
                </a:rPr>
                <a:t> (</a:t>
              </a:r>
              <a:r>
                <a:rPr lang="es-ES" b="1">
                  <a:cs typeface="Arial" charset="0"/>
                </a:rPr>
                <a:t>≤ </a:t>
              </a:r>
              <a:r>
                <a:rPr lang="es-ES" b="1">
                  <a:cs typeface="+mn-cs"/>
                </a:rPr>
                <a:t>2)</a:t>
              </a:r>
            </a:p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4</a:t>
              </a:r>
              <a:r>
                <a:rPr lang="es-ES" b="1">
                  <a:cs typeface="+mn-cs"/>
                </a:rPr>
                <a:t> (=2)</a:t>
              </a:r>
            </a:p>
          </p:txBody>
        </p:sp>
        <p:sp>
          <p:nvSpPr>
            <p:cNvPr id="485472" name="Text Box 96"/>
            <p:cNvSpPr txBox="1">
              <a:spLocks noChangeArrowheads="1"/>
            </p:cNvSpPr>
            <p:nvPr/>
          </p:nvSpPr>
          <p:spPr bwMode="auto">
            <a:xfrm>
              <a:off x="3986" y="1751"/>
              <a:ext cx="531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7</a:t>
              </a:r>
              <a:r>
                <a:rPr lang="es-ES" b="1">
                  <a:cs typeface="+mn-cs"/>
                </a:rPr>
                <a:t> (≤ 1)</a:t>
              </a:r>
            </a:p>
            <a:p>
              <a:pPr>
                <a:defRPr/>
              </a:pPr>
              <a:endParaRPr lang="es-ES" b="1">
                <a:cs typeface="+mn-cs"/>
              </a:endParaRPr>
            </a:p>
          </p:txBody>
        </p:sp>
        <p:sp>
          <p:nvSpPr>
            <p:cNvPr id="485473" name="Text Box 97"/>
            <p:cNvSpPr txBox="1">
              <a:spLocks noChangeArrowheads="1"/>
            </p:cNvSpPr>
            <p:nvPr/>
          </p:nvSpPr>
          <p:spPr bwMode="auto">
            <a:xfrm>
              <a:off x="2574" y="1294"/>
              <a:ext cx="53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s-ES" b="1">
                  <a:solidFill>
                    <a:srgbClr val="CC3300"/>
                  </a:solidFill>
                  <a:cs typeface="+mn-cs"/>
                </a:rPr>
                <a:t>5</a:t>
              </a:r>
              <a:r>
                <a:rPr lang="es-ES" b="1">
                  <a:cs typeface="+mn-cs"/>
                </a:rPr>
                <a:t> (</a:t>
              </a:r>
              <a:r>
                <a:rPr lang="es-ES" b="1">
                  <a:cs typeface="Arial" charset="0"/>
                </a:rPr>
                <a:t>≥ </a:t>
              </a:r>
              <a:r>
                <a:rPr lang="es-ES" b="1">
                  <a:cs typeface="+mn-cs"/>
                </a:rPr>
                <a:t>2)</a:t>
              </a:r>
            </a:p>
          </p:txBody>
        </p:sp>
      </p:grpSp>
      <p:grpSp>
        <p:nvGrpSpPr>
          <p:cNvPr id="485474" name="Group 98"/>
          <p:cNvGrpSpPr>
            <a:grpSpLocks/>
          </p:cNvGrpSpPr>
          <p:nvPr/>
        </p:nvGrpSpPr>
        <p:grpSpPr bwMode="auto">
          <a:xfrm>
            <a:off x="1720850" y="2506663"/>
            <a:ext cx="5616575" cy="2090737"/>
            <a:chOff x="975" y="2342"/>
            <a:chExt cx="3538" cy="1317"/>
          </a:xfrm>
        </p:grpSpPr>
        <p:grpSp>
          <p:nvGrpSpPr>
            <p:cNvPr id="39946" name="Group 99"/>
            <p:cNvGrpSpPr>
              <a:grpSpLocks/>
            </p:cNvGrpSpPr>
            <p:nvPr/>
          </p:nvGrpSpPr>
          <p:grpSpPr bwMode="auto">
            <a:xfrm>
              <a:off x="1610" y="2750"/>
              <a:ext cx="363" cy="272"/>
              <a:chOff x="848" y="1026"/>
              <a:chExt cx="363" cy="272"/>
            </a:xfrm>
          </p:grpSpPr>
          <p:sp>
            <p:nvSpPr>
              <p:cNvPr id="485476" name="Rectangle 100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77" name="Line 101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78" name="Line 102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79" name="Line 103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47" name="Group 104"/>
            <p:cNvGrpSpPr>
              <a:grpSpLocks/>
            </p:cNvGrpSpPr>
            <p:nvPr/>
          </p:nvGrpSpPr>
          <p:grpSpPr bwMode="auto">
            <a:xfrm>
              <a:off x="2562" y="2342"/>
              <a:ext cx="363" cy="272"/>
              <a:chOff x="848" y="1026"/>
              <a:chExt cx="363" cy="272"/>
            </a:xfrm>
          </p:grpSpPr>
          <p:sp>
            <p:nvSpPr>
              <p:cNvPr id="485481" name="Rectangle 105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2" name="Line 106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3" name="Line 107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4" name="Line 108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48" name="Group 109"/>
            <p:cNvGrpSpPr>
              <a:grpSpLocks/>
            </p:cNvGrpSpPr>
            <p:nvPr/>
          </p:nvGrpSpPr>
          <p:grpSpPr bwMode="auto">
            <a:xfrm>
              <a:off x="3515" y="2750"/>
              <a:ext cx="363" cy="272"/>
              <a:chOff x="848" y="1026"/>
              <a:chExt cx="363" cy="272"/>
            </a:xfrm>
          </p:grpSpPr>
          <p:sp>
            <p:nvSpPr>
              <p:cNvPr id="485486" name="Rectangle 110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7" name="Line 111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8" name="Line 112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89" name="Line 113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5490" name="Line 114"/>
            <p:cNvSpPr>
              <a:spLocks noChangeShapeType="1"/>
            </p:cNvSpPr>
            <p:nvPr/>
          </p:nvSpPr>
          <p:spPr bwMode="auto">
            <a:xfrm flipV="1">
              <a:off x="2063" y="2568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5491" name="Line 115"/>
            <p:cNvSpPr>
              <a:spLocks noChangeShapeType="1"/>
            </p:cNvSpPr>
            <p:nvPr/>
          </p:nvSpPr>
          <p:spPr bwMode="auto">
            <a:xfrm flipH="1" flipV="1">
              <a:off x="3016" y="2568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grpSp>
          <p:nvGrpSpPr>
            <p:cNvPr id="39951" name="Group 116"/>
            <p:cNvGrpSpPr>
              <a:grpSpLocks/>
            </p:cNvGrpSpPr>
            <p:nvPr/>
          </p:nvGrpSpPr>
          <p:grpSpPr bwMode="auto">
            <a:xfrm>
              <a:off x="975" y="3387"/>
              <a:ext cx="363" cy="272"/>
              <a:chOff x="848" y="1026"/>
              <a:chExt cx="363" cy="272"/>
            </a:xfrm>
          </p:grpSpPr>
          <p:sp>
            <p:nvSpPr>
              <p:cNvPr id="485493" name="Rectangle 117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94" name="Line 118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95" name="Line 119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96" name="Line 120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2" name="Group 121"/>
            <p:cNvGrpSpPr>
              <a:grpSpLocks/>
            </p:cNvGrpSpPr>
            <p:nvPr/>
          </p:nvGrpSpPr>
          <p:grpSpPr bwMode="auto">
            <a:xfrm>
              <a:off x="2199" y="3385"/>
              <a:ext cx="363" cy="272"/>
              <a:chOff x="848" y="1026"/>
              <a:chExt cx="363" cy="272"/>
            </a:xfrm>
          </p:grpSpPr>
          <p:sp>
            <p:nvSpPr>
              <p:cNvPr id="485498" name="Rectangle 122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499" name="Line 123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0" name="Line 124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1" name="Line 125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3" name="Group 126"/>
            <p:cNvGrpSpPr>
              <a:grpSpLocks/>
            </p:cNvGrpSpPr>
            <p:nvPr/>
          </p:nvGrpSpPr>
          <p:grpSpPr bwMode="auto">
            <a:xfrm>
              <a:off x="2925" y="3387"/>
              <a:ext cx="363" cy="272"/>
              <a:chOff x="848" y="1026"/>
              <a:chExt cx="363" cy="272"/>
            </a:xfrm>
          </p:grpSpPr>
          <p:sp>
            <p:nvSpPr>
              <p:cNvPr id="485503" name="Rectangle 127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4" name="Line 128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5" name="Line 129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6" name="Line 130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39954" name="Group 131"/>
            <p:cNvGrpSpPr>
              <a:grpSpLocks/>
            </p:cNvGrpSpPr>
            <p:nvPr/>
          </p:nvGrpSpPr>
          <p:grpSpPr bwMode="auto">
            <a:xfrm>
              <a:off x="4150" y="3385"/>
              <a:ext cx="363" cy="272"/>
              <a:chOff x="848" y="1026"/>
              <a:chExt cx="363" cy="272"/>
            </a:xfrm>
          </p:grpSpPr>
          <p:sp>
            <p:nvSpPr>
              <p:cNvPr id="485508" name="Rectangle 132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09" name="Line 133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10" name="Line 134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485511" name="Line 135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485512" name="Line 136"/>
            <p:cNvSpPr>
              <a:spLocks noChangeShapeType="1"/>
            </p:cNvSpPr>
            <p:nvPr/>
          </p:nvSpPr>
          <p:spPr bwMode="auto">
            <a:xfrm flipH="1">
              <a:off x="1201" y="3022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5513" name="Line 137"/>
            <p:cNvSpPr>
              <a:spLocks noChangeShapeType="1"/>
            </p:cNvSpPr>
            <p:nvPr/>
          </p:nvSpPr>
          <p:spPr bwMode="auto">
            <a:xfrm>
              <a:off x="2054" y="3031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5514" name="Line 138"/>
            <p:cNvSpPr>
              <a:spLocks noChangeShapeType="1"/>
            </p:cNvSpPr>
            <p:nvPr/>
          </p:nvSpPr>
          <p:spPr bwMode="auto">
            <a:xfrm flipH="1">
              <a:off x="3115" y="3019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485515" name="Line 139"/>
            <p:cNvSpPr>
              <a:spLocks noChangeShapeType="1"/>
            </p:cNvSpPr>
            <p:nvPr/>
          </p:nvSpPr>
          <p:spPr bwMode="auto">
            <a:xfrm>
              <a:off x="3968" y="3028"/>
              <a:ext cx="318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485535" name="Group 159"/>
          <p:cNvGrpSpPr>
            <a:grpSpLocks/>
          </p:cNvGrpSpPr>
          <p:nvPr/>
        </p:nvGrpSpPr>
        <p:grpSpPr bwMode="auto">
          <a:xfrm>
            <a:off x="1174750" y="1414463"/>
            <a:ext cx="7429500" cy="1993900"/>
            <a:chOff x="740" y="891"/>
            <a:chExt cx="4680" cy="1256"/>
          </a:xfrm>
        </p:grpSpPr>
        <p:sp>
          <p:nvSpPr>
            <p:cNvPr id="485528" name="Text Box 152"/>
            <p:cNvSpPr txBox="1">
              <a:spLocks noChangeArrowheads="1"/>
            </p:cNvSpPr>
            <p:nvPr/>
          </p:nvSpPr>
          <p:spPr bwMode="auto">
            <a:xfrm>
              <a:off x="740" y="1570"/>
              <a:ext cx="462" cy="5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Symbol" charset="0"/>
                <a:buNone/>
                <a:defRPr/>
              </a:pPr>
              <a:r>
                <a:rPr lang="es-ES" b="1" i="1">
                  <a:cs typeface="+mn-cs"/>
                  <a:sym typeface="Symbol" charset="0"/>
                </a:rPr>
                <a:t></a:t>
              </a:r>
              <a:r>
                <a:rPr lang="es-ES" b="1">
                  <a:cs typeface="+mn-cs"/>
                  <a:sym typeface="Symbol" charset="0"/>
                </a:rPr>
                <a:t> = </a:t>
              </a:r>
              <a:endParaRPr lang="es-ES" b="1" i="1">
                <a:cs typeface="+mn-cs"/>
                <a:sym typeface="Symbol" charset="0"/>
              </a:endParaRPr>
            </a:p>
            <a:p>
              <a:pPr>
                <a:buFont typeface="Symbol" charset="0"/>
                <a:buNone/>
                <a:defRPr/>
              </a:pPr>
              <a:r>
                <a:rPr lang="es-ES" b="1" i="1">
                  <a:cs typeface="+mn-cs"/>
                  <a:sym typeface="Symbol" charset="0"/>
                </a:rPr>
                <a:t></a:t>
              </a:r>
              <a:r>
                <a:rPr lang="es-ES" b="1">
                  <a:cs typeface="+mn-cs"/>
                  <a:sym typeface="Symbol" charset="0"/>
                </a:rPr>
                <a:t> = 2</a:t>
              </a:r>
            </a:p>
            <a:p>
              <a:pPr>
                <a:buFont typeface="Symbol" charset="0"/>
                <a:buNone/>
                <a:defRPr/>
              </a:pPr>
              <a:r>
                <a:rPr lang="es-ES" b="1" i="1">
                  <a:cs typeface="+mn-cs"/>
                  <a:sym typeface="Symbol" charset="0"/>
                </a:rPr>
                <a:t></a:t>
              </a:r>
              <a:r>
                <a:rPr lang="es-ES" b="1">
                  <a:cs typeface="+mn-cs"/>
                  <a:sym typeface="Symbol" charset="0"/>
                </a:rPr>
                <a:t> = 2</a:t>
              </a:r>
            </a:p>
          </p:txBody>
        </p:sp>
        <p:sp>
          <p:nvSpPr>
            <p:cNvPr id="485529" name="Text Box 153"/>
            <p:cNvSpPr txBox="1">
              <a:spLocks noChangeArrowheads="1"/>
            </p:cNvSpPr>
            <p:nvPr/>
          </p:nvSpPr>
          <p:spPr bwMode="auto">
            <a:xfrm>
              <a:off x="3107" y="1121"/>
              <a:ext cx="5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Symbol" charset="0"/>
                <a:buNone/>
                <a:defRPr/>
              </a:pPr>
              <a:r>
                <a:rPr lang="es-ES" b="1" i="1">
                  <a:cs typeface="+mn-cs"/>
                  <a:sym typeface="Symbol" charset="0"/>
                </a:rPr>
                <a:t></a:t>
              </a:r>
              <a:r>
                <a:rPr lang="es-ES" b="1">
                  <a:cs typeface="+mn-cs"/>
                  <a:sym typeface="Symbol" charset="0"/>
                </a:rPr>
                <a:t> = - </a:t>
              </a:r>
            </a:p>
            <a:p>
              <a:pPr>
                <a:buFont typeface="Symbol" charset="0"/>
                <a:buNone/>
                <a:defRPr/>
              </a:pPr>
              <a:r>
                <a:rPr lang="es-ES" b="1" i="1">
                  <a:solidFill>
                    <a:schemeClr val="folHlink"/>
                  </a:solidFill>
                  <a:cs typeface="+mn-cs"/>
                  <a:sym typeface="Symbol" charset="0"/>
                </a:rPr>
                <a:t></a:t>
              </a:r>
              <a:r>
                <a:rPr lang="es-ES" b="1">
                  <a:solidFill>
                    <a:schemeClr val="folHlink"/>
                  </a:solidFill>
                  <a:cs typeface="+mn-cs"/>
                  <a:sym typeface="Symbol" charset="0"/>
                </a:rPr>
                <a:t> = 2</a:t>
              </a:r>
            </a:p>
          </p:txBody>
        </p:sp>
        <p:sp>
          <p:nvSpPr>
            <p:cNvPr id="485531" name="Text Box 155"/>
            <p:cNvSpPr txBox="1">
              <a:spLocks noChangeArrowheads="1"/>
            </p:cNvSpPr>
            <p:nvPr/>
          </p:nvSpPr>
          <p:spPr bwMode="auto">
            <a:xfrm>
              <a:off x="4505" y="1574"/>
              <a:ext cx="46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 typeface="Symbol" charset="0"/>
                <a:buNone/>
                <a:defRPr/>
              </a:pPr>
              <a:r>
                <a:rPr lang="es-ES" b="1" i="1">
                  <a:cs typeface="+mn-cs"/>
                  <a:sym typeface="Symbol" charset="0"/>
                </a:rPr>
                <a:t></a:t>
              </a:r>
              <a:r>
                <a:rPr lang="es-ES" b="1">
                  <a:cs typeface="+mn-cs"/>
                  <a:sym typeface="Symbol" charset="0"/>
                </a:rPr>
                <a:t> = </a:t>
              </a:r>
              <a:endParaRPr lang="es-ES" b="1" i="1">
                <a:cs typeface="+mn-cs"/>
                <a:sym typeface="Symbol" charset="0"/>
              </a:endParaRPr>
            </a:p>
            <a:p>
              <a:pPr>
                <a:buFont typeface="Symbol" charset="0"/>
                <a:buNone/>
                <a:defRPr/>
              </a:pPr>
              <a:r>
                <a:rPr lang="es-ES" b="1" i="1">
                  <a:solidFill>
                    <a:schemeClr val="folHlink"/>
                  </a:solidFill>
                  <a:cs typeface="+mn-cs"/>
                  <a:sym typeface="Symbol" charset="0"/>
                </a:rPr>
                <a:t></a:t>
              </a:r>
              <a:r>
                <a:rPr lang="es-ES" b="1">
                  <a:solidFill>
                    <a:schemeClr val="folHlink"/>
                  </a:solidFill>
                  <a:cs typeface="+mn-cs"/>
                  <a:sym typeface="Symbol" charset="0"/>
                </a:rPr>
                <a:t> = 1</a:t>
              </a:r>
            </a:p>
          </p:txBody>
        </p:sp>
        <p:sp>
          <p:nvSpPr>
            <p:cNvPr id="485532" name="Text Box 156"/>
            <p:cNvSpPr txBox="1">
              <a:spLocks noChangeArrowheads="1"/>
            </p:cNvSpPr>
            <p:nvPr/>
          </p:nvSpPr>
          <p:spPr bwMode="auto">
            <a:xfrm>
              <a:off x="3923" y="1112"/>
              <a:ext cx="9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sz="2400" b="1">
                  <a:solidFill>
                    <a:schemeClr val="folHlink"/>
                  </a:solidFill>
                  <a:cs typeface="+mn-cs"/>
                </a:rPr>
                <a:t>¡PARAR!</a:t>
              </a:r>
            </a:p>
          </p:txBody>
        </p:sp>
        <p:sp>
          <p:nvSpPr>
            <p:cNvPr id="485534" name="Oval 158"/>
            <p:cNvSpPr>
              <a:spLocks noChangeArrowheads="1"/>
            </p:cNvSpPr>
            <p:nvPr/>
          </p:nvSpPr>
          <p:spPr bwMode="auto">
            <a:xfrm>
              <a:off x="2970" y="891"/>
              <a:ext cx="2450" cy="1224"/>
            </a:xfrm>
            <a:prstGeom prst="ellipse">
              <a:avLst/>
            </a:prstGeom>
            <a:noFill/>
            <a:ln w="19050">
              <a:solidFill>
                <a:schemeClr val="folHlink"/>
              </a:solidFill>
              <a:prstDash val="lg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3059832" y="5445224"/>
            <a:ext cx="31797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 smtClean="0"/>
              <a:t>A</a:t>
            </a:r>
            <a:r>
              <a:rPr lang="es-MX" sz="1600" dirty="0" smtClean="0"/>
              <a:t>lfa </a:t>
            </a:r>
            <a:r>
              <a:rPr lang="es-ES" sz="1600" dirty="0" smtClean="0">
                <a:sym typeface="Wingdings"/>
              </a:rPr>
              <a:t> lo peor que puedo esperar</a:t>
            </a:r>
            <a:r>
              <a:rPr lang="es-MX" sz="1600" dirty="0" smtClean="0"/>
              <a:t> </a:t>
            </a:r>
          </a:p>
          <a:p>
            <a:pPr algn="ctr"/>
            <a:r>
              <a:rPr lang="es-MX" sz="1600" dirty="0" smtClean="0"/>
              <a:t>Beta </a:t>
            </a:r>
            <a:r>
              <a:rPr lang="es-ES" sz="1600" dirty="0" smtClean="0">
                <a:sym typeface="Wingdings"/>
              </a:rPr>
              <a:t></a:t>
            </a:r>
            <a:r>
              <a:rPr lang="es-MX" sz="1600" dirty="0" smtClean="0"/>
              <a:t> lo mejor que puedo esperar</a:t>
            </a:r>
          </a:p>
        </p:txBody>
      </p:sp>
    </p:spTree>
    <p:extLst>
      <p:ext uri="{BB962C8B-B14F-4D97-AF65-F5344CB8AC3E}">
        <p14:creationId xmlns:p14="http://schemas.microsoft.com/office/powerpoint/2010/main" val="1980990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Consideraciones sobre alfa-beta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El resultado de hacia donde debe mover el jugador posicionado en la raíz del árbol 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es 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 misma independientemente de si se usa poda alfa-beta o si se usa el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procediemiento</a:t>
            </a: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s-ES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minimax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>
              <a:lnSpc>
                <a:spcPct val="110000"/>
              </a:lnSpc>
              <a:defRPr/>
            </a:pPr>
            <a:r>
              <a:rPr lang="es-ES" sz="2400" dirty="0"/>
              <a:t>El procedimiento </a:t>
            </a:r>
            <a:r>
              <a:rPr lang="es-ES" sz="2400" b="1" dirty="0"/>
              <a:t>alfa-beta no cambia las decisiones</a:t>
            </a:r>
            <a:r>
              <a:rPr lang="es-ES" sz="2400" dirty="0"/>
              <a:t>, solo ayuda a reducir el espacio de búsqueda, y por tanto no hacer tantas evaluaciones estáticas.</a:t>
            </a:r>
          </a:p>
          <a:p>
            <a:pPr marL="342900" lvl="1" indent="-342900">
              <a:lnSpc>
                <a:spcPct val="110000"/>
              </a:lnSpc>
              <a:buFont typeface="Arial" pitchFamily="34" charset="0"/>
              <a:buChar char="•"/>
              <a:defRPr/>
            </a:pPr>
            <a:r>
              <a:rPr lang="es-E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Las podas pueden no resultar las mismas si se varía la dirección de recorrido del árbol</a:t>
            </a:r>
            <a:r>
              <a:rPr lang="es-E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lvl="1">
              <a:lnSpc>
                <a:spcPct val="110000"/>
              </a:lnSpc>
              <a:defRPr/>
            </a:pPr>
            <a:r>
              <a:rPr lang="es-ES" sz="2400" b="1" dirty="0"/>
              <a:t>La decisión no cambia, pero sí la poda</a:t>
            </a:r>
            <a:r>
              <a:rPr lang="es-ES" sz="2400" dirty="0"/>
              <a:t>.</a:t>
            </a:r>
          </a:p>
          <a:p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7th Russian Summer School in Information Retrieval    Kazan, Russia, September 2013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18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7452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57225" y="44624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Juegos con restricción en tiempo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0728"/>
            <a:ext cx="8640763" cy="52578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¿qué puede pasar con </a:t>
            </a:r>
            <a:r>
              <a:rPr lang="es-ES" sz="2600" dirty="0" err="1" smtClean="0">
                <a:cs typeface="+mn-cs"/>
              </a:rPr>
              <a:t>minimax</a:t>
            </a:r>
            <a:r>
              <a:rPr lang="es-ES" sz="2600" dirty="0" smtClean="0">
                <a:cs typeface="+mn-cs"/>
              </a:rPr>
              <a:t> si se juega con restricción de tiempo? ¿cómo atacar esta situación?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dirty="0" smtClean="0"/>
              <a:t>Se puede buscar a una </a:t>
            </a:r>
            <a:r>
              <a:rPr lang="es-ES" b="1" dirty="0" smtClean="0"/>
              <a:t>profundidad conservadora</a:t>
            </a:r>
            <a:r>
              <a:rPr lang="es-ES" dirty="0" smtClean="0"/>
              <a:t>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dirty="0" smtClean="0"/>
              <a:t>El tiempo para buscar a una profundidad fija depende de la situación, pues cada nodo puede tener un número diferente de hijos.</a:t>
            </a:r>
          </a:p>
          <a:p>
            <a:pPr lvl="2">
              <a:lnSpc>
                <a:spcPct val="110000"/>
              </a:lnSpc>
              <a:defRPr/>
            </a:pPr>
            <a:r>
              <a:rPr lang="es-ES" dirty="0" smtClean="0"/>
              <a:t>Esto implica conformarse con un peor análisis en la mayoría de las situaciones.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dirty="0" smtClean="0"/>
              <a:t>Una estrategia heurística para resolver este problema es la </a:t>
            </a:r>
            <a:r>
              <a:rPr lang="es-ES" b="1" dirty="0" smtClean="0">
                <a:solidFill>
                  <a:srgbClr val="C0504D"/>
                </a:solidFill>
              </a:rPr>
              <a:t>profundización progresiva</a:t>
            </a:r>
            <a:r>
              <a:rPr lang="es-E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1896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Contenido de la sección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4745"/>
            <a:ext cx="8642350" cy="4752528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Conoceremos métodos que permiten </a:t>
            </a:r>
            <a:r>
              <a:rPr lang="es-ES" sz="2600" b="1" dirty="0" smtClean="0">
                <a:cs typeface="+mn-cs"/>
              </a:rPr>
              <a:t>practicar juegos </a:t>
            </a:r>
            <a:r>
              <a:rPr lang="es-ES" sz="2600" dirty="0" smtClean="0">
                <a:cs typeface="+mn-cs"/>
              </a:rPr>
              <a:t>de tablero.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dirty="0" smtClean="0"/>
              <a:t>Donde una opción conduce a otra, pero se trata de opciones intercaladas entre </a:t>
            </a:r>
            <a:r>
              <a:rPr lang="es-ES" b="1" dirty="0" smtClean="0"/>
              <a:t>dos adversarios</a:t>
            </a:r>
            <a:r>
              <a:rPr lang="es-ES" dirty="0" smtClean="0"/>
              <a:t>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Estudiaremos dos algoritmos principales: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n-US" b="1" i="1" dirty="0" smtClean="0"/>
              <a:t>B</a:t>
            </a:r>
            <a:r>
              <a:rPr lang="es-ES" b="1" i="1" dirty="0" err="1" smtClean="0"/>
              <a:t>úsqueda</a:t>
            </a:r>
            <a:r>
              <a:rPr lang="es-ES" b="1" i="1" dirty="0" smtClean="0"/>
              <a:t> </a:t>
            </a:r>
            <a:r>
              <a:rPr lang="es-ES" b="1" i="1" dirty="0" err="1" smtClean="0"/>
              <a:t>Minimax</a:t>
            </a:r>
            <a:r>
              <a:rPr lang="es-ES" dirty="0" smtClean="0"/>
              <a:t>: método básico para recorrer un árbol y seleccionar el movimiento m</a:t>
            </a:r>
            <a:r>
              <a:rPr lang="en-US" dirty="0" err="1" smtClean="0"/>
              <a:t>á</a:t>
            </a:r>
            <a:r>
              <a:rPr lang="es-ES" dirty="0" smtClean="0"/>
              <a:t>s prometedor.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b="1" i="1" dirty="0" smtClean="0"/>
              <a:t>Poda alfa-beta</a:t>
            </a:r>
            <a:r>
              <a:rPr lang="es-ES" dirty="0" smtClean="0"/>
              <a:t>: idea para reducir la búsqueda mediante la detección de perdedores garantizados.</a:t>
            </a:r>
          </a:p>
        </p:txBody>
      </p:sp>
    </p:spTree>
    <p:extLst>
      <p:ext uri="{BB962C8B-B14F-4D97-AF65-F5344CB8AC3E}">
        <p14:creationId xmlns:p14="http://schemas.microsoft.com/office/powerpoint/2010/main" val="113639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Profundización progresiva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9563" y="980728"/>
            <a:ext cx="8569325" cy="48006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Consiste en analizar cada situación a una profundidad 1, después a una profundidad 2, luego a 3, etc., hasta que el tiempo se agote.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Se toma la decisión con base en el </a:t>
            </a:r>
            <a:r>
              <a:rPr lang="es-ES" sz="2600" b="1" dirty="0" smtClean="0">
                <a:cs typeface="+mn-cs"/>
              </a:rPr>
              <a:t>análisis m</a:t>
            </a:r>
            <a:r>
              <a:rPr lang="en-US" sz="2600" b="1" dirty="0" err="1" smtClean="0">
                <a:cs typeface="+mn-cs"/>
              </a:rPr>
              <a:t>á</a:t>
            </a:r>
            <a:r>
              <a:rPr lang="es-ES" sz="2600" b="1" dirty="0" smtClean="0">
                <a:cs typeface="+mn-cs"/>
              </a:rPr>
              <a:t>s profundo concluido</a:t>
            </a:r>
            <a:r>
              <a:rPr lang="en-US" sz="2600" dirty="0" smtClean="0">
                <a:cs typeface="+mn-cs"/>
              </a:rPr>
              <a:t> al </a:t>
            </a:r>
            <a:r>
              <a:rPr lang="en-US" sz="2600" dirty="0" err="1" smtClean="0">
                <a:cs typeface="+mn-cs"/>
              </a:rPr>
              <a:t>momento</a:t>
            </a:r>
            <a:r>
              <a:rPr lang="es-ES" sz="2600" dirty="0" smtClean="0">
                <a:cs typeface="+mn-cs"/>
              </a:rPr>
              <a:t>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Esta estrategia asegura que en todas las situaciones se tenga el mejor análisis posible de acuerdo al tiempo establecido por jugada.</a:t>
            </a:r>
          </a:p>
        </p:txBody>
      </p:sp>
    </p:spTree>
    <p:extLst>
      <p:ext uri="{BB962C8B-B14F-4D97-AF65-F5344CB8AC3E}">
        <p14:creationId xmlns:p14="http://schemas.microsoft.com/office/powerpoint/2010/main" val="3921179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624"/>
            <a:ext cx="7772400" cy="8382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¿es viable esta estrategia?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836712"/>
            <a:ext cx="8569325" cy="4954587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es-ES" dirty="0" smtClean="0">
                <a:cs typeface="+mn-cs"/>
              </a:rPr>
              <a:t>La evaluación estática es lo que requiere mayor tiempo.</a:t>
            </a:r>
          </a:p>
          <a:p>
            <a:pPr eaLnBrk="1" hangingPunct="1">
              <a:defRPr/>
            </a:pPr>
            <a:r>
              <a:rPr lang="es-ES" dirty="0" smtClean="0">
                <a:cs typeface="+mn-cs"/>
              </a:rPr>
              <a:t>Las evaluaciones obtenidas con profundidad progresiva es: 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b</a:t>
            </a:r>
            <a:r>
              <a:rPr lang="es-ES" baseline="30000" dirty="0" smtClean="0">
                <a:solidFill>
                  <a:srgbClr val="CC3300"/>
                </a:solidFill>
                <a:cs typeface="+mn-cs"/>
              </a:rPr>
              <a:t>0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+ b</a:t>
            </a:r>
            <a:r>
              <a:rPr lang="es-ES" baseline="30000" dirty="0" smtClean="0">
                <a:solidFill>
                  <a:srgbClr val="CC3300"/>
                </a:solidFill>
                <a:cs typeface="+mn-cs"/>
              </a:rPr>
              <a:t>1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+ … + b</a:t>
            </a:r>
            <a:r>
              <a:rPr lang="es-ES" baseline="30000" dirty="0" smtClean="0">
                <a:solidFill>
                  <a:srgbClr val="CC3300"/>
                </a:solidFill>
                <a:cs typeface="+mn-cs"/>
              </a:rPr>
              <a:t>d-1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= (</a:t>
            </a:r>
            <a:r>
              <a:rPr lang="es-ES" dirty="0" err="1" smtClean="0">
                <a:solidFill>
                  <a:srgbClr val="CC3300"/>
                </a:solidFill>
                <a:cs typeface="+mn-cs"/>
              </a:rPr>
              <a:t>b</a:t>
            </a:r>
            <a:r>
              <a:rPr lang="es-ES" baseline="30000" dirty="0" err="1" smtClean="0">
                <a:solidFill>
                  <a:srgbClr val="CC3300"/>
                </a:solidFill>
                <a:cs typeface="+mn-cs"/>
              </a:rPr>
              <a:t>d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– 1)/ (b</a:t>
            </a:r>
            <a:r>
              <a:rPr lang="en-US" dirty="0" smtClean="0">
                <a:solidFill>
                  <a:srgbClr val="CC3300"/>
                </a:solidFill>
                <a:cs typeface="+mn-cs"/>
              </a:rPr>
              <a:t> 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-1)</a:t>
            </a:r>
          </a:p>
          <a:p>
            <a:pPr eaLnBrk="1" hangingPunct="1">
              <a:defRPr/>
            </a:pPr>
            <a:r>
              <a:rPr lang="es-ES" dirty="0" smtClean="0">
                <a:cs typeface="+mn-cs"/>
              </a:rPr>
              <a:t>La razón de nodos en el nivel base entre los nodos hasta el nivel base es: </a:t>
            </a:r>
            <a:r>
              <a:rPr lang="es-ES" dirty="0" err="1" smtClean="0">
                <a:solidFill>
                  <a:srgbClr val="CC3300"/>
                </a:solidFill>
                <a:cs typeface="+mn-cs"/>
              </a:rPr>
              <a:t>b</a:t>
            </a:r>
            <a:r>
              <a:rPr lang="es-ES" baseline="30000" dirty="0" err="1" smtClean="0">
                <a:solidFill>
                  <a:srgbClr val="CC3300"/>
                </a:solidFill>
                <a:cs typeface="+mn-cs"/>
              </a:rPr>
              <a:t>d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(b - 1) / </a:t>
            </a:r>
            <a:r>
              <a:rPr lang="es-ES" dirty="0" err="1" smtClean="0">
                <a:solidFill>
                  <a:srgbClr val="CC3300"/>
                </a:solidFill>
                <a:cs typeface="+mn-cs"/>
              </a:rPr>
              <a:t>b</a:t>
            </a:r>
            <a:r>
              <a:rPr lang="es-ES" baseline="30000" dirty="0" err="1" smtClean="0">
                <a:solidFill>
                  <a:srgbClr val="CC3300"/>
                </a:solidFill>
                <a:cs typeface="+mn-cs"/>
              </a:rPr>
              <a:t>d</a:t>
            </a:r>
            <a:r>
              <a:rPr lang="es-ES" dirty="0" smtClean="0">
                <a:solidFill>
                  <a:srgbClr val="CC3300"/>
                </a:solidFill>
                <a:cs typeface="+mn-cs"/>
              </a:rPr>
              <a:t> – 1 = b - 1 </a:t>
            </a:r>
          </a:p>
          <a:p>
            <a:pPr lvl="1" eaLnBrk="1" hangingPunct="1">
              <a:defRPr/>
            </a:pPr>
            <a:r>
              <a:rPr lang="es-ES" sz="2400" dirty="0" smtClean="0"/>
              <a:t>Esto significa que con b = 16, el n</a:t>
            </a:r>
            <a:r>
              <a:rPr lang="en-US" sz="2400" dirty="0" err="1" smtClean="0"/>
              <a:t>ú</a:t>
            </a:r>
            <a:r>
              <a:rPr lang="es-ES" sz="2400" dirty="0" smtClean="0"/>
              <a:t>mero de evaluaciones estáticas que hace </a:t>
            </a:r>
            <a:r>
              <a:rPr lang="es-ES" sz="2400" dirty="0" err="1" smtClean="0"/>
              <a:t>minimax</a:t>
            </a:r>
            <a:r>
              <a:rPr lang="es-ES" sz="2400" dirty="0" smtClean="0"/>
              <a:t> en cada nivel hasta la base es sólo la decimoquinta parte de la evaluación estática de la base.</a:t>
            </a:r>
          </a:p>
          <a:p>
            <a:pPr eaLnBrk="1" hangingPunct="1">
              <a:defRPr/>
            </a:pPr>
            <a:r>
              <a:rPr lang="es-ES" b="1" dirty="0" smtClean="0">
                <a:cs typeface="+mn-cs"/>
              </a:rPr>
              <a:t>Buena inversión</a:t>
            </a:r>
            <a:r>
              <a:rPr lang="es-ES" dirty="0" smtClean="0">
                <a:cs typeface="+mn-cs"/>
              </a:rPr>
              <a:t>, y muy seguro para no salirse de tiempo.</a:t>
            </a:r>
          </a:p>
        </p:txBody>
      </p:sp>
    </p:spTree>
    <p:extLst>
      <p:ext uri="{BB962C8B-B14F-4D97-AF65-F5344CB8AC3E}">
        <p14:creationId xmlns:p14="http://schemas.microsoft.com/office/powerpoint/2010/main" val="2265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44624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Efecto horizonte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755104"/>
            <a:ext cx="8569325" cy="54102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dirty="0" smtClean="0">
                <a:cs typeface="+mn-cs"/>
              </a:rPr>
              <a:t>En </a:t>
            </a:r>
            <a:r>
              <a:rPr lang="es-ES" dirty="0" err="1" smtClean="0">
                <a:cs typeface="+mn-cs"/>
              </a:rPr>
              <a:t>minimax</a:t>
            </a:r>
            <a:r>
              <a:rPr lang="es-ES" dirty="0" smtClean="0">
                <a:cs typeface="+mn-cs"/>
              </a:rPr>
              <a:t> todo se analiza a una profundidad predefinida. Entonces,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dirty="0" smtClean="0"/>
              <a:t>Sensación de euforia si el análisis se detiene justo antes de que el oponente realice una gran jugada.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dirty="0" smtClean="0"/>
              <a:t>Sensación de depresión si el análisis se detiene justo antes de que máquina realice una gran jugada.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dirty="0" smtClean="0">
                <a:cs typeface="+mn-cs"/>
              </a:rPr>
              <a:t>Para evitar estas sensaciones falsas, se tiene que continuar explorando hasta que ninguna “captura” sea inminente, es decir, que </a:t>
            </a:r>
            <a:r>
              <a:rPr lang="es-ES" b="1" dirty="0" smtClean="0">
                <a:cs typeface="+mn-cs"/>
              </a:rPr>
              <a:t>no exista una jugada forzada</a:t>
            </a:r>
            <a:r>
              <a:rPr lang="es-ES" dirty="0" smtClean="0">
                <a:cs typeface="+mn-cs"/>
              </a:rPr>
              <a:t>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400" dirty="0" smtClean="0"/>
              <a:t>Una jugada es forzada si su valor de evaluación estática se desvía del resto.</a:t>
            </a:r>
          </a:p>
          <a:p>
            <a:pPr lvl="1" eaLnBrk="1" hangingPunct="1">
              <a:lnSpc>
                <a:spcPct val="110000"/>
              </a:lnSpc>
              <a:defRPr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2327888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44624"/>
            <a:ext cx="8229600" cy="936104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Ejemplo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del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efecto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</a:rPr>
              <a:t>horizonte</a:t>
            </a:r>
            <a:endParaRPr lang="es-ES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75141" name="Oval 5"/>
          <p:cNvSpPr>
            <a:spLocks noChangeArrowheads="1"/>
          </p:cNvSpPr>
          <p:nvPr/>
        </p:nvSpPr>
        <p:spPr bwMode="auto">
          <a:xfrm>
            <a:off x="2778769" y="4128120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solidFill>
                <a:srgbClr val="FF3300"/>
              </a:solidFill>
              <a:latin typeface="Times New Roman" charset="0"/>
              <a:cs typeface="+mn-cs"/>
            </a:endParaRPr>
          </a:p>
        </p:txBody>
      </p:sp>
      <p:sp>
        <p:nvSpPr>
          <p:cNvPr id="475142" name="Oval 6"/>
          <p:cNvSpPr>
            <a:spLocks noChangeArrowheads="1"/>
          </p:cNvSpPr>
          <p:nvPr/>
        </p:nvSpPr>
        <p:spPr bwMode="auto">
          <a:xfrm>
            <a:off x="4021782" y="2146920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43" name="Oval 7"/>
          <p:cNvSpPr>
            <a:spLocks noChangeArrowheads="1"/>
          </p:cNvSpPr>
          <p:nvPr/>
        </p:nvSpPr>
        <p:spPr bwMode="auto">
          <a:xfrm>
            <a:off x="4012257" y="3213720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44" name="Oval 8"/>
          <p:cNvSpPr>
            <a:spLocks noChangeArrowheads="1"/>
          </p:cNvSpPr>
          <p:nvPr/>
        </p:nvSpPr>
        <p:spPr bwMode="auto">
          <a:xfrm>
            <a:off x="4679007" y="3199432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45" name="Oval 9"/>
          <p:cNvSpPr>
            <a:spLocks noChangeArrowheads="1"/>
          </p:cNvSpPr>
          <p:nvPr/>
        </p:nvSpPr>
        <p:spPr bwMode="auto">
          <a:xfrm>
            <a:off x="5336232" y="3204195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46" name="Line 10"/>
          <p:cNvSpPr>
            <a:spLocks noChangeShapeType="1"/>
          </p:cNvSpPr>
          <p:nvPr/>
        </p:nvSpPr>
        <p:spPr bwMode="auto">
          <a:xfrm>
            <a:off x="4193232" y="25279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47" name="Line 11"/>
          <p:cNvSpPr>
            <a:spLocks noChangeShapeType="1"/>
          </p:cNvSpPr>
          <p:nvPr/>
        </p:nvSpPr>
        <p:spPr bwMode="auto">
          <a:xfrm>
            <a:off x="4269432" y="252792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48" name="Line 12"/>
          <p:cNvSpPr>
            <a:spLocks noChangeShapeType="1"/>
          </p:cNvSpPr>
          <p:nvPr/>
        </p:nvSpPr>
        <p:spPr bwMode="auto">
          <a:xfrm>
            <a:off x="4345632" y="245172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49" name="Oval 13"/>
          <p:cNvSpPr>
            <a:spLocks noChangeArrowheads="1"/>
          </p:cNvSpPr>
          <p:nvPr/>
        </p:nvSpPr>
        <p:spPr bwMode="auto">
          <a:xfrm>
            <a:off x="3321694" y="4128120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50" name="Oval 14"/>
          <p:cNvSpPr>
            <a:spLocks noChangeArrowheads="1"/>
          </p:cNvSpPr>
          <p:nvPr/>
        </p:nvSpPr>
        <p:spPr bwMode="auto">
          <a:xfrm>
            <a:off x="3988444" y="4113832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51" name="Oval 15"/>
          <p:cNvSpPr>
            <a:spLocks noChangeArrowheads="1"/>
          </p:cNvSpPr>
          <p:nvPr/>
        </p:nvSpPr>
        <p:spPr bwMode="auto">
          <a:xfrm>
            <a:off x="4645669" y="4118595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52" name="Line 16"/>
          <p:cNvSpPr>
            <a:spLocks noChangeShapeType="1"/>
          </p:cNvSpPr>
          <p:nvPr/>
        </p:nvSpPr>
        <p:spPr bwMode="auto">
          <a:xfrm>
            <a:off x="3502669" y="344232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53" name="Line 17"/>
          <p:cNvSpPr>
            <a:spLocks noChangeShapeType="1"/>
          </p:cNvSpPr>
          <p:nvPr/>
        </p:nvSpPr>
        <p:spPr bwMode="auto">
          <a:xfrm>
            <a:off x="3578869" y="3442320"/>
            <a:ext cx="6096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54" name="Line 18"/>
          <p:cNvSpPr>
            <a:spLocks noChangeShapeType="1"/>
          </p:cNvSpPr>
          <p:nvPr/>
        </p:nvSpPr>
        <p:spPr bwMode="auto">
          <a:xfrm>
            <a:off x="3655069" y="3366120"/>
            <a:ext cx="1143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55" name="Oval 19"/>
          <p:cNvSpPr>
            <a:spLocks noChangeArrowheads="1"/>
          </p:cNvSpPr>
          <p:nvPr/>
        </p:nvSpPr>
        <p:spPr bwMode="auto">
          <a:xfrm>
            <a:off x="3345507" y="3213720"/>
            <a:ext cx="381000" cy="381000"/>
          </a:xfrm>
          <a:prstGeom prst="ellipse">
            <a:avLst/>
          </a:prstGeom>
          <a:solidFill>
            <a:srgbClr val="EAEAEA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endParaRPr lang="es-ES" sz="2400">
              <a:latin typeface="Times New Roman" charset="0"/>
              <a:cs typeface="+mn-cs"/>
            </a:endParaRPr>
          </a:p>
        </p:txBody>
      </p:sp>
      <p:sp>
        <p:nvSpPr>
          <p:cNvPr id="475169" name="Line 33"/>
          <p:cNvSpPr>
            <a:spLocks noChangeShapeType="1"/>
          </p:cNvSpPr>
          <p:nvPr/>
        </p:nvSpPr>
        <p:spPr bwMode="auto">
          <a:xfrm flipV="1">
            <a:off x="1069032" y="3731245"/>
            <a:ext cx="7391400" cy="0"/>
          </a:xfrm>
          <a:prstGeom prst="line">
            <a:avLst/>
          </a:prstGeom>
          <a:noFill/>
          <a:ln w="12700">
            <a:solidFill>
              <a:schemeClr val="hlink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70" name="Text Box 34"/>
          <p:cNvSpPr txBox="1">
            <a:spLocks noChangeArrowheads="1"/>
          </p:cNvSpPr>
          <p:nvPr/>
        </p:nvSpPr>
        <p:spPr bwMode="auto">
          <a:xfrm>
            <a:off x="7279332" y="3284984"/>
            <a:ext cx="128753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tx2"/>
                </a:solidFill>
                <a:latin typeface="Times New Roman" charset="0"/>
                <a:cs typeface="+mn-cs"/>
              </a:rPr>
              <a:t>Horizonte</a:t>
            </a:r>
            <a:endParaRPr lang="es-ES" sz="1600" b="1" dirty="0">
              <a:solidFill>
                <a:schemeClr val="tx2"/>
              </a:solidFill>
              <a:latin typeface="Times New Roman" charset="0"/>
              <a:cs typeface="+mn-cs"/>
            </a:endParaRPr>
          </a:p>
        </p:txBody>
      </p:sp>
      <p:sp>
        <p:nvSpPr>
          <p:cNvPr id="475171" name="Text Box 35"/>
          <p:cNvSpPr txBox="1">
            <a:spLocks noChangeArrowheads="1"/>
          </p:cNvSpPr>
          <p:nvPr/>
        </p:nvSpPr>
        <p:spPr bwMode="auto">
          <a:xfrm>
            <a:off x="3402657" y="3275632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6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2" name="Text Box 36"/>
          <p:cNvSpPr txBox="1">
            <a:spLocks noChangeArrowheads="1"/>
          </p:cNvSpPr>
          <p:nvPr/>
        </p:nvSpPr>
        <p:spPr bwMode="auto">
          <a:xfrm>
            <a:off x="4072582" y="3275632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0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3" name="Text Box 37"/>
          <p:cNvSpPr txBox="1">
            <a:spLocks noChangeArrowheads="1"/>
          </p:cNvSpPr>
          <p:nvPr/>
        </p:nvSpPr>
        <p:spPr bwMode="auto">
          <a:xfrm>
            <a:off x="4710757" y="326134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1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4" name="Text Box 38"/>
          <p:cNvSpPr txBox="1">
            <a:spLocks noChangeArrowheads="1"/>
          </p:cNvSpPr>
          <p:nvPr/>
        </p:nvSpPr>
        <p:spPr bwMode="auto">
          <a:xfrm>
            <a:off x="5387032" y="326134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1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5" name="Text Box 39"/>
          <p:cNvSpPr txBox="1">
            <a:spLocks noChangeArrowheads="1"/>
          </p:cNvSpPr>
          <p:nvPr/>
        </p:nvSpPr>
        <p:spPr bwMode="auto">
          <a:xfrm>
            <a:off x="2821632" y="417574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1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6" name="Text Box 40"/>
          <p:cNvSpPr txBox="1">
            <a:spLocks noChangeArrowheads="1"/>
          </p:cNvSpPr>
          <p:nvPr/>
        </p:nvSpPr>
        <p:spPr bwMode="auto">
          <a:xfrm>
            <a:off x="3386782" y="4204320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7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7" name="Text Box 41"/>
          <p:cNvSpPr txBox="1">
            <a:spLocks noChangeArrowheads="1"/>
          </p:cNvSpPr>
          <p:nvPr/>
        </p:nvSpPr>
        <p:spPr bwMode="auto">
          <a:xfrm>
            <a:off x="4058294" y="4142407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5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78" name="Text Box 42"/>
          <p:cNvSpPr txBox="1">
            <a:spLocks noChangeArrowheads="1"/>
          </p:cNvSpPr>
          <p:nvPr/>
        </p:nvSpPr>
        <p:spPr bwMode="auto">
          <a:xfrm>
            <a:off x="4682182" y="4156695"/>
            <a:ext cx="273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latin typeface="Times New Roman" charset="0"/>
                <a:cs typeface="+mn-cs"/>
              </a:rPr>
              <a:t>6</a:t>
            </a:r>
            <a:endParaRPr lang="es-ES" sz="1400" b="1">
              <a:latin typeface="Times New Roman" charset="0"/>
              <a:cs typeface="+mn-cs"/>
            </a:endParaRPr>
          </a:p>
        </p:txBody>
      </p:sp>
      <p:sp>
        <p:nvSpPr>
          <p:cNvPr id="475196" name="Line 60"/>
          <p:cNvSpPr>
            <a:spLocks noChangeShapeType="1"/>
          </p:cNvSpPr>
          <p:nvPr/>
        </p:nvSpPr>
        <p:spPr bwMode="auto">
          <a:xfrm flipV="1">
            <a:off x="3031182" y="3543920"/>
            <a:ext cx="3603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97" name="Line 61"/>
          <p:cNvSpPr>
            <a:spLocks noChangeShapeType="1"/>
          </p:cNvSpPr>
          <p:nvPr/>
        </p:nvSpPr>
        <p:spPr bwMode="auto">
          <a:xfrm flipV="1">
            <a:off x="3607444" y="2505695"/>
            <a:ext cx="50323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475199" name="Text Box 63"/>
          <p:cNvSpPr txBox="1">
            <a:spLocks noChangeArrowheads="1"/>
          </p:cNvSpPr>
          <p:nvPr/>
        </p:nvSpPr>
        <p:spPr bwMode="auto">
          <a:xfrm>
            <a:off x="2310457" y="3713782"/>
            <a:ext cx="8239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s-ES" sz="1400" b="1">
                <a:solidFill>
                  <a:srgbClr val="CC3300"/>
                </a:solidFill>
                <a:cs typeface="+mn-cs"/>
              </a:rPr>
              <a:t>captura</a:t>
            </a:r>
          </a:p>
        </p:txBody>
      </p:sp>
      <p:sp>
        <p:nvSpPr>
          <p:cNvPr id="475200" name="Line 64"/>
          <p:cNvSpPr>
            <a:spLocks noChangeShapeType="1"/>
          </p:cNvSpPr>
          <p:nvPr/>
        </p:nvSpPr>
        <p:spPr bwMode="auto">
          <a:xfrm flipV="1">
            <a:off x="4283719" y="1788145"/>
            <a:ext cx="3603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314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s-ES" smtClean="0">
                <a:cs typeface="+mj-cs"/>
              </a:rPr>
              <a:t>Heurística de extensión singular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s-ES" dirty="0" smtClean="0">
                <a:cs typeface="+mn-cs"/>
              </a:rPr>
              <a:t>Establece que la búsqueda debe </a:t>
            </a:r>
            <a:r>
              <a:rPr lang="es-ES" b="1" dirty="0" smtClean="0">
                <a:cs typeface="+mn-cs"/>
              </a:rPr>
              <a:t>continuar</a:t>
            </a:r>
            <a:r>
              <a:rPr lang="es-ES" dirty="0" smtClean="0">
                <a:cs typeface="+mn-cs"/>
              </a:rPr>
              <a:t> (debe expandirse) mientras que el valor estático de la jugada indique una jugada forzada.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es-ES" dirty="0" smtClean="0"/>
              <a:t>Se inicia esta expansión a partir del nivel de evaluación estática predefinido.</a:t>
            </a:r>
          </a:p>
          <a:p>
            <a:pPr lvl="1" eaLnBrk="1" hangingPunct="1">
              <a:lnSpc>
                <a:spcPct val="140000"/>
              </a:lnSpc>
              <a:defRPr/>
            </a:pPr>
            <a:r>
              <a:rPr lang="es-ES" dirty="0" smtClean="0"/>
              <a:t>La búsqueda en la rama en cuestión se detiene hasta que no exista jugada forzada. Los valores de evaluación estática se propagan hacia arriba.  </a:t>
            </a:r>
          </a:p>
        </p:txBody>
      </p:sp>
    </p:spTree>
    <p:extLst>
      <p:ext uri="{BB962C8B-B14F-4D97-AF65-F5344CB8AC3E}">
        <p14:creationId xmlns:p14="http://schemas.microsoft.com/office/powerpoint/2010/main" val="30805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r>
              <a:rPr lang="es-MX" dirty="0" smtClean="0"/>
              <a:t>Ejercicio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25</a:t>
            </a:fld>
            <a:endParaRPr lang="es-MX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53446"/>
            <a:ext cx="8706067" cy="4851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94477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Proyecto 3 </a:t>
            </a:r>
            <a:r>
              <a:rPr lang="es-ES" dirty="0" smtClean="0"/>
              <a:t>– </a:t>
            </a:r>
            <a:r>
              <a:rPr lang="es-MX" dirty="0" smtClean="0"/>
              <a:t>Juego de conecta 4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s-ES_tradnl" dirty="0" smtClean="0"/>
              <a:t>El </a:t>
            </a:r>
            <a:r>
              <a:rPr lang="es-ES_tradnl" dirty="0"/>
              <a:t>objetivo de Conecta 4 es alinear cuatro fichas sobre un tablero formado por </a:t>
            </a:r>
            <a:r>
              <a:rPr lang="es-ES_tradnl" b="1" dirty="0"/>
              <a:t>seis filas </a:t>
            </a:r>
            <a:r>
              <a:rPr lang="es-ES_tradnl" dirty="0"/>
              <a:t>y </a:t>
            </a:r>
            <a:r>
              <a:rPr lang="es-ES_tradnl" b="1" dirty="0"/>
              <a:t>siete columnas</a:t>
            </a:r>
            <a:r>
              <a:rPr lang="es-ES_tradnl" dirty="0"/>
              <a:t>. </a:t>
            </a:r>
            <a:endParaRPr lang="es-ES_tradnl" dirty="0" smtClean="0"/>
          </a:p>
          <a:p>
            <a:pPr marL="914400" lvl="1" indent="-457200"/>
            <a:r>
              <a:rPr lang="es-ES_tradnl" dirty="0" smtClean="0"/>
              <a:t>Por </a:t>
            </a:r>
            <a:r>
              <a:rPr lang="es-ES_tradnl" dirty="0"/>
              <a:t>turnos, los jugadores deben introducir una ficha en la columna que prefieran </a:t>
            </a:r>
            <a:r>
              <a:rPr lang="es-ES_tradnl" dirty="0" smtClean="0"/>
              <a:t>y </a:t>
            </a:r>
            <a:r>
              <a:rPr lang="es-ES_tradnl" dirty="0"/>
              <a:t>ésta caerá a la posición más </a:t>
            </a:r>
            <a:r>
              <a:rPr lang="es-ES_tradnl" dirty="0" smtClean="0"/>
              <a:t>baja.</a:t>
            </a:r>
          </a:p>
          <a:p>
            <a:pPr marL="914400" lvl="1" indent="-457200"/>
            <a:r>
              <a:rPr lang="es-ES_tradnl" dirty="0" smtClean="0"/>
              <a:t>Gana </a:t>
            </a:r>
            <a:r>
              <a:rPr lang="es-ES_tradnl" dirty="0"/>
              <a:t>la partida </a:t>
            </a:r>
            <a:r>
              <a:rPr lang="es-ES_tradnl" b="1" dirty="0"/>
              <a:t>el primero que consiga alinear cuatro fichas </a:t>
            </a:r>
            <a:r>
              <a:rPr lang="es-ES_tradnl" dirty="0"/>
              <a:t>consecutivas de un mismo color en horizontal, vertical o diagonal</a:t>
            </a:r>
            <a:r>
              <a:rPr lang="es-ES_tradnl" dirty="0" smtClean="0"/>
              <a:t>.</a:t>
            </a:r>
          </a:p>
          <a:p>
            <a:pPr marL="514350" indent="-457200"/>
            <a:endParaRPr lang="es-ES_tradnl" dirty="0" smtClean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5872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-27384"/>
            <a:ext cx="8229600" cy="706090"/>
          </a:xfrm>
        </p:spPr>
        <p:txBody>
          <a:bodyPr/>
          <a:lstStyle/>
          <a:p>
            <a:r>
              <a:rPr lang="es-MX" dirty="0" smtClean="0"/>
              <a:t>Proyecto 3 </a:t>
            </a:r>
            <a:r>
              <a:rPr lang="es-ES" dirty="0" smtClean="0"/>
              <a:t>– juego de conecta 4</a:t>
            </a:r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4005064"/>
            <a:ext cx="8229600" cy="216024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Programar tanto minimax como procedimiento alfa-beta</a:t>
            </a:r>
          </a:p>
          <a:p>
            <a:r>
              <a:rPr lang="es-MX" sz="2400" dirty="0" smtClean="0"/>
              <a:t>No es necesario visualizaci</a:t>
            </a:r>
            <a:r>
              <a:rPr lang="es-MX" sz="2400" dirty="0" smtClean="0"/>
              <a:t>ón gráfica, puede ser en consolo de sistema, visualizando arreglo, y pidiendo a usuario indique número de columna en la que quiere tirar.</a:t>
            </a:r>
          </a:p>
          <a:p>
            <a:r>
              <a:rPr lang="es-MX" sz="2400" dirty="0" smtClean="0">
                <a:solidFill>
                  <a:schemeClr val="accent2"/>
                </a:solidFill>
              </a:rPr>
              <a:t>Entrega: lunes 12 de noviembre</a:t>
            </a:r>
            <a:endParaRPr lang="es-MX" sz="2400" dirty="0">
              <a:solidFill>
                <a:schemeClr val="accent2"/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27</a:t>
            </a:fld>
            <a:endParaRPr lang="es-MX" dirty="0"/>
          </a:p>
        </p:txBody>
      </p:sp>
      <p:pic>
        <p:nvPicPr>
          <p:cNvPr id="7" name="Imagen 6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836712"/>
            <a:ext cx="4139015" cy="3100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408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Interés por los juegos</a:t>
            </a:r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96300" cy="54864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Desde los 50s la comunidad de inteligencia artificial se interesó por los juegos (</a:t>
            </a:r>
            <a:r>
              <a:rPr lang="es-ES" sz="2600" dirty="0" err="1" smtClean="0">
                <a:cs typeface="+mn-cs"/>
              </a:rPr>
              <a:t>Turing</a:t>
            </a:r>
            <a:r>
              <a:rPr lang="es-ES" sz="2600" dirty="0" smtClean="0">
                <a:cs typeface="+mn-cs"/>
              </a:rPr>
              <a:t>, Shannon, etc.)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Los juegos son un </a:t>
            </a:r>
            <a:r>
              <a:rPr lang="es-ES" sz="2600" i="1" dirty="0" smtClean="0">
                <a:cs typeface="+mn-cs"/>
              </a:rPr>
              <a:t>dominio apropiado</a:t>
            </a:r>
            <a:r>
              <a:rPr lang="es-ES" sz="2600" dirty="0" smtClean="0">
                <a:cs typeface="+mn-cs"/>
              </a:rPr>
              <a:t> para explorar la inteligencia computacional: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s-ES" b="1" dirty="0" smtClean="0"/>
              <a:t>Tarea bien estructurada</a:t>
            </a:r>
            <a:r>
              <a:rPr lang="es-ES" dirty="0" smtClean="0"/>
              <a:t>; permite medir claramente el éxito o fracaso.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s-ES" b="1" dirty="0" smtClean="0"/>
              <a:t>No requiere gran cantidad de conocimiento</a:t>
            </a:r>
            <a:r>
              <a:rPr lang="es-ES" dirty="0"/>
              <a:t>;</a:t>
            </a:r>
            <a:r>
              <a:rPr lang="es-ES" dirty="0" smtClean="0"/>
              <a:t> </a:t>
            </a:r>
            <a:r>
              <a:rPr lang="es-ES" dirty="0"/>
              <a:t>p</a:t>
            </a:r>
            <a:r>
              <a:rPr lang="es-ES" dirty="0" smtClean="0"/>
              <a:t>ueden ser resueltos </a:t>
            </a:r>
            <a:r>
              <a:rPr lang="es-ES" i="1" dirty="0" smtClean="0">
                <a:solidFill>
                  <a:schemeClr val="accent2"/>
                </a:solidFill>
              </a:rPr>
              <a:t>buscando </a:t>
            </a:r>
            <a:r>
              <a:rPr lang="es-ES" dirty="0" smtClean="0"/>
              <a:t>una ruta del estado inicial al meta.</a:t>
            </a:r>
          </a:p>
        </p:txBody>
      </p:sp>
    </p:spTree>
    <p:extLst>
      <p:ext uri="{BB962C8B-B14F-4D97-AF65-F5344CB8AC3E}">
        <p14:creationId xmlns:p14="http://schemas.microsoft.com/office/powerpoint/2010/main" val="2679016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116632"/>
            <a:ext cx="8229600" cy="70609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Representación del juego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908720"/>
            <a:ext cx="8496300" cy="59436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La manera natural es mediante un </a:t>
            </a:r>
            <a:r>
              <a:rPr lang="es-ES" sz="2600" b="1" dirty="0" smtClean="0">
                <a:cs typeface="+mn-cs"/>
              </a:rPr>
              <a:t>árbol de juegos</a:t>
            </a:r>
            <a:r>
              <a:rPr lang="es-ES" sz="2600" dirty="0" smtClean="0">
                <a:cs typeface="+mn-cs"/>
              </a:rPr>
              <a:t>, que no es otra cosa que un tipo de red semántica.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s-ES" dirty="0" smtClean="0"/>
              <a:t>Los </a:t>
            </a:r>
            <a:r>
              <a:rPr lang="es-ES" b="1" dirty="0" smtClean="0"/>
              <a:t>nodos</a:t>
            </a:r>
            <a:r>
              <a:rPr lang="es-ES" dirty="0" smtClean="0"/>
              <a:t> representan configuraciones de tablero</a:t>
            </a:r>
          </a:p>
          <a:p>
            <a:pPr lvl="1" eaLnBrk="1" hangingPunct="1">
              <a:lnSpc>
                <a:spcPct val="130000"/>
              </a:lnSpc>
              <a:defRPr/>
            </a:pPr>
            <a:r>
              <a:rPr lang="es-ES" dirty="0" smtClean="0"/>
              <a:t>Las </a:t>
            </a:r>
            <a:r>
              <a:rPr lang="es-ES" b="1" dirty="0" smtClean="0"/>
              <a:t>ramas</a:t>
            </a:r>
            <a:r>
              <a:rPr lang="es-ES" dirty="0" smtClean="0"/>
              <a:t> indican cómo una configuración puede transformarse en otra mediante un solo movimiento.</a:t>
            </a:r>
          </a:p>
          <a:p>
            <a:pPr eaLnBrk="1" hangingPunct="1">
              <a:lnSpc>
                <a:spcPct val="130000"/>
              </a:lnSpc>
              <a:defRPr/>
            </a:pPr>
            <a:r>
              <a:rPr lang="es-ES" sz="2600" dirty="0" smtClean="0">
                <a:cs typeface="+mn-cs"/>
              </a:rPr>
              <a:t>Diferente a otros tipos de árboles de búsqueda, en este caso las decisiones son tomadas por </a:t>
            </a:r>
            <a:r>
              <a:rPr lang="es-ES" sz="2600" i="1" dirty="0" smtClean="0">
                <a:cs typeface="+mn-cs"/>
              </a:rPr>
              <a:t>dos adversarios</a:t>
            </a:r>
            <a:r>
              <a:rPr lang="en-US" sz="2600" i="1" dirty="0" smtClean="0">
                <a:cs typeface="+mn-cs"/>
              </a:rPr>
              <a:t> </a:t>
            </a:r>
            <a:r>
              <a:rPr lang="es-ES" sz="2600" dirty="0" smtClean="0">
                <a:cs typeface="+mn-cs"/>
              </a:rPr>
              <a:t>alternadamente.</a:t>
            </a:r>
          </a:p>
          <a:p>
            <a:pPr lvl="1" eaLnBrk="1" hangingPunct="1">
              <a:lnSpc>
                <a:spcPct val="130000"/>
              </a:lnSpc>
              <a:defRPr/>
            </a:pPr>
            <a:endParaRPr lang="es-ES" sz="2200" dirty="0" smtClean="0"/>
          </a:p>
        </p:txBody>
      </p:sp>
    </p:spTree>
    <p:extLst>
      <p:ext uri="{BB962C8B-B14F-4D97-AF65-F5344CB8AC3E}">
        <p14:creationId xmlns:p14="http://schemas.microsoft.com/office/powerpoint/2010/main" val="24637661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2588" y="44624"/>
            <a:ext cx="8437562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sz="3400" dirty="0" smtClean="0">
                <a:cs typeface="+mj-cs"/>
              </a:rPr>
              <a:t>¿</a:t>
            </a:r>
            <a:r>
              <a:rPr lang="es-ES" dirty="0"/>
              <a:t>C</a:t>
            </a:r>
            <a:r>
              <a:rPr lang="es-ES" dirty="0" smtClean="0">
                <a:cs typeface="+mj-cs"/>
              </a:rPr>
              <a:t>ómo conducir la búsqueda?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908720"/>
            <a:ext cx="8424936" cy="5112568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Los métodos de búsqueda que hemos visto son en esencia procedimientos de </a:t>
            </a:r>
            <a:r>
              <a:rPr lang="es-ES" sz="2600" b="1" dirty="0" smtClean="0">
                <a:cs typeface="+mn-cs"/>
              </a:rPr>
              <a:t>generación y prueba</a:t>
            </a:r>
            <a:r>
              <a:rPr lang="es-ES" sz="2600" dirty="0" smtClean="0">
                <a:cs typeface="+mn-cs"/>
              </a:rPr>
              <a:t>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Para hacer más eficiente la búsqueda se necesita: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200" dirty="0" smtClean="0"/>
              <a:t>Mejorar el procedimiento de generación: </a:t>
            </a:r>
            <a:r>
              <a:rPr lang="es-ES" sz="2200" dirty="0" smtClean="0">
                <a:solidFill>
                  <a:srgbClr val="C0504D"/>
                </a:solidFill>
              </a:rPr>
              <a:t>producir sólo estados favorables</a:t>
            </a:r>
            <a:r>
              <a:rPr lang="es-ES" sz="2200" dirty="0" smtClean="0"/>
              <a:t>, es decir, </a:t>
            </a:r>
            <a:r>
              <a:rPr lang="es-ES" sz="2200" dirty="0" smtClean="0">
                <a:sym typeface="Wingdings"/>
              </a:rPr>
              <a:t>buenos </a:t>
            </a:r>
            <a:r>
              <a:rPr lang="es-ES" sz="2200" dirty="0" smtClean="0"/>
              <a:t>movimientos.</a:t>
            </a:r>
          </a:p>
          <a:p>
            <a:pPr lvl="1" eaLnBrk="1" hangingPunct="1">
              <a:lnSpc>
                <a:spcPct val="110000"/>
              </a:lnSpc>
              <a:defRPr/>
            </a:pPr>
            <a:r>
              <a:rPr lang="es-ES" sz="2200" dirty="0" smtClean="0"/>
              <a:t>Mejorar el procedimiento de prueba: </a:t>
            </a:r>
            <a:r>
              <a:rPr lang="es-ES" sz="2200" dirty="0" smtClean="0">
                <a:solidFill>
                  <a:srgbClr val="C0504D"/>
                </a:solidFill>
              </a:rPr>
              <a:t>lograr que se analicen primero los estados m</a:t>
            </a:r>
            <a:r>
              <a:rPr lang="en-US" sz="2200" dirty="0" err="1" smtClean="0">
                <a:solidFill>
                  <a:srgbClr val="C0504D"/>
                </a:solidFill>
              </a:rPr>
              <a:t>á</a:t>
            </a:r>
            <a:r>
              <a:rPr lang="es-ES" sz="2200" dirty="0" smtClean="0">
                <a:solidFill>
                  <a:srgbClr val="C0504D"/>
                </a:solidFill>
              </a:rPr>
              <a:t>s prometedores</a:t>
            </a:r>
            <a:r>
              <a:rPr lang="es-ES" sz="2200" dirty="0" smtClean="0"/>
              <a:t>.</a:t>
            </a:r>
          </a:p>
          <a:p>
            <a:pPr eaLnBrk="1" hangingPunct="1">
              <a:lnSpc>
                <a:spcPct val="110000"/>
              </a:lnSpc>
              <a:defRPr/>
            </a:pPr>
            <a:r>
              <a:rPr lang="es-ES" sz="2600" dirty="0" smtClean="0">
                <a:cs typeface="+mn-cs"/>
              </a:rPr>
              <a:t>Estas dos condiciones son importantes, pues una búsqueda exhaustiva es imposible.</a:t>
            </a:r>
          </a:p>
          <a:p>
            <a:pPr lvl="1">
              <a:lnSpc>
                <a:spcPct val="110000"/>
              </a:lnSpc>
              <a:defRPr/>
            </a:pPr>
            <a:r>
              <a:rPr lang="es-ES" sz="2200" dirty="0"/>
              <a:t>En ajedrez la ramificación es ~16 y la profundidad ~100, lo que nos llevaría a un árbol de 10</a:t>
            </a:r>
            <a:r>
              <a:rPr lang="es-ES" sz="2200" baseline="30000" dirty="0"/>
              <a:t>120</a:t>
            </a:r>
            <a:r>
              <a:rPr lang="es-ES" sz="2200" dirty="0"/>
              <a:t> estados.</a:t>
            </a:r>
          </a:p>
        </p:txBody>
      </p:sp>
    </p:spTree>
    <p:extLst>
      <p:ext uri="{BB962C8B-B14F-4D97-AF65-F5344CB8AC3E}">
        <p14:creationId xmlns:p14="http://schemas.microsoft.com/office/powerpoint/2010/main" val="1795621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-27384"/>
            <a:ext cx="84963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Procedimiento </a:t>
            </a:r>
            <a:r>
              <a:rPr lang="es-ES" dirty="0" err="1" smtClean="0">
                <a:cs typeface="+mj-cs"/>
              </a:rPr>
              <a:t>Minimax</a:t>
            </a:r>
            <a:endParaRPr lang="es-ES" dirty="0" smtClean="0">
              <a:cs typeface="+mj-cs"/>
            </a:endParaRP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836712"/>
            <a:ext cx="8569325" cy="556260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s-ES" dirty="0" smtClean="0">
                <a:cs typeface="+mn-cs"/>
              </a:rPr>
              <a:t>Tres ideas básicas: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sz="2400" b="1" dirty="0" smtClean="0"/>
              <a:t>Evaluación estática:</a:t>
            </a:r>
            <a:r>
              <a:rPr lang="es-ES" sz="2400" dirty="0" smtClean="0"/>
              <a:t> cálculo de un número que refleje la </a:t>
            </a:r>
            <a:r>
              <a:rPr lang="es-ES" sz="2400" dirty="0" smtClean="0">
                <a:solidFill>
                  <a:srgbClr val="C0504D"/>
                </a:solidFill>
              </a:rPr>
              <a:t>calidad del tablero </a:t>
            </a:r>
            <a:r>
              <a:rPr lang="es-ES" sz="2400" dirty="0" smtClean="0"/>
              <a:t>(positivo indica una posición favorable, negativo una favorable al adversario).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sz="2400" b="1" dirty="0" smtClean="0"/>
              <a:t>Búsqueda hacia delante</a:t>
            </a:r>
            <a:r>
              <a:rPr lang="es-ES" sz="2400" dirty="0" smtClean="0"/>
              <a:t>: se deben </a:t>
            </a:r>
            <a:r>
              <a:rPr lang="es-ES" sz="2400" dirty="0" smtClean="0">
                <a:solidFill>
                  <a:srgbClr val="C0504D"/>
                </a:solidFill>
              </a:rPr>
              <a:t>analizar varios niveles abajo </a:t>
            </a:r>
            <a:r>
              <a:rPr lang="es-ES" sz="2400" dirty="0" smtClean="0"/>
              <a:t>para tomar una buena decisión,  siempre con una profundidad limitada.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s-ES" sz="2400" b="1" dirty="0" smtClean="0"/>
              <a:t>Modelado de adversarios</a:t>
            </a:r>
            <a:r>
              <a:rPr lang="es-ES" sz="2400" dirty="0" smtClean="0"/>
              <a:t>: se modela el comportamiento de un jugador de maximización (la máquina) y uno de minimización (el adversario). Ambos siempre deben </a:t>
            </a:r>
            <a:r>
              <a:rPr lang="es-ES" sz="2400" dirty="0" smtClean="0">
                <a:solidFill>
                  <a:srgbClr val="C0504D"/>
                </a:solidFill>
              </a:rPr>
              <a:t>tomar las mejores decisiones</a:t>
            </a:r>
            <a:r>
              <a:rPr lang="es-E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5974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Evaluación estática</a:t>
            </a:r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7</a:t>
            </a:fld>
            <a:endParaRPr lang="es-MX" dirty="0"/>
          </a:p>
        </p:txBody>
      </p:sp>
      <p:pic>
        <p:nvPicPr>
          <p:cNvPr id="4" name="Imagen 3" descr="ajedrez_ataque_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4032448" cy="4032448"/>
          </a:xfrm>
          <a:prstGeom prst="rect">
            <a:avLst/>
          </a:prstGeom>
        </p:spPr>
      </p:pic>
      <p:pic>
        <p:nvPicPr>
          <p:cNvPr id="6" name="Imagen 5" descr="valor pieza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132856"/>
            <a:ext cx="4572000" cy="2260600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475656" y="5733256"/>
            <a:ext cx="7416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dirty="0" smtClean="0">
                <a:solidFill>
                  <a:srgbClr val="C0504D"/>
                </a:solidFill>
              </a:rPr>
              <a:t>¿Ideas </a:t>
            </a:r>
            <a:r>
              <a:rPr lang="es-MX" sz="2400" dirty="0">
                <a:solidFill>
                  <a:srgbClr val="C0504D"/>
                </a:solidFill>
              </a:rPr>
              <a:t>de cómo diseñar la función de evaluación estática?</a:t>
            </a:r>
          </a:p>
        </p:txBody>
      </p:sp>
    </p:spTree>
    <p:extLst>
      <p:ext uri="{BB962C8B-B14F-4D97-AF65-F5344CB8AC3E}">
        <p14:creationId xmlns:p14="http://schemas.microsoft.com/office/powerpoint/2010/main" val="144712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27384"/>
            <a:ext cx="8496300" cy="838200"/>
          </a:xfrm>
        </p:spPr>
        <p:txBody>
          <a:bodyPr/>
          <a:lstStyle/>
          <a:p>
            <a:pPr eaLnBrk="1" hangingPunct="1">
              <a:defRPr/>
            </a:pPr>
            <a:r>
              <a:rPr lang="es-ES" dirty="0" smtClean="0">
                <a:cs typeface="+mj-cs"/>
              </a:rPr>
              <a:t>¿qué hace </a:t>
            </a:r>
            <a:r>
              <a:rPr lang="es-ES" dirty="0" err="1" smtClean="0">
                <a:cs typeface="+mj-cs"/>
              </a:rPr>
              <a:t>minimax</a:t>
            </a:r>
            <a:r>
              <a:rPr lang="es-ES" dirty="0" smtClean="0">
                <a:cs typeface="+mj-cs"/>
              </a:rPr>
              <a:t>?</a:t>
            </a:r>
          </a:p>
        </p:txBody>
      </p:sp>
      <p:sp>
        <p:nvSpPr>
          <p:cNvPr id="448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3194992"/>
            <a:ext cx="8569325" cy="2682280"/>
          </a:xfrm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/>
              <a:t>¿</a:t>
            </a:r>
            <a:r>
              <a:rPr lang="es-ES" sz="2600" dirty="0"/>
              <a:t>qué jugada debemos seleccionar</a:t>
            </a:r>
            <a:r>
              <a:rPr lang="es-ES" sz="2600" dirty="0" smtClean="0"/>
              <a:t>?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/>
              <a:t>¿</a:t>
            </a:r>
            <a:r>
              <a:rPr lang="es-ES" sz="2600" dirty="0"/>
              <a:t>realmente estamos seguros que será una buena jugada? </a:t>
            </a:r>
            <a:endParaRPr lang="es-ES" sz="26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s-ES" sz="2600" dirty="0" smtClean="0"/>
              <a:t>¿</a:t>
            </a:r>
            <a:r>
              <a:rPr lang="es-ES" sz="2600" dirty="0"/>
              <a:t>el adversario podría quedar en una posición adecuada</a:t>
            </a:r>
            <a:br>
              <a:rPr lang="es-ES" sz="2600" dirty="0"/>
            </a:br>
            <a:r>
              <a:rPr lang="es-ES" sz="2600" dirty="0"/>
              <a:t>para hacernos daño</a:t>
            </a:r>
            <a:r>
              <a:rPr lang="es-ES" sz="2600" dirty="0" smtClean="0"/>
              <a:t>?</a:t>
            </a:r>
          </a:p>
          <a:p>
            <a:pPr lvl="1" eaLnBrk="1" hangingPunct="1">
              <a:lnSpc>
                <a:spcPct val="120000"/>
              </a:lnSpc>
              <a:defRPr/>
            </a:pPr>
            <a:endParaRPr lang="es-ES" sz="2200" dirty="0" smtClean="0"/>
          </a:p>
        </p:txBody>
      </p:sp>
      <p:grpSp>
        <p:nvGrpSpPr>
          <p:cNvPr id="4" name="Group 84"/>
          <p:cNvGrpSpPr>
            <a:grpSpLocks/>
          </p:cNvGrpSpPr>
          <p:nvPr/>
        </p:nvGrpSpPr>
        <p:grpSpPr bwMode="auto">
          <a:xfrm>
            <a:off x="2699742" y="1334716"/>
            <a:ext cx="3600450" cy="1446212"/>
            <a:chOff x="1701" y="981"/>
            <a:chExt cx="2268" cy="911"/>
          </a:xfrm>
        </p:grpSpPr>
        <p:grpSp>
          <p:nvGrpSpPr>
            <p:cNvPr id="5" name="Group 39"/>
            <p:cNvGrpSpPr>
              <a:grpSpLocks/>
            </p:cNvGrpSpPr>
            <p:nvPr/>
          </p:nvGrpSpPr>
          <p:grpSpPr bwMode="auto">
            <a:xfrm>
              <a:off x="1701" y="1389"/>
              <a:ext cx="363" cy="272"/>
              <a:chOff x="848" y="1026"/>
              <a:chExt cx="363" cy="272"/>
            </a:xfrm>
          </p:grpSpPr>
          <p:sp>
            <p:nvSpPr>
              <p:cNvPr id="20" name="Rectangle 35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1" name="Line 36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2" name="Line 37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23" name="Line 38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6" name="Group 40"/>
            <p:cNvGrpSpPr>
              <a:grpSpLocks/>
            </p:cNvGrpSpPr>
            <p:nvPr/>
          </p:nvGrpSpPr>
          <p:grpSpPr bwMode="auto">
            <a:xfrm>
              <a:off x="2653" y="981"/>
              <a:ext cx="363" cy="272"/>
              <a:chOff x="848" y="1026"/>
              <a:chExt cx="363" cy="272"/>
            </a:xfrm>
          </p:grpSpPr>
          <p:sp>
            <p:nvSpPr>
              <p:cNvPr id="16" name="Rectangle 41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7" name="Line 42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8" name="Line 43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9" name="Line 44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grpSp>
          <p:nvGrpSpPr>
            <p:cNvPr id="7" name="Group 45"/>
            <p:cNvGrpSpPr>
              <a:grpSpLocks/>
            </p:cNvGrpSpPr>
            <p:nvPr/>
          </p:nvGrpSpPr>
          <p:grpSpPr bwMode="auto">
            <a:xfrm>
              <a:off x="3606" y="1389"/>
              <a:ext cx="363" cy="272"/>
              <a:chOff x="848" y="1026"/>
              <a:chExt cx="363" cy="272"/>
            </a:xfrm>
          </p:grpSpPr>
          <p:sp>
            <p:nvSpPr>
              <p:cNvPr id="12" name="Rectangle 46"/>
              <p:cNvSpPr>
                <a:spLocks noChangeArrowheads="1"/>
              </p:cNvSpPr>
              <p:nvPr/>
            </p:nvSpPr>
            <p:spPr bwMode="auto">
              <a:xfrm>
                <a:off x="848" y="1026"/>
                <a:ext cx="363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3" name="Line 47"/>
              <p:cNvSpPr>
                <a:spLocks noChangeShapeType="1"/>
              </p:cNvSpPr>
              <p:nvPr/>
            </p:nvSpPr>
            <p:spPr bwMode="auto">
              <a:xfrm>
                <a:off x="975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4" name="Line 48"/>
              <p:cNvSpPr>
                <a:spLocks noChangeShapeType="1"/>
              </p:cNvSpPr>
              <p:nvPr/>
            </p:nvSpPr>
            <p:spPr bwMode="auto">
              <a:xfrm>
                <a:off x="1093" y="1026"/>
                <a:ext cx="0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5" name="Line 49"/>
              <p:cNvSpPr>
                <a:spLocks noChangeShapeType="1"/>
              </p:cNvSpPr>
              <p:nvPr/>
            </p:nvSpPr>
            <p:spPr bwMode="auto">
              <a:xfrm>
                <a:off x="848" y="1162"/>
                <a:ext cx="363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8" name="Line 50"/>
            <p:cNvSpPr>
              <a:spLocks noChangeShapeType="1"/>
            </p:cNvSpPr>
            <p:nvPr/>
          </p:nvSpPr>
          <p:spPr bwMode="auto">
            <a:xfrm flipV="1">
              <a:off x="2154" y="1207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Line 51"/>
            <p:cNvSpPr>
              <a:spLocks noChangeShapeType="1"/>
            </p:cNvSpPr>
            <p:nvPr/>
          </p:nvSpPr>
          <p:spPr bwMode="auto">
            <a:xfrm flipH="1" flipV="1">
              <a:off x="3107" y="1207"/>
              <a:ext cx="408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Text Box 52"/>
            <p:cNvSpPr txBox="1">
              <a:spLocks noChangeArrowheads="1"/>
            </p:cNvSpPr>
            <p:nvPr/>
          </p:nvSpPr>
          <p:spPr bwMode="auto">
            <a:xfrm>
              <a:off x="1788" y="1655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cs typeface="+mn-cs"/>
                </a:rPr>
                <a:t>3</a:t>
              </a:r>
            </a:p>
          </p:txBody>
        </p:sp>
        <p:sp>
          <p:nvSpPr>
            <p:cNvPr id="11" name="Text Box 53"/>
            <p:cNvSpPr txBox="1">
              <a:spLocks noChangeArrowheads="1"/>
            </p:cNvSpPr>
            <p:nvPr/>
          </p:nvSpPr>
          <p:spPr bwMode="auto">
            <a:xfrm>
              <a:off x="3696" y="1661"/>
              <a:ext cx="19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>
                  <a:cs typeface="+mn-cs"/>
                </a:rPr>
                <a:t>4</a:t>
              </a:r>
            </a:p>
          </p:txBody>
        </p:sp>
      </p:grpSp>
      <p:grpSp>
        <p:nvGrpSpPr>
          <p:cNvPr id="2" name="Agrupar 1"/>
          <p:cNvGrpSpPr/>
          <p:nvPr/>
        </p:nvGrpSpPr>
        <p:grpSpPr>
          <a:xfrm>
            <a:off x="4332288" y="980728"/>
            <a:ext cx="1319460" cy="862831"/>
            <a:chOff x="4332288" y="980728"/>
            <a:chExt cx="1319460" cy="862831"/>
          </a:xfrm>
        </p:grpSpPr>
        <p:sp>
          <p:nvSpPr>
            <p:cNvPr id="24" name="Text Box 88"/>
            <p:cNvSpPr txBox="1">
              <a:spLocks noChangeArrowheads="1"/>
            </p:cNvSpPr>
            <p:nvPr/>
          </p:nvSpPr>
          <p:spPr bwMode="auto">
            <a:xfrm>
              <a:off x="4332288" y="980728"/>
              <a:ext cx="301660" cy="3693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s-ES" b="1" dirty="0">
                  <a:solidFill>
                    <a:srgbClr val="CC3300"/>
                  </a:solidFill>
                </a:rPr>
                <a:t>4</a:t>
              </a:r>
              <a:endParaRPr lang="es-ES" b="1" dirty="0">
                <a:solidFill>
                  <a:srgbClr val="CC3300"/>
                </a:solidFill>
                <a:cs typeface="+mn-cs"/>
              </a:endParaRPr>
            </a:p>
          </p:txBody>
        </p:sp>
        <p:sp>
          <p:nvSpPr>
            <p:cNvPr id="25" name="Line 90"/>
            <p:cNvSpPr>
              <a:spLocks noChangeShapeType="1"/>
            </p:cNvSpPr>
            <p:nvPr/>
          </p:nvSpPr>
          <p:spPr bwMode="auto">
            <a:xfrm>
              <a:off x="5004048" y="1484784"/>
              <a:ext cx="647700" cy="358775"/>
            </a:xfrm>
            <a:prstGeom prst="line">
              <a:avLst/>
            </a:prstGeom>
            <a:noFill/>
            <a:ln w="38100">
              <a:solidFill>
                <a:srgbClr val="CC33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 dirty="0"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47608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¿qué hace minimax?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5536" y="4149080"/>
            <a:ext cx="8229600" cy="1872208"/>
          </a:xfrm>
        </p:spPr>
        <p:txBody>
          <a:bodyPr>
            <a:normAutofit/>
          </a:bodyPr>
          <a:lstStyle/>
          <a:p>
            <a:r>
              <a:rPr lang="es-ES" dirty="0" smtClean="0"/>
              <a:t>Y ahora</a:t>
            </a:r>
            <a:r>
              <a:rPr lang="es-ES" dirty="0"/>
              <a:t>, ¿qué jugada debemos </a:t>
            </a:r>
            <a:r>
              <a:rPr lang="es-ES" dirty="0" smtClean="0"/>
              <a:t>seleccionar</a:t>
            </a:r>
            <a:endParaRPr lang="es-ES" dirty="0"/>
          </a:p>
          <a:p>
            <a:r>
              <a:rPr lang="es-ES" dirty="0" smtClean="0"/>
              <a:t>¿</a:t>
            </a:r>
            <a:r>
              <a:rPr lang="es-ES" dirty="0"/>
              <a:t>tenemos mayor seguridad que será una buena jugada? </a:t>
            </a:r>
          </a:p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2D2DC-A499-4EAC-A14E-6F4DF92895F3}" type="slidenum">
              <a:rPr lang="es-MX" smtClean="0"/>
              <a:pPr/>
              <a:t>9</a:t>
            </a:fld>
            <a:endParaRPr lang="es-MX" dirty="0"/>
          </a:p>
        </p:txBody>
      </p:sp>
      <p:grpSp>
        <p:nvGrpSpPr>
          <p:cNvPr id="64" name="Agrupar 63"/>
          <p:cNvGrpSpPr/>
          <p:nvPr/>
        </p:nvGrpSpPr>
        <p:grpSpPr>
          <a:xfrm>
            <a:off x="1692275" y="1376016"/>
            <a:ext cx="5616575" cy="2447925"/>
            <a:chOff x="1692275" y="1376016"/>
            <a:chExt cx="5616575" cy="2447925"/>
          </a:xfrm>
        </p:grpSpPr>
        <p:grpSp>
          <p:nvGrpSpPr>
            <p:cNvPr id="6" name="Group 84"/>
            <p:cNvGrpSpPr>
              <a:grpSpLocks/>
            </p:cNvGrpSpPr>
            <p:nvPr/>
          </p:nvGrpSpPr>
          <p:grpSpPr bwMode="auto">
            <a:xfrm>
              <a:off x="2700338" y="1376016"/>
              <a:ext cx="3600450" cy="1446212"/>
              <a:chOff x="1701" y="981"/>
              <a:chExt cx="2268" cy="911"/>
            </a:xfrm>
          </p:grpSpPr>
          <p:grpSp>
            <p:nvGrpSpPr>
              <p:cNvPr id="7" name="Group 39"/>
              <p:cNvGrpSpPr>
                <a:grpSpLocks/>
              </p:cNvGrpSpPr>
              <p:nvPr/>
            </p:nvGrpSpPr>
            <p:grpSpPr bwMode="auto">
              <a:xfrm>
                <a:off x="1701" y="1389"/>
                <a:ext cx="363" cy="272"/>
                <a:chOff x="848" y="1026"/>
                <a:chExt cx="363" cy="272"/>
              </a:xfrm>
            </p:grpSpPr>
            <p:sp>
              <p:nvSpPr>
                <p:cNvPr id="22" name="Rectangle 35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3" name="Line 36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4" name="Line 37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5" name="Line 38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8" name="Group 40"/>
              <p:cNvGrpSpPr>
                <a:grpSpLocks/>
              </p:cNvGrpSpPr>
              <p:nvPr/>
            </p:nvGrpSpPr>
            <p:grpSpPr bwMode="auto">
              <a:xfrm>
                <a:off x="2653" y="981"/>
                <a:ext cx="363" cy="272"/>
                <a:chOff x="848" y="1026"/>
                <a:chExt cx="363" cy="272"/>
              </a:xfrm>
            </p:grpSpPr>
            <p:sp>
              <p:nvSpPr>
                <p:cNvPr id="18" name="Rectangle 41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9" name="Line 42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0" name="Line 43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21" name="Line 44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grpSp>
            <p:nvGrpSpPr>
              <p:cNvPr id="9" name="Group 45"/>
              <p:cNvGrpSpPr>
                <a:grpSpLocks/>
              </p:cNvGrpSpPr>
              <p:nvPr/>
            </p:nvGrpSpPr>
            <p:grpSpPr bwMode="auto">
              <a:xfrm>
                <a:off x="3606" y="1389"/>
                <a:ext cx="363" cy="272"/>
                <a:chOff x="848" y="1026"/>
                <a:chExt cx="363" cy="272"/>
              </a:xfrm>
            </p:grpSpPr>
            <p:sp>
              <p:nvSpPr>
                <p:cNvPr id="14" name="Rectangle 46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5" name="Line 47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6" name="Line 48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17" name="Line 49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10" name="Line 50"/>
              <p:cNvSpPr>
                <a:spLocks noChangeShapeType="1"/>
              </p:cNvSpPr>
              <p:nvPr/>
            </p:nvSpPr>
            <p:spPr bwMode="auto">
              <a:xfrm flipV="1">
                <a:off x="2154" y="1207"/>
                <a:ext cx="408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1" name="Line 51"/>
              <p:cNvSpPr>
                <a:spLocks noChangeShapeType="1"/>
              </p:cNvSpPr>
              <p:nvPr/>
            </p:nvSpPr>
            <p:spPr bwMode="auto">
              <a:xfrm flipH="1" flipV="1">
                <a:off x="3107" y="1207"/>
                <a:ext cx="408" cy="22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12" name="Text Box 52"/>
              <p:cNvSpPr txBox="1">
                <a:spLocks noChangeArrowheads="1"/>
              </p:cNvSpPr>
              <p:nvPr/>
            </p:nvSpPr>
            <p:spPr bwMode="auto">
              <a:xfrm>
                <a:off x="1788" y="165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 dirty="0">
                    <a:cs typeface="+mn-cs"/>
                  </a:rPr>
                  <a:t>3</a:t>
                </a:r>
              </a:p>
            </p:txBody>
          </p:sp>
          <p:sp>
            <p:nvSpPr>
              <p:cNvPr id="13" name="Text Box 53"/>
              <p:cNvSpPr txBox="1">
                <a:spLocks noChangeArrowheads="1"/>
              </p:cNvSpPr>
              <p:nvPr/>
            </p:nvSpPr>
            <p:spPr bwMode="auto">
              <a:xfrm>
                <a:off x="3696" y="1661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cs typeface="+mn-cs"/>
                  </a:rPr>
                  <a:t>4</a:t>
                </a:r>
              </a:p>
            </p:txBody>
          </p:sp>
        </p:grpSp>
        <p:grpSp>
          <p:nvGrpSpPr>
            <p:cNvPr id="26" name="Group 85"/>
            <p:cNvGrpSpPr>
              <a:grpSpLocks/>
            </p:cNvGrpSpPr>
            <p:nvPr/>
          </p:nvGrpSpPr>
          <p:grpSpPr bwMode="auto">
            <a:xfrm>
              <a:off x="1692275" y="2450753"/>
              <a:ext cx="5616575" cy="1373188"/>
              <a:chOff x="1066" y="1658"/>
              <a:chExt cx="3538" cy="865"/>
            </a:xfrm>
          </p:grpSpPr>
          <p:grpSp>
            <p:nvGrpSpPr>
              <p:cNvPr id="27" name="Group 55"/>
              <p:cNvGrpSpPr>
                <a:grpSpLocks/>
              </p:cNvGrpSpPr>
              <p:nvPr/>
            </p:nvGrpSpPr>
            <p:grpSpPr bwMode="auto">
              <a:xfrm>
                <a:off x="1066" y="2026"/>
                <a:ext cx="363" cy="272"/>
                <a:chOff x="848" y="1026"/>
                <a:chExt cx="363" cy="272"/>
              </a:xfrm>
            </p:grpSpPr>
            <p:sp>
              <p:nvSpPr>
                <p:cNvPr id="51" name="Rectangle 56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2" name="Line 57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3" name="Line 58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4" name="Line 59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28" name="Text Box 60"/>
              <p:cNvSpPr txBox="1">
                <a:spLocks noChangeArrowheads="1"/>
              </p:cNvSpPr>
              <p:nvPr/>
            </p:nvSpPr>
            <p:spPr bwMode="auto">
              <a:xfrm>
                <a:off x="1153" y="2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cs typeface="+mn-cs"/>
                  </a:rPr>
                  <a:t>2</a:t>
                </a:r>
              </a:p>
            </p:txBody>
          </p:sp>
          <p:grpSp>
            <p:nvGrpSpPr>
              <p:cNvPr id="29" name="Group 61"/>
              <p:cNvGrpSpPr>
                <a:grpSpLocks/>
              </p:cNvGrpSpPr>
              <p:nvPr/>
            </p:nvGrpSpPr>
            <p:grpSpPr bwMode="auto">
              <a:xfrm>
                <a:off x="2290" y="2024"/>
                <a:ext cx="363" cy="272"/>
                <a:chOff x="848" y="1026"/>
                <a:chExt cx="363" cy="272"/>
              </a:xfrm>
            </p:grpSpPr>
            <p:sp>
              <p:nvSpPr>
                <p:cNvPr id="47" name="Rectangle 62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8" name="Line 63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9" name="Line 64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50" name="Line 65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0" name="Text Box 66"/>
              <p:cNvSpPr txBox="1">
                <a:spLocks noChangeArrowheads="1"/>
              </p:cNvSpPr>
              <p:nvPr/>
            </p:nvSpPr>
            <p:spPr bwMode="auto">
              <a:xfrm>
                <a:off x="2377" y="229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cs typeface="+mn-cs"/>
                  </a:rPr>
                  <a:t>7</a:t>
                </a:r>
              </a:p>
            </p:txBody>
          </p:sp>
          <p:grpSp>
            <p:nvGrpSpPr>
              <p:cNvPr id="31" name="Group 67"/>
              <p:cNvGrpSpPr>
                <a:grpSpLocks/>
              </p:cNvGrpSpPr>
              <p:nvPr/>
            </p:nvGrpSpPr>
            <p:grpSpPr bwMode="auto">
              <a:xfrm>
                <a:off x="3016" y="2026"/>
                <a:ext cx="363" cy="272"/>
                <a:chOff x="848" y="1026"/>
                <a:chExt cx="363" cy="272"/>
              </a:xfrm>
            </p:grpSpPr>
            <p:sp>
              <p:nvSpPr>
                <p:cNvPr id="43" name="Rectangle 68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4" name="Line 69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5" name="Line 70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6" name="Line 71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2" name="Text Box 72"/>
              <p:cNvSpPr txBox="1">
                <a:spLocks noChangeArrowheads="1"/>
              </p:cNvSpPr>
              <p:nvPr/>
            </p:nvSpPr>
            <p:spPr bwMode="auto">
              <a:xfrm>
                <a:off x="3103" y="2292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cs typeface="+mn-cs"/>
                  </a:rPr>
                  <a:t>1</a:t>
                </a:r>
              </a:p>
            </p:txBody>
          </p:sp>
          <p:grpSp>
            <p:nvGrpSpPr>
              <p:cNvPr id="33" name="Group 73"/>
              <p:cNvGrpSpPr>
                <a:grpSpLocks/>
              </p:cNvGrpSpPr>
              <p:nvPr/>
            </p:nvGrpSpPr>
            <p:grpSpPr bwMode="auto">
              <a:xfrm>
                <a:off x="4241" y="2024"/>
                <a:ext cx="363" cy="272"/>
                <a:chOff x="848" y="1026"/>
                <a:chExt cx="363" cy="272"/>
              </a:xfrm>
            </p:grpSpPr>
            <p:sp>
              <p:nvSpPr>
                <p:cNvPr id="39" name="Rectangle 74"/>
                <p:cNvSpPr>
                  <a:spLocks noChangeArrowheads="1"/>
                </p:cNvSpPr>
                <p:nvPr/>
              </p:nvSpPr>
              <p:spPr bwMode="auto">
                <a:xfrm>
                  <a:off x="848" y="1026"/>
                  <a:ext cx="363" cy="27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0" name="Line 75"/>
                <p:cNvSpPr>
                  <a:spLocks noChangeShapeType="1"/>
                </p:cNvSpPr>
                <p:nvPr/>
              </p:nvSpPr>
              <p:spPr bwMode="auto">
                <a:xfrm>
                  <a:off x="975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1" name="Line 76"/>
                <p:cNvSpPr>
                  <a:spLocks noChangeShapeType="1"/>
                </p:cNvSpPr>
                <p:nvPr/>
              </p:nvSpPr>
              <p:spPr bwMode="auto">
                <a:xfrm>
                  <a:off x="1093" y="1026"/>
                  <a:ext cx="0" cy="27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  <p:sp>
              <p:nvSpPr>
                <p:cNvPr id="42" name="Line 77"/>
                <p:cNvSpPr>
                  <a:spLocks noChangeShapeType="1"/>
                </p:cNvSpPr>
                <p:nvPr/>
              </p:nvSpPr>
              <p:spPr bwMode="auto">
                <a:xfrm>
                  <a:off x="848" y="1162"/>
                  <a:ext cx="363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blurRad="63500" dist="38099" dir="2700000" algn="ctr" rotWithShape="0">
                          <a:schemeClr val="bg2">
                            <a:alpha val="74998"/>
                          </a:schemeClr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>
                    <a:defRPr/>
                  </a:pPr>
                  <a:endParaRPr lang="en-US">
                    <a:cs typeface="+mn-cs"/>
                  </a:endParaRPr>
                </a:p>
              </p:txBody>
            </p:sp>
          </p:grpSp>
          <p:sp>
            <p:nvSpPr>
              <p:cNvPr id="34" name="Text Box 78"/>
              <p:cNvSpPr txBox="1">
                <a:spLocks noChangeArrowheads="1"/>
              </p:cNvSpPr>
              <p:nvPr/>
            </p:nvSpPr>
            <p:spPr bwMode="auto">
              <a:xfrm>
                <a:off x="4328" y="2290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cs typeface="+mn-cs"/>
                  </a:rPr>
                  <a:t>8</a:t>
                </a:r>
              </a:p>
            </p:txBody>
          </p:sp>
          <p:sp>
            <p:nvSpPr>
              <p:cNvPr id="35" name="Line 79"/>
              <p:cNvSpPr>
                <a:spLocks noChangeShapeType="1"/>
              </p:cNvSpPr>
              <p:nvPr/>
            </p:nvSpPr>
            <p:spPr bwMode="auto">
              <a:xfrm flipH="1">
                <a:off x="1292" y="1661"/>
                <a:ext cx="31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6" name="Line 80"/>
              <p:cNvSpPr>
                <a:spLocks noChangeShapeType="1"/>
              </p:cNvSpPr>
              <p:nvPr/>
            </p:nvSpPr>
            <p:spPr bwMode="auto">
              <a:xfrm>
                <a:off x="2145" y="1670"/>
                <a:ext cx="31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7" name="Line 82"/>
              <p:cNvSpPr>
                <a:spLocks noChangeShapeType="1"/>
              </p:cNvSpPr>
              <p:nvPr/>
            </p:nvSpPr>
            <p:spPr bwMode="auto">
              <a:xfrm flipH="1">
                <a:off x="3206" y="1658"/>
                <a:ext cx="31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8" name="Line 83"/>
              <p:cNvSpPr>
                <a:spLocks noChangeShapeType="1"/>
              </p:cNvSpPr>
              <p:nvPr/>
            </p:nvSpPr>
            <p:spPr bwMode="auto">
              <a:xfrm>
                <a:off x="4059" y="1667"/>
                <a:ext cx="318" cy="2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grpSp>
        <p:nvGrpSpPr>
          <p:cNvPr id="55" name="Agrupar 54"/>
          <p:cNvGrpSpPr/>
          <p:nvPr/>
        </p:nvGrpSpPr>
        <p:grpSpPr>
          <a:xfrm>
            <a:off x="606425" y="980728"/>
            <a:ext cx="5549900" cy="1279527"/>
            <a:chOff x="606425" y="980728"/>
            <a:chExt cx="5549900" cy="1279527"/>
          </a:xfrm>
        </p:grpSpPr>
        <p:grpSp>
          <p:nvGrpSpPr>
            <p:cNvPr id="56" name="Group 92"/>
            <p:cNvGrpSpPr>
              <a:grpSpLocks/>
            </p:cNvGrpSpPr>
            <p:nvPr/>
          </p:nvGrpSpPr>
          <p:grpSpPr bwMode="auto">
            <a:xfrm>
              <a:off x="606425" y="1271242"/>
              <a:ext cx="2582864" cy="989013"/>
              <a:chOff x="382" y="1051"/>
              <a:chExt cx="1627" cy="623"/>
            </a:xfrm>
          </p:grpSpPr>
          <p:sp>
            <p:nvSpPr>
              <p:cNvPr id="62" name="Text Box 12"/>
              <p:cNvSpPr txBox="1">
                <a:spLocks noChangeArrowheads="1"/>
              </p:cNvSpPr>
              <p:nvPr/>
            </p:nvSpPr>
            <p:spPr bwMode="auto">
              <a:xfrm>
                <a:off x="818" y="1051"/>
                <a:ext cx="1191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s-ES" sz="1400" i="1" dirty="0">
                    <a:latin typeface="Times New Roman" charset="0"/>
                    <a:cs typeface="+mn-cs"/>
                  </a:rPr>
                  <a:t>Nivel de </a:t>
                </a:r>
                <a:r>
                  <a:rPr lang="es-ES" sz="1400" i="1" dirty="0" smtClean="0">
                    <a:latin typeface="Times New Roman" charset="0"/>
                    <a:cs typeface="+mn-cs"/>
                  </a:rPr>
                  <a:t>maximización</a:t>
                </a:r>
                <a:endParaRPr lang="es-ES" sz="1400" i="1" dirty="0">
                  <a:latin typeface="Times New Roman" charset="0"/>
                  <a:cs typeface="+mn-cs"/>
                </a:endParaRPr>
              </a:p>
            </p:txBody>
          </p:sp>
          <p:sp>
            <p:nvSpPr>
              <p:cNvPr id="63" name="Text Box 29"/>
              <p:cNvSpPr txBox="1">
                <a:spLocks noChangeArrowheads="1"/>
              </p:cNvSpPr>
              <p:nvPr/>
            </p:nvSpPr>
            <p:spPr bwMode="auto">
              <a:xfrm>
                <a:off x="382" y="1480"/>
                <a:ext cx="1175" cy="19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s-ES" sz="1400" i="1" dirty="0">
                    <a:latin typeface="Times New Roman" charset="0"/>
                    <a:cs typeface="+mn-cs"/>
                  </a:rPr>
                  <a:t>Nivel de </a:t>
                </a:r>
                <a:r>
                  <a:rPr lang="en-US" sz="1400" i="1" dirty="0" err="1">
                    <a:latin typeface="Times New Roman" charset="0"/>
                    <a:cs typeface="+mn-cs"/>
                  </a:rPr>
                  <a:t>Minimización</a:t>
                </a:r>
                <a:endParaRPr lang="es-ES" sz="1400" i="1" dirty="0">
                  <a:latin typeface="Times New Roman" charset="0"/>
                  <a:cs typeface="+mn-cs"/>
                </a:endParaRPr>
              </a:p>
            </p:txBody>
          </p:sp>
        </p:grpSp>
        <p:grpSp>
          <p:nvGrpSpPr>
            <p:cNvPr id="57" name="Group 91"/>
            <p:cNvGrpSpPr>
              <a:grpSpLocks/>
            </p:cNvGrpSpPr>
            <p:nvPr/>
          </p:nvGrpSpPr>
          <p:grpSpPr bwMode="auto">
            <a:xfrm>
              <a:off x="2895600" y="980728"/>
              <a:ext cx="3260725" cy="1014413"/>
              <a:chOff x="1824" y="868"/>
              <a:chExt cx="2054" cy="639"/>
            </a:xfrm>
          </p:grpSpPr>
          <p:sp>
            <p:nvSpPr>
              <p:cNvPr id="58" name="Text Box 86"/>
              <p:cNvSpPr txBox="1">
                <a:spLocks noChangeArrowheads="1"/>
              </p:cNvSpPr>
              <p:nvPr/>
            </p:nvSpPr>
            <p:spPr bwMode="auto">
              <a:xfrm>
                <a:off x="1824" y="1265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solidFill>
                      <a:srgbClr val="CC33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59" name="Text Box 87"/>
              <p:cNvSpPr txBox="1">
                <a:spLocks noChangeArrowheads="1"/>
              </p:cNvSpPr>
              <p:nvPr/>
            </p:nvSpPr>
            <p:spPr bwMode="auto">
              <a:xfrm>
                <a:off x="3682" y="1276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solidFill>
                      <a:srgbClr val="CC3300"/>
                    </a:solidFill>
                    <a:cs typeface="+mn-cs"/>
                  </a:rPr>
                  <a:t>1</a:t>
                </a:r>
              </a:p>
            </p:txBody>
          </p:sp>
          <p:sp>
            <p:nvSpPr>
              <p:cNvPr id="60" name="Text Box 88"/>
              <p:cNvSpPr txBox="1">
                <a:spLocks noChangeArrowheads="1"/>
              </p:cNvSpPr>
              <p:nvPr/>
            </p:nvSpPr>
            <p:spPr bwMode="auto">
              <a:xfrm>
                <a:off x="2729" y="868"/>
                <a:ext cx="19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s-ES" b="1">
                    <a:solidFill>
                      <a:srgbClr val="CC3300"/>
                    </a:solidFill>
                    <a:cs typeface="+mn-cs"/>
                  </a:rPr>
                  <a:t>2</a:t>
                </a:r>
              </a:p>
            </p:txBody>
          </p:sp>
          <p:sp>
            <p:nvSpPr>
              <p:cNvPr id="61" name="Line 90"/>
              <p:cNvSpPr>
                <a:spLocks noChangeShapeType="1"/>
              </p:cNvSpPr>
              <p:nvPr/>
            </p:nvSpPr>
            <p:spPr bwMode="auto">
              <a:xfrm flipH="1">
                <a:off x="2109" y="1207"/>
                <a:ext cx="408" cy="226"/>
              </a:xfrm>
              <a:prstGeom prst="line">
                <a:avLst/>
              </a:prstGeom>
              <a:noFill/>
              <a:ln w="38100">
                <a:solidFill>
                  <a:srgbClr val="CC33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US">
                  <a:cs typeface="+mn-cs"/>
                </a:endParaRPr>
              </a:p>
            </p:txBody>
          </p:sp>
        </p:grpSp>
      </p:grpSp>
      <p:sp>
        <p:nvSpPr>
          <p:cNvPr id="65" name="CuadroTexto 64"/>
          <p:cNvSpPr txBox="1"/>
          <p:nvPr/>
        </p:nvSpPr>
        <p:spPr>
          <a:xfrm>
            <a:off x="7740352" y="1340768"/>
            <a:ext cx="10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Máquina</a:t>
            </a:r>
            <a:endParaRPr lang="es-MX" dirty="0"/>
          </a:p>
        </p:txBody>
      </p:sp>
      <p:sp>
        <p:nvSpPr>
          <p:cNvPr id="66" name="CuadroTexto 65"/>
          <p:cNvSpPr txBox="1"/>
          <p:nvPr/>
        </p:nvSpPr>
        <p:spPr>
          <a:xfrm>
            <a:off x="7740352" y="1988840"/>
            <a:ext cx="119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Adversario</a:t>
            </a:r>
            <a:endParaRPr lang="es-MX" dirty="0"/>
          </a:p>
        </p:txBody>
      </p:sp>
      <p:sp>
        <p:nvSpPr>
          <p:cNvPr id="67" name="CuadroTexto 66"/>
          <p:cNvSpPr txBox="1"/>
          <p:nvPr/>
        </p:nvSpPr>
        <p:spPr>
          <a:xfrm>
            <a:off x="7740352" y="3068960"/>
            <a:ext cx="1019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Máquina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27444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1701</Words>
  <Application>Microsoft Macintosh PowerPoint</Application>
  <PresentationFormat>Presentación en pantalla (4:3)</PresentationFormat>
  <Paragraphs>207</Paragraphs>
  <Slides>27</Slides>
  <Notes>18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9" baseType="lpstr">
      <vt:lpstr>Tema de Office</vt:lpstr>
      <vt:lpstr>Imagen de mapa de bits</vt:lpstr>
      <vt:lpstr> Inteligencia artificial Búsqueda con adversario</vt:lpstr>
      <vt:lpstr>Contenido de la sección</vt:lpstr>
      <vt:lpstr>Interés por los juegos</vt:lpstr>
      <vt:lpstr>Representación del juego</vt:lpstr>
      <vt:lpstr>¿Cómo conducir la búsqueda?</vt:lpstr>
      <vt:lpstr>Procedimiento Minimax</vt:lpstr>
      <vt:lpstr>Evaluación estática</vt:lpstr>
      <vt:lpstr>¿qué hace minimax?</vt:lpstr>
      <vt:lpstr>¿qué hace minimax?</vt:lpstr>
      <vt:lpstr>Analizando el procedimiento</vt:lpstr>
      <vt:lpstr>Algoritmo</vt:lpstr>
      <vt:lpstr>Orden de visitas y evaluación</vt:lpstr>
      <vt:lpstr>¿Cuántos nodos tenemos que evaluar?</vt:lpstr>
      <vt:lpstr>Tarea</vt:lpstr>
      <vt:lpstr>Bases del procedimiento alfa-beta</vt:lpstr>
      <vt:lpstr>El procedimiento alfa-beta</vt:lpstr>
      <vt:lpstr>Ejemplo de procedimiento alfa-beta</vt:lpstr>
      <vt:lpstr>Consideraciones sobre alfa-beta</vt:lpstr>
      <vt:lpstr>Juegos con restricción en tiempo</vt:lpstr>
      <vt:lpstr>Profundización progresiva</vt:lpstr>
      <vt:lpstr>¿es viable esta estrategia?</vt:lpstr>
      <vt:lpstr>Efecto horizonte</vt:lpstr>
      <vt:lpstr>Ejemplo del efecto horizonte</vt:lpstr>
      <vt:lpstr>Heurística de extensión singular</vt:lpstr>
      <vt:lpstr>Ejercicio</vt:lpstr>
      <vt:lpstr>Proyecto 3 – Juego de conecta 4 </vt:lpstr>
      <vt:lpstr>Proyecto 3 – juego de conecta 4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 Topics on Information Retrieval</dc:title>
  <dc:creator>Manuel</dc:creator>
  <cp:lastModifiedBy>Manuel Montes</cp:lastModifiedBy>
  <cp:revision>156</cp:revision>
  <dcterms:created xsi:type="dcterms:W3CDTF">2010-08-09T18:16:14Z</dcterms:created>
  <dcterms:modified xsi:type="dcterms:W3CDTF">2018-10-23T20:20:50Z</dcterms:modified>
</cp:coreProperties>
</file>