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4"/>
  </p:notesMasterIdLst>
  <p:sldIdLst>
    <p:sldId id="256" r:id="rId2"/>
    <p:sldId id="262" r:id="rId3"/>
    <p:sldId id="258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60" r:id="rId17"/>
    <p:sldId id="359" r:id="rId18"/>
    <p:sldId id="361" r:id="rId19"/>
    <p:sldId id="362" r:id="rId20"/>
    <p:sldId id="363" r:id="rId21"/>
    <p:sldId id="364" r:id="rId22"/>
    <p:sldId id="365" r:id="rId23"/>
    <p:sldId id="369" r:id="rId24"/>
    <p:sldId id="366" r:id="rId25"/>
    <p:sldId id="367" r:id="rId26"/>
    <p:sldId id="368" r:id="rId27"/>
    <p:sldId id="371" r:id="rId28"/>
    <p:sldId id="372" r:id="rId29"/>
    <p:sldId id="375" r:id="rId30"/>
    <p:sldId id="376" r:id="rId31"/>
    <p:sldId id="377" r:id="rId32"/>
    <p:sldId id="378" r:id="rId33"/>
    <p:sldId id="379" r:id="rId34"/>
    <p:sldId id="380" r:id="rId35"/>
    <p:sldId id="383" r:id="rId36"/>
    <p:sldId id="384" r:id="rId37"/>
    <p:sldId id="385" r:id="rId38"/>
    <p:sldId id="382" r:id="rId39"/>
    <p:sldId id="386" r:id="rId40"/>
    <p:sldId id="387" r:id="rId41"/>
    <p:sldId id="388" r:id="rId42"/>
    <p:sldId id="389" r:id="rId43"/>
    <p:sldId id="390" r:id="rId44"/>
    <p:sldId id="391" r:id="rId45"/>
    <p:sldId id="392" r:id="rId46"/>
    <p:sldId id="393" r:id="rId47"/>
    <p:sldId id="394" r:id="rId48"/>
    <p:sldId id="395" r:id="rId49"/>
    <p:sldId id="396" r:id="rId50"/>
    <p:sldId id="397" r:id="rId51"/>
    <p:sldId id="398" r:id="rId52"/>
    <p:sldId id="399" r:id="rId5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92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9A4CE-1A7F-41DC-AAE5-F5809D08DC86}" type="datetimeFigureOut">
              <a:rPr lang="es-MX" smtClean="0"/>
              <a:pPr/>
              <a:t>12/10/2010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ED0E7-F659-4732-8727-379655FFFD6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ED0E7-F659-4732-8727-379655FFFD62}" type="slidenum">
              <a:rPr lang="es-MX" smtClean="0"/>
              <a:pPr/>
              <a:t>22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ED0E7-F659-4732-8727-379655FFFD62}" type="slidenum">
              <a:rPr lang="es-MX" smtClean="0"/>
              <a:pPr/>
              <a:t>39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 userDrawn="1"/>
        </p:nvSpPr>
        <p:spPr>
          <a:xfrm>
            <a:off x="611560" y="1196752"/>
            <a:ext cx="7992888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 userDrawn="1"/>
        </p:nvSpPr>
        <p:spPr>
          <a:xfrm>
            <a:off x="357436" y="269156"/>
            <a:ext cx="8496944" cy="7115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</a:t>
            </a:r>
            <a:r>
              <a:rPr lang="es-ES" dirty="0" err="1" smtClean="0"/>
              <a:t>patron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04056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620" y="6556375"/>
            <a:ext cx="2895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44208" y="6381328"/>
            <a:ext cx="2133600" cy="3651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702D2DC-A499-4EAC-A14E-6F4DF92895F3}" type="slidenum">
              <a:rPr lang="es-MX" smtClean="0"/>
              <a:pPr/>
              <a:t>‹Nº›</a:t>
            </a:fld>
            <a:endParaRPr lang="es-MX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28613" y="6165850"/>
          <a:ext cx="2514600" cy="628650"/>
        </p:xfrm>
        <a:graphic>
          <a:graphicData uri="http://schemas.openxmlformats.org/presentationml/2006/ole">
            <p:oleObj spid="_x0000_s2050" name="Imagen de mapa de bits" r:id="rId3" imgW="2514286" imgH="628571" progId="PBrush">
              <p:embed/>
            </p:oleObj>
          </a:graphicData>
        </a:graphic>
      </p:graphicFrame>
      <p:cxnSp>
        <p:nvCxnSpPr>
          <p:cNvPr id="12" name="11 Conector recto"/>
          <p:cNvCxnSpPr/>
          <p:nvPr userDrawn="1"/>
        </p:nvCxnSpPr>
        <p:spPr>
          <a:xfrm>
            <a:off x="2339752" y="6309320"/>
            <a:ext cx="62646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2D2DC-A499-4EAC-A14E-6F4DF92895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96484"/>
            <a:ext cx="7772400" cy="1470025"/>
          </a:xfrm>
        </p:spPr>
        <p:txBody>
          <a:bodyPr/>
          <a:lstStyle/>
          <a:p>
            <a:r>
              <a:rPr lang="es-MX" dirty="0" err="1" smtClean="0"/>
              <a:t>Special</a:t>
            </a:r>
            <a:r>
              <a:rPr lang="es-MX" dirty="0" smtClean="0"/>
              <a:t> </a:t>
            </a:r>
            <a:r>
              <a:rPr lang="es-MX" dirty="0" err="1" smtClean="0"/>
              <a:t>Topics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err="1" smtClean="0"/>
              <a:t>Information</a:t>
            </a:r>
            <a:r>
              <a:rPr lang="es-MX" dirty="0" smtClean="0"/>
              <a:t> </a:t>
            </a:r>
            <a:r>
              <a:rPr lang="es-MX" dirty="0" err="1" smtClean="0"/>
              <a:t>Retrieval</a:t>
            </a:r>
            <a:endParaRPr lang="es-MX" dirty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331640" y="3717032"/>
            <a:ext cx="640080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Manuel Montes y Gómez</a:t>
            </a:r>
            <a:b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http://ccc.inaoep.mx/~mmontesg/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mmontesg@inaoep.mx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University of Alabama at Birmingham, Fall 2010.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 tasks at TREC and CLEF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Aimed to investigate methods for improving the </a:t>
            </a:r>
            <a:r>
              <a:rPr lang="en-US" i="1" dirty="0" smtClean="0"/>
              <a:t>consistency</a:t>
            </a:r>
            <a:r>
              <a:rPr lang="en-US" dirty="0" smtClean="0"/>
              <a:t> of retrieval technology.</a:t>
            </a:r>
          </a:p>
          <a:p>
            <a:pPr lvl="1"/>
            <a:r>
              <a:rPr lang="en-US" dirty="0" smtClean="0"/>
              <a:t>Finding documents for very difficult queries!</a:t>
            </a:r>
          </a:p>
          <a:p>
            <a:r>
              <a:rPr lang="en-US" dirty="0" smtClean="0"/>
              <a:t>Proposed a new evaluation measure for privileging experiments which achieve </a:t>
            </a:r>
            <a:r>
              <a:rPr lang="en-US" i="1" dirty="0" smtClean="0"/>
              <a:t>good stable performance</a:t>
            </a:r>
            <a:r>
              <a:rPr lang="en-US" dirty="0" smtClean="0"/>
              <a:t> over all queries.</a:t>
            </a:r>
          </a:p>
          <a:p>
            <a:pPr lvl="1"/>
            <a:r>
              <a:rPr lang="en-US" dirty="0" smtClean="0"/>
              <a:t>Used the geometric mean of the average precision for all topics (</a:t>
            </a:r>
            <a:r>
              <a:rPr lang="en-US" dirty="0" smtClean="0">
                <a:solidFill>
                  <a:schemeClr val="accent2"/>
                </a:solidFill>
              </a:rPr>
              <a:t>GMAP</a:t>
            </a:r>
            <a:r>
              <a:rPr lang="en-US" dirty="0" smtClean="0"/>
              <a:t>) instead of the mean average of all topics (</a:t>
            </a:r>
            <a:r>
              <a:rPr lang="en-US" dirty="0" smtClean="0">
                <a:solidFill>
                  <a:schemeClr val="accent2"/>
                </a:solidFill>
              </a:rPr>
              <a:t>MAP</a:t>
            </a:r>
            <a:r>
              <a:rPr lang="en-US" dirty="0" smtClean="0"/>
              <a:t>).</a:t>
            </a:r>
            <a:endParaRPr lang="es-MX" dirty="0" smtClean="0"/>
          </a:p>
          <a:p>
            <a:endParaRPr lang="en-U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10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evaluation measure: GMAP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24744"/>
            <a:ext cx="8280920" cy="5040560"/>
          </a:xfrm>
        </p:spPr>
        <p:txBody>
          <a:bodyPr>
            <a:normAutofit/>
          </a:bodyPr>
          <a:lstStyle/>
          <a:p>
            <a:r>
              <a:rPr lang="en-US" dirty="0" smtClean="0"/>
              <a:t>Designed for situations where you want to highlight improvements for low-performing topics.</a:t>
            </a:r>
          </a:p>
          <a:p>
            <a:r>
              <a:rPr lang="en-US" dirty="0" smtClean="0"/>
              <a:t>GMAP is the geometric mean of per-topic average precision: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400" dirty="0" smtClean="0"/>
          </a:p>
          <a:p>
            <a:pPr algn="just"/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If a run doubles the average precision for topic A from 0.02 to 0.04, while decreasing topic B from 0.4 to 0.38, the arithmetic mean is unchanged, but the geometric mean will show an improvement.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11</a:t>
            </a:fld>
            <a:endParaRPr lang="es-MX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1043608" y="3956048"/>
          <a:ext cx="2678698" cy="864096"/>
        </p:xfrm>
        <a:graphic>
          <a:graphicData uri="http://schemas.openxmlformats.org/presentationml/2006/ole">
            <p:oleObj spid="_x0000_s68610" name="Ecuación" r:id="rId3" imgW="1180800" imgH="380880" progId="Equation.3">
              <p:embed/>
            </p:oleObj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4356100" y="3817938"/>
          <a:ext cx="3659188" cy="950912"/>
        </p:xfrm>
        <a:graphic>
          <a:graphicData uri="http://schemas.openxmlformats.org/presentationml/2006/ole">
            <p:oleObj spid="_x0000_s68611" name="Ecuación" r:id="rId4" imgW="16128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conclusions from TREC and CLEF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500" dirty="0" smtClean="0">
                <a:solidFill>
                  <a:schemeClr val="accent2"/>
                </a:solidFill>
              </a:rPr>
              <a:t>Top-performing runs used the</a:t>
            </a:r>
            <a:br>
              <a:rPr lang="en-US" sz="3500" dirty="0" smtClean="0">
                <a:solidFill>
                  <a:schemeClr val="accent2"/>
                </a:solidFill>
              </a:rPr>
            </a:br>
            <a:r>
              <a:rPr lang="en-US" sz="3500" dirty="0" smtClean="0">
                <a:solidFill>
                  <a:schemeClr val="accent2"/>
                </a:solidFill>
              </a:rPr>
              <a:t>Web to expand queries</a:t>
            </a:r>
          </a:p>
          <a:p>
            <a:pPr marL="0" indent="0" algn="ctr">
              <a:buNone/>
            </a:pPr>
            <a:endParaRPr lang="en-US" sz="1900" dirty="0" smtClean="0">
              <a:solidFill>
                <a:schemeClr val="accent2"/>
              </a:solidFill>
            </a:endParaRPr>
          </a:p>
          <a:p>
            <a:r>
              <a:rPr lang="en-US" sz="3000" dirty="0" smtClean="0"/>
              <a:t>When performed carefully, query expansion by terms in a collection other than the target collection can increase the effectiveness of many topics, including poorly performing topics. </a:t>
            </a:r>
          </a:p>
          <a:p>
            <a:r>
              <a:rPr lang="en-US" sz="3000" dirty="0" smtClean="0"/>
              <a:t>Expansion based on the target collection does not help the poor performers because pseudo-relevance feedback needs some relevant documents in the top retrieved to be effective, and that is precisely what the poorly performing topics don't have.</a:t>
            </a:r>
            <a:endParaRPr lang="es-MX" sz="3000" dirty="0" smtClean="0"/>
          </a:p>
          <a:p>
            <a:pPr lvl="1"/>
            <a:endParaRPr lang="es-MX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12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research directions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8352928" cy="5040560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Results indicate that it may be more important for research to discover what current techniques should be applied to which topics, than to come up with new techniques.</a:t>
            </a:r>
            <a:endParaRPr lang="es-MX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i="1" dirty="0" smtClean="0"/>
              <a:t>Choose good approaches </a:t>
            </a:r>
            <a:r>
              <a:rPr lang="en-US" dirty="0" smtClean="0"/>
              <a:t>on a per topic basis.</a:t>
            </a:r>
            <a:endParaRPr lang="es-MX" dirty="0" smtClean="0"/>
          </a:p>
          <a:p>
            <a:pPr lvl="1"/>
            <a:r>
              <a:rPr lang="en-US" i="1" dirty="0" smtClean="0"/>
              <a:t>Combine results </a:t>
            </a:r>
            <a:r>
              <a:rPr lang="en-US" dirty="0" smtClean="0"/>
              <a:t>from different but complementary approaches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13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performance prediction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predict the </a:t>
            </a:r>
            <a:r>
              <a:rPr lang="en-US" i="1" dirty="0" smtClean="0"/>
              <a:t>effectiveness of a query </a:t>
            </a:r>
            <a:r>
              <a:rPr lang="en-US" dirty="0" smtClean="0"/>
              <a:t>given a search system and a collection of documents.</a:t>
            </a:r>
          </a:p>
          <a:p>
            <a:r>
              <a:rPr lang="en-US" dirty="0" smtClean="0"/>
              <a:t>It is an attempt to </a:t>
            </a:r>
            <a:r>
              <a:rPr lang="en-US" i="1" dirty="0" smtClean="0">
                <a:solidFill>
                  <a:schemeClr val="accent1"/>
                </a:solidFill>
              </a:rPr>
              <a:t>quantify the quality of results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returned by an IR system for a specific query </a:t>
            </a:r>
            <a:r>
              <a:rPr lang="en-US" i="1" dirty="0" smtClean="0"/>
              <a:t>without </a:t>
            </a:r>
            <a:r>
              <a:rPr lang="en-US" dirty="0" smtClean="0"/>
              <a:t>any relevance </a:t>
            </a:r>
            <a:r>
              <a:rPr lang="es-MX" dirty="0" err="1" smtClean="0"/>
              <a:t>information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user</a:t>
            </a:r>
            <a:r>
              <a:rPr lang="es-MX" dirty="0" smtClean="0"/>
              <a:t>.</a:t>
            </a:r>
          </a:p>
          <a:p>
            <a:r>
              <a:rPr lang="en-US" dirty="0" smtClean="0"/>
              <a:t>Carried out under different names such as query difficulty or query ambiguity</a:t>
            </a:r>
          </a:p>
          <a:p>
            <a:pPr>
              <a:buNone/>
            </a:pPr>
            <a:endParaRPr lang="es-MX" sz="1900" dirty="0" smtClean="0"/>
          </a:p>
          <a:p>
            <a:pPr algn="r">
              <a:buNone/>
            </a:pPr>
            <a:r>
              <a:rPr lang="es-MX" dirty="0" err="1" smtClean="0">
                <a:solidFill>
                  <a:schemeClr val="accent2"/>
                </a:solidFill>
              </a:rPr>
              <a:t>What</a:t>
            </a:r>
            <a:r>
              <a:rPr lang="es-MX" dirty="0" smtClean="0">
                <a:solidFill>
                  <a:schemeClr val="accent2"/>
                </a:solidFill>
              </a:rPr>
              <a:t> are </a:t>
            </a:r>
            <a:r>
              <a:rPr lang="es-MX" dirty="0" err="1" smtClean="0">
                <a:solidFill>
                  <a:schemeClr val="accent2"/>
                </a:solidFill>
              </a:rPr>
              <a:t>its</a:t>
            </a:r>
            <a:r>
              <a:rPr lang="es-MX" dirty="0" smtClean="0">
                <a:solidFill>
                  <a:schemeClr val="accent2"/>
                </a:solidFill>
              </a:rPr>
              <a:t> </a:t>
            </a:r>
            <a:r>
              <a:rPr lang="es-MX" dirty="0" err="1" smtClean="0">
                <a:solidFill>
                  <a:schemeClr val="accent2"/>
                </a:solidFill>
              </a:rPr>
              <a:t>applications</a:t>
            </a:r>
            <a:r>
              <a:rPr lang="es-MX" dirty="0" smtClean="0">
                <a:solidFill>
                  <a:schemeClr val="accent2"/>
                </a:solidFill>
              </a:rPr>
              <a:t>?</a:t>
            </a:r>
          </a:p>
          <a:p>
            <a:pPr algn="r">
              <a:buNone/>
            </a:pPr>
            <a:r>
              <a:rPr lang="es-MX" dirty="0" err="1" smtClean="0">
                <a:solidFill>
                  <a:schemeClr val="accent2"/>
                </a:solidFill>
              </a:rPr>
              <a:t>How</a:t>
            </a:r>
            <a:r>
              <a:rPr lang="es-MX" dirty="0" smtClean="0">
                <a:solidFill>
                  <a:schemeClr val="accent2"/>
                </a:solidFill>
              </a:rPr>
              <a:t> </a:t>
            </a:r>
            <a:r>
              <a:rPr lang="es-MX" dirty="0" err="1" smtClean="0">
                <a:solidFill>
                  <a:schemeClr val="accent2"/>
                </a:solidFill>
              </a:rPr>
              <a:t>to</a:t>
            </a:r>
            <a:r>
              <a:rPr lang="es-MX" dirty="0" smtClean="0">
                <a:solidFill>
                  <a:schemeClr val="accent2"/>
                </a:solidFill>
              </a:rPr>
              <a:t> </a:t>
            </a:r>
            <a:r>
              <a:rPr lang="es-MX" dirty="0" err="1" smtClean="0">
                <a:solidFill>
                  <a:schemeClr val="accent2"/>
                </a:solidFill>
              </a:rPr>
              <a:t>carry</a:t>
            </a:r>
            <a:r>
              <a:rPr lang="es-MX" dirty="0" smtClean="0">
                <a:solidFill>
                  <a:schemeClr val="accent2"/>
                </a:solidFill>
              </a:rPr>
              <a:t> </a:t>
            </a:r>
            <a:r>
              <a:rPr lang="es-MX" dirty="0" err="1" smtClean="0">
                <a:solidFill>
                  <a:schemeClr val="accent2"/>
                </a:solidFill>
              </a:rPr>
              <a:t>it</a:t>
            </a:r>
            <a:r>
              <a:rPr lang="es-MX" dirty="0" smtClean="0">
                <a:solidFill>
                  <a:schemeClr val="accent2"/>
                </a:solidFill>
              </a:rPr>
              <a:t> </a:t>
            </a:r>
            <a:r>
              <a:rPr lang="es-MX" dirty="0" err="1" smtClean="0">
                <a:solidFill>
                  <a:schemeClr val="accent2"/>
                </a:solidFill>
              </a:rPr>
              <a:t>out</a:t>
            </a:r>
            <a:r>
              <a:rPr lang="es-MX" dirty="0" smtClean="0">
                <a:solidFill>
                  <a:schemeClr val="accent2"/>
                </a:solidFill>
              </a:rPr>
              <a:t>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14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applications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/>
              <a:t>If the performance of queries can be estimated in advance of, or during the retrieval stage, specific measures can be taken to improve the overall performance of the system. Examples are:</a:t>
            </a:r>
            <a:endParaRPr lang="en-US" sz="1400" dirty="0" smtClean="0"/>
          </a:p>
          <a:p>
            <a:pPr marL="971550" lvl="1" indent="-514350"/>
            <a:r>
              <a:rPr lang="en-US" dirty="0" smtClean="0"/>
              <a:t>Decide whether to use or not </a:t>
            </a:r>
            <a:r>
              <a:rPr lang="en-US" i="1" dirty="0" smtClean="0"/>
              <a:t>query expansion</a:t>
            </a:r>
          </a:p>
          <a:p>
            <a:pPr marL="971550" lvl="1" indent="-514350"/>
            <a:r>
              <a:rPr lang="en-US" dirty="0" smtClean="0"/>
              <a:t>Decide whether to apply a </a:t>
            </a:r>
            <a:r>
              <a:rPr lang="en-US" i="1" dirty="0" smtClean="0"/>
              <a:t>fusion</a:t>
            </a:r>
            <a:r>
              <a:rPr lang="en-US" dirty="0" smtClean="0"/>
              <a:t>-based IR approach</a:t>
            </a:r>
          </a:p>
          <a:p>
            <a:pPr marL="971550" lvl="1" indent="-514350"/>
            <a:r>
              <a:rPr lang="en-US" dirty="0" smtClean="0"/>
              <a:t>Apply </a:t>
            </a:r>
            <a:r>
              <a:rPr lang="en-US" i="1" dirty="0" smtClean="0"/>
              <a:t>semantic disambiguation </a:t>
            </a:r>
            <a:r>
              <a:rPr lang="en-US" dirty="0" smtClean="0"/>
              <a:t>when dealing with highly </a:t>
            </a:r>
            <a:r>
              <a:rPr lang="en-US" dirty="0" err="1" smtClean="0"/>
              <a:t>polysemous</a:t>
            </a:r>
            <a:r>
              <a:rPr lang="en-US" dirty="0" smtClean="0"/>
              <a:t> words</a:t>
            </a:r>
          </a:p>
          <a:p>
            <a:pPr marL="971550" lvl="1" indent="-514350"/>
            <a:r>
              <a:rPr lang="en-US" dirty="0" smtClean="0"/>
              <a:t>Change the word order of syntactically complex sentences</a:t>
            </a:r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15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main approaches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16</a:t>
            </a:fld>
            <a:endParaRPr lang="es-MX" dirty="0"/>
          </a:p>
        </p:txBody>
      </p:sp>
      <p:grpSp>
        <p:nvGrpSpPr>
          <p:cNvPr id="25" name="24 Grupo"/>
          <p:cNvGrpSpPr/>
          <p:nvPr/>
        </p:nvGrpSpPr>
        <p:grpSpPr>
          <a:xfrm>
            <a:off x="755576" y="1052736"/>
            <a:ext cx="7436187" cy="4896544"/>
            <a:chOff x="755576" y="1052736"/>
            <a:chExt cx="7436187" cy="4896544"/>
          </a:xfrm>
        </p:grpSpPr>
        <p:cxnSp>
          <p:nvCxnSpPr>
            <p:cNvPr id="24" name="23 Conector recto"/>
            <p:cNvCxnSpPr/>
            <p:nvPr/>
          </p:nvCxnSpPr>
          <p:spPr>
            <a:xfrm rot="5400000">
              <a:off x="2123728" y="3501008"/>
              <a:ext cx="4896544" cy="0"/>
            </a:xfrm>
            <a:prstGeom prst="line">
              <a:avLst/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5 Rectángulo"/>
            <p:cNvSpPr/>
            <p:nvPr/>
          </p:nvSpPr>
          <p:spPr>
            <a:xfrm>
              <a:off x="2051720" y="2780928"/>
              <a:ext cx="5040560" cy="50405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Predict query performance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6 Datos"/>
            <p:cNvSpPr/>
            <p:nvPr/>
          </p:nvSpPr>
          <p:spPr>
            <a:xfrm>
              <a:off x="1835696" y="3861048"/>
              <a:ext cx="1800200" cy="504056"/>
            </a:xfrm>
            <a:prstGeom prst="flowChartInputOutpu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Static</a:t>
              </a:r>
              <a:br>
                <a:rPr lang="en-US" sz="1400" b="1" dirty="0" smtClean="0">
                  <a:solidFill>
                    <a:schemeClr val="tx1"/>
                  </a:solidFill>
                </a:rPr>
              </a:br>
              <a:r>
                <a:rPr lang="en-US" sz="1400" b="1" dirty="0" smtClean="0">
                  <a:solidFill>
                    <a:schemeClr val="tx1"/>
                  </a:solidFill>
                </a:rPr>
                <a:t>Information</a:t>
              </a:r>
            </a:p>
          </p:txBody>
        </p:sp>
        <p:sp>
          <p:nvSpPr>
            <p:cNvPr id="8" name="7 Terminador"/>
            <p:cNvSpPr/>
            <p:nvPr/>
          </p:nvSpPr>
          <p:spPr>
            <a:xfrm>
              <a:off x="3923928" y="1628800"/>
              <a:ext cx="1296144" cy="504056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Prediction value</a:t>
              </a:r>
              <a:endParaRPr lang="en-US" sz="1400" dirty="0"/>
            </a:p>
          </p:txBody>
        </p:sp>
        <p:sp>
          <p:nvSpPr>
            <p:cNvPr id="9" name="8 Datos"/>
            <p:cNvSpPr/>
            <p:nvPr/>
          </p:nvSpPr>
          <p:spPr>
            <a:xfrm>
              <a:off x="5436096" y="3861048"/>
              <a:ext cx="1800200" cy="504056"/>
            </a:xfrm>
            <a:prstGeom prst="flowChartInputOutpu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Dynamic</a:t>
              </a:r>
              <a:br>
                <a:rPr lang="en-US" sz="1400" b="1" dirty="0" smtClean="0">
                  <a:solidFill>
                    <a:schemeClr val="tx1"/>
                  </a:solidFill>
                </a:rPr>
              </a:br>
              <a:r>
                <a:rPr lang="en-US" sz="1400" b="1" dirty="0" smtClean="0">
                  <a:solidFill>
                    <a:schemeClr val="tx1"/>
                  </a:solidFill>
                </a:rPr>
                <a:t>Information</a:t>
              </a:r>
            </a:p>
          </p:txBody>
        </p:sp>
        <p:sp>
          <p:nvSpPr>
            <p:cNvPr id="10" name="9 Datos"/>
            <p:cNvSpPr/>
            <p:nvPr/>
          </p:nvSpPr>
          <p:spPr>
            <a:xfrm>
              <a:off x="755576" y="4869160"/>
              <a:ext cx="1800200" cy="504056"/>
            </a:xfrm>
            <a:prstGeom prst="flowChartInputOutpu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Statistic properties of words in index</a:t>
              </a:r>
            </a:p>
          </p:txBody>
        </p:sp>
        <p:sp>
          <p:nvSpPr>
            <p:cNvPr id="11" name="10 Datos"/>
            <p:cNvSpPr/>
            <p:nvPr/>
          </p:nvSpPr>
          <p:spPr>
            <a:xfrm>
              <a:off x="2531773" y="4869160"/>
              <a:ext cx="1800200" cy="504056"/>
            </a:xfrm>
            <a:prstGeom prst="flowChartInputOutpu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Linguistic</a:t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features</a:t>
              </a:r>
            </a:p>
          </p:txBody>
        </p:sp>
        <p:sp>
          <p:nvSpPr>
            <p:cNvPr id="12" name="11 Datos"/>
            <p:cNvSpPr/>
            <p:nvPr/>
          </p:nvSpPr>
          <p:spPr>
            <a:xfrm>
              <a:off x="4307970" y="4869160"/>
              <a:ext cx="1800200" cy="504056"/>
            </a:xfrm>
            <a:prstGeom prst="flowChartInputOutpu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/>
                  </a:solidFill>
                </a:rPr>
                <a:t>Query term distribution in ret. documents</a:t>
              </a:r>
            </a:p>
          </p:txBody>
        </p:sp>
        <p:sp>
          <p:nvSpPr>
            <p:cNvPr id="13" name="12 Datos"/>
            <p:cNvSpPr/>
            <p:nvPr/>
          </p:nvSpPr>
          <p:spPr>
            <a:xfrm>
              <a:off x="6084168" y="4869160"/>
              <a:ext cx="1800200" cy="504056"/>
            </a:xfrm>
            <a:prstGeom prst="flowChartInputOutpu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Relation within ret. documents</a:t>
              </a:r>
            </a:p>
          </p:txBody>
        </p:sp>
        <p:sp>
          <p:nvSpPr>
            <p:cNvPr id="14" name="13 Flecha arriba"/>
            <p:cNvSpPr/>
            <p:nvPr/>
          </p:nvSpPr>
          <p:spPr>
            <a:xfrm>
              <a:off x="2099220" y="4400729"/>
              <a:ext cx="72008" cy="432048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15 Flecha arriba"/>
            <p:cNvSpPr/>
            <p:nvPr/>
          </p:nvSpPr>
          <p:spPr>
            <a:xfrm>
              <a:off x="3047957" y="4401487"/>
              <a:ext cx="72008" cy="432048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16 Flecha arriba"/>
            <p:cNvSpPr/>
            <p:nvPr/>
          </p:nvSpPr>
          <p:spPr>
            <a:xfrm>
              <a:off x="5687745" y="4401487"/>
              <a:ext cx="72008" cy="432048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17 Flecha arriba"/>
            <p:cNvSpPr/>
            <p:nvPr/>
          </p:nvSpPr>
          <p:spPr>
            <a:xfrm>
              <a:off x="6647599" y="4401487"/>
              <a:ext cx="72008" cy="432048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18 Flecha arriba"/>
            <p:cNvSpPr/>
            <p:nvPr/>
          </p:nvSpPr>
          <p:spPr>
            <a:xfrm>
              <a:off x="6372200" y="3356992"/>
              <a:ext cx="72008" cy="432048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Flecha arriba"/>
            <p:cNvSpPr/>
            <p:nvPr/>
          </p:nvSpPr>
          <p:spPr>
            <a:xfrm>
              <a:off x="2771800" y="3356992"/>
              <a:ext cx="72008" cy="432048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20 Flecha arriba"/>
            <p:cNvSpPr/>
            <p:nvPr/>
          </p:nvSpPr>
          <p:spPr>
            <a:xfrm>
              <a:off x="4476242" y="2264997"/>
              <a:ext cx="179641" cy="432048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827584" y="1628800"/>
              <a:ext cx="24004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chemeClr val="accent2"/>
                  </a:solidFill>
                </a:rPr>
                <a:t>Pre-retrieval predictors</a:t>
              </a:r>
              <a:endParaRPr lang="en-US" b="1" i="1" dirty="0">
                <a:solidFill>
                  <a:schemeClr val="accent2"/>
                </a:solidFill>
              </a:endParaRPr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5699991" y="1628800"/>
              <a:ext cx="2491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chemeClr val="accent2"/>
                  </a:solidFill>
                </a:rPr>
                <a:t>Post-retrieval predictors</a:t>
              </a:r>
              <a:endParaRPr lang="en-US" b="1" i="1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Pre-retrieval predictors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Estimate the performance of a query before the retrieval stage is reached. </a:t>
            </a:r>
          </a:p>
          <a:p>
            <a:pPr lvl="1"/>
            <a:r>
              <a:rPr lang="en-US" dirty="0" smtClean="0"/>
              <a:t>Utilize the static information of a query, which can be computed before retrieval.</a:t>
            </a:r>
          </a:p>
          <a:p>
            <a:pPr lvl="1"/>
            <a:r>
              <a:rPr lang="en-US" dirty="0" smtClean="0"/>
              <a:t>They are </a:t>
            </a:r>
            <a:r>
              <a:rPr lang="en-US" i="1" dirty="0" smtClean="0"/>
              <a:t>search-independent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Base their predictions on:</a:t>
            </a:r>
          </a:p>
          <a:p>
            <a:pPr lvl="1"/>
            <a:r>
              <a:rPr lang="en-US" dirty="0" smtClean="0"/>
              <a:t>Query-term statistic and linguistic characteristics</a:t>
            </a:r>
          </a:p>
          <a:p>
            <a:pPr lvl="1"/>
            <a:r>
              <a:rPr lang="en-US" dirty="0" smtClean="0"/>
              <a:t>Collection statistics</a:t>
            </a:r>
          </a:p>
          <a:p>
            <a:pPr lvl="1"/>
            <a:r>
              <a:rPr lang="en-US" dirty="0" smtClean="0"/>
              <a:t>External sources such as </a:t>
            </a:r>
            <a:r>
              <a:rPr lang="en-US" dirty="0" err="1" smtClean="0"/>
              <a:t>WordNet</a:t>
            </a:r>
            <a:r>
              <a:rPr lang="en-US" dirty="0" smtClean="0"/>
              <a:t>, which provides information on the terms’ semantic relationships.</a:t>
            </a:r>
            <a:endParaRPr lang="es-MX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17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statistic information of words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608512"/>
          </a:xfrm>
        </p:spPr>
        <p:txBody>
          <a:bodyPr>
            <a:normAutofit lnSpcReduction="10000"/>
          </a:bodyPr>
          <a:lstStyle/>
          <a:p>
            <a:r>
              <a:rPr lang="en-US" sz="2700" dirty="0" smtClean="0"/>
              <a:t>He and </a:t>
            </a:r>
            <a:r>
              <a:rPr lang="en-US" sz="2700" dirty="0" err="1" smtClean="0"/>
              <a:t>Ounis</a:t>
            </a:r>
            <a:r>
              <a:rPr lang="en-US" sz="2700" dirty="0" smtClean="0"/>
              <a:t> demonstrated that the standard deviation of the </a:t>
            </a:r>
            <a:r>
              <a:rPr lang="en-US" sz="2700" i="1" dirty="0" err="1" smtClean="0"/>
              <a:t>idf</a:t>
            </a:r>
            <a:r>
              <a:rPr lang="en-US" sz="2700" dirty="0" smtClean="0"/>
              <a:t> of the query terms correlates positively with average precision.</a:t>
            </a:r>
          </a:p>
          <a:p>
            <a:pPr lvl="1"/>
            <a:r>
              <a:rPr lang="en-US" sz="2300" dirty="0" smtClean="0"/>
              <a:t>Good retrieval performance be correlated with </a:t>
            </a:r>
            <a:r>
              <a:rPr lang="en-US" sz="2300" i="1" dirty="0" smtClean="0"/>
              <a:t>high variation </a:t>
            </a:r>
            <a:r>
              <a:rPr lang="en-US" sz="2300" dirty="0" smtClean="0"/>
              <a:t>of query term </a:t>
            </a:r>
            <a:r>
              <a:rPr lang="en-US" sz="2300" i="1" dirty="0" err="1" smtClean="0"/>
              <a:t>idf</a:t>
            </a:r>
            <a:r>
              <a:rPr lang="en-US" sz="2300" dirty="0" smtClean="0"/>
              <a:t>. It differentiate the informative query terms from the non-informative ones.</a:t>
            </a:r>
          </a:p>
          <a:p>
            <a:r>
              <a:rPr lang="en-US" sz="2700" dirty="0" smtClean="0"/>
              <a:t>Other approaches used as measure: </a:t>
            </a:r>
          </a:p>
          <a:p>
            <a:pPr lvl="1"/>
            <a:r>
              <a:rPr lang="en-US" sz="2300" dirty="0" smtClean="0"/>
              <a:t>The weighted average </a:t>
            </a:r>
            <a:r>
              <a:rPr lang="en-US" sz="2300" i="1" dirty="0" err="1" smtClean="0"/>
              <a:t>idf</a:t>
            </a:r>
            <a:r>
              <a:rPr lang="en-US" sz="2300" i="1" dirty="0" smtClean="0"/>
              <a:t> </a:t>
            </a:r>
            <a:r>
              <a:rPr lang="en-US" sz="2300" dirty="0" smtClean="0"/>
              <a:t>of the query terms</a:t>
            </a:r>
          </a:p>
          <a:p>
            <a:pPr lvl="1"/>
            <a:r>
              <a:rPr lang="en-US" sz="2300" dirty="0" smtClean="0"/>
              <a:t>The average inverse collection term frequency.</a:t>
            </a:r>
          </a:p>
          <a:p>
            <a:pPr lvl="1">
              <a:buNone/>
            </a:pPr>
            <a:endParaRPr lang="en-US" sz="2200" dirty="0" smtClean="0"/>
          </a:p>
          <a:p>
            <a:pPr marL="0" lvl="1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General terms are not good for searching purposes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18</a:t>
            </a:fld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259632" y="5877272"/>
            <a:ext cx="6984776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82550" indent="-82550">
              <a:buFont typeface="Arial" pitchFamily="34" charset="0"/>
              <a:buChar char="•"/>
            </a:pPr>
            <a:r>
              <a:rPr lang="en-US" sz="1100" dirty="0" smtClean="0"/>
              <a:t>He B, </a:t>
            </a:r>
            <a:r>
              <a:rPr lang="en-US" sz="1100" dirty="0" err="1" smtClean="0"/>
              <a:t>Ounis</a:t>
            </a:r>
            <a:r>
              <a:rPr lang="en-US" sz="1100" dirty="0" smtClean="0"/>
              <a:t> I. Inferring query performance using pre-retrieval predictors. In </a:t>
            </a:r>
            <a:r>
              <a:rPr lang="en-US" sz="1100" i="1" dirty="0" smtClean="0"/>
              <a:t>Proc. the SPIRE 2004.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linguistic characteristics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608512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Mothe</a:t>
            </a:r>
            <a:r>
              <a:rPr lang="en-US" dirty="0" smtClean="0"/>
              <a:t> and </a:t>
            </a:r>
            <a:r>
              <a:rPr lang="en-US" dirty="0" err="1" smtClean="0"/>
              <a:t>Tangu</a:t>
            </a:r>
            <a:r>
              <a:rPr lang="en-US" dirty="0" smtClean="0"/>
              <a:t> analyzed the correlation between 16 different linguistic features of TREC queries and the average precision scores.</a:t>
            </a:r>
          </a:p>
          <a:p>
            <a:pPr lvl="1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Morfological</a:t>
            </a:r>
            <a:r>
              <a:rPr lang="en-US" dirty="0" smtClean="0"/>
              <a:t>: </a:t>
            </a:r>
            <a:r>
              <a:rPr lang="en-US" sz="2200" dirty="0" smtClean="0"/>
              <a:t>number of words, average # of word length, average # of morphemes per word,  average  # of suffixed tokens word, average # of proper nouns, average # of acronyms, average # of numeral values, average # of unknown tokens.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Syntactical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features</a:t>
            </a:r>
            <a:r>
              <a:rPr lang="en-US" dirty="0" smtClean="0"/>
              <a:t> : </a:t>
            </a:r>
            <a:r>
              <a:rPr lang="en-US" sz="2200" dirty="0" smtClean="0"/>
              <a:t>average # of conjunctions, average # of prepositions, average # of personal pronouns, average syntactic depth, average syntactic links span.</a:t>
            </a:r>
            <a:endParaRPr lang="es-MX" dirty="0" smtClean="0"/>
          </a:p>
          <a:p>
            <a:pPr lvl="1"/>
            <a:r>
              <a:rPr lang="es-MX" dirty="0" err="1" smtClean="0">
                <a:solidFill>
                  <a:schemeClr val="bg1">
                    <a:lumMod val="50000"/>
                  </a:schemeClr>
                </a:solidFill>
              </a:rPr>
              <a:t>Semantic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bg1">
                    <a:lumMod val="50000"/>
                  </a:schemeClr>
                </a:solidFill>
              </a:rPr>
              <a:t>feature</a:t>
            </a:r>
            <a:r>
              <a:rPr lang="es-MX" dirty="0" smtClean="0"/>
              <a:t>: </a:t>
            </a:r>
            <a:r>
              <a:rPr lang="es-MX" sz="2200" dirty="0" err="1" smtClean="0"/>
              <a:t>average</a:t>
            </a:r>
            <a:r>
              <a:rPr lang="es-MX" sz="2200" dirty="0" smtClean="0"/>
              <a:t> </a:t>
            </a:r>
            <a:r>
              <a:rPr lang="es-MX" sz="2200" dirty="0" err="1" smtClean="0"/>
              <a:t>polysemy</a:t>
            </a:r>
            <a:r>
              <a:rPr lang="es-MX" sz="2200" dirty="0" smtClean="0"/>
              <a:t> </a:t>
            </a:r>
            <a:r>
              <a:rPr lang="es-MX" sz="2200" dirty="0" err="1" smtClean="0"/>
              <a:t>value</a:t>
            </a:r>
            <a:endParaRPr lang="es-MX" dirty="0" smtClean="0"/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19</a:t>
            </a:fld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899592" y="5793389"/>
            <a:ext cx="7632848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82550" indent="-82550">
              <a:buFont typeface="Arial" pitchFamily="34" charset="0"/>
              <a:buChar char="•"/>
            </a:pPr>
            <a:r>
              <a:rPr lang="en-US" sz="1100" dirty="0" smtClean="0"/>
              <a:t>J. </a:t>
            </a:r>
            <a:r>
              <a:rPr lang="en-US" sz="1100" dirty="0" err="1" smtClean="0"/>
              <a:t>Mothe</a:t>
            </a:r>
            <a:r>
              <a:rPr lang="en-US" sz="1100" dirty="0" smtClean="0"/>
              <a:t> and L. Tanguy. Linguistic features to predict query difficulty - a case study on previous </a:t>
            </a:r>
            <a:r>
              <a:rPr lang="en-US" sz="1100" dirty="0" err="1" smtClean="0"/>
              <a:t>trec</a:t>
            </a:r>
            <a:r>
              <a:rPr lang="en-US" sz="1100" dirty="0" smtClean="0"/>
              <a:t> campaigns. In ACM SIGIR’05 Query Prediction Workshop, 2005.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9648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Robust information retrieval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general conclusions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Among the assessed statistic-based predictors, there is not a single predictor that outperforms all others across all settings evaluated </a:t>
            </a:r>
            <a:r>
              <a:rPr lang="en-US" sz="1300" dirty="0" smtClean="0">
                <a:solidFill>
                  <a:schemeClr val="accent2"/>
                </a:solidFill>
              </a:rPr>
              <a:t>(He and </a:t>
            </a:r>
            <a:r>
              <a:rPr lang="en-US" sz="1300" dirty="0" err="1" smtClean="0">
                <a:solidFill>
                  <a:schemeClr val="accent2"/>
                </a:solidFill>
              </a:rPr>
              <a:t>Ounis</a:t>
            </a:r>
            <a:r>
              <a:rPr lang="en-US" sz="1300" dirty="0" smtClean="0">
                <a:solidFill>
                  <a:schemeClr val="accent2"/>
                </a:solidFill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Using standard deviation of </a:t>
            </a:r>
            <a:r>
              <a:rPr lang="en-US" dirty="0" err="1" smtClean="0"/>
              <a:t>idfs</a:t>
            </a:r>
            <a:r>
              <a:rPr lang="en-US" dirty="0" smtClean="0"/>
              <a:t> values was good except for the short queries</a:t>
            </a:r>
          </a:p>
          <a:p>
            <a:r>
              <a:rPr lang="en-US" dirty="0" smtClean="0"/>
              <a:t>Globally, the syntactic complexity of a query has a negative impact on the precision scores, and the semantic ambiguity of the query words has a negative impact on the recall scores </a:t>
            </a:r>
            <a:r>
              <a:rPr lang="en-US" sz="1300" dirty="0" smtClean="0">
                <a:solidFill>
                  <a:schemeClr val="accent2"/>
                </a:solidFill>
              </a:rPr>
              <a:t>(</a:t>
            </a:r>
            <a:r>
              <a:rPr lang="en-US" sz="1300" dirty="0" err="1" smtClean="0">
                <a:solidFill>
                  <a:schemeClr val="accent2"/>
                </a:solidFill>
              </a:rPr>
              <a:t>Mothe</a:t>
            </a:r>
            <a:r>
              <a:rPr lang="en-US" sz="1300" dirty="0" smtClean="0">
                <a:solidFill>
                  <a:schemeClr val="accent2"/>
                </a:solidFill>
              </a:rPr>
              <a:t> and </a:t>
            </a:r>
            <a:r>
              <a:rPr lang="en-US" sz="1300" dirty="0" err="1" smtClean="0">
                <a:solidFill>
                  <a:schemeClr val="accent2"/>
                </a:solidFill>
              </a:rPr>
              <a:t>Tangu</a:t>
            </a:r>
            <a:r>
              <a:rPr lang="en-US" sz="1300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little less significantly, the morphological complexity of words also has a negative effect on recall.</a:t>
            </a:r>
            <a:endParaRPr lang="es-MX" dirty="0" smtClean="0"/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20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Post-retrieval predictors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11256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Examine the retrieved document sets.</a:t>
            </a:r>
          </a:p>
          <a:p>
            <a:r>
              <a:rPr lang="en-US" sz="3000" dirty="0" smtClean="0"/>
              <a:t>Use </a:t>
            </a:r>
            <a:r>
              <a:rPr lang="en-US" sz="3000" i="1" dirty="0" smtClean="0"/>
              <a:t>dynamic information</a:t>
            </a:r>
            <a:r>
              <a:rPr lang="en-US" sz="3000" dirty="0" smtClean="0"/>
              <a:t>, which can only be computed after retrieval.</a:t>
            </a:r>
            <a:endParaRPr lang="es-MX" sz="3000" dirty="0" smtClean="0"/>
          </a:p>
          <a:p>
            <a:pPr lvl="1"/>
            <a:r>
              <a:rPr lang="en-US" dirty="0" smtClean="0"/>
              <a:t>Query term's distribution in the returned documents and interrelationships within them. </a:t>
            </a:r>
          </a:p>
          <a:p>
            <a:r>
              <a:rPr lang="en-US" sz="3000" i="1" dirty="0" smtClean="0"/>
              <a:t>Better results than pre-retrieval predictors</a:t>
            </a:r>
          </a:p>
          <a:p>
            <a:pPr lvl="1"/>
            <a:r>
              <a:rPr lang="en-US" dirty="0" smtClean="0"/>
              <a:t>Well-formulated queries may perform poorly depending on the nature of the collection</a:t>
            </a:r>
            <a:endParaRPr lang="en-US" sz="8400" dirty="0" smtClean="0"/>
          </a:p>
          <a:p>
            <a:r>
              <a:rPr lang="en-US" sz="3000" dirty="0" smtClean="0"/>
              <a:t>But it often involves complex computations to obtain the features.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21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Clarity score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It was one of the first successful methods used for quantifying query performance.</a:t>
            </a:r>
          </a:p>
          <a:p>
            <a:r>
              <a:rPr lang="en-US" dirty="0" smtClean="0"/>
              <a:t>It measures the degree of dissimilarity between the language usage associated with the query and the generic language of the collection.</a:t>
            </a:r>
          </a:p>
          <a:p>
            <a:pPr lvl="1"/>
            <a:r>
              <a:rPr lang="en-US" dirty="0" smtClean="0"/>
              <a:t>It computes the relative entropy between a query language model and the corresponding collection language model</a:t>
            </a:r>
            <a:endParaRPr lang="es-MX" sz="4400" dirty="0" smtClean="0"/>
          </a:p>
          <a:p>
            <a:pPr lvl="1"/>
            <a:r>
              <a:rPr lang="en-US" dirty="0" smtClean="0"/>
              <a:t>Queries which fit the language model of the entire document collection are considered too general, leading to a low clarity score. 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22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clarity score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23</a:t>
            </a:fld>
            <a:endParaRPr lang="es-MX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1763688" y="1293268"/>
          <a:ext cx="5400600" cy="1142794"/>
        </p:xfrm>
        <a:graphic>
          <a:graphicData uri="http://schemas.openxmlformats.org/presentationml/2006/ole">
            <p:oleObj spid="_x0000_s97282" name="Ecuación" r:id="rId3" imgW="2158920" imgH="457200" progId="Equation.3">
              <p:embed/>
            </p:oleObj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323528" y="3212976"/>
          <a:ext cx="4741306" cy="2160240"/>
        </p:xfrm>
        <a:graphic>
          <a:graphicData uri="http://schemas.openxmlformats.org/presentationml/2006/ole">
            <p:oleObj spid="_x0000_s97283" name="Ecuación" r:id="rId4" imgW="2145960" imgH="977760" progId="Equation.3">
              <p:embed/>
            </p:oleObj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792717" y="2636912"/>
            <a:ext cx="763284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4716016" y="3201101"/>
            <a:ext cx="4065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Query language model (unigrams) 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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using the</a:t>
            </a:r>
            <a:br>
              <a:rPr lang="en-US" sz="16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</a:b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set of retrieved documents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788024" y="3933056"/>
            <a:ext cx="3790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Estimation of the likelihood of an individual</a:t>
            </a:r>
            <a:br>
              <a:rPr lang="en-US" sz="1600" dirty="0" smtClean="0">
                <a:solidFill>
                  <a:schemeClr val="accent2"/>
                </a:solidFill>
              </a:rPr>
            </a:br>
            <a:r>
              <a:rPr lang="en-US" sz="1600" dirty="0" smtClean="0">
                <a:solidFill>
                  <a:schemeClr val="accent2"/>
                </a:solidFill>
              </a:rPr>
              <a:t>document model generating the query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220072" y="4797152"/>
            <a:ext cx="3759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Relative frequencies of terms </a:t>
            </a:r>
            <a:r>
              <a:rPr lang="en-US" sz="1600" dirty="0" smtClean="0">
                <a:solidFill>
                  <a:schemeClr val="accent2"/>
                </a:solidFill>
                <a:sym typeface="Wingdings" pitchFamily="2" charset="2"/>
              </a:rPr>
              <a:t>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smoothed</a:t>
            </a:r>
            <a:br>
              <a:rPr lang="en-US" sz="16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</a:b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with collection frequencies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899592" y="5787522"/>
            <a:ext cx="7704856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82550" indent="-82550">
              <a:buFont typeface="Arial" pitchFamily="34" charset="0"/>
              <a:buChar char="•"/>
            </a:pPr>
            <a:r>
              <a:rPr lang="en-US" sz="1100" dirty="0" err="1" smtClean="0"/>
              <a:t>Cronen</a:t>
            </a:r>
            <a:r>
              <a:rPr lang="en-US" sz="1100" dirty="0" smtClean="0"/>
              <a:t>-Townsend S, Zhou Y, Croft W B. Predicting query performance. In Proc. the 25th Annual International ACM SIGIR Conference on Research and Development in Information Retrieval, Tampere, Finland, 2002.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behind the clarity score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query whose highly ranked documents are about a single topic (high coherence) has a model characterized by unusually large probabilities for a small number of topical terms.</a:t>
            </a:r>
            <a:endParaRPr lang="es-MX" dirty="0" smtClean="0"/>
          </a:p>
          <a:p>
            <a:r>
              <a:rPr lang="en-US" dirty="0" smtClean="0"/>
              <a:t>On the other hand, a query returning a mix of articles about different topics (low coherence) has a model that is smoother and more like the model of the collection as a whole. 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accent2"/>
                </a:solidFill>
              </a:rPr>
              <a:t>High-coherence queries would get a high score,</a:t>
            </a:r>
            <a:br>
              <a:rPr lang="en-US" sz="3000" dirty="0" smtClean="0">
                <a:solidFill>
                  <a:schemeClr val="accent2"/>
                </a:solidFill>
              </a:rPr>
            </a:br>
            <a:r>
              <a:rPr lang="en-US" sz="3000" dirty="0" smtClean="0">
                <a:solidFill>
                  <a:schemeClr val="accent2"/>
                </a:solidFill>
              </a:rPr>
              <a:t>whereas low-coherence queries would get a low score.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24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variants of the clarity score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856" y="1196752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Evaluate the KL-divergence between a query term’s frequency in the top retrieved documents and the frequency in the whole collection.  </a:t>
            </a:r>
            <a:r>
              <a:rPr lang="en-US" sz="1500" dirty="0" smtClean="0">
                <a:solidFill>
                  <a:schemeClr val="accent2"/>
                </a:solidFill>
              </a:rPr>
              <a:t>(Amati, 04)</a:t>
            </a:r>
            <a:r>
              <a:rPr lang="en-US" sz="1500" dirty="0" smtClean="0"/>
              <a:t> </a:t>
            </a:r>
          </a:p>
          <a:p>
            <a:r>
              <a:rPr lang="en-US" sz="2600" dirty="0" smtClean="0"/>
              <a:t>Evaluate the query scope, which is quantified as the percentage of documents that contain at least one query term in the collection. </a:t>
            </a:r>
            <a:r>
              <a:rPr lang="en-US" sz="1500" dirty="0" smtClean="0">
                <a:solidFill>
                  <a:schemeClr val="accent2"/>
                </a:solidFill>
              </a:rPr>
              <a:t>(He and </a:t>
            </a:r>
            <a:r>
              <a:rPr lang="en-US" sz="1500" dirty="0" err="1" smtClean="0">
                <a:solidFill>
                  <a:schemeClr val="accent2"/>
                </a:solidFill>
              </a:rPr>
              <a:t>Ounis</a:t>
            </a:r>
            <a:r>
              <a:rPr lang="en-US" sz="1500" dirty="0" smtClean="0">
                <a:solidFill>
                  <a:schemeClr val="accent2"/>
                </a:solidFill>
              </a:rPr>
              <a:t>, 04)</a:t>
            </a:r>
          </a:p>
          <a:p>
            <a:r>
              <a:rPr lang="en-US" sz="2600" dirty="0" smtClean="0"/>
              <a:t>Predict query performance by retrieved document similarity. </a:t>
            </a:r>
            <a:r>
              <a:rPr lang="en-US" sz="1500" dirty="0" smtClean="0">
                <a:solidFill>
                  <a:schemeClr val="accent2"/>
                </a:solidFill>
              </a:rPr>
              <a:t>(Kwok et al., 05)</a:t>
            </a:r>
          </a:p>
          <a:p>
            <a:pPr lvl="1"/>
            <a:r>
              <a:rPr lang="en-US" sz="2400" dirty="0" smtClean="0"/>
              <a:t>Based on the assumption that relevant documents are similar to each other. </a:t>
            </a:r>
          </a:p>
          <a:p>
            <a:r>
              <a:rPr lang="en-US" sz="2600" dirty="0" smtClean="0"/>
              <a:t>Evaluate the clustering tendency of retrieved documents. </a:t>
            </a:r>
            <a:r>
              <a:rPr lang="en-US" sz="1500" dirty="0" smtClean="0">
                <a:solidFill>
                  <a:schemeClr val="accent2"/>
                </a:solidFill>
              </a:rPr>
              <a:t>(</a:t>
            </a:r>
            <a:r>
              <a:rPr lang="en-US" sz="1500" dirty="0" err="1" smtClean="0">
                <a:solidFill>
                  <a:schemeClr val="accent2"/>
                </a:solidFill>
              </a:rPr>
              <a:t>Vinay</a:t>
            </a:r>
            <a:r>
              <a:rPr lang="en-US" sz="1500" dirty="0" smtClean="0">
                <a:solidFill>
                  <a:schemeClr val="accent2"/>
                </a:solidFill>
              </a:rPr>
              <a:t> et al., 06) </a:t>
            </a:r>
          </a:p>
          <a:p>
            <a:pPr lvl="1"/>
            <a:r>
              <a:rPr lang="en-US" sz="2400" dirty="0" smtClean="0"/>
              <a:t>Detecting a high level of ‘randomness’ in the retrieved set implies the absence of relevant documents and thus low precision for the given query.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25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to estimate query performance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100" dirty="0" smtClean="0"/>
              <a:t>Non-supervised predictors:</a:t>
            </a:r>
          </a:p>
          <a:p>
            <a:pPr lvl="1"/>
            <a:r>
              <a:rPr lang="en-US" dirty="0" smtClean="0"/>
              <a:t>Estimate query performance by measuring properties from the </a:t>
            </a:r>
            <a:r>
              <a:rPr lang="en-US" dirty="0" smtClean="0">
                <a:solidFill>
                  <a:schemeClr val="accent2"/>
                </a:solidFill>
              </a:rPr>
              <a:t>given</a:t>
            </a:r>
            <a:r>
              <a:rPr lang="en-US" dirty="0" smtClean="0"/>
              <a:t> query or retrieved set of documents.</a:t>
            </a:r>
          </a:p>
          <a:p>
            <a:pPr lvl="1"/>
            <a:r>
              <a:rPr lang="en-US" dirty="0" smtClean="0"/>
              <a:t>Look for properties that </a:t>
            </a:r>
            <a:r>
              <a:rPr lang="en-US" dirty="0" smtClean="0">
                <a:solidFill>
                  <a:schemeClr val="accent2"/>
                </a:solidFill>
              </a:rPr>
              <a:t>highly correlate </a:t>
            </a:r>
            <a:r>
              <a:rPr lang="en-US" dirty="0" smtClean="0"/>
              <a:t>with the current queries average precision.</a:t>
            </a:r>
          </a:p>
          <a:p>
            <a:r>
              <a:rPr lang="en-US" sz="3100" dirty="0" smtClean="0"/>
              <a:t>Supervised approaches attempt to directly estimate the average precision of a query.</a:t>
            </a:r>
          </a:p>
          <a:p>
            <a:pPr lvl="1"/>
            <a:r>
              <a:rPr lang="en-US" dirty="0" smtClean="0"/>
              <a:t>They learn how to estimate this value from previous queries (training examples)</a:t>
            </a:r>
          </a:p>
          <a:p>
            <a:pPr lvl="1"/>
            <a:r>
              <a:rPr lang="en-US" dirty="0" smtClean="0"/>
              <a:t>Two main issues: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to choose a </a:t>
            </a:r>
            <a:r>
              <a:rPr lang="en-US" dirty="0" smtClean="0">
                <a:solidFill>
                  <a:schemeClr val="accent2"/>
                </a:solidFill>
              </a:rPr>
              <a:t>set of reasonable features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 to select the type of </a:t>
            </a:r>
            <a:r>
              <a:rPr lang="en-US" dirty="0" smtClean="0">
                <a:solidFill>
                  <a:schemeClr val="accent2"/>
                </a:solidFill>
              </a:rPr>
              <a:t>regression procedure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that will do the prediction</a:t>
            </a:r>
            <a:endParaRPr lang="es-MX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26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methods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90994"/>
            <a:ext cx="8229600" cy="504056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Elad</a:t>
            </a:r>
            <a:r>
              <a:rPr lang="en-US" dirty="0" smtClean="0"/>
              <a:t> Yom-</a:t>
            </a:r>
            <a:r>
              <a:rPr lang="en-US" dirty="0" err="1" smtClean="0"/>
              <a:t>Tov</a:t>
            </a:r>
            <a:r>
              <a:rPr lang="en-US" dirty="0" smtClean="0"/>
              <a:t> et al. proposed a histogram-based predictor and a decision tree based predictor. </a:t>
            </a:r>
          </a:p>
          <a:p>
            <a:pPr lvl="1"/>
            <a:r>
              <a:rPr lang="en-US" dirty="0" smtClean="0"/>
              <a:t>Features: </a:t>
            </a:r>
            <a:r>
              <a:rPr lang="en-US" dirty="0" smtClean="0">
                <a:solidFill>
                  <a:schemeClr val="accent2"/>
                </a:solidFill>
              </a:rPr>
              <a:t>the document frequency of query terms</a:t>
            </a:r>
            <a:r>
              <a:rPr lang="en-US" dirty="0" smtClean="0"/>
              <a:t>, and the </a:t>
            </a:r>
            <a:r>
              <a:rPr lang="en-US" dirty="0" smtClean="0">
                <a:solidFill>
                  <a:schemeClr val="accent2"/>
                </a:solidFill>
              </a:rPr>
              <a:t>overlap</a:t>
            </a:r>
            <a:r>
              <a:rPr lang="en-US" dirty="0" smtClean="0"/>
              <a:t> of top retrieval results between using the full query and the individual query terms. </a:t>
            </a:r>
          </a:p>
          <a:p>
            <a:r>
              <a:rPr lang="en-US" dirty="0" smtClean="0"/>
              <a:t>Kwok et al. built a query predictor using support vector regression. </a:t>
            </a:r>
          </a:p>
          <a:p>
            <a:pPr lvl="1"/>
            <a:r>
              <a:rPr lang="en-US" dirty="0" smtClean="0"/>
              <a:t>Features: they chose the best three terms in each query and used their log </a:t>
            </a:r>
            <a:r>
              <a:rPr lang="en-US" dirty="0" smtClean="0">
                <a:solidFill>
                  <a:schemeClr val="accent2"/>
                </a:solidFill>
              </a:rPr>
              <a:t>document frequency </a:t>
            </a:r>
            <a:r>
              <a:rPr lang="en-US" dirty="0" smtClean="0"/>
              <a:t>and their corresponding </a:t>
            </a:r>
            <a:r>
              <a:rPr lang="en-US" dirty="0" smtClean="0">
                <a:solidFill>
                  <a:schemeClr val="accent2"/>
                </a:solidFill>
              </a:rPr>
              <a:t>frequencies in the query</a:t>
            </a:r>
            <a:r>
              <a:rPr lang="en-US" dirty="0" smtClean="0"/>
              <a:t>. They also included the number of top retrieved documents that contain some or all query terms as a feature. </a:t>
            </a:r>
          </a:p>
          <a:p>
            <a:r>
              <a:rPr lang="en-US" dirty="0" smtClean="0"/>
              <a:t>Jensen et al. trained a regression model to predict precision at the top 10 documents in the Web search. </a:t>
            </a:r>
          </a:p>
          <a:p>
            <a:pPr lvl="1"/>
            <a:r>
              <a:rPr lang="en-US" dirty="0" smtClean="0"/>
              <a:t>Features: query terms in titles and snippets, and their </a:t>
            </a:r>
            <a:r>
              <a:rPr lang="en-US" dirty="0" smtClean="0">
                <a:solidFill>
                  <a:schemeClr val="accent2"/>
                </a:solidFill>
              </a:rPr>
              <a:t>density</a:t>
            </a:r>
            <a:r>
              <a:rPr lang="en-US" dirty="0" smtClean="0"/>
              <a:t>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27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references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79877"/>
            <a:ext cx="8229600" cy="5112568"/>
          </a:xfrm>
        </p:spPr>
        <p:txBody>
          <a:bodyPr>
            <a:noAutofit/>
          </a:bodyPr>
          <a:lstStyle/>
          <a:p>
            <a:r>
              <a:rPr lang="en-US" sz="1700" dirty="0" smtClean="0"/>
              <a:t>Amati G, </a:t>
            </a:r>
            <a:r>
              <a:rPr lang="en-US" sz="1700" dirty="0" err="1" smtClean="0"/>
              <a:t>Carpineto</a:t>
            </a:r>
            <a:r>
              <a:rPr lang="en-US" sz="1700" dirty="0" smtClean="0"/>
              <a:t> C, Romano G (2004) Query difficulty, robustness and selective application of query expansion. In: The proceedings of 26th European Conference on Information Retrieval (ECIR), pp 127–137.</a:t>
            </a:r>
          </a:p>
          <a:p>
            <a:r>
              <a:rPr lang="en-US" sz="1700" dirty="0" smtClean="0"/>
              <a:t>He B, </a:t>
            </a:r>
            <a:r>
              <a:rPr lang="en-US" sz="1700" dirty="0" err="1" smtClean="0"/>
              <a:t>Ounis</a:t>
            </a:r>
            <a:r>
              <a:rPr lang="en-US" sz="1700" dirty="0" smtClean="0"/>
              <a:t> I (2004) Inferring query performance using pre-retrieval predictors. In: proceedings of the SPIRE 2004, pp 43–54.</a:t>
            </a:r>
          </a:p>
          <a:p>
            <a:r>
              <a:rPr lang="en-US" sz="1700" dirty="0" smtClean="0"/>
              <a:t>Kwok KL, </a:t>
            </a:r>
            <a:r>
              <a:rPr lang="en-US" sz="1700" dirty="0" err="1" smtClean="0"/>
              <a:t>Grunfeld</a:t>
            </a:r>
            <a:r>
              <a:rPr lang="en-US" sz="1700" dirty="0" smtClean="0"/>
              <a:t> L, </a:t>
            </a:r>
            <a:r>
              <a:rPr lang="en-US" sz="1700" dirty="0" err="1" smtClean="0"/>
              <a:t>Dinstl</a:t>
            </a:r>
            <a:r>
              <a:rPr lang="en-US" sz="1700" dirty="0" smtClean="0"/>
              <a:t> et al (2005) TREC 2005 Robust Track Experiments Using PIRCS. In: The Online proceedings of 2005 text </a:t>
            </a:r>
            <a:r>
              <a:rPr lang="en-US" sz="1700" dirty="0" err="1" smtClean="0"/>
              <a:t>REtrieval</a:t>
            </a:r>
            <a:r>
              <a:rPr lang="en-US" sz="1700" dirty="0" smtClean="0"/>
              <a:t> conference.</a:t>
            </a:r>
          </a:p>
          <a:p>
            <a:r>
              <a:rPr lang="en-US" sz="1700" dirty="0" err="1" smtClean="0"/>
              <a:t>Vinay</a:t>
            </a:r>
            <a:r>
              <a:rPr lang="en-US" sz="1700" dirty="0" smtClean="0"/>
              <a:t> V, Cox IJ, Mill-</a:t>
            </a:r>
            <a:r>
              <a:rPr lang="en-US" sz="1700" dirty="0" err="1" smtClean="0"/>
              <a:t>Frayling</a:t>
            </a:r>
            <a:r>
              <a:rPr lang="en-US" sz="1700" dirty="0" smtClean="0"/>
              <a:t> N et al (2006) On ranking the effectiveness of searcher. In: Proceedings of the 29th annual international ACM SIGIR conference on research and development in information retrieval, pp 398–404.</a:t>
            </a:r>
          </a:p>
          <a:p>
            <a:r>
              <a:rPr lang="en-US" sz="1700" dirty="0" smtClean="0"/>
              <a:t>Yom-</a:t>
            </a:r>
            <a:r>
              <a:rPr lang="en-US" sz="1700" dirty="0" err="1" smtClean="0"/>
              <a:t>Tov</a:t>
            </a:r>
            <a:r>
              <a:rPr lang="en-US" sz="1700" dirty="0" smtClean="0"/>
              <a:t> E, Fine S, Carmel D et al (2005) Learning to estimate query difficulty with applications to missing content detection and distributed information retrieval. In: The proceedings of 28th annual international ACM SIGIR conference on research and development in information retrieval, pp 512–219.</a:t>
            </a:r>
          </a:p>
          <a:p>
            <a:r>
              <a:rPr lang="en-US" sz="1700" dirty="0" smtClean="0"/>
              <a:t>Jensen EC, </a:t>
            </a:r>
            <a:r>
              <a:rPr lang="en-US" sz="1700" dirty="0" err="1" smtClean="0"/>
              <a:t>Beitzel</a:t>
            </a:r>
            <a:r>
              <a:rPr lang="en-US" sz="1700" dirty="0" smtClean="0"/>
              <a:t> SM, </a:t>
            </a:r>
            <a:r>
              <a:rPr lang="en-US" sz="1700" dirty="0" err="1" smtClean="0"/>
              <a:t>Chowdhury</a:t>
            </a:r>
            <a:r>
              <a:rPr lang="en-US" sz="1700" dirty="0" smtClean="0"/>
              <a:t> A et al. (2005) Predicting Query Difficulty on the Web by Learning Visual Clues. In: Proceedings of the 2005 ACM conference on research and development in information retrieval, pp 615–616.</a:t>
            </a:r>
            <a:endParaRPr lang="en-US" sz="17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28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architectures for IR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architecture is that of a single retrieval method retrieving documents from a single document collection.</a:t>
            </a:r>
          </a:p>
          <a:p>
            <a:r>
              <a:rPr lang="en-US" dirty="0" smtClean="0"/>
              <a:t>Extended architectures are: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Federation</a:t>
            </a:r>
            <a:r>
              <a:rPr lang="en-US" dirty="0" smtClean="0"/>
              <a:t>: a single IR method retrieving documents from several document collections.</a:t>
            </a:r>
          </a:p>
          <a:p>
            <a:pPr lvl="2"/>
            <a:r>
              <a:rPr lang="en-US" dirty="0" smtClean="0"/>
              <a:t>Select the target collection</a:t>
            </a: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Metasearch</a:t>
            </a:r>
            <a:r>
              <a:rPr lang="en-US" dirty="0" smtClean="0"/>
              <a:t>: multiple IR methods retrieving documents from a single document collection.</a:t>
            </a:r>
          </a:p>
          <a:p>
            <a:pPr lvl="2"/>
            <a:r>
              <a:rPr lang="en-US" dirty="0" smtClean="0"/>
              <a:t>Combine results from all methods in one single list.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29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Content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section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Robust information retrieval</a:t>
            </a:r>
          </a:p>
          <a:p>
            <a:pPr lvl="1"/>
            <a:r>
              <a:rPr lang="en-US" dirty="0" smtClean="0"/>
              <a:t>Failure analysis</a:t>
            </a:r>
          </a:p>
          <a:p>
            <a:pPr lvl="1"/>
            <a:r>
              <a:rPr lang="en-US" dirty="0" smtClean="0"/>
              <a:t>Definition and evaluation of robustness</a:t>
            </a:r>
          </a:p>
          <a:p>
            <a:r>
              <a:rPr lang="en-US" dirty="0" smtClean="0"/>
              <a:t>Query difficulty prediction</a:t>
            </a:r>
          </a:p>
          <a:p>
            <a:pPr lvl="1"/>
            <a:r>
              <a:rPr lang="en-US" dirty="0" smtClean="0"/>
              <a:t>Pre-retrieval and post retrieval predictors</a:t>
            </a:r>
          </a:p>
          <a:p>
            <a:r>
              <a:rPr lang="en-US" dirty="0" smtClean="0"/>
              <a:t>Information fusion</a:t>
            </a:r>
          </a:p>
          <a:p>
            <a:pPr lvl="1"/>
            <a:r>
              <a:rPr lang="en-US" dirty="0" smtClean="0"/>
              <a:t>Main architectures and combination functions</a:t>
            </a:r>
          </a:p>
          <a:p>
            <a:pPr lvl="1"/>
            <a:r>
              <a:rPr lang="en-US" dirty="0" smtClean="0"/>
              <a:t>Predicting the success of information fusion</a:t>
            </a:r>
          </a:p>
          <a:p>
            <a:r>
              <a:rPr lang="en-US" dirty="0" smtClean="0"/>
              <a:t>Personalized information retrieval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selection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040560"/>
          </a:xfrm>
        </p:spPr>
        <p:txBody>
          <a:bodyPr/>
          <a:lstStyle/>
          <a:p>
            <a:r>
              <a:rPr lang="en-US" dirty="0" smtClean="0"/>
              <a:t>One of the main issues in </a:t>
            </a:r>
            <a:r>
              <a:rPr lang="en-US" i="1" dirty="0" smtClean="0">
                <a:solidFill>
                  <a:schemeClr val="accent1"/>
                </a:solidFill>
              </a:rPr>
              <a:t>distributed IR</a:t>
            </a:r>
          </a:p>
          <a:p>
            <a:r>
              <a:rPr lang="en-US" dirty="0" smtClean="0"/>
              <a:t>It refers to the automatic selection of a subset of collections (or servers) most likely to contain relevant documents for a given query.</a:t>
            </a:r>
            <a:endParaRPr lang="es-MX" dirty="0" smtClean="0"/>
          </a:p>
          <a:p>
            <a:r>
              <a:rPr lang="en-US" dirty="0" smtClean="0"/>
              <a:t>Selection techniques compute a score for each of the collections, based on their </a:t>
            </a:r>
            <a:r>
              <a:rPr lang="en-US" i="1" dirty="0" smtClean="0">
                <a:solidFill>
                  <a:schemeClr val="accent1"/>
                </a:solidFill>
              </a:rPr>
              <a:t>usefulness to the submitted query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s-MX" sz="2000" dirty="0" smtClean="0"/>
          </a:p>
          <a:p>
            <a:pPr algn="r">
              <a:buNone/>
            </a:pPr>
            <a:r>
              <a:rPr lang="en-US" dirty="0" smtClean="0">
                <a:solidFill>
                  <a:schemeClr val="accent2"/>
                </a:solidFill>
              </a:rPr>
              <a:t>Ideas for carrying out this task?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30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the usefulness of a collection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traditional methods are: </a:t>
            </a:r>
          </a:p>
          <a:p>
            <a:pPr lvl="1"/>
            <a:r>
              <a:rPr lang="en-US" dirty="0" smtClean="0"/>
              <a:t>Cluster all documents according to their topics, compute a </a:t>
            </a:r>
            <a:r>
              <a:rPr lang="en-US" i="1" dirty="0" smtClean="0"/>
              <a:t>language model for each topic</a:t>
            </a:r>
            <a:r>
              <a:rPr lang="en-US" dirty="0" smtClean="0"/>
              <a:t>, and select collections having topics that are most likely to generate the query. </a:t>
            </a:r>
            <a:r>
              <a:rPr lang="en-US" sz="1500" dirty="0" smtClean="0">
                <a:solidFill>
                  <a:schemeClr val="accent2"/>
                </a:solidFill>
              </a:rPr>
              <a:t>(</a:t>
            </a:r>
            <a:r>
              <a:rPr lang="en-US" sz="1500" dirty="0" err="1" smtClean="0">
                <a:solidFill>
                  <a:schemeClr val="accent2"/>
                </a:solidFill>
              </a:rPr>
              <a:t>Xu</a:t>
            </a:r>
            <a:r>
              <a:rPr lang="en-US" sz="1500" dirty="0" smtClean="0">
                <a:solidFill>
                  <a:schemeClr val="accent2"/>
                </a:solidFill>
              </a:rPr>
              <a:t> et al., 99)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Consider each collection as a single huge document and apply </a:t>
            </a:r>
            <a:r>
              <a:rPr lang="en-US" i="1" dirty="0" smtClean="0"/>
              <a:t>traditional document ranking </a:t>
            </a:r>
            <a:r>
              <a:rPr lang="en-US" dirty="0" smtClean="0"/>
              <a:t>methods. </a:t>
            </a:r>
            <a:r>
              <a:rPr lang="en-US" sz="1500" dirty="0" smtClean="0">
                <a:solidFill>
                  <a:schemeClr val="accent2"/>
                </a:solidFill>
              </a:rPr>
              <a:t>(</a:t>
            </a:r>
            <a:r>
              <a:rPr lang="en-US" sz="1500" dirty="0" err="1" smtClean="0">
                <a:solidFill>
                  <a:schemeClr val="accent2"/>
                </a:solidFill>
              </a:rPr>
              <a:t>Callan</a:t>
            </a:r>
            <a:r>
              <a:rPr lang="en-US" sz="1500" dirty="0" smtClean="0">
                <a:solidFill>
                  <a:schemeClr val="accent2"/>
                </a:solidFill>
              </a:rPr>
              <a:t>, 00)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Estimate the number of documents in each collection having </a:t>
            </a:r>
            <a:r>
              <a:rPr lang="en-US" i="1" dirty="0" smtClean="0"/>
              <a:t>similarities to the query</a:t>
            </a:r>
            <a:r>
              <a:rPr lang="en-US" dirty="0" smtClean="0"/>
              <a:t> greater than a predefined threshold. Then, sum these similarities in order to obtain the collection score. </a:t>
            </a:r>
            <a:r>
              <a:rPr lang="en-US" sz="1500" dirty="0" smtClean="0">
                <a:solidFill>
                  <a:schemeClr val="accent2"/>
                </a:solidFill>
              </a:rPr>
              <a:t>(</a:t>
            </a:r>
            <a:r>
              <a:rPr lang="en-US" sz="1500" dirty="0" err="1" smtClean="0">
                <a:solidFill>
                  <a:schemeClr val="accent2"/>
                </a:solidFill>
              </a:rPr>
              <a:t>Gravano</a:t>
            </a:r>
            <a:r>
              <a:rPr lang="en-US" sz="1500" dirty="0" smtClean="0">
                <a:solidFill>
                  <a:schemeClr val="accent2"/>
                </a:solidFill>
              </a:rPr>
              <a:t> et al., 99)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31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fusion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82550" algn="ctr">
              <a:buNone/>
            </a:pPr>
            <a:r>
              <a:rPr lang="en-US" dirty="0" smtClean="0"/>
              <a:t> </a:t>
            </a:r>
            <a:r>
              <a:rPr lang="en-US" sz="2800" i="1" dirty="0" smtClean="0">
                <a:solidFill>
                  <a:schemeClr val="accent2"/>
                </a:solidFill>
              </a:rPr>
              <a:t>In text retrieval …</a:t>
            </a:r>
            <a:br>
              <a:rPr lang="en-US" sz="2800" i="1" dirty="0" smtClean="0">
                <a:solidFill>
                  <a:schemeClr val="accent2"/>
                </a:solidFill>
              </a:rPr>
            </a:br>
            <a:r>
              <a:rPr lang="en-US" sz="2800" i="1" dirty="0" smtClean="0">
                <a:solidFill>
                  <a:schemeClr val="accent2"/>
                </a:solidFill>
              </a:rPr>
              <a:t>two heads are definitely better than one</a:t>
            </a:r>
          </a:p>
          <a:p>
            <a:pPr marL="0" indent="0" algn="ctr">
              <a:buNone/>
            </a:pPr>
            <a:endParaRPr lang="en-US" sz="1700" i="1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Retrieval performance can be greatly improved by using a number of different retrieval algorithms and combining their results. </a:t>
            </a:r>
          </a:p>
          <a:p>
            <a:r>
              <a:rPr lang="en-US" dirty="0" smtClean="0"/>
              <a:t>In a data fusion scheme:</a:t>
            </a:r>
          </a:p>
          <a:p>
            <a:pPr lvl="1"/>
            <a:r>
              <a:rPr lang="en-US" dirty="0" smtClean="0"/>
              <a:t>Each system contributes its estimates of which documents are likely to be relevant to the user’s query.</a:t>
            </a:r>
            <a:endParaRPr lang="es-MX" dirty="0" smtClean="0"/>
          </a:p>
          <a:p>
            <a:pPr lvl="1"/>
            <a:r>
              <a:rPr lang="en-US" dirty="0" smtClean="0"/>
              <a:t>The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combined estimate </a:t>
            </a:r>
            <a:r>
              <a:rPr lang="en-US" dirty="0" smtClean="0"/>
              <a:t>is typically more valuable than any single system’s estimate.</a:t>
            </a:r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32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data fusion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89119"/>
            <a:ext cx="8229600" cy="5733256"/>
          </a:xfrm>
        </p:spPr>
        <p:txBody>
          <a:bodyPr>
            <a:noAutofit/>
          </a:bodyPr>
          <a:lstStyle/>
          <a:p>
            <a:r>
              <a:rPr lang="en-US" sz="2800" dirty="0" smtClean="0"/>
              <a:t>Some basic assumptions:</a:t>
            </a:r>
          </a:p>
          <a:p>
            <a:pPr lvl="1"/>
            <a:r>
              <a:rPr lang="en-US" sz="2400" dirty="0" smtClean="0"/>
              <a:t>Different systems tend to retrieve </a:t>
            </a:r>
            <a:r>
              <a:rPr lang="en-US" sz="2400" i="1" dirty="0" smtClean="0"/>
              <a:t>some</a:t>
            </a:r>
            <a:r>
              <a:rPr lang="en-US" sz="2400" dirty="0" smtClean="0"/>
              <a:t> different relevant documents for the same query</a:t>
            </a:r>
          </a:p>
          <a:p>
            <a:pPr lvl="1"/>
            <a:r>
              <a:rPr lang="en-US" sz="2400" dirty="0" smtClean="0"/>
              <a:t>Different systems retrieve many of the same relevant documents, but different irrelevant ones</a:t>
            </a:r>
          </a:p>
          <a:p>
            <a:r>
              <a:rPr lang="en-US" sz="2800" dirty="0" smtClean="0"/>
              <a:t>The main benefit of data fusion is an </a:t>
            </a:r>
            <a:r>
              <a:rPr lang="en-US" sz="2800" i="1" dirty="0" smtClean="0">
                <a:solidFill>
                  <a:schemeClr val="accent2"/>
                </a:solidFill>
              </a:rPr>
              <a:t>improved recall</a:t>
            </a:r>
          </a:p>
          <a:p>
            <a:pPr lvl="1"/>
            <a:r>
              <a:rPr lang="en-US" sz="2400" dirty="0" smtClean="0"/>
              <a:t>The combined result list has more relevant documents than individual lists  </a:t>
            </a:r>
          </a:p>
          <a:p>
            <a:r>
              <a:rPr lang="en-US" sz="2800" dirty="0" smtClean="0"/>
              <a:t>Also a benefit caused by an </a:t>
            </a:r>
            <a:r>
              <a:rPr lang="en-US" sz="2800" i="1" dirty="0" smtClean="0">
                <a:solidFill>
                  <a:schemeClr val="accent2"/>
                </a:solidFill>
              </a:rPr>
              <a:t>improved precision</a:t>
            </a:r>
          </a:p>
          <a:p>
            <a:pPr lvl="1"/>
            <a:r>
              <a:rPr lang="en-US" sz="2400" dirty="0" smtClean="0"/>
              <a:t>The probability of a document being relevant to a query increase monotonically with the number of systems that retrieve the document.</a:t>
            </a:r>
            <a:endParaRPr lang="es-MX" sz="2400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33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effects for data fusion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5904656" cy="504056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Chorus effect</a:t>
            </a:r>
            <a:r>
              <a:rPr lang="en-US" i="1" dirty="0" smtClean="0"/>
              <a:t>: </a:t>
            </a:r>
            <a:r>
              <a:rPr lang="en-US" sz="3000" dirty="0" smtClean="0"/>
              <a:t>several retrieval approaches suggest that an item is relevant to a query. </a:t>
            </a:r>
          </a:p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Skimming effect</a:t>
            </a:r>
            <a:r>
              <a:rPr lang="en-US" i="1" dirty="0" smtClean="0"/>
              <a:t>: </a:t>
            </a:r>
            <a:r>
              <a:rPr lang="en-US" sz="3000" dirty="0" smtClean="0"/>
              <a:t>relevant documents are most likely to occur on the top of the list for each individual retrieval system.</a:t>
            </a:r>
          </a:p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Dark horse effect</a:t>
            </a:r>
            <a:r>
              <a:rPr lang="en-US" i="1" dirty="0" smtClean="0"/>
              <a:t>: </a:t>
            </a:r>
            <a:r>
              <a:rPr lang="en-US" sz="3000" dirty="0" smtClean="0"/>
              <a:t>systems which retrieve larger number of relevant documents must be treated differently than other.</a:t>
            </a:r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34</a:t>
            </a:fld>
            <a:endParaRPr lang="es-MX" dirty="0"/>
          </a:p>
        </p:txBody>
      </p:sp>
      <p:sp>
        <p:nvSpPr>
          <p:cNvPr id="6" name="5 Flecha derecha"/>
          <p:cNvSpPr/>
          <p:nvPr/>
        </p:nvSpPr>
        <p:spPr>
          <a:xfrm>
            <a:off x="6156176" y="1772816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Flecha derecha"/>
          <p:cNvSpPr/>
          <p:nvPr/>
        </p:nvSpPr>
        <p:spPr>
          <a:xfrm>
            <a:off x="6156176" y="3140968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Flecha derecha"/>
          <p:cNvSpPr/>
          <p:nvPr/>
        </p:nvSpPr>
        <p:spPr>
          <a:xfrm>
            <a:off x="6156176" y="4869160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CuadroTexto"/>
          <p:cNvSpPr txBox="1"/>
          <p:nvPr/>
        </p:nvSpPr>
        <p:spPr>
          <a:xfrm>
            <a:off x="7056655" y="1582058"/>
            <a:ext cx="1504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Precision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7136154" y="2977788"/>
            <a:ext cx="10362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Recall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55897" y="4705980"/>
            <a:ext cx="1504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Precision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combination methods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84119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Linearly combining the </a:t>
            </a:r>
            <a:r>
              <a:rPr lang="en-US" sz="3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normalized</a:t>
            </a:r>
            <a:r>
              <a:rPr lang="en-US" sz="3000" dirty="0" smtClean="0"/>
              <a:t> relevance scores given to each document.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This fusion model requires both </a:t>
            </a:r>
            <a:r>
              <a:rPr lang="en-US" sz="3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relevance scores </a:t>
            </a:r>
            <a:r>
              <a:rPr lang="en-US" sz="3000" dirty="0" smtClean="0"/>
              <a:t>and </a:t>
            </a:r>
            <a:r>
              <a:rPr lang="en-US" sz="3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training data </a:t>
            </a:r>
            <a:r>
              <a:rPr lang="en-US" sz="3000" dirty="0" smtClean="0"/>
              <a:t>to determine the weight </a:t>
            </a:r>
            <a:r>
              <a:rPr lang="en-US" sz="3000" i="1" dirty="0" err="1" smtClean="0"/>
              <a:t>α</a:t>
            </a:r>
            <a:r>
              <a:rPr lang="en-US" sz="3000" i="1" baseline="-25000" dirty="0" err="1" smtClean="0"/>
              <a:t>l</a:t>
            </a:r>
            <a:r>
              <a:rPr lang="en-US" sz="3000" dirty="0" smtClean="0"/>
              <a:t> given to each input system.</a:t>
            </a:r>
          </a:p>
          <a:p>
            <a:r>
              <a:rPr lang="en-US" sz="3000" dirty="0" smtClean="0"/>
              <a:t>It takes advantage of the 3 effects; however, this technique has not yet been shown to produce reliable improvement.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35</a:t>
            </a:fld>
            <a:endParaRPr lang="es-MX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2407940" y="2274072"/>
          <a:ext cx="3964260" cy="938904"/>
        </p:xfrm>
        <a:graphic>
          <a:graphicData uri="http://schemas.openxmlformats.org/presentationml/2006/ole">
            <p:oleObj spid="_x0000_s123907" name="Ecuación" r:id="rId3" imgW="144756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score combination functions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36</a:t>
            </a:fld>
            <a:endParaRPr lang="es-MX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172072" y="1268760"/>
          <a:ext cx="4560168" cy="2286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76858"/>
                <a:gridCol w="31833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Combined score =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CombMAX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MAX(individual</a:t>
                      </a:r>
                      <a:r>
                        <a:rPr lang="en-US" sz="2000" baseline="0" dirty="0" smtClean="0"/>
                        <a:t> scores)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CombMIN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MIN(individual scores)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CombSUM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SUM(individual scores)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CombMNZ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SUM(individual scores)</a:t>
                      </a:r>
                      <a:r>
                        <a:rPr lang="en-US" sz="2000" baseline="0" dirty="0" smtClean="0"/>
                        <a:t> x Number of non-zero scores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36919" y="3921181"/>
            <a:ext cx="8676456" cy="2232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CombMIN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→ minimize the probability that a non-relevant would be highly ranked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CombMAX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→ minimize the number of relevant documents poorly ranked.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CombSUM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CombMNZ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not only consider the skimming effect but also the chorus effect.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450" y="2792803"/>
            <a:ext cx="8719889" cy="2285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CombMNZ</a:t>
            </a:r>
            <a:r>
              <a:rPr lang="en-US" dirty="0" smtClean="0"/>
              <a:t> using rank information</a:t>
            </a:r>
            <a:endParaRPr lang="en-US" dirty="0"/>
          </a:p>
        </p:txBody>
      </p:sp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9 CuadroTexto"/>
          <p:cNvSpPr txBox="1"/>
          <p:nvPr/>
        </p:nvSpPr>
        <p:spPr>
          <a:xfrm>
            <a:off x="1019692" y="1844824"/>
            <a:ext cx="2696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Number of lists containing</a:t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the document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2699792" y="2492896"/>
            <a:ext cx="1008112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318054" y="1979548"/>
            <a:ext cx="2788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Inverse of the rank as score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16" name="15 Conector recto de flecha"/>
          <p:cNvCxnSpPr>
            <a:stCxn id="14" idx="2"/>
          </p:cNvCxnSpPr>
          <p:nvPr/>
        </p:nvCxnSpPr>
        <p:spPr>
          <a:xfrm rot="16200000" flipH="1">
            <a:off x="6362253" y="2698973"/>
            <a:ext cx="720080" cy="19894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731" y="1516732"/>
            <a:ext cx="80867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Fuzzy </a:t>
            </a:r>
            <a:r>
              <a:rPr lang="en-US" dirty="0" err="1" smtClean="0"/>
              <a:t>Borda</a:t>
            </a:r>
            <a:r>
              <a:rPr lang="en-US" dirty="0" smtClean="0"/>
              <a:t> Count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38</a:t>
            </a:fld>
            <a:endParaRPr lang="es-MX" dirty="0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18 CuadroTexto"/>
          <p:cNvSpPr txBox="1"/>
          <p:nvPr/>
        </p:nvSpPr>
        <p:spPr>
          <a:xfrm>
            <a:off x="131015" y="3462689"/>
            <a:ext cx="2633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how much expert </a:t>
            </a:r>
            <a:r>
              <a:rPr lang="en-US" b="1" i="1" dirty="0" err="1" smtClean="0">
                <a:solidFill>
                  <a:schemeClr val="accent2"/>
                </a:solidFill>
              </a:rPr>
              <a:t>i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(list </a:t>
            </a:r>
            <a:r>
              <a:rPr lang="en-US" b="1" i="1" dirty="0" smtClean="0">
                <a:solidFill>
                  <a:schemeClr val="accent2"/>
                </a:solidFill>
              </a:rPr>
              <a:t>L</a:t>
            </a:r>
            <a:r>
              <a:rPr lang="en-US" b="1" i="1" baseline="-25000" dirty="0" smtClean="0">
                <a:solidFill>
                  <a:schemeClr val="accent2"/>
                </a:solidFill>
              </a:rPr>
              <a:t>i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prefers </a:t>
            </a:r>
            <a:r>
              <a:rPr lang="en-US" b="1" i="1" dirty="0" err="1" smtClean="0">
                <a:solidFill>
                  <a:schemeClr val="accent2"/>
                </a:solidFill>
              </a:rPr>
              <a:t>d</a:t>
            </a:r>
            <a:r>
              <a:rPr lang="en-US" b="1" i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b="1" dirty="0" smtClean="0">
                <a:solidFill>
                  <a:schemeClr val="accent2"/>
                </a:solidFill>
              </a:rPr>
              <a:t> to </a:t>
            </a:r>
            <a:r>
              <a:rPr lang="en-US" b="1" i="1" dirty="0" err="1" smtClean="0">
                <a:solidFill>
                  <a:schemeClr val="accent2"/>
                </a:solidFill>
              </a:rPr>
              <a:t>d</a:t>
            </a:r>
            <a:r>
              <a:rPr lang="en-US" b="1" i="1" baseline="-25000" dirty="0" err="1" smtClean="0">
                <a:solidFill>
                  <a:schemeClr val="accent2"/>
                </a:solidFill>
              </a:rPr>
              <a:t>j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1540742" y="4181028"/>
            <a:ext cx="432048" cy="360040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316606" y="2236812"/>
            <a:ext cx="3170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Degree of preference of </a:t>
            </a:r>
            <a:r>
              <a:rPr lang="en-US" b="1" i="1" dirty="0" err="1" smtClean="0">
                <a:solidFill>
                  <a:schemeClr val="accent1"/>
                </a:solidFill>
              </a:rPr>
              <a:t>d</a:t>
            </a:r>
            <a:r>
              <a:rPr lang="en-US" b="1" i="1" baseline="-25000" dirty="0" err="1" smtClean="0">
                <a:solidFill>
                  <a:schemeClr val="accent1"/>
                </a:solidFill>
              </a:rPr>
              <a:t>k</a:t>
            </a:r>
            <a:r>
              <a:rPr lang="en-US" b="1" dirty="0" smtClean="0">
                <a:solidFill>
                  <a:schemeClr val="accent1"/>
                </a:solidFill>
              </a:rPr>
              <a:t> by </a:t>
            </a:r>
            <a:r>
              <a:rPr lang="en-US" b="1" i="1" dirty="0" smtClean="0">
                <a:solidFill>
                  <a:schemeClr val="accent1"/>
                </a:solidFill>
              </a:rPr>
              <a:t>L</a:t>
            </a:r>
            <a:r>
              <a:rPr lang="en-US" b="1" i="1" baseline="-25000" dirty="0" smtClean="0">
                <a:solidFill>
                  <a:schemeClr val="accent1"/>
                </a:solidFill>
              </a:rPr>
              <a:t>i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24" name="23 Conector recto de flecha"/>
          <p:cNvCxnSpPr/>
          <p:nvPr/>
        </p:nvCxnSpPr>
        <p:spPr>
          <a:xfrm>
            <a:off x="1648246" y="2668860"/>
            <a:ext cx="1152128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6869334" y="2380828"/>
            <a:ext cx="1765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Global degree of</a:t>
            </a:r>
            <a:b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preference of </a:t>
            </a:r>
            <a:r>
              <a:rPr lang="en-US" b="1" i="1" dirty="0" err="1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en-US" b="1" i="1" baseline="-25000" dirty="0" err="1" smtClean="0">
                <a:solidFill>
                  <a:schemeClr val="bg2">
                    <a:lumMod val="50000"/>
                  </a:schemeClr>
                </a:solidFill>
              </a:rPr>
              <a:t>k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9" name="28 Conector recto de flecha"/>
          <p:cNvCxnSpPr/>
          <p:nvPr/>
        </p:nvCxnSpPr>
        <p:spPr>
          <a:xfrm rot="10800000">
            <a:off x="6149254" y="2236812"/>
            <a:ext cx="648072" cy="288032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Beyond fusion: selection of best IR system</a:t>
            </a:r>
            <a:endParaRPr lang="en-US" sz="35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04056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How to determine the best system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for a particular query?</a:t>
            </a:r>
          </a:p>
          <a:p>
            <a:r>
              <a:rPr lang="en-US" dirty="0" smtClean="0"/>
              <a:t>Analyzing each system by itself</a:t>
            </a:r>
          </a:p>
          <a:p>
            <a:pPr lvl="1"/>
            <a:r>
              <a:rPr lang="en-US" sz="2600" dirty="0" smtClean="0"/>
              <a:t>Using something like the clarity score</a:t>
            </a:r>
          </a:p>
          <a:p>
            <a:r>
              <a:rPr lang="en-US" dirty="0" smtClean="0"/>
              <a:t>Analyzing several systems at the same time; borrowing ideas from data fusion.</a:t>
            </a:r>
          </a:p>
          <a:p>
            <a:pPr lvl="1"/>
            <a:r>
              <a:rPr lang="en-US" sz="2600" dirty="0" smtClean="0"/>
              <a:t>The list with the greatest number of redundant documents in the higher positions is the best one.</a:t>
            </a:r>
          </a:p>
          <a:p>
            <a:pPr lvl="1"/>
            <a:r>
              <a:rPr lang="en-US" sz="2600" dirty="0" smtClean="0"/>
              <a:t>The list having more elements in a combined list (obtained by a fusion method) is the best one.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39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a great number and variety of IR approaches:</a:t>
            </a:r>
          </a:p>
          <a:p>
            <a:pPr lvl="1"/>
            <a:r>
              <a:rPr lang="en-US" dirty="0" smtClean="0"/>
              <a:t>Several document representations</a:t>
            </a:r>
          </a:p>
          <a:p>
            <a:pPr lvl="2"/>
            <a:r>
              <a:rPr lang="en-US" dirty="0" err="1" smtClean="0"/>
              <a:t>BoW</a:t>
            </a:r>
            <a:r>
              <a:rPr lang="en-US" dirty="0" smtClean="0"/>
              <a:t>, with POS tags, with senses, </a:t>
            </a:r>
            <a:r>
              <a:rPr lang="en-US" dirty="0" err="1" smtClean="0"/>
              <a:t>BoC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Several IR models</a:t>
            </a:r>
          </a:p>
          <a:p>
            <a:pPr lvl="2"/>
            <a:r>
              <a:rPr lang="en-US" dirty="0" err="1" smtClean="0"/>
              <a:t>Vectorial</a:t>
            </a:r>
            <a:r>
              <a:rPr lang="en-US" dirty="0" smtClean="0"/>
              <a:t>, probabilistic, language models, etc.</a:t>
            </a:r>
          </a:p>
          <a:p>
            <a:pPr lvl="1"/>
            <a:r>
              <a:rPr lang="en-US" dirty="0" smtClean="0"/>
              <a:t>Several weighting schemes</a:t>
            </a:r>
          </a:p>
          <a:p>
            <a:pPr lvl="2"/>
            <a:r>
              <a:rPr lang="en-US" dirty="0" smtClean="0"/>
              <a:t>Boolean, </a:t>
            </a:r>
            <a:r>
              <a:rPr lang="en-US" dirty="0" err="1" smtClean="0"/>
              <a:t>tfxidf</a:t>
            </a:r>
            <a:r>
              <a:rPr lang="en-US" dirty="0" smtClean="0"/>
              <a:t>, okapi, etc.</a:t>
            </a:r>
          </a:p>
          <a:p>
            <a:pPr lvl="1"/>
            <a:r>
              <a:rPr lang="en-US" dirty="0" smtClean="0"/>
              <a:t>An additional techniques:</a:t>
            </a:r>
          </a:p>
          <a:p>
            <a:pPr lvl="2"/>
            <a:r>
              <a:rPr lang="en-US" dirty="0" smtClean="0"/>
              <a:t>Relevance feedback and query expansion</a:t>
            </a:r>
          </a:p>
          <a:p>
            <a:pPr lvl="2"/>
            <a:endParaRPr lang="en-US" sz="900" dirty="0" smtClean="0"/>
          </a:p>
          <a:p>
            <a:pPr algn="r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Which one is the best approach?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4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fusion: selection of best IR system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Is it possible to learn from previous queries?</a:t>
            </a:r>
          </a:p>
          <a:p>
            <a:pPr algn="ctr">
              <a:buNone/>
            </a:pPr>
            <a:endParaRPr lang="en-US" sz="1100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Select the IR system depending on the type of question.</a:t>
            </a:r>
          </a:p>
          <a:p>
            <a:pPr lvl="1"/>
            <a:r>
              <a:rPr lang="en-US" dirty="0" smtClean="0"/>
              <a:t>Very related with the evaluation of the query difficulty.</a:t>
            </a:r>
          </a:p>
          <a:p>
            <a:r>
              <a:rPr lang="en-US" dirty="0" smtClean="0"/>
              <a:t>Method: generate clusters of similar queries, and determine (by analyzing MAP results) the best system for each group.</a:t>
            </a:r>
          </a:p>
          <a:p>
            <a:pPr lvl="1"/>
            <a:r>
              <a:rPr lang="en-US" dirty="0" smtClean="0"/>
              <a:t>Queries may be describe by the linguistic characteristics used for evaluating query complexity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40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fusion: evaluating its performance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Is it possible to predict the performance of fusion?</a:t>
            </a:r>
          </a:p>
          <a:p>
            <a:pPr algn="ctr">
              <a:buNone/>
            </a:pPr>
            <a:endParaRPr lang="en-US" sz="1500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Necessary to know performance rate of individual systems.</a:t>
            </a:r>
          </a:p>
          <a:p>
            <a:r>
              <a:rPr lang="en-US" dirty="0" smtClean="0"/>
              <a:t>Supervised methods → linear regression</a:t>
            </a:r>
          </a:p>
          <a:p>
            <a:pPr lvl="1"/>
            <a:r>
              <a:rPr lang="en-US" dirty="0" smtClean="0"/>
              <a:t>Common features are: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number of systems, rate of overlap, average MAP, MAP standard deviation, and best individual MAP.</a:t>
            </a:r>
          </a:p>
          <a:p>
            <a:r>
              <a:rPr lang="en-US" dirty="0" smtClean="0"/>
              <a:t>Interesting facts:</a:t>
            </a:r>
          </a:p>
          <a:p>
            <a:pPr lvl="1"/>
            <a:r>
              <a:rPr lang="en-US" dirty="0" smtClean="0"/>
              <a:t>Not always fusion can improve best individual result</a:t>
            </a:r>
          </a:p>
          <a:p>
            <a:pPr lvl="2"/>
            <a:r>
              <a:rPr lang="en-US" dirty="0" smtClean="0"/>
              <a:t>But almost always is better than average performance</a:t>
            </a:r>
          </a:p>
          <a:p>
            <a:pPr lvl="1"/>
            <a:r>
              <a:rPr lang="en-US" dirty="0" smtClean="0"/>
              <a:t>Include a “bad” list sometimes help to improve fusion</a:t>
            </a:r>
          </a:p>
          <a:p>
            <a:pPr lvl="2"/>
            <a:r>
              <a:rPr lang="en-US" dirty="0" smtClean="0"/>
              <a:t>Lists’ usefulness must be evaluated in relation to others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41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data fusion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42</a:t>
            </a:fld>
            <a:endParaRPr lang="es-MX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In linear combination methods, </a:t>
            </a:r>
            <a:r>
              <a:rPr lang="en-US" sz="3000" i="1" dirty="0" smtClean="0"/>
              <a:t>α</a:t>
            </a:r>
            <a:r>
              <a:rPr lang="en-US" sz="3000" dirty="0" smtClean="0"/>
              <a:t>-weights are determined from training data. </a:t>
            </a:r>
          </a:p>
          <a:p>
            <a:pPr lvl="1"/>
            <a:r>
              <a:rPr lang="en-US" sz="2600" dirty="0" smtClean="0"/>
              <a:t>They indicate the relevance of each system (list). </a:t>
            </a:r>
          </a:p>
          <a:p>
            <a:endParaRPr lang="en-US" sz="3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3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3000" dirty="0" smtClean="0"/>
              <a:t>The idea of dynamic fusion is to determine this weights per query, without using training data.</a:t>
            </a:r>
          </a:p>
          <a:p>
            <a:pPr lvl="1"/>
            <a:r>
              <a:rPr lang="en-US" dirty="0" smtClean="0"/>
              <a:t>Analyzing each list by itself (~ </a:t>
            </a:r>
            <a:r>
              <a:rPr lang="en-US" sz="2600" dirty="0" smtClean="0"/>
              <a:t>clarity score)</a:t>
            </a:r>
          </a:p>
          <a:p>
            <a:pPr lvl="1"/>
            <a:r>
              <a:rPr lang="en-US" dirty="0" smtClean="0"/>
              <a:t>Analyzing several list at the same time (overlap with the rest of the lists).</a:t>
            </a:r>
            <a:endParaRPr lang="en-US" sz="2200" dirty="0" smtClean="0"/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2479948" y="2846346"/>
          <a:ext cx="3676228" cy="870686"/>
        </p:xfrm>
        <a:graphic>
          <a:graphicData uri="http://schemas.openxmlformats.org/presentationml/2006/ole">
            <p:oleObj spid="_x0000_s136195" name="Ecuación" r:id="rId3" imgW="144756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Multimodal fusion in IR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Combining multiple modalities in order to accomplish a multimedia retrieval tasks</a:t>
            </a:r>
          </a:p>
          <a:p>
            <a:r>
              <a:rPr lang="en-US" dirty="0" smtClean="0"/>
              <a:t>The fusion of multiple modalities can provide complementary information and increase the accuracy of the overall decision making process. </a:t>
            </a:r>
          </a:p>
          <a:p>
            <a:r>
              <a:rPr lang="en-US" dirty="0" smtClean="0"/>
              <a:t>Some examples are: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Web retrieval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textual, metadata and style information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Geographic IR: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topic and geographic information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Image retrieval: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visual and textual information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Speech retrieval: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textual and audio information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Video retrieval: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textual, visual, audio information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43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fusion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fusion of different modalities is generally performed at two levels.</a:t>
            </a:r>
          </a:p>
          <a:p>
            <a:r>
              <a:rPr lang="en-US" dirty="0" smtClean="0"/>
              <a:t>Feature level (early fusion)</a:t>
            </a:r>
          </a:p>
          <a:p>
            <a:pPr lvl="1"/>
            <a:r>
              <a:rPr lang="en-US" dirty="0" smtClean="0"/>
              <a:t>Features extracted from input data are combined in </a:t>
            </a:r>
            <a:r>
              <a:rPr lang="en-US" dirty="0" smtClean="0">
                <a:solidFill>
                  <a:schemeClr val="accent2"/>
                </a:solidFill>
              </a:rPr>
              <a:t>one single index</a:t>
            </a:r>
            <a:r>
              <a:rPr lang="en-US" dirty="0" smtClean="0"/>
              <a:t>. All features are used together during the retrieval phase.</a:t>
            </a:r>
          </a:p>
          <a:p>
            <a:r>
              <a:rPr lang="en-US" dirty="0" smtClean="0"/>
              <a:t>Decision level (late fusion)</a:t>
            </a:r>
          </a:p>
          <a:p>
            <a:pPr lvl="1"/>
            <a:r>
              <a:rPr lang="en-US" dirty="0" smtClean="0"/>
              <a:t>Each modality provides an initial result list obtained based on </a:t>
            </a:r>
            <a:r>
              <a:rPr lang="en-US" dirty="0" err="1" smtClean="0"/>
              <a:t>unimodal</a:t>
            </a:r>
            <a:r>
              <a:rPr lang="en-US" dirty="0" smtClean="0"/>
              <a:t> features. Then, local </a:t>
            </a:r>
            <a:r>
              <a:rPr lang="en-US" dirty="0" smtClean="0">
                <a:solidFill>
                  <a:schemeClr val="accent2"/>
                </a:solidFill>
              </a:rPr>
              <a:t>results are combined </a:t>
            </a:r>
            <a:r>
              <a:rPr lang="en-US" dirty="0" smtClean="0"/>
              <a:t>to generate a single result list.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44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late fusion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45</a:t>
            </a:fld>
            <a:endParaRPr lang="es-MX" dirty="0"/>
          </a:p>
        </p:txBody>
      </p:sp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Simplicity </a:t>
            </a:r>
          </a:p>
          <a:p>
            <a:pPr lvl="1"/>
            <a:r>
              <a:rPr lang="en-US" dirty="0" smtClean="0"/>
              <a:t>Features from different modalities may have different representations, whereas decisions usually have the same representation.</a:t>
            </a:r>
          </a:p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Easy to increase the number of modalities</a:t>
            </a:r>
          </a:p>
          <a:p>
            <a:r>
              <a:rPr lang="en-US" dirty="0" smtClean="0"/>
              <a:t>Flexibility</a:t>
            </a:r>
          </a:p>
          <a:p>
            <a:pPr lvl="1"/>
            <a:r>
              <a:rPr lang="en-US" dirty="0" smtClean="0"/>
              <a:t>Allows to use the most suitable methods for analyzing each single modality, such as hidden Markov model (HMM) for audio and support vector machine (SVM) for image.</a:t>
            </a:r>
          </a:p>
          <a:p>
            <a:pPr lvl="1">
              <a:buNone/>
            </a:pPr>
            <a:endParaRPr lang="en-US" sz="1300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However, it is very sensitive to the quality of </a:t>
            </a:r>
            <a:r>
              <a:rPr lang="en-US" sz="2400" dirty="0" err="1" smtClean="0">
                <a:solidFill>
                  <a:schemeClr val="accent2"/>
                </a:solidFill>
              </a:rPr>
              <a:t>unimodal</a:t>
            </a:r>
            <a:r>
              <a:rPr lang="en-US" sz="2400" dirty="0" smtClean="0">
                <a:solidFill>
                  <a:schemeClr val="accent2"/>
                </a:solidFill>
              </a:rPr>
              <a:t> result lists. In complex scenarios early fusion have shown </a:t>
            </a:r>
            <a:r>
              <a:rPr lang="en-US" sz="2400" smtClean="0">
                <a:solidFill>
                  <a:schemeClr val="accent2"/>
                </a:solidFill>
              </a:rPr>
              <a:t>better results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IR scheme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most existing retrieval models, the retrieval problem is often taken as involving one</a:t>
            </a:r>
            <a:r>
              <a:rPr lang="en-US" dirty="0" smtClean="0"/>
              <a:t> single query </a:t>
            </a:r>
            <a:r>
              <a:rPr lang="en-US" dirty="0" smtClean="0"/>
              <a:t>and a set of documents.</a:t>
            </a:r>
            <a:endParaRPr lang="es-MX" dirty="0" smtClean="0"/>
          </a:p>
          <a:p>
            <a:pPr lvl="1"/>
            <a:r>
              <a:rPr lang="en-US" dirty="0" smtClean="0"/>
              <a:t>Information about the actual user and search context is largely ignored.</a:t>
            </a:r>
            <a:endParaRPr lang="es-MX" dirty="0" smtClean="0"/>
          </a:p>
          <a:p>
            <a:r>
              <a:rPr lang="en-US" dirty="0" smtClean="0"/>
              <a:t> </a:t>
            </a:r>
            <a:r>
              <a:rPr lang="en-US" dirty="0" smtClean="0"/>
              <a:t>Results </a:t>
            </a:r>
            <a:r>
              <a:rPr lang="en-US" dirty="0" smtClean="0"/>
              <a:t>are improved doing query </a:t>
            </a:r>
            <a:r>
              <a:rPr lang="en-US" dirty="0" smtClean="0"/>
              <a:t>expansion</a:t>
            </a:r>
            <a:endParaRPr lang="en-US" dirty="0" smtClean="0"/>
          </a:p>
          <a:p>
            <a:pPr lvl="1"/>
            <a:r>
              <a:rPr lang="en-US" dirty="0" smtClean="0"/>
              <a:t>Asking for some feedback to the </a:t>
            </a:r>
            <a:r>
              <a:rPr lang="en-US" dirty="0" smtClean="0"/>
              <a:t>user or using pseudo feedback</a:t>
            </a:r>
            <a:endParaRPr lang="es-MX" dirty="0" smtClean="0"/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46</a:t>
            </a:fld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3837091" y="5301208"/>
            <a:ext cx="4407317" cy="584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</a:pPr>
            <a:r>
              <a:rPr lang="en-US" sz="3600" i="1" dirty="0" smtClean="0">
                <a:solidFill>
                  <a:schemeClr val="accent2"/>
                </a:solidFill>
              </a:rPr>
              <a:t>Explicit </a:t>
            </a:r>
            <a:r>
              <a:rPr lang="en-US" sz="3600" i="1" dirty="0" smtClean="0">
                <a:solidFill>
                  <a:schemeClr val="accent2"/>
                </a:solidFill>
              </a:rPr>
              <a:t>user feedback</a:t>
            </a:r>
            <a:r>
              <a:rPr lang="en-US" sz="3600" i="1" dirty="0" smtClean="0">
                <a:solidFill>
                  <a:schemeClr val="accent2"/>
                </a:solidFill>
              </a:rPr>
              <a:t>!</a:t>
            </a:r>
            <a:endParaRPr lang="en-US" sz="3600" i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personalized IR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Commonly users modify their queries </a:t>
            </a:r>
            <a:r>
              <a:rPr lang="en-US" dirty="0" smtClean="0"/>
              <a:t>several times for one </a:t>
            </a:r>
            <a:r>
              <a:rPr lang="en-US" dirty="0" smtClean="0"/>
              <a:t>information need</a:t>
            </a:r>
            <a:r>
              <a:rPr lang="en-US" dirty="0" smtClean="0"/>
              <a:t>.</a:t>
            </a:r>
            <a:endParaRPr lang="es-MX" dirty="0" smtClean="0"/>
          </a:p>
          <a:p>
            <a:r>
              <a:rPr lang="en-US" dirty="0" smtClean="0"/>
              <a:t> </a:t>
            </a:r>
            <a:r>
              <a:rPr lang="en-US" dirty="0" smtClean="0"/>
              <a:t>In </a:t>
            </a:r>
            <a:r>
              <a:rPr lang="en-US" dirty="0" smtClean="0"/>
              <a:t>such an </a:t>
            </a:r>
            <a:r>
              <a:rPr lang="en-US" dirty="0" smtClean="0">
                <a:solidFill>
                  <a:schemeClr val="accent2"/>
                </a:solidFill>
              </a:rPr>
              <a:t>interactive retrieval scenario</a:t>
            </a:r>
            <a:r>
              <a:rPr lang="en-US" dirty="0" smtClean="0"/>
              <a:t>, </a:t>
            </a:r>
            <a:r>
              <a:rPr lang="en-US" dirty="0" smtClean="0"/>
              <a:t>all interaction </a:t>
            </a:r>
            <a:r>
              <a:rPr lang="en-US" dirty="0" smtClean="0"/>
              <a:t>history </a:t>
            </a:r>
            <a:r>
              <a:rPr lang="en-US" dirty="0" smtClean="0"/>
              <a:t>would be </a:t>
            </a:r>
            <a:r>
              <a:rPr lang="en-US" dirty="0" smtClean="0"/>
              <a:t>available to </a:t>
            </a:r>
            <a:r>
              <a:rPr lang="en-US" dirty="0" smtClean="0"/>
              <a:t>us</a:t>
            </a:r>
          </a:p>
          <a:p>
            <a:pPr lvl="1"/>
            <a:r>
              <a:rPr lang="en-US" dirty="0" smtClean="0"/>
              <a:t>Past queries</a:t>
            </a:r>
          </a:p>
          <a:p>
            <a:pPr lvl="1"/>
            <a:r>
              <a:rPr lang="en-US" dirty="0" smtClean="0"/>
              <a:t>Some relevance judgments</a:t>
            </a:r>
          </a:p>
          <a:p>
            <a:pPr lvl="1"/>
            <a:r>
              <a:rPr lang="en-US" dirty="0" smtClean="0"/>
              <a:t>Information </a:t>
            </a:r>
            <a:r>
              <a:rPr lang="en-US" dirty="0" smtClean="0"/>
              <a:t>about which documents the </a:t>
            </a:r>
            <a:r>
              <a:rPr lang="en-US" dirty="0" smtClean="0"/>
              <a:t>user has </a:t>
            </a:r>
            <a:r>
              <a:rPr lang="en-US" dirty="0" smtClean="0"/>
              <a:t>chosen to </a:t>
            </a:r>
            <a:r>
              <a:rPr lang="en-US" dirty="0" smtClean="0"/>
              <a:t>view</a:t>
            </a:r>
          </a:p>
          <a:p>
            <a:pPr lvl="1">
              <a:buNone/>
            </a:pPr>
            <a:endParaRPr lang="es-MX" sz="2000" dirty="0" smtClean="0"/>
          </a:p>
          <a:p>
            <a:pPr algn="r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How to use this information to improve retrieval?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47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issues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208912" cy="50405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History </a:t>
            </a:r>
            <a:r>
              <a:rPr lang="en-US" sz="2800" dirty="0" smtClean="0"/>
              <a:t>information can </a:t>
            </a:r>
            <a:r>
              <a:rPr lang="en-US" sz="2800" dirty="0" smtClean="0"/>
              <a:t>be exploited </a:t>
            </a:r>
            <a:r>
              <a:rPr lang="en-US" sz="2800" dirty="0" smtClean="0"/>
              <a:t>to </a:t>
            </a:r>
            <a:r>
              <a:rPr lang="en-US" sz="2800" dirty="0" smtClean="0"/>
              <a:t>improve </a:t>
            </a:r>
            <a:r>
              <a:rPr lang="en-US" sz="2800" dirty="0" smtClean="0"/>
              <a:t>the retrieval </a:t>
            </a:r>
            <a:r>
              <a:rPr lang="en-US" sz="2800" dirty="0" smtClean="0"/>
              <a:t>performance </a:t>
            </a:r>
            <a:r>
              <a:rPr lang="en-US" sz="2800" dirty="0" smtClean="0"/>
              <a:t>for the </a:t>
            </a:r>
            <a:r>
              <a:rPr lang="en-US" sz="2800" dirty="0" smtClean="0"/>
              <a:t>current query by:</a:t>
            </a:r>
          </a:p>
          <a:p>
            <a:pPr marL="1436688" lvl="1" indent="-355600"/>
            <a:r>
              <a:rPr lang="en-US" dirty="0" smtClean="0"/>
              <a:t>Expanding the current </a:t>
            </a:r>
            <a:r>
              <a:rPr lang="en-US" dirty="0" smtClean="0"/>
              <a:t>query</a:t>
            </a:r>
            <a:endParaRPr lang="en-US" dirty="0" smtClean="0">
              <a:solidFill>
                <a:schemeClr val="accent2"/>
              </a:solidFill>
            </a:endParaRPr>
          </a:p>
          <a:p>
            <a:pPr marL="1436688" lvl="1" indent="-355600"/>
            <a:r>
              <a:rPr lang="en-US" dirty="0" smtClean="0"/>
              <a:t>Enhancing the evaluation of documents using a combination of query language models</a:t>
            </a:r>
            <a:endParaRPr lang="en-US" dirty="0" smtClean="0">
              <a:solidFill>
                <a:schemeClr val="accent2"/>
              </a:solidFill>
            </a:endParaRPr>
          </a:p>
          <a:p>
            <a:pPr marL="1436688" lvl="1" indent="-355600"/>
            <a:r>
              <a:rPr lang="en-US" dirty="0" smtClean="0"/>
              <a:t>Combining results from all session queries</a:t>
            </a:r>
          </a:p>
          <a:p>
            <a:pPr marL="1836738" lvl="2" indent="-355600"/>
            <a:r>
              <a:rPr lang="en-US" dirty="0" smtClean="0"/>
              <a:t>Re-ranking (pruning documents not related to previous queries)                                                          </a:t>
            </a:r>
          </a:p>
          <a:p>
            <a:pPr lvl="1">
              <a:buNone/>
            </a:pPr>
            <a:endParaRPr lang="en-US" sz="1800" dirty="0" smtClean="0"/>
          </a:p>
          <a:p>
            <a:pPr algn="r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Ideas for doing these actions?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48</a:t>
            </a:fld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314569" y="2348880"/>
            <a:ext cx="1193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2"/>
                </a:solidFill>
              </a:rPr>
              <a:t>Disambiguation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14569" y="2852936"/>
            <a:ext cx="1162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2"/>
                </a:solidFill>
              </a:rPr>
              <a:t>R</a:t>
            </a:r>
            <a:r>
              <a:rPr lang="en-US" sz="1200" b="1" dirty="0" smtClean="0">
                <a:solidFill>
                  <a:schemeClr val="accent2"/>
                </a:solidFill>
              </a:rPr>
              <a:t>epresentation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94192" y="3789040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2"/>
                </a:solidFill>
              </a:rPr>
              <a:t>Fusion</a:t>
            </a:r>
            <a:endParaRPr lang="en-US" sz="1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Enhancing query disambiguation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22322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Query = “new jaguar”</a:t>
            </a:r>
          </a:p>
          <a:p>
            <a:pPr lvl="1"/>
            <a:r>
              <a:rPr lang="en-US" dirty="0" smtClean="0"/>
              <a:t>Interested in the car or in the animal?; Difficult to define using only information from this query</a:t>
            </a:r>
          </a:p>
          <a:p>
            <a:pPr lvl="1"/>
            <a:r>
              <a:rPr lang="en-US" dirty="0" smtClean="0"/>
              <a:t>But if previous queries are: “Birmingham </a:t>
            </a:r>
            <a:r>
              <a:rPr lang="en-US" dirty="0" smtClean="0">
                <a:solidFill>
                  <a:schemeClr val="accent2"/>
                </a:solidFill>
              </a:rPr>
              <a:t>zoo</a:t>
            </a:r>
            <a:r>
              <a:rPr lang="en-US" dirty="0" smtClean="0"/>
              <a:t>”, “</a:t>
            </a:r>
            <a:r>
              <a:rPr lang="en-US" dirty="0" smtClean="0">
                <a:solidFill>
                  <a:schemeClr val="accent2"/>
                </a:solidFill>
              </a:rPr>
              <a:t>animals</a:t>
            </a: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 smtClean="0"/>
              <a:t>danger </a:t>
            </a:r>
            <a:r>
              <a:rPr lang="en-US" dirty="0" smtClean="0"/>
              <a:t>of </a:t>
            </a:r>
            <a:r>
              <a:rPr lang="en-US" dirty="0" smtClean="0"/>
              <a:t>extinction”</a:t>
            </a:r>
          </a:p>
          <a:p>
            <a:pPr lvl="1"/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49</a:t>
            </a:fld>
            <a:endParaRPr lang="es-MX" dirty="0"/>
          </a:p>
        </p:txBody>
      </p:sp>
      <p:sp>
        <p:nvSpPr>
          <p:cNvPr id="6" name="5 Triángulo isósceles"/>
          <p:cNvSpPr/>
          <p:nvPr/>
        </p:nvSpPr>
        <p:spPr>
          <a:xfrm>
            <a:off x="324544" y="3356992"/>
            <a:ext cx="8207896" cy="2592288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1403648" y="5517232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jaguar</a:t>
            </a:r>
            <a:endParaRPr lang="en-U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6660232" y="5445224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jaguar</a:t>
            </a:r>
            <a:endParaRPr lang="en-US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1763688" y="4941168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animal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203848" y="4725144"/>
            <a:ext cx="514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zoo</a:t>
            </a: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067944" y="5219908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Birmingham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836680" y="4859868"/>
            <a:ext cx="964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vehicule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057247" y="3284984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entity</a:t>
            </a:r>
            <a:endParaRPr lang="en-US" dirty="0"/>
          </a:p>
        </p:txBody>
      </p:sp>
      <p:sp>
        <p:nvSpPr>
          <p:cNvPr id="15" name="14 Elipse"/>
          <p:cNvSpPr/>
          <p:nvPr/>
        </p:nvSpPr>
        <p:spPr>
          <a:xfrm rot="-900000">
            <a:off x="1013273" y="4563746"/>
            <a:ext cx="3024336" cy="141820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CuadroTexto"/>
          <p:cNvSpPr txBox="1"/>
          <p:nvPr/>
        </p:nvSpPr>
        <p:spPr>
          <a:xfrm>
            <a:off x="256881" y="4026550"/>
            <a:ext cx="2514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Greatest conceptual density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variability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856" y="1196752"/>
            <a:ext cx="8229600" cy="5040560"/>
          </a:xfrm>
        </p:spPr>
        <p:txBody>
          <a:bodyPr>
            <a:normAutofit/>
          </a:bodyPr>
          <a:lstStyle/>
          <a:p>
            <a:r>
              <a:rPr lang="en-US" dirty="0" smtClean="0"/>
              <a:t>Evaluation of IR systems has shown that:</a:t>
            </a:r>
          </a:p>
          <a:p>
            <a:pPr lvl="1"/>
            <a:r>
              <a:rPr lang="en-US" dirty="0" smtClean="0"/>
              <a:t>Results vary widely according to both user </a:t>
            </a:r>
            <a:r>
              <a:rPr lang="en-US" i="1" dirty="0" smtClean="0"/>
              <a:t>topic</a:t>
            </a:r>
            <a:r>
              <a:rPr lang="en-US" dirty="0" smtClean="0"/>
              <a:t> and </a:t>
            </a:r>
            <a:r>
              <a:rPr lang="en-US" i="1" dirty="0" smtClean="0"/>
              <a:t>retrieval system</a:t>
            </a:r>
          </a:p>
          <a:p>
            <a:pPr lvl="2"/>
            <a:r>
              <a:rPr lang="en-US" dirty="0" smtClean="0"/>
              <a:t>Retrieval variability is due to a number of factors: topic factors, relation between topic and collection, and system dependent factors</a:t>
            </a:r>
            <a:endParaRPr lang="es-MX" i="1" dirty="0" smtClean="0"/>
          </a:p>
          <a:p>
            <a:pPr lvl="1"/>
            <a:r>
              <a:rPr lang="en-US" dirty="0" smtClean="0"/>
              <a:t>Even more sophisticated systems work well on some queries and poor on others.</a:t>
            </a:r>
          </a:p>
          <a:p>
            <a:pPr lvl="1"/>
            <a:r>
              <a:rPr lang="en-US" dirty="0" smtClean="0"/>
              <a:t>Systems tend to retrieve </a:t>
            </a:r>
            <a:r>
              <a:rPr lang="en-US" i="1" dirty="0" smtClean="0"/>
              <a:t>different documents</a:t>
            </a:r>
            <a:r>
              <a:rPr lang="en-US" dirty="0" smtClean="0"/>
              <a:t>, both relevant and irrelevant.</a:t>
            </a:r>
            <a:endParaRPr lang="es-MX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5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Enhancing info. </a:t>
            </a:r>
            <a:r>
              <a:rPr lang="en-US" dirty="0" smtClean="0"/>
              <a:t>n</a:t>
            </a:r>
            <a:r>
              <a:rPr lang="en-US" dirty="0" smtClean="0"/>
              <a:t>eed representation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96752"/>
            <a:ext cx="4824536" cy="4968552"/>
          </a:xfrm>
        </p:spPr>
        <p:txBody>
          <a:bodyPr>
            <a:normAutofit fontScale="92500"/>
          </a:bodyPr>
          <a:lstStyle/>
          <a:p>
            <a:pPr marL="273050" indent="-273050"/>
            <a:r>
              <a:rPr lang="en-US" sz="2800" dirty="0" smtClean="0"/>
              <a:t>Include in query representation information from previous queries (and visited pages).</a:t>
            </a:r>
          </a:p>
          <a:p>
            <a:pPr marL="450850" lvl="1" indent="-273050"/>
            <a:r>
              <a:rPr lang="en-US" sz="2400" dirty="0" err="1" smtClean="0"/>
              <a:t>Vectorial</a:t>
            </a:r>
            <a:r>
              <a:rPr lang="en-US" sz="2400" dirty="0" smtClean="0"/>
              <a:t> model: vector addition</a:t>
            </a:r>
          </a:p>
          <a:p>
            <a:pPr marL="808038" lvl="2" indent="-273050"/>
            <a:r>
              <a:rPr lang="en-US" sz="2200" dirty="0" smtClean="0"/>
              <a:t>Relevance evaluated by computing the cosine of the angle between query and document vectors.</a:t>
            </a:r>
          </a:p>
          <a:p>
            <a:pPr marL="450850" lvl="1" indent="-273050"/>
            <a:r>
              <a:rPr lang="en-US" sz="2400" dirty="0" smtClean="0"/>
              <a:t>Probabilistic model: a combined language model </a:t>
            </a:r>
          </a:p>
          <a:p>
            <a:pPr marL="808038" lvl="2" indent="-273050"/>
            <a:r>
              <a:rPr lang="en-US" sz="2200" dirty="0" smtClean="0"/>
              <a:t>Relevance evaluated by computing the KL divergence of query and document language models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50</a:t>
            </a:fld>
            <a:endParaRPr lang="es-MX" dirty="0"/>
          </a:p>
        </p:txBody>
      </p:sp>
      <p:pic>
        <p:nvPicPr>
          <p:cNvPr id="144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118833"/>
            <a:ext cx="3888432" cy="318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11 Conector recto de flecha"/>
          <p:cNvCxnSpPr/>
          <p:nvPr/>
        </p:nvCxnSpPr>
        <p:spPr>
          <a:xfrm rot="10800000" flipV="1">
            <a:off x="5652120" y="1988840"/>
            <a:ext cx="432048" cy="216024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stCxn id="19" idx="0"/>
          </p:cNvCxnSpPr>
          <p:nvPr/>
        </p:nvCxnSpPr>
        <p:spPr>
          <a:xfrm rot="16200000" flipV="1">
            <a:off x="7909332" y="5349842"/>
            <a:ext cx="431254" cy="191558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5400000" flipH="1" flipV="1">
            <a:off x="5292874" y="5445224"/>
            <a:ext cx="431254" cy="794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5580112" y="1609055"/>
            <a:ext cx="1732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LM from single query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7558537" y="5661248"/>
            <a:ext cx="1324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2"/>
                </a:solidFill>
              </a:rPr>
              <a:t>LM from visited</a:t>
            </a:r>
            <a:br>
              <a:rPr lang="en-US" sz="1400" dirty="0" smtClean="0">
                <a:solidFill>
                  <a:schemeClr val="accent2"/>
                </a:solidFill>
              </a:rPr>
            </a:br>
            <a:r>
              <a:rPr lang="en-US" sz="1400" dirty="0" err="1" smtClean="0">
                <a:solidFill>
                  <a:schemeClr val="accent2"/>
                </a:solidFill>
              </a:rPr>
              <a:t>dcouments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972472" y="5733256"/>
            <a:ext cx="10951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2"/>
                </a:solidFill>
              </a:rPr>
              <a:t>Enriched LM</a:t>
            </a:r>
            <a:endParaRPr lang="en-US" sz="1400" dirty="0">
              <a:solidFill>
                <a:schemeClr val="accent2"/>
              </a:solidFill>
            </a:endParaRPr>
          </a:p>
        </p:txBody>
      </p:sp>
      <p:cxnSp>
        <p:nvCxnSpPr>
          <p:cNvPr id="21" name="20 Conector recto de flecha"/>
          <p:cNvCxnSpPr/>
          <p:nvPr/>
        </p:nvCxnSpPr>
        <p:spPr>
          <a:xfrm rot="5400000" flipH="1" flipV="1">
            <a:off x="6637397" y="5444430"/>
            <a:ext cx="432048" cy="1588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6260084" y="5732462"/>
            <a:ext cx="1185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LM from</a:t>
            </a:r>
            <a:b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current query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results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77244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assumptions:</a:t>
            </a:r>
          </a:p>
          <a:p>
            <a:pPr lvl="1"/>
            <a:r>
              <a:rPr lang="en-US" dirty="0" smtClean="0"/>
              <a:t>Top retrieved documents (or visited documents) have more probability for being relevant than the rest.</a:t>
            </a:r>
          </a:p>
          <a:p>
            <a:pPr lvl="1"/>
            <a:r>
              <a:rPr lang="en-US" dirty="0" smtClean="0"/>
              <a:t>Relevant documents are similar to each other</a:t>
            </a:r>
          </a:p>
          <a:p>
            <a:r>
              <a:rPr lang="en-US" dirty="0" smtClean="0"/>
              <a:t>Main ideas:</a:t>
            </a:r>
          </a:p>
          <a:p>
            <a:pPr lvl="1"/>
            <a:r>
              <a:rPr lang="en-US" dirty="0" smtClean="0"/>
              <a:t>Combine top results </a:t>
            </a:r>
            <a:r>
              <a:rPr lang="en-US" dirty="0" smtClean="0"/>
              <a:t>of n-previous queries </a:t>
            </a:r>
            <a:r>
              <a:rPr lang="en-US" dirty="0" smtClean="0"/>
              <a:t>in one single </a:t>
            </a:r>
            <a:r>
              <a:rPr lang="en-US" dirty="0" smtClean="0"/>
              <a:t>list </a:t>
            </a:r>
            <a:r>
              <a:rPr lang="en-US" dirty="0" smtClean="0">
                <a:sym typeface="Wingdings" pitchFamily="2" charset="2"/>
              </a:rPr>
              <a:t> applying fusion method.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Use top results from previous queries to build new query and re-rank current retrieval results</a:t>
            </a:r>
          </a:p>
          <a:p>
            <a:pPr lvl="1">
              <a:buNone/>
            </a:pPr>
            <a:endParaRPr lang="en-US" sz="1700" dirty="0" smtClean="0"/>
          </a:p>
          <a:p>
            <a:pPr lvl="2" algn="r">
              <a:buNone/>
            </a:pPr>
            <a:r>
              <a:rPr lang="en-US" dirty="0" smtClean="0">
                <a:solidFill>
                  <a:schemeClr val="accent2"/>
                </a:solidFill>
              </a:rPr>
              <a:t>What is the difference with previous approach?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51</a:t>
            </a:fld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9786521" y="4857285"/>
            <a:ext cx="432048" cy="13080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9786521" y="5037684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9786521" y="5190084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9786521" y="5342484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9786521" y="5494884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9786521" y="5647284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9786521" y="5799684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9786521" y="5952084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10590484" y="4869160"/>
            <a:ext cx="432048" cy="1296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17 Conector recto"/>
          <p:cNvCxnSpPr/>
          <p:nvPr/>
        </p:nvCxnSpPr>
        <p:spPr>
          <a:xfrm>
            <a:off x="10590484" y="5049559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10590484" y="5201959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10590484" y="5354359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0590484" y="5506759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10590484" y="5659159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10590484" y="5811559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10590484" y="5963959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Rectángulo"/>
          <p:cNvSpPr/>
          <p:nvPr/>
        </p:nvSpPr>
        <p:spPr>
          <a:xfrm>
            <a:off x="11730737" y="4857285"/>
            <a:ext cx="432048" cy="12360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27 Conector recto"/>
          <p:cNvCxnSpPr/>
          <p:nvPr/>
        </p:nvCxnSpPr>
        <p:spPr>
          <a:xfrm>
            <a:off x="11730737" y="5037684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11730737" y="5190084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11730737" y="5342484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11730737" y="5494884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1730737" y="5647284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11730737" y="5799684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11730737" y="5952084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11154673" y="5289333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9830321" y="441260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10622409" y="4425237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11774537" y="4425237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42" name="41 Conector recto"/>
          <p:cNvCxnSpPr/>
          <p:nvPr/>
        </p:nvCxnSpPr>
        <p:spPr>
          <a:xfrm>
            <a:off x="9498489" y="5336833"/>
            <a:ext cx="288032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10151267" y="3717032"/>
            <a:ext cx="1564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Result lists</a:t>
            </a:r>
            <a:br>
              <a:rPr lang="en-US" sz="1600" dirty="0" smtClean="0"/>
            </a:br>
            <a:r>
              <a:rPr lang="en-US" sz="1600" dirty="0" smtClean="0"/>
              <a:t>previous queries</a:t>
            </a:r>
            <a:endParaRPr lang="en-US" sz="1600" dirty="0"/>
          </a:p>
        </p:txBody>
      </p:sp>
      <p:sp>
        <p:nvSpPr>
          <p:cNvPr id="44" name="43 Rectángulo"/>
          <p:cNvSpPr/>
          <p:nvPr/>
        </p:nvSpPr>
        <p:spPr>
          <a:xfrm>
            <a:off x="14899089" y="3501008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IR system</a:t>
            </a:r>
            <a:endParaRPr lang="en-US" dirty="0"/>
          </a:p>
        </p:txBody>
      </p:sp>
      <p:sp>
        <p:nvSpPr>
          <p:cNvPr id="45" name="44 Rectángulo"/>
          <p:cNvSpPr/>
          <p:nvPr/>
        </p:nvSpPr>
        <p:spPr>
          <a:xfrm>
            <a:off x="13291163" y="4820144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Re-ranking</a:t>
            </a:r>
            <a:endParaRPr lang="en-US" dirty="0"/>
          </a:p>
        </p:txBody>
      </p:sp>
      <p:sp>
        <p:nvSpPr>
          <p:cNvPr id="46" name="45 CuadroTexto"/>
          <p:cNvSpPr txBox="1"/>
          <p:nvPr/>
        </p:nvSpPr>
        <p:spPr>
          <a:xfrm>
            <a:off x="16626523" y="3600107"/>
            <a:ext cx="762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47" name="46 Rectángulo"/>
          <p:cNvSpPr/>
          <p:nvPr/>
        </p:nvSpPr>
        <p:spPr>
          <a:xfrm>
            <a:off x="13674953" y="3297617"/>
            <a:ext cx="432048" cy="10563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47 Conector recto"/>
          <p:cNvCxnSpPr/>
          <p:nvPr/>
        </p:nvCxnSpPr>
        <p:spPr>
          <a:xfrm>
            <a:off x="13687586" y="3429758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13687586" y="3582158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13687586" y="3734558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13687586" y="3886958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13687586" y="4039358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13687586" y="4191758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CuadroTexto"/>
          <p:cNvSpPr txBox="1"/>
          <p:nvPr/>
        </p:nvSpPr>
        <p:spPr>
          <a:xfrm>
            <a:off x="13695761" y="2900436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i="1" baseline="-25000" dirty="0" smtClean="0"/>
              <a:t>Q</a:t>
            </a:r>
            <a:endParaRPr lang="en-US" i="1" baseline="-25000" dirty="0"/>
          </a:p>
        </p:txBody>
      </p:sp>
      <p:sp>
        <p:nvSpPr>
          <p:cNvPr id="59" name="58 Flecha derecha"/>
          <p:cNvSpPr/>
          <p:nvPr/>
        </p:nvSpPr>
        <p:spPr>
          <a:xfrm>
            <a:off x="12594833" y="501317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9 Flecha abajo"/>
          <p:cNvSpPr/>
          <p:nvPr/>
        </p:nvSpPr>
        <p:spPr>
          <a:xfrm>
            <a:off x="13818969" y="4461620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60 Flecha derecha"/>
          <p:cNvSpPr/>
          <p:nvPr/>
        </p:nvSpPr>
        <p:spPr>
          <a:xfrm flipH="1">
            <a:off x="14323025" y="3717032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61 Flecha derecha"/>
          <p:cNvSpPr/>
          <p:nvPr/>
        </p:nvSpPr>
        <p:spPr>
          <a:xfrm flipH="1">
            <a:off x="16195233" y="3717032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62 Rectángulo"/>
          <p:cNvSpPr/>
          <p:nvPr/>
        </p:nvSpPr>
        <p:spPr>
          <a:xfrm>
            <a:off x="15835193" y="4964918"/>
            <a:ext cx="432048" cy="10563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63 Conector recto"/>
          <p:cNvCxnSpPr/>
          <p:nvPr/>
        </p:nvCxnSpPr>
        <p:spPr>
          <a:xfrm>
            <a:off x="15847826" y="5097059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15847826" y="5249459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>
            <a:off x="15847826" y="5401859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15847826" y="5554259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>
            <a:off x="15847826" y="5706659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>
            <a:off x="15847826" y="5859059"/>
            <a:ext cx="4320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CuadroTexto"/>
          <p:cNvSpPr txBox="1"/>
          <p:nvPr/>
        </p:nvSpPr>
        <p:spPr>
          <a:xfrm>
            <a:off x="15856001" y="4567737"/>
            <a:ext cx="979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i="1" baseline="-25000" dirty="0" smtClean="0"/>
              <a:t>Q</a:t>
            </a:r>
            <a:r>
              <a:rPr lang="en-US" i="1" dirty="0" smtClean="0"/>
              <a:t> - new</a:t>
            </a:r>
            <a:endParaRPr lang="en-US" i="1" baseline="-25000" dirty="0"/>
          </a:p>
        </p:txBody>
      </p:sp>
      <p:sp>
        <p:nvSpPr>
          <p:cNvPr id="71" name="70 Flecha derecha"/>
          <p:cNvSpPr/>
          <p:nvPr/>
        </p:nvSpPr>
        <p:spPr>
          <a:xfrm>
            <a:off x="14971097" y="501317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profiles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9286" y="1029744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user profile (or user model) is a stored knowledge about particular </a:t>
            </a:r>
            <a:r>
              <a:rPr lang="en-US" dirty="0" smtClean="0"/>
              <a:t>user.</a:t>
            </a:r>
          </a:p>
          <a:p>
            <a:pPr lvl="1"/>
            <a:r>
              <a:rPr lang="en-US" dirty="0" smtClean="0"/>
              <a:t>Simple profile </a:t>
            </a:r>
            <a:r>
              <a:rPr lang="en-US" dirty="0" smtClean="0"/>
              <a:t>consists </a:t>
            </a:r>
            <a:r>
              <a:rPr lang="en-US" dirty="0" smtClean="0"/>
              <a:t>of keywords/topics </a:t>
            </a:r>
            <a:r>
              <a:rPr lang="en-US" dirty="0" smtClean="0"/>
              <a:t>describing </a:t>
            </a:r>
            <a:r>
              <a:rPr lang="en-US" dirty="0" smtClean="0"/>
              <a:t>users’ interests</a:t>
            </a:r>
          </a:p>
          <a:p>
            <a:pPr lvl="2"/>
            <a:r>
              <a:rPr lang="en-US" dirty="0" smtClean="0"/>
              <a:t>Filtering based </a:t>
            </a:r>
            <a:r>
              <a:rPr lang="en-US" dirty="0" smtClean="0">
                <a:solidFill>
                  <a:schemeClr val="accent2"/>
                </a:solidFill>
              </a:rPr>
              <a:t>on text categorization approaches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 Extended profile </a:t>
            </a:r>
            <a:r>
              <a:rPr lang="en-US" dirty="0" smtClean="0"/>
              <a:t>is replenished with information about the </a:t>
            </a:r>
            <a:r>
              <a:rPr lang="en-US" dirty="0" smtClean="0"/>
              <a:t>user </a:t>
            </a:r>
            <a:r>
              <a:rPr lang="en-US" dirty="0" smtClean="0"/>
              <a:t>location</a:t>
            </a:r>
            <a:r>
              <a:rPr lang="en-US" dirty="0" smtClean="0"/>
              <a:t>, mother </a:t>
            </a:r>
            <a:r>
              <a:rPr lang="en-US" dirty="0" smtClean="0"/>
              <a:t>tongue and so 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Simple filtering approaches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Advanced user profiles contain rather than set of </a:t>
            </a:r>
            <a:r>
              <a:rPr lang="en-US" dirty="0" smtClean="0"/>
              <a:t>keywords a </a:t>
            </a:r>
            <a:r>
              <a:rPr lang="en-US" dirty="0" smtClean="0"/>
              <a:t>list of queries characterizing user’s behavior and </a:t>
            </a:r>
            <a:r>
              <a:rPr lang="en-US" dirty="0" smtClean="0"/>
              <a:t>habits</a:t>
            </a:r>
          </a:p>
          <a:p>
            <a:pPr lvl="2"/>
            <a:r>
              <a:rPr lang="en-US" dirty="0" smtClean="0"/>
              <a:t>query expansion or re-ranking approaches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52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failure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75252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Savoy explains six categories of failures, and organizes them into two main groups:</a:t>
            </a:r>
          </a:p>
          <a:p>
            <a:pPr lvl="1"/>
            <a:r>
              <a:rPr lang="en-US" dirty="0" smtClean="0"/>
              <a:t>System flaws</a:t>
            </a:r>
          </a:p>
          <a:p>
            <a:pPr lvl="2"/>
            <a:r>
              <a:rPr lang="en-US" sz="2600" dirty="0" err="1" smtClean="0"/>
              <a:t>Stopword</a:t>
            </a:r>
            <a:r>
              <a:rPr lang="en-US" sz="2600" dirty="0" smtClean="0"/>
              <a:t> list, stemming  and spelling errors</a:t>
            </a:r>
          </a:p>
          <a:p>
            <a:pPr lvl="1"/>
            <a:r>
              <a:rPr lang="en-US" dirty="0" smtClean="0"/>
              <a:t>Topic intrinsic difficulties</a:t>
            </a:r>
          </a:p>
          <a:p>
            <a:pPr lvl="2"/>
            <a:r>
              <a:rPr lang="en-US" sz="2600" dirty="0" smtClean="0"/>
              <a:t>Synonymy and language usage, missing specificity,  and  discrimination ability</a:t>
            </a:r>
          </a:p>
          <a:p>
            <a:pPr lvl="2"/>
            <a:endParaRPr lang="en-US" dirty="0" smtClean="0"/>
          </a:p>
          <a:p>
            <a:pPr marL="0" indent="0" algn="r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What do you think about these categories?</a:t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Do you imagine other kinds of failures?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6</a:t>
            </a:fld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899592" y="5903694"/>
            <a:ext cx="7632848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Jacques Savoy (2007). Why do successful search engines fail to some topics. SAC-07, March 11-15, 2007, Seoul, Korea.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Failures: </a:t>
            </a:r>
            <a:r>
              <a:rPr lang="en-US" sz="36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system </a:t>
            </a:r>
            <a:r>
              <a:rPr lang="en-US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flaws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Stopword</a:t>
            </a:r>
            <a:r>
              <a:rPr lang="en-US" dirty="0" smtClean="0"/>
              <a:t> list</a:t>
            </a:r>
          </a:p>
          <a:p>
            <a:pPr lvl="1"/>
            <a:r>
              <a:rPr lang="en-US" dirty="0" smtClean="0"/>
              <a:t>Problem concerned letter normalization and </a:t>
            </a:r>
            <a:r>
              <a:rPr lang="en-US" dirty="0" err="1" smtClean="0"/>
              <a:t>stopword</a:t>
            </a:r>
            <a:r>
              <a:rPr lang="en-US" dirty="0" smtClean="0"/>
              <a:t> list usage.</a:t>
            </a:r>
          </a:p>
          <a:p>
            <a:pPr lvl="2"/>
            <a:r>
              <a:rPr lang="en-US" dirty="0" smtClean="0"/>
              <a:t>Queries such as “IT engineer” or “US citizen”. </a:t>
            </a:r>
          </a:p>
          <a:p>
            <a:r>
              <a:rPr lang="en-US" dirty="0" smtClean="0"/>
              <a:t>Stemming</a:t>
            </a:r>
          </a:p>
          <a:p>
            <a:pPr lvl="1"/>
            <a:r>
              <a:rPr lang="en-US" dirty="0" smtClean="0"/>
              <a:t>The stemming procedure cannot always conflate all word variants into the same form or stem.</a:t>
            </a:r>
          </a:p>
          <a:p>
            <a:pPr lvl="2"/>
            <a:r>
              <a:rPr lang="en-US" dirty="0" smtClean="0"/>
              <a:t>Range and rang, even though unrelated, both stem to rang.</a:t>
            </a:r>
          </a:p>
          <a:p>
            <a:r>
              <a:rPr lang="en-US" dirty="0" smtClean="0"/>
              <a:t>Spelling errors</a:t>
            </a:r>
          </a:p>
          <a:p>
            <a:pPr lvl="1"/>
            <a:r>
              <a:rPr lang="en-US" dirty="0" smtClean="0"/>
              <a:t>They are very common in real IR systems</a:t>
            </a:r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7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Failures: </a:t>
            </a:r>
            <a:r>
              <a:rPr lang="en-US" sz="36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topic </a:t>
            </a:r>
            <a:r>
              <a:rPr lang="en-US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intrinsic difficulties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040560"/>
          </a:xfrm>
        </p:spPr>
        <p:txBody>
          <a:bodyPr>
            <a:normAutofit fontScale="92500"/>
          </a:bodyPr>
          <a:lstStyle/>
          <a:p>
            <a:pPr marL="342900" lvl="2" indent="-342900"/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Synonymy and language usage</a:t>
            </a:r>
          </a:p>
          <a:p>
            <a:pPr lvl="1"/>
            <a:r>
              <a:rPr lang="en-US" dirty="0" smtClean="0"/>
              <a:t>Relevant documents used synonyms that are country or domain dependant</a:t>
            </a:r>
          </a:p>
          <a:p>
            <a:pPr lvl="2"/>
            <a:r>
              <a:rPr lang="en-US" dirty="0" smtClean="0"/>
              <a:t>In Mexico we use “</a:t>
            </a:r>
            <a:r>
              <a:rPr lang="en-US" dirty="0" err="1" smtClean="0"/>
              <a:t>Esposa</a:t>
            </a:r>
            <a:r>
              <a:rPr lang="en-US" dirty="0" smtClean="0"/>
              <a:t>” (wife) and in Spain they use “</a:t>
            </a:r>
            <a:r>
              <a:rPr lang="en-US" dirty="0" err="1" smtClean="0"/>
              <a:t>Mujer</a:t>
            </a:r>
            <a:r>
              <a:rPr lang="en-US" dirty="0" smtClean="0"/>
              <a:t>” (woman) for expressing the same concept.</a:t>
            </a:r>
          </a:p>
          <a:p>
            <a:pPr marL="342900" lvl="2" indent="-342900"/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Missing specificity</a:t>
            </a:r>
          </a:p>
          <a:p>
            <a:pPr lvl="1"/>
            <a:r>
              <a:rPr lang="en-US" dirty="0" smtClean="0"/>
              <a:t>Desired meaning is not clearly specified or is too broad.</a:t>
            </a:r>
          </a:p>
          <a:p>
            <a:pPr lvl="2"/>
            <a:r>
              <a:rPr lang="en-US" dirty="0" smtClean="0"/>
              <a:t>For instance, “Trade Unions in Europe”.</a:t>
            </a:r>
          </a:p>
          <a:p>
            <a:pPr marL="342900" lvl="2" indent="-342900"/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Discrimination ability</a:t>
            </a:r>
          </a:p>
          <a:p>
            <a:pPr lvl="1"/>
            <a:r>
              <a:rPr lang="en-US" dirty="0" smtClean="0"/>
              <a:t>Using common words complicates the discrimination between relevant and non-relevant documents</a:t>
            </a:r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8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robust information retrieval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en-US" sz="3000" dirty="0" smtClean="0"/>
              <a:t>The ability to return at least </a:t>
            </a:r>
            <a:r>
              <a:rPr lang="en-US" sz="3000" i="1" dirty="0" smtClean="0">
                <a:solidFill>
                  <a:schemeClr val="accent1"/>
                </a:solidFill>
              </a:rPr>
              <a:t>passable results for any topic</a:t>
            </a:r>
            <a:r>
              <a:rPr lang="en-US" sz="3000" dirty="0" smtClean="0"/>
              <a:t> is an important feature of IR systems.</a:t>
            </a:r>
          </a:p>
          <a:p>
            <a:pPr algn="just"/>
            <a:r>
              <a:rPr lang="en-US" sz="3000" dirty="0" smtClean="0"/>
              <a:t>While system effectiveness is generally reported as average effectiveness, an individual </a:t>
            </a:r>
            <a:r>
              <a:rPr lang="en-US" sz="3000" i="1" dirty="0" smtClean="0">
                <a:solidFill>
                  <a:schemeClr val="accent1"/>
                </a:solidFill>
              </a:rPr>
              <a:t>user does not see the average performance </a:t>
            </a:r>
            <a:r>
              <a:rPr lang="en-US" sz="3000" dirty="0" smtClean="0"/>
              <a:t>of the system, but only the effectiveness of the system on his or her requests.</a:t>
            </a:r>
          </a:p>
          <a:p>
            <a:pPr algn="just">
              <a:buNone/>
            </a:pPr>
            <a:endParaRPr lang="en-US" sz="1500" dirty="0" smtClean="0"/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Robustness is a key issue for the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transfer of research into applications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Special Topics on Information Retrieval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9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3509</TotalTime>
  <Words>3847</Words>
  <Application>Microsoft Office PowerPoint</Application>
  <PresentationFormat>Presentación en pantalla (4:3)</PresentationFormat>
  <Paragraphs>492</Paragraphs>
  <Slides>52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52</vt:i4>
      </vt:variant>
    </vt:vector>
  </HeadingPairs>
  <TitlesOfParts>
    <vt:vector size="55" baseType="lpstr">
      <vt:lpstr>Tema de Office</vt:lpstr>
      <vt:lpstr>Imagen de mapa de bits</vt:lpstr>
      <vt:lpstr>Ecuación</vt:lpstr>
      <vt:lpstr>Special Topics on Information Retrieval</vt:lpstr>
      <vt:lpstr>Robust information retrieval</vt:lpstr>
      <vt:lpstr>Content of the section</vt:lpstr>
      <vt:lpstr>Introduction</vt:lpstr>
      <vt:lpstr>Results variability </vt:lpstr>
      <vt:lpstr>Causes of failure</vt:lpstr>
      <vt:lpstr>Failures: system flaws</vt:lpstr>
      <vt:lpstr>Failures: topic intrinsic difficulties </vt:lpstr>
      <vt:lpstr>Towards robust information retrieval</vt:lpstr>
      <vt:lpstr>Robust tasks at TREC and CLEF</vt:lpstr>
      <vt:lpstr>New evaluation measure: GMAP</vt:lpstr>
      <vt:lpstr>First conclusions from TREC and CLEF</vt:lpstr>
      <vt:lpstr>Suggested research directions</vt:lpstr>
      <vt:lpstr>Query performance prediction</vt:lpstr>
      <vt:lpstr>Some applications</vt:lpstr>
      <vt:lpstr>Two main approaches</vt:lpstr>
      <vt:lpstr>Pre-retrieval predictors</vt:lpstr>
      <vt:lpstr>Using statistic information of words</vt:lpstr>
      <vt:lpstr>Using linguistic characteristics</vt:lpstr>
      <vt:lpstr>Some general conclusions</vt:lpstr>
      <vt:lpstr>Post-retrieval predictors</vt:lpstr>
      <vt:lpstr>Clarity score</vt:lpstr>
      <vt:lpstr>Computing the clarity score</vt:lpstr>
      <vt:lpstr>Idea behind the clarity score</vt:lpstr>
      <vt:lpstr>Some variants of the clarity score</vt:lpstr>
      <vt:lpstr>Learning to estimate query performance</vt:lpstr>
      <vt:lpstr>Current methods</vt:lpstr>
      <vt:lpstr>Some references</vt:lpstr>
      <vt:lpstr>Complex architectures for IR</vt:lpstr>
      <vt:lpstr>Collection selection</vt:lpstr>
      <vt:lpstr>Evaluating the usefulness of a collection</vt:lpstr>
      <vt:lpstr>Data fusion</vt:lpstr>
      <vt:lpstr>Benefits of data fusion</vt:lpstr>
      <vt:lpstr>Three effects for data fusion</vt:lpstr>
      <vt:lpstr>Linear combination methods</vt:lpstr>
      <vt:lpstr>Other score combination functions</vt:lpstr>
      <vt:lpstr>CombMNZ using rank information</vt:lpstr>
      <vt:lpstr>Fuzzy Borda Count</vt:lpstr>
      <vt:lpstr>Beyond fusion: selection of best IR system</vt:lpstr>
      <vt:lpstr>Beyond fusion: selection of best IR system </vt:lpstr>
      <vt:lpstr>Beyond fusion: evaluating its performance</vt:lpstr>
      <vt:lpstr>Dynamic data fusion</vt:lpstr>
      <vt:lpstr>Multimodal fusion in IR</vt:lpstr>
      <vt:lpstr>Levels of fusion</vt:lpstr>
      <vt:lpstr>Advantages of late fusion</vt:lpstr>
      <vt:lpstr>Traditional IR scheme</vt:lpstr>
      <vt:lpstr>Towards personalized IR</vt:lpstr>
      <vt:lpstr>Main issues</vt:lpstr>
      <vt:lpstr>Enhancing query disambiguation</vt:lpstr>
      <vt:lpstr>Enhancing info. need representation</vt:lpstr>
      <vt:lpstr>Combining results</vt:lpstr>
      <vt:lpstr>User profiles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on Information Retrieval</dc:title>
  <dc:creator>Manuel</dc:creator>
  <cp:lastModifiedBy>Manuel</cp:lastModifiedBy>
  <cp:revision>403</cp:revision>
  <dcterms:created xsi:type="dcterms:W3CDTF">2010-08-09T18:16:14Z</dcterms:created>
  <dcterms:modified xsi:type="dcterms:W3CDTF">2010-10-12T19:58:36Z</dcterms:modified>
</cp:coreProperties>
</file>