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2"/>
  </p:notesMasterIdLst>
  <p:sldIdLst>
    <p:sldId id="257" r:id="rId2"/>
    <p:sldId id="617" r:id="rId3"/>
    <p:sldId id="611" r:id="rId4"/>
    <p:sldId id="619" r:id="rId5"/>
    <p:sldId id="615" r:id="rId6"/>
    <p:sldId id="616" r:id="rId7"/>
    <p:sldId id="620" r:id="rId8"/>
    <p:sldId id="621" r:id="rId9"/>
    <p:sldId id="618" r:id="rId10"/>
    <p:sldId id="622" r:id="rId11"/>
    <p:sldId id="623" r:id="rId12"/>
    <p:sldId id="624" r:id="rId13"/>
    <p:sldId id="625" r:id="rId14"/>
    <p:sldId id="626" r:id="rId15"/>
    <p:sldId id="627" r:id="rId16"/>
    <p:sldId id="613" r:id="rId17"/>
    <p:sldId id="648" r:id="rId18"/>
    <p:sldId id="649" r:id="rId19"/>
    <p:sldId id="650" r:id="rId20"/>
    <p:sldId id="651" r:id="rId21"/>
    <p:sldId id="652" r:id="rId22"/>
    <p:sldId id="653" r:id="rId23"/>
    <p:sldId id="654" r:id="rId24"/>
    <p:sldId id="655" r:id="rId25"/>
    <p:sldId id="656" r:id="rId26"/>
    <p:sldId id="657" r:id="rId27"/>
    <p:sldId id="628" r:id="rId28"/>
    <p:sldId id="629" r:id="rId29"/>
    <p:sldId id="630" r:id="rId30"/>
    <p:sldId id="631" r:id="rId31"/>
    <p:sldId id="632" r:id="rId32"/>
    <p:sldId id="633" r:id="rId33"/>
    <p:sldId id="634" r:id="rId34"/>
    <p:sldId id="635" r:id="rId35"/>
    <p:sldId id="636" r:id="rId36"/>
    <p:sldId id="637" r:id="rId37"/>
    <p:sldId id="638" r:id="rId38"/>
    <p:sldId id="639" r:id="rId39"/>
    <p:sldId id="640" r:id="rId40"/>
    <p:sldId id="641" r:id="rId41"/>
    <p:sldId id="642" r:id="rId42"/>
    <p:sldId id="643" r:id="rId43"/>
    <p:sldId id="644" r:id="rId44"/>
    <p:sldId id="645" r:id="rId45"/>
    <p:sldId id="658" r:id="rId46"/>
    <p:sldId id="691" r:id="rId47"/>
    <p:sldId id="659" r:id="rId48"/>
    <p:sldId id="660" r:id="rId49"/>
    <p:sldId id="661" r:id="rId50"/>
    <p:sldId id="662" r:id="rId51"/>
    <p:sldId id="663" r:id="rId52"/>
    <p:sldId id="664" r:id="rId53"/>
    <p:sldId id="665" r:id="rId54"/>
    <p:sldId id="666" r:id="rId55"/>
    <p:sldId id="667" r:id="rId56"/>
    <p:sldId id="668" r:id="rId57"/>
    <p:sldId id="669" r:id="rId58"/>
    <p:sldId id="670" r:id="rId59"/>
    <p:sldId id="671" r:id="rId60"/>
    <p:sldId id="672" r:id="rId61"/>
    <p:sldId id="673" r:id="rId62"/>
    <p:sldId id="674" r:id="rId63"/>
    <p:sldId id="675" r:id="rId64"/>
    <p:sldId id="676" r:id="rId65"/>
    <p:sldId id="677" r:id="rId66"/>
    <p:sldId id="678" r:id="rId67"/>
    <p:sldId id="679" r:id="rId68"/>
    <p:sldId id="680" r:id="rId69"/>
    <p:sldId id="681" r:id="rId70"/>
    <p:sldId id="682" r:id="rId71"/>
    <p:sldId id="683" r:id="rId72"/>
    <p:sldId id="684" r:id="rId73"/>
    <p:sldId id="690" r:id="rId74"/>
    <p:sldId id="692" r:id="rId75"/>
    <p:sldId id="685" r:id="rId76"/>
    <p:sldId id="686" r:id="rId77"/>
    <p:sldId id="687" r:id="rId78"/>
    <p:sldId id="688" r:id="rId79"/>
    <p:sldId id="689" r:id="rId80"/>
    <p:sldId id="369" r:id="rId8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500"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ABDB9E-FC2C-4C7B-A1F2-6CF17DCC60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3D4F9443-8181-4D81-849B-D2F08CDE92A3}">
      <dgm:prSet phldrT="[Texto]"/>
      <dgm:spPr/>
      <dgm:t>
        <a:bodyPr/>
        <a:lstStyle/>
        <a:p>
          <a:r>
            <a:rPr lang="es-MX" dirty="0" err="1" smtClean="0"/>
            <a:t>Processing</a:t>
          </a:r>
          <a:endParaRPr lang="en-GB" dirty="0"/>
        </a:p>
      </dgm:t>
    </dgm:pt>
    <dgm:pt modelId="{1841A01D-B9A6-4602-B211-3C6B28F463C7}" type="parTrans" cxnId="{B504598F-0D5A-4451-B491-D5EF3FC01A87}">
      <dgm:prSet/>
      <dgm:spPr/>
      <dgm:t>
        <a:bodyPr/>
        <a:lstStyle/>
        <a:p>
          <a:endParaRPr lang="en-GB"/>
        </a:p>
      </dgm:t>
    </dgm:pt>
    <dgm:pt modelId="{0FFE1C1C-D686-48CC-9BC2-2FCF9F363878}" type="sibTrans" cxnId="{B504598F-0D5A-4451-B491-D5EF3FC01A87}">
      <dgm:prSet/>
      <dgm:spPr/>
      <dgm:t>
        <a:bodyPr/>
        <a:lstStyle/>
        <a:p>
          <a:endParaRPr lang="en-GB"/>
        </a:p>
      </dgm:t>
    </dgm:pt>
    <dgm:pt modelId="{91905C55-1FB2-4F81-9FB6-81BABDF9FA83}">
      <dgm:prSet phldrT="[Texto]"/>
      <dgm:spPr/>
      <dgm:t>
        <a:bodyPr/>
        <a:lstStyle/>
        <a:p>
          <a:r>
            <a:rPr lang="es-MX" dirty="0" err="1" smtClean="0"/>
            <a:t>Analysis</a:t>
          </a:r>
          <a:endParaRPr lang="en-GB" dirty="0"/>
        </a:p>
      </dgm:t>
    </dgm:pt>
    <dgm:pt modelId="{81AA3C66-C33F-492A-A971-7559236BDDB5}" type="parTrans" cxnId="{02D3CFE0-C0DA-40AC-AB6B-E861ACCAB4F0}">
      <dgm:prSet/>
      <dgm:spPr/>
      <dgm:t>
        <a:bodyPr/>
        <a:lstStyle/>
        <a:p>
          <a:endParaRPr lang="en-GB"/>
        </a:p>
      </dgm:t>
    </dgm:pt>
    <dgm:pt modelId="{8E9E1172-6203-4234-9646-039DCFACE5C6}" type="sibTrans" cxnId="{02D3CFE0-C0DA-40AC-AB6B-E861ACCAB4F0}">
      <dgm:prSet/>
      <dgm:spPr/>
      <dgm:t>
        <a:bodyPr/>
        <a:lstStyle/>
        <a:p>
          <a:endParaRPr lang="en-GB"/>
        </a:p>
      </dgm:t>
    </dgm:pt>
    <dgm:pt modelId="{17F4BADD-2B62-4F61-80D1-AC95EF008752}">
      <dgm:prSet phldrT="[Texto]"/>
      <dgm:spPr/>
      <dgm:t>
        <a:bodyPr/>
        <a:lstStyle/>
        <a:p>
          <a:r>
            <a:rPr lang="es-MX" dirty="0" err="1" smtClean="0"/>
            <a:t>Interpretation</a:t>
          </a:r>
          <a:r>
            <a:rPr lang="es-MX" dirty="0" smtClean="0"/>
            <a:t> (</a:t>
          </a:r>
          <a:r>
            <a:rPr lang="es-MX" dirty="0" err="1" smtClean="0"/>
            <a:t>a.k.a.</a:t>
          </a:r>
          <a:r>
            <a:rPr lang="es-MX" dirty="0" smtClean="0"/>
            <a:t> </a:t>
          </a:r>
          <a:r>
            <a:rPr lang="es-MX" dirty="0" err="1" smtClean="0"/>
            <a:t>Understanding</a:t>
          </a:r>
          <a:r>
            <a:rPr lang="es-MX" dirty="0" smtClean="0"/>
            <a:t>)</a:t>
          </a:r>
          <a:endParaRPr lang="en-GB" dirty="0"/>
        </a:p>
      </dgm:t>
    </dgm:pt>
    <dgm:pt modelId="{EE34B83A-3AFE-4889-8A15-DA9BEA49A286}" type="parTrans" cxnId="{5CBBF4E8-8DC7-45E5-B0D4-12210528B537}">
      <dgm:prSet/>
      <dgm:spPr/>
      <dgm:t>
        <a:bodyPr/>
        <a:lstStyle/>
        <a:p>
          <a:endParaRPr lang="en-GB"/>
        </a:p>
      </dgm:t>
    </dgm:pt>
    <dgm:pt modelId="{72F93F23-2DE9-4245-8B1D-5A3F5BE53280}" type="sibTrans" cxnId="{5CBBF4E8-8DC7-45E5-B0D4-12210528B537}">
      <dgm:prSet/>
      <dgm:spPr/>
      <dgm:t>
        <a:bodyPr/>
        <a:lstStyle/>
        <a:p>
          <a:endParaRPr lang="en-GB"/>
        </a:p>
      </dgm:t>
    </dgm:pt>
    <dgm:pt modelId="{BC9F7AF1-922A-4EF9-AA4A-C3DB5CA8FF17}">
      <dgm:prSet phldrT="[Texto]"/>
      <dgm:spPr/>
      <dgm:t>
        <a:bodyPr/>
        <a:lstStyle/>
        <a:p>
          <a:r>
            <a:rPr lang="es-MX" dirty="0" smtClean="0"/>
            <a:t>f:X</a:t>
          </a:r>
          <a:r>
            <a:rPr lang="es-MX" dirty="0" smtClean="0">
              <a:sym typeface="Symbol"/>
            </a:rPr>
            <a:t>X’ </a:t>
          </a:r>
          <a:r>
            <a:rPr lang="es-MX" dirty="0" err="1" smtClean="0"/>
            <a:t>such</a:t>
          </a:r>
          <a:r>
            <a:rPr lang="es-MX" dirty="0" smtClean="0"/>
            <a:t> </a:t>
          </a:r>
          <a:r>
            <a:rPr lang="es-MX" dirty="0" err="1" smtClean="0"/>
            <a:t>that</a:t>
          </a:r>
          <a:r>
            <a:rPr lang="es-MX" dirty="0" smtClean="0"/>
            <a:t> X and X share </a:t>
          </a:r>
          <a:r>
            <a:rPr lang="es-MX" dirty="0" err="1" smtClean="0"/>
            <a:t>the</a:t>
          </a:r>
          <a:r>
            <a:rPr lang="es-MX" dirty="0" smtClean="0"/>
            <a:t> </a:t>
          </a:r>
          <a:r>
            <a:rPr lang="es-MX" dirty="0" err="1" smtClean="0"/>
            <a:t>same</a:t>
          </a:r>
          <a:r>
            <a:rPr lang="es-MX" dirty="0" smtClean="0"/>
            <a:t> </a:t>
          </a:r>
          <a:r>
            <a:rPr lang="es-MX" dirty="0" err="1" smtClean="0"/>
            <a:t>space</a:t>
          </a:r>
          <a:endParaRPr lang="en-GB" dirty="0"/>
        </a:p>
      </dgm:t>
    </dgm:pt>
    <dgm:pt modelId="{EFA045FC-B9E8-4E1D-A5D3-94A40E74F603}" type="parTrans" cxnId="{226650B5-84ED-47CB-8AEA-21B4C6492955}">
      <dgm:prSet/>
      <dgm:spPr/>
      <dgm:t>
        <a:bodyPr/>
        <a:lstStyle/>
        <a:p>
          <a:endParaRPr lang="en-GB"/>
        </a:p>
      </dgm:t>
    </dgm:pt>
    <dgm:pt modelId="{3357574F-9868-43CC-BEF8-F02ADC68582A}" type="sibTrans" cxnId="{226650B5-84ED-47CB-8AEA-21B4C6492955}">
      <dgm:prSet/>
      <dgm:spPr/>
      <dgm:t>
        <a:bodyPr/>
        <a:lstStyle/>
        <a:p>
          <a:endParaRPr lang="en-GB"/>
        </a:p>
      </dgm:t>
    </dgm:pt>
    <dgm:pt modelId="{D5493C4F-9702-4058-9FE4-673C979391B9}">
      <dgm:prSet phldrT="[Texto]"/>
      <dgm:spPr/>
      <dgm:t>
        <a:bodyPr/>
        <a:lstStyle/>
        <a:p>
          <a:r>
            <a:rPr lang="es-MX" dirty="0" smtClean="0"/>
            <a:t>f:X</a:t>
          </a:r>
          <a:r>
            <a:rPr lang="es-MX" dirty="0" smtClean="0">
              <a:sym typeface="Symbol"/>
            </a:rPr>
            <a:t>Y </a:t>
          </a:r>
          <a:r>
            <a:rPr lang="es-MX" dirty="0" err="1" smtClean="0"/>
            <a:t>such</a:t>
          </a:r>
          <a:r>
            <a:rPr lang="es-MX" dirty="0" smtClean="0"/>
            <a:t> </a:t>
          </a:r>
          <a:r>
            <a:rPr lang="es-MX" dirty="0" err="1" smtClean="0"/>
            <a:t>that</a:t>
          </a:r>
          <a:r>
            <a:rPr lang="es-MX" dirty="0" smtClean="0"/>
            <a:t> X and Y do </a:t>
          </a:r>
          <a:r>
            <a:rPr lang="es-MX" dirty="0" err="1" smtClean="0"/>
            <a:t>not</a:t>
          </a:r>
          <a:r>
            <a:rPr lang="es-MX" dirty="0" smtClean="0"/>
            <a:t> share </a:t>
          </a:r>
          <a:r>
            <a:rPr lang="es-MX" dirty="0" err="1" smtClean="0"/>
            <a:t>the</a:t>
          </a:r>
          <a:r>
            <a:rPr lang="es-MX" dirty="0" smtClean="0"/>
            <a:t> </a:t>
          </a:r>
          <a:r>
            <a:rPr lang="es-MX" dirty="0" err="1" smtClean="0"/>
            <a:t>same</a:t>
          </a:r>
          <a:r>
            <a:rPr lang="es-MX" dirty="0" smtClean="0"/>
            <a:t> </a:t>
          </a:r>
          <a:r>
            <a:rPr lang="es-MX" dirty="0" err="1" smtClean="0"/>
            <a:t>space</a:t>
          </a:r>
          <a:endParaRPr lang="en-GB" dirty="0"/>
        </a:p>
      </dgm:t>
    </dgm:pt>
    <dgm:pt modelId="{8B9A6E96-0868-41BE-84D1-C8C97039A42F}" type="parTrans" cxnId="{B0697A10-D0F0-47C4-85EB-09BB0C2992DE}">
      <dgm:prSet/>
      <dgm:spPr/>
      <dgm:t>
        <a:bodyPr/>
        <a:lstStyle/>
        <a:p>
          <a:endParaRPr lang="en-GB"/>
        </a:p>
      </dgm:t>
    </dgm:pt>
    <dgm:pt modelId="{D0D8F746-70E5-44B7-BFDE-920E05C480E0}" type="sibTrans" cxnId="{B0697A10-D0F0-47C4-85EB-09BB0C2992DE}">
      <dgm:prSet/>
      <dgm:spPr/>
      <dgm:t>
        <a:bodyPr/>
        <a:lstStyle/>
        <a:p>
          <a:endParaRPr lang="en-GB"/>
        </a:p>
      </dgm:t>
    </dgm:pt>
    <dgm:pt modelId="{F989FB2D-3AA1-4607-9239-CEE434239994}">
      <dgm:prSet phldrT="[Texto]"/>
      <dgm:spPr/>
      <dgm:t>
        <a:bodyPr/>
        <a:lstStyle/>
        <a:p>
          <a:r>
            <a:rPr lang="es-MX" dirty="0" err="1" smtClean="0"/>
            <a:t>E.g.</a:t>
          </a:r>
          <a:r>
            <a:rPr lang="es-MX" dirty="0" smtClean="0"/>
            <a:t>: </a:t>
          </a:r>
          <a:r>
            <a:rPr lang="es-MX" dirty="0" err="1" smtClean="0"/>
            <a:t>Apply</a:t>
          </a:r>
          <a:r>
            <a:rPr lang="es-MX" dirty="0" smtClean="0"/>
            <a:t> a </a:t>
          </a:r>
          <a:r>
            <a:rPr lang="es-MX" dirty="0" err="1" smtClean="0"/>
            <a:t>filter</a:t>
          </a:r>
          <a:r>
            <a:rPr lang="es-MX" dirty="0" smtClean="0"/>
            <a:t> </a:t>
          </a:r>
          <a:r>
            <a:rPr lang="es-MX" dirty="0" err="1" smtClean="0"/>
            <a:t>to</a:t>
          </a:r>
          <a:r>
            <a:rPr lang="es-MX" dirty="0" smtClean="0"/>
            <a:t> a </a:t>
          </a:r>
          <a:r>
            <a:rPr lang="es-MX" dirty="0" err="1" smtClean="0"/>
            <a:t>signal</a:t>
          </a:r>
          <a:r>
            <a:rPr lang="es-MX" dirty="0" smtClean="0"/>
            <a:t> </a:t>
          </a:r>
          <a:r>
            <a:rPr lang="es-MX" dirty="0" err="1" smtClean="0"/>
            <a:t>or</a:t>
          </a:r>
          <a:r>
            <a:rPr lang="es-MX" dirty="0" smtClean="0"/>
            <a:t> </a:t>
          </a:r>
          <a:r>
            <a:rPr lang="es-MX" dirty="0" err="1" smtClean="0"/>
            <a:t>image</a:t>
          </a:r>
          <a:r>
            <a:rPr lang="es-MX" dirty="0" smtClean="0"/>
            <a:t> and </a:t>
          </a:r>
          <a:r>
            <a:rPr lang="es-MX" dirty="0" err="1" smtClean="0"/>
            <a:t>you</a:t>
          </a:r>
          <a:r>
            <a:rPr lang="es-MX" dirty="0" smtClean="0"/>
            <a:t> </a:t>
          </a:r>
          <a:r>
            <a:rPr lang="es-MX" dirty="0" err="1" smtClean="0"/>
            <a:t>get</a:t>
          </a:r>
          <a:r>
            <a:rPr lang="es-MX" dirty="0" smtClean="0"/>
            <a:t> </a:t>
          </a:r>
          <a:r>
            <a:rPr lang="es-MX" dirty="0" err="1" smtClean="0"/>
            <a:t>another</a:t>
          </a:r>
          <a:r>
            <a:rPr lang="es-MX" dirty="0" smtClean="0"/>
            <a:t> </a:t>
          </a:r>
          <a:r>
            <a:rPr lang="es-MX" dirty="0" err="1" smtClean="0"/>
            <a:t>signal</a:t>
          </a:r>
          <a:r>
            <a:rPr lang="es-MX" dirty="0" smtClean="0"/>
            <a:t> </a:t>
          </a:r>
          <a:r>
            <a:rPr lang="es-MX" dirty="0" err="1" smtClean="0"/>
            <a:t>or</a:t>
          </a:r>
          <a:r>
            <a:rPr lang="es-MX" dirty="0" smtClean="0"/>
            <a:t> </a:t>
          </a:r>
          <a:r>
            <a:rPr lang="es-MX" dirty="0" err="1" smtClean="0"/>
            <a:t>image</a:t>
          </a:r>
          <a:endParaRPr lang="en-GB" dirty="0"/>
        </a:p>
      </dgm:t>
    </dgm:pt>
    <dgm:pt modelId="{7FFF36C7-99FD-4C0A-B004-50DBB4A9749E}" type="parTrans" cxnId="{4C93E03F-3E87-497A-B66C-8BECE2E5B216}">
      <dgm:prSet/>
      <dgm:spPr/>
      <dgm:t>
        <a:bodyPr/>
        <a:lstStyle/>
        <a:p>
          <a:endParaRPr lang="en-GB"/>
        </a:p>
      </dgm:t>
    </dgm:pt>
    <dgm:pt modelId="{63BB527A-DC44-4E99-8CB4-3695C637DDCC}" type="sibTrans" cxnId="{4C93E03F-3E87-497A-B66C-8BECE2E5B216}">
      <dgm:prSet/>
      <dgm:spPr/>
      <dgm:t>
        <a:bodyPr/>
        <a:lstStyle/>
        <a:p>
          <a:endParaRPr lang="en-GB"/>
        </a:p>
      </dgm:t>
    </dgm:pt>
    <dgm:pt modelId="{693AFEC4-7116-4FFB-8F81-F4493F89AB24}">
      <dgm:prSet phldrT="[Texto]"/>
      <dgm:spPr/>
      <dgm:t>
        <a:bodyPr/>
        <a:lstStyle/>
        <a:p>
          <a:r>
            <a:rPr lang="es-MX" dirty="0" err="1" smtClean="0"/>
            <a:t>E.g.</a:t>
          </a:r>
          <a:r>
            <a:rPr lang="es-MX" dirty="0" smtClean="0"/>
            <a:t>: </a:t>
          </a:r>
          <a:r>
            <a:rPr lang="es-MX" dirty="0" err="1" smtClean="0"/>
            <a:t>Apply</a:t>
          </a:r>
          <a:r>
            <a:rPr lang="es-MX" dirty="0" smtClean="0"/>
            <a:t> a </a:t>
          </a:r>
          <a:r>
            <a:rPr lang="es-MX" dirty="0" err="1" smtClean="0"/>
            <a:t>mask</a:t>
          </a:r>
          <a:r>
            <a:rPr lang="es-MX" dirty="0" smtClean="0"/>
            <a:t> </a:t>
          </a:r>
          <a:r>
            <a:rPr lang="es-MX" dirty="0" err="1" smtClean="0"/>
            <a:t>to</a:t>
          </a:r>
          <a:r>
            <a:rPr lang="es-MX" dirty="0" smtClean="0"/>
            <a:t> a </a:t>
          </a:r>
          <a:r>
            <a:rPr lang="es-MX" dirty="0" err="1" smtClean="0"/>
            <a:t>signal</a:t>
          </a:r>
          <a:r>
            <a:rPr lang="es-MX" dirty="0" smtClean="0"/>
            <a:t> </a:t>
          </a:r>
          <a:r>
            <a:rPr lang="es-MX" dirty="0" err="1" smtClean="0"/>
            <a:t>or</a:t>
          </a:r>
          <a:r>
            <a:rPr lang="es-MX" dirty="0" smtClean="0"/>
            <a:t> </a:t>
          </a:r>
          <a:r>
            <a:rPr lang="es-MX" dirty="0" err="1" smtClean="0"/>
            <a:t>image</a:t>
          </a:r>
          <a:r>
            <a:rPr lang="es-MX" dirty="0" smtClean="0"/>
            <a:t> and </a:t>
          </a:r>
          <a:r>
            <a:rPr lang="es-MX" dirty="0" err="1" smtClean="0"/>
            <a:t>you</a:t>
          </a:r>
          <a:r>
            <a:rPr lang="es-MX" dirty="0" smtClean="0"/>
            <a:t> </a:t>
          </a:r>
          <a:r>
            <a:rPr lang="es-MX" dirty="0" err="1" smtClean="0"/>
            <a:t>get</a:t>
          </a:r>
          <a:r>
            <a:rPr lang="es-MX" dirty="0" smtClean="0"/>
            <a:t> </a:t>
          </a:r>
          <a:r>
            <a:rPr lang="es-MX" dirty="0" err="1" smtClean="0"/>
            <a:t>the</a:t>
          </a:r>
          <a:r>
            <a:rPr lang="es-MX" dirty="0" smtClean="0"/>
            <a:t> </a:t>
          </a:r>
          <a:r>
            <a:rPr lang="es-MX" dirty="0" err="1" smtClean="0"/>
            <a:t>discontinuities</a:t>
          </a:r>
          <a:r>
            <a:rPr lang="es-MX" dirty="0" smtClean="0"/>
            <a:t>, </a:t>
          </a:r>
          <a:r>
            <a:rPr lang="es-MX" dirty="0" err="1" smtClean="0"/>
            <a:t>edges</a:t>
          </a:r>
          <a:r>
            <a:rPr lang="es-MX" dirty="0" smtClean="0"/>
            <a:t> </a:t>
          </a:r>
          <a:r>
            <a:rPr lang="es-MX" dirty="0" err="1" smtClean="0"/>
            <a:t>or</a:t>
          </a:r>
          <a:r>
            <a:rPr lang="es-MX" dirty="0" smtClean="0"/>
            <a:t> a </a:t>
          </a:r>
          <a:r>
            <a:rPr lang="es-MX" dirty="0" err="1" smtClean="0"/>
            <a:t>segmentation</a:t>
          </a:r>
          <a:endParaRPr lang="en-GB" dirty="0"/>
        </a:p>
      </dgm:t>
    </dgm:pt>
    <dgm:pt modelId="{73695A1D-ABA9-4CCB-AA44-4B3912590A6A}" type="parTrans" cxnId="{D8971B9A-0A8D-4A8F-975F-06DE548F8ABC}">
      <dgm:prSet/>
      <dgm:spPr/>
      <dgm:t>
        <a:bodyPr/>
        <a:lstStyle/>
        <a:p>
          <a:endParaRPr lang="en-GB"/>
        </a:p>
      </dgm:t>
    </dgm:pt>
    <dgm:pt modelId="{4E03F328-CEF1-4C6D-A791-AB5EB2B8EC0F}" type="sibTrans" cxnId="{D8971B9A-0A8D-4A8F-975F-06DE548F8ABC}">
      <dgm:prSet/>
      <dgm:spPr/>
      <dgm:t>
        <a:bodyPr/>
        <a:lstStyle/>
        <a:p>
          <a:endParaRPr lang="en-GB"/>
        </a:p>
      </dgm:t>
    </dgm:pt>
    <dgm:pt modelId="{756BF998-E70B-485D-ADD6-3F12A51774B7}">
      <dgm:prSet phldrT="[Texto]"/>
      <dgm:spPr/>
      <dgm:t>
        <a:bodyPr/>
        <a:lstStyle/>
        <a:p>
          <a:r>
            <a:rPr lang="es-MX" dirty="0" smtClean="0"/>
            <a:t>f:X</a:t>
          </a:r>
          <a:r>
            <a:rPr lang="es-MX" dirty="0" smtClean="0">
              <a:sym typeface="Symbol"/>
            </a:rPr>
            <a:t>H </a:t>
          </a:r>
          <a:r>
            <a:rPr lang="es-MX" dirty="0" err="1" smtClean="0"/>
            <a:t>such</a:t>
          </a:r>
          <a:r>
            <a:rPr lang="es-MX" dirty="0" smtClean="0"/>
            <a:t> </a:t>
          </a:r>
          <a:r>
            <a:rPr lang="es-MX" dirty="0" err="1" smtClean="0"/>
            <a:t>that</a:t>
          </a:r>
          <a:r>
            <a:rPr lang="es-MX" dirty="0" smtClean="0"/>
            <a:t> H </a:t>
          </a:r>
          <a:r>
            <a:rPr lang="es-MX" dirty="0" err="1" smtClean="0"/>
            <a:t>is</a:t>
          </a:r>
          <a:r>
            <a:rPr lang="es-MX" dirty="0" smtClean="0"/>
            <a:t> natural </a:t>
          </a:r>
          <a:r>
            <a:rPr lang="es-MX" dirty="0" err="1" smtClean="0"/>
            <a:t>language</a:t>
          </a:r>
          <a:endParaRPr lang="en-GB" dirty="0"/>
        </a:p>
      </dgm:t>
    </dgm:pt>
    <dgm:pt modelId="{5AD8257D-785A-47E7-AFF6-7DA659765C5D}" type="parTrans" cxnId="{57194A9A-200B-4376-A0E8-66C6CD6AFA1A}">
      <dgm:prSet/>
      <dgm:spPr/>
      <dgm:t>
        <a:bodyPr/>
        <a:lstStyle/>
        <a:p>
          <a:endParaRPr lang="en-GB"/>
        </a:p>
      </dgm:t>
    </dgm:pt>
    <dgm:pt modelId="{09B94A01-FF47-43E7-80F2-6E1B70F56AC3}" type="sibTrans" cxnId="{57194A9A-200B-4376-A0E8-66C6CD6AFA1A}">
      <dgm:prSet/>
      <dgm:spPr/>
      <dgm:t>
        <a:bodyPr/>
        <a:lstStyle/>
        <a:p>
          <a:endParaRPr lang="en-GB"/>
        </a:p>
      </dgm:t>
    </dgm:pt>
    <dgm:pt modelId="{A045DC0B-CC7C-4BF9-A423-C3B351217E2C}">
      <dgm:prSet phldrT="[Texto]"/>
      <dgm:spPr/>
      <dgm:t>
        <a:bodyPr/>
        <a:lstStyle/>
        <a:p>
          <a:r>
            <a:rPr lang="es-MX" dirty="0" err="1" smtClean="0"/>
            <a:t>E.g.</a:t>
          </a:r>
          <a:r>
            <a:rPr lang="es-MX" dirty="0" smtClean="0"/>
            <a:t>: </a:t>
          </a:r>
          <a:r>
            <a:rPr lang="es-MX" dirty="0" err="1" smtClean="0"/>
            <a:t>Apply</a:t>
          </a:r>
          <a:r>
            <a:rPr lang="es-MX" dirty="0" smtClean="0"/>
            <a:t> a </a:t>
          </a:r>
          <a:r>
            <a:rPr lang="es-MX" dirty="0" err="1" smtClean="0"/>
            <a:t>model</a:t>
          </a:r>
          <a:r>
            <a:rPr lang="es-MX" dirty="0" smtClean="0"/>
            <a:t> </a:t>
          </a:r>
          <a:r>
            <a:rPr lang="es-MX" dirty="0" err="1" smtClean="0"/>
            <a:t>to</a:t>
          </a:r>
          <a:r>
            <a:rPr lang="es-MX" dirty="0" smtClean="0"/>
            <a:t> a </a:t>
          </a:r>
          <a:r>
            <a:rPr lang="es-MX" dirty="0" err="1" smtClean="0"/>
            <a:t>signal</a:t>
          </a:r>
          <a:r>
            <a:rPr lang="es-MX" dirty="0" smtClean="0"/>
            <a:t> </a:t>
          </a:r>
          <a:r>
            <a:rPr lang="es-MX" dirty="0" err="1" smtClean="0"/>
            <a:t>or</a:t>
          </a:r>
          <a:r>
            <a:rPr lang="es-MX" dirty="0" smtClean="0"/>
            <a:t> </a:t>
          </a:r>
          <a:r>
            <a:rPr lang="es-MX" dirty="0" err="1" smtClean="0"/>
            <a:t>image</a:t>
          </a:r>
          <a:r>
            <a:rPr lang="es-MX" dirty="0" smtClean="0"/>
            <a:t> and </a:t>
          </a:r>
          <a:r>
            <a:rPr lang="es-MX" dirty="0" err="1" smtClean="0"/>
            <a:t>you</a:t>
          </a:r>
          <a:r>
            <a:rPr lang="es-MX" dirty="0" smtClean="0"/>
            <a:t> </a:t>
          </a:r>
          <a:r>
            <a:rPr lang="es-MX" dirty="0" err="1" smtClean="0"/>
            <a:t>get</a:t>
          </a:r>
          <a:r>
            <a:rPr lang="es-MX" dirty="0" smtClean="0"/>
            <a:t> </a:t>
          </a:r>
          <a:r>
            <a:rPr lang="es-MX" dirty="0" err="1" smtClean="0"/>
            <a:t>some</a:t>
          </a:r>
          <a:r>
            <a:rPr lang="es-MX" dirty="0" smtClean="0"/>
            <a:t> </a:t>
          </a:r>
          <a:r>
            <a:rPr lang="es-MX" dirty="0" err="1" smtClean="0"/>
            <a:t>knowledge</a:t>
          </a:r>
          <a:r>
            <a:rPr lang="es-MX" dirty="0" smtClean="0"/>
            <a:t> </a:t>
          </a:r>
          <a:r>
            <a:rPr lang="es-MX" dirty="0" err="1" smtClean="0"/>
            <a:t>useful</a:t>
          </a:r>
          <a:r>
            <a:rPr lang="es-MX" dirty="0" smtClean="0"/>
            <a:t>  </a:t>
          </a:r>
          <a:r>
            <a:rPr lang="es-MX" dirty="0" err="1" smtClean="0"/>
            <a:t>for</a:t>
          </a:r>
          <a:r>
            <a:rPr lang="es-MX" dirty="0" smtClean="0"/>
            <a:t> a </a:t>
          </a:r>
          <a:r>
            <a:rPr lang="es-MX" dirty="0" err="1" smtClean="0"/>
            <a:t>human</a:t>
          </a:r>
          <a:r>
            <a:rPr lang="es-MX" dirty="0" smtClean="0"/>
            <a:t> </a:t>
          </a:r>
          <a:r>
            <a:rPr lang="es-MX" dirty="0" err="1" smtClean="0"/>
            <a:t>expert</a:t>
          </a:r>
          <a:endParaRPr lang="en-GB" dirty="0"/>
        </a:p>
      </dgm:t>
    </dgm:pt>
    <dgm:pt modelId="{6DEAF1D5-3B47-421C-82B0-5855B6564E47}" type="parTrans" cxnId="{E118A625-8761-4E1F-91EF-F76258F0BB93}">
      <dgm:prSet/>
      <dgm:spPr/>
      <dgm:t>
        <a:bodyPr/>
        <a:lstStyle/>
        <a:p>
          <a:endParaRPr lang="en-GB"/>
        </a:p>
      </dgm:t>
    </dgm:pt>
    <dgm:pt modelId="{A8E3AA98-3D18-4EA8-AB8F-033E55998A4E}" type="sibTrans" cxnId="{E118A625-8761-4E1F-91EF-F76258F0BB93}">
      <dgm:prSet/>
      <dgm:spPr/>
      <dgm:t>
        <a:bodyPr/>
        <a:lstStyle/>
        <a:p>
          <a:endParaRPr lang="en-GB"/>
        </a:p>
      </dgm:t>
    </dgm:pt>
    <dgm:pt modelId="{035D6532-1346-4342-8653-1B57506E7979}" type="pres">
      <dgm:prSet presAssocID="{86ABDB9E-FC2C-4C7B-A1F2-6CF17DCC6098}" presName="linear" presStyleCnt="0">
        <dgm:presLayoutVars>
          <dgm:dir/>
          <dgm:animLvl val="lvl"/>
          <dgm:resizeHandles val="exact"/>
        </dgm:presLayoutVars>
      </dgm:prSet>
      <dgm:spPr/>
      <dgm:t>
        <a:bodyPr/>
        <a:lstStyle/>
        <a:p>
          <a:endParaRPr lang="en-GB"/>
        </a:p>
      </dgm:t>
    </dgm:pt>
    <dgm:pt modelId="{2704BF30-3CF5-4C76-9BCF-885CA388BF21}" type="pres">
      <dgm:prSet presAssocID="{3D4F9443-8181-4D81-849B-D2F08CDE92A3}" presName="parentLin" presStyleCnt="0"/>
      <dgm:spPr/>
    </dgm:pt>
    <dgm:pt modelId="{CE035302-4344-4641-AF77-CE15196BB5E5}" type="pres">
      <dgm:prSet presAssocID="{3D4F9443-8181-4D81-849B-D2F08CDE92A3}" presName="parentLeftMargin" presStyleLbl="node1" presStyleIdx="0" presStyleCnt="3"/>
      <dgm:spPr/>
      <dgm:t>
        <a:bodyPr/>
        <a:lstStyle/>
        <a:p>
          <a:endParaRPr lang="en-GB"/>
        </a:p>
      </dgm:t>
    </dgm:pt>
    <dgm:pt modelId="{6FE835B0-6809-41C5-B02F-A8591F9526C3}" type="pres">
      <dgm:prSet presAssocID="{3D4F9443-8181-4D81-849B-D2F08CDE92A3}" presName="parentText" presStyleLbl="node1" presStyleIdx="0" presStyleCnt="3">
        <dgm:presLayoutVars>
          <dgm:chMax val="0"/>
          <dgm:bulletEnabled val="1"/>
        </dgm:presLayoutVars>
      </dgm:prSet>
      <dgm:spPr/>
      <dgm:t>
        <a:bodyPr/>
        <a:lstStyle/>
        <a:p>
          <a:endParaRPr lang="en-GB"/>
        </a:p>
      </dgm:t>
    </dgm:pt>
    <dgm:pt modelId="{4F0C1EED-419B-45A2-B147-F5EF576DEB67}" type="pres">
      <dgm:prSet presAssocID="{3D4F9443-8181-4D81-849B-D2F08CDE92A3}" presName="negativeSpace" presStyleCnt="0"/>
      <dgm:spPr/>
    </dgm:pt>
    <dgm:pt modelId="{DF025206-0A1E-47F0-BC27-5C6F66B9578B}" type="pres">
      <dgm:prSet presAssocID="{3D4F9443-8181-4D81-849B-D2F08CDE92A3}" presName="childText" presStyleLbl="conFgAcc1" presStyleIdx="0" presStyleCnt="3">
        <dgm:presLayoutVars>
          <dgm:bulletEnabled val="1"/>
        </dgm:presLayoutVars>
      </dgm:prSet>
      <dgm:spPr/>
      <dgm:t>
        <a:bodyPr/>
        <a:lstStyle/>
        <a:p>
          <a:endParaRPr lang="en-GB"/>
        </a:p>
      </dgm:t>
    </dgm:pt>
    <dgm:pt modelId="{AAB4D65C-18F5-4AF2-91F1-DB020E9863EB}" type="pres">
      <dgm:prSet presAssocID="{0FFE1C1C-D686-48CC-9BC2-2FCF9F363878}" presName="spaceBetweenRectangles" presStyleCnt="0"/>
      <dgm:spPr/>
    </dgm:pt>
    <dgm:pt modelId="{41512A69-3678-4041-98BB-231F81796143}" type="pres">
      <dgm:prSet presAssocID="{91905C55-1FB2-4F81-9FB6-81BABDF9FA83}" presName="parentLin" presStyleCnt="0"/>
      <dgm:spPr/>
    </dgm:pt>
    <dgm:pt modelId="{F644D695-306C-4F3A-8C03-D28C1F40D6DC}" type="pres">
      <dgm:prSet presAssocID="{91905C55-1FB2-4F81-9FB6-81BABDF9FA83}" presName="parentLeftMargin" presStyleLbl="node1" presStyleIdx="0" presStyleCnt="3"/>
      <dgm:spPr/>
      <dgm:t>
        <a:bodyPr/>
        <a:lstStyle/>
        <a:p>
          <a:endParaRPr lang="en-GB"/>
        </a:p>
      </dgm:t>
    </dgm:pt>
    <dgm:pt modelId="{4B4E769E-8160-48F9-971D-79740464441B}" type="pres">
      <dgm:prSet presAssocID="{91905C55-1FB2-4F81-9FB6-81BABDF9FA83}" presName="parentText" presStyleLbl="node1" presStyleIdx="1" presStyleCnt="3">
        <dgm:presLayoutVars>
          <dgm:chMax val="0"/>
          <dgm:bulletEnabled val="1"/>
        </dgm:presLayoutVars>
      </dgm:prSet>
      <dgm:spPr/>
      <dgm:t>
        <a:bodyPr/>
        <a:lstStyle/>
        <a:p>
          <a:endParaRPr lang="en-GB"/>
        </a:p>
      </dgm:t>
    </dgm:pt>
    <dgm:pt modelId="{F62A2F5A-B819-4C01-9A2F-64E4C088B39E}" type="pres">
      <dgm:prSet presAssocID="{91905C55-1FB2-4F81-9FB6-81BABDF9FA83}" presName="negativeSpace" presStyleCnt="0"/>
      <dgm:spPr/>
    </dgm:pt>
    <dgm:pt modelId="{32597E38-E892-4382-911E-DB086FF3DD90}" type="pres">
      <dgm:prSet presAssocID="{91905C55-1FB2-4F81-9FB6-81BABDF9FA83}" presName="childText" presStyleLbl="conFgAcc1" presStyleIdx="1" presStyleCnt="3">
        <dgm:presLayoutVars>
          <dgm:bulletEnabled val="1"/>
        </dgm:presLayoutVars>
      </dgm:prSet>
      <dgm:spPr/>
      <dgm:t>
        <a:bodyPr/>
        <a:lstStyle/>
        <a:p>
          <a:endParaRPr lang="en-GB"/>
        </a:p>
      </dgm:t>
    </dgm:pt>
    <dgm:pt modelId="{BE068E9B-3673-492D-820A-E0FBA3F9FE3A}" type="pres">
      <dgm:prSet presAssocID="{8E9E1172-6203-4234-9646-039DCFACE5C6}" presName="spaceBetweenRectangles" presStyleCnt="0"/>
      <dgm:spPr/>
    </dgm:pt>
    <dgm:pt modelId="{A447E3C8-AC10-432D-9908-B3B0785F7FEC}" type="pres">
      <dgm:prSet presAssocID="{17F4BADD-2B62-4F61-80D1-AC95EF008752}" presName="parentLin" presStyleCnt="0"/>
      <dgm:spPr/>
    </dgm:pt>
    <dgm:pt modelId="{E684C1EA-B98D-4B6D-8F0E-960484A82756}" type="pres">
      <dgm:prSet presAssocID="{17F4BADD-2B62-4F61-80D1-AC95EF008752}" presName="parentLeftMargin" presStyleLbl="node1" presStyleIdx="1" presStyleCnt="3"/>
      <dgm:spPr/>
      <dgm:t>
        <a:bodyPr/>
        <a:lstStyle/>
        <a:p>
          <a:endParaRPr lang="en-GB"/>
        </a:p>
      </dgm:t>
    </dgm:pt>
    <dgm:pt modelId="{0A5EB037-673B-4C35-A7E7-633D11004DE9}" type="pres">
      <dgm:prSet presAssocID="{17F4BADD-2B62-4F61-80D1-AC95EF008752}" presName="parentText" presStyleLbl="node1" presStyleIdx="2" presStyleCnt="3">
        <dgm:presLayoutVars>
          <dgm:chMax val="0"/>
          <dgm:bulletEnabled val="1"/>
        </dgm:presLayoutVars>
      </dgm:prSet>
      <dgm:spPr/>
      <dgm:t>
        <a:bodyPr/>
        <a:lstStyle/>
        <a:p>
          <a:endParaRPr lang="en-GB"/>
        </a:p>
      </dgm:t>
    </dgm:pt>
    <dgm:pt modelId="{FFCE9823-8528-42FB-8F20-512FEFEFCA61}" type="pres">
      <dgm:prSet presAssocID="{17F4BADD-2B62-4F61-80D1-AC95EF008752}" presName="negativeSpace" presStyleCnt="0"/>
      <dgm:spPr/>
    </dgm:pt>
    <dgm:pt modelId="{9B10D261-880C-40C5-8C9C-647BEF9E3978}" type="pres">
      <dgm:prSet presAssocID="{17F4BADD-2B62-4F61-80D1-AC95EF008752}" presName="childText" presStyleLbl="conFgAcc1" presStyleIdx="2" presStyleCnt="3">
        <dgm:presLayoutVars>
          <dgm:bulletEnabled val="1"/>
        </dgm:presLayoutVars>
      </dgm:prSet>
      <dgm:spPr/>
      <dgm:t>
        <a:bodyPr/>
        <a:lstStyle/>
        <a:p>
          <a:endParaRPr lang="en-GB"/>
        </a:p>
      </dgm:t>
    </dgm:pt>
  </dgm:ptLst>
  <dgm:cxnLst>
    <dgm:cxn modelId="{4219EE85-C60D-433E-9AE1-273BEAC2F3D5}" type="presOf" srcId="{91905C55-1FB2-4F81-9FB6-81BABDF9FA83}" destId="{F644D695-306C-4F3A-8C03-D28C1F40D6DC}" srcOrd="0" destOrd="0" presId="urn:microsoft.com/office/officeart/2005/8/layout/list1"/>
    <dgm:cxn modelId="{EF1912B4-38F5-4CC0-BA44-916BC39181B9}" type="presOf" srcId="{D5493C4F-9702-4058-9FE4-673C979391B9}" destId="{32597E38-E892-4382-911E-DB086FF3DD90}" srcOrd="0" destOrd="0" presId="urn:microsoft.com/office/officeart/2005/8/layout/list1"/>
    <dgm:cxn modelId="{BF87AE26-1509-47F2-AC9C-8CA55CB05179}" type="presOf" srcId="{BC9F7AF1-922A-4EF9-AA4A-C3DB5CA8FF17}" destId="{DF025206-0A1E-47F0-BC27-5C6F66B9578B}" srcOrd="0" destOrd="0" presId="urn:microsoft.com/office/officeart/2005/8/layout/list1"/>
    <dgm:cxn modelId="{5CBBF4E8-8DC7-45E5-B0D4-12210528B537}" srcId="{86ABDB9E-FC2C-4C7B-A1F2-6CF17DCC6098}" destId="{17F4BADD-2B62-4F61-80D1-AC95EF008752}" srcOrd="2" destOrd="0" parTransId="{EE34B83A-3AFE-4889-8A15-DA9BEA49A286}" sibTransId="{72F93F23-2DE9-4245-8B1D-5A3F5BE53280}"/>
    <dgm:cxn modelId="{0A4D817E-A39A-4643-B72F-A5AF6FCF2C34}" type="presOf" srcId="{3D4F9443-8181-4D81-849B-D2F08CDE92A3}" destId="{6FE835B0-6809-41C5-B02F-A8591F9526C3}" srcOrd="1" destOrd="0" presId="urn:microsoft.com/office/officeart/2005/8/layout/list1"/>
    <dgm:cxn modelId="{49107EF8-9BA9-45C4-9324-A9947010C282}" type="presOf" srcId="{3D4F9443-8181-4D81-849B-D2F08CDE92A3}" destId="{CE035302-4344-4641-AF77-CE15196BB5E5}" srcOrd="0" destOrd="0" presId="urn:microsoft.com/office/officeart/2005/8/layout/list1"/>
    <dgm:cxn modelId="{9A040C90-DDF3-46CF-96F7-94314E3B5C50}" type="presOf" srcId="{756BF998-E70B-485D-ADD6-3F12A51774B7}" destId="{9B10D261-880C-40C5-8C9C-647BEF9E3978}" srcOrd="0" destOrd="0" presId="urn:microsoft.com/office/officeart/2005/8/layout/list1"/>
    <dgm:cxn modelId="{812DED11-817C-4F71-BF57-A1D080EA7E8D}" type="presOf" srcId="{F989FB2D-3AA1-4607-9239-CEE434239994}" destId="{DF025206-0A1E-47F0-BC27-5C6F66B9578B}" srcOrd="0" destOrd="1" presId="urn:microsoft.com/office/officeart/2005/8/layout/list1"/>
    <dgm:cxn modelId="{4C93E03F-3E87-497A-B66C-8BECE2E5B216}" srcId="{3D4F9443-8181-4D81-849B-D2F08CDE92A3}" destId="{F989FB2D-3AA1-4607-9239-CEE434239994}" srcOrd="1" destOrd="0" parTransId="{7FFF36C7-99FD-4C0A-B004-50DBB4A9749E}" sibTransId="{63BB527A-DC44-4E99-8CB4-3695C637DDCC}"/>
    <dgm:cxn modelId="{02D3CFE0-C0DA-40AC-AB6B-E861ACCAB4F0}" srcId="{86ABDB9E-FC2C-4C7B-A1F2-6CF17DCC6098}" destId="{91905C55-1FB2-4F81-9FB6-81BABDF9FA83}" srcOrd="1" destOrd="0" parTransId="{81AA3C66-C33F-492A-A971-7559236BDDB5}" sibTransId="{8E9E1172-6203-4234-9646-039DCFACE5C6}"/>
    <dgm:cxn modelId="{B504598F-0D5A-4451-B491-D5EF3FC01A87}" srcId="{86ABDB9E-FC2C-4C7B-A1F2-6CF17DCC6098}" destId="{3D4F9443-8181-4D81-849B-D2F08CDE92A3}" srcOrd="0" destOrd="0" parTransId="{1841A01D-B9A6-4602-B211-3C6B28F463C7}" sibTransId="{0FFE1C1C-D686-48CC-9BC2-2FCF9F363878}"/>
    <dgm:cxn modelId="{3D6328BD-26ED-495E-BF06-C471B5D402DD}" type="presOf" srcId="{91905C55-1FB2-4F81-9FB6-81BABDF9FA83}" destId="{4B4E769E-8160-48F9-971D-79740464441B}" srcOrd="1" destOrd="0" presId="urn:microsoft.com/office/officeart/2005/8/layout/list1"/>
    <dgm:cxn modelId="{2D8FA12A-2312-4218-8161-2C43C4ABCFF7}" type="presOf" srcId="{86ABDB9E-FC2C-4C7B-A1F2-6CF17DCC6098}" destId="{035D6532-1346-4342-8653-1B57506E7979}" srcOrd="0" destOrd="0" presId="urn:microsoft.com/office/officeart/2005/8/layout/list1"/>
    <dgm:cxn modelId="{A3A2877E-0EB8-4DA8-855A-B4034B29D542}" type="presOf" srcId="{A045DC0B-CC7C-4BF9-A423-C3B351217E2C}" destId="{9B10D261-880C-40C5-8C9C-647BEF9E3978}" srcOrd="0" destOrd="1" presId="urn:microsoft.com/office/officeart/2005/8/layout/list1"/>
    <dgm:cxn modelId="{E118A625-8761-4E1F-91EF-F76258F0BB93}" srcId="{17F4BADD-2B62-4F61-80D1-AC95EF008752}" destId="{A045DC0B-CC7C-4BF9-A423-C3B351217E2C}" srcOrd="1" destOrd="0" parTransId="{6DEAF1D5-3B47-421C-82B0-5855B6564E47}" sibTransId="{A8E3AA98-3D18-4EA8-AB8F-033E55998A4E}"/>
    <dgm:cxn modelId="{57194A9A-200B-4376-A0E8-66C6CD6AFA1A}" srcId="{17F4BADD-2B62-4F61-80D1-AC95EF008752}" destId="{756BF998-E70B-485D-ADD6-3F12A51774B7}" srcOrd="0" destOrd="0" parTransId="{5AD8257D-785A-47E7-AFF6-7DA659765C5D}" sibTransId="{09B94A01-FF47-43E7-80F2-6E1B70F56AC3}"/>
    <dgm:cxn modelId="{D72719E8-3479-437A-827D-CC5E4673E344}" type="presOf" srcId="{17F4BADD-2B62-4F61-80D1-AC95EF008752}" destId="{0A5EB037-673B-4C35-A7E7-633D11004DE9}" srcOrd="1" destOrd="0" presId="urn:microsoft.com/office/officeart/2005/8/layout/list1"/>
    <dgm:cxn modelId="{AC3F0456-693E-42EC-A7F6-E6D6994A1AD9}" type="presOf" srcId="{693AFEC4-7116-4FFB-8F81-F4493F89AB24}" destId="{32597E38-E892-4382-911E-DB086FF3DD90}" srcOrd="0" destOrd="1" presId="urn:microsoft.com/office/officeart/2005/8/layout/list1"/>
    <dgm:cxn modelId="{E0E4952A-896C-4D30-879B-A9E57B012BE9}" type="presOf" srcId="{17F4BADD-2B62-4F61-80D1-AC95EF008752}" destId="{E684C1EA-B98D-4B6D-8F0E-960484A82756}" srcOrd="0" destOrd="0" presId="urn:microsoft.com/office/officeart/2005/8/layout/list1"/>
    <dgm:cxn modelId="{B0697A10-D0F0-47C4-85EB-09BB0C2992DE}" srcId="{91905C55-1FB2-4F81-9FB6-81BABDF9FA83}" destId="{D5493C4F-9702-4058-9FE4-673C979391B9}" srcOrd="0" destOrd="0" parTransId="{8B9A6E96-0868-41BE-84D1-C8C97039A42F}" sibTransId="{D0D8F746-70E5-44B7-BFDE-920E05C480E0}"/>
    <dgm:cxn modelId="{D8971B9A-0A8D-4A8F-975F-06DE548F8ABC}" srcId="{91905C55-1FB2-4F81-9FB6-81BABDF9FA83}" destId="{693AFEC4-7116-4FFB-8F81-F4493F89AB24}" srcOrd="1" destOrd="0" parTransId="{73695A1D-ABA9-4CCB-AA44-4B3912590A6A}" sibTransId="{4E03F328-CEF1-4C6D-A791-AB5EB2B8EC0F}"/>
    <dgm:cxn modelId="{226650B5-84ED-47CB-8AEA-21B4C6492955}" srcId="{3D4F9443-8181-4D81-849B-D2F08CDE92A3}" destId="{BC9F7AF1-922A-4EF9-AA4A-C3DB5CA8FF17}" srcOrd="0" destOrd="0" parTransId="{EFA045FC-B9E8-4E1D-A5D3-94A40E74F603}" sibTransId="{3357574F-9868-43CC-BEF8-F02ADC68582A}"/>
    <dgm:cxn modelId="{86190004-23DD-4118-8AFA-2DD3C2A993F6}" type="presParOf" srcId="{035D6532-1346-4342-8653-1B57506E7979}" destId="{2704BF30-3CF5-4C76-9BCF-885CA388BF21}" srcOrd="0" destOrd="0" presId="urn:microsoft.com/office/officeart/2005/8/layout/list1"/>
    <dgm:cxn modelId="{6E9C23D6-073F-4EDF-8AE0-2733471781CB}" type="presParOf" srcId="{2704BF30-3CF5-4C76-9BCF-885CA388BF21}" destId="{CE035302-4344-4641-AF77-CE15196BB5E5}" srcOrd="0" destOrd="0" presId="urn:microsoft.com/office/officeart/2005/8/layout/list1"/>
    <dgm:cxn modelId="{71FF1DE6-FC4D-4D9E-A192-8C71EAC87C81}" type="presParOf" srcId="{2704BF30-3CF5-4C76-9BCF-885CA388BF21}" destId="{6FE835B0-6809-41C5-B02F-A8591F9526C3}" srcOrd="1" destOrd="0" presId="urn:microsoft.com/office/officeart/2005/8/layout/list1"/>
    <dgm:cxn modelId="{C6D96D24-505D-4EB4-BAE4-5A5E94E73056}" type="presParOf" srcId="{035D6532-1346-4342-8653-1B57506E7979}" destId="{4F0C1EED-419B-45A2-B147-F5EF576DEB67}" srcOrd="1" destOrd="0" presId="urn:microsoft.com/office/officeart/2005/8/layout/list1"/>
    <dgm:cxn modelId="{C963C1C1-9011-4316-8307-BD91AC2B579B}" type="presParOf" srcId="{035D6532-1346-4342-8653-1B57506E7979}" destId="{DF025206-0A1E-47F0-BC27-5C6F66B9578B}" srcOrd="2" destOrd="0" presId="urn:microsoft.com/office/officeart/2005/8/layout/list1"/>
    <dgm:cxn modelId="{49502D38-8B71-4BAA-BA75-C1F815F0ABB1}" type="presParOf" srcId="{035D6532-1346-4342-8653-1B57506E7979}" destId="{AAB4D65C-18F5-4AF2-91F1-DB020E9863EB}" srcOrd="3" destOrd="0" presId="urn:microsoft.com/office/officeart/2005/8/layout/list1"/>
    <dgm:cxn modelId="{7207F6B5-513A-43E3-B0E3-BBDCCE4899FF}" type="presParOf" srcId="{035D6532-1346-4342-8653-1B57506E7979}" destId="{41512A69-3678-4041-98BB-231F81796143}" srcOrd="4" destOrd="0" presId="urn:microsoft.com/office/officeart/2005/8/layout/list1"/>
    <dgm:cxn modelId="{461EB13F-B9AF-41B5-8FE3-4E1F8D27A85C}" type="presParOf" srcId="{41512A69-3678-4041-98BB-231F81796143}" destId="{F644D695-306C-4F3A-8C03-D28C1F40D6DC}" srcOrd="0" destOrd="0" presId="urn:microsoft.com/office/officeart/2005/8/layout/list1"/>
    <dgm:cxn modelId="{0E8C6BDB-D9EE-4DE9-86A3-366295E29EE3}" type="presParOf" srcId="{41512A69-3678-4041-98BB-231F81796143}" destId="{4B4E769E-8160-48F9-971D-79740464441B}" srcOrd="1" destOrd="0" presId="urn:microsoft.com/office/officeart/2005/8/layout/list1"/>
    <dgm:cxn modelId="{5B11D5D6-F5A7-474E-A128-1245368AB054}" type="presParOf" srcId="{035D6532-1346-4342-8653-1B57506E7979}" destId="{F62A2F5A-B819-4C01-9A2F-64E4C088B39E}" srcOrd="5" destOrd="0" presId="urn:microsoft.com/office/officeart/2005/8/layout/list1"/>
    <dgm:cxn modelId="{7166CE3A-2254-4B12-8AA1-6E94B36D2293}" type="presParOf" srcId="{035D6532-1346-4342-8653-1B57506E7979}" destId="{32597E38-E892-4382-911E-DB086FF3DD90}" srcOrd="6" destOrd="0" presId="urn:microsoft.com/office/officeart/2005/8/layout/list1"/>
    <dgm:cxn modelId="{941A64B5-618D-4386-8ADB-195EB5E59096}" type="presParOf" srcId="{035D6532-1346-4342-8653-1B57506E7979}" destId="{BE068E9B-3673-492D-820A-E0FBA3F9FE3A}" srcOrd="7" destOrd="0" presId="urn:microsoft.com/office/officeart/2005/8/layout/list1"/>
    <dgm:cxn modelId="{58D06491-2597-4A8B-AC66-7452033ECAE7}" type="presParOf" srcId="{035D6532-1346-4342-8653-1B57506E7979}" destId="{A447E3C8-AC10-432D-9908-B3B0785F7FEC}" srcOrd="8" destOrd="0" presId="urn:microsoft.com/office/officeart/2005/8/layout/list1"/>
    <dgm:cxn modelId="{534C941D-4B85-460A-8E45-0E0214C1E3D2}" type="presParOf" srcId="{A447E3C8-AC10-432D-9908-B3B0785F7FEC}" destId="{E684C1EA-B98D-4B6D-8F0E-960484A82756}" srcOrd="0" destOrd="0" presId="urn:microsoft.com/office/officeart/2005/8/layout/list1"/>
    <dgm:cxn modelId="{9104E9B5-AD0E-4D0D-A647-A5726A7F056F}" type="presParOf" srcId="{A447E3C8-AC10-432D-9908-B3B0785F7FEC}" destId="{0A5EB037-673B-4C35-A7E7-633D11004DE9}" srcOrd="1" destOrd="0" presId="urn:microsoft.com/office/officeart/2005/8/layout/list1"/>
    <dgm:cxn modelId="{5827E55A-D199-4548-AD99-18926430C2C5}" type="presParOf" srcId="{035D6532-1346-4342-8653-1B57506E7979}" destId="{FFCE9823-8528-42FB-8F20-512FEFEFCA61}" srcOrd="9" destOrd="0" presId="urn:microsoft.com/office/officeart/2005/8/layout/list1"/>
    <dgm:cxn modelId="{37C8A053-00EA-4798-9005-0BF364405F7D}" type="presParOf" srcId="{035D6532-1346-4342-8653-1B57506E7979}" destId="{9B10D261-880C-40C5-8C9C-647BEF9E3978}"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025206-0A1E-47F0-BC27-5C6F66B9578B}">
      <dsp:nvSpPr>
        <dsp:cNvPr id="0" name=""/>
        <dsp:cNvSpPr/>
      </dsp:nvSpPr>
      <dsp:spPr>
        <a:xfrm>
          <a:off x="0" y="298584"/>
          <a:ext cx="8229600" cy="1332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t>f:X</a:t>
          </a:r>
          <a:r>
            <a:rPr lang="es-MX" sz="1800" kern="1200" dirty="0" smtClean="0">
              <a:sym typeface="Symbol"/>
            </a:rPr>
            <a:t>X’ </a:t>
          </a:r>
          <a:r>
            <a:rPr lang="es-MX" sz="1800" kern="1200" dirty="0" err="1" smtClean="0"/>
            <a:t>such</a:t>
          </a:r>
          <a:r>
            <a:rPr lang="es-MX" sz="1800" kern="1200" dirty="0" smtClean="0"/>
            <a:t> </a:t>
          </a:r>
          <a:r>
            <a:rPr lang="es-MX" sz="1800" kern="1200" dirty="0" err="1" smtClean="0"/>
            <a:t>that</a:t>
          </a:r>
          <a:r>
            <a:rPr lang="es-MX" sz="1800" kern="1200" dirty="0" smtClean="0"/>
            <a:t> X and X share </a:t>
          </a:r>
          <a:r>
            <a:rPr lang="es-MX" sz="1800" kern="1200" dirty="0" err="1" smtClean="0"/>
            <a:t>the</a:t>
          </a:r>
          <a:r>
            <a:rPr lang="es-MX" sz="1800" kern="1200" dirty="0" smtClean="0"/>
            <a:t> </a:t>
          </a:r>
          <a:r>
            <a:rPr lang="es-MX" sz="1800" kern="1200" dirty="0" err="1" smtClean="0"/>
            <a:t>same</a:t>
          </a:r>
          <a:r>
            <a:rPr lang="es-MX" sz="1800" kern="1200" dirty="0" smtClean="0"/>
            <a:t> </a:t>
          </a:r>
          <a:r>
            <a:rPr lang="es-MX" sz="1800" kern="1200" dirty="0" err="1" smtClean="0"/>
            <a:t>space</a:t>
          </a:r>
          <a:endParaRPr lang="en-GB" sz="1800" kern="1200" dirty="0"/>
        </a:p>
        <a:p>
          <a:pPr marL="171450" lvl="1" indent="-171450" algn="l" defTabSz="800100">
            <a:lnSpc>
              <a:spcPct val="90000"/>
            </a:lnSpc>
            <a:spcBef>
              <a:spcPct val="0"/>
            </a:spcBef>
            <a:spcAft>
              <a:spcPct val="15000"/>
            </a:spcAft>
            <a:buChar char="••"/>
          </a:pPr>
          <a:r>
            <a:rPr lang="es-MX" sz="1800" kern="1200" dirty="0" err="1" smtClean="0"/>
            <a:t>E.g.</a:t>
          </a:r>
          <a:r>
            <a:rPr lang="es-MX" sz="1800" kern="1200" dirty="0" smtClean="0"/>
            <a:t>: </a:t>
          </a:r>
          <a:r>
            <a:rPr lang="es-MX" sz="1800" kern="1200" dirty="0" err="1" smtClean="0"/>
            <a:t>Apply</a:t>
          </a:r>
          <a:r>
            <a:rPr lang="es-MX" sz="1800" kern="1200" dirty="0" smtClean="0"/>
            <a:t> a </a:t>
          </a:r>
          <a:r>
            <a:rPr lang="es-MX" sz="1800" kern="1200" dirty="0" err="1" smtClean="0"/>
            <a:t>filter</a:t>
          </a:r>
          <a:r>
            <a:rPr lang="es-MX" sz="1800" kern="1200" dirty="0" smtClean="0"/>
            <a:t> </a:t>
          </a:r>
          <a:r>
            <a:rPr lang="es-MX" sz="1800" kern="1200" dirty="0" err="1" smtClean="0"/>
            <a:t>to</a:t>
          </a:r>
          <a:r>
            <a:rPr lang="es-MX" sz="1800" kern="1200" dirty="0" smtClean="0"/>
            <a:t> a </a:t>
          </a:r>
          <a:r>
            <a:rPr lang="es-MX" sz="1800" kern="1200" dirty="0" err="1" smtClean="0"/>
            <a:t>signal</a:t>
          </a:r>
          <a:r>
            <a:rPr lang="es-MX" sz="1800" kern="1200" dirty="0" smtClean="0"/>
            <a:t> </a:t>
          </a:r>
          <a:r>
            <a:rPr lang="es-MX" sz="1800" kern="1200" dirty="0" err="1" smtClean="0"/>
            <a:t>or</a:t>
          </a:r>
          <a:r>
            <a:rPr lang="es-MX" sz="1800" kern="1200" dirty="0" smtClean="0"/>
            <a:t> </a:t>
          </a:r>
          <a:r>
            <a:rPr lang="es-MX" sz="1800" kern="1200" dirty="0" err="1" smtClean="0"/>
            <a:t>image</a:t>
          </a:r>
          <a:r>
            <a:rPr lang="es-MX" sz="1800" kern="1200" dirty="0" smtClean="0"/>
            <a:t> and </a:t>
          </a:r>
          <a:r>
            <a:rPr lang="es-MX" sz="1800" kern="1200" dirty="0" err="1" smtClean="0"/>
            <a:t>you</a:t>
          </a:r>
          <a:r>
            <a:rPr lang="es-MX" sz="1800" kern="1200" dirty="0" smtClean="0"/>
            <a:t> </a:t>
          </a:r>
          <a:r>
            <a:rPr lang="es-MX" sz="1800" kern="1200" dirty="0" err="1" smtClean="0"/>
            <a:t>get</a:t>
          </a:r>
          <a:r>
            <a:rPr lang="es-MX" sz="1800" kern="1200" dirty="0" smtClean="0"/>
            <a:t> </a:t>
          </a:r>
          <a:r>
            <a:rPr lang="es-MX" sz="1800" kern="1200" dirty="0" err="1" smtClean="0"/>
            <a:t>another</a:t>
          </a:r>
          <a:r>
            <a:rPr lang="es-MX" sz="1800" kern="1200" dirty="0" smtClean="0"/>
            <a:t> </a:t>
          </a:r>
          <a:r>
            <a:rPr lang="es-MX" sz="1800" kern="1200" dirty="0" err="1" smtClean="0"/>
            <a:t>signal</a:t>
          </a:r>
          <a:r>
            <a:rPr lang="es-MX" sz="1800" kern="1200" dirty="0" smtClean="0"/>
            <a:t> </a:t>
          </a:r>
          <a:r>
            <a:rPr lang="es-MX" sz="1800" kern="1200" dirty="0" err="1" smtClean="0"/>
            <a:t>or</a:t>
          </a:r>
          <a:r>
            <a:rPr lang="es-MX" sz="1800" kern="1200" dirty="0" smtClean="0"/>
            <a:t> </a:t>
          </a:r>
          <a:r>
            <a:rPr lang="es-MX" sz="1800" kern="1200" dirty="0" err="1" smtClean="0"/>
            <a:t>image</a:t>
          </a:r>
          <a:endParaRPr lang="en-GB" sz="1800" kern="1200" dirty="0"/>
        </a:p>
      </dsp:txBody>
      <dsp:txXfrm>
        <a:off x="0" y="298584"/>
        <a:ext cx="8229600" cy="1332450"/>
      </dsp:txXfrm>
    </dsp:sp>
    <dsp:sp modelId="{6FE835B0-6809-41C5-B02F-A8591F9526C3}">
      <dsp:nvSpPr>
        <dsp:cNvPr id="0" name=""/>
        <dsp:cNvSpPr/>
      </dsp:nvSpPr>
      <dsp:spPr>
        <a:xfrm>
          <a:off x="411480" y="32904"/>
          <a:ext cx="576072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s-MX" sz="1800" kern="1200" dirty="0" err="1" smtClean="0"/>
            <a:t>Processing</a:t>
          </a:r>
          <a:endParaRPr lang="en-GB" sz="1800" kern="1200" dirty="0"/>
        </a:p>
      </dsp:txBody>
      <dsp:txXfrm>
        <a:off x="411480" y="32904"/>
        <a:ext cx="5760720" cy="531360"/>
      </dsp:txXfrm>
    </dsp:sp>
    <dsp:sp modelId="{32597E38-E892-4382-911E-DB086FF3DD90}">
      <dsp:nvSpPr>
        <dsp:cNvPr id="0" name=""/>
        <dsp:cNvSpPr/>
      </dsp:nvSpPr>
      <dsp:spPr>
        <a:xfrm>
          <a:off x="0" y="1993915"/>
          <a:ext cx="8229600" cy="1332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t>f:X</a:t>
          </a:r>
          <a:r>
            <a:rPr lang="es-MX" sz="1800" kern="1200" dirty="0" smtClean="0">
              <a:sym typeface="Symbol"/>
            </a:rPr>
            <a:t>Y </a:t>
          </a:r>
          <a:r>
            <a:rPr lang="es-MX" sz="1800" kern="1200" dirty="0" err="1" smtClean="0"/>
            <a:t>such</a:t>
          </a:r>
          <a:r>
            <a:rPr lang="es-MX" sz="1800" kern="1200" dirty="0" smtClean="0"/>
            <a:t> </a:t>
          </a:r>
          <a:r>
            <a:rPr lang="es-MX" sz="1800" kern="1200" dirty="0" err="1" smtClean="0"/>
            <a:t>that</a:t>
          </a:r>
          <a:r>
            <a:rPr lang="es-MX" sz="1800" kern="1200" dirty="0" smtClean="0"/>
            <a:t> X and Y do </a:t>
          </a:r>
          <a:r>
            <a:rPr lang="es-MX" sz="1800" kern="1200" dirty="0" err="1" smtClean="0"/>
            <a:t>not</a:t>
          </a:r>
          <a:r>
            <a:rPr lang="es-MX" sz="1800" kern="1200" dirty="0" smtClean="0"/>
            <a:t> share </a:t>
          </a:r>
          <a:r>
            <a:rPr lang="es-MX" sz="1800" kern="1200" dirty="0" err="1" smtClean="0"/>
            <a:t>the</a:t>
          </a:r>
          <a:r>
            <a:rPr lang="es-MX" sz="1800" kern="1200" dirty="0" smtClean="0"/>
            <a:t> </a:t>
          </a:r>
          <a:r>
            <a:rPr lang="es-MX" sz="1800" kern="1200" dirty="0" err="1" smtClean="0"/>
            <a:t>same</a:t>
          </a:r>
          <a:r>
            <a:rPr lang="es-MX" sz="1800" kern="1200" dirty="0" smtClean="0"/>
            <a:t> </a:t>
          </a:r>
          <a:r>
            <a:rPr lang="es-MX" sz="1800" kern="1200" dirty="0" err="1" smtClean="0"/>
            <a:t>space</a:t>
          </a:r>
          <a:endParaRPr lang="en-GB" sz="1800" kern="1200" dirty="0"/>
        </a:p>
        <a:p>
          <a:pPr marL="171450" lvl="1" indent="-171450" algn="l" defTabSz="800100">
            <a:lnSpc>
              <a:spcPct val="90000"/>
            </a:lnSpc>
            <a:spcBef>
              <a:spcPct val="0"/>
            </a:spcBef>
            <a:spcAft>
              <a:spcPct val="15000"/>
            </a:spcAft>
            <a:buChar char="••"/>
          </a:pPr>
          <a:r>
            <a:rPr lang="es-MX" sz="1800" kern="1200" dirty="0" err="1" smtClean="0"/>
            <a:t>E.g.</a:t>
          </a:r>
          <a:r>
            <a:rPr lang="es-MX" sz="1800" kern="1200" dirty="0" smtClean="0"/>
            <a:t>: </a:t>
          </a:r>
          <a:r>
            <a:rPr lang="es-MX" sz="1800" kern="1200" dirty="0" err="1" smtClean="0"/>
            <a:t>Apply</a:t>
          </a:r>
          <a:r>
            <a:rPr lang="es-MX" sz="1800" kern="1200" dirty="0" smtClean="0"/>
            <a:t> a </a:t>
          </a:r>
          <a:r>
            <a:rPr lang="es-MX" sz="1800" kern="1200" dirty="0" err="1" smtClean="0"/>
            <a:t>mask</a:t>
          </a:r>
          <a:r>
            <a:rPr lang="es-MX" sz="1800" kern="1200" dirty="0" smtClean="0"/>
            <a:t> </a:t>
          </a:r>
          <a:r>
            <a:rPr lang="es-MX" sz="1800" kern="1200" dirty="0" err="1" smtClean="0"/>
            <a:t>to</a:t>
          </a:r>
          <a:r>
            <a:rPr lang="es-MX" sz="1800" kern="1200" dirty="0" smtClean="0"/>
            <a:t> a </a:t>
          </a:r>
          <a:r>
            <a:rPr lang="es-MX" sz="1800" kern="1200" dirty="0" err="1" smtClean="0"/>
            <a:t>signal</a:t>
          </a:r>
          <a:r>
            <a:rPr lang="es-MX" sz="1800" kern="1200" dirty="0" smtClean="0"/>
            <a:t> </a:t>
          </a:r>
          <a:r>
            <a:rPr lang="es-MX" sz="1800" kern="1200" dirty="0" err="1" smtClean="0"/>
            <a:t>or</a:t>
          </a:r>
          <a:r>
            <a:rPr lang="es-MX" sz="1800" kern="1200" dirty="0" smtClean="0"/>
            <a:t> </a:t>
          </a:r>
          <a:r>
            <a:rPr lang="es-MX" sz="1800" kern="1200" dirty="0" err="1" smtClean="0"/>
            <a:t>image</a:t>
          </a:r>
          <a:r>
            <a:rPr lang="es-MX" sz="1800" kern="1200" dirty="0" smtClean="0"/>
            <a:t> and </a:t>
          </a:r>
          <a:r>
            <a:rPr lang="es-MX" sz="1800" kern="1200" dirty="0" err="1" smtClean="0"/>
            <a:t>you</a:t>
          </a:r>
          <a:r>
            <a:rPr lang="es-MX" sz="1800" kern="1200" dirty="0" smtClean="0"/>
            <a:t> </a:t>
          </a:r>
          <a:r>
            <a:rPr lang="es-MX" sz="1800" kern="1200" dirty="0" err="1" smtClean="0"/>
            <a:t>get</a:t>
          </a:r>
          <a:r>
            <a:rPr lang="es-MX" sz="1800" kern="1200" dirty="0" smtClean="0"/>
            <a:t> </a:t>
          </a:r>
          <a:r>
            <a:rPr lang="es-MX" sz="1800" kern="1200" dirty="0" err="1" smtClean="0"/>
            <a:t>the</a:t>
          </a:r>
          <a:r>
            <a:rPr lang="es-MX" sz="1800" kern="1200" dirty="0" smtClean="0"/>
            <a:t> </a:t>
          </a:r>
          <a:r>
            <a:rPr lang="es-MX" sz="1800" kern="1200" dirty="0" err="1" smtClean="0"/>
            <a:t>discontinuities</a:t>
          </a:r>
          <a:r>
            <a:rPr lang="es-MX" sz="1800" kern="1200" dirty="0" smtClean="0"/>
            <a:t>, </a:t>
          </a:r>
          <a:r>
            <a:rPr lang="es-MX" sz="1800" kern="1200" dirty="0" err="1" smtClean="0"/>
            <a:t>edges</a:t>
          </a:r>
          <a:r>
            <a:rPr lang="es-MX" sz="1800" kern="1200" dirty="0" smtClean="0"/>
            <a:t> </a:t>
          </a:r>
          <a:r>
            <a:rPr lang="es-MX" sz="1800" kern="1200" dirty="0" err="1" smtClean="0"/>
            <a:t>or</a:t>
          </a:r>
          <a:r>
            <a:rPr lang="es-MX" sz="1800" kern="1200" dirty="0" smtClean="0"/>
            <a:t> a </a:t>
          </a:r>
          <a:r>
            <a:rPr lang="es-MX" sz="1800" kern="1200" dirty="0" err="1" smtClean="0"/>
            <a:t>segmentation</a:t>
          </a:r>
          <a:endParaRPr lang="en-GB" sz="1800" kern="1200" dirty="0"/>
        </a:p>
      </dsp:txBody>
      <dsp:txXfrm>
        <a:off x="0" y="1993915"/>
        <a:ext cx="8229600" cy="1332450"/>
      </dsp:txXfrm>
    </dsp:sp>
    <dsp:sp modelId="{4B4E769E-8160-48F9-971D-79740464441B}">
      <dsp:nvSpPr>
        <dsp:cNvPr id="0" name=""/>
        <dsp:cNvSpPr/>
      </dsp:nvSpPr>
      <dsp:spPr>
        <a:xfrm>
          <a:off x="411480" y="1728235"/>
          <a:ext cx="576072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s-MX" sz="1800" kern="1200" dirty="0" err="1" smtClean="0"/>
            <a:t>Analysis</a:t>
          </a:r>
          <a:endParaRPr lang="en-GB" sz="1800" kern="1200" dirty="0"/>
        </a:p>
      </dsp:txBody>
      <dsp:txXfrm>
        <a:off x="411480" y="1728235"/>
        <a:ext cx="5760720" cy="531360"/>
      </dsp:txXfrm>
    </dsp:sp>
    <dsp:sp modelId="{9B10D261-880C-40C5-8C9C-647BEF9E3978}">
      <dsp:nvSpPr>
        <dsp:cNvPr id="0" name=""/>
        <dsp:cNvSpPr/>
      </dsp:nvSpPr>
      <dsp:spPr>
        <a:xfrm>
          <a:off x="0" y="3689245"/>
          <a:ext cx="8229600" cy="1332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t>f:X</a:t>
          </a:r>
          <a:r>
            <a:rPr lang="es-MX" sz="1800" kern="1200" dirty="0" smtClean="0">
              <a:sym typeface="Symbol"/>
            </a:rPr>
            <a:t>H </a:t>
          </a:r>
          <a:r>
            <a:rPr lang="es-MX" sz="1800" kern="1200" dirty="0" err="1" smtClean="0"/>
            <a:t>such</a:t>
          </a:r>
          <a:r>
            <a:rPr lang="es-MX" sz="1800" kern="1200" dirty="0" smtClean="0"/>
            <a:t> </a:t>
          </a:r>
          <a:r>
            <a:rPr lang="es-MX" sz="1800" kern="1200" dirty="0" err="1" smtClean="0"/>
            <a:t>that</a:t>
          </a:r>
          <a:r>
            <a:rPr lang="es-MX" sz="1800" kern="1200" dirty="0" smtClean="0"/>
            <a:t> H </a:t>
          </a:r>
          <a:r>
            <a:rPr lang="es-MX" sz="1800" kern="1200" dirty="0" err="1" smtClean="0"/>
            <a:t>is</a:t>
          </a:r>
          <a:r>
            <a:rPr lang="es-MX" sz="1800" kern="1200" dirty="0" smtClean="0"/>
            <a:t> natural </a:t>
          </a:r>
          <a:r>
            <a:rPr lang="es-MX" sz="1800" kern="1200" dirty="0" err="1" smtClean="0"/>
            <a:t>language</a:t>
          </a:r>
          <a:endParaRPr lang="en-GB" sz="1800" kern="1200" dirty="0"/>
        </a:p>
        <a:p>
          <a:pPr marL="171450" lvl="1" indent="-171450" algn="l" defTabSz="800100">
            <a:lnSpc>
              <a:spcPct val="90000"/>
            </a:lnSpc>
            <a:spcBef>
              <a:spcPct val="0"/>
            </a:spcBef>
            <a:spcAft>
              <a:spcPct val="15000"/>
            </a:spcAft>
            <a:buChar char="••"/>
          </a:pPr>
          <a:r>
            <a:rPr lang="es-MX" sz="1800" kern="1200" dirty="0" err="1" smtClean="0"/>
            <a:t>E.g.</a:t>
          </a:r>
          <a:r>
            <a:rPr lang="es-MX" sz="1800" kern="1200" dirty="0" smtClean="0"/>
            <a:t>: </a:t>
          </a:r>
          <a:r>
            <a:rPr lang="es-MX" sz="1800" kern="1200" dirty="0" err="1" smtClean="0"/>
            <a:t>Apply</a:t>
          </a:r>
          <a:r>
            <a:rPr lang="es-MX" sz="1800" kern="1200" dirty="0" smtClean="0"/>
            <a:t> a </a:t>
          </a:r>
          <a:r>
            <a:rPr lang="es-MX" sz="1800" kern="1200" dirty="0" err="1" smtClean="0"/>
            <a:t>model</a:t>
          </a:r>
          <a:r>
            <a:rPr lang="es-MX" sz="1800" kern="1200" dirty="0" smtClean="0"/>
            <a:t> </a:t>
          </a:r>
          <a:r>
            <a:rPr lang="es-MX" sz="1800" kern="1200" dirty="0" err="1" smtClean="0"/>
            <a:t>to</a:t>
          </a:r>
          <a:r>
            <a:rPr lang="es-MX" sz="1800" kern="1200" dirty="0" smtClean="0"/>
            <a:t> a </a:t>
          </a:r>
          <a:r>
            <a:rPr lang="es-MX" sz="1800" kern="1200" dirty="0" err="1" smtClean="0"/>
            <a:t>signal</a:t>
          </a:r>
          <a:r>
            <a:rPr lang="es-MX" sz="1800" kern="1200" dirty="0" smtClean="0"/>
            <a:t> </a:t>
          </a:r>
          <a:r>
            <a:rPr lang="es-MX" sz="1800" kern="1200" dirty="0" err="1" smtClean="0"/>
            <a:t>or</a:t>
          </a:r>
          <a:r>
            <a:rPr lang="es-MX" sz="1800" kern="1200" dirty="0" smtClean="0"/>
            <a:t> </a:t>
          </a:r>
          <a:r>
            <a:rPr lang="es-MX" sz="1800" kern="1200" dirty="0" err="1" smtClean="0"/>
            <a:t>image</a:t>
          </a:r>
          <a:r>
            <a:rPr lang="es-MX" sz="1800" kern="1200" dirty="0" smtClean="0"/>
            <a:t> and </a:t>
          </a:r>
          <a:r>
            <a:rPr lang="es-MX" sz="1800" kern="1200" dirty="0" err="1" smtClean="0"/>
            <a:t>you</a:t>
          </a:r>
          <a:r>
            <a:rPr lang="es-MX" sz="1800" kern="1200" dirty="0" smtClean="0"/>
            <a:t> </a:t>
          </a:r>
          <a:r>
            <a:rPr lang="es-MX" sz="1800" kern="1200" dirty="0" err="1" smtClean="0"/>
            <a:t>get</a:t>
          </a:r>
          <a:r>
            <a:rPr lang="es-MX" sz="1800" kern="1200" dirty="0" smtClean="0"/>
            <a:t> </a:t>
          </a:r>
          <a:r>
            <a:rPr lang="es-MX" sz="1800" kern="1200" dirty="0" err="1" smtClean="0"/>
            <a:t>some</a:t>
          </a:r>
          <a:r>
            <a:rPr lang="es-MX" sz="1800" kern="1200" dirty="0" smtClean="0"/>
            <a:t> </a:t>
          </a:r>
          <a:r>
            <a:rPr lang="es-MX" sz="1800" kern="1200" dirty="0" err="1" smtClean="0"/>
            <a:t>knowledge</a:t>
          </a:r>
          <a:r>
            <a:rPr lang="es-MX" sz="1800" kern="1200" dirty="0" smtClean="0"/>
            <a:t> </a:t>
          </a:r>
          <a:r>
            <a:rPr lang="es-MX" sz="1800" kern="1200" dirty="0" err="1" smtClean="0"/>
            <a:t>useful</a:t>
          </a:r>
          <a:r>
            <a:rPr lang="es-MX" sz="1800" kern="1200" dirty="0" smtClean="0"/>
            <a:t>  </a:t>
          </a:r>
          <a:r>
            <a:rPr lang="es-MX" sz="1800" kern="1200" dirty="0" err="1" smtClean="0"/>
            <a:t>for</a:t>
          </a:r>
          <a:r>
            <a:rPr lang="es-MX" sz="1800" kern="1200" dirty="0" smtClean="0"/>
            <a:t> a </a:t>
          </a:r>
          <a:r>
            <a:rPr lang="es-MX" sz="1800" kern="1200" dirty="0" err="1" smtClean="0"/>
            <a:t>human</a:t>
          </a:r>
          <a:r>
            <a:rPr lang="es-MX" sz="1800" kern="1200" dirty="0" smtClean="0"/>
            <a:t> </a:t>
          </a:r>
          <a:r>
            <a:rPr lang="es-MX" sz="1800" kern="1200" dirty="0" err="1" smtClean="0"/>
            <a:t>expert</a:t>
          </a:r>
          <a:endParaRPr lang="en-GB" sz="1800" kern="1200" dirty="0"/>
        </a:p>
      </dsp:txBody>
      <dsp:txXfrm>
        <a:off x="0" y="3689245"/>
        <a:ext cx="8229600" cy="1332450"/>
      </dsp:txXfrm>
    </dsp:sp>
    <dsp:sp modelId="{0A5EB037-673B-4C35-A7E7-633D11004DE9}">
      <dsp:nvSpPr>
        <dsp:cNvPr id="0" name=""/>
        <dsp:cNvSpPr/>
      </dsp:nvSpPr>
      <dsp:spPr>
        <a:xfrm>
          <a:off x="411480" y="3423565"/>
          <a:ext cx="576072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s-MX" sz="1800" kern="1200" dirty="0" err="1" smtClean="0"/>
            <a:t>Interpretation</a:t>
          </a:r>
          <a:r>
            <a:rPr lang="es-MX" sz="1800" kern="1200" dirty="0" smtClean="0"/>
            <a:t> (</a:t>
          </a:r>
          <a:r>
            <a:rPr lang="es-MX" sz="1800" kern="1200" dirty="0" err="1" smtClean="0"/>
            <a:t>a.k.a.</a:t>
          </a:r>
          <a:r>
            <a:rPr lang="es-MX" sz="1800" kern="1200" dirty="0" smtClean="0"/>
            <a:t> </a:t>
          </a:r>
          <a:r>
            <a:rPr lang="es-MX" sz="1800" kern="1200" dirty="0" err="1" smtClean="0"/>
            <a:t>Understanding</a:t>
          </a:r>
          <a:r>
            <a:rPr lang="es-MX" sz="1800" kern="1200" dirty="0" smtClean="0"/>
            <a:t>)</a:t>
          </a:r>
          <a:endParaRPr lang="en-GB" sz="1800" kern="1200" dirty="0"/>
        </a:p>
      </dsp:txBody>
      <dsp:txXfrm>
        <a:off x="411480" y="3423565"/>
        <a:ext cx="5760720" cy="5313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CD4A0A-EFA9-4EA4-A123-97A52096F368}" type="datetimeFigureOut">
              <a:rPr lang="es-ES" smtClean="0"/>
              <a:pPr/>
              <a:t>09/09/2014</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2B4C0-EDDA-4DEF-BB40-C5D86FA4A364}"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Data </a:t>
            </a:r>
            <a:r>
              <a:rPr lang="es-MX" dirty="0" err="1" smtClean="0"/>
              <a:t>analysis</a:t>
            </a:r>
            <a:r>
              <a:rPr lang="es-MX" baseline="0" dirty="0" smtClean="0"/>
              <a:t> </a:t>
            </a:r>
            <a:r>
              <a:rPr lang="es-MX" baseline="0" dirty="0" err="1" smtClean="0"/>
              <a:t>is</a:t>
            </a:r>
            <a:r>
              <a:rPr lang="es-MX" baseline="0" dirty="0" smtClean="0"/>
              <a:t> </a:t>
            </a:r>
            <a:r>
              <a:rPr lang="es-MX" baseline="0" dirty="0" err="1" smtClean="0"/>
              <a:t>an</a:t>
            </a:r>
            <a:r>
              <a:rPr lang="es-MX" baseline="0" dirty="0" smtClean="0"/>
              <a:t> </a:t>
            </a:r>
            <a:r>
              <a:rPr lang="es-MX" baseline="0" dirty="0" err="1" smtClean="0"/>
              <a:t>ambiguous</a:t>
            </a:r>
            <a:r>
              <a:rPr lang="es-MX" baseline="0" dirty="0" smtClean="0"/>
              <a:t> </a:t>
            </a:r>
            <a:r>
              <a:rPr lang="es-MX" baseline="0" dirty="0" err="1" smtClean="0"/>
              <a:t>term</a:t>
            </a:r>
            <a:r>
              <a:rPr lang="es-MX" baseline="0" dirty="0" smtClean="0"/>
              <a:t>, </a:t>
            </a:r>
            <a:r>
              <a:rPr lang="es-MX" baseline="0" dirty="0" err="1" smtClean="0"/>
              <a:t>it</a:t>
            </a:r>
            <a:r>
              <a:rPr lang="es-MX" baseline="0" dirty="0" smtClean="0"/>
              <a:t> </a:t>
            </a:r>
            <a:r>
              <a:rPr lang="es-MX" baseline="0" dirty="0" err="1" smtClean="0"/>
              <a:t>often</a:t>
            </a:r>
            <a:r>
              <a:rPr lang="es-MX" baseline="0" dirty="0" smtClean="0"/>
              <a:t> </a:t>
            </a:r>
            <a:r>
              <a:rPr lang="es-MX" baseline="0" dirty="0" err="1" smtClean="0"/>
              <a:t>refers</a:t>
            </a:r>
            <a:r>
              <a:rPr lang="es-MX" baseline="0" dirty="0" smtClean="0"/>
              <a:t> </a:t>
            </a:r>
            <a:r>
              <a:rPr lang="es-MX" baseline="0" dirty="0" err="1" smtClean="0"/>
              <a:t>to</a:t>
            </a:r>
            <a:r>
              <a:rPr lang="es-MX" baseline="0" dirty="0" smtClean="0"/>
              <a:t> </a:t>
            </a:r>
            <a:r>
              <a:rPr lang="es-MX" baseline="0" dirty="0" err="1" smtClean="0"/>
              <a:t>the</a:t>
            </a:r>
            <a:r>
              <a:rPr lang="es-MX" baseline="0" dirty="0" smtClean="0"/>
              <a:t> </a:t>
            </a:r>
            <a:r>
              <a:rPr lang="es-MX" baseline="0" dirty="0" err="1" smtClean="0"/>
              <a:t>whole</a:t>
            </a:r>
            <a:r>
              <a:rPr lang="es-MX" baseline="0" dirty="0" smtClean="0"/>
              <a:t> </a:t>
            </a:r>
            <a:r>
              <a:rPr lang="es-MX" baseline="0" dirty="0" err="1" smtClean="0"/>
              <a:t>process</a:t>
            </a:r>
            <a:r>
              <a:rPr lang="es-MX" baseline="0" dirty="0" smtClean="0"/>
              <a:t> and </a:t>
            </a:r>
            <a:r>
              <a:rPr lang="es-MX" baseline="0" dirty="0" err="1" smtClean="0"/>
              <a:t>also</a:t>
            </a:r>
            <a:r>
              <a:rPr lang="es-MX" baseline="0" dirty="0" smtClean="0"/>
              <a:t> </a:t>
            </a:r>
            <a:r>
              <a:rPr lang="es-MX" baseline="0" dirty="0" err="1" smtClean="0"/>
              <a:t>to</a:t>
            </a:r>
            <a:r>
              <a:rPr lang="es-MX" baseline="0" dirty="0" smtClean="0"/>
              <a:t> </a:t>
            </a:r>
            <a:r>
              <a:rPr lang="es-MX" baseline="0" dirty="0" err="1" smtClean="0"/>
              <a:t>the</a:t>
            </a:r>
            <a:r>
              <a:rPr lang="es-MX" baseline="0" dirty="0" smtClean="0"/>
              <a:t> </a:t>
            </a:r>
            <a:r>
              <a:rPr lang="es-MX" baseline="0" dirty="0" err="1" smtClean="0"/>
              <a:t>middle</a:t>
            </a:r>
            <a:r>
              <a:rPr lang="es-MX" baseline="0" dirty="0" smtClean="0"/>
              <a:t> </a:t>
            </a:r>
            <a:r>
              <a:rPr lang="es-MX" baseline="0" dirty="0" err="1" smtClean="0"/>
              <a:t>stage</a:t>
            </a:r>
            <a:r>
              <a:rPr lang="es-MX" baseline="0" dirty="0" smtClean="0"/>
              <a:t>.</a:t>
            </a:r>
          </a:p>
          <a:p>
            <a:r>
              <a:rPr lang="es-MX" dirty="0" err="1" smtClean="0"/>
              <a:t>The</a:t>
            </a:r>
            <a:r>
              <a:rPr lang="es-MX" dirty="0" smtClean="0"/>
              <a:t> </a:t>
            </a:r>
            <a:r>
              <a:rPr lang="es-MX" dirty="0" err="1" smtClean="0"/>
              <a:t>boundaries</a:t>
            </a:r>
            <a:r>
              <a:rPr lang="es-MX" baseline="0" dirty="0" smtClean="0"/>
              <a:t> </a:t>
            </a:r>
            <a:r>
              <a:rPr lang="es-MX" baseline="0" dirty="0" err="1" smtClean="0"/>
              <a:t>between</a:t>
            </a:r>
            <a:r>
              <a:rPr lang="es-MX" baseline="0" dirty="0" smtClean="0"/>
              <a:t> </a:t>
            </a:r>
            <a:r>
              <a:rPr lang="es-MX" baseline="0" dirty="0" err="1" smtClean="0"/>
              <a:t>these</a:t>
            </a:r>
            <a:r>
              <a:rPr lang="es-MX" baseline="0" dirty="0" smtClean="0"/>
              <a:t> </a:t>
            </a:r>
            <a:r>
              <a:rPr lang="es-MX" baseline="0" dirty="0" err="1" smtClean="0"/>
              <a:t>three</a:t>
            </a:r>
            <a:r>
              <a:rPr lang="es-MX" baseline="0" dirty="0" smtClean="0"/>
              <a:t> </a:t>
            </a:r>
            <a:r>
              <a:rPr lang="es-MX" baseline="0" dirty="0" err="1" smtClean="0"/>
              <a:t>stages</a:t>
            </a:r>
            <a:r>
              <a:rPr lang="es-MX" baseline="0" dirty="0" smtClean="0"/>
              <a:t> </a:t>
            </a:r>
            <a:r>
              <a:rPr lang="es-MX" baseline="0" dirty="0" err="1" smtClean="0"/>
              <a:t>is</a:t>
            </a:r>
            <a:r>
              <a:rPr lang="es-MX" baseline="0" dirty="0" smtClean="0"/>
              <a:t> </a:t>
            </a:r>
            <a:r>
              <a:rPr lang="es-MX" baseline="0" dirty="0" err="1" smtClean="0"/>
              <a:t>often</a:t>
            </a:r>
            <a:r>
              <a:rPr lang="es-MX" baseline="0" dirty="0" smtClean="0"/>
              <a:t> </a:t>
            </a:r>
            <a:r>
              <a:rPr lang="es-MX" baseline="0" dirty="0" err="1" smtClean="0"/>
              <a:t>blurry</a:t>
            </a:r>
            <a:r>
              <a:rPr lang="es-MX" baseline="0" dirty="0" smtClean="0"/>
              <a:t> </a:t>
            </a:r>
            <a:r>
              <a:rPr lang="es-MX" baseline="0" dirty="0" err="1" smtClean="0"/>
              <a:t>rather</a:t>
            </a:r>
            <a:r>
              <a:rPr lang="es-MX" baseline="0" dirty="0" smtClean="0"/>
              <a:t> </a:t>
            </a:r>
            <a:r>
              <a:rPr lang="es-MX" baseline="0" dirty="0" err="1" smtClean="0"/>
              <a:t>than</a:t>
            </a:r>
            <a:r>
              <a:rPr lang="es-MX" baseline="0" dirty="0" smtClean="0"/>
              <a:t> </a:t>
            </a:r>
            <a:r>
              <a:rPr lang="es-MX" baseline="0" dirty="0" err="1" smtClean="0"/>
              <a:t>sharp</a:t>
            </a:r>
            <a:r>
              <a:rPr lang="es-MX" baseline="0" dirty="0" smtClean="0"/>
              <a:t>.</a:t>
            </a:r>
            <a:endParaRPr lang="en-GB" dirty="0"/>
          </a:p>
        </p:txBody>
      </p:sp>
      <p:sp>
        <p:nvSpPr>
          <p:cNvPr id="4" name="3 Marcador de número de diapositiva"/>
          <p:cNvSpPr>
            <a:spLocks noGrp="1"/>
          </p:cNvSpPr>
          <p:nvPr>
            <p:ph type="sldNum" sz="quarter" idx="10"/>
          </p:nvPr>
        </p:nvSpPr>
        <p:spPr/>
        <p:txBody>
          <a:bodyPr/>
          <a:lstStyle/>
          <a:p>
            <a:fld id="{6E0137FF-6AE6-42B9-A22C-763963F3F6E9}" type="slidenum">
              <a:rPr lang="en-GB" smtClean="0"/>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err="1" smtClean="0"/>
              <a:t>Knowledge</a:t>
            </a:r>
            <a:r>
              <a:rPr lang="es-MX" dirty="0" smtClean="0"/>
              <a:t> </a:t>
            </a:r>
            <a:r>
              <a:rPr lang="es-MX" dirty="0" err="1" smtClean="0"/>
              <a:t>discovery</a:t>
            </a:r>
            <a:r>
              <a:rPr lang="es-MX" dirty="0" smtClean="0"/>
              <a:t>: </a:t>
            </a:r>
            <a:r>
              <a:rPr lang="en-GB" dirty="0" smtClean="0"/>
              <a:t>overall process of discovering useful knowledge from data, one step of which is data mining. </a:t>
            </a:r>
            <a:r>
              <a:rPr lang="en-GB" sz="1200" kern="1200" baseline="0" dirty="0" smtClean="0">
                <a:solidFill>
                  <a:schemeClr val="tx1"/>
                </a:solidFill>
                <a:latin typeface="+mn-lt"/>
                <a:ea typeface="+mn-ea"/>
                <a:cs typeface="+mn-cs"/>
              </a:rPr>
              <a:t>Knowledge is purely user oriented and domain specific and is determined by whatever functions and thresholds the user chooses.</a:t>
            </a:r>
            <a:r>
              <a:rPr lang="en-GB" dirty="0" smtClean="0"/>
              <a:t> </a:t>
            </a:r>
            <a:r>
              <a:rPr lang="en-GB" sz="1200" kern="1200" baseline="0" dirty="0" smtClean="0">
                <a:solidFill>
                  <a:schemeClr val="tx1"/>
                </a:solidFill>
                <a:latin typeface="+mn-lt"/>
                <a:ea typeface="+mn-ea"/>
                <a:cs typeface="+mn-cs"/>
              </a:rPr>
              <a:t>The KD process is interactive and iterative, involving numerous steps with many decisions made by the user. The KD process can involve significant iteration and can contain loops between any two steps </a:t>
            </a:r>
            <a:r>
              <a:rPr lang="en-GB" dirty="0" smtClean="0"/>
              <a:t>[Fayyad et al 1996]</a:t>
            </a:r>
            <a:endParaRPr lang="es-MX" dirty="0" smtClean="0"/>
          </a:p>
          <a:p>
            <a:endParaRPr lang="en-GB" dirty="0"/>
          </a:p>
        </p:txBody>
      </p:sp>
      <p:sp>
        <p:nvSpPr>
          <p:cNvPr id="4" name="3 Marcador de número de diapositiva"/>
          <p:cNvSpPr>
            <a:spLocks noGrp="1"/>
          </p:cNvSpPr>
          <p:nvPr>
            <p:ph type="sldNum" sz="quarter" idx="10"/>
          </p:nvPr>
        </p:nvSpPr>
        <p:spPr/>
        <p:txBody>
          <a:bodyPr/>
          <a:lstStyle/>
          <a:p>
            <a:fld id="{6E0137FF-6AE6-42B9-A22C-763963F3F6E9}" type="slidenum">
              <a:rPr lang="en-GB" smtClean="0"/>
              <a:pPr/>
              <a:t>20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A </a:t>
            </a:r>
            <a:r>
              <a:rPr lang="es-MX" dirty="0" err="1" smtClean="0"/>
              <a:t>common</a:t>
            </a:r>
            <a:r>
              <a:rPr lang="es-MX" dirty="0" smtClean="0"/>
              <a:t> </a:t>
            </a:r>
            <a:r>
              <a:rPr lang="es-MX" dirty="0" err="1" smtClean="0"/>
              <a:t>mistake</a:t>
            </a:r>
            <a:r>
              <a:rPr lang="es-MX" dirty="0" smtClean="0"/>
              <a:t> in </a:t>
            </a:r>
            <a:r>
              <a:rPr lang="es-MX" dirty="0" err="1" smtClean="0"/>
              <a:t>many</a:t>
            </a:r>
            <a:r>
              <a:rPr lang="es-MX" dirty="0" smtClean="0"/>
              <a:t> </a:t>
            </a:r>
            <a:r>
              <a:rPr lang="es-MX" dirty="0" err="1" smtClean="0"/>
              <a:t>papers</a:t>
            </a:r>
            <a:r>
              <a:rPr lang="es-MX" dirty="0" smtClean="0"/>
              <a:t> </a:t>
            </a:r>
            <a:r>
              <a:rPr lang="es-MX" dirty="0" err="1" smtClean="0"/>
              <a:t>is</a:t>
            </a:r>
            <a:r>
              <a:rPr lang="es-MX" dirty="0" smtClean="0"/>
              <a:t> </a:t>
            </a:r>
            <a:r>
              <a:rPr lang="es-MX" dirty="0" err="1" smtClean="0"/>
              <a:t>to</a:t>
            </a:r>
            <a:r>
              <a:rPr lang="es-MX" dirty="0" smtClean="0"/>
              <a:t> </a:t>
            </a:r>
            <a:r>
              <a:rPr lang="es-MX" dirty="0" err="1" smtClean="0"/>
              <a:t>forget</a:t>
            </a:r>
            <a:r>
              <a:rPr lang="es-MX" baseline="0" dirty="0" smtClean="0"/>
              <a:t> </a:t>
            </a:r>
            <a:r>
              <a:rPr lang="es-MX" baseline="0" dirty="0" err="1" smtClean="0"/>
              <a:t>about</a:t>
            </a:r>
            <a:r>
              <a:rPr lang="es-MX" baseline="0" dirty="0" smtClean="0"/>
              <a:t> </a:t>
            </a:r>
            <a:r>
              <a:rPr lang="es-MX" baseline="0" dirty="0" err="1" smtClean="0"/>
              <a:t>understanding</a:t>
            </a:r>
            <a:r>
              <a:rPr lang="es-MX" baseline="0" dirty="0" smtClean="0"/>
              <a:t>, and </a:t>
            </a:r>
            <a:r>
              <a:rPr lang="es-MX" baseline="0" dirty="0" err="1" smtClean="0"/>
              <a:t>only</a:t>
            </a:r>
            <a:r>
              <a:rPr lang="es-MX" baseline="0" dirty="0" smtClean="0"/>
              <a:t> </a:t>
            </a:r>
            <a:r>
              <a:rPr lang="es-MX" baseline="0" dirty="0" err="1" smtClean="0"/>
              <a:t>stating</a:t>
            </a:r>
            <a:r>
              <a:rPr lang="es-MX" baseline="0" dirty="0" smtClean="0"/>
              <a:t> </a:t>
            </a:r>
            <a:r>
              <a:rPr lang="es-MX" baseline="0" dirty="0" err="1" smtClean="0"/>
              <a:t>the</a:t>
            </a:r>
            <a:r>
              <a:rPr lang="es-MX" baseline="0" dirty="0" smtClean="0"/>
              <a:t> </a:t>
            </a:r>
            <a:r>
              <a:rPr lang="es-MX" baseline="0" dirty="0" err="1" smtClean="0"/>
              <a:t>patterns</a:t>
            </a:r>
            <a:r>
              <a:rPr lang="es-MX" baseline="0" dirty="0" smtClean="0"/>
              <a:t>/</a:t>
            </a:r>
            <a:r>
              <a:rPr lang="es-MX" baseline="0" dirty="0" err="1" smtClean="0"/>
              <a:t>findings</a:t>
            </a:r>
            <a:r>
              <a:rPr lang="es-MX" baseline="0" dirty="0" smtClean="0"/>
              <a:t> </a:t>
            </a:r>
            <a:r>
              <a:rPr lang="es-MX" baseline="0" dirty="0" err="1" smtClean="0"/>
              <a:t>found</a:t>
            </a:r>
            <a:r>
              <a:rPr lang="es-MX" baseline="0" dirty="0" smtClean="0"/>
              <a:t> </a:t>
            </a:r>
            <a:r>
              <a:rPr lang="es-MX" baseline="0" dirty="0" err="1" smtClean="0"/>
              <a:t>during</a:t>
            </a:r>
            <a:r>
              <a:rPr lang="es-MX" baseline="0" dirty="0" smtClean="0"/>
              <a:t> </a:t>
            </a:r>
            <a:r>
              <a:rPr lang="es-MX" baseline="0" dirty="0" err="1" smtClean="0"/>
              <a:t>the</a:t>
            </a:r>
            <a:r>
              <a:rPr lang="es-MX" baseline="0" dirty="0" smtClean="0"/>
              <a:t> </a:t>
            </a:r>
            <a:r>
              <a:rPr lang="es-MX" baseline="0" dirty="0" err="1" smtClean="0"/>
              <a:t>analysis</a:t>
            </a:r>
            <a:r>
              <a:rPr lang="es-MX" baseline="0" dirty="0" smtClean="0"/>
              <a:t>.</a:t>
            </a:r>
            <a:endParaRPr lang="en-GB" dirty="0"/>
          </a:p>
        </p:txBody>
      </p:sp>
      <p:sp>
        <p:nvSpPr>
          <p:cNvPr id="4" name="3 Marcador de número de diapositiva"/>
          <p:cNvSpPr>
            <a:spLocks noGrp="1"/>
          </p:cNvSpPr>
          <p:nvPr>
            <p:ph type="sldNum" sz="quarter" idx="10"/>
          </p:nvPr>
        </p:nvSpPr>
        <p:spPr/>
        <p:txBody>
          <a:bodyPr/>
          <a:lstStyle/>
          <a:p>
            <a:fld id="{6E0137FF-6AE6-42B9-A22C-763963F3F6E9}" type="slidenum">
              <a:rPr lang="en-GB" smtClean="0"/>
              <a:pPr/>
              <a:t>23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A </a:t>
            </a:r>
            <a:r>
              <a:rPr lang="es-MX" dirty="0" err="1" smtClean="0"/>
              <a:t>common</a:t>
            </a:r>
            <a:r>
              <a:rPr lang="es-MX" dirty="0" smtClean="0"/>
              <a:t> </a:t>
            </a:r>
            <a:r>
              <a:rPr lang="es-MX" dirty="0" err="1" smtClean="0"/>
              <a:t>mistake</a:t>
            </a:r>
            <a:r>
              <a:rPr lang="es-MX" dirty="0" smtClean="0"/>
              <a:t> in </a:t>
            </a:r>
            <a:r>
              <a:rPr lang="es-MX" dirty="0" err="1" smtClean="0"/>
              <a:t>many</a:t>
            </a:r>
            <a:r>
              <a:rPr lang="es-MX" dirty="0" smtClean="0"/>
              <a:t> </a:t>
            </a:r>
            <a:r>
              <a:rPr lang="es-MX" dirty="0" err="1" smtClean="0"/>
              <a:t>papers</a:t>
            </a:r>
            <a:r>
              <a:rPr lang="es-MX" dirty="0" smtClean="0"/>
              <a:t> </a:t>
            </a:r>
            <a:r>
              <a:rPr lang="es-MX" dirty="0" err="1" smtClean="0"/>
              <a:t>is</a:t>
            </a:r>
            <a:r>
              <a:rPr lang="es-MX" dirty="0" smtClean="0"/>
              <a:t> </a:t>
            </a:r>
            <a:r>
              <a:rPr lang="es-MX" dirty="0" err="1" smtClean="0"/>
              <a:t>to</a:t>
            </a:r>
            <a:r>
              <a:rPr lang="es-MX" dirty="0" smtClean="0"/>
              <a:t> </a:t>
            </a:r>
            <a:r>
              <a:rPr lang="es-MX" dirty="0" err="1" smtClean="0"/>
              <a:t>forget</a:t>
            </a:r>
            <a:r>
              <a:rPr lang="es-MX" baseline="0" dirty="0" smtClean="0"/>
              <a:t> </a:t>
            </a:r>
            <a:r>
              <a:rPr lang="es-MX" baseline="0" dirty="0" err="1" smtClean="0"/>
              <a:t>about</a:t>
            </a:r>
            <a:r>
              <a:rPr lang="es-MX" baseline="0" dirty="0" smtClean="0"/>
              <a:t> </a:t>
            </a:r>
            <a:r>
              <a:rPr lang="es-MX" baseline="0" dirty="0" err="1" smtClean="0"/>
              <a:t>understanding</a:t>
            </a:r>
            <a:r>
              <a:rPr lang="es-MX" baseline="0" dirty="0" smtClean="0"/>
              <a:t>, and </a:t>
            </a:r>
            <a:r>
              <a:rPr lang="es-MX" baseline="0" dirty="0" err="1" smtClean="0"/>
              <a:t>only</a:t>
            </a:r>
            <a:r>
              <a:rPr lang="es-MX" baseline="0" dirty="0" smtClean="0"/>
              <a:t> </a:t>
            </a:r>
            <a:r>
              <a:rPr lang="es-MX" baseline="0" dirty="0" err="1" smtClean="0"/>
              <a:t>stating</a:t>
            </a:r>
            <a:r>
              <a:rPr lang="es-MX" baseline="0" dirty="0" smtClean="0"/>
              <a:t> </a:t>
            </a:r>
            <a:r>
              <a:rPr lang="es-MX" baseline="0" dirty="0" err="1" smtClean="0"/>
              <a:t>the</a:t>
            </a:r>
            <a:r>
              <a:rPr lang="es-MX" baseline="0" dirty="0" smtClean="0"/>
              <a:t> </a:t>
            </a:r>
            <a:r>
              <a:rPr lang="es-MX" baseline="0" dirty="0" err="1" smtClean="0"/>
              <a:t>patterns</a:t>
            </a:r>
            <a:r>
              <a:rPr lang="es-MX" baseline="0" dirty="0" smtClean="0"/>
              <a:t>/</a:t>
            </a:r>
            <a:r>
              <a:rPr lang="es-MX" baseline="0" dirty="0" err="1" smtClean="0"/>
              <a:t>findings</a:t>
            </a:r>
            <a:r>
              <a:rPr lang="es-MX" baseline="0" dirty="0" smtClean="0"/>
              <a:t> </a:t>
            </a:r>
            <a:r>
              <a:rPr lang="es-MX" baseline="0" dirty="0" err="1" smtClean="0"/>
              <a:t>found</a:t>
            </a:r>
            <a:r>
              <a:rPr lang="es-MX" baseline="0" dirty="0" smtClean="0"/>
              <a:t> </a:t>
            </a:r>
            <a:r>
              <a:rPr lang="es-MX" baseline="0" dirty="0" err="1" smtClean="0"/>
              <a:t>during</a:t>
            </a:r>
            <a:r>
              <a:rPr lang="es-MX" baseline="0" dirty="0" smtClean="0"/>
              <a:t> </a:t>
            </a:r>
            <a:r>
              <a:rPr lang="es-MX" baseline="0" dirty="0" err="1" smtClean="0"/>
              <a:t>the</a:t>
            </a:r>
            <a:r>
              <a:rPr lang="es-MX" baseline="0" dirty="0" smtClean="0"/>
              <a:t> </a:t>
            </a:r>
            <a:r>
              <a:rPr lang="es-MX" baseline="0" dirty="0" err="1" smtClean="0"/>
              <a:t>analysis</a:t>
            </a:r>
            <a:r>
              <a:rPr lang="es-MX" baseline="0" dirty="0" smtClean="0"/>
              <a:t>.</a:t>
            </a:r>
            <a:endParaRPr lang="en-GB" dirty="0"/>
          </a:p>
        </p:txBody>
      </p:sp>
      <p:sp>
        <p:nvSpPr>
          <p:cNvPr id="4" name="3 Marcador de número de diapositiva"/>
          <p:cNvSpPr>
            <a:spLocks noGrp="1"/>
          </p:cNvSpPr>
          <p:nvPr>
            <p:ph type="sldNum" sz="quarter" idx="10"/>
          </p:nvPr>
        </p:nvSpPr>
        <p:spPr/>
        <p:txBody>
          <a:bodyPr/>
          <a:lstStyle/>
          <a:p>
            <a:fld id="{6E0137FF-6AE6-42B9-A22C-763963F3F6E9}" type="slidenum">
              <a:rPr lang="en-GB" smtClean="0"/>
              <a:pPr/>
              <a:t>24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2"/>
            <a:endParaRPr lang="en-GB" dirty="0" smtClean="0"/>
          </a:p>
          <a:p>
            <a:r>
              <a:rPr lang="es-MX" dirty="0" err="1" smtClean="0"/>
              <a:t>Mill</a:t>
            </a:r>
            <a:endParaRPr lang="es-MX" smtClean="0"/>
          </a:p>
          <a:p>
            <a:endParaRPr lang="en-GB"/>
          </a:p>
        </p:txBody>
      </p:sp>
      <p:sp>
        <p:nvSpPr>
          <p:cNvPr id="4" name="3 Marcador de número de diapositiva"/>
          <p:cNvSpPr>
            <a:spLocks noGrp="1"/>
          </p:cNvSpPr>
          <p:nvPr>
            <p:ph type="sldNum" sz="quarter" idx="10"/>
          </p:nvPr>
        </p:nvSpPr>
        <p:spPr/>
        <p:txBody>
          <a:bodyPr/>
          <a:lstStyle/>
          <a:p>
            <a:fld id="{4868C849-71D9-4696-9655-037A8F06CD15}" type="slidenum">
              <a:rPr lang="en-GB" smtClean="0"/>
              <a:pPr/>
              <a:t>48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2"/>
            <a:endParaRPr lang="en-GB" dirty="0" smtClean="0"/>
          </a:p>
          <a:p>
            <a:r>
              <a:rPr lang="es-MX" dirty="0" err="1" smtClean="0"/>
              <a:t>Mill</a:t>
            </a:r>
            <a:endParaRPr lang="es-MX" smtClean="0"/>
          </a:p>
          <a:p>
            <a:endParaRPr lang="en-GB"/>
          </a:p>
        </p:txBody>
      </p:sp>
      <p:sp>
        <p:nvSpPr>
          <p:cNvPr id="4" name="3 Marcador de número de diapositiva"/>
          <p:cNvSpPr>
            <a:spLocks noGrp="1"/>
          </p:cNvSpPr>
          <p:nvPr>
            <p:ph type="sldNum" sz="quarter" idx="10"/>
          </p:nvPr>
        </p:nvSpPr>
        <p:spPr/>
        <p:txBody>
          <a:bodyPr/>
          <a:lstStyle/>
          <a:p>
            <a:fld id="{4868C849-71D9-4696-9655-037A8F06CD15}" type="slidenum">
              <a:rPr lang="en-GB" smtClean="0"/>
              <a:pPr/>
              <a:t>49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2"/>
            <a:endParaRPr lang="en-GB" dirty="0" smtClean="0"/>
          </a:p>
          <a:p>
            <a:r>
              <a:rPr lang="es-MX" dirty="0" err="1" smtClean="0"/>
              <a:t>Mill</a:t>
            </a:r>
            <a:endParaRPr lang="es-MX" smtClean="0"/>
          </a:p>
          <a:p>
            <a:endParaRPr lang="en-GB"/>
          </a:p>
        </p:txBody>
      </p:sp>
      <p:sp>
        <p:nvSpPr>
          <p:cNvPr id="4" name="3 Marcador de número de diapositiva"/>
          <p:cNvSpPr>
            <a:spLocks noGrp="1"/>
          </p:cNvSpPr>
          <p:nvPr>
            <p:ph type="sldNum" sz="quarter" idx="10"/>
          </p:nvPr>
        </p:nvSpPr>
        <p:spPr/>
        <p:txBody>
          <a:bodyPr/>
          <a:lstStyle/>
          <a:p>
            <a:fld id="{4868C849-71D9-4696-9655-037A8F06CD15}" type="slidenum">
              <a:rPr lang="en-GB" smtClean="0"/>
              <a:pPr/>
              <a:t>50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solidFill>
                  <a:schemeClr val="accent1">
                    <a:lumMod val="50000"/>
                  </a:schemeClr>
                </a:solidFill>
                <a:latin typeface="Arial" pitchFamily="34" charset="0"/>
                <a:cs typeface="Arial" pitchFamily="34" charset="0"/>
              </a:defRPr>
            </a:lvl1p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2CE7DACA-587F-4A5C-8DF6-D47E2226138C}" type="datetime1">
              <a:rPr lang="es-ES" smtClean="0"/>
              <a:pPr/>
              <a:t>09/09/2014</a:t>
            </a:fld>
            <a:endParaRPr lang="es-ES"/>
          </a:p>
        </p:txBody>
      </p:sp>
      <p:sp>
        <p:nvSpPr>
          <p:cNvPr id="5" name="Footer Placeholder 4"/>
          <p:cNvSpPr>
            <a:spLocks noGrp="1"/>
          </p:cNvSpPr>
          <p:nvPr>
            <p:ph type="ftr" sz="quarter" idx="11"/>
          </p:nvPr>
        </p:nvSpPr>
        <p:spPr/>
        <p:txBody>
          <a:bodyPr/>
          <a:lstStyle/>
          <a:p>
            <a:r>
              <a:rPr lang="en-US" dirty="0" smtClean="0"/>
              <a:t>INAOE</a:t>
            </a:r>
            <a:endParaRPr lang="es-ES" dirty="0"/>
          </a:p>
        </p:txBody>
      </p:sp>
      <p:sp>
        <p:nvSpPr>
          <p:cNvPr id="6" name="Slide Number Placeholder 5"/>
          <p:cNvSpPr>
            <a:spLocks noGrp="1"/>
          </p:cNvSpPr>
          <p:nvPr>
            <p:ph type="sldNum" sz="quarter" idx="12"/>
          </p:nvPr>
        </p:nvSpPr>
        <p:spPr/>
        <p:txBody>
          <a:bodyPr/>
          <a:lstStyle/>
          <a:p>
            <a:fld id="{1B6A98DE-B0C0-4510-8517-23F285C36BE2}" type="slidenum">
              <a:rPr lang="es-ES" smtClean="0"/>
              <a:pPr/>
              <a:t>‹Nº›</a:t>
            </a:fld>
            <a:endParaRPr lang="es-ES"/>
          </a:p>
        </p:txBody>
      </p:sp>
      <p:pic>
        <p:nvPicPr>
          <p:cNvPr id="8" name="7 Imagen" descr="INAOE_logo.jpg"/>
          <p:cNvPicPr>
            <a:picLocks noChangeAspect="1"/>
          </p:cNvPicPr>
          <p:nvPr userDrawn="1"/>
        </p:nvPicPr>
        <p:blipFill>
          <a:blip r:embed="rId2" cstate="print"/>
          <a:stretch>
            <a:fillRect/>
          </a:stretch>
        </p:blipFill>
        <p:spPr>
          <a:xfrm>
            <a:off x="51518" y="51517"/>
            <a:ext cx="1720878" cy="202016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a:stretch>
            <a:fillRect/>
          </a:stretch>
        </p:blipFill>
        <p:spPr bwMode="auto">
          <a:xfrm>
            <a:off x="0" y="0"/>
            <a:ext cx="9144000" cy="762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8696E25D-F3CB-4A85-AC76-738CD6B914DC}" type="datetime1">
              <a:rPr lang="es-ES" smtClean="0"/>
              <a:pPr/>
              <a:t>09/09/2014</a:t>
            </a:fld>
            <a:endParaRPr lang="es-ES"/>
          </a:p>
        </p:txBody>
      </p:sp>
      <p:sp>
        <p:nvSpPr>
          <p:cNvPr id="5" name="Footer Placeholder 4"/>
          <p:cNvSpPr>
            <a:spLocks noGrp="1"/>
          </p:cNvSpPr>
          <p:nvPr>
            <p:ph type="ftr" sz="quarter" idx="11"/>
          </p:nvPr>
        </p:nvSpPr>
        <p:spPr/>
        <p:txBody>
          <a:bodyPr/>
          <a:lstStyle/>
          <a:p>
            <a:r>
              <a:rPr lang="en-US" dirty="0" smtClean="0"/>
              <a:t>INAOE</a:t>
            </a:r>
            <a:endParaRPr lang="es-ES" dirty="0"/>
          </a:p>
        </p:txBody>
      </p:sp>
      <p:sp>
        <p:nvSpPr>
          <p:cNvPr id="6" name="Slide Number Placeholder 5"/>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accent1">
                    <a:lumMod val="50000"/>
                  </a:schemeClr>
                </a:solidFill>
              </a:defRPr>
            </a:lvl1pPr>
          </a:lstStyle>
          <a:p>
            <a:r>
              <a:rPr lang="en-US" dirty="0" smtClean="0"/>
              <a:t>Click to edit Master title style</a:t>
            </a:r>
            <a:endParaRPr lang="es-E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E56190DF-D2C0-4256-8163-3A3A0210B7F7}" type="datetime1">
              <a:rPr lang="es-ES" smtClean="0"/>
              <a:pPr/>
              <a:t>09/09/2014</a:t>
            </a:fld>
            <a:endParaRPr lang="es-ES"/>
          </a:p>
        </p:txBody>
      </p:sp>
      <p:sp>
        <p:nvSpPr>
          <p:cNvPr id="5" name="Footer Placeholder 4"/>
          <p:cNvSpPr>
            <a:spLocks noGrp="1"/>
          </p:cNvSpPr>
          <p:nvPr>
            <p:ph type="ftr" sz="quarter" idx="11"/>
          </p:nvPr>
        </p:nvSpPr>
        <p:spPr/>
        <p:txBody>
          <a:bodyPr/>
          <a:lstStyle/>
          <a:p>
            <a:r>
              <a:rPr lang="en-US" dirty="0" smtClean="0"/>
              <a:t>INAOE</a:t>
            </a:r>
            <a:endParaRPr lang="es-ES" dirty="0"/>
          </a:p>
        </p:txBody>
      </p:sp>
      <p:sp>
        <p:nvSpPr>
          <p:cNvPr id="6" name="Slide Number Placeholder 5"/>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0" y="0"/>
            <a:ext cx="9144000" cy="762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AFDFD536-AB16-4BB4-A039-10EAFA0B9BD4}" type="datetime1">
              <a:rPr lang="es-ES" smtClean="0"/>
              <a:pPr/>
              <a:t>09/09/2014</a:t>
            </a:fld>
            <a:endParaRPr lang="es-ES"/>
          </a:p>
        </p:txBody>
      </p:sp>
      <p:sp>
        <p:nvSpPr>
          <p:cNvPr id="5" name="Footer Placeholder 4"/>
          <p:cNvSpPr>
            <a:spLocks noGrp="1"/>
          </p:cNvSpPr>
          <p:nvPr>
            <p:ph type="ftr" sz="quarter" idx="11"/>
          </p:nvPr>
        </p:nvSpPr>
        <p:spPr/>
        <p:txBody>
          <a:bodyPr/>
          <a:lstStyle/>
          <a:p>
            <a:r>
              <a:rPr lang="en-US" dirty="0" smtClean="0"/>
              <a:t>INAOE</a:t>
            </a:r>
            <a:endParaRPr lang="es-ES" dirty="0"/>
          </a:p>
        </p:txBody>
      </p:sp>
      <p:sp>
        <p:nvSpPr>
          <p:cNvPr id="6" name="Slide Number Placeholder 5"/>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lumMod val="50000"/>
                  </a:schemeClr>
                </a:solidFill>
              </a:defRPr>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7FA49-6789-4F23-9C3E-C57EAEE2D454}" type="datetime1">
              <a:rPr lang="es-ES" smtClean="0"/>
              <a:pPr/>
              <a:t>09/09/2014</a:t>
            </a:fld>
            <a:endParaRPr lang="es-ES"/>
          </a:p>
        </p:txBody>
      </p:sp>
      <p:sp>
        <p:nvSpPr>
          <p:cNvPr id="5" name="Footer Placeholder 4"/>
          <p:cNvSpPr>
            <a:spLocks noGrp="1"/>
          </p:cNvSpPr>
          <p:nvPr>
            <p:ph type="ftr" sz="quarter" idx="11"/>
          </p:nvPr>
        </p:nvSpPr>
        <p:spPr/>
        <p:txBody>
          <a:bodyPr/>
          <a:lstStyle/>
          <a:p>
            <a:r>
              <a:rPr lang="en-US" dirty="0" smtClean="0"/>
              <a:t>INAOE</a:t>
            </a:r>
            <a:endParaRPr lang="es-ES" dirty="0"/>
          </a:p>
        </p:txBody>
      </p:sp>
      <p:sp>
        <p:nvSpPr>
          <p:cNvPr id="6" name="Slide Number Placeholder 5"/>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print"/>
          <a:srcRect/>
          <a:stretch>
            <a:fillRect/>
          </a:stretch>
        </p:blipFill>
        <p:spPr bwMode="auto">
          <a:xfrm>
            <a:off x="0" y="0"/>
            <a:ext cx="9144000" cy="762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fld id="{58FB7924-D692-4DDB-B975-30658EE0F3AE}" type="datetime1">
              <a:rPr lang="es-ES" smtClean="0"/>
              <a:pPr/>
              <a:t>09/09/2014</a:t>
            </a:fld>
            <a:endParaRPr lang="es-ES"/>
          </a:p>
        </p:txBody>
      </p:sp>
      <p:sp>
        <p:nvSpPr>
          <p:cNvPr id="6" name="Footer Placeholder 5"/>
          <p:cNvSpPr>
            <a:spLocks noGrp="1"/>
          </p:cNvSpPr>
          <p:nvPr>
            <p:ph type="ftr" sz="quarter" idx="11"/>
          </p:nvPr>
        </p:nvSpPr>
        <p:spPr/>
        <p:txBody>
          <a:bodyPr/>
          <a:lstStyle/>
          <a:p>
            <a:r>
              <a:rPr lang="en-US" dirty="0" smtClean="0"/>
              <a:t>INAOE</a:t>
            </a:r>
            <a:endParaRPr lang="es-ES" dirty="0" smtClean="0"/>
          </a:p>
        </p:txBody>
      </p:sp>
      <p:sp>
        <p:nvSpPr>
          <p:cNvPr id="7" name="Slide Number Placeholder 6"/>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srcRect/>
          <a:stretch>
            <a:fillRect/>
          </a:stretch>
        </p:blipFill>
        <p:spPr bwMode="auto">
          <a:xfrm>
            <a:off x="0" y="0"/>
            <a:ext cx="9144000" cy="762000"/>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fld id="{AEB94063-7CDE-4A3F-B2CE-D207918B7FBD}" type="datetime1">
              <a:rPr lang="es-ES" smtClean="0"/>
              <a:pPr/>
              <a:t>09/09/2014</a:t>
            </a:fld>
            <a:endParaRPr lang="es-ES"/>
          </a:p>
        </p:txBody>
      </p:sp>
      <p:sp>
        <p:nvSpPr>
          <p:cNvPr id="8" name="Footer Placeholder 7"/>
          <p:cNvSpPr>
            <a:spLocks noGrp="1"/>
          </p:cNvSpPr>
          <p:nvPr>
            <p:ph type="ftr" sz="quarter" idx="11"/>
          </p:nvPr>
        </p:nvSpPr>
        <p:spPr/>
        <p:txBody>
          <a:bodyPr/>
          <a:lstStyle/>
          <a:p>
            <a:r>
              <a:rPr lang="en-US" dirty="0" smtClean="0"/>
              <a:t>INAOE</a:t>
            </a:r>
            <a:endParaRPr lang="es-ES" dirty="0"/>
          </a:p>
        </p:txBody>
      </p:sp>
      <p:sp>
        <p:nvSpPr>
          <p:cNvPr id="9" name="Slide Number Placeholder 8"/>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srcRect/>
          <a:stretch>
            <a:fillRect/>
          </a:stretch>
        </p:blipFill>
        <p:spPr bwMode="auto">
          <a:xfrm>
            <a:off x="0" y="0"/>
            <a:ext cx="9144000" cy="762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fld id="{32250811-E88E-4B85-A888-1309861AF407}" type="datetime1">
              <a:rPr lang="es-ES" smtClean="0"/>
              <a:pPr/>
              <a:t>09/09/2014</a:t>
            </a:fld>
            <a:endParaRPr lang="es-ES"/>
          </a:p>
        </p:txBody>
      </p:sp>
      <p:sp>
        <p:nvSpPr>
          <p:cNvPr id="4" name="Footer Placeholder 3"/>
          <p:cNvSpPr>
            <a:spLocks noGrp="1"/>
          </p:cNvSpPr>
          <p:nvPr>
            <p:ph type="ftr" sz="quarter" idx="11"/>
          </p:nvPr>
        </p:nvSpPr>
        <p:spPr/>
        <p:txBody>
          <a:bodyPr/>
          <a:lstStyle/>
          <a:p>
            <a:r>
              <a:rPr lang="en-US" dirty="0" smtClean="0"/>
              <a:t>INAOE</a:t>
            </a:r>
            <a:endParaRPr lang="es-ES" dirty="0"/>
          </a:p>
        </p:txBody>
      </p:sp>
      <p:sp>
        <p:nvSpPr>
          <p:cNvPr id="5" name="Slide Number Placeholder 4"/>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4F764-716D-4176-8905-4BE0ACDCBA67}" type="datetime1">
              <a:rPr lang="es-ES" smtClean="0"/>
              <a:pPr/>
              <a:t>09/09/2014</a:t>
            </a:fld>
            <a:endParaRPr lang="es-ES"/>
          </a:p>
        </p:txBody>
      </p:sp>
      <p:sp>
        <p:nvSpPr>
          <p:cNvPr id="3" name="Footer Placeholder 2"/>
          <p:cNvSpPr>
            <a:spLocks noGrp="1"/>
          </p:cNvSpPr>
          <p:nvPr>
            <p:ph type="ftr" sz="quarter" idx="11"/>
          </p:nvPr>
        </p:nvSpPr>
        <p:spPr/>
        <p:txBody>
          <a:bodyPr/>
          <a:lstStyle/>
          <a:p>
            <a:r>
              <a:rPr lang="en-US" dirty="0" smtClean="0"/>
              <a:t>INAOE</a:t>
            </a:r>
            <a:endParaRPr lang="es-ES" dirty="0"/>
          </a:p>
        </p:txBody>
      </p:sp>
      <p:sp>
        <p:nvSpPr>
          <p:cNvPr id="4" name="Slide Number Placeholder 3"/>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1">
                    <a:lumMod val="50000"/>
                  </a:schemeClr>
                </a:solidFill>
              </a:defRPr>
            </a:lvl1pPr>
          </a:lstStyle>
          <a:p>
            <a:r>
              <a:rPr lang="en-US" dirty="0" smtClean="0"/>
              <a:t>Click to edit Master title style</a:t>
            </a:r>
            <a:endParaRPr lang="es-E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E4104-BE79-463D-9B47-1C22FF58091D}" type="datetime1">
              <a:rPr lang="es-ES" smtClean="0"/>
              <a:pPr/>
              <a:t>09/09/2014</a:t>
            </a:fld>
            <a:endParaRPr lang="es-ES"/>
          </a:p>
        </p:txBody>
      </p:sp>
      <p:sp>
        <p:nvSpPr>
          <p:cNvPr id="6" name="Footer Placeholder 5"/>
          <p:cNvSpPr>
            <a:spLocks noGrp="1"/>
          </p:cNvSpPr>
          <p:nvPr>
            <p:ph type="ftr" sz="quarter" idx="11"/>
          </p:nvPr>
        </p:nvSpPr>
        <p:spPr/>
        <p:txBody>
          <a:bodyPr/>
          <a:lstStyle/>
          <a:p>
            <a:r>
              <a:rPr lang="en-US" dirty="0" smtClean="0"/>
              <a:t>INAOE</a:t>
            </a:r>
            <a:endParaRPr lang="es-ES" dirty="0"/>
          </a:p>
        </p:txBody>
      </p:sp>
      <p:sp>
        <p:nvSpPr>
          <p:cNvPr id="7" name="Slide Number Placeholder 6"/>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lumMod val="50000"/>
                  </a:schemeClr>
                </a:solidFill>
              </a:defRPr>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34BD3-A97A-4F1B-8903-9E20BAD17C95}" type="datetime1">
              <a:rPr lang="es-ES" smtClean="0"/>
              <a:pPr/>
              <a:t>09/09/2014</a:t>
            </a:fld>
            <a:endParaRPr lang="es-ES"/>
          </a:p>
        </p:txBody>
      </p:sp>
      <p:sp>
        <p:nvSpPr>
          <p:cNvPr id="6" name="Footer Placeholder 5"/>
          <p:cNvSpPr>
            <a:spLocks noGrp="1"/>
          </p:cNvSpPr>
          <p:nvPr>
            <p:ph type="ftr" sz="quarter" idx="11"/>
          </p:nvPr>
        </p:nvSpPr>
        <p:spPr/>
        <p:txBody>
          <a:bodyPr/>
          <a:lstStyle/>
          <a:p>
            <a:r>
              <a:rPr lang="en-US" dirty="0" smtClean="0"/>
              <a:t>INAOE</a:t>
            </a:r>
            <a:endParaRPr lang="es-ES" dirty="0"/>
          </a:p>
        </p:txBody>
      </p:sp>
      <p:sp>
        <p:nvSpPr>
          <p:cNvPr id="7" name="Slide Number Placeholder 6"/>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00232" y="0"/>
            <a:ext cx="6429420" cy="785794"/>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457200" y="1071546"/>
            <a:ext cx="8229600" cy="505461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8150F-3EA5-462C-B673-E24CFF50EBD8}" type="datetime1">
              <a:rPr lang="es-ES" smtClean="0"/>
              <a:pPr/>
              <a:t>09/09/2014</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INAOE</a:t>
            </a:r>
            <a:endParaRPr lang="es-E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A98DE-B0C0-4510-8517-23F285C36BE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2800" kern="1200">
          <a:solidFill>
            <a:srgbClr val="FFFF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02060"/>
        </a:buClr>
        <a:buSzPct val="120000"/>
        <a:buFont typeface="Wingdings" pitchFamily="2" charset="2"/>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2060"/>
        </a:buClr>
        <a:buSzPct val="120000"/>
        <a:buFont typeface="Wingdings" pitchFamily="2" charset="2"/>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2060"/>
        </a:buClr>
        <a:buSzPct val="120000"/>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2060"/>
        </a:buClr>
        <a:buSzPct val="120000"/>
        <a:buFont typeface="Wingdings" pitchFamily="2" charset="2"/>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2060"/>
        </a:buClr>
        <a:buSzPct val="12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dirty="0" err="1" smtClean="0"/>
              <a:t>Week</a:t>
            </a:r>
            <a:r>
              <a:rPr lang="es-MX" dirty="0" smtClean="0"/>
              <a:t> 7. </a:t>
            </a:r>
            <a:r>
              <a:rPr lang="es-MX" dirty="0" err="1" smtClean="0"/>
              <a:t>Theoretical</a:t>
            </a:r>
            <a:r>
              <a:rPr lang="es-MX" dirty="0" smtClean="0"/>
              <a:t> and </a:t>
            </a:r>
            <a:r>
              <a:rPr lang="es-MX" dirty="0" err="1" smtClean="0"/>
              <a:t>Reference</a:t>
            </a:r>
            <a:r>
              <a:rPr lang="es-MX" dirty="0" smtClean="0"/>
              <a:t> Framework, </a:t>
            </a:r>
            <a:r>
              <a:rPr lang="es-MX" dirty="0" err="1" smtClean="0"/>
              <a:t>Result</a:t>
            </a:r>
            <a:r>
              <a:rPr lang="es-MX" dirty="0" smtClean="0"/>
              <a:t> </a:t>
            </a:r>
            <a:r>
              <a:rPr lang="es-MX" dirty="0" err="1" smtClean="0"/>
              <a:t>interpretation</a:t>
            </a:r>
            <a:r>
              <a:rPr lang="es-MX" dirty="0" smtClean="0"/>
              <a:t> and </a:t>
            </a:r>
            <a:r>
              <a:rPr lang="es-MX" dirty="0" err="1" smtClean="0"/>
              <a:t>Discussio</a:t>
            </a:r>
            <a:r>
              <a:rPr lang="es-MX" dirty="0" err="1" smtClean="0"/>
              <a:t>n</a:t>
            </a:r>
            <a:endParaRPr lang="en-GB" dirty="0"/>
          </a:p>
        </p:txBody>
      </p:sp>
      <p:sp>
        <p:nvSpPr>
          <p:cNvPr id="3" name="2 Subtítulo"/>
          <p:cNvSpPr>
            <a:spLocks noGrp="1"/>
          </p:cNvSpPr>
          <p:nvPr>
            <p:ph type="subTitle" idx="1"/>
          </p:nvPr>
        </p:nvSpPr>
        <p:spPr/>
        <p:txBody>
          <a:bodyPr/>
          <a:lstStyle/>
          <a:p>
            <a:r>
              <a:rPr lang="es-MX" dirty="0" err="1" smtClean="0"/>
              <a:t>MSc</a:t>
            </a:r>
            <a:r>
              <a:rPr lang="es-MX" dirty="0" smtClean="0"/>
              <a:t> </a:t>
            </a:r>
            <a:r>
              <a:rPr lang="es-MX" dirty="0" err="1" smtClean="0"/>
              <a:t>Methodology</a:t>
            </a:r>
            <a:r>
              <a:rPr lang="es-MX" dirty="0" smtClean="0"/>
              <a:t> </a:t>
            </a:r>
            <a:r>
              <a:rPr lang="es-MX" dirty="0" err="1" smtClean="0"/>
              <a:t>Seminar</a:t>
            </a:r>
            <a:r>
              <a:rPr lang="es-MX" dirty="0" smtClean="0"/>
              <a:t> I</a:t>
            </a:r>
          </a:p>
          <a:p>
            <a:r>
              <a:rPr lang="es-MX" dirty="0" smtClean="0"/>
              <a:t>Dr. Felipe Orihuela-Espina</a:t>
            </a:r>
            <a:endParaRPr lang="en-GB" dirty="0" smtClean="0"/>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s-ES_tradnl" altLang="ja-JP" dirty="0" err="1" smtClean="0"/>
              <a:t>R</a:t>
            </a:r>
            <a:r>
              <a:rPr lang="es-ES_tradnl" altLang="ja-JP" dirty="0" err="1" smtClean="0"/>
              <a:t>eference</a:t>
            </a:r>
            <a:r>
              <a:rPr lang="es-ES_tradnl" altLang="ja-JP" dirty="0" smtClean="0"/>
              <a:t> </a:t>
            </a:r>
            <a:r>
              <a:rPr lang="es-ES_tradnl" altLang="ja-JP" dirty="0" err="1" smtClean="0"/>
              <a:t>framework</a:t>
            </a:r>
            <a:endParaRPr lang="es-ES_tradnl" dirty="0"/>
          </a:p>
        </p:txBody>
      </p:sp>
      <p:sp>
        <p:nvSpPr>
          <p:cNvPr id="26627" name="Rectangle 3"/>
          <p:cNvSpPr>
            <a:spLocks noGrp="1" noChangeArrowheads="1"/>
          </p:cNvSpPr>
          <p:nvPr>
            <p:ph type="body" idx="1"/>
          </p:nvPr>
        </p:nvSpPr>
        <p:spPr/>
        <p:txBody>
          <a:bodyPr>
            <a:normAutofit fontScale="77500" lnSpcReduction="20000"/>
          </a:bodyPr>
          <a:lstStyle/>
          <a:p>
            <a:r>
              <a:rPr lang="es-ES_tradnl" dirty="0" err="1" smtClean="0"/>
              <a:t>This</a:t>
            </a:r>
            <a:r>
              <a:rPr lang="es-ES_tradnl" dirty="0" smtClean="0"/>
              <a:t> </a:t>
            </a:r>
            <a:r>
              <a:rPr lang="es-ES_tradnl" dirty="0" err="1" smtClean="0"/>
              <a:t>is</a:t>
            </a:r>
            <a:r>
              <a:rPr lang="es-ES_tradnl" dirty="0" smtClean="0"/>
              <a:t> </a:t>
            </a:r>
            <a:r>
              <a:rPr lang="es-ES_tradnl" dirty="0" err="1" smtClean="0"/>
              <a:t>now</a:t>
            </a:r>
            <a:r>
              <a:rPr lang="es-ES_tradnl" dirty="0" smtClean="0"/>
              <a:t> </a:t>
            </a:r>
            <a:r>
              <a:rPr lang="es-ES_tradnl" dirty="0" err="1" smtClean="0"/>
              <a:t>fully</a:t>
            </a:r>
            <a:r>
              <a:rPr lang="es-ES_tradnl" dirty="0" smtClean="0"/>
              <a:t> </a:t>
            </a:r>
            <a:r>
              <a:rPr lang="es-ES_tradnl" dirty="0" err="1" smtClean="0"/>
              <a:t>focused</a:t>
            </a:r>
            <a:r>
              <a:rPr lang="es-ES_tradnl" dirty="0" smtClean="0"/>
              <a:t> </a:t>
            </a:r>
            <a:r>
              <a:rPr lang="es-ES_tradnl" dirty="0" err="1" smtClean="0"/>
              <a:t>on</a:t>
            </a:r>
            <a:r>
              <a:rPr lang="es-ES_tradnl" dirty="0" smtClean="0"/>
              <a:t> </a:t>
            </a:r>
            <a:r>
              <a:rPr lang="es-ES_tradnl" dirty="0" err="1" smtClean="0"/>
              <a:t>your</a:t>
            </a:r>
            <a:r>
              <a:rPr lang="es-ES_tradnl" dirty="0" smtClean="0"/>
              <a:t> </a:t>
            </a:r>
            <a:r>
              <a:rPr lang="es-ES_tradnl" dirty="0" err="1" smtClean="0"/>
              <a:t>specific</a:t>
            </a:r>
            <a:r>
              <a:rPr lang="es-ES_tradnl" dirty="0" smtClean="0"/>
              <a:t> </a:t>
            </a:r>
            <a:r>
              <a:rPr lang="es-ES_tradnl" dirty="0" err="1" smtClean="0"/>
              <a:t>topic</a:t>
            </a:r>
            <a:endParaRPr lang="es-ES_tradnl" dirty="0" smtClean="0"/>
          </a:p>
          <a:p>
            <a:endParaRPr lang="es-ES_tradnl" dirty="0" smtClean="0"/>
          </a:p>
          <a:p>
            <a:r>
              <a:rPr lang="es-ES_tradnl" dirty="0" err="1" smtClean="0"/>
              <a:t>This</a:t>
            </a:r>
            <a:r>
              <a:rPr lang="es-ES_tradnl" dirty="0" smtClean="0"/>
              <a:t> </a:t>
            </a:r>
            <a:r>
              <a:rPr lang="es-ES_tradnl" dirty="0" err="1" smtClean="0"/>
              <a:t>is</a:t>
            </a:r>
            <a:r>
              <a:rPr lang="es-ES_tradnl" dirty="0" smtClean="0"/>
              <a:t> </a:t>
            </a:r>
            <a:r>
              <a:rPr lang="es-ES_tradnl" dirty="0" err="1" smtClean="0"/>
              <a:t>where</a:t>
            </a:r>
            <a:r>
              <a:rPr lang="es-ES_tradnl" dirty="0" smtClean="0"/>
              <a:t> </a:t>
            </a:r>
            <a:r>
              <a:rPr lang="es-ES_tradnl" dirty="0" err="1" smtClean="0"/>
              <a:t>you</a:t>
            </a:r>
            <a:r>
              <a:rPr lang="es-ES_tradnl" dirty="0" smtClean="0"/>
              <a:t> show </a:t>
            </a:r>
            <a:r>
              <a:rPr lang="es-ES_tradnl" dirty="0" err="1" smtClean="0"/>
              <a:t>the</a:t>
            </a:r>
            <a:r>
              <a:rPr lang="es-ES_tradnl" dirty="0" smtClean="0"/>
              <a:t> </a:t>
            </a:r>
            <a:r>
              <a:rPr lang="es-ES_tradnl" dirty="0" err="1" smtClean="0"/>
              <a:t>reviewer</a:t>
            </a:r>
            <a:r>
              <a:rPr lang="es-ES_tradnl" dirty="0" smtClean="0"/>
              <a:t> </a:t>
            </a:r>
            <a:r>
              <a:rPr lang="es-ES_tradnl" dirty="0" err="1" smtClean="0"/>
              <a:t>that</a:t>
            </a:r>
            <a:r>
              <a:rPr lang="es-ES_tradnl" dirty="0" smtClean="0"/>
              <a:t> </a:t>
            </a:r>
            <a:r>
              <a:rPr lang="es-ES_tradnl" dirty="0" err="1" smtClean="0"/>
              <a:t>you</a:t>
            </a:r>
            <a:r>
              <a:rPr lang="es-ES_tradnl" dirty="0" smtClean="0"/>
              <a:t>:</a:t>
            </a:r>
          </a:p>
          <a:p>
            <a:pPr lvl="1"/>
            <a:r>
              <a:rPr lang="es-ES_tradnl" dirty="0" err="1" smtClean="0"/>
              <a:t>Know</a:t>
            </a:r>
            <a:r>
              <a:rPr lang="es-ES_tradnl" dirty="0" smtClean="0"/>
              <a:t> </a:t>
            </a:r>
            <a:r>
              <a:rPr lang="es-ES_tradnl" dirty="0" err="1" smtClean="0"/>
              <a:t>about</a:t>
            </a:r>
            <a:r>
              <a:rPr lang="es-ES_tradnl" dirty="0" smtClean="0"/>
              <a:t> </a:t>
            </a:r>
            <a:r>
              <a:rPr lang="es-ES_tradnl" dirty="0" err="1" smtClean="0"/>
              <a:t>your</a:t>
            </a:r>
            <a:r>
              <a:rPr lang="es-ES_tradnl" dirty="0" smtClean="0"/>
              <a:t> </a:t>
            </a:r>
            <a:r>
              <a:rPr lang="es-ES_tradnl" dirty="0" err="1" smtClean="0"/>
              <a:t>topic</a:t>
            </a:r>
            <a:r>
              <a:rPr lang="es-ES_tradnl" dirty="0" smtClean="0"/>
              <a:t> </a:t>
            </a:r>
            <a:r>
              <a:rPr lang="es-ES_tradnl" dirty="0" err="1" smtClean="0"/>
              <a:t>everything</a:t>
            </a:r>
            <a:r>
              <a:rPr lang="es-ES_tradnl" dirty="0" smtClean="0"/>
              <a:t> </a:t>
            </a:r>
            <a:r>
              <a:rPr lang="es-ES_tradnl" dirty="0" err="1" smtClean="0"/>
              <a:t>worth</a:t>
            </a:r>
            <a:r>
              <a:rPr lang="es-ES_tradnl" dirty="0" smtClean="0"/>
              <a:t> </a:t>
            </a:r>
            <a:r>
              <a:rPr lang="es-ES_tradnl" dirty="0" err="1" smtClean="0"/>
              <a:t>knowing</a:t>
            </a:r>
            <a:endParaRPr lang="es-ES_tradnl" dirty="0" smtClean="0"/>
          </a:p>
          <a:p>
            <a:pPr lvl="1"/>
            <a:r>
              <a:rPr lang="es-ES_tradnl" dirty="0" err="1" smtClean="0"/>
              <a:t>Understand</a:t>
            </a:r>
            <a:r>
              <a:rPr lang="es-ES_tradnl" dirty="0" smtClean="0"/>
              <a:t> </a:t>
            </a:r>
            <a:r>
              <a:rPr lang="es-ES_tradnl" dirty="0" err="1" smtClean="0"/>
              <a:t>the</a:t>
            </a:r>
            <a:r>
              <a:rPr lang="es-ES_tradnl" dirty="0" smtClean="0"/>
              <a:t> </a:t>
            </a:r>
            <a:r>
              <a:rPr lang="es-ES_tradnl" dirty="0" err="1" smtClean="0"/>
              <a:t>subtleties</a:t>
            </a:r>
            <a:r>
              <a:rPr lang="es-ES_tradnl" dirty="0" smtClean="0"/>
              <a:t> of </a:t>
            </a:r>
            <a:r>
              <a:rPr lang="es-ES_tradnl" dirty="0" err="1" smtClean="0"/>
              <a:t>every</a:t>
            </a:r>
            <a:r>
              <a:rPr lang="es-ES_tradnl" dirty="0" smtClean="0"/>
              <a:t> </a:t>
            </a:r>
            <a:r>
              <a:rPr lang="es-ES_tradnl" dirty="0" err="1" smtClean="0"/>
              <a:t>aspect</a:t>
            </a:r>
            <a:r>
              <a:rPr lang="es-ES_tradnl" dirty="0" smtClean="0"/>
              <a:t> of </a:t>
            </a:r>
            <a:r>
              <a:rPr lang="es-ES_tradnl" dirty="0" err="1" smtClean="0"/>
              <a:t>the</a:t>
            </a:r>
            <a:r>
              <a:rPr lang="es-ES_tradnl" dirty="0" smtClean="0"/>
              <a:t> </a:t>
            </a:r>
            <a:r>
              <a:rPr lang="es-ES_tradnl" dirty="0" err="1" smtClean="0"/>
              <a:t>problem</a:t>
            </a:r>
            <a:endParaRPr lang="es-ES_tradnl" dirty="0" smtClean="0"/>
          </a:p>
          <a:p>
            <a:endParaRPr lang="es-ES_tradnl" dirty="0" smtClean="0"/>
          </a:p>
          <a:p>
            <a:r>
              <a:rPr lang="es-ES_tradnl" dirty="0" err="1" smtClean="0"/>
              <a:t>Analyze</a:t>
            </a:r>
            <a:r>
              <a:rPr lang="es-ES_tradnl" dirty="0" smtClean="0"/>
              <a:t>, </a:t>
            </a:r>
            <a:r>
              <a:rPr lang="es-ES_tradnl" dirty="0" err="1" smtClean="0"/>
              <a:t>discuss</a:t>
            </a:r>
            <a:r>
              <a:rPr lang="es-ES_tradnl" dirty="0" smtClean="0"/>
              <a:t>, </a:t>
            </a:r>
            <a:r>
              <a:rPr lang="es-ES_tradnl" dirty="0" err="1" smtClean="0"/>
              <a:t>criticise</a:t>
            </a:r>
            <a:r>
              <a:rPr lang="es-ES_tradnl" dirty="0" smtClean="0"/>
              <a:t> </a:t>
            </a:r>
            <a:r>
              <a:rPr lang="es-ES_tradnl" dirty="0" err="1" smtClean="0"/>
              <a:t>what</a:t>
            </a:r>
            <a:r>
              <a:rPr lang="es-ES_tradnl" dirty="0" smtClean="0"/>
              <a:t> </a:t>
            </a:r>
            <a:r>
              <a:rPr lang="es-ES_tradnl" dirty="0" err="1" smtClean="0"/>
              <a:t>other</a:t>
            </a:r>
            <a:r>
              <a:rPr lang="es-ES_tradnl" dirty="0" smtClean="0"/>
              <a:t> </a:t>
            </a:r>
            <a:r>
              <a:rPr lang="es-ES_tradnl" dirty="0" err="1" smtClean="0"/>
              <a:t>authors</a:t>
            </a:r>
            <a:r>
              <a:rPr lang="es-ES_tradnl" dirty="0" smtClean="0"/>
              <a:t> </a:t>
            </a:r>
            <a:r>
              <a:rPr lang="es-ES_tradnl" dirty="0" err="1" smtClean="0"/>
              <a:t>have</a:t>
            </a:r>
            <a:r>
              <a:rPr lang="es-ES_tradnl" dirty="0" smtClean="0"/>
              <a:t> done</a:t>
            </a:r>
          </a:p>
          <a:p>
            <a:pPr lvl="1"/>
            <a:r>
              <a:rPr lang="es-ES_tradnl" dirty="0" err="1" smtClean="0"/>
              <a:t>Not</a:t>
            </a:r>
            <a:r>
              <a:rPr lang="es-ES_tradnl" dirty="0" smtClean="0"/>
              <a:t> </a:t>
            </a:r>
            <a:r>
              <a:rPr lang="es-ES_tradnl" dirty="0" err="1" smtClean="0"/>
              <a:t>everything</a:t>
            </a:r>
            <a:r>
              <a:rPr lang="es-ES_tradnl" dirty="0" smtClean="0"/>
              <a:t> </a:t>
            </a:r>
            <a:r>
              <a:rPr lang="es-ES_tradnl" dirty="0" err="1" smtClean="0"/>
              <a:t>published</a:t>
            </a:r>
            <a:r>
              <a:rPr lang="es-ES_tradnl" dirty="0" smtClean="0"/>
              <a:t> </a:t>
            </a:r>
            <a:r>
              <a:rPr lang="es-ES_tradnl" dirty="0" err="1" smtClean="0"/>
              <a:t>is</a:t>
            </a:r>
            <a:r>
              <a:rPr lang="es-ES_tradnl" dirty="0" smtClean="0"/>
              <a:t> true </a:t>
            </a:r>
            <a:r>
              <a:rPr lang="es-ES_tradnl" dirty="0" err="1" smtClean="0"/>
              <a:t>or</a:t>
            </a:r>
            <a:r>
              <a:rPr lang="es-ES_tradnl" dirty="0" smtClean="0"/>
              <a:t> </a:t>
            </a:r>
            <a:r>
              <a:rPr lang="es-ES_tradnl" dirty="0" err="1" smtClean="0"/>
              <a:t>correct</a:t>
            </a:r>
            <a:endParaRPr lang="es-ES_tradnl" dirty="0" smtClean="0"/>
          </a:p>
          <a:p>
            <a:pPr lvl="1"/>
            <a:r>
              <a:rPr lang="es-ES_tradnl" dirty="0" err="1" smtClean="0"/>
              <a:t>Good</a:t>
            </a:r>
            <a:r>
              <a:rPr lang="es-ES_tradnl" dirty="0" smtClean="0"/>
              <a:t> </a:t>
            </a:r>
            <a:r>
              <a:rPr lang="es-ES_tradnl" dirty="0" err="1" smtClean="0"/>
              <a:t>criticism</a:t>
            </a:r>
            <a:r>
              <a:rPr lang="es-ES_tradnl" dirty="0" smtClean="0"/>
              <a:t> </a:t>
            </a:r>
            <a:r>
              <a:rPr lang="es-ES_tradnl" dirty="0" err="1" smtClean="0"/>
              <a:t>is</a:t>
            </a:r>
            <a:r>
              <a:rPr lang="es-ES_tradnl" dirty="0" smtClean="0"/>
              <a:t> </a:t>
            </a:r>
            <a:r>
              <a:rPr lang="es-ES_tradnl" dirty="0" err="1" smtClean="0"/>
              <a:t>constructive</a:t>
            </a:r>
            <a:endParaRPr lang="es-ES_tradnl" dirty="0" smtClean="0"/>
          </a:p>
          <a:p>
            <a:endParaRPr lang="es-ES_tradnl" dirty="0" smtClean="0"/>
          </a:p>
          <a:p>
            <a:r>
              <a:rPr lang="es-ES_tradnl" dirty="0" smtClean="0"/>
              <a:t>At INAOE a </a:t>
            </a:r>
            <a:r>
              <a:rPr lang="es-ES_tradnl" dirty="0" err="1" smtClean="0"/>
              <a:t>comparative</a:t>
            </a:r>
            <a:r>
              <a:rPr lang="es-ES_tradnl" dirty="0" smtClean="0"/>
              <a:t> </a:t>
            </a:r>
            <a:r>
              <a:rPr lang="es-ES_tradnl" dirty="0" err="1" smtClean="0"/>
              <a:t>table</a:t>
            </a:r>
            <a:r>
              <a:rPr lang="es-ES_tradnl" dirty="0" smtClean="0"/>
              <a:t> </a:t>
            </a:r>
            <a:r>
              <a:rPr lang="es-ES_tradnl" dirty="0" err="1" smtClean="0"/>
              <a:t>is</a:t>
            </a:r>
            <a:r>
              <a:rPr lang="es-ES_tradnl" dirty="0" smtClean="0"/>
              <a:t> </a:t>
            </a:r>
            <a:r>
              <a:rPr lang="es-ES_tradnl" dirty="0" err="1" smtClean="0"/>
              <a:t>often</a:t>
            </a:r>
            <a:r>
              <a:rPr lang="es-ES_tradnl" dirty="0" smtClean="0"/>
              <a:t> </a:t>
            </a:r>
            <a:r>
              <a:rPr lang="es-ES_tradnl" dirty="0" err="1" smtClean="0"/>
              <a:t>expected</a:t>
            </a:r>
            <a:r>
              <a:rPr lang="es-ES_tradnl" dirty="0" smtClean="0"/>
              <a:t>, </a:t>
            </a:r>
            <a:r>
              <a:rPr lang="es-ES_tradnl" dirty="0" err="1" smtClean="0"/>
              <a:t>but</a:t>
            </a:r>
            <a:r>
              <a:rPr lang="es-ES_tradnl" dirty="0" smtClean="0"/>
              <a:t> </a:t>
            </a:r>
            <a:r>
              <a:rPr lang="es-ES_tradnl" dirty="0" err="1" smtClean="0"/>
              <a:t>this</a:t>
            </a:r>
            <a:r>
              <a:rPr lang="es-ES_tradnl" dirty="0" smtClean="0"/>
              <a:t> </a:t>
            </a:r>
            <a:r>
              <a:rPr lang="es-ES_tradnl" dirty="0" err="1" smtClean="0"/>
              <a:t>is</a:t>
            </a:r>
            <a:r>
              <a:rPr lang="es-ES_tradnl" dirty="0" smtClean="0"/>
              <a:t> </a:t>
            </a:r>
            <a:r>
              <a:rPr lang="es-ES_tradnl" dirty="0" err="1" smtClean="0"/>
              <a:t>not</a:t>
            </a:r>
            <a:r>
              <a:rPr lang="es-ES_tradnl" dirty="0" smtClean="0"/>
              <a:t> </a:t>
            </a:r>
            <a:r>
              <a:rPr lang="es-ES_tradnl" dirty="0" err="1" smtClean="0"/>
              <a:t>the</a:t>
            </a:r>
            <a:r>
              <a:rPr lang="es-ES_tradnl" dirty="0" smtClean="0"/>
              <a:t> </a:t>
            </a:r>
            <a:r>
              <a:rPr lang="es-ES_tradnl" dirty="0" err="1" smtClean="0"/>
              <a:t>only</a:t>
            </a:r>
            <a:r>
              <a:rPr lang="es-ES_tradnl" dirty="0" smtClean="0"/>
              <a:t> </a:t>
            </a:r>
            <a:r>
              <a:rPr lang="es-ES_tradnl" dirty="0" err="1" smtClean="0"/>
              <a:t>way</a:t>
            </a:r>
            <a:r>
              <a:rPr lang="es-ES_tradnl" dirty="0" smtClean="0"/>
              <a:t> </a:t>
            </a:r>
            <a:r>
              <a:rPr lang="es-ES_tradnl" dirty="0" err="1" smtClean="0"/>
              <a:t>to</a:t>
            </a:r>
            <a:r>
              <a:rPr lang="es-ES_tradnl" dirty="0" smtClean="0"/>
              <a:t> </a:t>
            </a:r>
            <a:r>
              <a:rPr lang="es-ES_tradnl" dirty="0" err="1" smtClean="0"/>
              <a:t>summarise</a:t>
            </a:r>
            <a:r>
              <a:rPr lang="es-ES_tradnl" dirty="0" smtClean="0"/>
              <a:t>…</a:t>
            </a:r>
          </a:p>
        </p:txBody>
      </p:sp>
      <p:sp>
        <p:nvSpPr>
          <p:cNvPr id="4" name="Date Placeholder 3"/>
          <p:cNvSpPr>
            <a:spLocks noGrp="1"/>
          </p:cNvSpPr>
          <p:nvPr>
            <p:ph type="dt" sz="half" idx="10"/>
          </p:nvPr>
        </p:nvSpPr>
        <p:spPr/>
        <p:txBody>
          <a:bodyPr/>
          <a:lstStyle/>
          <a:p>
            <a:fld id="{0E4DA83A-0D57-064D-AABB-A7D5369729A7}"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4E8A1143-E9F1-6A4E-B7EB-398C77012A73}" type="slidenum">
              <a:rPr lang="es-ES_tradnl" smtClean="0"/>
              <a:pPr/>
              <a:t>10</a:t>
            </a:fld>
            <a:endParaRPr lang="es-ES_tradn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s-ES_tradnl" altLang="ja-JP" dirty="0" err="1" smtClean="0"/>
              <a:t>Reference</a:t>
            </a:r>
            <a:r>
              <a:rPr lang="es-ES_tradnl" altLang="ja-JP" dirty="0" smtClean="0"/>
              <a:t> </a:t>
            </a:r>
            <a:r>
              <a:rPr lang="es-ES_tradnl" altLang="ja-JP" dirty="0" err="1" smtClean="0"/>
              <a:t>framework</a:t>
            </a:r>
            <a:endParaRPr lang="es-ES_tradnl" dirty="0"/>
          </a:p>
        </p:txBody>
      </p:sp>
      <p:sp>
        <p:nvSpPr>
          <p:cNvPr id="31747" name="Rectangle 3"/>
          <p:cNvSpPr>
            <a:spLocks noGrp="1" noChangeArrowheads="1"/>
          </p:cNvSpPr>
          <p:nvPr>
            <p:ph type="body" idx="1"/>
          </p:nvPr>
        </p:nvSpPr>
        <p:spPr/>
        <p:txBody>
          <a:bodyPr/>
          <a:lstStyle/>
          <a:p>
            <a:r>
              <a:rPr lang="es-ES_tradnl" dirty="0" err="1" smtClean="0"/>
              <a:t>Here</a:t>
            </a:r>
            <a:r>
              <a:rPr lang="es-ES_tradnl" dirty="0" smtClean="0"/>
              <a:t> </a:t>
            </a:r>
            <a:r>
              <a:rPr lang="es-ES_tradnl" dirty="0" err="1" smtClean="0"/>
              <a:t>is</a:t>
            </a:r>
            <a:r>
              <a:rPr lang="es-ES_tradnl" dirty="0" smtClean="0"/>
              <a:t> </a:t>
            </a:r>
            <a:r>
              <a:rPr lang="es-ES_tradnl" dirty="0" err="1" smtClean="0"/>
              <a:t>where</a:t>
            </a:r>
            <a:r>
              <a:rPr lang="es-ES_tradnl" dirty="0" smtClean="0"/>
              <a:t> </a:t>
            </a:r>
            <a:r>
              <a:rPr lang="es-ES_tradnl" dirty="0" err="1" smtClean="0"/>
              <a:t>you</a:t>
            </a:r>
            <a:r>
              <a:rPr lang="es-ES_tradnl" dirty="0" smtClean="0"/>
              <a:t> </a:t>
            </a:r>
            <a:r>
              <a:rPr lang="es-ES_tradnl" dirty="0" err="1" smtClean="0"/>
              <a:t>defend</a:t>
            </a:r>
            <a:r>
              <a:rPr lang="es-ES_tradnl" dirty="0" smtClean="0"/>
              <a:t> </a:t>
            </a:r>
            <a:r>
              <a:rPr lang="es-ES_tradnl" dirty="0" err="1" smtClean="0"/>
              <a:t>why</a:t>
            </a:r>
            <a:r>
              <a:rPr lang="es-ES_tradnl" dirty="0" smtClean="0"/>
              <a:t> </a:t>
            </a:r>
            <a:r>
              <a:rPr lang="es-ES_tradnl" dirty="0" err="1" smtClean="0"/>
              <a:t>you</a:t>
            </a:r>
            <a:r>
              <a:rPr lang="es-ES_tradnl" dirty="0" smtClean="0"/>
              <a:t> </a:t>
            </a:r>
            <a:r>
              <a:rPr lang="es-ES_tradnl" dirty="0" err="1" smtClean="0"/>
              <a:t>favoured</a:t>
            </a:r>
            <a:r>
              <a:rPr lang="es-ES_tradnl" dirty="0" smtClean="0"/>
              <a:t> </a:t>
            </a:r>
            <a:r>
              <a:rPr lang="es-ES_tradnl" dirty="0" err="1" smtClean="0"/>
              <a:t>certain</a:t>
            </a:r>
            <a:r>
              <a:rPr lang="es-ES_tradnl" dirty="0" smtClean="0"/>
              <a:t> </a:t>
            </a:r>
            <a:r>
              <a:rPr lang="es-ES_tradnl" dirty="0" err="1" smtClean="0"/>
              <a:t>techniques</a:t>
            </a:r>
            <a:r>
              <a:rPr lang="es-ES_tradnl" dirty="0" smtClean="0"/>
              <a:t> </a:t>
            </a:r>
            <a:r>
              <a:rPr lang="es-ES_tradnl" dirty="0" err="1" smtClean="0"/>
              <a:t>or</a:t>
            </a:r>
            <a:r>
              <a:rPr lang="es-ES_tradnl" dirty="0" smtClean="0"/>
              <a:t> </a:t>
            </a:r>
            <a:r>
              <a:rPr lang="es-ES_tradnl" dirty="0" err="1" smtClean="0"/>
              <a:t>solutions</a:t>
            </a:r>
            <a:r>
              <a:rPr lang="es-ES_tradnl" dirty="0" smtClean="0"/>
              <a:t> </a:t>
            </a:r>
            <a:r>
              <a:rPr lang="es-ES_tradnl" dirty="0" err="1" smtClean="0"/>
              <a:t>over</a:t>
            </a:r>
            <a:r>
              <a:rPr lang="es-ES_tradnl" dirty="0" smtClean="0"/>
              <a:t> </a:t>
            </a:r>
            <a:r>
              <a:rPr lang="es-ES_tradnl" dirty="0" err="1" smtClean="0"/>
              <a:t>others</a:t>
            </a:r>
            <a:r>
              <a:rPr lang="es-ES_tradnl" dirty="0" smtClean="0"/>
              <a:t>.</a:t>
            </a:r>
          </a:p>
          <a:p>
            <a:pPr lvl="1"/>
            <a:r>
              <a:rPr lang="es-ES_tradnl" dirty="0" err="1" smtClean="0"/>
              <a:t>Defending</a:t>
            </a:r>
            <a:r>
              <a:rPr lang="es-ES_tradnl" dirty="0" smtClean="0"/>
              <a:t> </a:t>
            </a:r>
            <a:r>
              <a:rPr lang="es-ES_tradnl" dirty="0" err="1" smtClean="0"/>
              <a:t>your</a:t>
            </a:r>
            <a:r>
              <a:rPr lang="es-ES_tradnl" dirty="0" smtClean="0"/>
              <a:t> </a:t>
            </a:r>
            <a:r>
              <a:rPr lang="es-ES_tradnl" dirty="0" err="1" smtClean="0"/>
              <a:t>choice</a:t>
            </a:r>
            <a:r>
              <a:rPr lang="es-ES_tradnl" dirty="0" smtClean="0"/>
              <a:t> </a:t>
            </a:r>
            <a:r>
              <a:rPr lang="es-ES_tradnl" dirty="0" err="1" smtClean="0"/>
              <a:t>does</a:t>
            </a:r>
            <a:r>
              <a:rPr lang="es-ES_tradnl" dirty="0" smtClean="0"/>
              <a:t> </a:t>
            </a:r>
            <a:r>
              <a:rPr lang="es-ES_tradnl" dirty="0" err="1" smtClean="0"/>
              <a:t>not</a:t>
            </a:r>
            <a:r>
              <a:rPr lang="es-ES_tradnl" dirty="0" smtClean="0"/>
              <a:t> mean </a:t>
            </a:r>
            <a:r>
              <a:rPr lang="es-ES_tradnl" dirty="0" err="1" smtClean="0"/>
              <a:t>refuting</a:t>
            </a:r>
            <a:r>
              <a:rPr lang="es-ES_tradnl" dirty="0" smtClean="0"/>
              <a:t> </a:t>
            </a:r>
            <a:r>
              <a:rPr lang="es-ES_tradnl" dirty="0" err="1" smtClean="0"/>
              <a:t>other</a:t>
            </a:r>
            <a:r>
              <a:rPr lang="es-ES_tradnl" dirty="0" smtClean="0"/>
              <a:t> </a:t>
            </a:r>
            <a:r>
              <a:rPr lang="es-ES_tradnl" dirty="0" err="1" smtClean="0"/>
              <a:t>theories</a:t>
            </a:r>
            <a:r>
              <a:rPr lang="es-ES_tradnl" dirty="0" smtClean="0"/>
              <a:t> </a:t>
            </a:r>
            <a:r>
              <a:rPr lang="es-ES_tradnl" dirty="0" err="1" smtClean="0"/>
              <a:t>or</a:t>
            </a:r>
            <a:r>
              <a:rPr lang="es-ES_tradnl" dirty="0" smtClean="0"/>
              <a:t> look </a:t>
            </a:r>
            <a:r>
              <a:rPr lang="es-ES_tradnl" dirty="0" err="1" smtClean="0"/>
              <a:t>down</a:t>
            </a:r>
            <a:r>
              <a:rPr lang="es-ES_tradnl" dirty="0" smtClean="0"/>
              <a:t> </a:t>
            </a:r>
            <a:r>
              <a:rPr lang="es-ES_tradnl" dirty="0" err="1" smtClean="0"/>
              <a:t>on</a:t>
            </a:r>
            <a:r>
              <a:rPr lang="es-ES_tradnl" dirty="0" smtClean="0"/>
              <a:t> </a:t>
            </a:r>
            <a:r>
              <a:rPr lang="es-ES_tradnl" dirty="0" err="1" smtClean="0"/>
              <a:t>other’s</a:t>
            </a:r>
            <a:r>
              <a:rPr lang="es-ES_tradnl" dirty="0" smtClean="0"/>
              <a:t> </a:t>
            </a:r>
            <a:r>
              <a:rPr lang="es-ES_tradnl" dirty="0" err="1" smtClean="0"/>
              <a:t>work</a:t>
            </a:r>
            <a:endParaRPr lang="es-ES_tradnl" dirty="0" smtClean="0"/>
          </a:p>
          <a:p>
            <a:pPr lvl="1"/>
            <a:r>
              <a:rPr lang="es-ES_tradnl" dirty="0" err="1" smtClean="0"/>
              <a:t>Indicate</a:t>
            </a:r>
            <a:r>
              <a:rPr lang="es-ES_tradnl" dirty="0" smtClean="0"/>
              <a:t> </a:t>
            </a:r>
            <a:r>
              <a:rPr lang="es-ES_tradnl" dirty="0" err="1" smtClean="0"/>
              <a:t>the</a:t>
            </a:r>
            <a:r>
              <a:rPr lang="es-ES_tradnl" dirty="0" smtClean="0"/>
              <a:t> </a:t>
            </a:r>
            <a:r>
              <a:rPr lang="es-ES_tradnl" dirty="0" err="1" smtClean="0"/>
              <a:t>strengths</a:t>
            </a:r>
            <a:r>
              <a:rPr lang="es-ES_tradnl" dirty="0" smtClean="0"/>
              <a:t> and </a:t>
            </a:r>
            <a:r>
              <a:rPr lang="es-ES_tradnl" dirty="0" err="1" smtClean="0"/>
              <a:t>weaknesses</a:t>
            </a:r>
            <a:r>
              <a:rPr lang="es-ES_tradnl" dirty="0" smtClean="0"/>
              <a:t> </a:t>
            </a:r>
            <a:r>
              <a:rPr lang="es-ES_tradnl" dirty="0" err="1" smtClean="0"/>
              <a:t>on</a:t>
            </a:r>
            <a:r>
              <a:rPr lang="es-ES_tradnl" dirty="0" smtClean="0"/>
              <a:t> </a:t>
            </a:r>
            <a:r>
              <a:rPr lang="es-ES_tradnl" dirty="0" err="1" smtClean="0"/>
              <a:t>every</a:t>
            </a:r>
            <a:r>
              <a:rPr lang="es-ES_tradnl" dirty="0" smtClean="0"/>
              <a:t> </a:t>
            </a:r>
            <a:r>
              <a:rPr lang="es-ES_tradnl" dirty="0" err="1" smtClean="0"/>
              <a:t>work</a:t>
            </a:r>
            <a:r>
              <a:rPr lang="es-ES_tradnl" dirty="0" smtClean="0"/>
              <a:t> </a:t>
            </a:r>
            <a:r>
              <a:rPr lang="es-ES_tradnl" dirty="0" err="1" smtClean="0"/>
              <a:t>considered</a:t>
            </a:r>
            <a:endParaRPr lang="es-ES_tradnl" dirty="0" smtClean="0"/>
          </a:p>
          <a:p>
            <a:pPr lvl="1"/>
            <a:r>
              <a:rPr lang="es-ES_tradnl" dirty="0" smtClean="0"/>
              <a:t>Be open </a:t>
            </a:r>
            <a:r>
              <a:rPr lang="es-ES_tradnl" dirty="0" err="1" smtClean="0"/>
              <a:t>to</a:t>
            </a:r>
            <a:r>
              <a:rPr lang="es-ES_tradnl" dirty="0" smtClean="0"/>
              <a:t> </a:t>
            </a:r>
            <a:r>
              <a:rPr lang="es-ES_tradnl" dirty="0" err="1" smtClean="0"/>
              <a:t>critics</a:t>
            </a:r>
            <a:r>
              <a:rPr lang="es-ES_tradnl" dirty="0" smtClean="0"/>
              <a:t> </a:t>
            </a:r>
            <a:r>
              <a:rPr lang="es-ES_tradnl" dirty="0" err="1" smtClean="0"/>
              <a:t>to</a:t>
            </a:r>
            <a:r>
              <a:rPr lang="es-ES_tradnl" dirty="0" smtClean="0"/>
              <a:t> </a:t>
            </a:r>
            <a:r>
              <a:rPr lang="es-ES_tradnl" dirty="0" err="1" smtClean="0"/>
              <a:t>your</a:t>
            </a:r>
            <a:r>
              <a:rPr lang="es-ES_tradnl" dirty="0" smtClean="0"/>
              <a:t> </a:t>
            </a:r>
            <a:r>
              <a:rPr lang="es-ES_tradnl" dirty="0" err="1" smtClean="0"/>
              <a:t>own</a:t>
            </a:r>
            <a:r>
              <a:rPr lang="es-ES_tradnl" dirty="0" smtClean="0"/>
              <a:t> </a:t>
            </a:r>
            <a:r>
              <a:rPr lang="es-ES_tradnl" dirty="0" err="1" smtClean="0"/>
              <a:t>choice</a:t>
            </a:r>
            <a:endParaRPr lang="es-ES_tradnl" dirty="0" smtClean="0"/>
          </a:p>
        </p:txBody>
      </p:sp>
      <p:sp>
        <p:nvSpPr>
          <p:cNvPr id="4" name="Date Placeholder 3"/>
          <p:cNvSpPr>
            <a:spLocks noGrp="1"/>
          </p:cNvSpPr>
          <p:nvPr>
            <p:ph type="dt" sz="half" idx="10"/>
          </p:nvPr>
        </p:nvSpPr>
        <p:spPr/>
        <p:txBody>
          <a:bodyPr/>
          <a:lstStyle/>
          <a:p>
            <a:fld id="{F96A4EEB-0AE8-F34D-88A3-E299B0DA8F61}"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6524A322-74BC-8346-A466-0F1FAC41F0A8}" type="slidenum">
              <a:rPr lang="es-ES_tradnl" smtClean="0"/>
              <a:pPr/>
              <a:t>11</a:t>
            </a:fld>
            <a:endParaRPr lang="es-ES_tradn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s-ES_tradnl" altLang="ja-JP" dirty="0" err="1" smtClean="0"/>
              <a:t>Reference</a:t>
            </a:r>
            <a:r>
              <a:rPr lang="es-ES_tradnl" altLang="ja-JP" dirty="0" smtClean="0"/>
              <a:t> </a:t>
            </a:r>
            <a:r>
              <a:rPr lang="es-ES_tradnl" altLang="ja-JP" dirty="0" err="1" smtClean="0"/>
              <a:t>framework</a:t>
            </a:r>
            <a:endParaRPr lang="es-ES_tradnl" dirty="0"/>
          </a:p>
        </p:txBody>
      </p:sp>
      <p:sp>
        <p:nvSpPr>
          <p:cNvPr id="33795" name="Rectangle 3"/>
          <p:cNvSpPr>
            <a:spLocks noGrp="1" noChangeArrowheads="1"/>
          </p:cNvSpPr>
          <p:nvPr>
            <p:ph type="body" idx="1"/>
          </p:nvPr>
        </p:nvSpPr>
        <p:spPr/>
        <p:txBody>
          <a:bodyPr>
            <a:normAutofit/>
          </a:bodyPr>
          <a:lstStyle/>
          <a:p>
            <a:r>
              <a:rPr lang="es-MX" dirty="0" smtClean="0"/>
              <a:t>T</a:t>
            </a:r>
            <a:r>
              <a:rPr lang="es-ES_tradnl" dirty="0" smtClean="0"/>
              <a:t>he </a:t>
            </a:r>
            <a:r>
              <a:rPr lang="es-ES_tradnl" dirty="0" err="1" smtClean="0"/>
              <a:t>emphasis</a:t>
            </a:r>
            <a:r>
              <a:rPr lang="es-ES_tradnl" dirty="0" smtClean="0"/>
              <a:t> of </a:t>
            </a:r>
            <a:r>
              <a:rPr lang="es-ES_tradnl" dirty="0" err="1" smtClean="0"/>
              <a:t>your</a:t>
            </a:r>
            <a:r>
              <a:rPr lang="es-ES_tradnl" dirty="0" smtClean="0"/>
              <a:t> </a:t>
            </a:r>
            <a:r>
              <a:rPr lang="es-ES_tradnl" dirty="0" err="1" smtClean="0"/>
              <a:t>defence</a:t>
            </a:r>
            <a:r>
              <a:rPr lang="es-ES_tradnl" dirty="0" smtClean="0"/>
              <a:t> </a:t>
            </a:r>
            <a:r>
              <a:rPr lang="es-ES_tradnl" dirty="0" err="1" smtClean="0"/>
              <a:t>should</a:t>
            </a:r>
            <a:r>
              <a:rPr lang="es-ES_tradnl" dirty="0" smtClean="0"/>
              <a:t> </a:t>
            </a:r>
            <a:r>
              <a:rPr lang="es-ES_tradnl" dirty="0" err="1" smtClean="0"/>
              <a:t>be</a:t>
            </a:r>
            <a:r>
              <a:rPr lang="es-ES_tradnl" dirty="0" smtClean="0"/>
              <a:t> </a:t>
            </a:r>
            <a:r>
              <a:rPr lang="es-ES_tradnl" dirty="0" err="1" smtClean="0"/>
              <a:t>proportional</a:t>
            </a:r>
            <a:r>
              <a:rPr lang="es-ES_tradnl" dirty="0" smtClean="0"/>
              <a:t> </a:t>
            </a:r>
            <a:r>
              <a:rPr lang="es-ES_tradnl" dirty="0" err="1" smtClean="0"/>
              <a:t>to</a:t>
            </a:r>
            <a:r>
              <a:rPr lang="es-ES_tradnl" dirty="0" smtClean="0"/>
              <a:t> </a:t>
            </a:r>
            <a:r>
              <a:rPr lang="es-ES_tradnl" dirty="0" err="1" smtClean="0"/>
              <a:t>the</a:t>
            </a:r>
            <a:r>
              <a:rPr lang="es-ES_tradnl" dirty="0" smtClean="0"/>
              <a:t> </a:t>
            </a:r>
            <a:r>
              <a:rPr lang="es-ES_tradnl" dirty="0" err="1" smtClean="0"/>
              <a:t>relevance</a:t>
            </a:r>
            <a:r>
              <a:rPr lang="es-ES_tradnl" dirty="0" smtClean="0"/>
              <a:t> </a:t>
            </a:r>
            <a:r>
              <a:rPr lang="es-ES_tradnl" dirty="0" err="1" smtClean="0"/>
              <a:t>for</a:t>
            </a:r>
            <a:r>
              <a:rPr lang="es-ES_tradnl" dirty="0" smtClean="0"/>
              <a:t> </a:t>
            </a:r>
            <a:r>
              <a:rPr lang="es-ES_tradnl" dirty="0" err="1" smtClean="0"/>
              <a:t>your</a:t>
            </a:r>
            <a:r>
              <a:rPr lang="es-ES_tradnl" dirty="0" smtClean="0"/>
              <a:t> </a:t>
            </a:r>
            <a:r>
              <a:rPr lang="es-ES_tradnl" dirty="0" err="1" smtClean="0"/>
              <a:t>work</a:t>
            </a:r>
            <a:endParaRPr lang="es-ES_tradnl" dirty="0" smtClean="0"/>
          </a:p>
          <a:p>
            <a:pPr lvl="1"/>
            <a:r>
              <a:rPr lang="es-ES_tradnl" dirty="0" err="1" smtClean="0"/>
              <a:t>Example</a:t>
            </a:r>
            <a:r>
              <a:rPr lang="es-ES_tradnl" dirty="0" smtClean="0"/>
              <a:t>: </a:t>
            </a:r>
            <a:r>
              <a:rPr lang="es-ES_tradnl" dirty="0" err="1" smtClean="0"/>
              <a:t>If</a:t>
            </a:r>
            <a:r>
              <a:rPr lang="es-ES_tradnl" dirty="0" smtClean="0"/>
              <a:t> </a:t>
            </a:r>
            <a:r>
              <a:rPr lang="es-ES_tradnl" dirty="0" err="1" smtClean="0"/>
              <a:t>your</a:t>
            </a:r>
            <a:r>
              <a:rPr lang="es-ES_tradnl" dirty="0" smtClean="0"/>
              <a:t> </a:t>
            </a:r>
            <a:r>
              <a:rPr lang="es-ES_tradnl" dirty="0" err="1" smtClean="0"/>
              <a:t>work</a:t>
            </a:r>
            <a:r>
              <a:rPr lang="es-ES_tradnl" dirty="0" smtClean="0"/>
              <a:t> </a:t>
            </a:r>
            <a:r>
              <a:rPr lang="es-ES_tradnl" dirty="0" err="1" smtClean="0"/>
              <a:t>is</a:t>
            </a:r>
            <a:r>
              <a:rPr lang="es-ES_tradnl" dirty="0" smtClean="0"/>
              <a:t> </a:t>
            </a:r>
            <a:r>
              <a:rPr lang="es-ES_tradnl" dirty="0" err="1" smtClean="0"/>
              <a:t>not</a:t>
            </a:r>
            <a:r>
              <a:rPr lang="es-ES_tradnl" dirty="0" smtClean="0"/>
              <a:t> </a:t>
            </a:r>
            <a:r>
              <a:rPr lang="es-ES_tradnl" dirty="0" err="1" smtClean="0"/>
              <a:t>about</a:t>
            </a:r>
            <a:r>
              <a:rPr lang="es-ES_tradnl" dirty="0" smtClean="0"/>
              <a:t> </a:t>
            </a:r>
            <a:r>
              <a:rPr lang="es-ES_tradnl" dirty="0" err="1" smtClean="0"/>
              <a:t>optimization</a:t>
            </a:r>
            <a:r>
              <a:rPr lang="es-ES_tradnl" dirty="0" smtClean="0"/>
              <a:t>, </a:t>
            </a:r>
            <a:r>
              <a:rPr lang="es-ES_tradnl" dirty="0" err="1" smtClean="0"/>
              <a:t>but</a:t>
            </a:r>
            <a:r>
              <a:rPr lang="es-ES_tradnl" dirty="0" smtClean="0"/>
              <a:t> </a:t>
            </a:r>
            <a:r>
              <a:rPr lang="es-ES_tradnl" dirty="0" err="1" smtClean="0"/>
              <a:t>for</a:t>
            </a:r>
            <a:r>
              <a:rPr lang="es-ES_tradnl" dirty="0" smtClean="0"/>
              <a:t> </a:t>
            </a:r>
            <a:r>
              <a:rPr lang="es-ES_tradnl" dirty="0" err="1" smtClean="0"/>
              <a:t>one</a:t>
            </a:r>
            <a:r>
              <a:rPr lang="es-ES_tradnl" dirty="0" smtClean="0"/>
              <a:t> of </a:t>
            </a:r>
            <a:r>
              <a:rPr lang="es-ES_tradnl" dirty="0" err="1" smtClean="0"/>
              <a:t>your</a:t>
            </a:r>
            <a:r>
              <a:rPr lang="es-ES_tradnl" dirty="0" smtClean="0"/>
              <a:t> </a:t>
            </a:r>
            <a:r>
              <a:rPr lang="es-ES_tradnl" dirty="0" err="1" smtClean="0"/>
              <a:t>experiments</a:t>
            </a:r>
            <a:r>
              <a:rPr lang="es-ES_tradnl" dirty="0" smtClean="0"/>
              <a:t> </a:t>
            </a:r>
            <a:r>
              <a:rPr lang="es-ES_tradnl" dirty="0" err="1" smtClean="0"/>
              <a:t>you</a:t>
            </a:r>
            <a:r>
              <a:rPr lang="es-ES_tradnl" dirty="0" smtClean="0"/>
              <a:t> </a:t>
            </a:r>
            <a:r>
              <a:rPr lang="es-ES_tradnl" dirty="0" err="1" smtClean="0"/>
              <a:t>needed</a:t>
            </a:r>
            <a:r>
              <a:rPr lang="es-ES_tradnl" dirty="0" smtClean="0"/>
              <a:t> </a:t>
            </a:r>
            <a:r>
              <a:rPr lang="es-ES_tradnl" dirty="0" err="1" smtClean="0"/>
              <a:t>optmization</a:t>
            </a:r>
            <a:r>
              <a:rPr lang="es-ES_tradnl" dirty="0" smtClean="0"/>
              <a:t>; </a:t>
            </a:r>
            <a:r>
              <a:rPr lang="es-ES_tradnl" dirty="0" err="1" smtClean="0"/>
              <a:t>it</a:t>
            </a:r>
            <a:r>
              <a:rPr lang="es-ES_tradnl" dirty="0" smtClean="0"/>
              <a:t> </a:t>
            </a:r>
            <a:r>
              <a:rPr lang="es-ES_tradnl" dirty="0" err="1" smtClean="0"/>
              <a:t>doesn’t</a:t>
            </a:r>
            <a:r>
              <a:rPr lang="es-ES_tradnl" dirty="0" smtClean="0"/>
              <a:t> </a:t>
            </a:r>
            <a:r>
              <a:rPr lang="es-ES_tradnl" dirty="0" err="1" smtClean="0"/>
              <a:t>matter</a:t>
            </a:r>
            <a:r>
              <a:rPr lang="es-ES_tradnl" dirty="0" smtClean="0"/>
              <a:t> </a:t>
            </a:r>
            <a:r>
              <a:rPr lang="es-ES_tradnl" dirty="0" err="1" smtClean="0"/>
              <a:t>too</a:t>
            </a:r>
            <a:r>
              <a:rPr lang="es-ES_tradnl" dirty="0" smtClean="0"/>
              <a:t> </a:t>
            </a:r>
            <a:r>
              <a:rPr lang="es-ES_tradnl" dirty="0" err="1" smtClean="0"/>
              <a:t>much</a:t>
            </a:r>
            <a:r>
              <a:rPr lang="es-ES_tradnl" dirty="0" smtClean="0"/>
              <a:t> </a:t>
            </a:r>
            <a:r>
              <a:rPr lang="es-ES_tradnl" dirty="0" err="1" smtClean="0"/>
              <a:t>which</a:t>
            </a:r>
            <a:r>
              <a:rPr lang="es-ES_tradnl" dirty="0" smtClean="0"/>
              <a:t> </a:t>
            </a:r>
            <a:r>
              <a:rPr lang="es-ES_tradnl" dirty="0" err="1" smtClean="0"/>
              <a:t>optimization</a:t>
            </a:r>
            <a:r>
              <a:rPr lang="es-ES_tradnl" dirty="0" smtClean="0"/>
              <a:t> </a:t>
            </a:r>
            <a:r>
              <a:rPr lang="es-ES_tradnl" dirty="0" err="1" smtClean="0"/>
              <a:t>have</a:t>
            </a:r>
            <a:r>
              <a:rPr lang="es-ES_tradnl" dirty="0" smtClean="0"/>
              <a:t> </a:t>
            </a:r>
            <a:r>
              <a:rPr lang="es-ES_tradnl" dirty="0" err="1" smtClean="0"/>
              <a:t>you</a:t>
            </a:r>
            <a:r>
              <a:rPr lang="es-ES_tradnl" dirty="0" smtClean="0"/>
              <a:t> </a:t>
            </a:r>
            <a:r>
              <a:rPr lang="es-ES_tradnl" dirty="0" err="1" smtClean="0"/>
              <a:t>used</a:t>
            </a:r>
            <a:r>
              <a:rPr lang="es-ES_tradnl" dirty="0" smtClean="0"/>
              <a:t>. </a:t>
            </a:r>
            <a:r>
              <a:rPr lang="es-ES_tradnl" dirty="0" err="1" smtClean="0"/>
              <a:t>Just</a:t>
            </a:r>
            <a:r>
              <a:rPr lang="es-ES_tradnl" dirty="0" smtClean="0"/>
              <a:t> </a:t>
            </a:r>
            <a:r>
              <a:rPr lang="es-ES_tradnl" dirty="0" err="1" smtClean="0"/>
              <a:t>indicate</a:t>
            </a:r>
            <a:r>
              <a:rPr lang="es-ES_tradnl" dirty="0" smtClean="0"/>
              <a:t> </a:t>
            </a:r>
            <a:r>
              <a:rPr lang="es-ES_tradnl" dirty="0" err="1" smtClean="0"/>
              <a:t>the</a:t>
            </a:r>
            <a:r>
              <a:rPr lang="es-ES_tradnl" dirty="0" smtClean="0"/>
              <a:t> </a:t>
            </a:r>
            <a:r>
              <a:rPr lang="es-ES_tradnl" dirty="0" err="1" smtClean="0"/>
              <a:t>one</a:t>
            </a:r>
            <a:r>
              <a:rPr lang="es-ES_tradnl" dirty="0" smtClean="0"/>
              <a:t> </a:t>
            </a:r>
            <a:r>
              <a:rPr lang="es-ES_tradnl" dirty="0" err="1" smtClean="0"/>
              <a:t>you</a:t>
            </a:r>
            <a:r>
              <a:rPr lang="es-ES_tradnl" dirty="0" smtClean="0"/>
              <a:t> </a:t>
            </a:r>
            <a:r>
              <a:rPr lang="es-ES_tradnl" dirty="0" err="1" smtClean="0"/>
              <a:t>have</a:t>
            </a:r>
            <a:r>
              <a:rPr lang="es-ES_tradnl" dirty="0" smtClean="0"/>
              <a:t> </a:t>
            </a:r>
            <a:r>
              <a:rPr lang="es-ES_tradnl" dirty="0" err="1" smtClean="0"/>
              <a:t>chosen</a:t>
            </a:r>
            <a:r>
              <a:rPr lang="es-ES_tradnl" dirty="0" smtClean="0"/>
              <a:t> and </a:t>
            </a:r>
            <a:r>
              <a:rPr lang="es-ES_tradnl" dirty="0" err="1" smtClean="0"/>
              <a:t>briefly</a:t>
            </a:r>
            <a:r>
              <a:rPr lang="es-ES_tradnl" dirty="0" smtClean="0"/>
              <a:t> </a:t>
            </a:r>
            <a:r>
              <a:rPr lang="es-ES_tradnl" dirty="0" err="1" smtClean="0"/>
              <a:t>why</a:t>
            </a:r>
            <a:r>
              <a:rPr lang="es-ES_tradnl" dirty="0" smtClean="0"/>
              <a:t> </a:t>
            </a:r>
            <a:r>
              <a:rPr lang="es-ES_tradnl" dirty="0" err="1" smtClean="0"/>
              <a:t>you</a:t>
            </a:r>
            <a:r>
              <a:rPr lang="es-ES_tradnl" dirty="0" smtClean="0"/>
              <a:t> </a:t>
            </a:r>
            <a:r>
              <a:rPr lang="es-ES_tradnl" dirty="0" err="1" smtClean="0"/>
              <a:t>consider</a:t>
            </a:r>
            <a:r>
              <a:rPr lang="es-ES_tradnl" dirty="0" smtClean="0"/>
              <a:t> </a:t>
            </a:r>
            <a:r>
              <a:rPr lang="es-ES_tradnl" dirty="0" err="1" smtClean="0"/>
              <a:t>it</a:t>
            </a:r>
            <a:r>
              <a:rPr lang="es-ES_tradnl" dirty="0" smtClean="0"/>
              <a:t> </a:t>
            </a:r>
            <a:r>
              <a:rPr lang="es-ES_tradnl" dirty="0" err="1" smtClean="0"/>
              <a:t>to</a:t>
            </a:r>
            <a:r>
              <a:rPr lang="es-ES_tradnl" dirty="0" smtClean="0"/>
              <a:t> </a:t>
            </a:r>
            <a:r>
              <a:rPr lang="es-ES_tradnl" dirty="0" err="1" smtClean="0"/>
              <a:t>be</a:t>
            </a:r>
            <a:r>
              <a:rPr lang="es-ES_tradnl" dirty="0" smtClean="0"/>
              <a:t> </a:t>
            </a:r>
            <a:r>
              <a:rPr lang="es-ES_tradnl" dirty="0" err="1" smtClean="0"/>
              <a:t>the</a:t>
            </a:r>
            <a:r>
              <a:rPr lang="es-ES_tradnl" dirty="0" smtClean="0"/>
              <a:t> </a:t>
            </a:r>
            <a:r>
              <a:rPr lang="es-ES_tradnl" dirty="0" err="1" smtClean="0"/>
              <a:t>appropriate</a:t>
            </a:r>
            <a:r>
              <a:rPr lang="es-ES_tradnl" dirty="0" smtClean="0"/>
              <a:t>.</a:t>
            </a:r>
          </a:p>
        </p:txBody>
      </p:sp>
      <p:sp>
        <p:nvSpPr>
          <p:cNvPr id="4" name="Date Placeholder 3"/>
          <p:cNvSpPr>
            <a:spLocks noGrp="1"/>
          </p:cNvSpPr>
          <p:nvPr>
            <p:ph type="dt" sz="half" idx="10"/>
          </p:nvPr>
        </p:nvSpPr>
        <p:spPr/>
        <p:txBody>
          <a:bodyPr/>
          <a:lstStyle/>
          <a:p>
            <a:fld id="{2C000DD1-31E4-E042-8D8C-E2EB39D738AD}"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35268CD3-DF47-2F4C-B121-73BA6217B198}" type="slidenum">
              <a:rPr lang="es-ES_tradnl" smtClean="0"/>
              <a:pPr/>
              <a:t>12</a:t>
            </a:fld>
            <a:endParaRPr lang="es-ES_tradn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s-ES_tradnl" altLang="ja-JP" dirty="0" err="1" smtClean="0"/>
              <a:t>Reference</a:t>
            </a:r>
            <a:r>
              <a:rPr lang="es-ES_tradnl" altLang="ja-JP" dirty="0" smtClean="0"/>
              <a:t> </a:t>
            </a:r>
            <a:r>
              <a:rPr lang="es-ES_tradnl" altLang="ja-JP" dirty="0" err="1" smtClean="0"/>
              <a:t>framework</a:t>
            </a:r>
            <a:endParaRPr lang="es-ES_tradnl" dirty="0"/>
          </a:p>
        </p:txBody>
      </p:sp>
      <p:sp>
        <p:nvSpPr>
          <p:cNvPr id="34819" name="Rectangle 3"/>
          <p:cNvSpPr>
            <a:spLocks noGrp="1" noChangeArrowheads="1"/>
          </p:cNvSpPr>
          <p:nvPr>
            <p:ph type="body" idx="1"/>
          </p:nvPr>
        </p:nvSpPr>
        <p:spPr/>
        <p:txBody>
          <a:bodyPr>
            <a:normAutofit/>
          </a:bodyPr>
          <a:lstStyle/>
          <a:p>
            <a:r>
              <a:rPr lang="es-ES_tradnl" dirty="0" err="1" smtClean="0"/>
              <a:t>The</a:t>
            </a:r>
            <a:r>
              <a:rPr lang="es-ES_tradnl" dirty="0" smtClean="0"/>
              <a:t> </a:t>
            </a:r>
            <a:r>
              <a:rPr lang="es-ES_tradnl" dirty="0" err="1" smtClean="0"/>
              <a:t>emphasis</a:t>
            </a:r>
            <a:r>
              <a:rPr lang="es-ES_tradnl" dirty="0" smtClean="0"/>
              <a:t> of </a:t>
            </a:r>
            <a:r>
              <a:rPr lang="es-ES_tradnl" dirty="0" err="1" smtClean="0"/>
              <a:t>your</a:t>
            </a:r>
            <a:r>
              <a:rPr lang="es-ES_tradnl" dirty="0" smtClean="0"/>
              <a:t> </a:t>
            </a:r>
            <a:r>
              <a:rPr lang="es-ES_tradnl" dirty="0" err="1" smtClean="0"/>
              <a:t>defence</a:t>
            </a:r>
            <a:r>
              <a:rPr lang="es-ES_tradnl" dirty="0" smtClean="0"/>
              <a:t> </a:t>
            </a:r>
            <a:r>
              <a:rPr lang="es-ES_tradnl" dirty="0" err="1" smtClean="0"/>
              <a:t>should</a:t>
            </a:r>
            <a:r>
              <a:rPr lang="es-ES_tradnl" dirty="0" smtClean="0"/>
              <a:t> </a:t>
            </a:r>
            <a:r>
              <a:rPr lang="es-ES_tradnl" dirty="0" err="1" smtClean="0"/>
              <a:t>be</a:t>
            </a:r>
            <a:r>
              <a:rPr lang="es-ES_tradnl" dirty="0" smtClean="0"/>
              <a:t> </a:t>
            </a:r>
            <a:r>
              <a:rPr lang="es-ES_tradnl" dirty="0" err="1" smtClean="0"/>
              <a:t>proportional</a:t>
            </a:r>
            <a:r>
              <a:rPr lang="es-ES_tradnl" dirty="0" smtClean="0"/>
              <a:t> </a:t>
            </a:r>
            <a:r>
              <a:rPr lang="es-ES_tradnl" dirty="0" err="1" smtClean="0"/>
              <a:t>to</a:t>
            </a:r>
            <a:r>
              <a:rPr lang="es-ES_tradnl" dirty="0" smtClean="0"/>
              <a:t> </a:t>
            </a:r>
            <a:r>
              <a:rPr lang="es-ES_tradnl" dirty="0" err="1" smtClean="0"/>
              <a:t>the</a:t>
            </a:r>
            <a:r>
              <a:rPr lang="es-ES_tradnl" dirty="0" smtClean="0"/>
              <a:t> </a:t>
            </a:r>
            <a:r>
              <a:rPr lang="es-ES_tradnl" dirty="0" err="1" smtClean="0"/>
              <a:t>relevance</a:t>
            </a:r>
            <a:r>
              <a:rPr lang="es-ES_tradnl" dirty="0" smtClean="0"/>
              <a:t> </a:t>
            </a:r>
            <a:r>
              <a:rPr lang="es-ES_tradnl" dirty="0" err="1" smtClean="0"/>
              <a:t>for</a:t>
            </a:r>
            <a:r>
              <a:rPr lang="es-ES_tradnl" dirty="0" smtClean="0"/>
              <a:t> </a:t>
            </a:r>
            <a:r>
              <a:rPr lang="es-ES_tradnl" dirty="0" err="1" smtClean="0"/>
              <a:t>your</a:t>
            </a:r>
            <a:r>
              <a:rPr lang="es-ES_tradnl" dirty="0" smtClean="0"/>
              <a:t> </a:t>
            </a:r>
            <a:r>
              <a:rPr lang="es-ES_tradnl" dirty="0" err="1" smtClean="0"/>
              <a:t>work</a:t>
            </a:r>
            <a:r>
              <a:rPr lang="es-ES_tradnl" dirty="0" smtClean="0"/>
              <a:t> (Cont.)</a:t>
            </a:r>
          </a:p>
          <a:p>
            <a:pPr lvl="1"/>
            <a:r>
              <a:rPr lang="es-ES_tradnl" altLang="ja-JP" dirty="0" err="1" smtClean="0"/>
              <a:t>Example</a:t>
            </a:r>
            <a:r>
              <a:rPr lang="es-ES_tradnl" altLang="ja-JP" dirty="0" smtClean="0"/>
              <a:t>: </a:t>
            </a:r>
            <a:r>
              <a:rPr lang="es-ES_tradnl" altLang="ja-JP" dirty="0" err="1" smtClean="0"/>
              <a:t>On</a:t>
            </a:r>
            <a:r>
              <a:rPr lang="es-ES_tradnl" altLang="ja-JP" dirty="0" smtClean="0"/>
              <a:t> </a:t>
            </a:r>
            <a:r>
              <a:rPr lang="es-ES_tradnl" altLang="ja-JP" dirty="0" err="1" smtClean="0"/>
              <a:t>the</a:t>
            </a:r>
            <a:r>
              <a:rPr lang="es-ES_tradnl" altLang="ja-JP" dirty="0" smtClean="0"/>
              <a:t> </a:t>
            </a:r>
            <a:r>
              <a:rPr lang="es-ES_tradnl" altLang="ja-JP" dirty="0" err="1" smtClean="0"/>
              <a:t>other</a:t>
            </a:r>
            <a:r>
              <a:rPr lang="es-ES_tradnl" altLang="ja-JP" dirty="0" smtClean="0"/>
              <a:t> </a:t>
            </a:r>
            <a:r>
              <a:rPr lang="es-ES_tradnl" altLang="ja-JP" dirty="0" err="1" smtClean="0"/>
              <a:t>hand</a:t>
            </a:r>
            <a:r>
              <a:rPr lang="es-ES_tradnl" altLang="ja-JP" dirty="0" smtClean="0"/>
              <a:t>, </a:t>
            </a:r>
            <a:r>
              <a:rPr lang="es-ES_tradnl" altLang="ja-JP" dirty="0" err="1" smtClean="0"/>
              <a:t>if</a:t>
            </a:r>
            <a:r>
              <a:rPr lang="es-ES_tradnl" altLang="ja-JP" dirty="0" smtClean="0"/>
              <a:t> </a:t>
            </a:r>
            <a:r>
              <a:rPr lang="es-ES_tradnl" altLang="ja-JP" dirty="0" err="1" smtClean="0"/>
              <a:t>you</a:t>
            </a:r>
            <a:r>
              <a:rPr lang="es-ES_tradnl" altLang="ja-JP" dirty="0" smtClean="0"/>
              <a:t> are </a:t>
            </a:r>
            <a:r>
              <a:rPr lang="es-ES_tradnl" altLang="ja-JP" dirty="0" err="1" smtClean="0"/>
              <a:t>working</a:t>
            </a:r>
            <a:r>
              <a:rPr lang="es-ES_tradnl" altLang="ja-JP" dirty="0" smtClean="0"/>
              <a:t> in </a:t>
            </a:r>
            <a:r>
              <a:rPr lang="es-ES_tradnl" altLang="ja-JP" dirty="0" err="1" smtClean="0"/>
              <a:t>optimization</a:t>
            </a:r>
            <a:r>
              <a:rPr lang="es-ES_tradnl" altLang="ja-JP" dirty="0" smtClean="0"/>
              <a:t>, </a:t>
            </a:r>
            <a:r>
              <a:rPr lang="es-ES_tradnl" altLang="ja-JP" dirty="0" err="1" smtClean="0"/>
              <a:t>highlight</a:t>
            </a:r>
            <a:r>
              <a:rPr lang="es-ES_tradnl" altLang="ja-JP" dirty="0" smtClean="0"/>
              <a:t> </a:t>
            </a:r>
            <a:r>
              <a:rPr lang="es-ES_tradnl" altLang="ja-JP" dirty="0" err="1" smtClean="0"/>
              <a:t>why</a:t>
            </a:r>
            <a:r>
              <a:rPr lang="es-ES_tradnl" altLang="ja-JP" dirty="0" smtClean="0"/>
              <a:t> </a:t>
            </a:r>
            <a:r>
              <a:rPr lang="es-ES_tradnl" altLang="ja-JP" dirty="0" err="1" smtClean="0"/>
              <a:t>have</a:t>
            </a:r>
            <a:r>
              <a:rPr lang="es-ES_tradnl" altLang="ja-JP" dirty="0" smtClean="0"/>
              <a:t> </a:t>
            </a:r>
            <a:r>
              <a:rPr lang="es-ES_tradnl" altLang="ja-JP" dirty="0" err="1" smtClean="0"/>
              <a:t>you</a:t>
            </a:r>
            <a:r>
              <a:rPr lang="es-ES_tradnl" altLang="ja-JP" dirty="0" smtClean="0"/>
              <a:t> </a:t>
            </a:r>
            <a:r>
              <a:rPr lang="es-ES_tradnl" altLang="ja-JP" dirty="0" err="1" smtClean="0"/>
              <a:t>favoured</a:t>
            </a:r>
            <a:r>
              <a:rPr lang="es-ES_tradnl" altLang="ja-JP" dirty="0" smtClean="0"/>
              <a:t> </a:t>
            </a:r>
            <a:r>
              <a:rPr lang="es-ES_tradnl" altLang="ja-JP" dirty="0" err="1" smtClean="0"/>
              <a:t>that</a:t>
            </a:r>
            <a:r>
              <a:rPr lang="es-ES_tradnl" altLang="ja-JP" dirty="0" smtClean="0"/>
              <a:t> </a:t>
            </a:r>
            <a:r>
              <a:rPr lang="es-ES_tradnl" altLang="ja-JP" dirty="0" err="1" smtClean="0"/>
              <a:t>technique</a:t>
            </a:r>
            <a:r>
              <a:rPr lang="es-ES_tradnl" altLang="ja-JP" dirty="0" smtClean="0"/>
              <a:t> </a:t>
            </a:r>
            <a:r>
              <a:rPr lang="es-ES_tradnl" altLang="ja-JP" dirty="0" err="1" smtClean="0"/>
              <a:t>over</a:t>
            </a:r>
            <a:r>
              <a:rPr lang="es-ES_tradnl" altLang="ja-JP" dirty="0" smtClean="0"/>
              <a:t> </a:t>
            </a:r>
            <a:r>
              <a:rPr lang="es-ES_tradnl" altLang="ja-JP" dirty="0" err="1" smtClean="0"/>
              <a:t>other</a:t>
            </a:r>
            <a:r>
              <a:rPr lang="es-ES_tradnl" altLang="ja-JP" dirty="0" smtClean="0"/>
              <a:t> </a:t>
            </a:r>
            <a:r>
              <a:rPr lang="es-ES_tradnl" altLang="ja-JP" dirty="0" err="1" smtClean="0"/>
              <a:t>alternatives</a:t>
            </a:r>
            <a:r>
              <a:rPr lang="es-ES_tradnl" altLang="ja-JP" dirty="0" smtClean="0"/>
              <a:t>. </a:t>
            </a:r>
            <a:r>
              <a:rPr lang="es-ES_tradnl" altLang="ja-JP" dirty="0" err="1" smtClean="0"/>
              <a:t>Clearly</a:t>
            </a:r>
            <a:r>
              <a:rPr lang="es-ES_tradnl" altLang="ja-JP" dirty="0" smtClean="0"/>
              <a:t> describe </a:t>
            </a:r>
            <a:r>
              <a:rPr lang="es-ES_tradnl" altLang="ja-JP" dirty="0" err="1" smtClean="0"/>
              <a:t>the</a:t>
            </a:r>
            <a:r>
              <a:rPr lang="es-ES_tradnl" altLang="ja-JP" dirty="0" smtClean="0"/>
              <a:t> pros and </a:t>
            </a:r>
            <a:r>
              <a:rPr lang="es-ES_tradnl" altLang="ja-JP" dirty="0" err="1" smtClean="0"/>
              <a:t>cons</a:t>
            </a:r>
            <a:r>
              <a:rPr lang="es-ES_tradnl" altLang="ja-JP" dirty="0" smtClean="0"/>
              <a:t> in </a:t>
            </a:r>
            <a:r>
              <a:rPr lang="es-ES_tradnl" altLang="ja-JP" dirty="0" err="1" smtClean="0"/>
              <a:t>an</a:t>
            </a:r>
            <a:r>
              <a:rPr lang="es-ES_tradnl" altLang="ja-JP" dirty="0" smtClean="0"/>
              <a:t> </a:t>
            </a:r>
            <a:r>
              <a:rPr lang="es-ES_tradnl" altLang="ja-JP" dirty="0" err="1" smtClean="0"/>
              <a:t>objective</a:t>
            </a:r>
            <a:r>
              <a:rPr lang="es-ES_tradnl" altLang="ja-JP" dirty="0" smtClean="0"/>
              <a:t> </a:t>
            </a:r>
            <a:r>
              <a:rPr lang="es-ES_tradnl" altLang="ja-JP" dirty="0" err="1" smtClean="0"/>
              <a:t>manner</a:t>
            </a:r>
            <a:r>
              <a:rPr lang="es-ES_tradnl" altLang="ja-JP" dirty="0" smtClean="0"/>
              <a:t> (do </a:t>
            </a:r>
            <a:r>
              <a:rPr lang="es-ES_tradnl" altLang="ja-JP" dirty="0" err="1" smtClean="0"/>
              <a:t>not</a:t>
            </a:r>
            <a:r>
              <a:rPr lang="es-ES_tradnl" altLang="ja-JP" dirty="0" smtClean="0"/>
              <a:t> try </a:t>
            </a:r>
            <a:r>
              <a:rPr lang="es-ES_tradnl" altLang="ja-JP" dirty="0" err="1" smtClean="0"/>
              <a:t>to</a:t>
            </a:r>
            <a:r>
              <a:rPr lang="es-ES_tradnl" altLang="ja-JP" dirty="0" smtClean="0"/>
              <a:t> </a:t>
            </a:r>
            <a:r>
              <a:rPr lang="es-ES_tradnl" altLang="ja-JP" dirty="0" err="1" smtClean="0"/>
              <a:t>bias</a:t>
            </a:r>
            <a:r>
              <a:rPr lang="es-ES_tradnl" altLang="ja-JP" dirty="0" smtClean="0"/>
              <a:t> </a:t>
            </a:r>
            <a:r>
              <a:rPr lang="es-ES_tradnl" altLang="ja-JP" dirty="0" err="1" smtClean="0"/>
              <a:t>the</a:t>
            </a:r>
            <a:r>
              <a:rPr lang="es-ES_tradnl" altLang="ja-JP" dirty="0" smtClean="0"/>
              <a:t> </a:t>
            </a:r>
            <a:r>
              <a:rPr lang="es-ES_tradnl" altLang="ja-JP" dirty="0" err="1" smtClean="0"/>
              <a:t>reader</a:t>
            </a:r>
            <a:r>
              <a:rPr lang="es-ES_tradnl" altLang="ja-JP" dirty="0" smtClean="0"/>
              <a:t> </a:t>
            </a:r>
            <a:r>
              <a:rPr lang="es-ES_tradnl" altLang="ja-JP" dirty="0" err="1" smtClean="0"/>
              <a:t>towards</a:t>
            </a:r>
            <a:r>
              <a:rPr lang="es-ES_tradnl" altLang="ja-JP" dirty="0" smtClean="0"/>
              <a:t> </a:t>
            </a:r>
            <a:r>
              <a:rPr lang="es-ES_tradnl" altLang="ja-JP" dirty="0" err="1" smtClean="0"/>
              <a:t>your</a:t>
            </a:r>
            <a:r>
              <a:rPr lang="es-ES_tradnl" altLang="ja-JP" dirty="0" smtClean="0"/>
              <a:t> </a:t>
            </a:r>
            <a:r>
              <a:rPr lang="es-ES_tradnl" altLang="ja-JP" dirty="0" err="1" smtClean="0"/>
              <a:t>choice</a:t>
            </a:r>
            <a:r>
              <a:rPr lang="es-ES_tradnl" altLang="ja-JP" dirty="0" smtClean="0"/>
              <a:t>; he </a:t>
            </a:r>
            <a:r>
              <a:rPr lang="es-ES_tradnl" altLang="ja-JP" dirty="0" err="1" smtClean="0"/>
              <a:t>may</a:t>
            </a:r>
            <a:r>
              <a:rPr lang="es-ES_tradnl" altLang="ja-JP" dirty="0" smtClean="0"/>
              <a:t> </a:t>
            </a:r>
            <a:r>
              <a:rPr lang="es-ES_tradnl" altLang="ja-JP" dirty="0" err="1" smtClean="0"/>
              <a:t>be</a:t>
            </a:r>
            <a:r>
              <a:rPr lang="es-ES_tradnl" altLang="ja-JP" dirty="0" smtClean="0"/>
              <a:t> a </a:t>
            </a:r>
            <a:r>
              <a:rPr lang="es-ES_tradnl" altLang="ja-JP" dirty="0" err="1" smtClean="0"/>
              <a:t>strong</a:t>
            </a:r>
            <a:r>
              <a:rPr lang="es-ES_tradnl" altLang="ja-JP" dirty="0" smtClean="0"/>
              <a:t> defender of </a:t>
            </a:r>
            <a:r>
              <a:rPr lang="es-ES_tradnl" altLang="ja-JP" dirty="0" err="1" smtClean="0"/>
              <a:t>the</a:t>
            </a:r>
            <a:r>
              <a:rPr lang="es-ES_tradnl" altLang="ja-JP" dirty="0" smtClean="0"/>
              <a:t> </a:t>
            </a:r>
            <a:r>
              <a:rPr lang="es-ES_tradnl" altLang="ja-JP" dirty="0" err="1" smtClean="0"/>
              <a:t>alternative</a:t>
            </a:r>
            <a:r>
              <a:rPr lang="es-ES_tradnl" altLang="ja-JP" dirty="0" smtClean="0"/>
              <a:t>!!)</a:t>
            </a:r>
          </a:p>
        </p:txBody>
      </p:sp>
      <p:sp>
        <p:nvSpPr>
          <p:cNvPr id="4" name="Date Placeholder 3"/>
          <p:cNvSpPr>
            <a:spLocks noGrp="1"/>
          </p:cNvSpPr>
          <p:nvPr>
            <p:ph type="dt" sz="half" idx="10"/>
          </p:nvPr>
        </p:nvSpPr>
        <p:spPr/>
        <p:txBody>
          <a:bodyPr/>
          <a:lstStyle/>
          <a:p>
            <a:fld id="{751ADB1A-07F2-BD48-9F27-C7140BE8838B}"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F7BFAE6A-2C92-434A-9B7A-AB1B2A6127A5}" type="slidenum">
              <a:rPr lang="es-ES_tradnl" smtClean="0"/>
              <a:pPr/>
              <a:t>13</a:t>
            </a:fld>
            <a:endParaRPr lang="es-ES_tradn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s-ES_tradnl" altLang="ja-JP" dirty="0" err="1" smtClean="0"/>
              <a:t>Reference</a:t>
            </a:r>
            <a:r>
              <a:rPr lang="es-ES_tradnl" altLang="ja-JP" dirty="0" smtClean="0"/>
              <a:t> </a:t>
            </a:r>
            <a:r>
              <a:rPr lang="es-ES_tradnl" altLang="ja-JP" dirty="0" err="1" smtClean="0"/>
              <a:t>framework</a:t>
            </a:r>
            <a:endParaRPr lang="es-ES_tradnl" dirty="0"/>
          </a:p>
        </p:txBody>
      </p:sp>
      <p:sp>
        <p:nvSpPr>
          <p:cNvPr id="27651" name="Rectangle 3"/>
          <p:cNvSpPr>
            <a:spLocks noGrp="1" noChangeArrowheads="1"/>
          </p:cNvSpPr>
          <p:nvPr>
            <p:ph type="body" idx="1"/>
          </p:nvPr>
        </p:nvSpPr>
        <p:spPr/>
        <p:txBody>
          <a:bodyPr>
            <a:normAutofit fontScale="85000" lnSpcReduction="20000"/>
          </a:bodyPr>
          <a:lstStyle/>
          <a:p>
            <a:r>
              <a:rPr lang="es-ES_tradnl" dirty="0" smtClean="0"/>
              <a:t>Show </a:t>
            </a:r>
            <a:r>
              <a:rPr lang="es-ES_tradnl" dirty="0" err="1" smtClean="0"/>
              <a:t>that</a:t>
            </a:r>
            <a:r>
              <a:rPr lang="es-ES_tradnl" dirty="0" smtClean="0"/>
              <a:t> </a:t>
            </a:r>
            <a:r>
              <a:rPr lang="es-ES_tradnl" dirty="0" err="1" smtClean="0"/>
              <a:t>you</a:t>
            </a:r>
            <a:r>
              <a:rPr lang="es-ES_tradnl" dirty="0" smtClean="0"/>
              <a:t> are up-</a:t>
            </a:r>
            <a:r>
              <a:rPr lang="es-ES_tradnl" dirty="0" err="1" smtClean="0"/>
              <a:t>to</a:t>
            </a:r>
            <a:r>
              <a:rPr lang="es-ES_tradnl" dirty="0" smtClean="0"/>
              <a:t>-date!</a:t>
            </a:r>
          </a:p>
          <a:p>
            <a:pPr lvl="1"/>
            <a:r>
              <a:rPr lang="es-ES_tradnl" dirty="0" err="1" smtClean="0"/>
              <a:t>Ensure</a:t>
            </a:r>
            <a:r>
              <a:rPr lang="es-ES_tradnl" dirty="0" smtClean="0"/>
              <a:t> </a:t>
            </a:r>
            <a:r>
              <a:rPr lang="es-ES_tradnl" dirty="0" err="1" smtClean="0"/>
              <a:t>that</a:t>
            </a:r>
            <a:r>
              <a:rPr lang="es-ES_tradnl" dirty="0" smtClean="0"/>
              <a:t> </a:t>
            </a:r>
            <a:r>
              <a:rPr lang="es-ES_tradnl" dirty="0" err="1" smtClean="0"/>
              <a:t>you</a:t>
            </a:r>
            <a:r>
              <a:rPr lang="es-ES_tradnl" dirty="0" smtClean="0"/>
              <a:t> </a:t>
            </a:r>
            <a:r>
              <a:rPr lang="es-ES_tradnl" dirty="0" err="1" smtClean="0"/>
              <a:t>have</a:t>
            </a:r>
            <a:r>
              <a:rPr lang="es-ES_tradnl" dirty="0" smtClean="0"/>
              <a:t> </a:t>
            </a:r>
            <a:r>
              <a:rPr lang="es-ES_tradnl" dirty="0" err="1" smtClean="0"/>
              <a:t>the</a:t>
            </a:r>
            <a:r>
              <a:rPr lang="es-ES_tradnl" dirty="0" smtClean="0"/>
              <a:t> </a:t>
            </a:r>
            <a:r>
              <a:rPr lang="es-ES_tradnl" dirty="0" err="1" smtClean="0"/>
              <a:t>latest</a:t>
            </a:r>
            <a:r>
              <a:rPr lang="es-ES_tradnl" dirty="0" smtClean="0"/>
              <a:t> </a:t>
            </a:r>
            <a:r>
              <a:rPr lang="es-ES_tradnl" dirty="0" err="1" smtClean="0"/>
              <a:t>references</a:t>
            </a:r>
            <a:r>
              <a:rPr lang="es-ES_tradnl" dirty="0" smtClean="0"/>
              <a:t> </a:t>
            </a:r>
            <a:r>
              <a:rPr lang="es-ES_tradnl" dirty="0" err="1" smtClean="0"/>
              <a:t>on</a:t>
            </a:r>
            <a:r>
              <a:rPr lang="es-ES_tradnl" dirty="0" smtClean="0"/>
              <a:t> </a:t>
            </a:r>
            <a:r>
              <a:rPr lang="es-ES_tradnl" dirty="0" err="1" smtClean="0"/>
              <a:t>the</a:t>
            </a:r>
            <a:r>
              <a:rPr lang="es-ES_tradnl" dirty="0" smtClean="0"/>
              <a:t> </a:t>
            </a:r>
            <a:r>
              <a:rPr lang="es-ES_tradnl" dirty="0" err="1" smtClean="0"/>
              <a:t>field</a:t>
            </a:r>
            <a:endParaRPr lang="es-ES_tradnl" dirty="0" smtClean="0"/>
          </a:p>
          <a:p>
            <a:endParaRPr lang="es-ES_tradnl" dirty="0" smtClean="0"/>
          </a:p>
          <a:p>
            <a:r>
              <a:rPr lang="es-ES_tradnl" dirty="0" err="1" smtClean="0"/>
              <a:t>Make</a:t>
            </a:r>
            <a:r>
              <a:rPr lang="es-ES_tradnl" dirty="0" smtClean="0"/>
              <a:t> </a:t>
            </a:r>
            <a:r>
              <a:rPr lang="es-ES_tradnl" dirty="0" err="1" smtClean="0"/>
              <a:t>extensive</a:t>
            </a:r>
            <a:r>
              <a:rPr lang="es-ES_tradnl" dirty="0" smtClean="0"/>
              <a:t> </a:t>
            </a:r>
            <a:r>
              <a:rPr lang="es-ES_tradnl" dirty="0" smtClean="0"/>
              <a:t>and </a:t>
            </a:r>
            <a:r>
              <a:rPr lang="es-ES_tradnl" dirty="0" err="1" smtClean="0"/>
              <a:t>intensive</a:t>
            </a:r>
            <a:r>
              <a:rPr lang="es-ES_tradnl" dirty="0" smtClean="0"/>
              <a:t> use of </a:t>
            </a:r>
            <a:r>
              <a:rPr lang="es-ES_tradnl" dirty="0" err="1" smtClean="0"/>
              <a:t>research</a:t>
            </a:r>
            <a:r>
              <a:rPr lang="es-ES_tradnl" dirty="0" smtClean="0"/>
              <a:t> </a:t>
            </a:r>
            <a:r>
              <a:rPr lang="es-ES_tradnl" dirty="0" err="1" smtClean="0"/>
              <a:t>which</a:t>
            </a:r>
            <a:r>
              <a:rPr lang="es-ES_tradnl" dirty="0" smtClean="0"/>
              <a:t> has </a:t>
            </a:r>
            <a:r>
              <a:rPr lang="es-ES_tradnl" dirty="0" err="1" smtClean="0"/>
              <a:t>been</a:t>
            </a:r>
            <a:r>
              <a:rPr lang="es-ES_tradnl" dirty="0" smtClean="0"/>
              <a:t> peer </a:t>
            </a:r>
            <a:r>
              <a:rPr lang="es-ES_tradnl" dirty="0" err="1" smtClean="0"/>
              <a:t>reviewed</a:t>
            </a:r>
            <a:endParaRPr lang="es-ES_tradnl" dirty="0" smtClean="0"/>
          </a:p>
          <a:p>
            <a:pPr lvl="1"/>
            <a:r>
              <a:rPr lang="es-ES_tradnl" altLang="ja-JP" dirty="0" err="1" smtClean="0"/>
              <a:t>Avoid</a:t>
            </a:r>
            <a:r>
              <a:rPr lang="es-ES_tradnl" altLang="ja-JP" dirty="0" smtClean="0"/>
              <a:t> </a:t>
            </a:r>
            <a:r>
              <a:rPr lang="es-ES_tradnl" altLang="ja-JP" dirty="0" err="1" smtClean="0"/>
              <a:t>using</a:t>
            </a:r>
            <a:r>
              <a:rPr lang="es-ES_tradnl" altLang="ja-JP" dirty="0" smtClean="0"/>
              <a:t> </a:t>
            </a:r>
            <a:r>
              <a:rPr lang="es-ES_tradnl" altLang="ja-JP" dirty="0" err="1" smtClean="0"/>
              <a:t>dubious</a:t>
            </a:r>
            <a:r>
              <a:rPr lang="es-ES_tradnl" altLang="ja-JP" dirty="0" smtClean="0"/>
              <a:t> </a:t>
            </a:r>
            <a:r>
              <a:rPr lang="es-ES_tradnl" altLang="ja-JP" dirty="0" err="1" smtClean="0"/>
              <a:t>references</a:t>
            </a:r>
            <a:r>
              <a:rPr lang="es-ES_tradnl" altLang="ja-JP" dirty="0" smtClean="0"/>
              <a:t> </a:t>
            </a:r>
            <a:r>
              <a:rPr lang="es-ES_tradnl" altLang="ja-JP" dirty="0" smtClean="0"/>
              <a:t>(</a:t>
            </a:r>
            <a:r>
              <a:rPr lang="es-ES_tradnl" altLang="ja-JP" dirty="0" err="1" smtClean="0"/>
              <a:t>especially</a:t>
            </a:r>
            <a:r>
              <a:rPr lang="es-ES_tradnl" altLang="ja-JP" dirty="0" smtClean="0"/>
              <a:t> </a:t>
            </a:r>
            <a:r>
              <a:rPr lang="es-ES_tradnl" altLang="ja-JP" dirty="0" err="1" smtClean="0"/>
              <a:t>from</a:t>
            </a:r>
            <a:r>
              <a:rPr lang="es-ES_tradnl" altLang="ja-JP" dirty="0" smtClean="0"/>
              <a:t> </a:t>
            </a:r>
            <a:r>
              <a:rPr lang="es-ES_tradnl" altLang="ja-JP" dirty="0" err="1" smtClean="0"/>
              <a:t>the</a:t>
            </a:r>
            <a:r>
              <a:rPr lang="es-ES_tradnl" altLang="ja-JP" dirty="0" smtClean="0"/>
              <a:t> internet)</a:t>
            </a:r>
          </a:p>
          <a:p>
            <a:pPr lvl="1"/>
            <a:endParaRPr lang="es-ES_tradnl" dirty="0" smtClean="0"/>
          </a:p>
          <a:p>
            <a:r>
              <a:rPr lang="es-ES_tradnl" dirty="0" smtClean="0"/>
              <a:t>Be </a:t>
            </a:r>
            <a:r>
              <a:rPr lang="es-ES_tradnl" dirty="0" err="1" smtClean="0"/>
              <a:t>comprehensive</a:t>
            </a:r>
            <a:endParaRPr lang="es-ES_tradnl" dirty="0" smtClean="0"/>
          </a:p>
          <a:p>
            <a:pPr lvl="1"/>
            <a:r>
              <a:rPr lang="es-ES_tradnl" dirty="0" smtClean="0"/>
              <a:t>A </a:t>
            </a:r>
            <a:r>
              <a:rPr lang="es-ES_tradnl" dirty="0" err="1" smtClean="0"/>
              <a:t>common</a:t>
            </a:r>
            <a:r>
              <a:rPr lang="es-ES_tradnl" dirty="0" smtClean="0"/>
              <a:t> </a:t>
            </a:r>
            <a:r>
              <a:rPr lang="es-ES_tradnl" dirty="0" err="1" smtClean="0"/>
              <a:t>mistake</a:t>
            </a:r>
            <a:r>
              <a:rPr lang="es-ES_tradnl" dirty="0" smtClean="0"/>
              <a:t> </a:t>
            </a:r>
            <a:r>
              <a:rPr lang="es-ES_tradnl" dirty="0" err="1" smtClean="0"/>
              <a:t>is</a:t>
            </a:r>
            <a:r>
              <a:rPr lang="es-ES_tradnl" dirty="0" smtClean="0"/>
              <a:t> </a:t>
            </a:r>
            <a:r>
              <a:rPr lang="es-ES_tradnl" dirty="0" err="1" smtClean="0"/>
              <a:t>to</a:t>
            </a:r>
            <a:r>
              <a:rPr lang="es-ES_tradnl" dirty="0" smtClean="0"/>
              <a:t> </a:t>
            </a:r>
            <a:r>
              <a:rPr lang="es-ES_tradnl" dirty="0" err="1" smtClean="0"/>
              <a:t>forget</a:t>
            </a:r>
            <a:r>
              <a:rPr lang="es-ES_tradnl" dirty="0" smtClean="0"/>
              <a:t> </a:t>
            </a:r>
            <a:r>
              <a:rPr lang="es-ES_tradnl" dirty="0" err="1" smtClean="0"/>
              <a:t>about</a:t>
            </a:r>
            <a:r>
              <a:rPr lang="es-ES_tradnl" dirty="0" smtClean="0"/>
              <a:t> </a:t>
            </a:r>
            <a:r>
              <a:rPr lang="es-ES_tradnl" dirty="0" err="1" smtClean="0"/>
              <a:t>some</a:t>
            </a:r>
            <a:r>
              <a:rPr lang="es-ES_tradnl" dirty="0" smtClean="0"/>
              <a:t> </a:t>
            </a:r>
            <a:r>
              <a:rPr lang="es-ES_tradnl" dirty="0" err="1" smtClean="0"/>
              <a:t>author</a:t>
            </a:r>
            <a:r>
              <a:rPr lang="es-ES_tradnl" dirty="0" smtClean="0"/>
              <a:t>/</a:t>
            </a:r>
            <a:r>
              <a:rPr lang="es-ES_tradnl" dirty="0" err="1" smtClean="0"/>
              <a:t>group’s</a:t>
            </a:r>
            <a:r>
              <a:rPr lang="es-ES_tradnl" dirty="0" smtClean="0"/>
              <a:t> </a:t>
            </a:r>
            <a:r>
              <a:rPr lang="es-ES_tradnl" dirty="0" err="1" smtClean="0"/>
              <a:t>work</a:t>
            </a:r>
            <a:r>
              <a:rPr lang="es-ES_tradnl" dirty="0" smtClean="0"/>
              <a:t>; </a:t>
            </a:r>
            <a:r>
              <a:rPr lang="es-ES_tradnl" dirty="0" err="1" smtClean="0"/>
              <a:t>an</a:t>
            </a:r>
            <a:r>
              <a:rPr lang="es-ES_tradnl" dirty="0" smtClean="0"/>
              <a:t> </a:t>
            </a:r>
            <a:r>
              <a:rPr lang="es-ES_tradnl" dirty="0" err="1" smtClean="0"/>
              <a:t>easy</a:t>
            </a:r>
            <a:r>
              <a:rPr lang="es-ES_tradnl" dirty="0" smtClean="0"/>
              <a:t> </a:t>
            </a:r>
            <a:r>
              <a:rPr lang="es-ES_tradnl" dirty="0" err="1" smtClean="0"/>
              <a:t>door</a:t>
            </a:r>
            <a:r>
              <a:rPr lang="es-ES_tradnl" dirty="0" smtClean="0"/>
              <a:t> </a:t>
            </a:r>
            <a:r>
              <a:rPr lang="es-ES_tradnl" dirty="0" err="1" smtClean="0"/>
              <a:t>for</a:t>
            </a:r>
            <a:r>
              <a:rPr lang="es-ES_tradnl" dirty="0" smtClean="0"/>
              <a:t> </a:t>
            </a:r>
            <a:r>
              <a:rPr lang="es-ES_tradnl" dirty="0" err="1" smtClean="0"/>
              <a:t>attack</a:t>
            </a:r>
            <a:r>
              <a:rPr lang="es-ES_tradnl" dirty="0" smtClean="0"/>
              <a:t> </a:t>
            </a:r>
            <a:r>
              <a:rPr lang="es-ES_tradnl" dirty="0" err="1" smtClean="0"/>
              <a:t>from</a:t>
            </a:r>
            <a:r>
              <a:rPr lang="es-ES_tradnl" dirty="0" smtClean="0"/>
              <a:t> </a:t>
            </a:r>
            <a:r>
              <a:rPr lang="es-ES_tradnl" dirty="0" err="1" smtClean="0"/>
              <a:t>the</a:t>
            </a:r>
            <a:r>
              <a:rPr lang="es-ES_tradnl" dirty="0" smtClean="0"/>
              <a:t> panel!</a:t>
            </a:r>
          </a:p>
          <a:p>
            <a:pPr lvl="1"/>
            <a:r>
              <a:rPr lang="es-ES_tradnl" dirty="0" smtClean="0"/>
              <a:t>Use more </a:t>
            </a:r>
            <a:r>
              <a:rPr lang="es-ES_tradnl" dirty="0" err="1" smtClean="0"/>
              <a:t>than</a:t>
            </a:r>
            <a:r>
              <a:rPr lang="es-ES_tradnl" dirty="0" smtClean="0"/>
              <a:t> </a:t>
            </a:r>
            <a:r>
              <a:rPr lang="es-ES_tradnl" dirty="0" err="1" smtClean="0"/>
              <a:t>one</a:t>
            </a:r>
            <a:r>
              <a:rPr lang="es-ES_tradnl" dirty="0" smtClean="0"/>
              <a:t> </a:t>
            </a:r>
            <a:r>
              <a:rPr lang="es-ES_tradnl" dirty="0" err="1" smtClean="0"/>
              <a:t>reference</a:t>
            </a:r>
            <a:r>
              <a:rPr lang="es-ES_tradnl" dirty="0" smtClean="0"/>
              <a:t> </a:t>
            </a:r>
            <a:r>
              <a:rPr lang="es-ES_tradnl" dirty="0" err="1" smtClean="0"/>
              <a:t>for</a:t>
            </a:r>
            <a:r>
              <a:rPr lang="es-ES_tradnl" dirty="0" smtClean="0"/>
              <a:t> </a:t>
            </a:r>
            <a:r>
              <a:rPr lang="es-ES_tradnl" dirty="0" err="1" smtClean="0"/>
              <a:t>conflicting</a:t>
            </a:r>
            <a:r>
              <a:rPr lang="es-ES_tradnl" dirty="0" smtClean="0"/>
              <a:t> </a:t>
            </a:r>
            <a:r>
              <a:rPr lang="es-ES_tradnl" dirty="0" err="1" smtClean="0"/>
              <a:t>concepts</a:t>
            </a:r>
            <a:endParaRPr lang="es-ES_tradnl" dirty="0"/>
          </a:p>
        </p:txBody>
      </p:sp>
      <p:sp>
        <p:nvSpPr>
          <p:cNvPr id="4" name="Date Placeholder 3"/>
          <p:cNvSpPr>
            <a:spLocks noGrp="1"/>
          </p:cNvSpPr>
          <p:nvPr>
            <p:ph type="dt" sz="half" idx="10"/>
          </p:nvPr>
        </p:nvSpPr>
        <p:spPr/>
        <p:txBody>
          <a:bodyPr/>
          <a:lstStyle/>
          <a:p>
            <a:fld id="{DB469AB4-D8D4-F64D-B3D9-93A620254872}"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6EC28808-D94E-6E4D-ADB7-B6624610BFC3}" type="slidenum">
              <a:rPr lang="es-ES_tradnl" smtClean="0"/>
              <a:pPr/>
              <a:t>14</a:t>
            </a:fld>
            <a:endParaRPr lang="es-ES_tradn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s-ES_tradnl" altLang="ja-JP" dirty="0" err="1" smtClean="0"/>
              <a:t>Reference</a:t>
            </a:r>
            <a:r>
              <a:rPr lang="es-ES_tradnl" altLang="ja-JP" dirty="0" smtClean="0"/>
              <a:t> </a:t>
            </a:r>
            <a:r>
              <a:rPr lang="es-ES_tradnl" altLang="ja-JP" dirty="0" err="1" smtClean="0"/>
              <a:t>framework</a:t>
            </a:r>
            <a:endParaRPr lang="es-ES_tradnl" dirty="0"/>
          </a:p>
        </p:txBody>
      </p:sp>
      <p:sp>
        <p:nvSpPr>
          <p:cNvPr id="32771" name="Rectangle 3"/>
          <p:cNvSpPr>
            <a:spLocks noGrp="1" noChangeArrowheads="1"/>
          </p:cNvSpPr>
          <p:nvPr>
            <p:ph type="body" idx="1"/>
          </p:nvPr>
        </p:nvSpPr>
        <p:spPr/>
        <p:txBody>
          <a:bodyPr>
            <a:normAutofit lnSpcReduction="10000"/>
          </a:bodyPr>
          <a:lstStyle/>
          <a:p>
            <a:r>
              <a:rPr lang="es-ES_tradnl" dirty="0" smtClean="0"/>
              <a:t>Try </a:t>
            </a:r>
            <a:r>
              <a:rPr lang="es-ES_tradnl" dirty="0" err="1" smtClean="0"/>
              <a:t>to</a:t>
            </a:r>
            <a:r>
              <a:rPr lang="es-ES_tradnl" dirty="0" smtClean="0"/>
              <a:t> </a:t>
            </a:r>
            <a:r>
              <a:rPr lang="es-ES_tradnl" dirty="0" err="1" smtClean="0"/>
              <a:t>follow</a:t>
            </a:r>
            <a:r>
              <a:rPr lang="es-ES_tradnl" dirty="0" smtClean="0"/>
              <a:t> </a:t>
            </a:r>
            <a:r>
              <a:rPr lang="es-ES_tradnl" dirty="0" err="1" smtClean="0"/>
              <a:t>some</a:t>
            </a:r>
            <a:r>
              <a:rPr lang="es-ES_tradnl" dirty="0" smtClean="0"/>
              <a:t> </a:t>
            </a:r>
            <a:r>
              <a:rPr lang="es-ES_tradnl" dirty="0" err="1" smtClean="0"/>
              <a:t>scheme</a:t>
            </a:r>
            <a:r>
              <a:rPr lang="es-ES_tradnl" dirty="0" smtClean="0"/>
              <a:t>, </a:t>
            </a:r>
            <a:r>
              <a:rPr lang="es-ES_tradnl" dirty="0" err="1" smtClean="0"/>
              <a:t>organization</a:t>
            </a:r>
            <a:r>
              <a:rPr lang="es-ES_tradnl" dirty="0" smtClean="0"/>
              <a:t> </a:t>
            </a:r>
            <a:r>
              <a:rPr lang="es-ES_tradnl" dirty="0" err="1" smtClean="0"/>
              <a:t>or</a:t>
            </a:r>
            <a:r>
              <a:rPr lang="es-ES_tradnl" dirty="0" smtClean="0"/>
              <a:t> </a:t>
            </a:r>
            <a:r>
              <a:rPr lang="es-ES_tradnl" dirty="0" err="1" smtClean="0"/>
              <a:t>flow</a:t>
            </a:r>
            <a:endParaRPr lang="es-ES_tradnl" dirty="0" smtClean="0"/>
          </a:p>
          <a:p>
            <a:pPr lvl="1"/>
            <a:r>
              <a:rPr lang="es-ES_tradnl" dirty="0" err="1" smtClean="0">
                <a:solidFill>
                  <a:srgbClr val="0070C0"/>
                </a:solidFill>
              </a:rPr>
              <a:t>Chronological</a:t>
            </a:r>
            <a:r>
              <a:rPr lang="es-ES_tradnl" dirty="0" smtClean="0">
                <a:solidFill>
                  <a:srgbClr val="0070C0"/>
                </a:solidFill>
              </a:rPr>
              <a:t> </a:t>
            </a:r>
            <a:r>
              <a:rPr lang="es-ES_tradnl" dirty="0" err="1" smtClean="0">
                <a:solidFill>
                  <a:srgbClr val="0070C0"/>
                </a:solidFill>
              </a:rPr>
              <a:t>order</a:t>
            </a:r>
            <a:r>
              <a:rPr lang="es-ES_tradnl" dirty="0" smtClean="0"/>
              <a:t>: </a:t>
            </a:r>
            <a:r>
              <a:rPr lang="es-ES_tradnl" dirty="0" err="1" smtClean="0"/>
              <a:t>from</a:t>
            </a:r>
            <a:r>
              <a:rPr lang="es-ES_tradnl" dirty="0" smtClean="0"/>
              <a:t> </a:t>
            </a:r>
            <a:r>
              <a:rPr lang="es-ES_tradnl" dirty="0" err="1" smtClean="0"/>
              <a:t>the</a:t>
            </a:r>
            <a:r>
              <a:rPr lang="es-ES_tradnl" dirty="0" smtClean="0"/>
              <a:t> </a:t>
            </a:r>
            <a:r>
              <a:rPr lang="es-ES_tradnl" dirty="0" err="1" smtClean="0"/>
              <a:t>oldest</a:t>
            </a:r>
            <a:r>
              <a:rPr lang="es-ES_tradnl" dirty="0" smtClean="0"/>
              <a:t> </a:t>
            </a:r>
            <a:r>
              <a:rPr lang="es-ES_tradnl" dirty="0" err="1" smtClean="0"/>
              <a:t>to</a:t>
            </a:r>
            <a:r>
              <a:rPr lang="es-ES_tradnl" dirty="0" smtClean="0"/>
              <a:t> </a:t>
            </a:r>
            <a:r>
              <a:rPr lang="es-ES_tradnl" dirty="0" err="1" smtClean="0"/>
              <a:t>the</a:t>
            </a:r>
            <a:r>
              <a:rPr lang="es-ES_tradnl" dirty="0" smtClean="0"/>
              <a:t> more </a:t>
            </a:r>
            <a:r>
              <a:rPr lang="es-ES_tradnl" dirty="0" err="1" smtClean="0"/>
              <a:t>recent</a:t>
            </a:r>
            <a:endParaRPr lang="es-ES_tradnl" altLang="ja-JP" dirty="0" smtClean="0"/>
          </a:p>
          <a:p>
            <a:pPr lvl="1"/>
            <a:r>
              <a:rPr lang="es-ES_tradnl" dirty="0" err="1" smtClean="0">
                <a:solidFill>
                  <a:srgbClr val="0070C0"/>
                </a:solidFill>
              </a:rPr>
              <a:t>By</a:t>
            </a:r>
            <a:r>
              <a:rPr lang="es-ES_tradnl" dirty="0" smtClean="0">
                <a:solidFill>
                  <a:srgbClr val="0070C0"/>
                </a:solidFill>
              </a:rPr>
              <a:t> </a:t>
            </a:r>
            <a:r>
              <a:rPr lang="es-ES_tradnl" dirty="0" err="1" smtClean="0">
                <a:solidFill>
                  <a:srgbClr val="0070C0"/>
                </a:solidFill>
              </a:rPr>
              <a:t>topic</a:t>
            </a:r>
            <a:r>
              <a:rPr lang="es-ES_tradnl" dirty="0" smtClean="0"/>
              <a:t>: </a:t>
            </a:r>
            <a:r>
              <a:rPr lang="es-ES_tradnl" dirty="0" err="1" smtClean="0"/>
              <a:t>First</a:t>
            </a:r>
            <a:r>
              <a:rPr lang="es-ES_tradnl" dirty="0" smtClean="0"/>
              <a:t> </a:t>
            </a:r>
            <a:r>
              <a:rPr lang="es-ES_tradnl" dirty="0" err="1" smtClean="0"/>
              <a:t>everything</a:t>
            </a:r>
            <a:r>
              <a:rPr lang="es-ES_tradnl" dirty="0" smtClean="0"/>
              <a:t> </a:t>
            </a:r>
            <a:r>
              <a:rPr lang="es-ES_tradnl" dirty="0" err="1" smtClean="0"/>
              <a:t>related</a:t>
            </a:r>
            <a:r>
              <a:rPr lang="es-ES_tradnl" dirty="0" smtClean="0"/>
              <a:t> </a:t>
            </a:r>
            <a:r>
              <a:rPr lang="es-ES_tradnl" dirty="0" err="1" smtClean="0"/>
              <a:t>to</a:t>
            </a:r>
            <a:r>
              <a:rPr lang="es-ES_tradnl" dirty="0" smtClean="0"/>
              <a:t> </a:t>
            </a:r>
            <a:r>
              <a:rPr lang="es-ES_tradnl" dirty="0" err="1" smtClean="0"/>
              <a:t>one</a:t>
            </a:r>
            <a:r>
              <a:rPr lang="es-ES_tradnl" dirty="0" smtClean="0"/>
              <a:t> </a:t>
            </a:r>
            <a:r>
              <a:rPr lang="es-ES_tradnl" dirty="0" err="1" smtClean="0"/>
              <a:t>subtopic</a:t>
            </a:r>
            <a:r>
              <a:rPr lang="es-ES_tradnl" dirty="0" smtClean="0"/>
              <a:t>, </a:t>
            </a:r>
            <a:r>
              <a:rPr lang="es-ES_tradnl" dirty="0" err="1" smtClean="0"/>
              <a:t>then</a:t>
            </a:r>
            <a:r>
              <a:rPr lang="es-ES_tradnl" dirty="0" smtClean="0"/>
              <a:t> </a:t>
            </a:r>
            <a:r>
              <a:rPr lang="es-ES_tradnl" dirty="0" err="1" smtClean="0"/>
              <a:t>move</a:t>
            </a:r>
            <a:r>
              <a:rPr lang="es-ES_tradnl" dirty="0" smtClean="0"/>
              <a:t> </a:t>
            </a:r>
            <a:r>
              <a:rPr lang="es-ES_tradnl" dirty="0" err="1" smtClean="0"/>
              <a:t>to</a:t>
            </a:r>
            <a:r>
              <a:rPr lang="es-ES_tradnl" dirty="0" smtClean="0"/>
              <a:t> </a:t>
            </a:r>
            <a:r>
              <a:rPr lang="es-ES_tradnl" dirty="0" err="1" smtClean="0"/>
              <a:t>the</a:t>
            </a:r>
            <a:r>
              <a:rPr lang="es-ES_tradnl" dirty="0" smtClean="0"/>
              <a:t> </a:t>
            </a:r>
            <a:r>
              <a:rPr lang="es-ES_tradnl" dirty="0" err="1" smtClean="0"/>
              <a:t>next</a:t>
            </a:r>
            <a:r>
              <a:rPr lang="es-ES_tradnl" dirty="0" smtClean="0"/>
              <a:t> </a:t>
            </a:r>
            <a:r>
              <a:rPr lang="es-ES_tradnl" dirty="0" err="1" smtClean="0"/>
              <a:t>subtopic</a:t>
            </a:r>
            <a:endParaRPr lang="es-ES_tradnl" altLang="ja-JP" dirty="0" smtClean="0"/>
          </a:p>
          <a:p>
            <a:pPr lvl="1"/>
            <a:r>
              <a:rPr lang="es-ES_tradnl" dirty="0" err="1" smtClean="0">
                <a:solidFill>
                  <a:srgbClr val="0070C0"/>
                </a:solidFill>
              </a:rPr>
              <a:t>By</a:t>
            </a:r>
            <a:r>
              <a:rPr lang="es-ES_tradnl" dirty="0" smtClean="0">
                <a:solidFill>
                  <a:srgbClr val="0070C0"/>
                </a:solidFill>
              </a:rPr>
              <a:t> </a:t>
            </a:r>
            <a:r>
              <a:rPr lang="es-ES_tradnl" dirty="0" err="1" smtClean="0">
                <a:solidFill>
                  <a:srgbClr val="0070C0"/>
                </a:solidFill>
              </a:rPr>
              <a:t>acceptance</a:t>
            </a:r>
            <a:r>
              <a:rPr lang="es-ES_tradnl" dirty="0" smtClean="0"/>
              <a:t>: </a:t>
            </a:r>
            <a:r>
              <a:rPr lang="es-ES_tradnl" dirty="0" err="1" smtClean="0"/>
              <a:t>Review</a:t>
            </a:r>
            <a:r>
              <a:rPr lang="es-ES_tradnl" dirty="0" smtClean="0"/>
              <a:t> </a:t>
            </a:r>
            <a:r>
              <a:rPr lang="es-ES_tradnl" dirty="0" err="1" smtClean="0"/>
              <a:t>first</a:t>
            </a:r>
            <a:r>
              <a:rPr lang="es-ES_tradnl" dirty="0" smtClean="0"/>
              <a:t> </a:t>
            </a:r>
            <a:r>
              <a:rPr lang="es-ES_tradnl" dirty="0" err="1" smtClean="0"/>
              <a:t>the</a:t>
            </a:r>
            <a:r>
              <a:rPr lang="es-ES_tradnl" dirty="0" smtClean="0"/>
              <a:t> </a:t>
            </a:r>
            <a:r>
              <a:rPr lang="es-ES_tradnl" dirty="0" err="1" smtClean="0"/>
              <a:t>most</a:t>
            </a:r>
            <a:r>
              <a:rPr lang="es-ES_tradnl" dirty="0" smtClean="0"/>
              <a:t> </a:t>
            </a:r>
            <a:r>
              <a:rPr lang="es-ES_tradnl" dirty="0" err="1" smtClean="0"/>
              <a:t>widely</a:t>
            </a:r>
            <a:r>
              <a:rPr lang="es-ES_tradnl" dirty="0" smtClean="0"/>
              <a:t> </a:t>
            </a:r>
            <a:r>
              <a:rPr lang="es-ES_tradnl" dirty="0" err="1" smtClean="0"/>
              <a:t>accepted</a:t>
            </a:r>
            <a:r>
              <a:rPr lang="es-ES_tradnl" dirty="0" smtClean="0"/>
              <a:t> </a:t>
            </a:r>
            <a:r>
              <a:rPr lang="es-ES_tradnl" dirty="0" err="1" smtClean="0"/>
              <a:t>theories</a:t>
            </a:r>
            <a:r>
              <a:rPr lang="es-ES_tradnl" dirty="0" smtClean="0"/>
              <a:t> and </a:t>
            </a:r>
            <a:r>
              <a:rPr lang="es-ES_tradnl" dirty="0" err="1" smtClean="0"/>
              <a:t>models</a:t>
            </a:r>
            <a:endParaRPr lang="es-ES_tradnl" dirty="0" smtClean="0"/>
          </a:p>
          <a:p>
            <a:pPr lvl="1"/>
            <a:r>
              <a:rPr lang="es-ES_tradnl" dirty="0" err="1" smtClean="0">
                <a:solidFill>
                  <a:srgbClr val="0070C0"/>
                </a:solidFill>
              </a:rPr>
              <a:t>By</a:t>
            </a:r>
            <a:r>
              <a:rPr lang="es-ES_tradnl" dirty="0" smtClean="0">
                <a:solidFill>
                  <a:srgbClr val="0070C0"/>
                </a:solidFill>
              </a:rPr>
              <a:t> </a:t>
            </a:r>
            <a:r>
              <a:rPr lang="es-ES_tradnl" dirty="0" err="1" smtClean="0">
                <a:solidFill>
                  <a:srgbClr val="0070C0"/>
                </a:solidFill>
              </a:rPr>
              <a:t>similarity</a:t>
            </a:r>
            <a:r>
              <a:rPr lang="es-ES_tradnl" dirty="0" smtClean="0">
                <a:solidFill>
                  <a:srgbClr val="0070C0"/>
                </a:solidFill>
              </a:rPr>
              <a:t> </a:t>
            </a:r>
            <a:r>
              <a:rPr lang="es-ES_tradnl" dirty="0" err="1" smtClean="0">
                <a:solidFill>
                  <a:srgbClr val="0070C0"/>
                </a:solidFill>
              </a:rPr>
              <a:t>or</a:t>
            </a:r>
            <a:r>
              <a:rPr lang="es-ES_tradnl" dirty="0" smtClean="0">
                <a:solidFill>
                  <a:srgbClr val="0070C0"/>
                </a:solidFill>
              </a:rPr>
              <a:t> </a:t>
            </a:r>
            <a:r>
              <a:rPr lang="es-ES_tradnl" dirty="0" err="1" smtClean="0">
                <a:solidFill>
                  <a:srgbClr val="0070C0"/>
                </a:solidFill>
              </a:rPr>
              <a:t>relevance</a:t>
            </a:r>
            <a:r>
              <a:rPr lang="es-ES_tradnl" dirty="0" smtClean="0">
                <a:solidFill>
                  <a:srgbClr val="0070C0"/>
                </a:solidFill>
              </a:rPr>
              <a:t> </a:t>
            </a:r>
            <a:r>
              <a:rPr lang="es-ES_tradnl" dirty="0" err="1" smtClean="0">
                <a:solidFill>
                  <a:srgbClr val="0070C0"/>
                </a:solidFill>
              </a:rPr>
              <a:t>to</a:t>
            </a:r>
            <a:r>
              <a:rPr lang="es-ES_tradnl" dirty="0" smtClean="0">
                <a:solidFill>
                  <a:srgbClr val="0070C0"/>
                </a:solidFill>
              </a:rPr>
              <a:t> </a:t>
            </a:r>
            <a:r>
              <a:rPr lang="es-ES_tradnl" dirty="0" err="1" smtClean="0">
                <a:solidFill>
                  <a:srgbClr val="0070C0"/>
                </a:solidFill>
              </a:rPr>
              <a:t>your</a:t>
            </a:r>
            <a:r>
              <a:rPr lang="es-ES_tradnl" dirty="0" smtClean="0">
                <a:solidFill>
                  <a:srgbClr val="0070C0"/>
                </a:solidFill>
              </a:rPr>
              <a:t> </a:t>
            </a:r>
            <a:r>
              <a:rPr lang="es-ES_tradnl" dirty="0" err="1" smtClean="0">
                <a:solidFill>
                  <a:srgbClr val="0070C0"/>
                </a:solidFill>
              </a:rPr>
              <a:t>topic</a:t>
            </a:r>
            <a:r>
              <a:rPr lang="es-ES_tradnl" dirty="0" smtClean="0"/>
              <a:t>; </a:t>
            </a:r>
            <a:r>
              <a:rPr lang="es-ES_tradnl" dirty="0" err="1" smtClean="0"/>
              <a:t>whether</a:t>
            </a:r>
            <a:r>
              <a:rPr lang="es-ES_tradnl" dirty="0" smtClean="0"/>
              <a:t> </a:t>
            </a:r>
            <a:r>
              <a:rPr lang="es-ES_tradnl" dirty="0" err="1" smtClean="0"/>
              <a:t>by</a:t>
            </a:r>
            <a:r>
              <a:rPr lang="es-ES_tradnl" dirty="0" smtClean="0"/>
              <a:t> </a:t>
            </a:r>
            <a:r>
              <a:rPr lang="es-ES_tradnl" dirty="0" err="1" smtClean="0"/>
              <a:t>convergence</a:t>
            </a:r>
            <a:r>
              <a:rPr lang="es-ES_tradnl" dirty="0" smtClean="0"/>
              <a:t> (</a:t>
            </a:r>
            <a:r>
              <a:rPr lang="es-ES_tradnl" dirty="0" err="1" smtClean="0"/>
              <a:t>most</a:t>
            </a:r>
            <a:r>
              <a:rPr lang="es-ES_tradnl" dirty="0" smtClean="0"/>
              <a:t> </a:t>
            </a:r>
            <a:r>
              <a:rPr lang="es-ES_tradnl" dirty="0" err="1" smtClean="0"/>
              <a:t>distant</a:t>
            </a:r>
            <a:r>
              <a:rPr lang="es-ES_tradnl" dirty="0" smtClean="0"/>
              <a:t> </a:t>
            </a:r>
            <a:r>
              <a:rPr lang="es-ES_tradnl" dirty="0" err="1" smtClean="0"/>
              <a:t>first</a:t>
            </a:r>
            <a:r>
              <a:rPr lang="es-ES_tradnl" dirty="0" smtClean="0"/>
              <a:t>) </a:t>
            </a:r>
            <a:r>
              <a:rPr lang="es-ES_tradnl" dirty="0" err="1" smtClean="0"/>
              <a:t>or</a:t>
            </a:r>
            <a:r>
              <a:rPr lang="es-ES_tradnl" dirty="0" smtClean="0"/>
              <a:t> </a:t>
            </a:r>
            <a:r>
              <a:rPr lang="es-ES_tradnl" dirty="0" err="1" smtClean="0"/>
              <a:t>by</a:t>
            </a:r>
            <a:r>
              <a:rPr lang="es-ES_tradnl" dirty="0" smtClean="0"/>
              <a:t> </a:t>
            </a:r>
            <a:r>
              <a:rPr lang="es-ES_tradnl" dirty="0" err="1" smtClean="0"/>
              <a:t>divergence</a:t>
            </a:r>
            <a:r>
              <a:rPr lang="es-ES_tradnl" dirty="0" smtClean="0"/>
              <a:t> (</a:t>
            </a:r>
            <a:r>
              <a:rPr lang="es-ES_tradnl" dirty="0" err="1" smtClean="0"/>
              <a:t>most</a:t>
            </a:r>
            <a:r>
              <a:rPr lang="es-ES_tradnl" dirty="0" smtClean="0"/>
              <a:t> similar </a:t>
            </a:r>
            <a:r>
              <a:rPr lang="es-ES_tradnl" dirty="0" err="1" smtClean="0"/>
              <a:t>first</a:t>
            </a:r>
            <a:r>
              <a:rPr lang="es-ES_tradnl" dirty="0" smtClean="0"/>
              <a:t>)</a:t>
            </a:r>
            <a:endParaRPr lang="es-ES_tradnl" altLang="ja-JP" dirty="0" smtClean="0"/>
          </a:p>
        </p:txBody>
      </p:sp>
      <p:sp>
        <p:nvSpPr>
          <p:cNvPr id="4" name="Date Placeholder 3"/>
          <p:cNvSpPr>
            <a:spLocks noGrp="1"/>
          </p:cNvSpPr>
          <p:nvPr>
            <p:ph type="dt" sz="half" idx="10"/>
          </p:nvPr>
        </p:nvSpPr>
        <p:spPr/>
        <p:txBody>
          <a:bodyPr/>
          <a:lstStyle/>
          <a:p>
            <a:fld id="{C32B180D-AE6F-1C42-A2C1-374CF3561EF9}"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0508DF4D-38DC-6F43-BD04-587CB09321F3}" type="slidenum">
              <a:rPr lang="es-ES_tradnl" smtClean="0"/>
              <a:pPr/>
              <a:t>15</a:t>
            </a:fld>
            <a:endParaRPr lang="es-ES_tradn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Results</a:t>
            </a:r>
            <a:r>
              <a:rPr lang="es-MX" dirty="0" smtClean="0"/>
              <a:t> </a:t>
            </a:r>
            <a:r>
              <a:rPr lang="es-MX" dirty="0" err="1" smtClean="0"/>
              <a:t>interpretation</a:t>
            </a:r>
            <a:endParaRPr lang="en-GB" dirty="0"/>
          </a:p>
        </p:txBody>
      </p:sp>
      <p:sp>
        <p:nvSpPr>
          <p:cNvPr id="3" name="2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9D47FA49-6789-4F23-9C3E-C57EAEE2D45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16</a:t>
            </a:fld>
            <a:endParaRPr lang="es-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Knowledge</a:t>
            </a:r>
            <a:r>
              <a:rPr lang="es-MX" dirty="0" smtClean="0"/>
              <a:t> </a:t>
            </a:r>
            <a:r>
              <a:rPr lang="es-MX" dirty="0" err="1" smtClean="0"/>
              <a:t>generation</a:t>
            </a:r>
            <a:endParaRPr lang="en-GB" dirty="0"/>
          </a:p>
        </p:txBody>
      </p:sp>
      <p:sp>
        <p:nvSpPr>
          <p:cNvPr id="3" name="2 Marcador de contenido"/>
          <p:cNvSpPr>
            <a:spLocks noGrp="1"/>
          </p:cNvSpPr>
          <p:nvPr>
            <p:ph idx="1"/>
          </p:nvPr>
        </p:nvSpPr>
        <p:spPr/>
        <p:txBody>
          <a:bodyPr>
            <a:normAutofit fontScale="77500" lnSpcReduction="20000"/>
          </a:bodyPr>
          <a:lstStyle/>
          <a:p>
            <a:r>
              <a:rPr lang="es-MX" dirty="0" err="1" smtClean="0"/>
              <a:t>To</a:t>
            </a:r>
            <a:r>
              <a:rPr lang="es-MX" dirty="0" smtClean="0"/>
              <a:t> </a:t>
            </a:r>
            <a:r>
              <a:rPr lang="es-MX" dirty="0" err="1" smtClean="0"/>
              <a:t>arrive</a:t>
            </a:r>
            <a:r>
              <a:rPr lang="es-MX" dirty="0" smtClean="0"/>
              <a:t> </a:t>
            </a:r>
            <a:r>
              <a:rPr lang="es-MX" dirty="0" err="1" smtClean="0"/>
              <a:t>to</a:t>
            </a:r>
            <a:r>
              <a:rPr lang="es-MX" dirty="0" smtClean="0"/>
              <a:t> </a:t>
            </a:r>
            <a:r>
              <a:rPr lang="es-MX" dirty="0" err="1" smtClean="0"/>
              <a:t>knowledge</a:t>
            </a:r>
            <a:r>
              <a:rPr lang="es-MX" dirty="0" smtClean="0"/>
              <a:t> </a:t>
            </a:r>
            <a:r>
              <a:rPr lang="es-MX" dirty="0" err="1" smtClean="0"/>
              <a:t>from</a:t>
            </a:r>
            <a:r>
              <a:rPr lang="es-MX" dirty="0" smtClean="0"/>
              <a:t> </a:t>
            </a:r>
            <a:r>
              <a:rPr lang="es-MX" dirty="0" err="1" smtClean="0"/>
              <a:t>experimentation</a:t>
            </a:r>
            <a:r>
              <a:rPr lang="es-MX" dirty="0" smtClean="0"/>
              <a:t> 3 </a:t>
            </a:r>
            <a:r>
              <a:rPr lang="es-MX" dirty="0" err="1" smtClean="0"/>
              <a:t>steps</a:t>
            </a:r>
            <a:r>
              <a:rPr lang="es-MX" dirty="0" smtClean="0"/>
              <a:t> are </a:t>
            </a:r>
            <a:r>
              <a:rPr lang="es-MX" dirty="0" err="1" smtClean="0"/>
              <a:t>taken</a:t>
            </a:r>
            <a:r>
              <a:rPr lang="es-MX" dirty="0" smtClean="0"/>
              <a:t>:</a:t>
            </a:r>
          </a:p>
          <a:p>
            <a:pPr lvl="1"/>
            <a:r>
              <a:rPr lang="es-MX" b="1" dirty="0" smtClean="0">
                <a:solidFill>
                  <a:srgbClr val="FF0000"/>
                </a:solidFill>
              </a:rPr>
              <a:t>Data </a:t>
            </a:r>
            <a:r>
              <a:rPr lang="es-MX" b="1" dirty="0" err="1" smtClean="0">
                <a:solidFill>
                  <a:srgbClr val="FF0000"/>
                </a:solidFill>
              </a:rPr>
              <a:t>harvesting</a:t>
            </a:r>
            <a:r>
              <a:rPr lang="es-MX" dirty="0" smtClean="0"/>
              <a:t>: </a:t>
            </a:r>
            <a:r>
              <a:rPr lang="es-MX" dirty="0" err="1" smtClean="0"/>
              <a:t>Involving</a:t>
            </a:r>
            <a:r>
              <a:rPr lang="es-MX" dirty="0" smtClean="0"/>
              <a:t> </a:t>
            </a:r>
            <a:r>
              <a:rPr lang="es-MX" dirty="0" err="1" smtClean="0"/>
              <a:t>all</a:t>
            </a:r>
            <a:r>
              <a:rPr lang="es-MX" dirty="0" smtClean="0"/>
              <a:t> </a:t>
            </a:r>
            <a:r>
              <a:rPr lang="es-MX" dirty="0" err="1" smtClean="0"/>
              <a:t>observational</a:t>
            </a:r>
            <a:r>
              <a:rPr lang="es-MX" dirty="0" smtClean="0"/>
              <a:t> and </a:t>
            </a:r>
            <a:r>
              <a:rPr lang="es-MX" dirty="0" err="1" smtClean="0"/>
              <a:t>interventional</a:t>
            </a:r>
            <a:r>
              <a:rPr lang="es-MX" dirty="0" smtClean="0"/>
              <a:t> </a:t>
            </a:r>
            <a:r>
              <a:rPr lang="es-MX" dirty="0" err="1" smtClean="0"/>
              <a:t>experimentation</a:t>
            </a:r>
            <a:r>
              <a:rPr lang="es-MX" dirty="0" smtClean="0"/>
              <a:t> </a:t>
            </a:r>
            <a:r>
              <a:rPr lang="es-MX" dirty="0" err="1" smtClean="0"/>
              <a:t>tasks</a:t>
            </a:r>
            <a:r>
              <a:rPr lang="es-MX" dirty="0" smtClean="0"/>
              <a:t> </a:t>
            </a:r>
            <a:r>
              <a:rPr lang="es-MX" dirty="0" err="1" smtClean="0"/>
              <a:t>to</a:t>
            </a:r>
            <a:r>
              <a:rPr lang="es-MX" dirty="0" smtClean="0"/>
              <a:t> </a:t>
            </a:r>
            <a:r>
              <a:rPr lang="es-MX" dirty="0" err="1" smtClean="0"/>
              <a:t>acquire</a:t>
            </a:r>
            <a:r>
              <a:rPr lang="es-MX" dirty="0" smtClean="0"/>
              <a:t> data</a:t>
            </a:r>
          </a:p>
          <a:p>
            <a:pPr lvl="2"/>
            <a:r>
              <a:rPr lang="es-MX" dirty="0" smtClean="0"/>
              <a:t>Data </a:t>
            </a:r>
            <a:r>
              <a:rPr lang="es-MX" dirty="0" err="1" smtClean="0"/>
              <a:t>acquisition</a:t>
            </a:r>
            <a:r>
              <a:rPr lang="es-MX" dirty="0" smtClean="0"/>
              <a:t>: experimental </a:t>
            </a:r>
            <a:r>
              <a:rPr lang="es-MX" dirty="0" err="1" smtClean="0"/>
              <a:t>design</a:t>
            </a:r>
            <a:r>
              <a:rPr lang="es-MX" dirty="0" smtClean="0"/>
              <a:t>, </a:t>
            </a:r>
            <a:r>
              <a:rPr lang="es-MX" dirty="0" err="1" smtClean="0"/>
              <a:t>evaluation</a:t>
            </a:r>
            <a:r>
              <a:rPr lang="es-MX" dirty="0" smtClean="0"/>
              <a:t> </a:t>
            </a:r>
            <a:r>
              <a:rPr lang="es-MX" dirty="0" err="1" smtClean="0"/>
              <a:t>metrics</a:t>
            </a:r>
            <a:r>
              <a:rPr lang="es-MX" dirty="0" smtClean="0"/>
              <a:t>, </a:t>
            </a:r>
            <a:r>
              <a:rPr lang="es-MX" dirty="0" err="1" smtClean="0"/>
              <a:t>capturing</a:t>
            </a:r>
            <a:r>
              <a:rPr lang="es-MX" dirty="0" smtClean="0"/>
              <a:t> </a:t>
            </a:r>
            <a:r>
              <a:rPr lang="es-MX" dirty="0" err="1" smtClean="0"/>
              <a:t>raw</a:t>
            </a:r>
            <a:r>
              <a:rPr lang="es-MX" dirty="0" smtClean="0"/>
              <a:t> data</a:t>
            </a:r>
          </a:p>
          <a:p>
            <a:pPr lvl="1"/>
            <a:r>
              <a:rPr lang="es-MX" b="1" dirty="0" smtClean="0">
                <a:solidFill>
                  <a:srgbClr val="FF0000"/>
                </a:solidFill>
              </a:rPr>
              <a:t>Data </a:t>
            </a:r>
            <a:r>
              <a:rPr lang="es-MX" b="1" dirty="0" err="1" smtClean="0">
                <a:solidFill>
                  <a:srgbClr val="FF0000"/>
                </a:solidFill>
              </a:rPr>
              <a:t>reconstruction</a:t>
            </a:r>
            <a:r>
              <a:rPr lang="es-MX" dirty="0" smtClean="0"/>
              <a:t>: </a:t>
            </a:r>
            <a:r>
              <a:rPr lang="es-MX" dirty="0" err="1" smtClean="0"/>
              <a:t>Translates</a:t>
            </a:r>
            <a:r>
              <a:rPr lang="es-MX" dirty="0" smtClean="0"/>
              <a:t> </a:t>
            </a:r>
            <a:r>
              <a:rPr lang="es-MX" dirty="0" err="1" smtClean="0"/>
              <a:t>raw</a:t>
            </a:r>
            <a:r>
              <a:rPr lang="es-MX" dirty="0" smtClean="0"/>
              <a:t> data </a:t>
            </a:r>
            <a:r>
              <a:rPr lang="es-MX" dirty="0" err="1" smtClean="0"/>
              <a:t>into</a:t>
            </a:r>
            <a:r>
              <a:rPr lang="es-MX" dirty="0" smtClean="0"/>
              <a:t> </a:t>
            </a:r>
            <a:r>
              <a:rPr lang="es-MX" dirty="0" err="1" smtClean="0"/>
              <a:t>domain</a:t>
            </a:r>
            <a:r>
              <a:rPr lang="es-MX" dirty="0" smtClean="0"/>
              <a:t> data.</a:t>
            </a:r>
          </a:p>
          <a:p>
            <a:pPr lvl="2"/>
            <a:r>
              <a:rPr lang="es-MX" dirty="0" err="1" smtClean="0"/>
              <a:t>Inverts</a:t>
            </a:r>
            <a:r>
              <a:rPr lang="es-MX" dirty="0" smtClean="0"/>
              <a:t> </a:t>
            </a:r>
            <a:r>
              <a:rPr lang="es-MX" dirty="0" err="1" smtClean="0"/>
              <a:t>the</a:t>
            </a:r>
            <a:r>
              <a:rPr lang="es-MX" dirty="0" smtClean="0"/>
              <a:t> data </a:t>
            </a:r>
            <a:r>
              <a:rPr lang="es-MX" dirty="0" err="1" smtClean="0"/>
              <a:t>formation</a:t>
            </a:r>
            <a:r>
              <a:rPr lang="es-MX" dirty="0" smtClean="0"/>
              <a:t> </a:t>
            </a:r>
            <a:r>
              <a:rPr lang="es-MX" dirty="0" err="1" smtClean="0"/>
              <a:t>process</a:t>
            </a:r>
            <a:r>
              <a:rPr lang="es-MX" dirty="0" smtClean="0"/>
              <a:t>.</a:t>
            </a:r>
          </a:p>
          <a:p>
            <a:pPr lvl="2"/>
            <a:r>
              <a:rPr lang="es-MX" dirty="0" err="1" smtClean="0"/>
              <a:t>E.g.</a:t>
            </a:r>
            <a:r>
              <a:rPr lang="es-MX" dirty="0" smtClean="0"/>
              <a:t>: </a:t>
            </a:r>
            <a:r>
              <a:rPr lang="es-MX" dirty="0" err="1" smtClean="0"/>
              <a:t>If</a:t>
            </a:r>
            <a:r>
              <a:rPr lang="es-MX" dirty="0" smtClean="0"/>
              <a:t> </a:t>
            </a:r>
            <a:r>
              <a:rPr lang="es-MX" dirty="0" err="1" smtClean="0"/>
              <a:t>you</a:t>
            </a:r>
            <a:r>
              <a:rPr lang="es-MX" dirty="0" smtClean="0"/>
              <a:t> </a:t>
            </a:r>
            <a:r>
              <a:rPr lang="es-MX" dirty="0" err="1" smtClean="0"/>
              <a:t>captured</a:t>
            </a:r>
            <a:r>
              <a:rPr lang="es-MX" dirty="0" smtClean="0"/>
              <a:t> </a:t>
            </a:r>
            <a:r>
              <a:rPr lang="es-MX" dirty="0" err="1" smtClean="0"/>
              <a:t>your</a:t>
            </a:r>
            <a:r>
              <a:rPr lang="es-MX" dirty="0" smtClean="0"/>
              <a:t> data </a:t>
            </a:r>
            <a:r>
              <a:rPr lang="es-MX" dirty="0" err="1" smtClean="0"/>
              <a:t>with</a:t>
            </a:r>
            <a:r>
              <a:rPr lang="es-MX" dirty="0" smtClean="0"/>
              <a:t> a </a:t>
            </a:r>
            <a:r>
              <a:rPr lang="es-MX" dirty="0" err="1" smtClean="0"/>
              <a:t>certain</a:t>
            </a:r>
            <a:r>
              <a:rPr lang="es-MX" dirty="0" smtClean="0"/>
              <a:t> sensor and </a:t>
            </a:r>
            <a:r>
              <a:rPr lang="es-MX" dirty="0" err="1" smtClean="0"/>
              <a:t>the</a:t>
            </a:r>
            <a:r>
              <a:rPr lang="es-MX" dirty="0" smtClean="0"/>
              <a:t> sensor </a:t>
            </a:r>
            <a:r>
              <a:rPr lang="es-MX" dirty="0" err="1" smtClean="0"/>
              <a:t>throws</a:t>
            </a:r>
            <a:r>
              <a:rPr lang="es-MX" dirty="0" smtClean="0"/>
              <a:t> </a:t>
            </a:r>
            <a:r>
              <a:rPr lang="es-MX" dirty="0" err="1" smtClean="0"/>
              <a:t>electric</a:t>
            </a:r>
            <a:r>
              <a:rPr lang="es-MX" dirty="0" smtClean="0"/>
              <a:t> </a:t>
            </a:r>
            <a:r>
              <a:rPr lang="es-MX" dirty="0" err="1" smtClean="0"/>
              <a:t>voltages</a:t>
            </a:r>
            <a:r>
              <a:rPr lang="es-MX" dirty="0" smtClean="0"/>
              <a:t> as output, </a:t>
            </a:r>
            <a:r>
              <a:rPr lang="es-MX" dirty="0" err="1" smtClean="0"/>
              <a:t>then</a:t>
            </a:r>
            <a:r>
              <a:rPr lang="es-MX" dirty="0" smtClean="0"/>
              <a:t> </a:t>
            </a:r>
            <a:r>
              <a:rPr lang="es-MX" dirty="0" err="1" smtClean="0"/>
              <a:t>reconstruction</a:t>
            </a:r>
            <a:r>
              <a:rPr lang="es-MX" dirty="0" smtClean="0"/>
              <a:t> </a:t>
            </a:r>
            <a:r>
              <a:rPr lang="es-MX" dirty="0" err="1" smtClean="0"/>
              <a:t>involves</a:t>
            </a:r>
            <a:r>
              <a:rPr lang="es-MX" dirty="0" smtClean="0"/>
              <a:t> </a:t>
            </a:r>
            <a:r>
              <a:rPr lang="es-MX" dirty="0" err="1" smtClean="0"/>
              <a:t>converting</a:t>
            </a:r>
            <a:r>
              <a:rPr lang="es-MX" dirty="0" smtClean="0"/>
              <a:t> </a:t>
            </a:r>
            <a:r>
              <a:rPr lang="es-MX" dirty="0" err="1" smtClean="0"/>
              <a:t>those</a:t>
            </a:r>
            <a:r>
              <a:rPr lang="es-MX" dirty="0" smtClean="0"/>
              <a:t> </a:t>
            </a:r>
            <a:r>
              <a:rPr lang="es-MX" dirty="0" err="1" smtClean="0"/>
              <a:t>voltages</a:t>
            </a:r>
            <a:r>
              <a:rPr lang="es-MX" dirty="0" smtClean="0"/>
              <a:t> </a:t>
            </a:r>
            <a:r>
              <a:rPr lang="es-MX" dirty="0" err="1" smtClean="0"/>
              <a:t>into</a:t>
            </a:r>
            <a:r>
              <a:rPr lang="es-MX" dirty="0" smtClean="0"/>
              <a:t> a </a:t>
            </a:r>
            <a:r>
              <a:rPr lang="es-MX" dirty="0" err="1" smtClean="0"/>
              <a:t>meaningful</a:t>
            </a:r>
            <a:r>
              <a:rPr lang="es-MX" dirty="0" smtClean="0"/>
              <a:t> </a:t>
            </a:r>
            <a:r>
              <a:rPr lang="es-MX" dirty="0" err="1" smtClean="0"/>
              <a:t>domain</a:t>
            </a:r>
            <a:r>
              <a:rPr lang="es-MX" dirty="0" smtClean="0"/>
              <a:t> variable.</a:t>
            </a:r>
          </a:p>
          <a:p>
            <a:pPr lvl="2"/>
            <a:r>
              <a:rPr lang="es-MX" dirty="0" err="1" smtClean="0"/>
              <a:t>E.g.</a:t>
            </a:r>
            <a:r>
              <a:rPr lang="es-MX" dirty="0" smtClean="0"/>
              <a:t>: </a:t>
            </a:r>
            <a:r>
              <a:rPr lang="es-MX" dirty="0" err="1" smtClean="0"/>
              <a:t>Image</a:t>
            </a:r>
            <a:r>
              <a:rPr lang="es-MX" dirty="0" smtClean="0"/>
              <a:t> </a:t>
            </a:r>
            <a:r>
              <a:rPr lang="es-MX" dirty="0" err="1" smtClean="0"/>
              <a:t>reconstruction</a:t>
            </a:r>
            <a:endParaRPr lang="es-MX" dirty="0" smtClean="0"/>
          </a:p>
          <a:p>
            <a:pPr lvl="1"/>
            <a:r>
              <a:rPr lang="es-MX" b="1" dirty="0" smtClean="0">
                <a:solidFill>
                  <a:srgbClr val="FF0000"/>
                </a:solidFill>
              </a:rPr>
              <a:t>Data </a:t>
            </a:r>
            <a:r>
              <a:rPr lang="es-MX" b="1" dirty="0" err="1" smtClean="0">
                <a:solidFill>
                  <a:srgbClr val="FF0000"/>
                </a:solidFill>
              </a:rPr>
              <a:t>analysis</a:t>
            </a:r>
            <a:r>
              <a:rPr lang="es-MX" dirty="0" smtClean="0"/>
              <a:t>: </a:t>
            </a:r>
            <a:r>
              <a:rPr lang="es-MX" dirty="0" err="1" smtClean="0"/>
              <a:t>From</a:t>
            </a:r>
            <a:r>
              <a:rPr lang="es-MX" dirty="0" smtClean="0"/>
              <a:t> </a:t>
            </a:r>
            <a:r>
              <a:rPr lang="es-MX" dirty="0" err="1" smtClean="0"/>
              <a:t>domain</a:t>
            </a:r>
            <a:r>
              <a:rPr lang="es-MX" dirty="0" smtClean="0"/>
              <a:t> data </a:t>
            </a:r>
            <a:r>
              <a:rPr lang="es-MX" dirty="0" err="1" smtClean="0"/>
              <a:t>to</a:t>
            </a:r>
            <a:r>
              <a:rPr lang="es-MX" dirty="0" smtClean="0"/>
              <a:t> </a:t>
            </a:r>
            <a:r>
              <a:rPr lang="es-MX" dirty="0" err="1" smtClean="0"/>
              <a:t>domain</a:t>
            </a:r>
            <a:r>
              <a:rPr lang="es-MX" dirty="0" smtClean="0"/>
              <a:t> </a:t>
            </a:r>
            <a:r>
              <a:rPr lang="es-MX" dirty="0" err="1" smtClean="0"/>
              <a:t>knowledge</a:t>
            </a:r>
            <a:endParaRPr lang="es-MX" dirty="0" smtClean="0"/>
          </a:p>
          <a:p>
            <a:pPr lvl="2"/>
            <a:r>
              <a:rPr lang="es-MX" dirty="0" err="1" smtClean="0"/>
              <a:t>When</a:t>
            </a:r>
            <a:r>
              <a:rPr lang="es-MX" dirty="0" smtClean="0"/>
              <a:t> </a:t>
            </a:r>
            <a:r>
              <a:rPr lang="es-MX" dirty="0" err="1" smtClean="0"/>
              <a:t>big</a:t>
            </a:r>
            <a:r>
              <a:rPr lang="es-MX" dirty="0" smtClean="0"/>
              <a:t> data </a:t>
            </a:r>
            <a:r>
              <a:rPr lang="es-MX" dirty="0" err="1" smtClean="0"/>
              <a:t>is</a:t>
            </a:r>
            <a:r>
              <a:rPr lang="es-MX" dirty="0" smtClean="0"/>
              <a:t> </a:t>
            </a:r>
            <a:r>
              <a:rPr lang="es-MX" dirty="0" err="1" smtClean="0"/>
              <a:t>involved</a:t>
            </a:r>
            <a:r>
              <a:rPr lang="es-MX" dirty="0" smtClean="0"/>
              <a:t>, </a:t>
            </a:r>
            <a:r>
              <a:rPr lang="es-MX" dirty="0" err="1" smtClean="0"/>
              <a:t>it</a:t>
            </a:r>
            <a:r>
              <a:rPr lang="es-MX" dirty="0" smtClean="0"/>
              <a:t> </a:t>
            </a:r>
            <a:r>
              <a:rPr lang="es-MX" dirty="0" err="1" smtClean="0"/>
              <a:t>is</a:t>
            </a:r>
            <a:r>
              <a:rPr lang="es-MX" dirty="0" smtClean="0"/>
              <a:t> </a:t>
            </a:r>
            <a:r>
              <a:rPr lang="es-MX" dirty="0" err="1" smtClean="0"/>
              <a:t>often</a:t>
            </a:r>
            <a:r>
              <a:rPr lang="es-MX" dirty="0" smtClean="0"/>
              <a:t> </a:t>
            </a:r>
            <a:r>
              <a:rPr lang="es-MX" dirty="0" err="1" smtClean="0"/>
              <a:t>referred</a:t>
            </a:r>
            <a:r>
              <a:rPr lang="es-MX" dirty="0" smtClean="0"/>
              <a:t> </a:t>
            </a:r>
            <a:r>
              <a:rPr lang="es-MX" dirty="0" err="1" smtClean="0"/>
              <a:t>to</a:t>
            </a:r>
            <a:r>
              <a:rPr lang="es-MX" dirty="0" smtClean="0"/>
              <a:t> as </a:t>
            </a:r>
            <a:r>
              <a:rPr lang="es-MX" dirty="0" err="1" smtClean="0">
                <a:solidFill>
                  <a:srgbClr val="FF0000"/>
                </a:solidFill>
              </a:rPr>
              <a:t>Knowledge</a:t>
            </a:r>
            <a:r>
              <a:rPr lang="es-MX" dirty="0" smtClean="0">
                <a:solidFill>
                  <a:srgbClr val="FF0000"/>
                </a:solidFill>
              </a:rPr>
              <a:t> </a:t>
            </a:r>
            <a:r>
              <a:rPr lang="es-MX" dirty="0" err="1" smtClean="0">
                <a:solidFill>
                  <a:srgbClr val="FF0000"/>
                </a:solidFill>
              </a:rPr>
              <a:t>discovery</a:t>
            </a:r>
            <a:endParaRPr lang="en-GB" dirty="0">
              <a:solidFill>
                <a:srgbClr val="FF0000"/>
              </a:solidFill>
            </a:endParaRPr>
          </a:p>
        </p:txBody>
      </p:sp>
      <p:sp>
        <p:nvSpPr>
          <p:cNvPr id="4" name="3 Marcador de fecha"/>
          <p:cNvSpPr>
            <a:spLocks noGrp="1"/>
          </p:cNvSpPr>
          <p:nvPr>
            <p:ph type="dt" sz="half" idx="10"/>
          </p:nvPr>
        </p:nvSpPr>
        <p:spPr/>
        <p:txBody>
          <a:bodyPr/>
          <a:lstStyle/>
          <a:p>
            <a:fld id="{AFDFD536-AB16-4BB4-A039-10EAFA0B9BD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17</a:t>
            </a:fld>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The three levels of analysis</a:t>
            </a:r>
            <a:endParaRPr lang="en-GB" dirty="0"/>
          </a:p>
        </p:txBody>
      </p:sp>
      <p:sp>
        <p:nvSpPr>
          <p:cNvPr id="3" name="2 Marcador de contenido"/>
          <p:cNvSpPr>
            <a:spLocks noGrp="1"/>
          </p:cNvSpPr>
          <p:nvPr>
            <p:ph idx="1"/>
          </p:nvPr>
        </p:nvSpPr>
        <p:spPr/>
        <p:txBody>
          <a:bodyPr>
            <a:normAutofit fontScale="92500" lnSpcReduction="10000"/>
          </a:bodyPr>
          <a:lstStyle/>
          <a:p>
            <a:r>
              <a:rPr lang="es-MX" dirty="0" smtClean="0"/>
              <a:t>Data </a:t>
            </a:r>
            <a:r>
              <a:rPr lang="es-MX" dirty="0" err="1" smtClean="0"/>
              <a:t>analysis</a:t>
            </a:r>
            <a:r>
              <a:rPr lang="es-MX" dirty="0" smtClean="0"/>
              <a:t> </a:t>
            </a:r>
            <a:r>
              <a:rPr lang="es-MX" dirty="0" err="1" smtClean="0"/>
              <a:t>often</a:t>
            </a:r>
            <a:r>
              <a:rPr lang="es-MX" dirty="0" smtClean="0"/>
              <a:t> </a:t>
            </a:r>
            <a:r>
              <a:rPr lang="es-MX" dirty="0" err="1" smtClean="0"/>
              <a:t>comprises</a:t>
            </a:r>
            <a:r>
              <a:rPr lang="es-MX" dirty="0" smtClean="0"/>
              <a:t> 3 </a:t>
            </a:r>
            <a:r>
              <a:rPr lang="es-MX" dirty="0" err="1" smtClean="0"/>
              <a:t>steps</a:t>
            </a:r>
            <a:r>
              <a:rPr lang="es-MX" dirty="0" smtClean="0"/>
              <a:t>:</a:t>
            </a:r>
          </a:p>
          <a:p>
            <a:pPr lvl="1"/>
            <a:r>
              <a:rPr lang="es-MX" b="1" dirty="0" err="1" smtClean="0">
                <a:solidFill>
                  <a:srgbClr val="FF0000"/>
                </a:solidFill>
              </a:rPr>
              <a:t>Processing</a:t>
            </a:r>
            <a:r>
              <a:rPr lang="es-MX" dirty="0" smtClean="0"/>
              <a:t>: Output </a:t>
            </a:r>
            <a:r>
              <a:rPr lang="es-MX" dirty="0" err="1" smtClean="0"/>
              <a:t>domain</a:t>
            </a:r>
            <a:r>
              <a:rPr lang="es-MX" dirty="0" smtClean="0"/>
              <a:t> </a:t>
            </a:r>
            <a:r>
              <a:rPr lang="es-MX" dirty="0" err="1" smtClean="0"/>
              <a:t>matches</a:t>
            </a:r>
            <a:r>
              <a:rPr lang="es-MX" dirty="0" smtClean="0"/>
              <a:t> input </a:t>
            </a:r>
            <a:r>
              <a:rPr lang="es-MX" dirty="0" err="1" smtClean="0"/>
              <a:t>domain</a:t>
            </a:r>
            <a:endParaRPr lang="es-MX" dirty="0" smtClean="0"/>
          </a:p>
          <a:p>
            <a:pPr lvl="2"/>
            <a:r>
              <a:rPr lang="es-MX" dirty="0" err="1" smtClean="0"/>
              <a:t>Preparation</a:t>
            </a:r>
            <a:r>
              <a:rPr lang="es-MX" dirty="0" smtClean="0"/>
              <a:t> of data; data </a:t>
            </a:r>
            <a:r>
              <a:rPr lang="es-MX" dirty="0" err="1" smtClean="0"/>
              <a:t>validation</a:t>
            </a:r>
            <a:r>
              <a:rPr lang="es-MX" dirty="0" smtClean="0"/>
              <a:t>, </a:t>
            </a:r>
            <a:r>
              <a:rPr lang="es-MX" dirty="0" err="1" smtClean="0"/>
              <a:t>cleaning</a:t>
            </a:r>
            <a:r>
              <a:rPr lang="es-MX" dirty="0" smtClean="0"/>
              <a:t>, </a:t>
            </a:r>
            <a:r>
              <a:rPr lang="es-MX" dirty="0" err="1" smtClean="0"/>
              <a:t>normalization</a:t>
            </a:r>
            <a:r>
              <a:rPr lang="es-MX" dirty="0" smtClean="0"/>
              <a:t>, </a:t>
            </a:r>
            <a:r>
              <a:rPr lang="es-MX" dirty="0" err="1" smtClean="0"/>
              <a:t>etc</a:t>
            </a:r>
            <a:r>
              <a:rPr lang="es-MX" dirty="0" smtClean="0"/>
              <a:t>…</a:t>
            </a:r>
          </a:p>
          <a:p>
            <a:pPr lvl="1"/>
            <a:r>
              <a:rPr lang="es-MX" b="1" dirty="0" err="1" smtClean="0">
                <a:solidFill>
                  <a:srgbClr val="FF0000"/>
                </a:solidFill>
              </a:rPr>
              <a:t>Analysis</a:t>
            </a:r>
            <a:r>
              <a:rPr lang="es-MX" dirty="0" smtClean="0"/>
              <a:t>: </a:t>
            </a:r>
            <a:r>
              <a:rPr lang="es-MX" dirty="0" err="1" smtClean="0"/>
              <a:t>Reexpress</a:t>
            </a:r>
            <a:r>
              <a:rPr lang="es-MX" dirty="0" smtClean="0"/>
              <a:t> data in a more </a:t>
            </a:r>
            <a:r>
              <a:rPr lang="es-MX" dirty="0" err="1" smtClean="0"/>
              <a:t>convenient</a:t>
            </a:r>
            <a:r>
              <a:rPr lang="es-MX" dirty="0" smtClean="0"/>
              <a:t> </a:t>
            </a:r>
            <a:r>
              <a:rPr lang="es-MX" dirty="0" err="1" smtClean="0"/>
              <a:t>domain</a:t>
            </a:r>
            <a:endParaRPr lang="es-MX" dirty="0" smtClean="0"/>
          </a:p>
          <a:p>
            <a:pPr lvl="2"/>
            <a:r>
              <a:rPr lang="es-MX" dirty="0" err="1" smtClean="0"/>
              <a:t>Summarization</a:t>
            </a:r>
            <a:r>
              <a:rPr lang="es-MX" dirty="0" smtClean="0"/>
              <a:t> of data: </a:t>
            </a:r>
            <a:r>
              <a:rPr lang="es-MX" dirty="0" err="1" smtClean="0"/>
              <a:t>Feature</a:t>
            </a:r>
            <a:r>
              <a:rPr lang="es-MX" dirty="0" smtClean="0"/>
              <a:t> </a:t>
            </a:r>
            <a:r>
              <a:rPr lang="es-MX" dirty="0" err="1" smtClean="0"/>
              <a:t>extraction</a:t>
            </a:r>
            <a:r>
              <a:rPr lang="es-MX" dirty="0" smtClean="0"/>
              <a:t>, </a:t>
            </a:r>
            <a:r>
              <a:rPr lang="es-MX" dirty="0" err="1" smtClean="0"/>
              <a:t>computation</a:t>
            </a:r>
            <a:r>
              <a:rPr lang="es-MX" dirty="0" smtClean="0"/>
              <a:t> of </a:t>
            </a:r>
            <a:r>
              <a:rPr lang="es-MX" dirty="0" err="1" smtClean="0"/>
              <a:t>metrics</a:t>
            </a:r>
            <a:r>
              <a:rPr lang="es-MX" dirty="0" smtClean="0"/>
              <a:t>, </a:t>
            </a:r>
            <a:r>
              <a:rPr lang="es-MX" dirty="0" err="1" smtClean="0"/>
              <a:t>statistics</a:t>
            </a:r>
            <a:r>
              <a:rPr lang="es-MX" dirty="0" smtClean="0"/>
              <a:t>, </a:t>
            </a:r>
            <a:r>
              <a:rPr lang="es-MX" dirty="0" err="1" smtClean="0"/>
              <a:t>etc</a:t>
            </a:r>
            <a:r>
              <a:rPr lang="es-MX" dirty="0" smtClean="0"/>
              <a:t>…</a:t>
            </a:r>
          </a:p>
          <a:p>
            <a:pPr lvl="1"/>
            <a:r>
              <a:rPr lang="es-MX" b="1" dirty="0" err="1" smtClean="0">
                <a:solidFill>
                  <a:srgbClr val="FF0000"/>
                </a:solidFill>
              </a:rPr>
              <a:t>Understanding</a:t>
            </a:r>
            <a:r>
              <a:rPr lang="es-MX" dirty="0" smtClean="0"/>
              <a:t>: </a:t>
            </a:r>
            <a:r>
              <a:rPr lang="es-MX" dirty="0" err="1" smtClean="0"/>
              <a:t>Abstraction</a:t>
            </a:r>
            <a:r>
              <a:rPr lang="es-MX" dirty="0" smtClean="0"/>
              <a:t> </a:t>
            </a:r>
            <a:r>
              <a:rPr lang="es-MX" dirty="0" err="1" smtClean="0"/>
              <a:t>to</a:t>
            </a:r>
            <a:r>
              <a:rPr lang="es-MX" dirty="0" smtClean="0"/>
              <a:t> </a:t>
            </a:r>
            <a:r>
              <a:rPr lang="es-MX" dirty="0" err="1" smtClean="0"/>
              <a:t>achieve</a:t>
            </a:r>
            <a:r>
              <a:rPr lang="es-MX" dirty="0" smtClean="0"/>
              <a:t> </a:t>
            </a:r>
            <a:r>
              <a:rPr lang="es-MX" dirty="0" err="1" smtClean="0"/>
              <a:t>knowledge</a:t>
            </a:r>
            <a:r>
              <a:rPr lang="es-MX" dirty="0" smtClean="0"/>
              <a:t> </a:t>
            </a:r>
            <a:r>
              <a:rPr lang="es-MX" dirty="0" err="1" smtClean="0"/>
              <a:t>generation</a:t>
            </a:r>
            <a:endParaRPr lang="es-MX" dirty="0" smtClean="0"/>
          </a:p>
          <a:p>
            <a:pPr lvl="2"/>
            <a:r>
              <a:rPr lang="es-MX" dirty="0" err="1" smtClean="0">
                <a:solidFill>
                  <a:srgbClr val="FF0000"/>
                </a:solidFill>
              </a:rPr>
              <a:t>Interpretation</a:t>
            </a:r>
            <a:r>
              <a:rPr lang="es-MX" dirty="0" smtClean="0"/>
              <a:t> of data: Concept </a:t>
            </a:r>
            <a:r>
              <a:rPr lang="es-MX" dirty="0" err="1" smtClean="0"/>
              <a:t>validation</a:t>
            </a:r>
            <a:r>
              <a:rPr lang="es-MX" dirty="0" smtClean="0"/>
              <a:t>, </a:t>
            </a:r>
            <a:r>
              <a:rPr lang="es-MX" dirty="0" err="1" smtClean="0"/>
              <a:t>reexpresion</a:t>
            </a:r>
            <a:r>
              <a:rPr lang="es-MX" dirty="0" smtClean="0"/>
              <a:t> in </a:t>
            </a:r>
            <a:r>
              <a:rPr lang="es-MX" dirty="0" err="1" smtClean="0"/>
              <a:t>natual</a:t>
            </a:r>
            <a:r>
              <a:rPr lang="es-MX" dirty="0" smtClean="0"/>
              <a:t> </a:t>
            </a:r>
            <a:r>
              <a:rPr lang="es-MX" dirty="0" err="1" smtClean="0"/>
              <a:t>language</a:t>
            </a:r>
            <a:r>
              <a:rPr lang="es-MX" dirty="0" smtClean="0"/>
              <a:t>, etc.</a:t>
            </a:r>
          </a:p>
          <a:p>
            <a:pPr lvl="2"/>
            <a:endParaRPr lang="en-GB" dirty="0"/>
          </a:p>
        </p:txBody>
      </p:sp>
      <p:sp>
        <p:nvSpPr>
          <p:cNvPr id="12" name="3 Marcador de fecha"/>
          <p:cNvSpPr>
            <a:spLocks noGrp="1"/>
          </p:cNvSpPr>
          <p:nvPr>
            <p:ph type="dt" sz="half" idx="10"/>
          </p:nvPr>
        </p:nvSpPr>
        <p:spPr>
          <a:xfrm>
            <a:off x="457200" y="6356350"/>
            <a:ext cx="2133600" cy="365125"/>
          </a:xfrm>
        </p:spPr>
        <p:txBody>
          <a:bodyPr/>
          <a:lstStyle/>
          <a:p>
            <a:fld id="{AFDFD536-AB16-4BB4-A039-10EAFA0B9BD4}" type="datetime1">
              <a:rPr lang="es-ES" smtClean="0"/>
              <a:pPr/>
              <a:t>09/09/2014</a:t>
            </a:fld>
            <a:endParaRPr lang="es-ES"/>
          </a:p>
        </p:txBody>
      </p:sp>
      <p:sp>
        <p:nvSpPr>
          <p:cNvPr id="13" name="4 Marcador de pie de página"/>
          <p:cNvSpPr>
            <a:spLocks noGrp="1"/>
          </p:cNvSpPr>
          <p:nvPr>
            <p:ph type="ftr" sz="quarter" idx="11"/>
          </p:nvPr>
        </p:nvSpPr>
        <p:spPr>
          <a:xfrm>
            <a:off x="3124200" y="6356350"/>
            <a:ext cx="2895600" cy="365125"/>
          </a:xfrm>
        </p:spPr>
        <p:txBody>
          <a:bodyPr/>
          <a:lstStyle/>
          <a:p>
            <a:r>
              <a:rPr lang="en-US" smtClean="0"/>
              <a:t>INAOE</a:t>
            </a:r>
            <a:endParaRPr lang="es-ES" dirty="0"/>
          </a:p>
        </p:txBody>
      </p:sp>
      <p:sp>
        <p:nvSpPr>
          <p:cNvPr id="14" name="5 Marcador de número de diapositiva"/>
          <p:cNvSpPr>
            <a:spLocks noGrp="1"/>
          </p:cNvSpPr>
          <p:nvPr>
            <p:ph type="sldNum" sz="quarter" idx="12"/>
          </p:nvPr>
        </p:nvSpPr>
        <p:spPr>
          <a:xfrm>
            <a:off x="6553200" y="6356350"/>
            <a:ext cx="2133600" cy="365125"/>
          </a:xfrm>
        </p:spPr>
        <p:txBody>
          <a:bodyPr/>
          <a:lstStyle/>
          <a:p>
            <a:fld id="{1B6A98DE-B0C0-4510-8517-23F285C36BE2}" type="slidenum">
              <a:rPr lang="es-ES" smtClean="0"/>
              <a:pPr/>
              <a:t>18</a:t>
            </a:fld>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The</a:t>
            </a:r>
            <a:r>
              <a:rPr lang="es-MX" dirty="0" smtClean="0"/>
              <a:t> </a:t>
            </a:r>
            <a:r>
              <a:rPr lang="es-MX" dirty="0" err="1" smtClean="0"/>
              <a:t>three</a:t>
            </a:r>
            <a:r>
              <a:rPr lang="es-MX" dirty="0" smtClean="0"/>
              <a:t> </a:t>
            </a:r>
            <a:r>
              <a:rPr lang="es-MX" dirty="0" err="1" smtClean="0"/>
              <a:t>levels</a:t>
            </a:r>
            <a:r>
              <a:rPr lang="es-MX" dirty="0" smtClean="0"/>
              <a:t> of </a:t>
            </a:r>
            <a:r>
              <a:rPr lang="es-MX" dirty="0" err="1" smtClean="0"/>
              <a:t>analysis</a:t>
            </a:r>
            <a:endParaRPr lang="en-GB" dirty="0"/>
          </a:p>
        </p:txBody>
      </p:sp>
      <p:graphicFrame>
        <p:nvGraphicFramePr>
          <p:cNvPr id="7" name="6 Marcador de contenido"/>
          <p:cNvGraphicFramePr>
            <a:graphicFrameLocks noGrp="1"/>
          </p:cNvGraphicFramePr>
          <p:nvPr>
            <p:ph idx="1"/>
          </p:nvPr>
        </p:nvGraphicFramePr>
        <p:xfrm>
          <a:off x="457200" y="1071563"/>
          <a:ext cx="8229600" cy="505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fld id="{AFDFD536-AB16-4BB4-A039-10EAFA0B9BD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19</a:t>
            </a:fld>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Contents</a:t>
            </a:r>
            <a:endParaRPr lang="en-GB" dirty="0"/>
          </a:p>
        </p:txBody>
      </p:sp>
      <p:sp>
        <p:nvSpPr>
          <p:cNvPr id="3" name="2 Marcador de contenido"/>
          <p:cNvSpPr>
            <a:spLocks noGrp="1"/>
          </p:cNvSpPr>
          <p:nvPr>
            <p:ph idx="1"/>
          </p:nvPr>
        </p:nvSpPr>
        <p:spPr/>
        <p:txBody>
          <a:bodyPr/>
          <a:lstStyle/>
          <a:p>
            <a:r>
              <a:rPr lang="es-MX" dirty="0" err="1" smtClean="0"/>
              <a:t>Theoretical</a:t>
            </a:r>
            <a:r>
              <a:rPr lang="es-MX" dirty="0" smtClean="0"/>
              <a:t> and </a:t>
            </a:r>
            <a:r>
              <a:rPr lang="es-MX" dirty="0" err="1" smtClean="0"/>
              <a:t>reference</a:t>
            </a:r>
            <a:r>
              <a:rPr lang="es-MX" dirty="0" smtClean="0"/>
              <a:t> </a:t>
            </a:r>
            <a:r>
              <a:rPr lang="es-MX" dirty="0" err="1" smtClean="0"/>
              <a:t>framework</a:t>
            </a:r>
            <a:endParaRPr lang="es-MX" dirty="0" smtClean="0"/>
          </a:p>
          <a:p>
            <a:r>
              <a:rPr lang="es-MX" dirty="0" err="1" smtClean="0"/>
              <a:t>Results</a:t>
            </a:r>
            <a:r>
              <a:rPr lang="es-MX" dirty="0" smtClean="0"/>
              <a:t> </a:t>
            </a:r>
            <a:r>
              <a:rPr lang="es-MX" dirty="0" err="1" smtClean="0"/>
              <a:t>interpretation</a:t>
            </a:r>
            <a:endParaRPr lang="es-MX" dirty="0" smtClean="0"/>
          </a:p>
          <a:p>
            <a:r>
              <a:rPr lang="es-MX" dirty="0" err="1" smtClean="0"/>
              <a:t>Discussion</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a:t>
            </a:fld>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Knowledge discovery</a:t>
            </a:r>
            <a:endParaRPr lang="en-GB" dirty="0"/>
          </a:p>
        </p:txBody>
      </p:sp>
      <p:pic>
        <p:nvPicPr>
          <p:cNvPr id="5122" name="Picture 2"/>
          <p:cNvPicPr>
            <a:picLocks noGrp="1" noChangeAspect="1" noChangeArrowheads="1"/>
          </p:cNvPicPr>
          <p:nvPr>
            <p:ph idx="1"/>
          </p:nvPr>
        </p:nvPicPr>
        <p:blipFill>
          <a:blip r:embed="rId3" cstate="print"/>
          <a:stretch>
            <a:fillRect/>
          </a:stretch>
        </p:blipFill>
        <p:spPr>
          <a:xfrm>
            <a:off x="457200" y="2047509"/>
            <a:ext cx="8229600" cy="3102708"/>
          </a:xfrm>
        </p:spPr>
      </p:pic>
      <p:sp>
        <p:nvSpPr>
          <p:cNvPr id="6" name="5 Marcador de número de diapositiva"/>
          <p:cNvSpPr>
            <a:spLocks noGrp="1"/>
          </p:cNvSpPr>
          <p:nvPr>
            <p:ph type="sldNum" sz="quarter" idx="12"/>
          </p:nvPr>
        </p:nvSpPr>
        <p:spPr/>
        <p:txBody>
          <a:bodyPr/>
          <a:lstStyle/>
          <a:p>
            <a:fld id="{132FADFE-3B8F-471C-ABF0-DBC7717ECBBC}" type="slidenum">
              <a:rPr lang="es-ES" smtClean="0"/>
              <a:pPr/>
              <a:t>20</a:t>
            </a:fld>
            <a:endParaRPr lang="es-ES"/>
          </a:p>
        </p:txBody>
      </p:sp>
      <p:sp>
        <p:nvSpPr>
          <p:cNvPr id="8" name="Text Box 7"/>
          <p:cNvSpPr txBox="1">
            <a:spLocks noChangeArrowheads="1"/>
          </p:cNvSpPr>
          <p:nvPr/>
        </p:nvSpPr>
        <p:spPr bwMode="auto">
          <a:xfrm>
            <a:off x="4357686" y="5715016"/>
            <a:ext cx="2817566" cy="338554"/>
          </a:xfrm>
          <a:prstGeom prst="rect">
            <a:avLst/>
          </a:prstGeom>
          <a:noFill/>
          <a:ln w="9525">
            <a:noFill/>
            <a:miter lim="800000"/>
            <a:headEnd/>
            <a:tailEnd/>
          </a:ln>
          <a:effectLst/>
        </p:spPr>
        <p:txBody>
          <a:bodyPr wrap="none">
            <a:spAutoFit/>
          </a:bodyPr>
          <a:lstStyle/>
          <a:p>
            <a:r>
              <a:rPr lang="en-GB" sz="1600" dirty="0"/>
              <a:t>Figure from </a:t>
            </a:r>
            <a:r>
              <a:rPr lang="en-GB" sz="1600" b="0" dirty="0" smtClean="0"/>
              <a:t>[</a:t>
            </a:r>
            <a:r>
              <a:rPr lang="en-GB" sz="1600" dirty="0" smtClean="0"/>
              <a:t>Fayyad</a:t>
            </a:r>
            <a:r>
              <a:rPr lang="en-GB" sz="1600" b="0" dirty="0" smtClean="0"/>
              <a:t> et al, 1996]</a:t>
            </a:r>
            <a:endParaRPr lang="en-GB" sz="1600" b="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Data </a:t>
            </a:r>
            <a:r>
              <a:rPr lang="es-MX" dirty="0" err="1" smtClean="0"/>
              <a:t>interpretation</a:t>
            </a:r>
            <a:endParaRPr lang="en-GB" dirty="0"/>
          </a:p>
        </p:txBody>
      </p:sp>
      <p:sp>
        <p:nvSpPr>
          <p:cNvPr id="3" name="2 Marcador de contenido"/>
          <p:cNvSpPr>
            <a:spLocks noGrp="1"/>
          </p:cNvSpPr>
          <p:nvPr>
            <p:ph idx="1"/>
          </p:nvPr>
        </p:nvSpPr>
        <p:spPr/>
        <p:txBody>
          <a:bodyPr>
            <a:normAutofit fontScale="62500" lnSpcReduction="20000"/>
          </a:bodyPr>
          <a:lstStyle/>
          <a:p>
            <a:r>
              <a:rPr lang="en-GB" dirty="0" smtClean="0"/>
              <a:t>Research findings generated depend on the philosophical approach used [</a:t>
            </a:r>
            <a:r>
              <a:rPr lang="es-MX" dirty="0" smtClean="0"/>
              <a:t>LopezKA2004</a:t>
            </a:r>
            <a:r>
              <a:rPr lang="en-GB" dirty="0" smtClean="0"/>
              <a:t>]</a:t>
            </a:r>
          </a:p>
          <a:p>
            <a:pPr lvl="1"/>
            <a:r>
              <a:rPr lang="en-GB" dirty="0" smtClean="0"/>
              <a:t>Assumptions drive methodological decisions</a:t>
            </a:r>
          </a:p>
          <a:p>
            <a:pPr lvl="1"/>
            <a:endParaRPr lang="es-MX" dirty="0" smtClean="0"/>
          </a:p>
          <a:p>
            <a:r>
              <a:rPr lang="es-MX" dirty="0" err="1" smtClean="0"/>
              <a:t>Different</a:t>
            </a:r>
            <a:r>
              <a:rPr lang="es-MX" dirty="0" smtClean="0"/>
              <a:t> (</a:t>
            </a:r>
            <a:r>
              <a:rPr lang="es-MX" dirty="0" err="1" smtClean="0"/>
              <a:t>philosophical</a:t>
            </a:r>
            <a:r>
              <a:rPr lang="es-MX" dirty="0" smtClean="0"/>
              <a:t>) </a:t>
            </a:r>
            <a:r>
              <a:rPr lang="es-MX" dirty="0" err="1" smtClean="0"/>
              <a:t>approaches</a:t>
            </a:r>
            <a:r>
              <a:rPr lang="es-MX" dirty="0" smtClean="0"/>
              <a:t> </a:t>
            </a:r>
            <a:r>
              <a:rPr lang="es-MX" dirty="0" err="1" smtClean="0"/>
              <a:t>for</a:t>
            </a:r>
            <a:r>
              <a:rPr lang="es-MX" dirty="0" smtClean="0"/>
              <a:t> data </a:t>
            </a:r>
            <a:r>
              <a:rPr lang="es-MX" dirty="0" err="1" smtClean="0"/>
              <a:t>interpretation</a:t>
            </a:r>
            <a:r>
              <a:rPr lang="es-MX" dirty="0" smtClean="0"/>
              <a:t> [PriestH2001, </a:t>
            </a:r>
            <a:r>
              <a:rPr lang="es-MX" dirty="0" err="1" smtClean="0"/>
              <a:t>part</a:t>
            </a:r>
            <a:r>
              <a:rPr lang="es-MX" dirty="0" smtClean="0"/>
              <a:t> 1, LopezKA2004; </a:t>
            </a:r>
            <a:r>
              <a:rPr lang="es-MX" dirty="0" err="1" smtClean="0"/>
              <a:t>but</a:t>
            </a:r>
            <a:r>
              <a:rPr lang="es-MX" dirty="0" smtClean="0"/>
              <a:t> </a:t>
            </a:r>
            <a:r>
              <a:rPr lang="es-MX" dirty="0" err="1" smtClean="0"/>
              <a:t>basically</a:t>
            </a:r>
            <a:r>
              <a:rPr lang="es-MX" dirty="0" smtClean="0"/>
              <a:t> </a:t>
            </a:r>
            <a:r>
              <a:rPr lang="es-MX" dirty="0" err="1" smtClean="0"/>
              <a:t>phylosophy</a:t>
            </a:r>
            <a:r>
              <a:rPr lang="es-MX" dirty="0" smtClean="0"/>
              <a:t> in general]</a:t>
            </a:r>
          </a:p>
          <a:p>
            <a:pPr lvl="1"/>
            <a:r>
              <a:rPr lang="es-MX" dirty="0" err="1" smtClean="0">
                <a:solidFill>
                  <a:srgbClr val="FF0000"/>
                </a:solidFill>
              </a:rPr>
              <a:t>Interpretive</a:t>
            </a:r>
            <a:r>
              <a:rPr lang="es-MX" dirty="0" smtClean="0">
                <a:solidFill>
                  <a:srgbClr val="FF0000"/>
                </a:solidFill>
              </a:rPr>
              <a:t> (</a:t>
            </a:r>
            <a:r>
              <a:rPr lang="es-MX" dirty="0" err="1" smtClean="0">
                <a:solidFill>
                  <a:srgbClr val="FF0000"/>
                </a:solidFill>
              </a:rPr>
              <a:t>or</a:t>
            </a:r>
            <a:r>
              <a:rPr lang="es-MX" dirty="0" smtClean="0">
                <a:solidFill>
                  <a:srgbClr val="FF0000"/>
                </a:solidFill>
              </a:rPr>
              <a:t> </a:t>
            </a:r>
            <a:r>
              <a:rPr lang="es-MX" dirty="0" err="1" smtClean="0">
                <a:solidFill>
                  <a:srgbClr val="FF0000"/>
                </a:solidFill>
              </a:rPr>
              <a:t>hermeneutic</a:t>
            </a:r>
            <a:r>
              <a:rPr lang="es-MX" dirty="0" smtClean="0">
                <a:solidFill>
                  <a:srgbClr val="FF0000"/>
                </a:solidFill>
              </a:rPr>
              <a:t>) </a:t>
            </a:r>
            <a:r>
              <a:rPr lang="es-MX" dirty="0" err="1" smtClean="0">
                <a:solidFill>
                  <a:srgbClr val="FF0000"/>
                </a:solidFill>
              </a:rPr>
              <a:t>phenomenology</a:t>
            </a:r>
            <a:r>
              <a:rPr lang="es-MX" dirty="0" smtClean="0"/>
              <a:t>:</a:t>
            </a:r>
          </a:p>
          <a:p>
            <a:pPr lvl="2"/>
            <a:r>
              <a:rPr lang="es-MX" dirty="0" err="1" smtClean="0"/>
              <a:t>Systematic</a:t>
            </a:r>
            <a:r>
              <a:rPr lang="es-MX" dirty="0" smtClean="0"/>
              <a:t> </a:t>
            </a:r>
            <a:r>
              <a:rPr lang="es-MX" dirty="0" err="1" smtClean="0"/>
              <a:t>reflection</a:t>
            </a:r>
            <a:r>
              <a:rPr lang="es-MX" dirty="0" smtClean="0"/>
              <a:t>/</a:t>
            </a:r>
            <a:r>
              <a:rPr lang="es-MX" dirty="0" err="1" smtClean="0"/>
              <a:t>exploration</a:t>
            </a:r>
            <a:r>
              <a:rPr lang="es-MX" dirty="0" smtClean="0"/>
              <a:t> </a:t>
            </a:r>
            <a:r>
              <a:rPr lang="es-MX" dirty="0" err="1" smtClean="0"/>
              <a:t>on</a:t>
            </a:r>
            <a:r>
              <a:rPr lang="es-MX" dirty="0" smtClean="0"/>
              <a:t> </a:t>
            </a:r>
            <a:r>
              <a:rPr lang="es-MX" dirty="0" err="1" smtClean="0"/>
              <a:t>the</a:t>
            </a:r>
            <a:r>
              <a:rPr lang="es-MX" dirty="0" smtClean="0"/>
              <a:t> </a:t>
            </a:r>
            <a:r>
              <a:rPr lang="es-MX" dirty="0" err="1" smtClean="0"/>
              <a:t>phenomena</a:t>
            </a:r>
            <a:r>
              <a:rPr lang="es-MX" dirty="0" smtClean="0"/>
              <a:t> </a:t>
            </a:r>
            <a:r>
              <a:rPr lang="en-GB" dirty="0" smtClean="0"/>
              <a:t>as a means to grasp the absolute, logical, ontological and metaphysical spirit behind the phenomena</a:t>
            </a:r>
          </a:p>
          <a:p>
            <a:pPr lvl="2"/>
            <a:r>
              <a:rPr lang="es-MX" dirty="0" err="1" smtClean="0"/>
              <a:t>Affected</a:t>
            </a:r>
            <a:r>
              <a:rPr lang="es-MX" dirty="0" smtClean="0"/>
              <a:t> </a:t>
            </a:r>
            <a:r>
              <a:rPr lang="es-MX" dirty="0" err="1" smtClean="0"/>
              <a:t>by</a:t>
            </a:r>
            <a:r>
              <a:rPr lang="es-MX" dirty="0" smtClean="0"/>
              <a:t> </a:t>
            </a:r>
            <a:r>
              <a:rPr lang="es-MX" dirty="0" err="1" smtClean="0"/>
              <a:t>the</a:t>
            </a:r>
            <a:r>
              <a:rPr lang="es-MX" dirty="0" smtClean="0"/>
              <a:t> </a:t>
            </a:r>
            <a:r>
              <a:rPr lang="es-MX" dirty="0" err="1" smtClean="0"/>
              <a:t>researcher’s</a:t>
            </a:r>
            <a:r>
              <a:rPr lang="es-MX" dirty="0" smtClean="0"/>
              <a:t> </a:t>
            </a:r>
            <a:r>
              <a:rPr lang="es-MX" dirty="0" err="1" smtClean="0"/>
              <a:t>bias</a:t>
            </a:r>
            <a:endParaRPr lang="es-MX" dirty="0" smtClean="0"/>
          </a:p>
          <a:p>
            <a:pPr lvl="2"/>
            <a:r>
              <a:rPr lang="es-MX" dirty="0" err="1" smtClean="0"/>
              <a:t>Kind</a:t>
            </a:r>
            <a:r>
              <a:rPr lang="es-MX" dirty="0" smtClean="0"/>
              <a:t> of </a:t>
            </a:r>
            <a:r>
              <a:rPr lang="es-MX" dirty="0" err="1" smtClean="0"/>
              <a:t>your</a:t>
            </a:r>
            <a:r>
              <a:rPr lang="es-MX" dirty="0" smtClean="0"/>
              <a:t> </a:t>
            </a:r>
            <a:r>
              <a:rPr lang="es-MX" dirty="0" err="1" smtClean="0"/>
              <a:t>classical</a:t>
            </a:r>
            <a:r>
              <a:rPr lang="es-MX" dirty="0" smtClean="0"/>
              <a:t> </a:t>
            </a:r>
            <a:r>
              <a:rPr lang="es-MX" dirty="0" err="1" smtClean="0">
                <a:solidFill>
                  <a:srgbClr val="0070C0"/>
                </a:solidFill>
              </a:rPr>
              <a:t>hypothesis</a:t>
            </a:r>
            <a:r>
              <a:rPr lang="es-MX" dirty="0" smtClean="0">
                <a:solidFill>
                  <a:srgbClr val="0070C0"/>
                </a:solidFill>
              </a:rPr>
              <a:t> </a:t>
            </a:r>
            <a:r>
              <a:rPr lang="es-MX" dirty="0" err="1" smtClean="0">
                <a:solidFill>
                  <a:srgbClr val="0070C0"/>
                </a:solidFill>
              </a:rPr>
              <a:t>driven</a:t>
            </a:r>
            <a:r>
              <a:rPr lang="es-MX" dirty="0" smtClean="0"/>
              <a:t> </a:t>
            </a:r>
            <a:r>
              <a:rPr lang="es-MX" dirty="0" err="1" smtClean="0"/>
              <a:t>interpretation</a:t>
            </a:r>
            <a:r>
              <a:rPr lang="es-MX" dirty="0" smtClean="0"/>
              <a:t> </a:t>
            </a:r>
            <a:r>
              <a:rPr lang="es-MX" dirty="0" err="1" smtClean="0"/>
              <a:t>approach</a:t>
            </a:r>
            <a:r>
              <a:rPr lang="es-MX" dirty="0" smtClean="0"/>
              <a:t> [</a:t>
            </a:r>
            <a:r>
              <a:rPr lang="es-MX" dirty="0" err="1" smtClean="0"/>
              <a:t>Felipe’s</a:t>
            </a:r>
            <a:r>
              <a:rPr lang="es-MX" dirty="0" smtClean="0"/>
              <a:t> dixit]</a:t>
            </a:r>
          </a:p>
          <a:p>
            <a:pPr lvl="1"/>
            <a:r>
              <a:rPr lang="es-MX" dirty="0" err="1" smtClean="0">
                <a:solidFill>
                  <a:srgbClr val="FF0000"/>
                </a:solidFill>
              </a:rPr>
              <a:t>Descriptive</a:t>
            </a:r>
            <a:r>
              <a:rPr lang="es-MX" dirty="0" smtClean="0">
                <a:solidFill>
                  <a:srgbClr val="FF0000"/>
                </a:solidFill>
              </a:rPr>
              <a:t> (</a:t>
            </a:r>
            <a:r>
              <a:rPr lang="es-MX" dirty="0" err="1" smtClean="0">
                <a:solidFill>
                  <a:srgbClr val="FF0000"/>
                </a:solidFill>
              </a:rPr>
              <a:t>or</a:t>
            </a:r>
            <a:r>
              <a:rPr lang="es-MX" dirty="0" smtClean="0">
                <a:solidFill>
                  <a:srgbClr val="FF0000"/>
                </a:solidFill>
              </a:rPr>
              <a:t> </a:t>
            </a:r>
            <a:r>
              <a:rPr lang="es-MX" dirty="0" err="1" smtClean="0">
                <a:solidFill>
                  <a:srgbClr val="FF0000"/>
                </a:solidFill>
              </a:rPr>
              <a:t>eidetic</a:t>
            </a:r>
            <a:r>
              <a:rPr lang="es-MX" dirty="0" smtClean="0">
                <a:solidFill>
                  <a:srgbClr val="FF0000"/>
                </a:solidFill>
              </a:rPr>
              <a:t>) </a:t>
            </a:r>
            <a:r>
              <a:rPr lang="es-MX" dirty="0" err="1" smtClean="0">
                <a:solidFill>
                  <a:srgbClr val="FF0000"/>
                </a:solidFill>
              </a:rPr>
              <a:t>phenomenology</a:t>
            </a:r>
            <a:endParaRPr lang="es-MX" dirty="0" smtClean="0">
              <a:solidFill>
                <a:srgbClr val="FF0000"/>
              </a:solidFill>
            </a:endParaRPr>
          </a:p>
          <a:p>
            <a:pPr lvl="2"/>
            <a:r>
              <a:rPr lang="es-MX" dirty="0" err="1" smtClean="0"/>
              <a:t>Favours</a:t>
            </a:r>
            <a:r>
              <a:rPr lang="es-MX" dirty="0" smtClean="0"/>
              <a:t> </a:t>
            </a:r>
            <a:r>
              <a:rPr lang="es-MX" dirty="0" smtClean="0">
                <a:solidFill>
                  <a:srgbClr val="0070C0"/>
                </a:solidFill>
              </a:rPr>
              <a:t>data </a:t>
            </a:r>
            <a:r>
              <a:rPr lang="es-MX" dirty="0" err="1" smtClean="0">
                <a:solidFill>
                  <a:srgbClr val="0070C0"/>
                </a:solidFill>
              </a:rPr>
              <a:t>driven</a:t>
            </a:r>
            <a:r>
              <a:rPr lang="es-MX" dirty="0" smtClean="0"/>
              <a:t> </a:t>
            </a:r>
            <a:r>
              <a:rPr lang="es-MX" dirty="0" err="1" smtClean="0"/>
              <a:t>over</a:t>
            </a:r>
            <a:r>
              <a:rPr lang="es-MX" dirty="0" smtClean="0"/>
              <a:t> </a:t>
            </a:r>
            <a:r>
              <a:rPr lang="es-MX" dirty="0" err="1" smtClean="0"/>
              <a:t>hypothesis</a:t>
            </a:r>
            <a:r>
              <a:rPr lang="es-MX" dirty="0" smtClean="0"/>
              <a:t> </a:t>
            </a:r>
            <a:r>
              <a:rPr lang="es-MX" dirty="0" err="1" smtClean="0"/>
              <a:t>driven</a:t>
            </a:r>
            <a:r>
              <a:rPr lang="es-MX" dirty="0" smtClean="0"/>
              <a:t> </a:t>
            </a:r>
            <a:r>
              <a:rPr lang="es-MX" dirty="0" err="1" smtClean="0"/>
              <a:t>research</a:t>
            </a:r>
            <a:r>
              <a:rPr lang="es-MX" dirty="0" smtClean="0"/>
              <a:t> [</a:t>
            </a:r>
            <a:r>
              <a:rPr lang="es-MX" dirty="0" err="1" smtClean="0"/>
              <a:t>Felipe’s</a:t>
            </a:r>
            <a:r>
              <a:rPr lang="es-MX" dirty="0" smtClean="0"/>
              <a:t> dixit </a:t>
            </a:r>
            <a:r>
              <a:rPr lang="es-MX" dirty="0" err="1" smtClean="0"/>
              <a:t>based</a:t>
            </a:r>
            <a:r>
              <a:rPr lang="es-MX" dirty="0" smtClean="0"/>
              <a:t> </a:t>
            </a:r>
            <a:r>
              <a:rPr lang="es-MX" dirty="0" err="1" smtClean="0"/>
              <a:t>upon</a:t>
            </a:r>
            <a:r>
              <a:rPr lang="es-MX" dirty="0" smtClean="0"/>
              <a:t> </a:t>
            </a:r>
            <a:r>
              <a:rPr lang="es-MX" dirty="0" err="1" smtClean="0"/>
              <a:t>the</a:t>
            </a:r>
            <a:r>
              <a:rPr lang="es-MX" dirty="0" smtClean="0"/>
              <a:t> </a:t>
            </a:r>
            <a:r>
              <a:rPr lang="es-MX" dirty="0" err="1" smtClean="0"/>
              <a:t>following</a:t>
            </a:r>
            <a:r>
              <a:rPr lang="es-MX" dirty="0" smtClean="0"/>
              <a:t>]</a:t>
            </a:r>
          </a:p>
          <a:p>
            <a:pPr lvl="3"/>
            <a:r>
              <a:rPr lang="es-MX" dirty="0" smtClean="0"/>
              <a:t>“</a:t>
            </a:r>
            <a:r>
              <a:rPr lang="en-GB" dirty="0" smtClean="0"/>
              <a:t>the researcher must actively </a:t>
            </a:r>
            <a:r>
              <a:rPr lang="en-GB" dirty="0" smtClean="0">
                <a:solidFill>
                  <a:srgbClr val="00B050"/>
                </a:solidFill>
              </a:rPr>
              <a:t>strip</a:t>
            </a:r>
            <a:r>
              <a:rPr lang="en-GB" dirty="0" smtClean="0"/>
              <a:t> his or her consciousness of </a:t>
            </a:r>
            <a:r>
              <a:rPr lang="en-GB" dirty="0" smtClean="0">
                <a:solidFill>
                  <a:srgbClr val="00B050"/>
                </a:solidFill>
              </a:rPr>
              <a:t>all prior expert knowledge</a:t>
            </a:r>
            <a:r>
              <a:rPr lang="en-GB" dirty="0" smtClean="0"/>
              <a:t> as well as personal biases (</a:t>
            </a:r>
            <a:r>
              <a:rPr lang="en-GB" dirty="0" err="1" smtClean="0"/>
              <a:t>Natanson</a:t>
            </a:r>
            <a:r>
              <a:rPr lang="en-GB" dirty="0" smtClean="0"/>
              <a:t>, 1973). To this end, some researchers advocate that the descriptive phenomenologist not conduct a detailed literature review prior to initiating the study </a:t>
            </a:r>
            <a:r>
              <a:rPr lang="en-GB" dirty="0" smtClean="0">
                <a:solidFill>
                  <a:srgbClr val="00B050"/>
                </a:solidFill>
              </a:rPr>
              <a:t>and not have specific research questions</a:t>
            </a:r>
            <a:r>
              <a:rPr lang="en-GB" dirty="0" smtClean="0"/>
              <a:t> other than the desire to describe the lived experience of the participants in relation to the topic of study” [Lopez KA 2004]</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21</a:t>
            </a:fld>
            <a:endParaRPr lang="es-E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Data </a:t>
            </a:r>
            <a:r>
              <a:rPr lang="es-MX" dirty="0" err="1" smtClean="0"/>
              <a:t>interpretation</a:t>
            </a:r>
            <a:endParaRPr lang="en-GB" dirty="0"/>
          </a:p>
        </p:txBody>
      </p:sp>
      <p:sp>
        <p:nvSpPr>
          <p:cNvPr id="3" name="2 Marcador de contenido"/>
          <p:cNvSpPr>
            <a:spLocks noGrp="1"/>
          </p:cNvSpPr>
          <p:nvPr>
            <p:ph idx="1"/>
          </p:nvPr>
        </p:nvSpPr>
        <p:spPr/>
        <p:txBody>
          <a:bodyPr>
            <a:normAutofit fontScale="70000" lnSpcReduction="20000"/>
          </a:bodyPr>
          <a:lstStyle/>
          <a:p>
            <a:r>
              <a:rPr lang="es-MX" dirty="0" err="1" smtClean="0"/>
              <a:t>Different</a:t>
            </a:r>
            <a:r>
              <a:rPr lang="es-MX" dirty="0" smtClean="0"/>
              <a:t> (</a:t>
            </a:r>
            <a:r>
              <a:rPr lang="es-MX" dirty="0" err="1" smtClean="0"/>
              <a:t>philosophical</a:t>
            </a:r>
            <a:r>
              <a:rPr lang="es-MX" dirty="0" smtClean="0"/>
              <a:t>) </a:t>
            </a:r>
            <a:r>
              <a:rPr lang="es-MX" dirty="0" err="1" smtClean="0"/>
              <a:t>approaches</a:t>
            </a:r>
            <a:r>
              <a:rPr lang="es-MX" dirty="0" smtClean="0"/>
              <a:t> </a:t>
            </a:r>
            <a:r>
              <a:rPr lang="es-MX" dirty="0" err="1" smtClean="0"/>
              <a:t>for</a:t>
            </a:r>
            <a:r>
              <a:rPr lang="es-MX" dirty="0" smtClean="0"/>
              <a:t> data </a:t>
            </a:r>
            <a:r>
              <a:rPr lang="es-MX" dirty="0" err="1" smtClean="0"/>
              <a:t>interpretation</a:t>
            </a:r>
            <a:r>
              <a:rPr lang="es-MX" dirty="0" smtClean="0"/>
              <a:t> [PriestH2001, </a:t>
            </a:r>
            <a:r>
              <a:rPr lang="es-MX" dirty="0" err="1" smtClean="0"/>
              <a:t>part</a:t>
            </a:r>
            <a:r>
              <a:rPr lang="es-MX" dirty="0" smtClean="0"/>
              <a:t> 1, LopezKA2004; </a:t>
            </a:r>
            <a:r>
              <a:rPr lang="es-MX" dirty="0" err="1" smtClean="0"/>
              <a:t>but</a:t>
            </a:r>
            <a:r>
              <a:rPr lang="es-MX" dirty="0" smtClean="0"/>
              <a:t> </a:t>
            </a:r>
            <a:r>
              <a:rPr lang="es-MX" dirty="0" err="1" smtClean="0"/>
              <a:t>basically</a:t>
            </a:r>
            <a:r>
              <a:rPr lang="es-MX" dirty="0" smtClean="0"/>
              <a:t> </a:t>
            </a:r>
            <a:r>
              <a:rPr lang="es-MX" dirty="0" err="1" smtClean="0"/>
              <a:t>phylosophy</a:t>
            </a:r>
            <a:r>
              <a:rPr lang="es-MX" dirty="0" smtClean="0"/>
              <a:t> in general] </a:t>
            </a:r>
            <a:r>
              <a:rPr lang="es-MX" dirty="0" smtClean="0">
                <a:solidFill>
                  <a:srgbClr val="0070C0"/>
                </a:solidFill>
              </a:rPr>
              <a:t>(Cont.)</a:t>
            </a:r>
          </a:p>
          <a:p>
            <a:pPr lvl="1"/>
            <a:r>
              <a:rPr lang="es-MX" dirty="0" err="1" smtClean="0">
                <a:solidFill>
                  <a:srgbClr val="FF0000"/>
                </a:solidFill>
              </a:rPr>
              <a:t>Grounded</a:t>
            </a:r>
            <a:r>
              <a:rPr lang="es-MX" dirty="0" smtClean="0">
                <a:solidFill>
                  <a:srgbClr val="FF0000"/>
                </a:solidFill>
              </a:rPr>
              <a:t> </a:t>
            </a:r>
            <a:r>
              <a:rPr lang="es-MX" dirty="0" err="1" smtClean="0">
                <a:solidFill>
                  <a:srgbClr val="FF0000"/>
                </a:solidFill>
              </a:rPr>
              <a:t>theory</a:t>
            </a:r>
            <a:r>
              <a:rPr lang="es-MX" dirty="0" smtClean="0">
                <a:solidFill>
                  <a:srgbClr val="FF0000"/>
                </a:solidFill>
              </a:rPr>
              <a:t> </a:t>
            </a:r>
            <a:r>
              <a:rPr lang="es-MX" dirty="0" err="1" smtClean="0">
                <a:solidFill>
                  <a:srgbClr val="FF0000"/>
                </a:solidFill>
              </a:rPr>
              <a:t>analysis</a:t>
            </a:r>
            <a:endParaRPr lang="es-MX" dirty="0" smtClean="0">
              <a:solidFill>
                <a:srgbClr val="FF0000"/>
              </a:solidFill>
            </a:endParaRPr>
          </a:p>
          <a:p>
            <a:pPr lvl="2"/>
            <a:r>
              <a:rPr lang="es-MX" dirty="0" err="1" smtClean="0"/>
              <a:t>Generates</a:t>
            </a:r>
            <a:r>
              <a:rPr lang="es-MX" dirty="0" smtClean="0"/>
              <a:t> </a:t>
            </a:r>
            <a:r>
              <a:rPr lang="es-MX" dirty="0" err="1" smtClean="0"/>
              <a:t>theory</a:t>
            </a:r>
            <a:r>
              <a:rPr lang="es-MX" dirty="0" smtClean="0"/>
              <a:t> </a:t>
            </a:r>
            <a:r>
              <a:rPr lang="es-MX" dirty="0" err="1" smtClean="0"/>
              <a:t>through</a:t>
            </a:r>
            <a:r>
              <a:rPr lang="es-MX" dirty="0" smtClean="0"/>
              <a:t> </a:t>
            </a:r>
            <a:r>
              <a:rPr lang="es-MX" dirty="0" err="1" smtClean="0">
                <a:solidFill>
                  <a:srgbClr val="00B050"/>
                </a:solidFill>
              </a:rPr>
              <a:t>inductive</a:t>
            </a:r>
            <a:r>
              <a:rPr lang="es-MX" dirty="0" smtClean="0"/>
              <a:t> </a:t>
            </a:r>
            <a:r>
              <a:rPr lang="es-MX" dirty="0" err="1" smtClean="0"/>
              <a:t>examination</a:t>
            </a:r>
            <a:r>
              <a:rPr lang="es-MX" dirty="0" smtClean="0"/>
              <a:t> of data</a:t>
            </a:r>
          </a:p>
          <a:p>
            <a:pPr lvl="2"/>
            <a:r>
              <a:rPr lang="es-MX" dirty="0" err="1" smtClean="0"/>
              <a:t>Systematization</a:t>
            </a:r>
            <a:r>
              <a:rPr lang="es-MX" dirty="0" smtClean="0"/>
              <a:t> </a:t>
            </a:r>
            <a:r>
              <a:rPr lang="es-MX" dirty="0" err="1" smtClean="0"/>
              <a:t>to</a:t>
            </a:r>
            <a:r>
              <a:rPr lang="es-MX" dirty="0" smtClean="0"/>
              <a:t> break </a:t>
            </a:r>
            <a:r>
              <a:rPr lang="es-MX" dirty="0" err="1" smtClean="0"/>
              <a:t>down</a:t>
            </a:r>
            <a:r>
              <a:rPr lang="es-MX" dirty="0" smtClean="0"/>
              <a:t> data, </a:t>
            </a:r>
            <a:r>
              <a:rPr lang="es-MX" dirty="0" err="1" smtClean="0"/>
              <a:t>conceptualise</a:t>
            </a:r>
            <a:r>
              <a:rPr lang="es-MX" dirty="0" smtClean="0"/>
              <a:t> </a:t>
            </a:r>
            <a:r>
              <a:rPr lang="es-MX" dirty="0" err="1" smtClean="0"/>
              <a:t>it</a:t>
            </a:r>
            <a:r>
              <a:rPr lang="es-MX" dirty="0" smtClean="0"/>
              <a:t> and re-</a:t>
            </a:r>
            <a:r>
              <a:rPr lang="es-MX" dirty="0" err="1" smtClean="0"/>
              <a:t>arrange</a:t>
            </a:r>
            <a:r>
              <a:rPr lang="es-MX" dirty="0" smtClean="0"/>
              <a:t> </a:t>
            </a:r>
            <a:r>
              <a:rPr lang="es-MX" dirty="0" err="1" smtClean="0"/>
              <a:t>it</a:t>
            </a:r>
            <a:r>
              <a:rPr lang="es-MX" dirty="0" smtClean="0"/>
              <a:t> in new </a:t>
            </a:r>
            <a:r>
              <a:rPr lang="es-MX" dirty="0" err="1" smtClean="0"/>
              <a:t>ways</a:t>
            </a:r>
            <a:endParaRPr lang="es-MX" dirty="0" smtClean="0"/>
          </a:p>
          <a:p>
            <a:pPr lvl="1"/>
            <a:r>
              <a:rPr lang="es-MX" dirty="0" smtClean="0">
                <a:solidFill>
                  <a:srgbClr val="FF0000"/>
                </a:solidFill>
              </a:rPr>
              <a:t>Content </a:t>
            </a:r>
            <a:r>
              <a:rPr lang="es-MX" dirty="0" err="1" smtClean="0">
                <a:solidFill>
                  <a:srgbClr val="FF0000"/>
                </a:solidFill>
              </a:rPr>
              <a:t>analysis</a:t>
            </a:r>
            <a:endParaRPr lang="es-MX" dirty="0" smtClean="0">
              <a:solidFill>
                <a:srgbClr val="FF0000"/>
              </a:solidFill>
            </a:endParaRPr>
          </a:p>
          <a:p>
            <a:pPr lvl="2"/>
            <a:r>
              <a:rPr lang="es-MX" dirty="0" err="1" smtClean="0"/>
              <a:t>Facilitates</a:t>
            </a:r>
            <a:r>
              <a:rPr lang="es-MX" dirty="0" smtClean="0"/>
              <a:t> </a:t>
            </a:r>
            <a:r>
              <a:rPr lang="es-MX" dirty="0" err="1" smtClean="0"/>
              <a:t>the</a:t>
            </a:r>
            <a:r>
              <a:rPr lang="es-MX" dirty="0" smtClean="0"/>
              <a:t> </a:t>
            </a:r>
            <a:r>
              <a:rPr lang="es-MX" dirty="0" err="1" smtClean="0"/>
              <a:t>production</a:t>
            </a:r>
            <a:r>
              <a:rPr lang="es-MX" dirty="0" smtClean="0"/>
              <a:t> of </a:t>
            </a:r>
            <a:r>
              <a:rPr lang="es-MX" dirty="0" err="1" smtClean="0"/>
              <a:t>core</a:t>
            </a:r>
            <a:r>
              <a:rPr lang="es-MX" dirty="0" smtClean="0"/>
              <a:t> </a:t>
            </a:r>
            <a:r>
              <a:rPr lang="es-MX" dirty="0" err="1" smtClean="0"/>
              <a:t>constructs</a:t>
            </a:r>
            <a:r>
              <a:rPr lang="es-MX" dirty="0" smtClean="0"/>
              <a:t> </a:t>
            </a:r>
            <a:r>
              <a:rPr lang="es-MX" dirty="0" err="1" smtClean="0"/>
              <a:t>formulated</a:t>
            </a:r>
            <a:r>
              <a:rPr lang="es-MX" dirty="0" smtClean="0"/>
              <a:t> </a:t>
            </a:r>
            <a:r>
              <a:rPr lang="es-MX" dirty="0" err="1" smtClean="0"/>
              <a:t>from</a:t>
            </a:r>
            <a:r>
              <a:rPr lang="es-MX" dirty="0" smtClean="0"/>
              <a:t> contextual </a:t>
            </a:r>
            <a:r>
              <a:rPr lang="es-MX" dirty="0" err="1" smtClean="0"/>
              <a:t>settings</a:t>
            </a:r>
            <a:r>
              <a:rPr lang="es-MX" dirty="0" smtClean="0"/>
              <a:t> </a:t>
            </a:r>
            <a:r>
              <a:rPr lang="es-MX" dirty="0" err="1" smtClean="0"/>
              <a:t>from</a:t>
            </a:r>
            <a:r>
              <a:rPr lang="es-MX" dirty="0" smtClean="0"/>
              <a:t> </a:t>
            </a:r>
            <a:r>
              <a:rPr lang="es-MX" dirty="0" err="1" smtClean="0"/>
              <a:t>which</a:t>
            </a:r>
            <a:r>
              <a:rPr lang="es-MX" dirty="0" smtClean="0"/>
              <a:t> data </a:t>
            </a:r>
            <a:r>
              <a:rPr lang="es-MX" dirty="0" err="1" smtClean="0"/>
              <a:t>were</a:t>
            </a:r>
            <a:r>
              <a:rPr lang="es-MX" dirty="0" smtClean="0"/>
              <a:t> </a:t>
            </a:r>
            <a:r>
              <a:rPr lang="es-MX" dirty="0" err="1" smtClean="0"/>
              <a:t>derived</a:t>
            </a:r>
            <a:endParaRPr lang="es-MX" dirty="0" smtClean="0"/>
          </a:p>
          <a:p>
            <a:pPr lvl="2"/>
            <a:r>
              <a:rPr lang="es-MX" dirty="0" err="1" smtClean="0"/>
              <a:t>Emphasizes</a:t>
            </a:r>
            <a:r>
              <a:rPr lang="es-MX" dirty="0" smtClean="0"/>
              <a:t> </a:t>
            </a:r>
            <a:r>
              <a:rPr lang="es-MX" dirty="0" err="1" smtClean="0"/>
              <a:t>reproducibility</a:t>
            </a:r>
            <a:r>
              <a:rPr lang="es-MX" dirty="0" smtClean="0"/>
              <a:t> (</a:t>
            </a:r>
            <a:r>
              <a:rPr lang="es-MX" dirty="0" err="1" smtClean="0"/>
              <a:t>enabling</a:t>
            </a:r>
            <a:r>
              <a:rPr lang="es-MX" dirty="0" smtClean="0"/>
              <a:t> </a:t>
            </a:r>
            <a:r>
              <a:rPr lang="es-MX" dirty="0" err="1" smtClean="0"/>
              <a:t>others</a:t>
            </a:r>
            <a:r>
              <a:rPr lang="es-MX" dirty="0" smtClean="0"/>
              <a:t> </a:t>
            </a:r>
            <a:r>
              <a:rPr lang="es-MX" dirty="0" err="1" smtClean="0"/>
              <a:t>to</a:t>
            </a:r>
            <a:r>
              <a:rPr lang="es-MX" dirty="0" smtClean="0"/>
              <a:t> </a:t>
            </a:r>
            <a:r>
              <a:rPr lang="es-MX" dirty="0" err="1" smtClean="0"/>
              <a:t>establish</a:t>
            </a:r>
            <a:r>
              <a:rPr lang="es-MX" dirty="0" smtClean="0"/>
              <a:t> similar </a:t>
            </a:r>
            <a:r>
              <a:rPr lang="es-MX" dirty="0" err="1" smtClean="0"/>
              <a:t>results</a:t>
            </a:r>
            <a:r>
              <a:rPr lang="es-MX" dirty="0" smtClean="0"/>
              <a:t>)</a:t>
            </a:r>
          </a:p>
          <a:p>
            <a:pPr lvl="2"/>
            <a:r>
              <a:rPr lang="es-MX" dirty="0" err="1" smtClean="0"/>
              <a:t>Interpretation</a:t>
            </a:r>
            <a:r>
              <a:rPr lang="es-MX" dirty="0" smtClean="0"/>
              <a:t> (</a:t>
            </a:r>
            <a:r>
              <a:rPr lang="es-MX" dirty="0" err="1" smtClean="0"/>
              <a:t>analysis</a:t>
            </a:r>
            <a:r>
              <a:rPr lang="es-MX" dirty="0" smtClean="0"/>
              <a:t>) </a:t>
            </a:r>
            <a:r>
              <a:rPr lang="es-MX" dirty="0" err="1" smtClean="0"/>
              <a:t>becomes</a:t>
            </a:r>
            <a:r>
              <a:rPr lang="es-MX" dirty="0" smtClean="0"/>
              <a:t> </a:t>
            </a:r>
            <a:r>
              <a:rPr lang="es-MX" dirty="0" err="1" smtClean="0"/>
              <a:t>continual</a:t>
            </a:r>
            <a:r>
              <a:rPr lang="es-MX" dirty="0" smtClean="0"/>
              <a:t> </a:t>
            </a:r>
            <a:r>
              <a:rPr lang="es-MX" dirty="0" err="1" smtClean="0"/>
              <a:t>checking</a:t>
            </a:r>
            <a:r>
              <a:rPr lang="es-MX" dirty="0" smtClean="0"/>
              <a:t> and </a:t>
            </a:r>
            <a:r>
              <a:rPr lang="es-MX" dirty="0" err="1" smtClean="0"/>
              <a:t>questioning</a:t>
            </a:r>
            <a:endParaRPr lang="es-MX" dirty="0" smtClean="0"/>
          </a:p>
          <a:p>
            <a:pPr lvl="1"/>
            <a:r>
              <a:rPr lang="es-MX" dirty="0" err="1" smtClean="0">
                <a:solidFill>
                  <a:srgbClr val="FF0000"/>
                </a:solidFill>
              </a:rPr>
              <a:t>Narrative</a:t>
            </a:r>
            <a:r>
              <a:rPr lang="es-MX" dirty="0" smtClean="0">
                <a:solidFill>
                  <a:srgbClr val="FF0000"/>
                </a:solidFill>
              </a:rPr>
              <a:t> </a:t>
            </a:r>
            <a:r>
              <a:rPr lang="es-MX" dirty="0" err="1" smtClean="0">
                <a:solidFill>
                  <a:srgbClr val="FF0000"/>
                </a:solidFill>
              </a:rPr>
              <a:t>analysis</a:t>
            </a:r>
            <a:endParaRPr lang="es-MX" dirty="0" smtClean="0">
              <a:solidFill>
                <a:srgbClr val="FF0000"/>
              </a:solidFill>
            </a:endParaRPr>
          </a:p>
          <a:p>
            <a:pPr lvl="2"/>
            <a:r>
              <a:rPr lang="es-MX" dirty="0" err="1" smtClean="0"/>
              <a:t>Qualitative</a:t>
            </a:r>
            <a:endParaRPr lang="es-MX" dirty="0" smtClean="0"/>
          </a:p>
          <a:p>
            <a:pPr lvl="2"/>
            <a:r>
              <a:rPr lang="es-MX" dirty="0" err="1" smtClean="0"/>
              <a:t>Results</a:t>
            </a:r>
            <a:r>
              <a:rPr lang="es-MX" dirty="0" smtClean="0"/>
              <a:t> (</a:t>
            </a:r>
            <a:r>
              <a:rPr lang="es-MX" dirty="0" err="1" smtClean="0"/>
              <a:t>often</a:t>
            </a:r>
            <a:r>
              <a:rPr lang="es-MX" dirty="0" smtClean="0"/>
              <a:t> </a:t>
            </a:r>
            <a:r>
              <a:rPr lang="es-MX" dirty="0" err="1" smtClean="0"/>
              <a:t>from</a:t>
            </a:r>
            <a:r>
              <a:rPr lang="es-MX" dirty="0" smtClean="0"/>
              <a:t> interviews) are </a:t>
            </a:r>
            <a:r>
              <a:rPr lang="es-MX" dirty="0" err="1" smtClean="0"/>
              <a:t>revisited</a:t>
            </a:r>
            <a:r>
              <a:rPr lang="es-MX" dirty="0" smtClean="0"/>
              <a:t> </a:t>
            </a:r>
            <a:r>
              <a:rPr lang="es-MX" dirty="0" err="1" smtClean="0"/>
              <a:t>iteratively</a:t>
            </a:r>
            <a:r>
              <a:rPr lang="es-MX" dirty="0" smtClean="0"/>
              <a:t> </a:t>
            </a:r>
            <a:r>
              <a:rPr lang="es-MX" dirty="0" err="1" smtClean="0"/>
              <a:t>detracting</a:t>
            </a:r>
            <a:r>
              <a:rPr lang="es-MX" dirty="0" smtClean="0"/>
              <a:t> </a:t>
            </a:r>
            <a:r>
              <a:rPr lang="es-MX" dirty="0" err="1" smtClean="0"/>
              <a:t>words</a:t>
            </a:r>
            <a:r>
              <a:rPr lang="es-MX" dirty="0" smtClean="0"/>
              <a:t> </a:t>
            </a:r>
            <a:r>
              <a:rPr lang="es-MX" dirty="0" err="1" smtClean="0"/>
              <a:t>or</a:t>
            </a:r>
            <a:r>
              <a:rPr lang="es-MX" dirty="0" smtClean="0"/>
              <a:t> </a:t>
            </a:r>
            <a:r>
              <a:rPr lang="es-MX" dirty="0" err="1" smtClean="0"/>
              <a:t>phrases</a:t>
            </a:r>
            <a:r>
              <a:rPr lang="es-MX" dirty="0" smtClean="0"/>
              <a:t> </a:t>
            </a:r>
            <a:r>
              <a:rPr lang="es-MX" dirty="0" err="1" smtClean="0"/>
              <a:t>until</a:t>
            </a:r>
            <a:r>
              <a:rPr lang="es-MX" dirty="0" smtClean="0"/>
              <a:t> </a:t>
            </a:r>
            <a:r>
              <a:rPr lang="es-MX" dirty="0" err="1" smtClean="0"/>
              <a:t>core</a:t>
            </a:r>
            <a:r>
              <a:rPr lang="es-MX" dirty="0" smtClean="0"/>
              <a:t> </a:t>
            </a:r>
            <a:r>
              <a:rPr lang="es-MX" dirty="0" err="1" smtClean="0"/>
              <a:t>points</a:t>
            </a:r>
            <a:r>
              <a:rPr lang="es-MX" dirty="0" smtClean="0"/>
              <a:t> are </a:t>
            </a:r>
            <a:r>
              <a:rPr lang="es-MX" dirty="0" err="1" smtClean="0"/>
              <a:t>extracted</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22</a:t>
            </a:fld>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smtClean="0"/>
              <a:t>Interpretation guidelines</a:t>
            </a:r>
            <a:endParaRPr lang="en-GB" dirty="0"/>
          </a:p>
        </p:txBody>
      </p:sp>
      <p:sp>
        <p:nvSpPr>
          <p:cNvPr id="8" name="7 Marcador de contenido"/>
          <p:cNvSpPr>
            <a:spLocks noGrp="1"/>
          </p:cNvSpPr>
          <p:nvPr>
            <p:ph idx="1"/>
          </p:nvPr>
        </p:nvSpPr>
        <p:spPr/>
        <p:txBody>
          <a:bodyPr>
            <a:normAutofit fontScale="92500" lnSpcReduction="20000"/>
          </a:bodyPr>
          <a:lstStyle/>
          <a:p>
            <a:r>
              <a:rPr lang="es-MX" b="1" dirty="0" err="1" smtClean="0">
                <a:solidFill>
                  <a:srgbClr val="FF0000"/>
                </a:solidFill>
              </a:rPr>
              <a:t>Understanding</a:t>
            </a:r>
            <a:r>
              <a:rPr lang="es-MX" dirty="0" smtClean="0"/>
              <a:t> </a:t>
            </a:r>
            <a:r>
              <a:rPr lang="es-MX" dirty="0" err="1" smtClean="0"/>
              <a:t>is</a:t>
            </a:r>
            <a:r>
              <a:rPr lang="es-MX" dirty="0" smtClean="0"/>
              <a:t> </a:t>
            </a:r>
            <a:r>
              <a:rPr lang="es-MX" dirty="0" err="1" smtClean="0"/>
              <a:t>by</a:t>
            </a:r>
            <a:r>
              <a:rPr lang="es-MX" dirty="0" smtClean="0"/>
              <a:t> </a:t>
            </a:r>
            <a:r>
              <a:rPr lang="es-MX" dirty="0" err="1" smtClean="0"/>
              <a:t>far</a:t>
            </a:r>
            <a:r>
              <a:rPr lang="es-MX" dirty="0" smtClean="0"/>
              <a:t> </a:t>
            </a:r>
            <a:r>
              <a:rPr lang="es-MX" dirty="0" err="1" smtClean="0"/>
              <a:t>the</a:t>
            </a:r>
            <a:r>
              <a:rPr lang="es-MX" dirty="0" smtClean="0"/>
              <a:t> </a:t>
            </a:r>
            <a:r>
              <a:rPr lang="es-MX" dirty="0" err="1" smtClean="0"/>
              <a:t>hardest</a:t>
            </a:r>
            <a:r>
              <a:rPr lang="es-MX" dirty="0" smtClean="0"/>
              <a:t> </a:t>
            </a:r>
            <a:r>
              <a:rPr lang="es-MX" dirty="0" err="1" smtClean="0"/>
              <a:t>part</a:t>
            </a:r>
            <a:r>
              <a:rPr lang="es-MX" dirty="0" smtClean="0"/>
              <a:t> of data </a:t>
            </a:r>
            <a:r>
              <a:rPr lang="es-MX" dirty="0" err="1" smtClean="0"/>
              <a:t>analysis</a:t>
            </a:r>
            <a:r>
              <a:rPr lang="es-MX" dirty="0" smtClean="0"/>
              <a:t>.</a:t>
            </a:r>
          </a:p>
          <a:p>
            <a:pPr lvl="1"/>
            <a:r>
              <a:rPr lang="es-MX" dirty="0" smtClean="0"/>
              <a:t>…and alas </a:t>
            </a:r>
            <a:r>
              <a:rPr lang="es-MX" dirty="0" err="1" smtClean="0"/>
              <a:t>it</a:t>
            </a:r>
            <a:r>
              <a:rPr lang="es-MX" dirty="0" smtClean="0"/>
              <a:t> </a:t>
            </a:r>
            <a:r>
              <a:rPr lang="es-MX" dirty="0" err="1" smtClean="0"/>
              <a:t>is</a:t>
            </a:r>
            <a:r>
              <a:rPr lang="es-MX" dirty="0" smtClean="0"/>
              <a:t> </a:t>
            </a:r>
            <a:r>
              <a:rPr lang="es-MX" dirty="0" err="1" smtClean="0"/>
              <a:t>also</a:t>
            </a:r>
            <a:r>
              <a:rPr lang="es-MX" dirty="0" smtClean="0"/>
              <a:t> </a:t>
            </a:r>
            <a:r>
              <a:rPr lang="es-MX" dirty="0" err="1" smtClean="0"/>
              <a:t>the</a:t>
            </a:r>
            <a:r>
              <a:rPr lang="es-MX" dirty="0" smtClean="0"/>
              <a:t> </a:t>
            </a:r>
            <a:r>
              <a:rPr lang="es-MX" dirty="0" err="1" smtClean="0"/>
              <a:t>part</a:t>
            </a:r>
            <a:r>
              <a:rPr lang="es-MX" dirty="0" smtClean="0"/>
              <a:t> </a:t>
            </a:r>
            <a:r>
              <a:rPr lang="es-MX" dirty="0" err="1" smtClean="0"/>
              <a:t>where</a:t>
            </a:r>
            <a:r>
              <a:rPr lang="es-MX" dirty="0" smtClean="0"/>
              <a:t> </a:t>
            </a:r>
            <a:r>
              <a:rPr lang="es-MX" dirty="0" err="1" smtClean="0"/>
              <a:t>maths</a:t>
            </a:r>
            <a:r>
              <a:rPr lang="es-MX" dirty="0" smtClean="0"/>
              <a:t>/</a:t>
            </a:r>
            <a:r>
              <a:rPr lang="es-MX" dirty="0" err="1" smtClean="0"/>
              <a:t>stats</a:t>
            </a:r>
            <a:r>
              <a:rPr lang="es-MX" dirty="0" smtClean="0"/>
              <a:t>/</a:t>
            </a:r>
            <a:r>
              <a:rPr lang="es-MX" dirty="0" err="1" smtClean="0"/>
              <a:t>computing</a:t>
            </a:r>
            <a:r>
              <a:rPr lang="es-MX" dirty="0" smtClean="0"/>
              <a:t> are </a:t>
            </a:r>
            <a:r>
              <a:rPr lang="es-MX" dirty="0" err="1" smtClean="0"/>
              <a:t>less</a:t>
            </a:r>
            <a:r>
              <a:rPr lang="es-MX" dirty="0" smtClean="0"/>
              <a:t> </a:t>
            </a:r>
            <a:r>
              <a:rPr lang="es-MX" dirty="0" err="1" smtClean="0"/>
              <a:t>helpful</a:t>
            </a:r>
            <a:r>
              <a:rPr lang="es-MX" dirty="0" smtClean="0"/>
              <a:t>.</a:t>
            </a:r>
          </a:p>
          <a:p>
            <a:endParaRPr lang="es-MX" dirty="0" smtClean="0"/>
          </a:p>
          <a:p>
            <a:r>
              <a:rPr lang="es-MX" dirty="0" smtClean="0"/>
              <a:t>Look at </a:t>
            </a:r>
            <a:r>
              <a:rPr lang="es-MX" dirty="0" err="1" smtClean="0"/>
              <a:t>your</a:t>
            </a:r>
            <a:r>
              <a:rPr lang="es-MX" dirty="0" smtClean="0"/>
              <a:t> data! </a:t>
            </a:r>
            <a:r>
              <a:rPr lang="es-MX" dirty="0" err="1" smtClean="0"/>
              <a:t>Know</a:t>
            </a:r>
            <a:r>
              <a:rPr lang="es-MX" dirty="0" smtClean="0"/>
              <a:t> </a:t>
            </a:r>
            <a:r>
              <a:rPr lang="es-MX" dirty="0" err="1" smtClean="0"/>
              <a:t>them</a:t>
            </a:r>
            <a:r>
              <a:rPr lang="es-MX" dirty="0" smtClean="0"/>
              <a:t> </a:t>
            </a:r>
            <a:r>
              <a:rPr lang="es-MX" dirty="0" err="1" smtClean="0"/>
              <a:t>by</a:t>
            </a:r>
            <a:r>
              <a:rPr lang="es-MX" dirty="0" smtClean="0"/>
              <a:t> </a:t>
            </a:r>
            <a:r>
              <a:rPr lang="es-MX" dirty="0" err="1" smtClean="0"/>
              <a:t>heart</a:t>
            </a:r>
            <a:r>
              <a:rPr lang="es-MX" dirty="0" smtClean="0"/>
              <a:t>. </a:t>
            </a:r>
            <a:r>
              <a:rPr lang="es-MX" dirty="0" err="1" smtClean="0"/>
              <a:t>Visualize</a:t>
            </a:r>
            <a:r>
              <a:rPr lang="es-MX" dirty="0" smtClean="0"/>
              <a:t> </a:t>
            </a:r>
            <a:r>
              <a:rPr lang="es-MX" dirty="0" err="1" smtClean="0"/>
              <a:t>them</a:t>
            </a:r>
            <a:r>
              <a:rPr lang="es-MX" dirty="0" smtClean="0"/>
              <a:t> in as </a:t>
            </a:r>
            <a:r>
              <a:rPr lang="es-MX" dirty="0" err="1" smtClean="0"/>
              <a:t>many</a:t>
            </a:r>
            <a:r>
              <a:rPr lang="es-MX" dirty="0" smtClean="0"/>
              <a:t> </a:t>
            </a:r>
            <a:r>
              <a:rPr lang="es-MX" dirty="0" err="1" smtClean="0"/>
              <a:t>possible</a:t>
            </a:r>
            <a:r>
              <a:rPr lang="es-MX" dirty="0" smtClean="0"/>
              <a:t> </a:t>
            </a:r>
            <a:r>
              <a:rPr lang="es-MX" dirty="0" err="1" smtClean="0"/>
              <a:t>ways</a:t>
            </a:r>
            <a:r>
              <a:rPr lang="es-MX" dirty="0" smtClean="0"/>
              <a:t> as </a:t>
            </a:r>
            <a:r>
              <a:rPr lang="es-MX" dirty="0" err="1" smtClean="0"/>
              <a:t>you</a:t>
            </a:r>
            <a:r>
              <a:rPr lang="es-MX" dirty="0" smtClean="0"/>
              <a:t> can imagine and </a:t>
            </a:r>
            <a:r>
              <a:rPr lang="es-MX" dirty="0" err="1" smtClean="0"/>
              <a:t>then</a:t>
            </a:r>
            <a:r>
              <a:rPr lang="es-MX" dirty="0" smtClean="0"/>
              <a:t> a </a:t>
            </a:r>
            <a:r>
              <a:rPr lang="es-MX" dirty="0" err="1" smtClean="0"/>
              <a:t>few</a:t>
            </a:r>
            <a:r>
              <a:rPr lang="es-MX" dirty="0" smtClean="0"/>
              <a:t> more.</a:t>
            </a:r>
          </a:p>
          <a:p>
            <a:endParaRPr lang="es-MX" dirty="0" smtClean="0"/>
          </a:p>
          <a:p>
            <a:r>
              <a:rPr lang="es-MX" dirty="0" err="1" smtClean="0"/>
              <a:t>Have</a:t>
            </a:r>
            <a:r>
              <a:rPr lang="es-MX" dirty="0" smtClean="0"/>
              <a:t> a </a:t>
            </a:r>
            <a:r>
              <a:rPr lang="es-MX" dirty="0" err="1" smtClean="0"/>
              <a:t>huge</a:t>
            </a:r>
            <a:r>
              <a:rPr lang="es-MX" dirty="0" smtClean="0"/>
              <a:t> </a:t>
            </a:r>
            <a:r>
              <a:rPr lang="es-MX" dirty="0" err="1" smtClean="0"/>
              <a:t>background</a:t>
            </a:r>
            <a:r>
              <a:rPr lang="es-MX" dirty="0" smtClean="0"/>
              <a:t>. </a:t>
            </a:r>
            <a:r>
              <a:rPr lang="es-MX" dirty="0" err="1" smtClean="0"/>
              <a:t>Read</a:t>
            </a:r>
            <a:r>
              <a:rPr lang="es-MX" dirty="0" smtClean="0"/>
              <a:t> </a:t>
            </a:r>
            <a:r>
              <a:rPr lang="es-MX" dirty="0" err="1" smtClean="0"/>
              <a:t>everything</a:t>
            </a:r>
            <a:r>
              <a:rPr lang="es-MX" dirty="0" smtClean="0"/>
              <a:t> </a:t>
            </a:r>
            <a:r>
              <a:rPr lang="es-MX" dirty="0" err="1" smtClean="0"/>
              <a:t>out</a:t>
            </a:r>
            <a:r>
              <a:rPr lang="es-MX" dirty="0" smtClean="0"/>
              <a:t> </a:t>
            </a:r>
            <a:r>
              <a:rPr lang="es-MX" dirty="0" err="1" smtClean="0"/>
              <a:t>there</a:t>
            </a:r>
            <a:r>
              <a:rPr lang="es-MX" dirty="0" smtClean="0"/>
              <a:t> </a:t>
            </a:r>
            <a:r>
              <a:rPr lang="es-MX" dirty="0" err="1" smtClean="0"/>
              <a:t>closely</a:t>
            </a:r>
            <a:r>
              <a:rPr lang="es-MX" dirty="0" smtClean="0"/>
              <a:t> and </a:t>
            </a:r>
            <a:r>
              <a:rPr lang="es-MX" dirty="0" err="1" smtClean="0"/>
              <a:t>loosely</a:t>
            </a:r>
            <a:r>
              <a:rPr lang="es-MX" dirty="0" smtClean="0"/>
              <a:t> </a:t>
            </a:r>
            <a:r>
              <a:rPr lang="es-MX" dirty="0" err="1" smtClean="0"/>
              <a:t>related</a:t>
            </a:r>
            <a:r>
              <a:rPr lang="es-MX" dirty="0" smtClean="0"/>
              <a:t> </a:t>
            </a:r>
            <a:r>
              <a:rPr lang="es-MX" dirty="0" err="1" smtClean="0"/>
              <a:t>to</a:t>
            </a:r>
            <a:r>
              <a:rPr lang="es-MX" dirty="0" smtClean="0"/>
              <a:t> </a:t>
            </a:r>
            <a:r>
              <a:rPr lang="es-MX" dirty="0" err="1" smtClean="0"/>
              <a:t>your</a:t>
            </a:r>
            <a:r>
              <a:rPr lang="es-MX" dirty="0" smtClean="0"/>
              <a:t> </a:t>
            </a:r>
            <a:r>
              <a:rPr lang="es-MX" dirty="0" err="1" smtClean="0"/>
              <a:t>topic</a:t>
            </a:r>
            <a:r>
              <a:rPr lang="es-MX" dirty="0" smtClean="0"/>
              <a:t>.</a:t>
            </a: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23</a:t>
            </a:fld>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smtClean="0"/>
              <a:t>Interpretation guidelines</a:t>
            </a:r>
            <a:endParaRPr lang="en-GB" dirty="0"/>
          </a:p>
        </p:txBody>
      </p:sp>
      <p:sp>
        <p:nvSpPr>
          <p:cNvPr id="8" name="7 Marcador de contenido"/>
          <p:cNvSpPr>
            <a:spLocks noGrp="1"/>
          </p:cNvSpPr>
          <p:nvPr>
            <p:ph idx="1"/>
          </p:nvPr>
        </p:nvSpPr>
        <p:spPr/>
        <p:txBody>
          <a:bodyPr>
            <a:normAutofit fontScale="85000" lnSpcReduction="20000"/>
          </a:bodyPr>
          <a:lstStyle/>
          <a:p>
            <a:r>
              <a:rPr lang="es-MX" dirty="0" err="1" smtClean="0"/>
              <a:t>Always</a:t>
            </a:r>
            <a:r>
              <a:rPr lang="es-MX" dirty="0" smtClean="0"/>
              <a:t> try more </a:t>
            </a:r>
            <a:r>
              <a:rPr lang="es-MX" dirty="0" err="1" smtClean="0"/>
              <a:t>than</a:t>
            </a:r>
            <a:r>
              <a:rPr lang="es-MX" dirty="0" smtClean="0"/>
              <a:t> </a:t>
            </a:r>
            <a:r>
              <a:rPr lang="es-MX" dirty="0" err="1" smtClean="0"/>
              <a:t>one</a:t>
            </a:r>
            <a:r>
              <a:rPr lang="es-MX" dirty="0" smtClean="0"/>
              <a:t> </a:t>
            </a:r>
            <a:r>
              <a:rPr lang="es-MX" dirty="0" err="1" smtClean="0"/>
              <a:t>analysis</a:t>
            </a:r>
            <a:r>
              <a:rPr lang="es-MX" dirty="0" smtClean="0"/>
              <a:t> (</a:t>
            </a:r>
            <a:r>
              <a:rPr lang="es-MX" dirty="0" err="1" smtClean="0">
                <a:solidFill>
                  <a:schemeClr val="accent1"/>
                </a:solidFill>
              </a:rPr>
              <a:t>convergent</a:t>
            </a:r>
            <a:r>
              <a:rPr lang="es-MX" dirty="0" smtClean="0">
                <a:solidFill>
                  <a:schemeClr val="accent1"/>
                </a:solidFill>
              </a:rPr>
              <a:t> </a:t>
            </a:r>
            <a:r>
              <a:rPr lang="es-MX" dirty="0" err="1" smtClean="0">
                <a:solidFill>
                  <a:schemeClr val="accent1"/>
                </a:solidFill>
              </a:rPr>
              <a:t>validity</a:t>
            </a:r>
            <a:r>
              <a:rPr lang="es-MX" dirty="0" smtClean="0"/>
              <a:t>).</a:t>
            </a:r>
          </a:p>
          <a:p>
            <a:endParaRPr lang="es-MX" dirty="0" smtClean="0"/>
          </a:p>
          <a:p>
            <a:r>
              <a:rPr lang="es-MX" dirty="0" err="1" smtClean="0"/>
              <a:t>Quantitative</a:t>
            </a:r>
            <a:r>
              <a:rPr lang="es-MX" dirty="0" smtClean="0"/>
              <a:t> </a:t>
            </a:r>
            <a:r>
              <a:rPr lang="es-MX" dirty="0" err="1" smtClean="0"/>
              <a:t>analysis</a:t>
            </a:r>
            <a:r>
              <a:rPr lang="es-MX" dirty="0" smtClean="0"/>
              <a:t> </a:t>
            </a:r>
            <a:r>
              <a:rPr lang="es-MX" dirty="0" err="1" smtClean="0"/>
              <a:t>is</a:t>
            </a:r>
            <a:r>
              <a:rPr lang="es-MX" dirty="0" smtClean="0"/>
              <a:t> </a:t>
            </a:r>
            <a:r>
              <a:rPr lang="es-MX" dirty="0" err="1" smtClean="0"/>
              <a:t>often</a:t>
            </a:r>
            <a:r>
              <a:rPr lang="es-MX" dirty="0" smtClean="0"/>
              <a:t> </a:t>
            </a:r>
            <a:r>
              <a:rPr lang="es-MX" dirty="0" err="1" smtClean="0"/>
              <a:t>desirable</a:t>
            </a:r>
            <a:r>
              <a:rPr lang="es-MX" dirty="0" smtClean="0"/>
              <a:t>, </a:t>
            </a:r>
            <a:r>
              <a:rPr lang="es-MX" dirty="0" err="1" smtClean="0"/>
              <a:t>but</a:t>
            </a:r>
            <a:r>
              <a:rPr lang="es-MX" dirty="0" smtClean="0"/>
              <a:t> </a:t>
            </a:r>
            <a:r>
              <a:rPr lang="es-MX" dirty="0" err="1" smtClean="0"/>
              <a:t>never</a:t>
            </a:r>
            <a:r>
              <a:rPr lang="es-MX" dirty="0" smtClean="0"/>
              <a:t> </a:t>
            </a:r>
            <a:r>
              <a:rPr lang="es-MX" dirty="0" err="1" smtClean="0"/>
              <a:t>underestimate</a:t>
            </a:r>
            <a:r>
              <a:rPr lang="es-MX" dirty="0" smtClean="0"/>
              <a:t> </a:t>
            </a:r>
            <a:r>
              <a:rPr lang="es-MX" dirty="0" err="1" smtClean="0"/>
              <a:t>the</a:t>
            </a:r>
            <a:r>
              <a:rPr lang="es-MX" dirty="0" smtClean="0"/>
              <a:t> </a:t>
            </a:r>
            <a:r>
              <a:rPr lang="es-MX" dirty="0" err="1" smtClean="0"/>
              <a:t>power</a:t>
            </a:r>
            <a:r>
              <a:rPr lang="es-MX" dirty="0" smtClean="0"/>
              <a:t> of </a:t>
            </a:r>
            <a:r>
              <a:rPr lang="es-MX" dirty="0" err="1" smtClean="0"/>
              <a:t>good</a:t>
            </a:r>
            <a:r>
              <a:rPr lang="es-MX" dirty="0" smtClean="0"/>
              <a:t> </a:t>
            </a:r>
            <a:r>
              <a:rPr lang="es-MX" dirty="0" err="1" smtClean="0"/>
              <a:t>qualitative</a:t>
            </a:r>
            <a:r>
              <a:rPr lang="es-MX" dirty="0" smtClean="0"/>
              <a:t> </a:t>
            </a:r>
            <a:r>
              <a:rPr lang="es-MX" dirty="0" err="1" smtClean="0"/>
              <a:t>analysis</a:t>
            </a:r>
            <a:r>
              <a:rPr lang="es-MX" dirty="0" smtClean="0"/>
              <a:t>.</a:t>
            </a:r>
          </a:p>
          <a:p>
            <a:endParaRPr lang="es-MX" dirty="0" smtClean="0"/>
          </a:p>
          <a:p>
            <a:r>
              <a:rPr lang="es-MX" dirty="0" err="1" smtClean="0">
                <a:solidFill>
                  <a:srgbClr val="FF0000"/>
                </a:solidFill>
              </a:rPr>
              <a:t>All</a:t>
            </a:r>
            <a:r>
              <a:rPr lang="es-MX" dirty="0" smtClean="0">
                <a:solidFill>
                  <a:srgbClr val="FF0000"/>
                </a:solidFill>
              </a:rPr>
              <a:t> </a:t>
            </a:r>
            <a:r>
              <a:rPr lang="es-MX" dirty="0" err="1" smtClean="0">
                <a:solidFill>
                  <a:srgbClr val="FF0000"/>
                </a:solidFill>
              </a:rPr>
              <a:t>scales</a:t>
            </a:r>
            <a:r>
              <a:rPr lang="es-MX" dirty="0" smtClean="0">
                <a:solidFill>
                  <a:srgbClr val="FF0000"/>
                </a:solidFill>
              </a:rPr>
              <a:t> of </a:t>
            </a:r>
            <a:r>
              <a:rPr lang="es-MX" dirty="0" err="1" smtClean="0">
                <a:solidFill>
                  <a:srgbClr val="FF0000"/>
                </a:solidFill>
              </a:rPr>
              <a:t>your</a:t>
            </a:r>
            <a:r>
              <a:rPr lang="es-MX" dirty="0" smtClean="0">
                <a:solidFill>
                  <a:srgbClr val="FF0000"/>
                </a:solidFill>
              </a:rPr>
              <a:t> </a:t>
            </a:r>
            <a:r>
              <a:rPr lang="es-MX" dirty="0" err="1" smtClean="0">
                <a:solidFill>
                  <a:srgbClr val="FF0000"/>
                </a:solidFill>
              </a:rPr>
              <a:t>domain</a:t>
            </a:r>
            <a:r>
              <a:rPr lang="es-MX" dirty="0" smtClean="0">
                <a:solidFill>
                  <a:srgbClr val="FF0000"/>
                </a:solidFill>
              </a:rPr>
              <a:t> are </a:t>
            </a:r>
            <a:r>
              <a:rPr lang="es-MX" dirty="0" err="1" smtClean="0">
                <a:solidFill>
                  <a:srgbClr val="FF0000"/>
                </a:solidFill>
              </a:rPr>
              <a:t>necessary</a:t>
            </a:r>
            <a:r>
              <a:rPr lang="es-MX" dirty="0" smtClean="0">
                <a:solidFill>
                  <a:srgbClr val="FF0000"/>
                </a:solidFill>
              </a:rPr>
              <a:t> and </a:t>
            </a:r>
            <a:r>
              <a:rPr lang="es-MX" dirty="0" err="1" smtClean="0">
                <a:solidFill>
                  <a:srgbClr val="FF0000"/>
                </a:solidFill>
              </a:rPr>
              <a:t>complementary</a:t>
            </a:r>
            <a:r>
              <a:rPr lang="es-MX" dirty="0" smtClean="0"/>
              <a:t>;</a:t>
            </a:r>
          </a:p>
          <a:p>
            <a:pPr lvl="1"/>
            <a:r>
              <a:rPr lang="es-MX" dirty="0" err="1" smtClean="0"/>
              <a:t>Example</a:t>
            </a:r>
            <a:r>
              <a:rPr lang="es-MX" dirty="0" smtClean="0"/>
              <a:t>: In </a:t>
            </a:r>
            <a:r>
              <a:rPr lang="es-MX" dirty="0" err="1" smtClean="0"/>
              <a:t>neuroimaging</a:t>
            </a:r>
            <a:r>
              <a:rPr lang="es-MX" dirty="0" smtClean="0"/>
              <a:t>:</a:t>
            </a:r>
          </a:p>
          <a:p>
            <a:pPr lvl="2"/>
            <a:r>
              <a:rPr lang="es-MX" dirty="0" err="1" smtClean="0"/>
              <a:t>Structural</a:t>
            </a:r>
            <a:r>
              <a:rPr lang="es-MX" dirty="0" smtClean="0"/>
              <a:t>, </a:t>
            </a:r>
            <a:r>
              <a:rPr lang="es-MX" dirty="0" err="1" smtClean="0"/>
              <a:t>functional</a:t>
            </a:r>
            <a:r>
              <a:rPr lang="es-MX" dirty="0" smtClean="0"/>
              <a:t>, </a:t>
            </a:r>
            <a:r>
              <a:rPr lang="es-MX" dirty="0" err="1" smtClean="0"/>
              <a:t>effective</a:t>
            </a:r>
            <a:endParaRPr lang="es-MX" dirty="0" smtClean="0"/>
          </a:p>
          <a:p>
            <a:pPr lvl="2"/>
            <a:r>
              <a:rPr lang="es-MX" dirty="0" smtClean="0"/>
              <a:t>Inter-</a:t>
            </a:r>
            <a:r>
              <a:rPr lang="es-MX" dirty="0" err="1" smtClean="0"/>
              <a:t>subject</a:t>
            </a:r>
            <a:r>
              <a:rPr lang="es-MX" dirty="0" smtClean="0"/>
              <a:t>, </a:t>
            </a:r>
            <a:r>
              <a:rPr lang="es-MX" dirty="0" err="1" smtClean="0"/>
              <a:t>intra-subject</a:t>
            </a:r>
            <a:endParaRPr lang="es-MX" dirty="0" smtClean="0"/>
          </a:p>
          <a:p>
            <a:pPr lvl="2"/>
            <a:r>
              <a:rPr lang="es-MX" dirty="0" err="1" smtClean="0"/>
              <a:t>Neuron-level</a:t>
            </a:r>
            <a:r>
              <a:rPr lang="es-MX" dirty="0" smtClean="0"/>
              <a:t>, </a:t>
            </a:r>
            <a:r>
              <a:rPr lang="es-MX" dirty="0" err="1" smtClean="0"/>
              <a:t>region-level</a:t>
            </a:r>
            <a:endParaRPr lang="es-MX" dirty="0" smtClean="0"/>
          </a:p>
          <a:p>
            <a:endParaRPr lang="es-MX" dirty="0" smtClean="0"/>
          </a:p>
          <a:p>
            <a:endParaRPr lang="es-MX" dirty="0" smtClean="0"/>
          </a:p>
          <a:p>
            <a:endParaRPr lang="es-MX" dirty="0" smtClean="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24</a:t>
            </a:fld>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Interpretation</a:t>
            </a:r>
            <a:r>
              <a:rPr lang="es-MX" dirty="0" smtClean="0"/>
              <a:t> </a:t>
            </a:r>
            <a:r>
              <a:rPr lang="es-MX" dirty="0" err="1" smtClean="0"/>
              <a:t>guidelines</a:t>
            </a:r>
            <a:endParaRPr lang="en-GB" dirty="0"/>
          </a:p>
        </p:txBody>
      </p:sp>
      <p:sp>
        <p:nvSpPr>
          <p:cNvPr id="3" name="2 Marcador de contenido"/>
          <p:cNvSpPr>
            <a:spLocks noGrp="1"/>
          </p:cNvSpPr>
          <p:nvPr>
            <p:ph idx="1"/>
          </p:nvPr>
        </p:nvSpPr>
        <p:spPr/>
        <p:txBody>
          <a:bodyPr>
            <a:normAutofit fontScale="77500" lnSpcReduction="20000"/>
          </a:bodyPr>
          <a:lstStyle/>
          <a:p>
            <a:r>
              <a:rPr lang="es-MX" dirty="0" err="1" smtClean="0"/>
              <a:t>Every</a:t>
            </a:r>
            <a:r>
              <a:rPr lang="es-MX" dirty="0" smtClean="0"/>
              <a:t> </a:t>
            </a:r>
            <a:r>
              <a:rPr lang="es-MX" dirty="0" err="1" smtClean="0">
                <a:solidFill>
                  <a:srgbClr val="0070C0"/>
                </a:solidFill>
              </a:rPr>
              <a:t>analysis</a:t>
            </a:r>
            <a:r>
              <a:rPr lang="es-MX" dirty="0" smtClean="0"/>
              <a:t> </a:t>
            </a:r>
            <a:r>
              <a:rPr lang="es-MX" dirty="0" err="1" smtClean="0"/>
              <a:t>must</a:t>
            </a:r>
            <a:r>
              <a:rPr lang="es-MX" dirty="0" smtClean="0"/>
              <a:t> </a:t>
            </a:r>
            <a:r>
              <a:rPr lang="es-MX" dirty="0" err="1" smtClean="0"/>
              <a:t>translate</a:t>
            </a:r>
            <a:r>
              <a:rPr lang="es-MX" dirty="0" smtClean="0"/>
              <a:t> </a:t>
            </a:r>
            <a:r>
              <a:rPr lang="es-MX" dirty="0" err="1" smtClean="0"/>
              <a:t>the</a:t>
            </a:r>
            <a:r>
              <a:rPr lang="es-MX" dirty="0" smtClean="0"/>
              <a:t> </a:t>
            </a:r>
            <a:r>
              <a:rPr lang="es-MX" dirty="0" err="1" smtClean="0"/>
              <a:t>physiological</a:t>
            </a:r>
            <a:r>
              <a:rPr lang="es-MX" dirty="0" smtClean="0"/>
              <a:t>, </a:t>
            </a:r>
            <a:r>
              <a:rPr lang="es-MX" dirty="0" err="1" smtClean="0"/>
              <a:t>biological</a:t>
            </a:r>
            <a:r>
              <a:rPr lang="es-MX" dirty="0" smtClean="0"/>
              <a:t>, experimental, </a:t>
            </a:r>
            <a:r>
              <a:rPr lang="es-MX" dirty="0" err="1" smtClean="0"/>
              <a:t>etc</a:t>
            </a:r>
            <a:r>
              <a:rPr lang="es-MX" dirty="0" smtClean="0"/>
              <a:t> </a:t>
            </a:r>
            <a:r>
              <a:rPr lang="es-MX" dirty="0" err="1" smtClean="0"/>
              <a:t>concepts</a:t>
            </a:r>
            <a:r>
              <a:rPr lang="es-MX" dirty="0" smtClean="0"/>
              <a:t> </a:t>
            </a:r>
            <a:r>
              <a:rPr lang="es-MX" dirty="0" err="1" smtClean="0"/>
              <a:t>to</a:t>
            </a:r>
            <a:r>
              <a:rPr lang="es-MX" dirty="0" smtClean="0"/>
              <a:t> a </a:t>
            </a:r>
            <a:r>
              <a:rPr lang="es-MX" dirty="0" err="1" smtClean="0"/>
              <a:t>correct</a:t>
            </a:r>
            <a:r>
              <a:rPr lang="es-MX" dirty="0" smtClean="0"/>
              <a:t> </a:t>
            </a:r>
            <a:r>
              <a:rPr lang="es-MX" dirty="0" err="1" smtClean="0"/>
              <a:t>mathematical</a:t>
            </a:r>
            <a:r>
              <a:rPr lang="es-MX" dirty="0" smtClean="0"/>
              <a:t> </a:t>
            </a:r>
            <a:r>
              <a:rPr lang="es-MX" dirty="0" err="1" smtClean="0"/>
              <a:t>abstraction</a:t>
            </a:r>
            <a:r>
              <a:rPr lang="es-MX" dirty="0" smtClean="0"/>
              <a:t>. </a:t>
            </a:r>
            <a:r>
              <a:rPr lang="es-MX" dirty="0" err="1" smtClean="0"/>
              <a:t>Every</a:t>
            </a:r>
            <a:r>
              <a:rPr lang="es-MX" dirty="0" smtClean="0"/>
              <a:t> </a:t>
            </a:r>
            <a:r>
              <a:rPr lang="es-MX" dirty="0" err="1" smtClean="0">
                <a:solidFill>
                  <a:srgbClr val="0070C0"/>
                </a:solidFill>
              </a:rPr>
              <a:t>interpretation</a:t>
            </a:r>
            <a:r>
              <a:rPr lang="es-MX" dirty="0" smtClean="0"/>
              <a:t> </a:t>
            </a:r>
            <a:r>
              <a:rPr lang="es-MX" dirty="0" err="1" smtClean="0"/>
              <a:t>must</a:t>
            </a:r>
            <a:r>
              <a:rPr lang="es-MX" dirty="0" smtClean="0"/>
              <a:t> </a:t>
            </a:r>
            <a:r>
              <a:rPr lang="es-MX" dirty="0" err="1" smtClean="0"/>
              <a:t>translate</a:t>
            </a:r>
            <a:r>
              <a:rPr lang="es-MX" dirty="0" smtClean="0"/>
              <a:t> </a:t>
            </a:r>
            <a:r>
              <a:rPr lang="es-MX" dirty="0" err="1" smtClean="0"/>
              <a:t>the</a:t>
            </a:r>
            <a:r>
              <a:rPr lang="es-MX" dirty="0" smtClean="0"/>
              <a:t> “</a:t>
            </a:r>
            <a:r>
              <a:rPr lang="es-MX" dirty="0" err="1" smtClean="0"/>
              <a:t>maths</a:t>
            </a:r>
            <a:r>
              <a:rPr lang="es-MX" dirty="0" smtClean="0"/>
              <a:t>” </a:t>
            </a:r>
            <a:r>
              <a:rPr lang="es-MX" dirty="0" err="1" smtClean="0"/>
              <a:t>to</a:t>
            </a:r>
            <a:r>
              <a:rPr lang="es-MX" dirty="0" smtClean="0"/>
              <a:t> real </a:t>
            </a:r>
            <a:r>
              <a:rPr lang="es-MX" dirty="0" err="1" smtClean="0"/>
              <a:t>world</a:t>
            </a:r>
            <a:r>
              <a:rPr lang="es-MX" dirty="0" smtClean="0"/>
              <a:t> </a:t>
            </a:r>
            <a:r>
              <a:rPr lang="es-MX" dirty="0" err="1" smtClean="0"/>
              <a:t>domain</a:t>
            </a:r>
            <a:r>
              <a:rPr lang="es-MX" dirty="0" smtClean="0"/>
              <a:t> </a:t>
            </a:r>
            <a:r>
              <a:rPr lang="es-MX" dirty="0" err="1" smtClean="0"/>
              <a:t>concepts</a:t>
            </a:r>
            <a:r>
              <a:rPr lang="es-MX" dirty="0" smtClean="0"/>
              <a:t>.</a:t>
            </a:r>
          </a:p>
          <a:p>
            <a:endParaRPr lang="es-MX" dirty="0" smtClean="0"/>
          </a:p>
          <a:p>
            <a:r>
              <a:rPr lang="es-MX" dirty="0" err="1" smtClean="0"/>
              <a:t>Interpretation</a:t>
            </a:r>
            <a:r>
              <a:rPr lang="es-MX" dirty="0" smtClean="0"/>
              <a:t> of </a:t>
            </a:r>
            <a:r>
              <a:rPr lang="es-MX" dirty="0" err="1" smtClean="0"/>
              <a:t>results</a:t>
            </a:r>
            <a:r>
              <a:rPr lang="es-MX" dirty="0" smtClean="0"/>
              <a:t> </a:t>
            </a:r>
            <a:r>
              <a:rPr lang="es-MX" dirty="0" err="1" smtClean="0"/>
              <a:t>must</a:t>
            </a:r>
            <a:r>
              <a:rPr lang="es-MX" dirty="0" smtClean="0"/>
              <a:t> </a:t>
            </a:r>
            <a:r>
              <a:rPr lang="es-MX" dirty="0" err="1" smtClean="0"/>
              <a:t>be</a:t>
            </a:r>
            <a:r>
              <a:rPr lang="es-MX" dirty="0" smtClean="0"/>
              <a:t> </a:t>
            </a:r>
            <a:r>
              <a:rPr lang="es-MX" dirty="0" err="1" smtClean="0"/>
              <a:t>confined</a:t>
            </a:r>
            <a:r>
              <a:rPr lang="es-MX" dirty="0" smtClean="0"/>
              <a:t> </a:t>
            </a:r>
            <a:r>
              <a:rPr lang="es-MX" dirty="0" err="1" smtClean="0"/>
              <a:t>to</a:t>
            </a:r>
            <a:r>
              <a:rPr lang="es-MX" dirty="0" smtClean="0"/>
              <a:t> </a:t>
            </a:r>
            <a:r>
              <a:rPr lang="es-MX" dirty="0" err="1" smtClean="0"/>
              <a:t>the</a:t>
            </a:r>
            <a:r>
              <a:rPr lang="es-MX" dirty="0" smtClean="0"/>
              <a:t> </a:t>
            </a:r>
            <a:r>
              <a:rPr lang="es-MX" dirty="0" err="1" smtClean="0"/>
              <a:t>limits</a:t>
            </a:r>
            <a:r>
              <a:rPr lang="es-MX" dirty="0" smtClean="0"/>
              <a:t> </a:t>
            </a:r>
            <a:r>
              <a:rPr lang="es-MX" dirty="0" err="1" smtClean="0"/>
              <a:t>imposed</a:t>
            </a:r>
            <a:r>
              <a:rPr lang="es-MX" dirty="0" smtClean="0"/>
              <a:t> </a:t>
            </a:r>
            <a:r>
              <a:rPr lang="es-MX" dirty="0" err="1" smtClean="0"/>
              <a:t>by</a:t>
            </a:r>
            <a:r>
              <a:rPr lang="es-MX" dirty="0" smtClean="0"/>
              <a:t> </a:t>
            </a:r>
            <a:r>
              <a:rPr lang="es-MX" dirty="0" err="1" smtClean="0"/>
              <a:t>the</a:t>
            </a:r>
            <a:r>
              <a:rPr lang="es-MX" dirty="0" smtClean="0"/>
              <a:t> </a:t>
            </a:r>
            <a:r>
              <a:rPr lang="es-MX" dirty="0" err="1" smtClean="0"/>
              <a:t>assumptions</a:t>
            </a:r>
            <a:r>
              <a:rPr lang="es-MX" dirty="0" smtClean="0"/>
              <a:t> </a:t>
            </a:r>
            <a:r>
              <a:rPr lang="es-MX" dirty="0" err="1" smtClean="0"/>
              <a:t>made</a:t>
            </a:r>
            <a:r>
              <a:rPr lang="es-MX" dirty="0" smtClean="0"/>
              <a:t> </a:t>
            </a:r>
            <a:r>
              <a:rPr lang="es-MX" dirty="0" err="1" smtClean="0"/>
              <a:t>during</a:t>
            </a:r>
            <a:r>
              <a:rPr lang="es-MX" dirty="0" smtClean="0"/>
              <a:t> </a:t>
            </a:r>
            <a:r>
              <a:rPr lang="es-MX" dirty="0" err="1" smtClean="0"/>
              <a:t>the</a:t>
            </a:r>
            <a:r>
              <a:rPr lang="es-MX" dirty="0" smtClean="0"/>
              <a:t> data </a:t>
            </a:r>
            <a:r>
              <a:rPr lang="es-MX" dirty="0" err="1" smtClean="0"/>
              <a:t>harvesting</a:t>
            </a:r>
            <a:r>
              <a:rPr lang="es-MX" dirty="0" smtClean="0"/>
              <a:t> and </a:t>
            </a:r>
            <a:r>
              <a:rPr lang="es-MX" dirty="0" err="1" smtClean="0"/>
              <a:t>reconstruction</a:t>
            </a:r>
            <a:endParaRPr lang="es-MX" dirty="0" smtClean="0"/>
          </a:p>
          <a:p>
            <a:pPr lvl="1"/>
            <a:r>
              <a:rPr lang="es-MX" dirty="0" smtClean="0"/>
              <a:t>Do </a:t>
            </a:r>
            <a:r>
              <a:rPr lang="es-MX" dirty="0" err="1" smtClean="0"/>
              <a:t>not</a:t>
            </a:r>
            <a:r>
              <a:rPr lang="es-MX" dirty="0" smtClean="0"/>
              <a:t> </a:t>
            </a:r>
            <a:r>
              <a:rPr lang="es-MX" dirty="0" err="1" smtClean="0"/>
              <a:t>make</a:t>
            </a:r>
            <a:r>
              <a:rPr lang="es-MX" dirty="0" smtClean="0"/>
              <a:t> </a:t>
            </a:r>
            <a:r>
              <a:rPr lang="es-MX" dirty="0" err="1" smtClean="0"/>
              <a:t>leaps</a:t>
            </a:r>
            <a:r>
              <a:rPr lang="es-MX" dirty="0" smtClean="0"/>
              <a:t> in </a:t>
            </a:r>
            <a:r>
              <a:rPr lang="es-MX" dirty="0" err="1" smtClean="0"/>
              <a:t>thinking</a:t>
            </a:r>
            <a:endParaRPr lang="en-GB" dirty="0" smtClean="0"/>
          </a:p>
          <a:p>
            <a:endParaRPr lang="es-MX" dirty="0" smtClean="0"/>
          </a:p>
          <a:p>
            <a:r>
              <a:rPr lang="es-MX" dirty="0" smtClean="0">
                <a:solidFill>
                  <a:srgbClr val="00B050"/>
                </a:solidFill>
              </a:rPr>
              <a:t>Rule of </a:t>
            </a:r>
            <a:r>
              <a:rPr lang="es-MX" dirty="0" err="1" smtClean="0">
                <a:solidFill>
                  <a:srgbClr val="00B050"/>
                </a:solidFill>
              </a:rPr>
              <a:t>thumb</a:t>
            </a:r>
            <a:r>
              <a:rPr lang="es-MX" dirty="0" smtClean="0"/>
              <a:t>: Data </a:t>
            </a:r>
            <a:r>
              <a:rPr lang="es-MX" dirty="0" err="1" smtClean="0"/>
              <a:t>analysis</a:t>
            </a:r>
            <a:r>
              <a:rPr lang="es-MX" dirty="0" smtClean="0"/>
              <a:t> </a:t>
            </a:r>
            <a:r>
              <a:rPr lang="es-MX" dirty="0" err="1" smtClean="0"/>
              <a:t>takes</a:t>
            </a:r>
            <a:r>
              <a:rPr lang="es-MX" dirty="0" smtClean="0"/>
              <a:t> at </a:t>
            </a:r>
            <a:r>
              <a:rPr lang="es-MX" dirty="0" err="1" smtClean="0"/>
              <a:t>least</a:t>
            </a:r>
            <a:r>
              <a:rPr lang="es-MX" dirty="0" smtClean="0"/>
              <a:t> 3 </a:t>
            </a:r>
            <a:r>
              <a:rPr lang="es-MX" dirty="0" err="1" smtClean="0"/>
              <a:t>to</a:t>
            </a:r>
            <a:r>
              <a:rPr lang="es-MX" dirty="0" smtClean="0"/>
              <a:t> 5 times data </a:t>
            </a:r>
            <a:r>
              <a:rPr lang="es-MX" dirty="0" err="1" smtClean="0"/>
              <a:t>collection</a:t>
            </a:r>
            <a:r>
              <a:rPr lang="es-MX" dirty="0" smtClean="0"/>
              <a:t> time. </a:t>
            </a:r>
            <a:r>
              <a:rPr lang="es-MX" dirty="0" err="1" smtClean="0"/>
              <a:t>If</a:t>
            </a:r>
            <a:r>
              <a:rPr lang="es-MX" dirty="0" smtClean="0"/>
              <a:t> </a:t>
            </a:r>
            <a:r>
              <a:rPr lang="es-MX" dirty="0" err="1" smtClean="0"/>
              <a:t>it</a:t>
            </a:r>
            <a:r>
              <a:rPr lang="es-MX" dirty="0" smtClean="0"/>
              <a:t> has </a:t>
            </a:r>
            <a:r>
              <a:rPr lang="es-MX" dirty="0" err="1" smtClean="0"/>
              <a:t>taken</a:t>
            </a:r>
            <a:r>
              <a:rPr lang="es-MX" dirty="0" smtClean="0"/>
              <a:t> </a:t>
            </a:r>
            <a:r>
              <a:rPr lang="es-MX" dirty="0" err="1" smtClean="0"/>
              <a:t>less</a:t>
            </a:r>
            <a:r>
              <a:rPr lang="es-MX" dirty="0" smtClean="0"/>
              <a:t>, </a:t>
            </a:r>
            <a:r>
              <a:rPr lang="es-MX" dirty="0" err="1" smtClean="0"/>
              <a:t>then</a:t>
            </a:r>
            <a:r>
              <a:rPr lang="es-MX" dirty="0" smtClean="0"/>
              <a:t> </a:t>
            </a:r>
            <a:r>
              <a:rPr lang="es-MX" dirty="0" err="1" smtClean="0"/>
              <a:t>your</a:t>
            </a:r>
            <a:r>
              <a:rPr lang="es-MX" dirty="0" smtClean="0"/>
              <a:t> </a:t>
            </a:r>
            <a:r>
              <a:rPr lang="es-MX" dirty="0" err="1" smtClean="0"/>
              <a:t>analysis</a:t>
            </a:r>
            <a:r>
              <a:rPr lang="es-MX" dirty="0" smtClean="0"/>
              <a:t> </a:t>
            </a:r>
            <a:r>
              <a:rPr lang="es-MX" dirty="0" err="1" smtClean="0"/>
              <a:t>is</a:t>
            </a:r>
            <a:r>
              <a:rPr lang="es-MX" dirty="0" smtClean="0"/>
              <a:t> </a:t>
            </a:r>
            <a:r>
              <a:rPr lang="es-MX" dirty="0" err="1" smtClean="0"/>
              <a:t>likely</a:t>
            </a:r>
            <a:r>
              <a:rPr lang="es-MX" dirty="0" smtClean="0"/>
              <a:t> </a:t>
            </a:r>
            <a:r>
              <a:rPr lang="es-MX" dirty="0" err="1" smtClean="0"/>
              <a:t>to</a:t>
            </a:r>
            <a:r>
              <a:rPr lang="es-MX" dirty="0" smtClean="0"/>
              <a:t> </a:t>
            </a:r>
            <a:r>
              <a:rPr lang="es-MX" dirty="0" err="1" smtClean="0"/>
              <a:t>be</a:t>
            </a:r>
            <a:r>
              <a:rPr lang="es-MX" dirty="0" smtClean="0"/>
              <a:t> </a:t>
            </a:r>
            <a:r>
              <a:rPr lang="es-MX" dirty="0" err="1" smtClean="0"/>
              <a:t>weak</a:t>
            </a:r>
            <a:r>
              <a:rPr lang="es-MX" dirty="0" smtClean="0"/>
              <a:t>, </a:t>
            </a:r>
            <a:r>
              <a:rPr lang="es-MX" dirty="0" err="1" smtClean="0"/>
              <a:t>coarse</a:t>
            </a:r>
            <a:r>
              <a:rPr lang="es-MX" dirty="0" smtClean="0"/>
              <a:t> </a:t>
            </a:r>
            <a:r>
              <a:rPr lang="es-MX" dirty="0" err="1" smtClean="0"/>
              <a:t>or</a:t>
            </a:r>
            <a:r>
              <a:rPr lang="es-MX" dirty="0" smtClean="0"/>
              <a:t> </a:t>
            </a:r>
            <a:r>
              <a:rPr lang="es-MX" dirty="0" err="1" smtClean="0"/>
              <a:t>careless</a:t>
            </a:r>
            <a:r>
              <a:rPr lang="es-MX" dirty="0" smtClean="0"/>
              <a:t>.</a:t>
            </a:r>
          </a:p>
          <a:p>
            <a:pPr lvl="1"/>
            <a:r>
              <a:rPr lang="es-MX" dirty="0" err="1" smtClean="0"/>
              <a:t>Example</a:t>
            </a:r>
            <a:r>
              <a:rPr lang="es-MX" dirty="0" smtClean="0"/>
              <a:t>: </a:t>
            </a:r>
            <a:r>
              <a:rPr lang="es-MX" dirty="0" err="1" smtClean="0"/>
              <a:t>One</a:t>
            </a:r>
            <a:r>
              <a:rPr lang="es-MX" dirty="0" smtClean="0"/>
              <a:t> </a:t>
            </a:r>
            <a:r>
              <a:rPr lang="es-MX" dirty="0" err="1" smtClean="0"/>
              <a:t>month</a:t>
            </a:r>
            <a:r>
              <a:rPr lang="es-MX" dirty="0" smtClean="0"/>
              <a:t> </a:t>
            </a:r>
            <a:r>
              <a:rPr lang="es-MX" dirty="0" err="1" smtClean="0"/>
              <a:t>collecting</a:t>
            </a:r>
            <a:r>
              <a:rPr lang="es-MX" dirty="0" smtClean="0"/>
              <a:t> data – 5 </a:t>
            </a:r>
            <a:r>
              <a:rPr lang="es-MX" dirty="0" err="1" smtClean="0"/>
              <a:t>months</a:t>
            </a:r>
            <a:r>
              <a:rPr lang="es-MX" dirty="0" smtClean="0"/>
              <a:t> </a:t>
            </a:r>
            <a:r>
              <a:rPr lang="es-MX" dirty="0" err="1" smtClean="0"/>
              <a:t>worth</a:t>
            </a:r>
            <a:r>
              <a:rPr lang="es-MX" dirty="0" smtClean="0"/>
              <a:t> of </a:t>
            </a:r>
            <a:r>
              <a:rPr lang="es-MX" dirty="0" err="1" smtClean="0"/>
              <a:t>analysis</a:t>
            </a:r>
            <a:r>
              <a:rPr lang="es-MX" dirty="0" smtClean="0"/>
              <a:t>.</a:t>
            </a: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25</a:t>
            </a:fld>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Interpretation</a:t>
            </a:r>
            <a:r>
              <a:rPr lang="es-MX" dirty="0" smtClean="0"/>
              <a:t> </a:t>
            </a:r>
            <a:r>
              <a:rPr lang="es-MX" dirty="0" err="1" smtClean="0"/>
              <a:t>guidelines</a:t>
            </a:r>
            <a:endParaRPr lang="en-GB" dirty="0"/>
          </a:p>
        </p:txBody>
      </p:sp>
      <p:sp>
        <p:nvSpPr>
          <p:cNvPr id="3" name="2 Marcador de contenido"/>
          <p:cNvSpPr>
            <a:spLocks noGrp="1"/>
          </p:cNvSpPr>
          <p:nvPr>
            <p:ph idx="1"/>
          </p:nvPr>
        </p:nvSpPr>
        <p:spPr/>
        <p:txBody>
          <a:bodyPr>
            <a:normAutofit fontScale="92500"/>
          </a:bodyPr>
          <a:lstStyle/>
          <a:p>
            <a:r>
              <a:rPr lang="es-MX" dirty="0" err="1" smtClean="0"/>
              <a:t>The</a:t>
            </a:r>
            <a:r>
              <a:rPr lang="es-MX" dirty="0" smtClean="0"/>
              <a:t> </a:t>
            </a:r>
            <a:r>
              <a:rPr lang="es-MX" dirty="0" err="1" smtClean="0"/>
              <a:t>laws</a:t>
            </a:r>
            <a:r>
              <a:rPr lang="es-MX" dirty="0" smtClean="0"/>
              <a:t> of </a:t>
            </a:r>
            <a:r>
              <a:rPr lang="es-MX" dirty="0" err="1" smtClean="0"/>
              <a:t>physics</a:t>
            </a:r>
            <a:r>
              <a:rPr lang="es-MX" dirty="0" smtClean="0"/>
              <a:t> are </a:t>
            </a:r>
            <a:r>
              <a:rPr lang="es-MX" dirty="0" err="1" smtClean="0"/>
              <a:t>what</a:t>
            </a:r>
            <a:r>
              <a:rPr lang="es-MX" dirty="0" smtClean="0"/>
              <a:t> </a:t>
            </a:r>
            <a:r>
              <a:rPr lang="es-MX" dirty="0" err="1" smtClean="0"/>
              <a:t>they</a:t>
            </a:r>
            <a:r>
              <a:rPr lang="es-MX" dirty="0" smtClean="0"/>
              <a:t> are…</a:t>
            </a:r>
          </a:p>
          <a:p>
            <a:r>
              <a:rPr lang="es-MX" dirty="0" smtClean="0"/>
              <a:t>…</a:t>
            </a:r>
            <a:r>
              <a:rPr lang="es-MX" dirty="0" err="1" smtClean="0"/>
              <a:t>but</a:t>
            </a:r>
            <a:r>
              <a:rPr lang="es-MX" dirty="0" smtClean="0"/>
              <a:t> </a:t>
            </a:r>
            <a:r>
              <a:rPr lang="es-MX" dirty="0" err="1" smtClean="0"/>
              <a:t>research</a:t>
            </a:r>
            <a:r>
              <a:rPr lang="es-MX" dirty="0" smtClean="0"/>
              <a:t>/</a:t>
            </a:r>
            <a:r>
              <a:rPr lang="es-MX" dirty="0" err="1" smtClean="0"/>
              <a:t>experimentation</a:t>
            </a:r>
            <a:r>
              <a:rPr lang="es-MX" dirty="0" smtClean="0"/>
              <a:t> </a:t>
            </a:r>
            <a:r>
              <a:rPr lang="es-MX" dirty="0" err="1" smtClean="0"/>
              <a:t>results</a:t>
            </a:r>
            <a:r>
              <a:rPr lang="es-MX" dirty="0" smtClean="0"/>
              <a:t> are </a:t>
            </a:r>
            <a:r>
              <a:rPr lang="es-MX" dirty="0" err="1" smtClean="0"/>
              <a:t>not</a:t>
            </a:r>
            <a:r>
              <a:rPr lang="es-MX" dirty="0" smtClean="0"/>
              <a:t> </a:t>
            </a:r>
            <a:r>
              <a:rPr lang="es-MX" dirty="0" err="1" smtClean="0"/>
              <a:t>immutable</a:t>
            </a:r>
            <a:r>
              <a:rPr lang="es-MX" dirty="0" smtClean="0"/>
              <a:t>.</a:t>
            </a:r>
          </a:p>
          <a:p>
            <a:pPr lvl="1"/>
            <a:r>
              <a:rPr lang="es-MX" dirty="0" err="1" smtClean="0"/>
              <a:t>They</a:t>
            </a:r>
            <a:r>
              <a:rPr lang="es-MX" dirty="0" smtClean="0"/>
              <a:t> </a:t>
            </a:r>
            <a:r>
              <a:rPr lang="es-MX" dirty="0" err="1" smtClean="0"/>
              <a:t>strongly</a:t>
            </a:r>
            <a:r>
              <a:rPr lang="es-MX" dirty="0" smtClean="0"/>
              <a:t> </a:t>
            </a:r>
            <a:r>
              <a:rPr lang="es-MX" dirty="0" err="1" smtClean="0"/>
              <a:t>depend</a:t>
            </a:r>
            <a:r>
              <a:rPr lang="es-MX" dirty="0" smtClean="0"/>
              <a:t> </a:t>
            </a:r>
            <a:r>
              <a:rPr lang="es-MX" dirty="0" err="1" smtClean="0"/>
              <a:t>on</a:t>
            </a:r>
            <a:r>
              <a:rPr lang="es-MX" dirty="0" smtClean="0"/>
              <a:t> </a:t>
            </a:r>
            <a:r>
              <a:rPr lang="es-MX" dirty="0" err="1" smtClean="0"/>
              <a:t>the</a:t>
            </a:r>
            <a:r>
              <a:rPr lang="es-MX" dirty="0" smtClean="0"/>
              <a:t> </a:t>
            </a:r>
            <a:r>
              <a:rPr lang="es-MX" dirty="0" err="1" smtClean="0"/>
              <a:t>decisions</a:t>
            </a:r>
            <a:r>
              <a:rPr lang="es-MX" dirty="0" smtClean="0"/>
              <a:t> </a:t>
            </a:r>
            <a:r>
              <a:rPr lang="es-MX" dirty="0" err="1" smtClean="0"/>
              <a:t>made</a:t>
            </a:r>
            <a:r>
              <a:rPr lang="es-MX" dirty="0" smtClean="0"/>
              <a:t> </a:t>
            </a:r>
            <a:r>
              <a:rPr lang="es-MX" dirty="0" err="1" smtClean="0"/>
              <a:t>during</a:t>
            </a:r>
            <a:r>
              <a:rPr lang="es-MX" dirty="0" smtClean="0"/>
              <a:t> </a:t>
            </a:r>
            <a:r>
              <a:rPr lang="es-MX" dirty="0" err="1" smtClean="0"/>
              <a:t>the</a:t>
            </a:r>
            <a:r>
              <a:rPr lang="es-MX" dirty="0" smtClean="0"/>
              <a:t> data </a:t>
            </a:r>
            <a:r>
              <a:rPr lang="es-MX" dirty="0" err="1" smtClean="0"/>
              <a:t>harvesting</a:t>
            </a:r>
            <a:r>
              <a:rPr lang="es-MX" dirty="0" smtClean="0"/>
              <a:t>, data </a:t>
            </a:r>
            <a:r>
              <a:rPr lang="es-MX" dirty="0" err="1" smtClean="0"/>
              <a:t>reconstruction</a:t>
            </a:r>
            <a:r>
              <a:rPr lang="es-MX" dirty="0" smtClean="0"/>
              <a:t> and </a:t>
            </a:r>
            <a:r>
              <a:rPr lang="es-MX" dirty="0" err="1" smtClean="0"/>
              <a:t>the</a:t>
            </a:r>
            <a:r>
              <a:rPr lang="es-MX" dirty="0" smtClean="0"/>
              <a:t> </a:t>
            </a:r>
            <a:r>
              <a:rPr lang="es-MX" dirty="0" err="1" smtClean="0"/>
              <a:t>three</a:t>
            </a:r>
            <a:r>
              <a:rPr lang="es-MX" dirty="0" smtClean="0"/>
              <a:t> </a:t>
            </a:r>
            <a:r>
              <a:rPr lang="es-MX" dirty="0" err="1" smtClean="0"/>
              <a:t>stages</a:t>
            </a:r>
            <a:r>
              <a:rPr lang="es-MX" dirty="0" smtClean="0"/>
              <a:t> of </a:t>
            </a:r>
            <a:r>
              <a:rPr lang="es-MX" dirty="0" err="1" smtClean="0"/>
              <a:t>the</a:t>
            </a:r>
            <a:r>
              <a:rPr lang="es-MX" dirty="0" smtClean="0"/>
              <a:t> </a:t>
            </a:r>
            <a:r>
              <a:rPr lang="es-MX" dirty="0" err="1" smtClean="0"/>
              <a:t>analysis</a:t>
            </a:r>
            <a:r>
              <a:rPr lang="es-MX" dirty="0" smtClean="0"/>
              <a:t> </a:t>
            </a:r>
            <a:r>
              <a:rPr lang="es-MX" dirty="0" err="1" smtClean="0"/>
              <a:t>process</a:t>
            </a:r>
            <a:r>
              <a:rPr lang="es-MX" dirty="0" smtClean="0"/>
              <a:t>.</a:t>
            </a:r>
          </a:p>
          <a:p>
            <a:pPr lvl="1"/>
            <a:r>
              <a:rPr lang="es-MX" b="1" dirty="0" err="1" smtClean="0">
                <a:solidFill>
                  <a:srgbClr val="FF0000"/>
                </a:solidFill>
              </a:rPr>
              <a:t>It</a:t>
            </a:r>
            <a:r>
              <a:rPr lang="es-MX" b="1" dirty="0" smtClean="0">
                <a:solidFill>
                  <a:srgbClr val="FF0000"/>
                </a:solidFill>
              </a:rPr>
              <a:t> </a:t>
            </a:r>
            <a:r>
              <a:rPr lang="es-MX" b="1" dirty="0" err="1" smtClean="0">
                <a:solidFill>
                  <a:srgbClr val="FF0000"/>
                </a:solidFill>
              </a:rPr>
              <a:t>is</a:t>
            </a:r>
            <a:r>
              <a:rPr lang="es-MX" b="1" dirty="0" smtClean="0">
                <a:solidFill>
                  <a:srgbClr val="FF0000"/>
                </a:solidFill>
              </a:rPr>
              <a:t> </a:t>
            </a:r>
            <a:r>
              <a:rPr lang="es-MX" b="1" dirty="0" err="1" smtClean="0">
                <a:solidFill>
                  <a:srgbClr val="FF0000"/>
                </a:solidFill>
              </a:rPr>
              <a:t>the</a:t>
            </a:r>
            <a:r>
              <a:rPr lang="es-MX" b="1" dirty="0" smtClean="0">
                <a:solidFill>
                  <a:srgbClr val="FF0000"/>
                </a:solidFill>
              </a:rPr>
              <a:t> </a:t>
            </a:r>
            <a:r>
              <a:rPr lang="es-MX" b="1" dirty="0" err="1" smtClean="0">
                <a:solidFill>
                  <a:srgbClr val="FF0000"/>
                </a:solidFill>
              </a:rPr>
              <a:t>duty</a:t>
            </a:r>
            <a:r>
              <a:rPr lang="es-MX" b="1" dirty="0" smtClean="0">
                <a:solidFill>
                  <a:srgbClr val="FF0000"/>
                </a:solidFill>
              </a:rPr>
              <a:t> of </a:t>
            </a:r>
            <a:r>
              <a:rPr lang="es-MX" b="1" dirty="0" err="1" smtClean="0">
                <a:solidFill>
                  <a:srgbClr val="FF0000"/>
                </a:solidFill>
              </a:rPr>
              <a:t>the</a:t>
            </a:r>
            <a:r>
              <a:rPr lang="es-MX" b="1" dirty="0" smtClean="0">
                <a:solidFill>
                  <a:srgbClr val="FF0000"/>
                </a:solidFill>
              </a:rPr>
              <a:t> </a:t>
            </a:r>
            <a:r>
              <a:rPr lang="es-MX" b="1" dirty="0" err="1" smtClean="0">
                <a:solidFill>
                  <a:srgbClr val="FF0000"/>
                </a:solidFill>
              </a:rPr>
              <a:t>researcher</a:t>
            </a:r>
            <a:r>
              <a:rPr lang="es-MX" b="1" dirty="0" smtClean="0">
                <a:solidFill>
                  <a:srgbClr val="FF0000"/>
                </a:solidFill>
              </a:rPr>
              <a:t> </a:t>
            </a:r>
            <a:r>
              <a:rPr lang="es-MX" b="1" dirty="0" err="1" smtClean="0">
                <a:solidFill>
                  <a:srgbClr val="FF0000"/>
                </a:solidFill>
              </a:rPr>
              <a:t>to</a:t>
            </a:r>
            <a:r>
              <a:rPr lang="es-MX" b="1" dirty="0" smtClean="0">
                <a:solidFill>
                  <a:srgbClr val="FF0000"/>
                </a:solidFill>
              </a:rPr>
              <a:t> </a:t>
            </a:r>
            <a:r>
              <a:rPr lang="es-MX" b="1" dirty="0" err="1" smtClean="0">
                <a:solidFill>
                  <a:srgbClr val="FF0000"/>
                </a:solidFill>
              </a:rPr>
              <a:t>make</a:t>
            </a:r>
            <a:r>
              <a:rPr lang="es-MX" b="1" dirty="0" smtClean="0">
                <a:solidFill>
                  <a:srgbClr val="FF0000"/>
                </a:solidFill>
              </a:rPr>
              <a:t> </a:t>
            </a:r>
            <a:r>
              <a:rPr lang="es-MX" b="1" dirty="0" err="1" smtClean="0">
                <a:solidFill>
                  <a:srgbClr val="FF0000"/>
                </a:solidFill>
              </a:rPr>
              <a:t>the</a:t>
            </a:r>
            <a:r>
              <a:rPr lang="es-MX" b="1" dirty="0" smtClean="0">
                <a:solidFill>
                  <a:srgbClr val="FF0000"/>
                </a:solidFill>
              </a:rPr>
              <a:t> </a:t>
            </a:r>
            <a:r>
              <a:rPr lang="es-MX" b="1" dirty="0" err="1" smtClean="0">
                <a:solidFill>
                  <a:srgbClr val="FF0000"/>
                </a:solidFill>
              </a:rPr>
              <a:t>best</a:t>
            </a:r>
            <a:r>
              <a:rPr lang="es-MX" b="1" dirty="0" smtClean="0">
                <a:solidFill>
                  <a:srgbClr val="FF0000"/>
                </a:solidFill>
              </a:rPr>
              <a:t> </a:t>
            </a:r>
            <a:r>
              <a:rPr lang="es-MX" b="1" dirty="0" err="1" smtClean="0">
                <a:solidFill>
                  <a:srgbClr val="FF0000"/>
                </a:solidFill>
              </a:rPr>
              <a:t>decision</a:t>
            </a:r>
            <a:r>
              <a:rPr lang="es-MX" b="1" dirty="0" smtClean="0">
                <a:solidFill>
                  <a:srgbClr val="FF0000"/>
                </a:solidFill>
              </a:rPr>
              <a:t> </a:t>
            </a:r>
            <a:r>
              <a:rPr lang="es-MX" b="1" dirty="0" err="1" smtClean="0">
                <a:solidFill>
                  <a:srgbClr val="FF0000"/>
                </a:solidFill>
              </a:rPr>
              <a:t>to</a:t>
            </a:r>
            <a:r>
              <a:rPr lang="es-MX" b="1" dirty="0" smtClean="0">
                <a:solidFill>
                  <a:srgbClr val="FF0000"/>
                </a:solidFill>
              </a:rPr>
              <a:t> </a:t>
            </a:r>
            <a:r>
              <a:rPr lang="es-MX" b="1" dirty="0" err="1" smtClean="0">
                <a:solidFill>
                  <a:srgbClr val="FF0000"/>
                </a:solidFill>
              </a:rPr>
              <a:t>arrive</a:t>
            </a:r>
            <a:r>
              <a:rPr lang="es-MX" b="1" dirty="0" smtClean="0">
                <a:solidFill>
                  <a:srgbClr val="FF0000"/>
                </a:solidFill>
              </a:rPr>
              <a:t> at </a:t>
            </a:r>
            <a:r>
              <a:rPr lang="es-MX" b="1" dirty="0" err="1" smtClean="0">
                <a:solidFill>
                  <a:srgbClr val="FF0000"/>
                </a:solidFill>
              </a:rPr>
              <a:t>the</a:t>
            </a:r>
            <a:r>
              <a:rPr lang="es-MX" b="1" dirty="0" smtClean="0">
                <a:solidFill>
                  <a:srgbClr val="FF0000"/>
                </a:solidFill>
              </a:rPr>
              <a:t> </a:t>
            </a:r>
            <a:r>
              <a:rPr lang="es-MX" b="1" dirty="0" err="1" smtClean="0">
                <a:solidFill>
                  <a:srgbClr val="FF0000"/>
                </a:solidFill>
              </a:rPr>
              <a:t>most</a:t>
            </a:r>
            <a:r>
              <a:rPr lang="es-MX" b="1" dirty="0" smtClean="0">
                <a:solidFill>
                  <a:srgbClr val="FF0000"/>
                </a:solidFill>
              </a:rPr>
              <a:t> </a:t>
            </a:r>
            <a:r>
              <a:rPr lang="es-MX" b="1" dirty="0" err="1" smtClean="0">
                <a:solidFill>
                  <a:srgbClr val="FF0000"/>
                </a:solidFill>
              </a:rPr>
              <a:t>robust</a:t>
            </a:r>
            <a:r>
              <a:rPr lang="es-MX" b="1" dirty="0" smtClean="0">
                <a:solidFill>
                  <a:srgbClr val="FF0000"/>
                </a:solidFill>
              </a:rPr>
              <a:t> </a:t>
            </a:r>
            <a:r>
              <a:rPr lang="es-MX" b="1" dirty="0" err="1" smtClean="0">
                <a:solidFill>
                  <a:srgbClr val="FF0000"/>
                </a:solidFill>
              </a:rPr>
              <a:t>outcome</a:t>
            </a:r>
            <a:r>
              <a:rPr lang="es-MX" dirty="0" smtClean="0"/>
              <a:t>.</a:t>
            </a:r>
          </a:p>
          <a:p>
            <a:pPr lvl="1"/>
            <a:r>
              <a:rPr lang="es-MX" dirty="0" err="1" smtClean="0"/>
              <a:t>Interpretation</a:t>
            </a:r>
            <a:r>
              <a:rPr lang="es-MX" dirty="0" smtClean="0"/>
              <a:t>, </a:t>
            </a:r>
            <a:r>
              <a:rPr lang="es-MX" dirty="0" err="1" smtClean="0"/>
              <a:t>interpretation</a:t>
            </a:r>
            <a:r>
              <a:rPr lang="es-MX" dirty="0" smtClean="0"/>
              <a:t>, </a:t>
            </a:r>
            <a:r>
              <a:rPr lang="es-MX" dirty="0" err="1" smtClean="0"/>
              <a:t>interpretation</a:t>
            </a:r>
            <a:r>
              <a:rPr lang="es-MX" dirty="0" smtClean="0"/>
              <a:t>… LOOK at </a:t>
            </a:r>
            <a:r>
              <a:rPr lang="es-MX" dirty="0" err="1" smtClean="0"/>
              <a:t>your</a:t>
            </a:r>
            <a:r>
              <a:rPr lang="es-MX" dirty="0" smtClean="0"/>
              <a:t> data!</a:t>
            </a:r>
          </a:p>
          <a:p>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26</a:t>
            </a:fld>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41987" name="Rectangle 3"/>
          <p:cNvSpPr>
            <a:spLocks noGrp="1" noChangeArrowheads="1"/>
          </p:cNvSpPr>
          <p:nvPr>
            <p:ph type="body" idx="1"/>
          </p:nvPr>
        </p:nvSpPr>
        <p:spPr/>
        <p:txBody>
          <a:bodyPr>
            <a:normAutofit fontScale="77500" lnSpcReduction="20000"/>
          </a:bodyPr>
          <a:lstStyle/>
          <a:p>
            <a:r>
              <a:rPr lang="es-ES_tradnl" dirty="0" err="1" smtClean="0"/>
              <a:t>Minutely</a:t>
            </a:r>
            <a:r>
              <a:rPr lang="es-ES_tradnl" dirty="0" smtClean="0"/>
              <a:t> describe </a:t>
            </a:r>
            <a:r>
              <a:rPr lang="es-ES_tradnl" dirty="0" err="1" smtClean="0"/>
              <a:t>all</a:t>
            </a:r>
            <a:r>
              <a:rPr lang="es-ES_tradnl" dirty="0" smtClean="0"/>
              <a:t> </a:t>
            </a:r>
            <a:r>
              <a:rPr lang="es-ES_tradnl" dirty="0" err="1" smtClean="0"/>
              <a:t>results</a:t>
            </a:r>
            <a:r>
              <a:rPr lang="es-ES_tradnl" dirty="0" smtClean="0"/>
              <a:t> </a:t>
            </a:r>
            <a:r>
              <a:rPr lang="es-ES_tradnl" dirty="0" err="1" smtClean="0"/>
              <a:t>with</a:t>
            </a:r>
            <a:r>
              <a:rPr lang="es-ES_tradnl" dirty="0" smtClean="0"/>
              <a:t> </a:t>
            </a:r>
            <a:r>
              <a:rPr lang="es-ES_tradnl" dirty="0" err="1" smtClean="0"/>
              <a:t>clear</a:t>
            </a:r>
            <a:r>
              <a:rPr lang="es-ES_tradnl" dirty="0" smtClean="0"/>
              <a:t> </a:t>
            </a:r>
            <a:r>
              <a:rPr lang="es-ES_tradnl" dirty="0" err="1" smtClean="0"/>
              <a:t>distinction</a:t>
            </a:r>
            <a:r>
              <a:rPr lang="es-ES_tradnl" dirty="0" smtClean="0"/>
              <a:t> </a:t>
            </a:r>
            <a:r>
              <a:rPr lang="es-ES_tradnl" dirty="0" err="1" smtClean="0"/>
              <a:t>between</a:t>
            </a:r>
            <a:r>
              <a:rPr lang="es-ES_tradnl" dirty="0" smtClean="0"/>
              <a:t> </a:t>
            </a:r>
            <a:r>
              <a:rPr lang="es-ES_tradnl" dirty="0" err="1" smtClean="0"/>
              <a:t>quantitative</a:t>
            </a:r>
            <a:r>
              <a:rPr lang="es-ES_tradnl" dirty="0" smtClean="0"/>
              <a:t> and </a:t>
            </a:r>
            <a:r>
              <a:rPr lang="es-ES_tradnl" dirty="0" err="1" smtClean="0"/>
              <a:t>qualitate</a:t>
            </a:r>
            <a:r>
              <a:rPr lang="es-ES_tradnl" dirty="0" smtClean="0"/>
              <a:t> </a:t>
            </a:r>
            <a:r>
              <a:rPr lang="es-ES_tradnl" dirty="0" err="1" smtClean="0"/>
              <a:t>statements</a:t>
            </a:r>
            <a:endParaRPr lang="es-ES_tradnl" dirty="0" smtClean="0"/>
          </a:p>
          <a:p>
            <a:endParaRPr lang="es-ES_tradnl" dirty="0" smtClean="0"/>
          </a:p>
          <a:p>
            <a:r>
              <a:rPr lang="es-ES_tradnl" dirty="0" smtClean="0"/>
              <a:t>Do </a:t>
            </a:r>
            <a:r>
              <a:rPr lang="es-ES_tradnl" b="1" dirty="0" smtClean="0">
                <a:solidFill>
                  <a:srgbClr val="FF0000"/>
                </a:solidFill>
              </a:rPr>
              <a:t>NOT</a:t>
            </a:r>
            <a:r>
              <a:rPr lang="es-ES_tradnl" dirty="0" smtClean="0"/>
              <a:t> </a:t>
            </a:r>
            <a:r>
              <a:rPr lang="es-ES_tradnl" dirty="0" err="1" smtClean="0"/>
              <a:t>include</a:t>
            </a:r>
            <a:r>
              <a:rPr lang="es-ES_tradnl" dirty="0" smtClean="0"/>
              <a:t> </a:t>
            </a:r>
            <a:r>
              <a:rPr lang="es-ES_tradnl" dirty="0" err="1" smtClean="0"/>
              <a:t>any</a:t>
            </a:r>
            <a:r>
              <a:rPr lang="es-ES_tradnl" dirty="0" smtClean="0"/>
              <a:t> </a:t>
            </a:r>
            <a:r>
              <a:rPr lang="es-ES_tradnl" dirty="0" err="1" smtClean="0"/>
              <a:t>judgement</a:t>
            </a:r>
            <a:r>
              <a:rPr lang="es-ES_tradnl" dirty="0" smtClean="0"/>
              <a:t> </a:t>
            </a:r>
            <a:r>
              <a:rPr lang="es-ES_tradnl" dirty="0" err="1" smtClean="0"/>
              <a:t>or</a:t>
            </a:r>
            <a:r>
              <a:rPr lang="es-ES_tradnl" dirty="0" smtClean="0"/>
              <a:t> </a:t>
            </a:r>
            <a:r>
              <a:rPr lang="es-ES_tradnl" dirty="0" err="1" smtClean="0"/>
              <a:t>adjective</a:t>
            </a:r>
            <a:endParaRPr lang="es-ES_tradnl" dirty="0" smtClean="0"/>
          </a:p>
          <a:p>
            <a:pPr lvl="1"/>
            <a:r>
              <a:rPr lang="es-ES_tradnl" dirty="0" err="1" smtClean="0"/>
              <a:t>Stay</a:t>
            </a:r>
            <a:r>
              <a:rPr lang="es-ES_tradnl" dirty="0" smtClean="0"/>
              <a:t> </a:t>
            </a:r>
            <a:r>
              <a:rPr lang="es-ES_tradnl" dirty="0" err="1" smtClean="0"/>
              <a:t>objective</a:t>
            </a:r>
            <a:r>
              <a:rPr lang="es-ES_tradnl" dirty="0" smtClean="0"/>
              <a:t> at </a:t>
            </a:r>
            <a:r>
              <a:rPr lang="es-ES_tradnl" dirty="0" err="1" smtClean="0"/>
              <a:t>all</a:t>
            </a:r>
            <a:r>
              <a:rPr lang="es-ES_tradnl" dirty="0" smtClean="0"/>
              <a:t> times</a:t>
            </a:r>
          </a:p>
          <a:p>
            <a:pPr lvl="1"/>
            <a:r>
              <a:rPr lang="es-ES_tradnl" dirty="0" err="1" smtClean="0"/>
              <a:t>Stick</a:t>
            </a:r>
            <a:r>
              <a:rPr lang="es-ES_tradnl" dirty="0" smtClean="0"/>
              <a:t> </a:t>
            </a:r>
            <a:r>
              <a:rPr lang="es-ES_tradnl" dirty="0" err="1" smtClean="0"/>
              <a:t>to</a:t>
            </a:r>
            <a:r>
              <a:rPr lang="es-ES_tradnl" dirty="0" smtClean="0"/>
              <a:t> </a:t>
            </a:r>
            <a:r>
              <a:rPr lang="es-ES_tradnl" dirty="0" err="1" smtClean="0"/>
              <a:t>your</a:t>
            </a:r>
            <a:r>
              <a:rPr lang="es-ES_tradnl" dirty="0" smtClean="0"/>
              <a:t> </a:t>
            </a:r>
            <a:r>
              <a:rPr lang="es-ES_tradnl" dirty="0" err="1" smtClean="0"/>
              <a:t>results</a:t>
            </a:r>
            <a:r>
              <a:rPr lang="es-ES_tradnl" dirty="0" smtClean="0"/>
              <a:t> and do </a:t>
            </a:r>
            <a:r>
              <a:rPr lang="es-ES_tradnl" dirty="0" err="1" smtClean="0"/>
              <a:t>not</a:t>
            </a:r>
            <a:r>
              <a:rPr lang="es-ES_tradnl" dirty="0" smtClean="0"/>
              <a:t> </a:t>
            </a:r>
            <a:r>
              <a:rPr lang="es-ES_tradnl" dirty="0" err="1" smtClean="0"/>
              <a:t>extrapolate</a:t>
            </a:r>
            <a:endParaRPr lang="es-ES_tradnl" dirty="0" smtClean="0"/>
          </a:p>
          <a:p>
            <a:pPr lvl="1"/>
            <a:r>
              <a:rPr lang="es-ES_tradnl" dirty="0" err="1" smtClean="0"/>
              <a:t>This</a:t>
            </a:r>
            <a:r>
              <a:rPr lang="es-ES_tradnl" dirty="0" smtClean="0"/>
              <a:t> </a:t>
            </a:r>
            <a:r>
              <a:rPr lang="es-ES_tradnl" dirty="0" err="1" smtClean="0"/>
              <a:t>is</a:t>
            </a:r>
            <a:r>
              <a:rPr lang="es-ES_tradnl" dirty="0" smtClean="0"/>
              <a:t> </a:t>
            </a:r>
            <a:r>
              <a:rPr lang="es-ES_tradnl" dirty="0" err="1" smtClean="0"/>
              <a:t>just</a:t>
            </a:r>
            <a:r>
              <a:rPr lang="es-ES_tradnl" dirty="0" smtClean="0"/>
              <a:t> a </a:t>
            </a:r>
            <a:r>
              <a:rPr lang="es-ES_tradnl" dirty="0" err="1" smtClean="0"/>
              <a:t>reporting</a:t>
            </a:r>
            <a:r>
              <a:rPr lang="es-ES_tradnl" dirty="0" smtClean="0"/>
              <a:t> </a:t>
            </a:r>
            <a:r>
              <a:rPr lang="es-ES_tradnl" dirty="0" err="1" smtClean="0"/>
              <a:t>exercise</a:t>
            </a:r>
            <a:r>
              <a:rPr lang="es-ES_tradnl" dirty="0" smtClean="0"/>
              <a:t>, </a:t>
            </a:r>
            <a:r>
              <a:rPr lang="es-ES_tradnl" dirty="0" err="1" smtClean="0"/>
              <a:t>the</a:t>
            </a:r>
            <a:r>
              <a:rPr lang="es-ES_tradnl" dirty="0" smtClean="0"/>
              <a:t> time </a:t>
            </a:r>
            <a:r>
              <a:rPr lang="es-ES_tradnl" dirty="0" err="1" smtClean="0"/>
              <a:t>to</a:t>
            </a:r>
            <a:r>
              <a:rPr lang="es-ES_tradnl" dirty="0" smtClean="0"/>
              <a:t> </a:t>
            </a:r>
            <a:r>
              <a:rPr lang="es-ES_tradnl" dirty="0" err="1" smtClean="0"/>
              <a:t>speculate</a:t>
            </a:r>
            <a:r>
              <a:rPr lang="es-ES_tradnl" dirty="0" smtClean="0"/>
              <a:t> </a:t>
            </a:r>
            <a:r>
              <a:rPr lang="es-ES_tradnl" dirty="0" err="1" smtClean="0"/>
              <a:t>will</a:t>
            </a:r>
            <a:r>
              <a:rPr lang="es-ES_tradnl" dirty="0" smtClean="0"/>
              <a:t> come in </a:t>
            </a:r>
            <a:r>
              <a:rPr lang="es-ES_tradnl" dirty="0" err="1" smtClean="0"/>
              <a:t>your</a:t>
            </a:r>
            <a:r>
              <a:rPr lang="es-ES_tradnl" dirty="0" smtClean="0"/>
              <a:t> </a:t>
            </a:r>
            <a:r>
              <a:rPr lang="es-ES_tradnl" dirty="0" err="1" smtClean="0"/>
              <a:t>conclusions</a:t>
            </a:r>
            <a:r>
              <a:rPr lang="es-ES_tradnl" dirty="0" smtClean="0"/>
              <a:t> </a:t>
            </a:r>
            <a:r>
              <a:rPr lang="es-ES_tradnl" dirty="0" err="1" smtClean="0"/>
              <a:t>chapter</a:t>
            </a:r>
            <a:r>
              <a:rPr lang="es-ES_tradnl" dirty="0" smtClean="0"/>
              <a:t> </a:t>
            </a:r>
            <a:r>
              <a:rPr lang="es-ES_tradnl" dirty="0" err="1" smtClean="0"/>
              <a:t>if</a:t>
            </a:r>
            <a:r>
              <a:rPr lang="es-ES_tradnl" dirty="0" smtClean="0"/>
              <a:t> </a:t>
            </a:r>
            <a:r>
              <a:rPr lang="es-ES_tradnl" dirty="0" err="1" smtClean="0"/>
              <a:t>you</a:t>
            </a:r>
            <a:r>
              <a:rPr lang="es-ES_tradnl" dirty="0" smtClean="0"/>
              <a:t> </a:t>
            </a:r>
            <a:r>
              <a:rPr lang="es-ES_tradnl" dirty="0" err="1" smtClean="0"/>
              <a:t>want</a:t>
            </a:r>
            <a:endParaRPr lang="es-ES_tradnl" dirty="0" smtClean="0"/>
          </a:p>
          <a:p>
            <a:endParaRPr lang="es-ES_tradnl" dirty="0" smtClean="0"/>
          </a:p>
          <a:p>
            <a:r>
              <a:rPr lang="es-ES_tradnl" dirty="0" smtClean="0"/>
              <a:t>Do </a:t>
            </a:r>
            <a:r>
              <a:rPr lang="es-ES_tradnl" dirty="0" err="1" smtClean="0"/>
              <a:t>not</a:t>
            </a:r>
            <a:r>
              <a:rPr lang="es-ES_tradnl" dirty="0" smtClean="0"/>
              <a:t> </a:t>
            </a:r>
            <a:r>
              <a:rPr lang="es-ES_tradnl" dirty="0" err="1" smtClean="0"/>
              <a:t>be</a:t>
            </a:r>
            <a:r>
              <a:rPr lang="es-ES_tradnl" dirty="0" smtClean="0"/>
              <a:t> </a:t>
            </a:r>
            <a:r>
              <a:rPr lang="es-ES_tradnl" dirty="0" err="1" smtClean="0"/>
              <a:t>afraid</a:t>
            </a:r>
            <a:r>
              <a:rPr lang="es-ES_tradnl" dirty="0" smtClean="0"/>
              <a:t> of </a:t>
            </a:r>
            <a:r>
              <a:rPr lang="es-ES_tradnl" dirty="0" err="1" smtClean="0"/>
              <a:t>negative</a:t>
            </a:r>
            <a:r>
              <a:rPr lang="es-ES_tradnl" dirty="0" smtClean="0"/>
              <a:t> </a:t>
            </a:r>
            <a:r>
              <a:rPr lang="es-ES_tradnl" dirty="0" err="1" smtClean="0"/>
              <a:t>findings</a:t>
            </a:r>
            <a:r>
              <a:rPr lang="es-ES_tradnl" dirty="0" smtClean="0"/>
              <a:t>/</a:t>
            </a:r>
            <a:r>
              <a:rPr lang="es-ES_tradnl" dirty="0" err="1" smtClean="0"/>
              <a:t>results</a:t>
            </a:r>
            <a:endParaRPr lang="es-ES_tradnl" dirty="0" smtClean="0"/>
          </a:p>
          <a:p>
            <a:pPr lvl="1"/>
            <a:r>
              <a:rPr lang="es-ES_tradnl" altLang="ja-JP" dirty="0" err="1" smtClean="0"/>
              <a:t>Most</a:t>
            </a:r>
            <a:r>
              <a:rPr lang="es-ES_tradnl" altLang="ja-JP" dirty="0" smtClean="0"/>
              <a:t> times, </a:t>
            </a:r>
            <a:r>
              <a:rPr lang="es-ES_tradnl" altLang="ja-JP" dirty="0" err="1" smtClean="0"/>
              <a:t>science</a:t>
            </a:r>
            <a:r>
              <a:rPr lang="es-ES_tradnl" altLang="ja-JP" dirty="0" smtClean="0"/>
              <a:t> </a:t>
            </a:r>
            <a:r>
              <a:rPr lang="es-ES_tradnl" altLang="ja-JP" dirty="0" err="1" smtClean="0"/>
              <a:t>advances</a:t>
            </a:r>
            <a:r>
              <a:rPr lang="es-ES_tradnl" altLang="ja-JP" dirty="0" smtClean="0"/>
              <a:t> </a:t>
            </a:r>
            <a:r>
              <a:rPr lang="es-ES_tradnl" altLang="ja-JP" dirty="0" err="1" smtClean="0"/>
              <a:t>through</a:t>
            </a:r>
            <a:r>
              <a:rPr lang="es-ES_tradnl" altLang="ja-JP" dirty="0" smtClean="0"/>
              <a:t> </a:t>
            </a:r>
            <a:r>
              <a:rPr lang="es-ES_tradnl" altLang="ja-JP" dirty="0" err="1" smtClean="0"/>
              <a:t>negative</a:t>
            </a:r>
            <a:r>
              <a:rPr lang="es-ES_tradnl" altLang="ja-JP" dirty="0" smtClean="0"/>
              <a:t> </a:t>
            </a:r>
            <a:r>
              <a:rPr lang="es-ES_tradnl" altLang="ja-JP" dirty="0" err="1" smtClean="0"/>
              <a:t>findings</a:t>
            </a:r>
            <a:endParaRPr lang="es-ES_tradnl" altLang="ja-JP" dirty="0" smtClean="0"/>
          </a:p>
          <a:p>
            <a:pPr lvl="1"/>
            <a:r>
              <a:rPr lang="es-ES_tradnl" altLang="ja-JP" dirty="0" smtClean="0"/>
              <a:t>…</a:t>
            </a:r>
            <a:r>
              <a:rPr lang="es-ES_tradnl" altLang="ja-JP" dirty="0" err="1" smtClean="0"/>
              <a:t>although</a:t>
            </a:r>
            <a:r>
              <a:rPr lang="es-ES_tradnl" altLang="ja-JP" dirty="0" smtClean="0"/>
              <a:t> of </a:t>
            </a:r>
            <a:r>
              <a:rPr lang="es-ES_tradnl" altLang="ja-JP" dirty="0" err="1" smtClean="0"/>
              <a:t>course</a:t>
            </a:r>
            <a:r>
              <a:rPr lang="es-ES_tradnl" altLang="ja-JP" dirty="0" smtClean="0"/>
              <a:t> </a:t>
            </a:r>
            <a:r>
              <a:rPr lang="es-ES_tradnl" altLang="ja-JP" dirty="0" err="1" smtClean="0"/>
              <a:t>these</a:t>
            </a:r>
            <a:r>
              <a:rPr lang="es-ES_tradnl" altLang="ja-JP" dirty="0" smtClean="0"/>
              <a:t> </a:t>
            </a:r>
            <a:r>
              <a:rPr lang="es-ES_tradnl" altLang="ja-JP" dirty="0" err="1" smtClean="0"/>
              <a:t>requires</a:t>
            </a:r>
            <a:r>
              <a:rPr lang="es-ES_tradnl" altLang="ja-JP" dirty="0" smtClean="0"/>
              <a:t> </a:t>
            </a:r>
            <a:r>
              <a:rPr lang="es-ES_tradnl" altLang="ja-JP" dirty="0" err="1" smtClean="0"/>
              <a:t>even</a:t>
            </a:r>
            <a:r>
              <a:rPr lang="es-ES_tradnl" altLang="ja-JP" dirty="0" smtClean="0"/>
              <a:t> more </a:t>
            </a:r>
            <a:r>
              <a:rPr lang="es-ES_tradnl" altLang="ja-JP" dirty="0" err="1" smtClean="0"/>
              <a:t>thorough</a:t>
            </a:r>
            <a:r>
              <a:rPr lang="es-ES_tradnl" altLang="ja-JP" dirty="0" smtClean="0"/>
              <a:t> </a:t>
            </a:r>
            <a:r>
              <a:rPr lang="es-ES_tradnl" altLang="ja-JP" dirty="0" err="1" smtClean="0"/>
              <a:t>attention</a:t>
            </a:r>
            <a:r>
              <a:rPr lang="es-ES_tradnl" altLang="ja-JP" dirty="0" smtClean="0"/>
              <a:t> </a:t>
            </a:r>
            <a:r>
              <a:rPr lang="es-ES_tradnl" altLang="ja-JP" dirty="0" err="1" smtClean="0"/>
              <a:t>to</a:t>
            </a:r>
            <a:r>
              <a:rPr lang="es-ES_tradnl" altLang="ja-JP" dirty="0" smtClean="0"/>
              <a:t> </a:t>
            </a:r>
            <a:r>
              <a:rPr lang="es-ES_tradnl" altLang="ja-JP" dirty="0" err="1" smtClean="0"/>
              <a:t>the</a:t>
            </a:r>
            <a:r>
              <a:rPr lang="es-ES_tradnl" altLang="ja-JP" dirty="0" smtClean="0"/>
              <a:t> </a:t>
            </a:r>
            <a:r>
              <a:rPr lang="es-ES_tradnl" altLang="ja-JP" dirty="0" err="1" smtClean="0"/>
              <a:t>way</a:t>
            </a:r>
            <a:r>
              <a:rPr lang="es-ES_tradnl" altLang="ja-JP" dirty="0" smtClean="0"/>
              <a:t> </a:t>
            </a:r>
            <a:r>
              <a:rPr lang="es-ES_tradnl" altLang="ja-JP" dirty="0" err="1" smtClean="0"/>
              <a:t>they</a:t>
            </a:r>
            <a:r>
              <a:rPr lang="es-ES_tradnl" altLang="ja-JP" dirty="0" smtClean="0"/>
              <a:t> are </a:t>
            </a:r>
            <a:r>
              <a:rPr lang="es-ES_tradnl" altLang="ja-JP" dirty="0" err="1" smtClean="0"/>
              <a:t>reported</a:t>
            </a:r>
            <a:r>
              <a:rPr lang="es-ES_tradnl" altLang="ja-JP" dirty="0" smtClean="0"/>
              <a:t>.</a:t>
            </a:r>
            <a:endParaRPr lang="es-ES_tradnl" altLang="ja-JP" dirty="0"/>
          </a:p>
        </p:txBody>
      </p:sp>
      <p:sp>
        <p:nvSpPr>
          <p:cNvPr id="4" name="Date Placeholder 3"/>
          <p:cNvSpPr>
            <a:spLocks noGrp="1"/>
          </p:cNvSpPr>
          <p:nvPr>
            <p:ph type="dt" sz="half" idx="10"/>
          </p:nvPr>
        </p:nvSpPr>
        <p:spPr/>
        <p:txBody>
          <a:bodyPr/>
          <a:lstStyle/>
          <a:p>
            <a:fld id="{2BD018C3-2F46-C142-9138-A9D3DD7CD6AD}"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A067EB5F-3795-E143-BCC4-D3E22F608A53}" type="slidenum">
              <a:rPr lang="es-ES_tradnl" smtClean="0"/>
              <a:pPr/>
              <a:t>27</a:t>
            </a:fld>
            <a:endParaRPr lang="es-ES_tradnl"/>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43011" name="Rectangle 3"/>
          <p:cNvSpPr>
            <a:spLocks noGrp="1" noChangeArrowheads="1"/>
          </p:cNvSpPr>
          <p:nvPr>
            <p:ph type="body" idx="1"/>
          </p:nvPr>
        </p:nvSpPr>
        <p:spPr/>
        <p:txBody>
          <a:bodyPr>
            <a:normAutofit/>
          </a:bodyPr>
          <a:lstStyle/>
          <a:p>
            <a:r>
              <a:rPr lang="es-ES_tradnl" altLang="ja-JP" dirty="0" smtClean="0"/>
              <a:t>Use </a:t>
            </a:r>
            <a:r>
              <a:rPr lang="es-ES_tradnl" altLang="ja-JP" dirty="0" err="1" smtClean="0"/>
              <a:t>but</a:t>
            </a:r>
            <a:r>
              <a:rPr lang="es-ES_tradnl" altLang="ja-JP" dirty="0" smtClean="0"/>
              <a:t> </a:t>
            </a:r>
            <a:r>
              <a:rPr lang="es-ES_tradnl" altLang="ja-JP" dirty="0" err="1" smtClean="0"/>
              <a:t>don’t</a:t>
            </a:r>
            <a:r>
              <a:rPr lang="es-ES_tradnl" altLang="ja-JP" dirty="0" smtClean="0"/>
              <a:t> abuse </a:t>
            </a:r>
            <a:r>
              <a:rPr lang="es-ES_tradnl" altLang="ja-JP" dirty="0" err="1" smtClean="0"/>
              <a:t>stats</a:t>
            </a:r>
            <a:endParaRPr lang="es-ES_tradnl" altLang="ja-JP" dirty="0" smtClean="0"/>
          </a:p>
          <a:p>
            <a:pPr lvl="1"/>
            <a:r>
              <a:rPr lang="es-ES_tradnl" altLang="ja-JP" dirty="0" err="1" smtClean="0"/>
              <a:t>Example</a:t>
            </a:r>
            <a:r>
              <a:rPr lang="es-ES_tradnl" altLang="ja-JP" dirty="0" smtClean="0"/>
              <a:t>: </a:t>
            </a:r>
            <a:r>
              <a:rPr lang="es-ES_tradnl" altLang="ja-JP" dirty="0" err="1" smtClean="0"/>
              <a:t>If</a:t>
            </a:r>
            <a:r>
              <a:rPr lang="es-ES_tradnl" altLang="ja-JP" dirty="0" smtClean="0"/>
              <a:t> </a:t>
            </a:r>
            <a:r>
              <a:rPr lang="es-ES_tradnl" altLang="ja-JP" dirty="0" err="1" smtClean="0"/>
              <a:t>you</a:t>
            </a:r>
            <a:r>
              <a:rPr lang="es-ES_tradnl" altLang="ja-JP" dirty="0" smtClean="0"/>
              <a:t> </a:t>
            </a:r>
            <a:r>
              <a:rPr lang="es-ES_tradnl" altLang="ja-JP" dirty="0" err="1" smtClean="0"/>
              <a:t>did</a:t>
            </a:r>
            <a:r>
              <a:rPr lang="es-ES_tradnl" altLang="ja-JP" dirty="0" smtClean="0"/>
              <a:t> 10000 </a:t>
            </a:r>
            <a:r>
              <a:rPr lang="es-ES_tradnl" altLang="ja-JP" dirty="0" err="1" smtClean="0"/>
              <a:t>simulations</a:t>
            </a:r>
            <a:r>
              <a:rPr lang="es-ES_tradnl" altLang="ja-JP" dirty="0" smtClean="0"/>
              <a:t> </a:t>
            </a:r>
            <a:r>
              <a:rPr lang="es-ES_tradnl" altLang="ja-JP" dirty="0" err="1" smtClean="0"/>
              <a:t>you</a:t>
            </a:r>
            <a:r>
              <a:rPr lang="es-ES_tradnl" altLang="ja-JP" dirty="0" smtClean="0"/>
              <a:t> do </a:t>
            </a:r>
            <a:r>
              <a:rPr lang="es-ES_tradnl" altLang="ja-JP" dirty="0" err="1" smtClean="0"/>
              <a:t>not</a:t>
            </a:r>
            <a:r>
              <a:rPr lang="es-ES_tradnl" altLang="ja-JP" dirty="0" smtClean="0"/>
              <a:t> </a:t>
            </a:r>
            <a:r>
              <a:rPr lang="es-ES_tradnl" altLang="ja-JP" dirty="0" err="1" smtClean="0"/>
              <a:t>need</a:t>
            </a:r>
            <a:r>
              <a:rPr lang="es-ES_tradnl" altLang="ja-JP" dirty="0" smtClean="0"/>
              <a:t> </a:t>
            </a:r>
            <a:r>
              <a:rPr lang="es-ES_tradnl" altLang="ja-JP" dirty="0" err="1" smtClean="0"/>
              <a:t>to</a:t>
            </a:r>
            <a:r>
              <a:rPr lang="es-ES_tradnl" altLang="ja-JP" dirty="0" smtClean="0"/>
              <a:t> </a:t>
            </a:r>
            <a:r>
              <a:rPr lang="es-ES_tradnl" altLang="ja-JP" dirty="0" err="1" smtClean="0"/>
              <a:t>report</a:t>
            </a:r>
            <a:r>
              <a:rPr lang="es-ES_tradnl" altLang="ja-JP" dirty="0" smtClean="0"/>
              <a:t> </a:t>
            </a:r>
            <a:r>
              <a:rPr lang="es-ES_tradnl" altLang="ja-JP" dirty="0" err="1" smtClean="0"/>
              <a:t>all</a:t>
            </a:r>
            <a:r>
              <a:rPr lang="es-ES_tradnl" altLang="ja-JP" dirty="0" smtClean="0"/>
              <a:t> 10000 </a:t>
            </a:r>
            <a:r>
              <a:rPr lang="es-ES_tradnl" altLang="ja-JP" dirty="0" err="1" smtClean="0"/>
              <a:t>results</a:t>
            </a:r>
            <a:r>
              <a:rPr lang="es-ES_tradnl" altLang="ja-JP" dirty="0" smtClean="0"/>
              <a:t> </a:t>
            </a:r>
            <a:r>
              <a:rPr lang="es-ES_tradnl" altLang="ja-JP" dirty="0" err="1" smtClean="0"/>
              <a:t>independently</a:t>
            </a:r>
            <a:r>
              <a:rPr lang="es-ES_tradnl" altLang="ja-JP" dirty="0" smtClean="0"/>
              <a:t>, </a:t>
            </a:r>
            <a:r>
              <a:rPr lang="es-ES_tradnl" altLang="ja-JP" dirty="0" err="1" smtClean="0"/>
              <a:t>just</a:t>
            </a:r>
            <a:r>
              <a:rPr lang="es-ES_tradnl" altLang="ja-JP" dirty="0" smtClean="0"/>
              <a:t> use </a:t>
            </a:r>
            <a:r>
              <a:rPr lang="es-ES_tradnl" altLang="ja-JP" dirty="0" err="1" smtClean="0"/>
              <a:t>descriptive</a:t>
            </a:r>
            <a:r>
              <a:rPr lang="es-ES_tradnl" altLang="ja-JP" dirty="0" smtClean="0"/>
              <a:t> </a:t>
            </a:r>
            <a:r>
              <a:rPr lang="es-ES_tradnl" altLang="ja-JP" dirty="0" err="1" smtClean="0"/>
              <a:t>stats</a:t>
            </a:r>
            <a:endParaRPr lang="es-ES_tradnl" altLang="ja-JP" dirty="0" smtClean="0"/>
          </a:p>
          <a:p>
            <a:pPr lvl="1"/>
            <a:r>
              <a:rPr lang="es-ES_tradnl" altLang="ja-JP" dirty="0" err="1" smtClean="0"/>
              <a:t>Graphs</a:t>
            </a:r>
            <a:r>
              <a:rPr lang="es-ES_tradnl" altLang="ja-JP" dirty="0" smtClean="0"/>
              <a:t> are a </a:t>
            </a:r>
            <a:r>
              <a:rPr lang="es-ES_tradnl" altLang="ja-JP" dirty="0" err="1" smtClean="0"/>
              <a:t>good</a:t>
            </a:r>
            <a:r>
              <a:rPr lang="es-ES_tradnl" altLang="ja-JP" dirty="0" smtClean="0"/>
              <a:t> </a:t>
            </a:r>
            <a:r>
              <a:rPr lang="es-ES_tradnl" altLang="ja-JP" dirty="0" err="1" smtClean="0"/>
              <a:t>way</a:t>
            </a:r>
            <a:r>
              <a:rPr lang="es-ES_tradnl" altLang="ja-JP" dirty="0" smtClean="0"/>
              <a:t> </a:t>
            </a:r>
            <a:r>
              <a:rPr lang="es-ES_tradnl" altLang="ja-JP" dirty="0" err="1" smtClean="0"/>
              <a:t>to</a:t>
            </a:r>
            <a:r>
              <a:rPr lang="es-ES_tradnl" altLang="ja-JP" dirty="0" smtClean="0"/>
              <a:t> </a:t>
            </a:r>
            <a:r>
              <a:rPr lang="es-ES_tradnl" altLang="ja-JP" dirty="0" err="1" smtClean="0"/>
              <a:t>summarise</a:t>
            </a:r>
            <a:r>
              <a:rPr lang="es-ES_tradnl" altLang="ja-JP" dirty="0" smtClean="0"/>
              <a:t> </a:t>
            </a:r>
            <a:r>
              <a:rPr lang="es-ES_tradnl" altLang="ja-JP" dirty="0" err="1" smtClean="0"/>
              <a:t>info</a:t>
            </a:r>
            <a:endParaRPr lang="es-ES_tradnl" altLang="ja-JP" dirty="0" smtClean="0"/>
          </a:p>
          <a:p>
            <a:pPr lvl="1"/>
            <a:r>
              <a:rPr lang="es-ES_tradnl" altLang="ja-JP" dirty="0" err="1" smtClean="0"/>
              <a:t>Tables</a:t>
            </a:r>
            <a:r>
              <a:rPr lang="es-ES_tradnl" altLang="ja-JP" dirty="0" smtClean="0"/>
              <a:t> are more </a:t>
            </a:r>
            <a:r>
              <a:rPr lang="es-ES_tradnl" altLang="ja-JP" dirty="0" err="1" smtClean="0"/>
              <a:t>explicit</a:t>
            </a:r>
            <a:r>
              <a:rPr lang="es-ES_tradnl" altLang="ja-JP" dirty="0" smtClean="0"/>
              <a:t> </a:t>
            </a:r>
            <a:r>
              <a:rPr lang="es-ES_tradnl" altLang="ja-JP" dirty="0" err="1" smtClean="0"/>
              <a:t>that</a:t>
            </a:r>
            <a:r>
              <a:rPr lang="es-ES_tradnl" altLang="ja-JP" dirty="0" smtClean="0"/>
              <a:t> </a:t>
            </a:r>
            <a:r>
              <a:rPr lang="es-ES_tradnl" altLang="ja-JP" dirty="0" err="1" smtClean="0"/>
              <a:t>graphs</a:t>
            </a:r>
            <a:r>
              <a:rPr lang="es-ES_tradnl" altLang="ja-JP" dirty="0" smtClean="0"/>
              <a:t> and </a:t>
            </a:r>
            <a:r>
              <a:rPr lang="es-ES_tradnl" altLang="ja-JP" dirty="0" err="1" smtClean="0"/>
              <a:t>plots</a:t>
            </a:r>
            <a:r>
              <a:rPr lang="es-ES_tradnl" altLang="ja-JP" dirty="0" smtClean="0"/>
              <a:t> </a:t>
            </a:r>
            <a:r>
              <a:rPr lang="es-ES_tradnl" altLang="ja-JP" dirty="0" err="1" smtClean="0"/>
              <a:t>but</a:t>
            </a:r>
            <a:r>
              <a:rPr lang="es-ES_tradnl" altLang="ja-JP" dirty="0" smtClean="0"/>
              <a:t> </a:t>
            </a:r>
            <a:r>
              <a:rPr lang="es-ES_tradnl" altLang="ja-JP" dirty="0" err="1" smtClean="0"/>
              <a:t>often</a:t>
            </a:r>
            <a:r>
              <a:rPr lang="es-ES_tradnl" altLang="ja-JP" dirty="0" smtClean="0"/>
              <a:t> more </a:t>
            </a:r>
            <a:r>
              <a:rPr lang="es-ES_tradnl" altLang="ja-JP" dirty="0" err="1" smtClean="0"/>
              <a:t>difficult</a:t>
            </a:r>
            <a:r>
              <a:rPr lang="es-ES_tradnl" altLang="ja-JP" dirty="0" smtClean="0"/>
              <a:t> </a:t>
            </a:r>
            <a:r>
              <a:rPr lang="es-ES_tradnl" altLang="ja-JP" dirty="0" err="1" smtClean="0"/>
              <a:t>to</a:t>
            </a:r>
            <a:r>
              <a:rPr lang="es-ES_tradnl" altLang="ja-JP" dirty="0" smtClean="0"/>
              <a:t> </a:t>
            </a:r>
            <a:r>
              <a:rPr lang="es-ES_tradnl" altLang="ja-JP" dirty="0" err="1" smtClean="0"/>
              <a:t>read</a:t>
            </a:r>
            <a:r>
              <a:rPr lang="es-ES_tradnl" altLang="ja-JP" dirty="0" smtClean="0"/>
              <a:t>.</a:t>
            </a:r>
          </a:p>
        </p:txBody>
      </p:sp>
      <p:sp>
        <p:nvSpPr>
          <p:cNvPr id="4" name="Date Placeholder 3"/>
          <p:cNvSpPr>
            <a:spLocks noGrp="1"/>
          </p:cNvSpPr>
          <p:nvPr>
            <p:ph type="dt" sz="half" idx="10"/>
          </p:nvPr>
        </p:nvSpPr>
        <p:spPr/>
        <p:txBody>
          <a:bodyPr/>
          <a:lstStyle/>
          <a:p>
            <a:fld id="{E21CE53A-8E1E-D24C-BD32-DF31AE33B3EB}"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94633EB8-9756-9C46-96DE-D747887BFD8A}" type="slidenum">
              <a:rPr lang="es-ES_tradnl" smtClean="0"/>
              <a:pPr/>
              <a:t>28</a:t>
            </a:fld>
            <a:endParaRPr lang="es-ES_tradnl"/>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44035" name="Rectangle 3"/>
          <p:cNvSpPr>
            <a:spLocks noGrp="1" noChangeArrowheads="1"/>
          </p:cNvSpPr>
          <p:nvPr>
            <p:ph type="body" idx="1"/>
          </p:nvPr>
        </p:nvSpPr>
        <p:spPr/>
        <p:txBody>
          <a:bodyPr>
            <a:normAutofit/>
          </a:bodyPr>
          <a:lstStyle/>
          <a:p>
            <a:r>
              <a:rPr lang="es-ES_tradnl" dirty="0" err="1" smtClean="0"/>
              <a:t>When</a:t>
            </a:r>
            <a:r>
              <a:rPr lang="es-ES_tradnl" dirty="0" smtClean="0"/>
              <a:t> </a:t>
            </a:r>
            <a:r>
              <a:rPr lang="es-ES_tradnl" dirty="0" err="1" smtClean="0"/>
              <a:t>using</a:t>
            </a:r>
            <a:r>
              <a:rPr lang="es-ES_tradnl" dirty="0" smtClean="0"/>
              <a:t> </a:t>
            </a:r>
            <a:r>
              <a:rPr lang="es-ES_tradnl" dirty="0" err="1" smtClean="0"/>
              <a:t>graphs</a:t>
            </a:r>
            <a:r>
              <a:rPr lang="es-ES_tradnl" dirty="0" smtClean="0"/>
              <a:t>/</a:t>
            </a:r>
            <a:r>
              <a:rPr lang="es-ES_tradnl" dirty="0" err="1" smtClean="0"/>
              <a:t>plots</a:t>
            </a:r>
            <a:r>
              <a:rPr lang="es-ES_tradnl" dirty="0" smtClean="0"/>
              <a:t>:</a:t>
            </a:r>
          </a:p>
          <a:p>
            <a:pPr lvl="1"/>
            <a:r>
              <a:rPr lang="es-ES_tradnl" dirty="0" err="1" smtClean="0"/>
              <a:t>They</a:t>
            </a:r>
            <a:r>
              <a:rPr lang="es-ES_tradnl" dirty="0" smtClean="0"/>
              <a:t> </a:t>
            </a:r>
            <a:r>
              <a:rPr lang="es-ES_tradnl" dirty="0" err="1" smtClean="0"/>
              <a:t>must</a:t>
            </a:r>
            <a:r>
              <a:rPr lang="es-ES_tradnl" dirty="0" smtClean="0"/>
              <a:t> </a:t>
            </a:r>
            <a:r>
              <a:rPr lang="es-ES_tradnl" dirty="0" err="1" smtClean="0"/>
              <a:t>be</a:t>
            </a:r>
            <a:r>
              <a:rPr lang="es-ES_tradnl" dirty="0" smtClean="0"/>
              <a:t> </a:t>
            </a:r>
            <a:r>
              <a:rPr lang="es-ES_tradnl" dirty="0" err="1" smtClean="0"/>
              <a:t>representative</a:t>
            </a:r>
            <a:r>
              <a:rPr lang="es-ES_tradnl" dirty="0" smtClean="0"/>
              <a:t> of </a:t>
            </a:r>
            <a:r>
              <a:rPr lang="es-ES_tradnl" dirty="0" err="1" smtClean="0"/>
              <a:t>the</a:t>
            </a:r>
            <a:r>
              <a:rPr lang="es-ES_tradnl" dirty="0" smtClean="0"/>
              <a:t> </a:t>
            </a:r>
            <a:r>
              <a:rPr lang="es-ES_tradnl" dirty="0" err="1" smtClean="0"/>
              <a:t>information</a:t>
            </a:r>
            <a:r>
              <a:rPr lang="es-ES_tradnl" dirty="0" smtClean="0"/>
              <a:t> </a:t>
            </a:r>
            <a:r>
              <a:rPr lang="es-ES_tradnl" dirty="0" err="1" smtClean="0"/>
              <a:t>you</a:t>
            </a:r>
            <a:r>
              <a:rPr lang="es-ES_tradnl" dirty="0" smtClean="0"/>
              <a:t> </a:t>
            </a:r>
            <a:r>
              <a:rPr lang="es-ES_tradnl" dirty="0" err="1" smtClean="0"/>
              <a:t>want</a:t>
            </a:r>
            <a:r>
              <a:rPr lang="es-ES_tradnl" dirty="0" smtClean="0"/>
              <a:t> </a:t>
            </a:r>
            <a:r>
              <a:rPr lang="es-ES_tradnl" dirty="0" err="1" smtClean="0"/>
              <a:t>to</a:t>
            </a:r>
            <a:r>
              <a:rPr lang="es-ES_tradnl" dirty="0" smtClean="0"/>
              <a:t> show</a:t>
            </a:r>
          </a:p>
          <a:p>
            <a:pPr lvl="1"/>
            <a:r>
              <a:rPr lang="es-ES_tradnl" dirty="0" err="1" smtClean="0"/>
              <a:t>The</a:t>
            </a:r>
            <a:r>
              <a:rPr lang="es-ES_tradnl" dirty="0" smtClean="0"/>
              <a:t> </a:t>
            </a:r>
            <a:r>
              <a:rPr lang="es-ES_tradnl" dirty="0" err="1" smtClean="0"/>
              <a:t>must</a:t>
            </a:r>
            <a:r>
              <a:rPr lang="es-ES_tradnl" dirty="0" smtClean="0"/>
              <a:t> </a:t>
            </a:r>
            <a:r>
              <a:rPr lang="es-ES_tradnl" dirty="0" err="1" smtClean="0"/>
              <a:t>be</a:t>
            </a:r>
            <a:r>
              <a:rPr lang="es-ES_tradnl" dirty="0" smtClean="0"/>
              <a:t> </a:t>
            </a:r>
            <a:r>
              <a:rPr lang="es-ES_tradnl" dirty="0" err="1" smtClean="0"/>
              <a:t>descriptive</a:t>
            </a:r>
            <a:r>
              <a:rPr lang="es-ES_tradnl" dirty="0" smtClean="0"/>
              <a:t> of </a:t>
            </a:r>
            <a:r>
              <a:rPr lang="es-ES_tradnl" dirty="0" err="1" smtClean="0"/>
              <a:t>the</a:t>
            </a:r>
            <a:r>
              <a:rPr lang="es-ES_tradnl" dirty="0" smtClean="0"/>
              <a:t> </a:t>
            </a:r>
            <a:r>
              <a:rPr lang="es-ES_tradnl" dirty="0" err="1" smtClean="0"/>
              <a:t>knowledge</a:t>
            </a:r>
            <a:r>
              <a:rPr lang="es-ES_tradnl" dirty="0" smtClean="0"/>
              <a:t> </a:t>
            </a:r>
            <a:r>
              <a:rPr lang="es-ES_tradnl" dirty="0" err="1" smtClean="0"/>
              <a:t>you</a:t>
            </a:r>
            <a:r>
              <a:rPr lang="es-ES_tradnl" dirty="0" smtClean="0"/>
              <a:t> </a:t>
            </a:r>
            <a:r>
              <a:rPr lang="es-ES_tradnl" dirty="0" err="1" smtClean="0"/>
              <a:t>want</a:t>
            </a:r>
            <a:r>
              <a:rPr lang="es-ES_tradnl" dirty="0" smtClean="0"/>
              <a:t> </a:t>
            </a:r>
            <a:r>
              <a:rPr lang="es-ES_tradnl" dirty="0" err="1" smtClean="0"/>
              <a:t>to</a:t>
            </a:r>
            <a:r>
              <a:rPr lang="es-ES_tradnl" dirty="0" smtClean="0"/>
              <a:t> </a:t>
            </a:r>
            <a:r>
              <a:rPr lang="es-ES_tradnl" dirty="0" err="1" smtClean="0"/>
              <a:t>convey</a:t>
            </a:r>
            <a:endParaRPr lang="es-ES_tradnl" dirty="0" smtClean="0"/>
          </a:p>
          <a:p>
            <a:pPr lvl="1"/>
            <a:r>
              <a:rPr lang="es-ES_tradnl" dirty="0" err="1" smtClean="0"/>
              <a:t>They</a:t>
            </a:r>
            <a:r>
              <a:rPr lang="es-ES_tradnl" dirty="0" smtClean="0"/>
              <a:t> </a:t>
            </a:r>
            <a:r>
              <a:rPr lang="es-ES_tradnl" dirty="0" err="1" smtClean="0"/>
              <a:t>must</a:t>
            </a:r>
            <a:r>
              <a:rPr lang="es-ES_tradnl" dirty="0" smtClean="0"/>
              <a:t> </a:t>
            </a:r>
            <a:r>
              <a:rPr lang="es-ES_tradnl" dirty="0" err="1" smtClean="0"/>
              <a:t>be</a:t>
            </a:r>
            <a:r>
              <a:rPr lang="es-ES_tradnl" dirty="0" smtClean="0"/>
              <a:t> </a:t>
            </a:r>
            <a:r>
              <a:rPr lang="es-ES_tradnl" dirty="0" err="1" smtClean="0"/>
              <a:t>clear</a:t>
            </a:r>
            <a:r>
              <a:rPr lang="es-ES_tradnl" dirty="0" smtClean="0"/>
              <a:t>, </a:t>
            </a:r>
            <a:r>
              <a:rPr lang="es-ES_tradnl" dirty="0" err="1" smtClean="0"/>
              <a:t>readable</a:t>
            </a:r>
            <a:r>
              <a:rPr lang="es-ES_tradnl" dirty="0" smtClean="0"/>
              <a:t>, </a:t>
            </a:r>
            <a:r>
              <a:rPr lang="es-ES_tradnl" dirty="0" err="1" smtClean="0"/>
              <a:t>properly</a:t>
            </a:r>
            <a:r>
              <a:rPr lang="es-ES_tradnl" dirty="0" smtClean="0"/>
              <a:t> </a:t>
            </a:r>
            <a:r>
              <a:rPr lang="es-ES_tradnl" dirty="0" err="1" smtClean="0"/>
              <a:t>labelled</a:t>
            </a:r>
            <a:r>
              <a:rPr lang="es-ES_tradnl" dirty="0" smtClean="0"/>
              <a:t>, </a:t>
            </a:r>
            <a:r>
              <a:rPr lang="es-ES_tradnl" dirty="0" err="1" smtClean="0"/>
              <a:t>quickly</a:t>
            </a:r>
            <a:r>
              <a:rPr lang="es-ES_tradnl" dirty="0" smtClean="0"/>
              <a:t> interpretable and </a:t>
            </a:r>
            <a:r>
              <a:rPr lang="es-ES_tradnl" dirty="0" err="1" smtClean="0"/>
              <a:t>self-contained</a:t>
            </a:r>
            <a:r>
              <a:rPr lang="es-ES_tradnl" dirty="0" smtClean="0"/>
              <a:t> (</a:t>
            </a:r>
            <a:r>
              <a:rPr lang="es-ES_tradnl" dirty="0" err="1" smtClean="0"/>
              <a:t>independent</a:t>
            </a:r>
            <a:r>
              <a:rPr lang="es-ES_tradnl" dirty="0" smtClean="0"/>
              <a:t> of </a:t>
            </a:r>
            <a:r>
              <a:rPr lang="es-ES_tradnl" dirty="0" err="1" smtClean="0"/>
              <a:t>the</a:t>
            </a:r>
            <a:r>
              <a:rPr lang="es-ES_tradnl" dirty="0" smtClean="0"/>
              <a:t> </a:t>
            </a:r>
            <a:r>
              <a:rPr lang="es-ES_tradnl" dirty="0" err="1" smtClean="0"/>
              <a:t>text</a:t>
            </a:r>
            <a:r>
              <a:rPr lang="es-ES_tradnl" dirty="0" smtClean="0"/>
              <a:t>)</a:t>
            </a:r>
          </a:p>
        </p:txBody>
      </p:sp>
      <p:sp>
        <p:nvSpPr>
          <p:cNvPr id="4" name="Date Placeholder 3"/>
          <p:cNvSpPr>
            <a:spLocks noGrp="1"/>
          </p:cNvSpPr>
          <p:nvPr>
            <p:ph type="dt" sz="half" idx="10"/>
          </p:nvPr>
        </p:nvSpPr>
        <p:spPr/>
        <p:txBody>
          <a:bodyPr/>
          <a:lstStyle/>
          <a:p>
            <a:fld id="{AC2C890B-52F3-314B-BF8E-2D1270018646}"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AFD64CA0-FCAD-DD40-96D9-2B73779CCB0E}" type="slidenum">
              <a:rPr lang="es-ES_tradnl" smtClean="0"/>
              <a:pPr/>
              <a:t>29</a:t>
            </a:fld>
            <a:endParaRPr lang="es-ES_trad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THEORETICAL AND </a:t>
            </a:r>
            <a:r>
              <a:rPr lang="es-MX" dirty="0" err="1" smtClean="0"/>
              <a:t>reference</a:t>
            </a:r>
            <a:r>
              <a:rPr lang="es-MX" dirty="0" smtClean="0"/>
              <a:t> FRAMEWORK</a:t>
            </a:r>
            <a:endParaRPr lang="en-GB" dirty="0"/>
          </a:p>
        </p:txBody>
      </p:sp>
      <p:sp>
        <p:nvSpPr>
          <p:cNvPr id="8" name="7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AFDFD536-AB16-4BB4-A039-10EAFA0B9BD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a:t>
            </a:fld>
            <a:endParaRPr lang="es-E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47107" name="Rectangle 3"/>
          <p:cNvSpPr>
            <a:spLocks noGrp="1" noChangeArrowheads="1"/>
          </p:cNvSpPr>
          <p:nvPr>
            <p:ph type="body" idx="1"/>
          </p:nvPr>
        </p:nvSpPr>
        <p:spPr/>
        <p:txBody>
          <a:bodyPr>
            <a:normAutofit lnSpcReduction="10000"/>
          </a:bodyPr>
          <a:lstStyle/>
          <a:p>
            <a:r>
              <a:rPr lang="es-ES_tradnl" dirty="0" err="1" smtClean="0"/>
              <a:t>When</a:t>
            </a:r>
            <a:r>
              <a:rPr lang="es-ES_tradnl" dirty="0" smtClean="0"/>
              <a:t> </a:t>
            </a:r>
            <a:r>
              <a:rPr lang="es-ES_tradnl" dirty="0" err="1" smtClean="0"/>
              <a:t>using</a:t>
            </a:r>
            <a:r>
              <a:rPr lang="es-ES_tradnl" dirty="0" smtClean="0"/>
              <a:t> </a:t>
            </a:r>
            <a:r>
              <a:rPr lang="es-ES_tradnl" dirty="0" err="1" smtClean="0"/>
              <a:t>graphs</a:t>
            </a:r>
            <a:r>
              <a:rPr lang="es-ES_tradnl" dirty="0" smtClean="0"/>
              <a:t>/</a:t>
            </a:r>
            <a:r>
              <a:rPr lang="es-ES_tradnl" dirty="0" err="1" smtClean="0"/>
              <a:t>plots</a:t>
            </a:r>
            <a:r>
              <a:rPr lang="es-ES_tradnl" dirty="0" smtClean="0"/>
              <a:t>:</a:t>
            </a:r>
          </a:p>
          <a:p>
            <a:pPr lvl="1"/>
            <a:r>
              <a:rPr lang="es-ES_tradnl" dirty="0" err="1" smtClean="0"/>
              <a:t>Choosing</a:t>
            </a:r>
            <a:r>
              <a:rPr lang="es-ES_tradnl" dirty="0" smtClean="0"/>
              <a:t> </a:t>
            </a:r>
            <a:r>
              <a:rPr lang="es-ES_tradnl" dirty="0" err="1" smtClean="0"/>
              <a:t>the</a:t>
            </a:r>
            <a:r>
              <a:rPr lang="es-ES_tradnl" dirty="0" smtClean="0"/>
              <a:t> </a:t>
            </a:r>
            <a:r>
              <a:rPr lang="es-ES_tradnl" dirty="0" err="1" smtClean="0"/>
              <a:t>right</a:t>
            </a:r>
            <a:r>
              <a:rPr lang="es-ES_tradnl" dirty="0" smtClean="0"/>
              <a:t> </a:t>
            </a:r>
            <a:r>
              <a:rPr lang="es-ES_tradnl" dirty="0" err="1" smtClean="0"/>
              <a:t>plot</a:t>
            </a:r>
            <a:r>
              <a:rPr lang="es-ES_tradnl" dirty="0" smtClean="0"/>
              <a:t> </a:t>
            </a:r>
            <a:r>
              <a:rPr lang="es-ES_tradnl" dirty="0" err="1" smtClean="0"/>
              <a:t>might</a:t>
            </a:r>
            <a:r>
              <a:rPr lang="es-ES_tradnl" dirty="0" smtClean="0"/>
              <a:t> </a:t>
            </a:r>
            <a:r>
              <a:rPr lang="es-ES_tradnl" dirty="0" err="1" smtClean="0"/>
              <a:t>not</a:t>
            </a:r>
            <a:r>
              <a:rPr lang="es-ES_tradnl" dirty="0" smtClean="0"/>
              <a:t> </a:t>
            </a:r>
            <a:r>
              <a:rPr lang="es-ES_tradnl" dirty="0" err="1" smtClean="0"/>
              <a:t>be</a:t>
            </a:r>
            <a:r>
              <a:rPr lang="es-ES_tradnl" dirty="0" smtClean="0"/>
              <a:t> trivial</a:t>
            </a:r>
          </a:p>
          <a:p>
            <a:pPr lvl="2"/>
            <a:r>
              <a:rPr lang="es-ES_tradnl" dirty="0" smtClean="0"/>
              <a:t>…</a:t>
            </a:r>
            <a:r>
              <a:rPr lang="es-ES_tradnl" dirty="0" err="1" smtClean="0"/>
              <a:t>indeed</a:t>
            </a:r>
            <a:r>
              <a:rPr lang="es-ES_tradnl" dirty="0" smtClean="0"/>
              <a:t>! </a:t>
            </a:r>
            <a:r>
              <a:rPr lang="es-ES_tradnl" dirty="0" err="1" smtClean="0"/>
              <a:t>There</a:t>
            </a:r>
            <a:r>
              <a:rPr lang="es-ES_tradnl" dirty="0" smtClean="0"/>
              <a:t> </a:t>
            </a:r>
            <a:r>
              <a:rPr lang="es-ES_tradnl" dirty="0" err="1" smtClean="0"/>
              <a:t>is</a:t>
            </a:r>
            <a:r>
              <a:rPr lang="es-ES_tradnl" dirty="0" smtClean="0"/>
              <a:t> a </a:t>
            </a:r>
            <a:r>
              <a:rPr lang="es-ES_tradnl" dirty="0" err="1" smtClean="0"/>
              <a:t>whole</a:t>
            </a:r>
            <a:r>
              <a:rPr lang="es-ES_tradnl" dirty="0" smtClean="0"/>
              <a:t> </a:t>
            </a:r>
            <a:r>
              <a:rPr lang="es-ES_tradnl" dirty="0" err="1" smtClean="0"/>
              <a:t>research</a:t>
            </a:r>
            <a:r>
              <a:rPr lang="es-ES_tradnl" dirty="0" smtClean="0"/>
              <a:t> </a:t>
            </a:r>
            <a:r>
              <a:rPr lang="es-ES_tradnl" dirty="0" err="1" smtClean="0"/>
              <a:t>dedicated</a:t>
            </a:r>
            <a:r>
              <a:rPr lang="es-ES_tradnl" dirty="0" smtClean="0"/>
              <a:t> </a:t>
            </a:r>
            <a:r>
              <a:rPr lang="es-ES_tradnl" dirty="0" err="1" smtClean="0"/>
              <a:t>to</a:t>
            </a:r>
            <a:r>
              <a:rPr lang="es-ES_tradnl" dirty="0" smtClean="0"/>
              <a:t> data </a:t>
            </a:r>
            <a:r>
              <a:rPr lang="es-ES_tradnl" dirty="0" err="1" smtClean="0"/>
              <a:t>visualization</a:t>
            </a:r>
            <a:r>
              <a:rPr lang="es-ES_tradnl" dirty="0" smtClean="0"/>
              <a:t> </a:t>
            </a:r>
            <a:r>
              <a:rPr lang="es-ES_tradnl" dirty="0" err="1" smtClean="0"/>
              <a:t>techniques</a:t>
            </a:r>
            <a:endParaRPr lang="es-ES_tradnl" dirty="0" smtClean="0"/>
          </a:p>
          <a:p>
            <a:pPr lvl="2"/>
            <a:r>
              <a:rPr lang="es-ES_tradnl" dirty="0" err="1" smtClean="0"/>
              <a:t>Each</a:t>
            </a:r>
            <a:r>
              <a:rPr lang="es-ES_tradnl" dirty="0" smtClean="0"/>
              <a:t> </a:t>
            </a:r>
            <a:r>
              <a:rPr lang="es-ES_tradnl" dirty="0" err="1" smtClean="0"/>
              <a:t>plot</a:t>
            </a:r>
            <a:r>
              <a:rPr lang="es-ES_tradnl" dirty="0" smtClean="0"/>
              <a:t> </a:t>
            </a:r>
            <a:r>
              <a:rPr lang="es-ES_tradnl" dirty="0" err="1" smtClean="0"/>
              <a:t>type</a:t>
            </a:r>
            <a:r>
              <a:rPr lang="es-ES_tradnl" dirty="0" smtClean="0"/>
              <a:t> </a:t>
            </a:r>
            <a:r>
              <a:rPr lang="es-ES_tradnl" dirty="0" err="1" smtClean="0"/>
              <a:t>is</a:t>
            </a:r>
            <a:r>
              <a:rPr lang="es-ES_tradnl" dirty="0" smtClean="0"/>
              <a:t> </a:t>
            </a:r>
            <a:r>
              <a:rPr lang="es-ES_tradnl" dirty="0" err="1" smtClean="0"/>
              <a:t>better</a:t>
            </a:r>
            <a:r>
              <a:rPr lang="es-ES_tradnl" dirty="0" smtClean="0"/>
              <a:t> </a:t>
            </a:r>
            <a:r>
              <a:rPr lang="es-ES_tradnl" dirty="0" err="1" smtClean="0"/>
              <a:t>to</a:t>
            </a:r>
            <a:r>
              <a:rPr lang="es-ES_tradnl" dirty="0" smtClean="0"/>
              <a:t> </a:t>
            </a:r>
            <a:r>
              <a:rPr lang="es-ES_tradnl" dirty="0" err="1" smtClean="0"/>
              <a:t>highlight</a:t>
            </a:r>
            <a:r>
              <a:rPr lang="es-ES_tradnl" dirty="0" smtClean="0"/>
              <a:t> </a:t>
            </a:r>
            <a:r>
              <a:rPr lang="es-ES_tradnl" dirty="0" err="1" smtClean="0"/>
              <a:t>some</a:t>
            </a:r>
            <a:r>
              <a:rPr lang="es-ES_tradnl" dirty="0" smtClean="0"/>
              <a:t> </a:t>
            </a:r>
            <a:r>
              <a:rPr lang="es-ES_tradnl" dirty="0" err="1" smtClean="0"/>
              <a:t>kind</a:t>
            </a:r>
            <a:r>
              <a:rPr lang="es-ES_tradnl" dirty="0" smtClean="0"/>
              <a:t> of </a:t>
            </a:r>
            <a:r>
              <a:rPr lang="es-ES_tradnl" dirty="0" err="1" smtClean="0"/>
              <a:t>information</a:t>
            </a:r>
            <a:r>
              <a:rPr lang="es-ES_tradnl" dirty="0" smtClean="0"/>
              <a:t> </a:t>
            </a:r>
            <a:r>
              <a:rPr lang="es-ES_tradnl" dirty="0" err="1" smtClean="0"/>
              <a:t>communication</a:t>
            </a:r>
            <a:endParaRPr lang="es-ES_tradnl" dirty="0" smtClean="0"/>
          </a:p>
          <a:p>
            <a:pPr lvl="2"/>
            <a:r>
              <a:rPr lang="es-ES_tradnl" dirty="0" smtClean="0"/>
              <a:t>Data </a:t>
            </a:r>
            <a:r>
              <a:rPr lang="es-ES_tradnl" dirty="0" err="1" smtClean="0"/>
              <a:t>visualization</a:t>
            </a:r>
            <a:r>
              <a:rPr lang="es-ES_tradnl" dirty="0" smtClean="0"/>
              <a:t> </a:t>
            </a:r>
            <a:r>
              <a:rPr lang="es-ES_tradnl" dirty="0" err="1" smtClean="0"/>
              <a:t>is</a:t>
            </a:r>
            <a:r>
              <a:rPr lang="es-ES_tradnl" dirty="0" smtClean="0"/>
              <a:t> </a:t>
            </a:r>
            <a:r>
              <a:rPr lang="es-ES_tradnl" dirty="0" err="1" smtClean="0"/>
              <a:t>critical</a:t>
            </a:r>
            <a:endParaRPr lang="es-ES_tradnl" dirty="0" smtClean="0"/>
          </a:p>
          <a:p>
            <a:pPr lvl="2"/>
            <a:r>
              <a:rPr lang="es-ES_tradnl" dirty="0" err="1" smtClean="0"/>
              <a:t>Sometimes</a:t>
            </a:r>
            <a:r>
              <a:rPr lang="es-ES_tradnl" dirty="0" smtClean="0"/>
              <a:t> </a:t>
            </a:r>
            <a:r>
              <a:rPr lang="es-ES_tradnl" dirty="0" err="1" smtClean="0"/>
              <a:t>visualization</a:t>
            </a:r>
            <a:r>
              <a:rPr lang="es-ES_tradnl" dirty="0" smtClean="0"/>
              <a:t> </a:t>
            </a:r>
            <a:r>
              <a:rPr lang="es-ES_tradnl" dirty="0" err="1" smtClean="0"/>
              <a:t>is</a:t>
            </a:r>
            <a:r>
              <a:rPr lang="es-ES_tradnl" dirty="0" smtClean="0"/>
              <a:t> </a:t>
            </a:r>
            <a:r>
              <a:rPr lang="es-ES_tradnl" dirty="0" err="1" smtClean="0"/>
              <a:t>improved</a:t>
            </a:r>
            <a:r>
              <a:rPr lang="es-ES_tradnl" dirty="0" smtClean="0"/>
              <a:t> </a:t>
            </a:r>
            <a:r>
              <a:rPr lang="es-ES_tradnl" dirty="0" err="1" smtClean="0"/>
              <a:t>if</a:t>
            </a:r>
            <a:r>
              <a:rPr lang="es-ES_tradnl" dirty="0" smtClean="0"/>
              <a:t> data are </a:t>
            </a:r>
            <a:r>
              <a:rPr lang="es-ES_tradnl" dirty="0" err="1" smtClean="0"/>
              <a:t>previously</a:t>
            </a:r>
            <a:r>
              <a:rPr lang="es-ES_tradnl" dirty="0" smtClean="0"/>
              <a:t> </a:t>
            </a:r>
            <a:r>
              <a:rPr lang="es-ES_tradnl" dirty="0" err="1" smtClean="0"/>
              <a:t>transformed</a:t>
            </a:r>
            <a:r>
              <a:rPr lang="es-ES_tradnl" dirty="0" smtClean="0"/>
              <a:t> (</a:t>
            </a:r>
            <a:r>
              <a:rPr lang="es-ES_tradnl" dirty="0" err="1" smtClean="0"/>
              <a:t>e.g.</a:t>
            </a:r>
            <a:r>
              <a:rPr lang="es-ES_tradnl" dirty="0" smtClean="0"/>
              <a:t> use of </a:t>
            </a:r>
            <a:r>
              <a:rPr lang="es-ES_tradnl" dirty="0" err="1" smtClean="0"/>
              <a:t>logarithmic</a:t>
            </a:r>
            <a:r>
              <a:rPr lang="es-ES_tradnl" dirty="0" smtClean="0"/>
              <a:t> </a:t>
            </a:r>
            <a:r>
              <a:rPr lang="es-ES_tradnl" dirty="0" err="1" smtClean="0"/>
              <a:t>scale</a:t>
            </a:r>
            <a:r>
              <a:rPr lang="es-ES_tradnl" dirty="0" smtClean="0"/>
              <a:t>)</a:t>
            </a:r>
          </a:p>
          <a:p>
            <a:pPr lvl="2"/>
            <a:r>
              <a:rPr lang="es-ES_tradnl" dirty="0" err="1" smtClean="0"/>
              <a:t>Sometimes</a:t>
            </a:r>
            <a:r>
              <a:rPr lang="es-ES_tradnl" dirty="0" smtClean="0"/>
              <a:t> </a:t>
            </a:r>
            <a:r>
              <a:rPr lang="es-ES_tradnl" dirty="0" err="1" smtClean="0"/>
              <a:t>it</a:t>
            </a:r>
            <a:r>
              <a:rPr lang="es-ES_tradnl" dirty="0" smtClean="0"/>
              <a:t> </a:t>
            </a:r>
            <a:r>
              <a:rPr lang="es-ES_tradnl" dirty="0" err="1" smtClean="0"/>
              <a:t>may</a:t>
            </a:r>
            <a:r>
              <a:rPr lang="es-ES_tradnl" dirty="0" smtClean="0"/>
              <a:t> </a:t>
            </a:r>
            <a:r>
              <a:rPr lang="es-ES_tradnl" dirty="0" err="1" smtClean="0"/>
              <a:t>be</a:t>
            </a:r>
            <a:r>
              <a:rPr lang="es-ES_tradnl" dirty="0" smtClean="0"/>
              <a:t> </a:t>
            </a:r>
            <a:r>
              <a:rPr lang="es-ES_tradnl" dirty="0" err="1" smtClean="0"/>
              <a:t>worthy</a:t>
            </a:r>
            <a:r>
              <a:rPr lang="es-ES_tradnl" dirty="0" smtClean="0"/>
              <a:t> </a:t>
            </a:r>
            <a:r>
              <a:rPr lang="es-ES_tradnl" dirty="0" err="1" smtClean="0"/>
              <a:t>to</a:t>
            </a:r>
            <a:r>
              <a:rPr lang="es-ES_tradnl" dirty="0" smtClean="0"/>
              <a:t> </a:t>
            </a:r>
            <a:r>
              <a:rPr lang="es-ES_tradnl" dirty="0" err="1" smtClean="0"/>
              <a:t>ghost</a:t>
            </a:r>
            <a:r>
              <a:rPr lang="es-ES_tradnl" dirty="0" smtClean="0"/>
              <a:t> </a:t>
            </a:r>
            <a:r>
              <a:rPr lang="es-ES_tradnl" dirty="0" err="1" smtClean="0"/>
              <a:t>some</a:t>
            </a:r>
            <a:r>
              <a:rPr lang="es-ES_tradnl" dirty="0" smtClean="0"/>
              <a:t> data </a:t>
            </a:r>
            <a:r>
              <a:rPr lang="es-ES_tradnl" dirty="0" err="1" smtClean="0"/>
              <a:t>to</a:t>
            </a:r>
            <a:r>
              <a:rPr lang="es-ES_tradnl" dirty="0" smtClean="0"/>
              <a:t> </a:t>
            </a:r>
            <a:r>
              <a:rPr lang="es-ES_tradnl" dirty="0" err="1" smtClean="0"/>
              <a:t>emphasize</a:t>
            </a:r>
            <a:r>
              <a:rPr lang="es-ES_tradnl" dirty="0" smtClean="0"/>
              <a:t> </a:t>
            </a:r>
            <a:r>
              <a:rPr lang="es-ES_tradnl" dirty="0" err="1" smtClean="0"/>
              <a:t>some</a:t>
            </a:r>
            <a:r>
              <a:rPr lang="es-ES_tradnl" dirty="0" smtClean="0"/>
              <a:t> </a:t>
            </a:r>
            <a:r>
              <a:rPr lang="es-ES_tradnl" dirty="0" err="1" smtClean="0"/>
              <a:t>other</a:t>
            </a:r>
            <a:r>
              <a:rPr lang="es-ES_tradnl" dirty="0" smtClean="0"/>
              <a:t> </a:t>
            </a:r>
            <a:r>
              <a:rPr lang="es-ES_tradnl" dirty="0" err="1" smtClean="0"/>
              <a:t>aspect</a:t>
            </a:r>
            <a:r>
              <a:rPr lang="es-ES_tradnl" dirty="0" smtClean="0"/>
              <a:t> of </a:t>
            </a:r>
            <a:r>
              <a:rPr lang="es-ES_tradnl" dirty="0" err="1" smtClean="0"/>
              <a:t>the</a:t>
            </a:r>
            <a:r>
              <a:rPr lang="es-ES_tradnl" dirty="0" smtClean="0"/>
              <a:t> </a:t>
            </a:r>
            <a:r>
              <a:rPr lang="es-ES_tradnl" dirty="0" err="1" smtClean="0"/>
              <a:t>information</a:t>
            </a:r>
            <a:r>
              <a:rPr lang="es-ES_tradnl" dirty="0" smtClean="0"/>
              <a:t> (</a:t>
            </a:r>
            <a:r>
              <a:rPr lang="es-ES_tradnl" dirty="0" err="1" smtClean="0"/>
              <a:t>e.g.</a:t>
            </a:r>
            <a:r>
              <a:rPr lang="es-ES_tradnl" dirty="0" smtClean="0"/>
              <a:t> </a:t>
            </a:r>
            <a:r>
              <a:rPr lang="es-ES_tradnl" dirty="0" err="1" smtClean="0"/>
              <a:t>outlier</a:t>
            </a:r>
            <a:r>
              <a:rPr lang="es-ES_tradnl" dirty="0" smtClean="0"/>
              <a:t> </a:t>
            </a:r>
            <a:r>
              <a:rPr lang="es-ES_tradnl" dirty="0" err="1" smtClean="0"/>
              <a:t>removal</a:t>
            </a:r>
            <a:r>
              <a:rPr lang="es-ES_tradnl" dirty="0" smtClean="0"/>
              <a:t> </a:t>
            </a:r>
            <a:r>
              <a:rPr lang="es-ES_tradnl" dirty="0" err="1" smtClean="0"/>
              <a:t>or</a:t>
            </a:r>
            <a:r>
              <a:rPr lang="es-ES_tradnl" dirty="0" smtClean="0"/>
              <a:t> </a:t>
            </a:r>
            <a:r>
              <a:rPr lang="es-ES_tradnl" dirty="0" err="1" smtClean="0"/>
              <a:t>hidding</a:t>
            </a:r>
            <a:r>
              <a:rPr lang="es-ES_tradnl" dirty="0" smtClean="0"/>
              <a:t>, </a:t>
            </a:r>
            <a:r>
              <a:rPr lang="es-ES_tradnl" dirty="0" err="1" smtClean="0"/>
              <a:t>axes</a:t>
            </a:r>
            <a:r>
              <a:rPr lang="es-ES_tradnl" dirty="0" smtClean="0"/>
              <a:t> </a:t>
            </a:r>
            <a:r>
              <a:rPr lang="es-ES_tradnl" dirty="0" err="1" smtClean="0"/>
              <a:t>cropping</a:t>
            </a:r>
            <a:r>
              <a:rPr lang="es-ES_tradnl" dirty="0" smtClean="0"/>
              <a:t>)</a:t>
            </a:r>
          </a:p>
        </p:txBody>
      </p:sp>
      <p:sp>
        <p:nvSpPr>
          <p:cNvPr id="4" name="Date Placeholder 3"/>
          <p:cNvSpPr>
            <a:spLocks noGrp="1"/>
          </p:cNvSpPr>
          <p:nvPr>
            <p:ph type="dt" sz="half" idx="10"/>
          </p:nvPr>
        </p:nvSpPr>
        <p:spPr/>
        <p:txBody>
          <a:bodyPr/>
          <a:lstStyle/>
          <a:p>
            <a:fld id="{A04E25F8-E2AC-864F-9610-65951891D3C8}"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DA5396DD-A8B2-4C4F-BFF0-4ABDC5616CC1}" type="slidenum">
              <a:rPr lang="es-ES_tradnl" smtClean="0"/>
              <a:pPr/>
              <a:t>30</a:t>
            </a:fld>
            <a:endParaRPr lang="es-ES_tradnl"/>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48131" name="Rectangle 3"/>
          <p:cNvSpPr>
            <a:spLocks noGrp="1" noChangeArrowheads="1"/>
          </p:cNvSpPr>
          <p:nvPr>
            <p:ph type="body" idx="1"/>
          </p:nvPr>
        </p:nvSpPr>
        <p:spPr/>
        <p:txBody>
          <a:bodyPr>
            <a:normAutofit/>
          </a:bodyPr>
          <a:lstStyle/>
          <a:p>
            <a:r>
              <a:rPr lang="es-ES_tradnl" dirty="0" err="1" smtClean="0"/>
              <a:t>When</a:t>
            </a:r>
            <a:r>
              <a:rPr lang="es-ES_tradnl" dirty="0" smtClean="0"/>
              <a:t> </a:t>
            </a:r>
            <a:r>
              <a:rPr lang="es-ES_tradnl" dirty="0" err="1" smtClean="0"/>
              <a:t>using</a:t>
            </a:r>
            <a:r>
              <a:rPr lang="es-ES_tradnl" dirty="0" smtClean="0"/>
              <a:t> </a:t>
            </a:r>
            <a:r>
              <a:rPr lang="es-ES_tradnl" dirty="0" err="1" smtClean="0"/>
              <a:t>graphs</a:t>
            </a:r>
            <a:r>
              <a:rPr lang="es-ES_tradnl" dirty="0" smtClean="0"/>
              <a:t>/</a:t>
            </a:r>
            <a:r>
              <a:rPr lang="es-ES_tradnl" dirty="0" err="1" smtClean="0"/>
              <a:t>plots</a:t>
            </a:r>
            <a:r>
              <a:rPr lang="es-ES_tradnl" dirty="0" smtClean="0"/>
              <a:t>:</a:t>
            </a:r>
          </a:p>
          <a:p>
            <a:pPr lvl="1"/>
            <a:r>
              <a:rPr lang="es-ES_tradnl" dirty="0" err="1" smtClean="0"/>
              <a:t>If</a:t>
            </a:r>
            <a:r>
              <a:rPr lang="es-ES_tradnl" dirty="0" smtClean="0"/>
              <a:t> </a:t>
            </a:r>
            <a:r>
              <a:rPr lang="es-ES_tradnl" dirty="0" err="1" smtClean="0"/>
              <a:t>you</a:t>
            </a:r>
            <a:r>
              <a:rPr lang="es-ES_tradnl" dirty="0" smtClean="0"/>
              <a:t> </a:t>
            </a:r>
            <a:r>
              <a:rPr lang="es-ES_tradnl" dirty="0" err="1" smtClean="0"/>
              <a:t>have</a:t>
            </a:r>
            <a:r>
              <a:rPr lang="es-ES_tradnl" dirty="0" smtClean="0"/>
              <a:t> more </a:t>
            </a:r>
            <a:r>
              <a:rPr lang="es-ES_tradnl" dirty="0" err="1" smtClean="0"/>
              <a:t>than</a:t>
            </a:r>
            <a:r>
              <a:rPr lang="es-ES_tradnl" dirty="0" smtClean="0"/>
              <a:t> 3 </a:t>
            </a:r>
            <a:r>
              <a:rPr lang="es-ES_tradnl" dirty="0" err="1" smtClean="0"/>
              <a:t>dimensions</a:t>
            </a:r>
            <a:r>
              <a:rPr lang="es-ES_tradnl" dirty="0" smtClean="0"/>
              <a:t>/variables </a:t>
            </a:r>
            <a:r>
              <a:rPr lang="es-ES_tradnl" dirty="0" err="1" smtClean="0"/>
              <a:t>you</a:t>
            </a:r>
            <a:r>
              <a:rPr lang="es-ES_tradnl" dirty="0" smtClean="0"/>
              <a:t> </a:t>
            </a:r>
            <a:r>
              <a:rPr lang="es-ES_tradnl" dirty="0" err="1" smtClean="0"/>
              <a:t>may</a:t>
            </a:r>
            <a:r>
              <a:rPr lang="es-ES_tradnl" dirty="0" smtClean="0"/>
              <a:t> </a:t>
            </a:r>
            <a:r>
              <a:rPr lang="es-ES_tradnl" dirty="0" err="1" smtClean="0"/>
              <a:t>want</a:t>
            </a:r>
            <a:r>
              <a:rPr lang="es-ES_tradnl" dirty="0" smtClean="0"/>
              <a:t> </a:t>
            </a:r>
            <a:r>
              <a:rPr lang="es-ES_tradnl" dirty="0" err="1" smtClean="0"/>
              <a:t>to</a:t>
            </a:r>
            <a:r>
              <a:rPr lang="es-ES_tradnl" dirty="0" smtClean="0"/>
              <a:t> </a:t>
            </a:r>
            <a:r>
              <a:rPr lang="es-ES_tradnl" dirty="0" err="1" smtClean="0"/>
              <a:t>consider</a:t>
            </a:r>
            <a:r>
              <a:rPr lang="es-ES_tradnl" dirty="0" smtClean="0"/>
              <a:t> </a:t>
            </a:r>
            <a:r>
              <a:rPr lang="es-ES_tradnl" dirty="0" err="1" smtClean="0"/>
              <a:t>dimensionality</a:t>
            </a:r>
            <a:r>
              <a:rPr lang="es-ES_tradnl" dirty="0" smtClean="0"/>
              <a:t> </a:t>
            </a:r>
            <a:r>
              <a:rPr lang="es-ES_tradnl" dirty="0" err="1" smtClean="0"/>
              <a:t>reduction</a:t>
            </a:r>
            <a:r>
              <a:rPr lang="es-ES_tradnl" dirty="0" smtClean="0"/>
              <a:t> </a:t>
            </a:r>
            <a:r>
              <a:rPr lang="es-ES_tradnl" dirty="0" err="1" smtClean="0"/>
              <a:t>techniques</a:t>
            </a:r>
            <a:r>
              <a:rPr lang="es-ES_tradnl" dirty="0" smtClean="0"/>
              <a:t> (</a:t>
            </a:r>
            <a:r>
              <a:rPr lang="es-ES_tradnl" dirty="0" err="1" smtClean="0"/>
              <a:t>e.g.</a:t>
            </a:r>
            <a:r>
              <a:rPr lang="es-ES_tradnl" dirty="0" smtClean="0"/>
              <a:t> PCA)</a:t>
            </a:r>
            <a:endParaRPr lang="es-ES_tradnl" altLang="ja-JP" dirty="0" smtClean="0"/>
          </a:p>
          <a:p>
            <a:pPr lvl="1"/>
            <a:r>
              <a:rPr lang="es-ES_tradnl" dirty="0" smtClean="0"/>
              <a:t>3D </a:t>
            </a:r>
            <a:r>
              <a:rPr lang="es-ES_tradnl" dirty="0" err="1" smtClean="0"/>
              <a:t>plot</a:t>
            </a:r>
            <a:r>
              <a:rPr lang="es-ES_tradnl" dirty="0" smtClean="0"/>
              <a:t> </a:t>
            </a:r>
            <a:r>
              <a:rPr lang="es-ES_tradnl" dirty="0" err="1" smtClean="0"/>
              <a:t>interpretation</a:t>
            </a:r>
            <a:r>
              <a:rPr lang="es-ES_tradnl" dirty="0" smtClean="0"/>
              <a:t> </a:t>
            </a:r>
            <a:r>
              <a:rPr lang="es-ES_tradnl" dirty="0" err="1" smtClean="0"/>
              <a:t>maybe</a:t>
            </a:r>
            <a:r>
              <a:rPr lang="es-ES_tradnl" dirty="0" smtClean="0"/>
              <a:t> </a:t>
            </a:r>
            <a:r>
              <a:rPr lang="es-ES_tradnl" dirty="0" err="1" smtClean="0"/>
              <a:t>impressive</a:t>
            </a:r>
            <a:r>
              <a:rPr lang="es-ES_tradnl" dirty="0" smtClean="0"/>
              <a:t> </a:t>
            </a:r>
            <a:r>
              <a:rPr lang="es-ES_tradnl" dirty="0" err="1" smtClean="0"/>
              <a:t>but</a:t>
            </a:r>
            <a:r>
              <a:rPr lang="es-ES_tradnl" dirty="0" smtClean="0"/>
              <a:t> </a:t>
            </a:r>
            <a:r>
              <a:rPr lang="es-ES_tradnl" dirty="0" err="1" smtClean="0"/>
              <a:t>not</a:t>
            </a:r>
            <a:r>
              <a:rPr lang="es-ES_tradnl" dirty="0" smtClean="0"/>
              <a:t> </a:t>
            </a:r>
            <a:r>
              <a:rPr lang="es-ES_tradnl" dirty="0" err="1" smtClean="0"/>
              <a:t>necessarily</a:t>
            </a:r>
            <a:r>
              <a:rPr lang="es-ES_tradnl" dirty="0" smtClean="0"/>
              <a:t> </a:t>
            </a:r>
            <a:r>
              <a:rPr lang="es-ES_tradnl" dirty="0" err="1" smtClean="0"/>
              <a:t>easy</a:t>
            </a:r>
            <a:r>
              <a:rPr lang="es-ES_tradnl" dirty="0" smtClean="0"/>
              <a:t>; at </a:t>
            </a:r>
            <a:r>
              <a:rPr lang="es-ES_tradnl" dirty="0" err="1" smtClean="0"/>
              <a:t>the</a:t>
            </a:r>
            <a:r>
              <a:rPr lang="es-ES_tradnl" dirty="0" smtClean="0"/>
              <a:t> </a:t>
            </a:r>
            <a:r>
              <a:rPr lang="es-ES_tradnl" dirty="0" err="1" smtClean="0"/>
              <a:t>end</a:t>
            </a:r>
            <a:r>
              <a:rPr lang="es-ES_tradnl" dirty="0" smtClean="0"/>
              <a:t> of </a:t>
            </a:r>
            <a:r>
              <a:rPr lang="es-ES_tradnl" dirty="0" err="1" smtClean="0"/>
              <a:t>the</a:t>
            </a:r>
            <a:r>
              <a:rPr lang="es-ES_tradnl" dirty="0" smtClean="0"/>
              <a:t> </a:t>
            </a:r>
            <a:r>
              <a:rPr lang="es-ES_tradnl" dirty="0" err="1" smtClean="0"/>
              <a:t>day</a:t>
            </a:r>
            <a:r>
              <a:rPr lang="es-ES_tradnl" dirty="0" smtClean="0"/>
              <a:t>, </a:t>
            </a:r>
            <a:r>
              <a:rPr lang="es-ES_tradnl" dirty="0" err="1" smtClean="0"/>
              <a:t>paper</a:t>
            </a:r>
            <a:r>
              <a:rPr lang="es-ES_tradnl" dirty="0" smtClean="0"/>
              <a:t> </a:t>
            </a:r>
            <a:r>
              <a:rPr lang="es-ES_tradnl" dirty="0" err="1" smtClean="0"/>
              <a:t>is</a:t>
            </a:r>
            <a:r>
              <a:rPr lang="es-ES_tradnl" dirty="0" smtClean="0"/>
              <a:t> bidimensional</a:t>
            </a:r>
          </a:p>
          <a:p>
            <a:pPr lvl="2"/>
            <a:r>
              <a:rPr lang="es-ES_tradnl" altLang="ja-JP" dirty="0" err="1" smtClean="0"/>
              <a:t>Never</a:t>
            </a:r>
            <a:r>
              <a:rPr lang="es-ES_tradnl" altLang="ja-JP" dirty="0" smtClean="0"/>
              <a:t>, </a:t>
            </a:r>
            <a:r>
              <a:rPr lang="es-ES_tradnl" altLang="ja-JP" dirty="0" err="1" smtClean="0"/>
              <a:t>ever</a:t>
            </a:r>
            <a:r>
              <a:rPr lang="es-ES_tradnl" altLang="ja-JP" dirty="0" smtClean="0"/>
              <a:t>, </a:t>
            </a:r>
            <a:r>
              <a:rPr lang="es-ES_tradnl" altLang="ja-JP" dirty="0" err="1" smtClean="0"/>
              <a:t>sacrifice</a:t>
            </a:r>
            <a:r>
              <a:rPr lang="es-ES_tradnl" altLang="ja-JP" dirty="0" smtClean="0"/>
              <a:t> </a:t>
            </a:r>
            <a:r>
              <a:rPr lang="es-ES_tradnl" altLang="ja-JP" dirty="0" err="1" smtClean="0"/>
              <a:t>clarity</a:t>
            </a:r>
            <a:r>
              <a:rPr lang="es-ES_tradnl" altLang="ja-JP" dirty="0" smtClean="0"/>
              <a:t> </a:t>
            </a:r>
            <a:r>
              <a:rPr lang="es-ES_tradnl" altLang="ja-JP" dirty="0" err="1" smtClean="0"/>
              <a:t>for</a:t>
            </a:r>
            <a:r>
              <a:rPr lang="es-ES_tradnl" altLang="ja-JP" dirty="0" smtClean="0"/>
              <a:t> </a:t>
            </a:r>
            <a:r>
              <a:rPr lang="es-ES_tradnl" altLang="ja-JP" dirty="0" err="1" smtClean="0"/>
              <a:t>the</a:t>
            </a:r>
            <a:r>
              <a:rPr lang="es-ES_tradnl" altLang="ja-JP" dirty="0" smtClean="0"/>
              <a:t> sake of a more </a:t>
            </a:r>
            <a:r>
              <a:rPr lang="es-ES_tradnl" altLang="ja-JP" dirty="0" err="1" smtClean="0"/>
              <a:t>aesthetically</a:t>
            </a:r>
            <a:r>
              <a:rPr lang="es-ES_tradnl" altLang="ja-JP" dirty="0" smtClean="0"/>
              <a:t> </a:t>
            </a:r>
            <a:r>
              <a:rPr lang="es-ES_tradnl" altLang="ja-JP" dirty="0" err="1" smtClean="0"/>
              <a:t>beautiful</a:t>
            </a:r>
            <a:r>
              <a:rPr lang="es-ES_tradnl" altLang="ja-JP" dirty="0" smtClean="0"/>
              <a:t> </a:t>
            </a:r>
            <a:r>
              <a:rPr lang="es-ES_tradnl" altLang="ja-JP" dirty="0" err="1" smtClean="0"/>
              <a:t>plot</a:t>
            </a:r>
            <a:endParaRPr lang="es-ES_tradnl" altLang="ja-JP" dirty="0" smtClean="0"/>
          </a:p>
        </p:txBody>
      </p:sp>
      <p:sp>
        <p:nvSpPr>
          <p:cNvPr id="4" name="Date Placeholder 3"/>
          <p:cNvSpPr>
            <a:spLocks noGrp="1"/>
          </p:cNvSpPr>
          <p:nvPr>
            <p:ph type="dt" sz="half" idx="10"/>
          </p:nvPr>
        </p:nvSpPr>
        <p:spPr/>
        <p:txBody>
          <a:bodyPr/>
          <a:lstStyle/>
          <a:p>
            <a:fld id="{F4FD4504-61FA-A642-BFFD-66399B6D5AA7}"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3E9F355C-5C16-5247-83D5-C5411FB6F129}" type="slidenum">
              <a:rPr lang="es-ES_tradnl" smtClean="0"/>
              <a:pPr/>
              <a:t>31</a:t>
            </a:fld>
            <a:endParaRPr lang="es-ES_tradnl"/>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45059" name="Rectangle 3"/>
          <p:cNvSpPr>
            <a:spLocks noGrp="1" noChangeArrowheads="1"/>
          </p:cNvSpPr>
          <p:nvPr>
            <p:ph type="body" idx="1"/>
          </p:nvPr>
        </p:nvSpPr>
        <p:spPr/>
        <p:txBody>
          <a:bodyPr>
            <a:normAutofit/>
          </a:bodyPr>
          <a:lstStyle/>
          <a:p>
            <a:r>
              <a:rPr lang="es-ES_tradnl" altLang="ja-JP" dirty="0" err="1" smtClean="0"/>
              <a:t>If</a:t>
            </a:r>
            <a:r>
              <a:rPr lang="es-ES_tradnl" altLang="ja-JP" dirty="0" smtClean="0"/>
              <a:t> </a:t>
            </a:r>
            <a:r>
              <a:rPr lang="es-ES_tradnl" altLang="ja-JP" dirty="0" err="1" smtClean="0"/>
              <a:t>the</a:t>
            </a:r>
            <a:r>
              <a:rPr lang="es-ES_tradnl" altLang="ja-JP" dirty="0" smtClean="0"/>
              <a:t> </a:t>
            </a:r>
            <a:r>
              <a:rPr lang="es-ES_tradnl" altLang="ja-JP" dirty="0" err="1" smtClean="0"/>
              <a:t>experiment</a:t>
            </a:r>
            <a:r>
              <a:rPr lang="es-ES_tradnl" altLang="ja-JP" dirty="0" smtClean="0"/>
              <a:t> </a:t>
            </a:r>
            <a:r>
              <a:rPr lang="es-ES_tradnl" altLang="ja-JP" dirty="0" err="1" smtClean="0"/>
              <a:t>is</a:t>
            </a:r>
            <a:r>
              <a:rPr lang="es-ES_tradnl" altLang="ja-JP" dirty="0" smtClean="0"/>
              <a:t> </a:t>
            </a:r>
            <a:r>
              <a:rPr lang="es-ES_tradnl" altLang="ja-JP" dirty="0" err="1" smtClean="0"/>
              <a:t>an</a:t>
            </a:r>
            <a:r>
              <a:rPr lang="es-ES_tradnl" altLang="ja-JP" dirty="0" smtClean="0"/>
              <a:t> </a:t>
            </a:r>
            <a:r>
              <a:rPr lang="es-ES_tradnl" altLang="ja-JP" dirty="0" err="1" smtClean="0"/>
              <a:t>indirect</a:t>
            </a:r>
            <a:r>
              <a:rPr lang="es-ES_tradnl" altLang="ja-JP" dirty="0" smtClean="0"/>
              <a:t> </a:t>
            </a:r>
            <a:r>
              <a:rPr lang="es-ES_tradnl" altLang="ja-JP" dirty="0" err="1" smtClean="0"/>
              <a:t>measure</a:t>
            </a:r>
            <a:r>
              <a:rPr lang="es-ES_tradnl" altLang="ja-JP" dirty="0" smtClean="0"/>
              <a:t> of a non-observable </a:t>
            </a:r>
            <a:r>
              <a:rPr lang="es-ES_tradnl" altLang="ja-JP" dirty="0" err="1" smtClean="0"/>
              <a:t>phenomenon</a:t>
            </a:r>
            <a:r>
              <a:rPr lang="es-ES_tradnl" altLang="ja-JP" dirty="0" smtClean="0"/>
              <a:t>, </a:t>
            </a:r>
            <a:r>
              <a:rPr lang="es-ES_tradnl" altLang="ja-JP" dirty="0" err="1" smtClean="0"/>
              <a:t>then</a:t>
            </a:r>
            <a:r>
              <a:rPr lang="es-ES_tradnl" altLang="ja-JP" dirty="0" smtClean="0"/>
              <a:t> </a:t>
            </a:r>
            <a:r>
              <a:rPr lang="es-ES_tradnl" altLang="ja-JP" dirty="0" err="1" smtClean="0"/>
              <a:t>clearly</a:t>
            </a:r>
            <a:r>
              <a:rPr lang="es-ES_tradnl" altLang="ja-JP" dirty="0" smtClean="0"/>
              <a:t> </a:t>
            </a:r>
            <a:r>
              <a:rPr lang="es-ES_tradnl" altLang="ja-JP" dirty="0" err="1" smtClean="0"/>
              <a:t>state</a:t>
            </a:r>
            <a:r>
              <a:rPr lang="es-ES_tradnl" altLang="ja-JP" dirty="0" smtClean="0"/>
              <a:t> </a:t>
            </a:r>
            <a:r>
              <a:rPr lang="es-ES_tradnl" altLang="ja-JP" dirty="0" err="1" smtClean="0"/>
              <a:t>your</a:t>
            </a:r>
            <a:r>
              <a:rPr lang="es-ES_tradnl" altLang="ja-JP" dirty="0" smtClean="0"/>
              <a:t> forward/</a:t>
            </a:r>
            <a:r>
              <a:rPr lang="es-ES_tradnl" altLang="ja-JP" dirty="0" err="1" smtClean="0"/>
              <a:t>inverse</a:t>
            </a:r>
            <a:r>
              <a:rPr lang="es-ES_tradnl" altLang="ja-JP" dirty="0" smtClean="0"/>
              <a:t> </a:t>
            </a:r>
            <a:r>
              <a:rPr lang="es-ES_tradnl" altLang="ja-JP" dirty="0" err="1" smtClean="0"/>
              <a:t>model</a:t>
            </a:r>
            <a:r>
              <a:rPr lang="es-ES_tradnl" altLang="ja-JP" dirty="0" smtClean="0"/>
              <a:t> </a:t>
            </a:r>
            <a:r>
              <a:rPr lang="es-ES_tradnl" altLang="ja-JP" dirty="0" err="1" smtClean="0"/>
              <a:t>relating</a:t>
            </a:r>
            <a:r>
              <a:rPr lang="es-ES_tradnl" altLang="ja-JP" dirty="0" smtClean="0"/>
              <a:t> observable </a:t>
            </a:r>
            <a:r>
              <a:rPr lang="es-ES_tradnl" altLang="ja-JP" dirty="0" err="1" smtClean="0"/>
              <a:t>information</a:t>
            </a:r>
            <a:r>
              <a:rPr lang="es-ES_tradnl" altLang="ja-JP" dirty="0" smtClean="0"/>
              <a:t> </a:t>
            </a:r>
            <a:r>
              <a:rPr lang="es-ES_tradnl" altLang="ja-JP" dirty="0" err="1" smtClean="0"/>
              <a:t>to</a:t>
            </a:r>
            <a:r>
              <a:rPr lang="es-ES_tradnl" altLang="ja-JP" dirty="0" smtClean="0"/>
              <a:t> non-</a:t>
            </a:r>
            <a:r>
              <a:rPr lang="es-ES_tradnl" altLang="ja-JP" dirty="0" err="1" smtClean="0"/>
              <a:t>onservable</a:t>
            </a:r>
            <a:r>
              <a:rPr lang="es-ES_tradnl" altLang="ja-JP" dirty="0" smtClean="0"/>
              <a:t> </a:t>
            </a:r>
            <a:r>
              <a:rPr lang="es-ES_tradnl" altLang="ja-JP" dirty="0" err="1" smtClean="0"/>
              <a:t>information</a:t>
            </a:r>
            <a:endParaRPr lang="es-ES_tradnl" altLang="ja-JP" dirty="0" smtClean="0"/>
          </a:p>
          <a:p>
            <a:pPr lvl="1"/>
            <a:r>
              <a:rPr lang="es-ES_tradnl" dirty="0" err="1" smtClean="0"/>
              <a:t>Example</a:t>
            </a:r>
            <a:r>
              <a:rPr lang="es-ES_tradnl" dirty="0" smtClean="0"/>
              <a:t>: </a:t>
            </a:r>
            <a:r>
              <a:rPr lang="es-ES_tradnl" dirty="0" err="1" smtClean="0"/>
              <a:t>Image</a:t>
            </a:r>
            <a:r>
              <a:rPr lang="es-ES_tradnl" dirty="0" smtClean="0"/>
              <a:t> </a:t>
            </a:r>
            <a:r>
              <a:rPr lang="es-ES_tradnl" dirty="0" err="1" smtClean="0"/>
              <a:t>reconstruction</a:t>
            </a:r>
            <a:endParaRPr lang="es-ES_tradnl" dirty="0" smtClean="0"/>
          </a:p>
        </p:txBody>
      </p:sp>
      <p:sp>
        <p:nvSpPr>
          <p:cNvPr id="4" name="Date Placeholder 3"/>
          <p:cNvSpPr>
            <a:spLocks noGrp="1"/>
          </p:cNvSpPr>
          <p:nvPr>
            <p:ph type="dt" sz="half" idx="10"/>
          </p:nvPr>
        </p:nvSpPr>
        <p:spPr/>
        <p:txBody>
          <a:bodyPr/>
          <a:lstStyle/>
          <a:p>
            <a:fld id="{3C1C4B3B-190B-6F4F-B8C6-F30BB7CD0F45}"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E96C181F-6302-214D-86F2-904B450F8F1F}" type="slidenum">
              <a:rPr lang="es-ES_tradnl" smtClean="0"/>
              <a:pPr/>
              <a:t>32</a:t>
            </a:fld>
            <a:endParaRPr lang="es-ES_tradnl"/>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46083" name="Rectangle 3"/>
          <p:cNvSpPr>
            <a:spLocks noGrp="1" noChangeArrowheads="1"/>
          </p:cNvSpPr>
          <p:nvPr>
            <p:ph type="body" idx="1"/>
          </p:nvPr>
        </p:nvSpPr>
        <p:spPr/>
        <p:txBody>
          <a:bodyPr>
            <a:normAutofit fontScale="92500" lnSpcReduction="20000"/>
          </a:bodyPr>
          <a:lstStyle/>
          <a:p>
            <a:r>
              <a:rPr lang="es-ES_tradnl" dirty="0" smtClean="0"/>
              <a:t>NEVER, </a:t>
            </a:r>
            <a:r>
              <a:rPr lang="es-ES_tradnl" dirty="0" err="1" smtClean="0"/>
              <a:t>ever</a:t>
            </a:r>
            <a:r>
              <a:rPr lang="es-ES_tradnl" dirty="0" smtClean="0"/>
              <a:t>, </a:t>
            </a:r>
            <a:r>
              <a:rPr lang="es-ES_tradnl" dirty="0" err="1" smtClean="0"/>
              <a:t>manipulate</a:t>
            </a:r>
            <a:r>
              <a:rPr lang="es-ES_tradnl" dirty="0" smtClean="0"/>
              <a:t> </a:t>
            </a:r>
            <a:r>
              <a:rPr lang="es-ES_tradnl" dirty="0" err="1" smtClean="0"/>
              <a:t>your</a:t>
            </a:r>
            <a:r>
              <a:rPr lang="es-ES_tradnl" dirty="0" smtClean="0"/>
              <a:t> </a:t>
            </a:r>
            <a:r>
              <a:rPr lang="es-ES_tradnl" dirty="0" err="1" smtClean="0"/>
              <a:t>results</a:t>
            </a:r>
            <a:endParaRPr lang="es-ES_tradnl" dirty="0" smtClean="0"/>
          </a:p>
          <a:p>
            <a:pPr lvl="1"/>
            <a:r>
              <a:rPr lang="es-ES_tradnl" dirty="0" smtClean="0"/>
              <a:t>As </a:t>
            </a:r>
            <a:r>
              <a:rPr lang="es-ES_tradnl" dirty="0" err="1" smtClean="0"/>
              <a:t>serious</a:t>
            </a:r>
            <a:r>
              <a:rPr lang="es-ES_tradnl" dirty="0" smtClean="0"/>
              <a:t> </a:t>
            </a:r>
            <a:r>
              <a:rPr lang="es-ES_tradnl" dirty="0" err="1" smtClean="0"/>
              <a:t>offence</a:t>
            </a:r>
            <a:endParaRPr lang="es-ES_tradnl" dirty="0" smtClean="0"/>
          </a:p>
          <a:p>
            <a:pPr lvl="1"/>
            <a:r>
              <a:rPr lang="es-ES_tradnl" dirty="0" smtClean="0"/>
              <a:t>Do </a:t>
            </a:r>
            <a:r>
              <a:rPr lang="es-ES_tradnl" dirty="0" err="1" smtClean="0"/>
              <a:t>not</a:t>
            </a:r>
            <a:r>
              <a:rPr lang="es-ES_tradnl" dirty="0" smtClean="0"/>
              <a:t> </a:t>
            </a:r>
            <a:r>
              <a:rPr lang="es-ES_tradnl" dirty="0" err="1" smtClean="0"/>
              <a:t>force</a:t>
            </a:r>
            <a:r>
              <a:rPr lang="es-ES_tradnl" dirty="0" smtClean="0"/>
              <a:t> </a:t>
            </a:r>
            <a:r>
              <a:rPr lang="es-ES_tradnl" dirty="0" err="1" smtClean="0"/>
              <a:t>regressions</a:t>
            </a:r>
            <a:r>
              <a:rPr lang="es-ES_tradnl" dirty="0" smtClean="0"/>
              <a:t>, </a:t>
            </a:r>
            <a:r>
              <a:rPr lang="es-ES_tradnl" dirty="0" err="1" smtClean="0"/>
              <a:t>nor</a:t>
            </a:r>
            <a:r>
              <a:rPr lang="es-ES_tradnl" dirty="0" smtClean="0"/>
              <a:t> </a:t>
            </a:r>
            <a:r>
              <a:rPr lang="es-ES_tradnl" dirty="0" err="1" smtClean="0"/>
              <a:t>distributions</a:t>
            </a:r>
            <a:endParaRPr lang="es-ES_tradnl" dirty="0" smtClean="0"/>
          </a:p>
          <a:p>
            <a:pPr lvl="1"/>
            <a:r>
              <a:rPr lang="es-ES_tradnl" altLang="ja-JP" dirty="0" err="1" smtClean="0"/>
              <a:t>Respect</a:t>
            </a:r>
            <a:r>
              <a:rPr lang="es-ES_tradnl" altLang="ja-JP" dirty="0" smtClean="0"/>
              <a:t> </a:t>
            </a:r>
            <a:r>
              <a:rPr lang="es-ES_tradnl" altLang="ja-JP" dirty="0" err="1" smtClean="0"/>
              <a:t>techniques</a:t>
            </a:r>
            <a:r>
              <a:rPr lang="es-ES_tradnl" altLang="ja-JP" dirty="0" smtClean="0"/>
              <a:t> </a:t>
            </a:r>
            <a:r>
              <a:rPr lang="es-ES_tradnl" altLang="ja-JP" dirty="0" err="1" smtClean="0"/>
              <a:t>assumptions</a:t>
            </a:r>
            <a:r>
              <a:rPr lang="es-ES_tradnl" altLang="ja-JP" dirty="0" smtClean="0"/>
              <a:t> and confine </a:t>
            </a:r>
            <a:r>
              <a:rPr lang="es-ES_tradnl" altLang="ja-JP" dirty="0" err="1" smtClean="0"/>
              <a:t>your</a:t>
            </a:r>
            <a:r>
              <a:rPr lang="es-ES_tradnl" altLang="ja-JP" dirty="0" smtClean="0"/>
              <a:t> </a:t>
            </a:r>
            <a:r>
              <a:rPr lang="es-ES_tradnl" altLang="ja-JP" dirty="0" err="1" smtClean="0"/>
              <a:t>interpretation</a:t>
            </a:r>
            <a:r>
              <a:rPr lang="es-ES_tradnl" altLang="ja-JP" dirty="0" smtClean="0"/>
              <a:t> </a:t>
            </a:r>
            <a:r>
              <a:rPr lang="es-ES_tradnl" altLang="ja-JP" dirty="0" err="1" smtClean="0"/>
              <a:t>to</a:t>
            </a:r>
            <a:r>
              <a:rPr lang="es-ES_tradnl" altLang="ja-JP" dirty="0" smtClean="0"/>
              <a:t> </a:t>
            </a:r>
            <a:r>
              <a:rPr lang="es-ES_tradnl" altLang="ja-JP" dirty="0" err="1" smtClean="0"/>
              <a:t>these</a:t>
            </a:r>
            <a:endParaRPr lang="es-ES_tradnl" altLang="ja-JP" dirty="0" smtClean="0"/>
          </a:p>
          <a:p>
            <a:pPr lvl="1"/>
            <a:r>
              <a:rPr lang="es-ES_tradnl" altLang="ja-JP" dirty="0" err="1" smtClean="0"/>
              <a:t>Victimism</a:t>
            </a:r>
            <a:r>
              <a:rPr lang="es-ES_tradnl" altLang="ja-JP" dirty="0" smtClean="0"/>
              <a:t> </a:t>
            </a:r>
            <a:r>
              <a:rPr lang="es-ES_tradnl" altLang="ja-JP" dirty="0" err="1" smtClean="0"/>
              <a:t>is</a:t>
            </a:r>
            <a:r>
              <a:rPr lang="es-ES_tradnl" altLang="ja-JP" dirty="0" smtClean="0"/>
              <a:t> </a:t>
            </a:r>
            <a:r>
              <a:rPr lang="es-ES_tradnl" altLang="ja-JP" dirty="0" err="1" smtClean="0"/>
              <a:t>not</a:t>
            </a:r>
            <a:r>
              <a:rPr lang="es-ES_tradnl" altLang="ja-JP" dirty="0" smtClean="0"/>
              <a:t> </a:t>
            </a:r>
            <a:r>
              <a:rPr lang="es-ES_tradnl" altLang="ja-JP" dirty="0" err="1" smtClean="0"/>
              <a:t>an</a:t>
            </a:r>
            <a:r>
              <a:rPr lang="es-ES_tradnl" altLang="ja-JP" dirty="0" smtClean="0"/>
              <a:t> </a:t>
            </a:r>
            <a:r>
              <a:rPr lang="es-ES_tradnl" altLang="ja-JP" dirty="0" err="1" smtClean="0"/>
              <a:t>option</a:t>
            </a:r>
            <a:r>
              <a:rPr lang="es-ES_tradnl" altLang="ja-JP" dirty="0" smtClean="0"/>
              <a:t> in </a:t>
            </a:r>
            <a:r>
              <a:rPr lang="es-ES_tradnl" altLang="ja-JP" dirty="0" err="1" smtClean="0"/>
              <a:t>science</a:t>
            </a:r>
            <a:r>
              <a:rPr lang="es-ES_tradnl" altLang="ja-JP" dirty="0" smtClean="0"/>
              <a:t>:</a:t>
            </a:r>
          </a:p>
          <a:p>
            <a:pPr lvl="2"/>
            <a:r>
              <a:rPr lang="es-ES_tradnl" altLang="ja-JP" dirty="0" err="1" smtClean="0"/>
              <a:t>Example</a:t>
            </a:r>
            <a:r>
              <a:rPr lang="es-ES_tradnl" altLang="ja-JP" dirty="0" smtClean="0"/>
              <a:t>:</a:t>
            </a:r>
          </a:p>
          <a:p>
            <a:pPr lvl="3"/>
            <a:r>
              <a:rPr lang="es-ES_tradnl" altLang="ja-JP" dirty="0" err="1" smtClean="0"/>
              <a:t>You</a:t>
            </a:r>
            <a:r>
              <a:rPr lang="es-ES_tradnl" altLang="ja-JP" dirty="0" smtClean="0"/>
              <a:t> </a:t>
            </a:r>
            <a:r>
              <a:rPr lang="es-ES_tradnl" altLang="ja-JP" dirty="0" err="1" smtClean="0"/>
              <a:t>say</a:t>
            </a:r>
            <a:r>
              <a:rPr lang="es-ES_tradnl" altLang="ja-JP" dirty="0" smtClean="0"/>
              <a:t>: “I </a:t>
            </a:r>
            <a:r>
              <a:rPr lang="es-ES_tradnl" altLang="ja-JP" dirty="0" err="1" smtClean="0"/>
              <a:t>cannot</a:t>
            </a:r>
            <a:r>
              <a:rPr lang="es-ES_tradnl" altLang="ja-JP" dirty="0" smtClean="0"/>
              <a:t> </a:t>
            </a:r>
            <a:r>
              <a:rPr lang="es-ES_tradnl" altLang="ja-JP" dirty="0" err="1" smtClean="0"/>
              <a:t>have</a:t>
            </a:r>
            <a:r>
              <a:rPr lang="es-ES_tradnl" altLang="ja-JP" dirty="0" smtClean="0"/>
              <a:t> more data. In my </a:t>
            </a:r>
            <a:r>
              <a:rPr lang="es-ES_tradnl" altLang="ja-JP" dirty="0" err="1" smtClean="0"/>
              <a:t>field</a:t>
            </a:r>
            <a:r>
              <a:rPr lang="es-ES_tradnl" altLang="ja-JP" dirty="0" smtClean="0"/>
              <a:t> </a:t>
            </a:r>
            <a:r>
              <a:rPr lang="es-ES_tradnl" altLang="ja-JP" dirty="0" err="1" smtClean="0"/>
              <a:t>collecting</a:t>
            </a:r>
            <a:r>
              <a:rPr lang="es-ES_tradnl" altLang="ja-JP" dirty="0" smtClean="0"/>
              <a:t> data </a:t>
            </a:r>
            <a:r>
              <a:rPr lang="es-ES_tradnl" altLang="ja-JP" dirty="0" err="1" smtClean="0"/>
              <a:t>is</a:t>
            </a:r>
            <a:r>
              <a:rPr lang="es-ES_tradnl" altLang="ja-JP" dirty="0" smtClean="0"/>
              <a:t> time </a:t>
            </a:r>
            <a:r>
              <a:rPr lang="es-ES_tradnl" altLang="ja-JP" dirty="0" err="1" smtClean="0"/>
              <a:t>consuming</a:t>
            </a:r>
            <a:r>
              <a:rPr lang="es-ES_tradnl" altLang="ja-JP" dirty="0" smtClean="0"/>
              <a:t>/</a:t>
            </a:r>
            <a:r>
              <a:rPr lang="es-ES_tradnl" altLang="ja-JP" dirty="0" err="1" smtClean="0"/>
              <a:t>costly</a:t>
            </a:r>
            <a:r>
              <a:rPr lang="es-ES_tradnl" altLang="ja-JP" dirty="0" smtClean="0"/>
              <a:t>/</a:t>
            </a:r>
            <a:r>
              <a:rPr lang="es-ES_tradnl" altLang="ja-JP" dirty="0" err="1" smtClean="0"/>
              <a:t>etc</a:t>
            </a:r>
            <a:r>
              <a:rPr lang="es-ES_tradnl" altLang="ja-JP" dirty="0" smtClean="0"/>
              <a:t>”</a:t>
            </a:r>
          </a:p>
          <a:p>
            <a:pPr lvl="3"/>
            <a:r>
              <a:rPr lang="es-ES_tradnl" altLang="ja-JP" dirty="0" err="1" smtClean="0"/>
              <a:t>What</a:t>
            </a:r>
            <a:r>
              <a:rPr lang="es-ES_tradnl" altLang="ja-JP" dirty="0" smtClean="0"/>
              <a:t> I </a:t>
            </a:r>
            <a:r>
              <a:rPr lang="es-ES_tradnl" altLang="ja-JP" dirty="0" err="1" smtClean="0"/>
              <a:t>hear</a:t>
            </a:r>
            <a:r>
              <a:rPr lang="es-ES_tradnl" altLang="ja-JP" dirty="0" smtClean="0"/>
              <a:t>: “</a:t>
            </a:r>
            <a:r>
              <a:rPr lang="es-ES_tradnl" altLang="ja-JP" dirty="0" err="1" smtClean="0"/>
              <a:t>I’m</a:t>
            </a:r>
            <a:r>
              <a:rPr lang="es-ES_tradnl" altLang="ja-JP" dirty="0" smtClean="0"/>
              <a:t> </a:t>
            </a:r>
            <a:r>
              <a:rPr lang="es-ES_tradnl" altLang="ja-JP" dirty="0" err="1" smtClean="0"/>
              <a:t>lazy</a:t>
            </a:r>
            <a:r>
              <a:rPr lang="es-ES_tradnl" altLang="ja-JP" dirty="0" smtClean="0"/>
              <a:t>. I </a:t>
            </a:r>
            <a:r>
              <a:rPr lang="es-ES_tradnl" altLang="ja-JP" dirty="0" err="1" smtClean="0"/>
              <a:t>couldn’t</a:t>
            </a:r>
            <a:r>
              <a:rPr lang="es-ES_tradnl" altLang="ja-JP" dirty="0" smtClean="0"/>
              <a:t> </a:t>
            </a:r>
            <a:r>
              <a:rPr lang="es-ES_tradnl" altLang="ja-JP" dirty="0" err="1" smtClean="0"/>
              <a:t>care</a:t>
            </a:r>
            <a:r>
              <a:rPr lang="es-ES_tradnl" altLang="ja-JP" dirty="0" smtClean="0"/>
              <a:t> </a:t>
            </a:r>
            <a:r>
              <a:rPr lang="es-ES_tradnl" altLang="ja-JP" dirty="0" err="1" smtClean="0"/>
              <a:t>for</a:t>
            </a:r>
            <a:r>
              <a:rPr lang="es-ES_tradnl" altLang="ja-JP" dirty="0" smtClean="0"/>
              <a:t> </a:t>
            </a:r>
            <a:r>
              <a:rPr lang="es-ES_tradnl" altLang="ja-JP" dirty="0" err="1" smtClean="0"/>
              <a:t>carefully</a:t>
            </a:r>
            <a:r>
              <a:rPr lang="es-ES_tradnl" altLang="ja-JP" dirty="0" smtClean="0"/>
              <a:t> </a:t>
            </a:r>
            <a:r>
              <a:rPr lang="es-ES_tradnl" altLang="ja-JP" dirty="0" err="1" smtClean="0"/>
              <a:t>designing</a:t>
            </a:r>
            <a:r>
              <a:rPr lang="es-ES_tradnl" altLang="ja-JP" dirty="0" smtClean="0"/>
              <a:t> my </a:t>
            </a:r>
            <a:r>
              <a:rPr lang="es-ES_tradnl" altLang="ja-JP" dirty="0" err="1" smtClean="0"/>
              <a:t>experiment</a:t>
            </a:r>
            <a:r>
              <a:rPr lang="es-ES_tradnl" altLang="ja-JP" dirty="0" smtClean="0"/>
              <a:t> </a:t>
            </a:r>
            <a:r>
              <a:rPr lang="es-ES_tradnl" altLang="ja-JP" dirty="0" err="1" smtClean="0"/>
              <a:t>to</a:t>
            </a:r>
            <a:r>
              <a:rPr lang="es-ES_tradnl" altLang="ja-JP" dirty="0" smtClean="0"/>
              <a:t> </a:t>
            </a:r>
            <a:r>
              <a:rPr lang="es-ES_tradnl" altLang="ja-JP" dirty="0" err="1" smtClean="0"/>
              <a:t>fit</a:t>
            </a:r>
            <a:r>
              <a:rPr lang="es-ES_tradnl" altLang="ja-JP" dirty="0" smtClean="0"/>
              <a:t> my </a:t>
            </a:r>
            <a:r>
              <a:rPr lang="es-ES_tradnl" altLang="ja-JP" dirty="0" err="1" smtClean="0"/>
              <a:t>circumstances</a:t>
            </a:r>
            <a:r>
              <a:rPr lang="es-ES_tradnl" altLang="ja-JP" dirty="0" smtClean="0"/>
              <a:t>”</a:t>
            </a:r>
          </a:p>
          <a:p>
            <a:pPr lvl="3"/>
            <a:r>
              <a:rPr lang="es-ES_tradnl" altLang="ja-JP" dirty="0" err="1" smtClean="0"/>
              <a:t>You</a:t>
            </a:r>
            <a:r>
              <a:rPr lang="es-ES_tradnl" altLang="ja-JP" dirty="0" smtClean="0"/>
              <a:t> </a:t>
            </a:r>
            <a:r>
              <a:rPr lang="es-ES_tradnl" altLang="ja-JP" dirty="0" err="1" smtClean="0"/>
              <a:t>say</a:t>
            </a:r>
            <a:r>
              <a:rPr lang="es-ES_tradnl" altLang="ja-JP" dirty="0" smtClean="0"/>
              <a:t>: “</a:t>
            </a:r>
            <a:r>
              <a:rPr lang="es-ES_tradnl" altLang="ja-JP" dirty="0" err="1" smtClean="0"/>
              <a:t>Should</a:t>
            </a:r>
            <a:r>
              <a:rPr lang="es-ES_tradnl" altLang="ja-JP" dirty="0" smtClean="0"/>
              <a:t> I </a:t>
            </a:r>
            <a:r>
              <a:rPr lang="es-ES_tradnl" altLang="ja-JP" dirty="0" err="1" smtClean="0"/>
              <a:t>have</a:t>
            </a:r>
            <a:r>
              <a:rPr lang="es-ES_tradnl" altLang="ja-JP" dirty="0" smtClean="0"/>
              <a:t> more data, my </a:t>
            </a:r>
            <a:r>
              <a:rPr lang="es-ES_tradnl" altLang="ja-JP" dirty="0" err="1" smtClean="0"/>
              <a:t>results</a:t>
            </a:r>
            <a:r>
              <a:rPr lang="es-ES_tradnl" altLang="ja-JP" dirty="0" smtClean="0"/>
              <a:t> </a:t>
            </a:r>
            <a:r>
              <a:rPr lang="es-ES_tradnl" altLang="ja-JP" dirty="0" err="1" smtClean="0"/>
              <a:t>would</a:t>
            </a:r>
            <a:r>
              <a:rPr lang="es-ES_tradnl" altLang="ja-JP" dirty="0" smtClean="0"/>
              <a:t> </a:t>
            </a:r>
            <a:r>
              <a:rPr lang="es-ES_tradnl" altLang="ja-JP" dirty="0" err="1" smtClean="0"/>
              <a:t>have</a:t>
            </a:r>
            <a:r>
              <a:rPr lang="es-ES_tradnl" altLang="ja-JP" dirty="0" smtClean="0"/>
              <a:t> </a:t>
            </a:r>
            <a:r>
              <a:rPr lang="es-ES_tradnl" altLang="ja-JP" dirty="0" err="1" smtClean="0"/>
              <a:t>been</a:t>
            </a:r>
            <a:r>
              <a:rPr lang="es-ES_tradnl" altLang="ja-JP" dirty="0" smtClean="0"/>
              <a:t> </a:t>
            </a:r>
            <a:r>
              <a:rPr lang="es-ES_tradnl" altLang="ja-JP" dirty="0" err="1" smtClean="0"/>
              <a:t>significat</a:t>
            </a:r>
            <a:r>
              <a:rPr lang="es-ES_tradnl" altLang="ja-JP" dirty="0" smtClean="0"/>
              <a:t>/</a:t>
            </a:r>
            <a:r>
              <a:rPr lang="es-ES_tradnl" altLang="ja-JP" dirty="0" err="1" smtClean="0"/>
              <a:t>better</a:t>
            </a:r>
            <a:r>
              <a:rPr lang="es-ES_tradnl" altLang="ja-JP" dirty="0" smtClean="0"/>
              <a:t>/more </a:t>
            </a:r>
            <a:r>
              <a:rPr lang="es-ES_tradnl" altLang="ja-JP" dirty="0" err="1" smtClean="0"/>
              <a:t>solid</a:t>
            </a:r>
            <a:r>
              <a:rPr lang="es-ES_tradnl" altLang="ja-JP" dirty="0" smtClean="0"/>
              <a:t>”</a:t>
            </a:r>
          </a:p>
          <a:p>
            <a:pPr lvl="3"/>
            <a:r>
              <a:rPr lang="es-ES_tradnl" altLang="ja-JP" dirty="0" err="1" smtClean="0"/>
              <a:t>What</a:t>
            </a:r>
            <a:r>
              <a:rPr lang="es-ES_tradnl" altLang="ja-JP" dirty="0" smtClean="0"/>
              <a:t> I </a:t>
            </a:r>
            <a:r>
              <a:rPr lang="es-ES_tradnl" altLang="ja-JP" dirty="0" err="1" smtClean="0"/>
              <a:t>hear</a:t>
            </a:r>
            <a:r>
              <a:rPr lang="es-ES_tradnl" altLang="ja-JP" dirty="0" smtClean="0"/>
              <a:t>: “I </a:t>
            </a:r>
            <a:r>
              <a:rPr lang="es-ES_tradnl" altLang="ja-JP" dirty="0" err="1" smtClean="0"/>
              <a:t>have</a:t>
            </a:r>
            <a:r>
              <a:rPr lang="es-ES_tradnl" altLang="ja-JP" dirty="0" smtClean="0"/>
              <a:t> no idea </a:t>
            </a:r>
            <a:r>
              <a:rPr lang="es-ES_tradnl" altLang="ja-JP" dirty="0" err="1" smtClean="0"/>
              <a:t>about</a:t>
            </a:r>
            <a:r>
              <a:rPr lang="es-ES_tradnl" altLang="ja-JP" dirty="0" smtClean="0"/>
              <a:t> </a:t>
            </a:r>
            <a:r>
              <a:rPr lang="es-ES_tradnl" altLang="ja-JP" dirty="0" err="1" smtClean="0"/>
              <a:t>stats</a:t>
            </a:r>
            <a:r>
              <a:rPr lang="es-ES_tradnl" altLang="ja-JP" dirty="0" smtClean="0"/>
              <a:t>, so </a:t>
            </a:r>
            <a:r>
              <a:rPr lang="es-ES_tradnl" altLang="ja-JP" dirty="0" err="1" smtClean="0"/>
              <a:t>instead</a:t>
            </a:r>
            <a:r>
              <a:rPr lang="es-ES_tradnl" altLang="ja-JP" dirty="0" smtClean="0"/>
              <a:t> of </a:t>
            </a:r>
            <a:r>
              <a:rPr lang="es-ES_tradnl" altLang="ja-JP" dirty="0" err="1" smtClean="0"/>
              <a:t>doing</a:t>
            </a:r>
            <a:r>
              <a:rPr lang="es-ES_tradnl" altLang="ja-JP" dirty="0" smtClean="0"/>
              <a:t> </a:t>
            </a:r>
            <a:r>
              <a:rPr lang="es-ES_tradnl" altLang="ja-JP" dirty="0" err="1" smtClean="0"/>
              <a:t>the</a:t>
            </a:r>
            <a:r>
              <a:rPr lang="es-ES_tradnl" altLang="ja-JP" dirty="0" smtClean="0"/>
              <a:t> </a:t>
            </a:r>
            <a:r>
              <a:rPr lang="es-ES_tradnl" altLang="ja-JP" dirty="0" err="1" smtClean="0"/>
              <a:t>right</a:t>
            </a:r>
            <a:r>
              <a:rPr lang="es-ES_tradnl" altLang="ja-JP" dirty="0" smtClean="0"/>
              <a:t> </a:t>
            </a:r>
            <a:r>
              <a:rPr lang="es-ES_tradnl" altLang="ja-JP" dirty="0" err="1" smtClean="0"/>
              <a:t>thing</a:t>
            </a:r>
            <a:r>
              <a:rPr lang="es-ES_tradnl" altLang="ja-JP" dirty="0" smtClean="0"/>
              <a:t> </a:t>
            </a:r>
            <a:r>
              <a:rPr lang="es-ES_tradnl" altLang="ja-JP" dirty="0" err="1" smtClean="0"/>
              <a:t>i.e.</a:t>
            </a:r>
            <a:r>
              <a:rPr lang="es-ES_tradnl" altLang="ja-JP" dirty="0" smtClean="0"/>
              <a:t> </a:t>
            </a:r>
            <a:r>
              <a:rPr lang="es-ES_tradnl" altLang="ja-JP" dirty="0" err="1" smtClean="0"/>
              <a:t>learning</a:t>
            </a:r>
            <a:r>
              <a:rPr lang="es-ES_tradnl" altLang="ja-JP" dirty="0" smtClean="0"/>
              <a:t> </a:t>
            </a:r>
            <a:r>
              <a:rPr lang="es-ES_tradnl" altLang="ja-JP" dirty="0" err="1" smtClean="0"/>
              <a:t>stats</a:t>
            </a:r>
            <a:r>
              <a:rPr lang="es-ES_tradnl" altLang="ja-JP" dirty="0" smtClean="0"/>
              <a:t>, </a:t>
            </a:r>
            <a:r>
              <a:rPr lang="es-ES_tradnl" altLang="ja-JP" dirty="0" err="1" smtClean="0"/>
              <a:t>let’s</a:t>
            </a:r>
            <a:r>
              <a:rPr lang="es-ES_tradnl" altLang="ja-JP" dirty="0" smtClean="0"/>
              <a:t> do </a:t>
            </a:r>
            <a:r>
              <a:rPr lang="es-ES_tradnl" altLang="ja-JP" dirty="0" err="1" smtClean="0"/>
              <a:t>the</a:t>
            </a:r>
            <a:r>
              <a:rPr lang="es-ES_tradnl" altLang="ja-JP" dirty="0" smtClean="0"/>
              <a:t> </a:t>
            </a:r>
            <a:r>
              <a:rPr lang="es-ES_tradnl" altLang="ja-JP" dirty="0" err="1" smtClean="0"/>
              <a:t>easy</a:t>
            </a:r>
            <a:r>
              <a:rPr lang="es-ES_tradnl" altLang="ja-JP" dirty="0" smtClean="0"/>
              <a:t> </a:t>
            </a:r>
            <a:r>
              <a:rPr lang="es-ES_tradnl" altLang="ja-JP" dirty="0" err="1" smtClean="0"/>
              <a:t>thing</a:t>
            </a:r>
            <a:r>
              <a:rPr lang="es-ES_tradnl" altLang="ja-JP" dirty="0" smtClean="0"/>
              <a:t>, </a:t>
            </a:r>
            <a:r>
              <a:rPr lang="es-ES_tradnl" altLang="ja-JP" dirty="0" err="1" smtClean="0"/>
              <a:t>blame</a:t>
            </a:r>
            <a:r>
              <a:rPr lang="es-ES_tradnl" altLang="ja-JP" dirty="0" smtClean="0"/>
              <a:t> </a:t>
            </a:r>
            <a:r>
              <a:rPr lang="es-ES_tradnl" altLang="ja-JP" dirty="0" err="1" smtClean="0"/>
              <a:t>what</a:t>
            </a:r>
            <a:r>
              <a:rPr lang="es-ES_tradnl" altLang="ja-JP" dirty="0" smtClean="0"/>
              <a:t> </a:t>
            </a:r>
            <a:r>
              <a:rPr lang="es-ES_tradnl" altLang="ja-JP" dirty="0" err="1" smtClean="0"/>
              <a:t>everyone</a:t>
            </a:r>
            <a:r>
              <a:rPr lang="es-ES_tradnl" altLang="ja-JP" dirty="0" smtClean="0"/>
              <a:t> </a:t>
            </a:r>
            <a:r>
              <a:rPr lang="es-ES_tradnl" altLang="ja-JP" dirty="0" err="1" smtClean="0"/>
              <a:t>else</a:t>
            </a:r>
            <a:r>
              <a:rPr lang="es-ES_tradnl" altLang="ja-JP" dirty="0" smtClean="0"/>
              <a:t> </a:t>
            </a:r>
            <a:r>
              <a:rPr lang="es-ES_tradnl" altLang="ja-JP" dirty="0" err="1" smtClean="0"/>
              <a:t>does</a:t>
            </a:r>
            <a:r>
              <a:rPr lang="es-ES_tradnl" altLang="ja-JP" dirty="0" smtClean="0"/>
              <a:t>…”</a:t>
            </a:r>
          </a:p>
        </p:txBody>
      </p:sp>
      <p:sp>
        <p:nvSpPr>
          <p:cNvPr id="4" name="Date Placeholder 3"/>
          <p:cNvSpPr>
            <a:spLocks noGrp="1"/>
          </p:cNvSpPr>
          <p:nvPr>
            <p:ph type="dt" sz="half" idx="10"/>
          </p:nvPr>
        </p:nvSpPr>
        <p:spPr/>
        <p:txBody>
          <a:bodyPr/>
          <a:lstStyle/>
          <a:p>
            <a:fld id="{A7D81B40-8DFD-6D41-AF03-B5E4F6C4807F}"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237ED983-7CF2-054B-880A-1B531DA0AAB2}" type="slidenum">
              <a:rPr lang="es-ES_tradnl" smtClean="0"/>
              <a:pPr/>
              <a:t>33</a:t>
            </a:fld>
            <a:endParaRPr lang="es-ES_tradnl"/>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51203" name="Rectangle 3"/>
          <p:cNvSpPr>
            <a:spLocks noGrp="1" noChangeArrowheads="1"/>
          </p:cNvSpPr>
          <p:nvPr>
            <p:ph type="body" idx="1"/>
          </p:nvPr>
        </p:nvSpPr>
        <p:spPr/>
        <p:txBody>
          <a:bodyPr>
            <a:normAutofit lnSpcReduction="10000"/>
          </a:bodyPr>
          <a:lstStyle/>
          <a:p>
            <a:r>
              <a:rPr lang="es-ES_tradnl" dirty="0" smtClean="0"/>
              <a:t>In </a:t>
            </a:r>
            <a:r>
              <a:rPr lang="es-ES_tradnl" dirty="0" err="1" smtClean="0"/>
              <a:t>engineering</a:t>
            </a:r>
            <a:r>
              <a:rPr lang="es-ES_tradnl" dirty="0" smtClean="0"/>
              <a:t>, </a:t>
            </a:r>
            <a:r>
              <a:rPr lang="es-ES_tradnl" dirty="0" err="1" smtClean="0"/>
              <a:t>you</a:t>
            </a:r>
            <a:r>
              <a:rPr lang="es-ES_tradnl" dirty="0" smtClean="0"/>
              <a:t> </a:t>
            </a:r>
            <a:r>
              <a:rPr lang="es-ES_tradnl" dirty="0" err="1" smtClean="0"/>
              <a:t>ought</a:t>
            </a:r>
            <a:r>
              <a:rPr lang="es-ES_tradnl" dirty="0" smtClean="0"/>
              <a:t> </a:t>
            </a:r>
            <a:r>
              <a:rPr lang="es-ES_tradnl" dirty="0" err="1" smtClean="0"/>
              <a:t>to</a:t>
            </a:r>
            <a:r>
              <a:rPr lang="es-ES_tradnl" dirty="0" smtClean="0"/>
              <a:t> </a:t>
            </a:r>
            <a:r>
              <a:rPr lang="es-ES_tradnl" dirty="0" err="1" smtClean="0"/>
              <a:t>include</a:t>
            </a:r>
            <a:r>
              <a:rPr lang="es-ES_tradnl" altLang="ja-JP" dirty="0" smtClean="0"/>
              <a:t>:</a:t>
            </a:r>
          </a:p>
          <a:p>
            <a:pPr lvl="1"/>
            <a:r>
              <a:rPr lang="es-ES_tradnl" dirty="0" smtClean="0"/>
              <a:t>Error </a:t>
            </a:r>
            <a:r>
              <a:rPr lang="es-ES_tradnl" dirty="0" err="1" smtClean="0"/>
              <a:t>analysis</a:t>
            </a:r>
            <a:endParaRPr lang="es-ES_tradnl" dirty="0" smtClean="0"/>
          </a:p>
          <a:p>
            <a:pPr lvl="1"/>
            <a:r>
              <a:rPr lang="es-ES_tradnl" dirty="0" err="1" smtClean="0"/>
              <a:t>Cost</a:t>
            </a:r>
            <a:r>
              <a:rPr lang="es-ES_tradnl" dirty="0" smtClean="0"/>
              <a:t> </a:t>
            </a:r>
            <a:r>
              <a:rPr lang="es-ES_tradnl" dirty="0" err="1" smtClean="0"/>
              <a:t>analysis</a:t>
            </a:r>
            <a:endParaRPr lang="es-ES_tradnl" dirty="0" smtClean="0"/>
          </a:p>
          <a:p>
            <a:pPr lvl="2"/>
            <a:r>
              <a:rPr lang="es-ES_tradnl" altLang="ja-JP" dirty="0" err="1" smtClean="0"/>
              <a:t>Many</a:t>
            </a:r>
            <a:r>
              <a:rPr lang="es-ES_tradnl" altLang="ja-JP" dirty="0" smtClean="0"/>
              <a:t> </a:t>
            </a:r>
            <a:r>
              <a:rPr lang="es-ES_tradnl" altLang="ja-JP" dirty="0" err="1" smtClean="0"/>
              <a:t>theoretically</a:t>
            </a:r>
            <a:r>
              <a:rPr lang="es-ES_tradnl" altLang="ja-JP" dirty="0" smtClean="0"/>
              <a:t> </a:t>
            </a:r>
            <a:r>
              <a:rPr lang="es-ES_tradnl" altLang="ja-JP" dirty="0" err="1" smtClean="0"/>
              <a:t>valid</a:t>
            </a:r>
            <a:r>
              <a:rPr lang="es-ES_tradnl" altLang="ja-JP" dirty="0" smtClean="0"/>
              <a:t> </a:t>
            </a:r>
            <a:r>
              <a:rPr lang="es-ES_tradnl" altLang="ja-JP" dirty="0" err="1" smtClean="0"/>
              <a:t>solutions</a:t>
            </a:r>
            <a:r>
              <a:rPr lang="es-ES_tradnl" altLang="ja-JP" dirty="0" smtClean="0"/>
              <a:t> </a:t>
            </a:r>
            <a:r>
              <a:rPr lang="es-ES_tradnl" altLang="ja-JP" dirty="0" err="1" smtClean="0"/>
              <a:t>may</a:t>
            </a:r>
            <a:r>
              <a:rPr lang="es-ES_tradnl" altLang="ja-JP" dirty="0" smtClean="0"/>
              <a:t> </a:t>
            </a:r>
            <a:r>
              <a:rPr lang="es-ES_tradnl" altLang="ja-JP" dirty="0" err="1" smtClean="0"/>
              <a:t>not</a:t>
            </a:r>
            <a:r>
              <a:rPr lang="es-ES_tradnl" altLang="ja-JP" dirty="0" smtClean="0"/>
              <a:t> </a:t>
            </a:r>
            <a:r>
              <a:rPr lang="es-ES_tradnl" altLang="ja-JP" dirty="0" err="1" smtClean="0"/>
              <a:t>be</a:t>
            </a:r>
            <a:r>
              <a:rPr lang="es-ES_tradnl" altLang="ja-JP" dirty="0" smtClean="0"/>
              <a:t> </a:t>
            </a:r>
            <a:r>
              <a:rPr lang="es-ES_tradnl" altLang="ja-JP" dirty="0" err="1" smtClean="0"/>
              <a:t>feasible</a:t>
            </a:r>
            <a:r>
              <a:rPr lang="es-ES_tradnl" altLang="ja-JP" dirty="0" smtClean="0"/>
              <a:t> </a:t>
            </a:r>
            <a:r>
              <a:rPr lang="es-ES_tradnl" altLang="ja-JP" dirty="0" err="1" smtClean="0"/>
              <a:t>for</a:t>
            </a:r>
            <a:r>
              <a:rPr lang="es-ES_tradnl" altLang="ja-JP" dirty="0" smtClean="0"/>
              <a:t> </a:t>
            </a:r>
            <a:r>
              <a:rPr lang="es-ES_tradnl" altLang="ja-JP" dirty="0" err="1" smtClean="0"/>
              <a:t>practical</a:t>
            </a:r>
            <a:r>
              <a:rPr lang="es-ES_tradnl" altLang="ja-JP" dirty="0" smtClean="0"/>
              <a:t> </a:t>
            </a:r>
            <a:r>
              <a:rPr lang="es-ES_tradnl" altLang="ja-JP" dirty="0" err="1" smtClean="0"/>
              <a:t>constraints</a:t>
            </a:r>
            <a:r>
              <a:rPr lang="es-ES_tradnl" altLang="ja-JP" dirty="0" smtClean="0"/>
              <a:t>, and </a:t>
            </a:r>
            <a:r>
              <a:rPr lang="es-ES_tradnl" altLang="ja-JP" dirty="0" err="1" smtClean="0"/>
              <a:t>cost</a:t>
            </a:r>
            <a:r>
              <a:rPr lang="es-ES_tradnl" altLang="ja-JP" dirty="0" smtClean="0"/>
              <a:t> </a:t>
            </a:r>
            <a:r>
              <a:rPr lang="es-ES_tradnl" altLang="ja-JP" dirty="0" err="1" smtClean="0"/>
              <a:t>is</a:t>
            </a:r>
            <a:r>
              <a:rPr lang="es-ES_tradnl" altLang="ja-JP" dirty="0" smtClean="0"/>
              <a:t> </a:t>
            </a:r>
            <a:r>
              <a:rPr lang="es-ES_tradnl" altLang="ja-JP" dirty="0" err="1" smtClean="0"/>
              <a:t>certainly</a:t>
            </a:r>
            <a:r>
              <a:rPr lang="es-ES_tradnl" altLang="ja-JP" dirty="0" smtClean="0"/>
              <a:t> </a:t>
            </a:r>
            <a:r>
              <a:rPr lang="es-ES_tradnl" altLang="ja-JP" dirty="0" err="1" smtClean="0"/>
              <a:t>one</a:t>
            </a:r>
            <a:r>
              <a:rPr lang="es-ES_tradnl" altLang="ja-JP" dirty="0" smtClean="0"/>
              <a:t> of </a:t>
            </a:r>
            <a:r>
              <a:rPr lang="es-ES_tradnl" altLang="ja-JP" dirty="0" err="1" smtClean="0"/>
              <a:t>these</a:t>
            </a:r>
            <a:endParaRPr lang="es-ES_tradnl" altLang="ja-JP" dirty="0" smtClean="0"/>
          </a:p>
          <a:p>
            <a:pPr lvl="2"/>
            <a:endParaRPr lang="es-ES_tradnl" altLang="ja-JP" dirty="0" smtClean="0"/>
          </a:p>
          <a:p>
            <a:r>
              <a:rPr lang="es-ES_tradnl" dirty="0" err="1" smtClean="0"/>
              <a:t>Pay</a:t>
            </a:r>
            <a:r>
              <a:rPr lang="es-ES_tradnl" dirty="0" smtClean="0"/>
              <a:t> </a:t>
            </a:r>
            <a:r>
              <a:rPr lang="es-ES_tradnl" dirty="0" err="1" smtClean="0"/>
              <a:t>special</a:t>
            </a:r>
            <a:r>
              <a:rPr lang="es-ES_tradnl" dirty="0" smtClean="0"/>
              <a:t> </a:t>
            </a:r>
            <a:r>
              <a:rPr lang="es-ES_tradnl" dirty="0" err="1" smtClean="0"/>
              <a:t>attention</a:t>
            </a:r>
            <a:r>
              <a:rPr lang="es-ES_tradnl" dirty="0" smtClean="0"/>
              <a:t> </a:t>
            </a:r>
            <a:r>
              <a:rPr lang="es-ES_tradnl" dirty="0" err="1" smtClean="0"/>
              <a:t>to</a:t>
            </a:r>
            <a:r>
              <a:rPr lang="es-ES_tradnl" dirty="0" smtClean="0"/>
              <a:t>:</a:t>
            </a:r>
          </a:p>
          <a:p>
            <a:pPr lvl="1"/>
            <a:r>
              <a:rPr lang="es-ES_tradnl" dirty="0" err="1" smtClean="0"/>
              <a:t>Units</a:t>
            </a:r>
            <a:endParaRPr lang="es-ES_tradnl" dirty="0" smtClean="0"/>
          </a:p>
          <a:p>
            <a:pPr lvl="1"/>
            <a:r>
              <a:rPr lang="es-ES_tradnl" dirty="0" err="1" smtClean="0"/>
              <a:t>Type</a:t>
            </a:r>
            <a:r>
              <a:rPr lang="es-ES_tradnl" dirty="0" smtClean="0"/>
              <a:t> of variables</a:t>
            </a:r>
          </a:p>
          <a:p>
            <a:pPr lvl="2"/>
            <a:r>
              <a:rPr lang="es-ES_tradnl" dirty="0" err="1" smtClean="0"/>
              <a:t>Not</a:t>
            </a:r>
            <a:r>
              <a:rPr lang="es-ES_tradnl" dirty="0" smtClean="0"/>
              <a:t> </a:t>
            </a:r>
            <a:r>
              <a:rPr lang="es-ES_tradnl" dirty="0" err="1" smtClean="0"/>
              <a:t>all</a:t>
            </a:r>
            <a:r>
              <a:rPr lang="es-ES_tradnl" dirty="0" smtClean="0"/>
              <a:t> variables </a:t>
            </a:r>
            <a:r>
              <a:rPr lang="es-ES_tradnl" dirty="0" err="1" smtClean="0"/>
              <a:t>admit</a:t>
            </a:r>
            <a:r>
              <a:rPr lang="es-ES_tradnl" dirty="0" smtClean="0"/>
              <a:t> </a:t>
            </a:r>
            <a:r>
              <a:rPr lang="es-ES_tradnl" dirty="0" err="1" smtClean="0"/>
              <a:t>the</a:t>
            </a:r>
            <a:r>
              <a:rPr lang="es-ES_tradnl" dirty="0" smtClean="0"/>
              <a:t> </a:t>
            </a:r>
            <a:r>
              <a:rPr lang="es-ES_tradnl" dirty="0" err="1" smtClean="0"/>
              <a:t>same</a:t>
            </a:r>
            <a:r>
              <a:rPr lang="es-ES_tradnl" dirty="0" smtClean="0"/>
              <a:t> </a:t>
            </a:r>
            <a:r>
              <a:rPr lang="es-ES_tradnl" dirty="0" err="1" smtClean="0"/>
              <a:t>operations</a:t>
            </a:r>
            <a:endParaRPr lang="es-ES_tradnl" dirty="0" smtClean="0"/>
          </a:p>
        </p:txBody>
      </p:sp>
      <p:sp>
        <p:nvSpPr>
          <p:cNvPr id="4" name="Date Placeholder 3"/>
          <p:cNvSpPr>
            <a:spLocks noGrp="1"/>
          </p:cNvSpPr>
          <p:nvPr>
            <p:ph type="dt" sz="half" idx="10"/>
          </p:nvPr>
        </p:nvSpPr>
        <p:spPr/>
        <p:txBody>
          <a:bodyPr/>
          <a:lstStyle/>
          <a:p>
            <a:fld id="{477D7965-E884-174E-B2E3-B099351CA33E}"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B0DE207C-02CB-4841-A8FF-4070A2F03BE3}" type="slidenum">
              <a:rPr lang="es-ES_tradnl" smtClean="0"/>
              <a:pPr/>
              <a:t>34</a:t>
            </a:fld>
            <a:endParaRPr lang="es-ES_tradnl"/>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69635" name="Rectangle 3"/>
          <p:cNvSpPr>
            <a:spLocks noGrp="1" noChangeArrowheads="1"/>
          </p:cNvSpPr>
          <p:nvPr>
            <p:ph type="body" idx="1"/>
          </p:nvPr>
        </p:nvSpPr>
        <p:spPr/>
        <p:txBody>
          <a:bodyPr>
            <a:normAutofit lnSpcReduction="10000"/>
          </a:bodyPr>
          <a:lstStyle/>
          <a:p>
            <a:r>
              <a:rPr lang="es-ES_tradnl" dirty="0" smtClean="0"/>
              <a:t>In </a:t>
            </a:r>
            <a:r>
              <a:rPr lang="es-ES_tradnl" dirty="0" err="1" smtClean="0"/>
              <a:t>engineering</a:t>
            </a:r>
            <a:r>
              <a:rPr lang="es-ES_tradnl" dirty="0" smtClean="0"/>
              <a:t> </a:t>
            </a:r>
            <a:r>
              <a:rPr lang="es-ES_tradnl" dirty="0" err="1" smtClean="0"/>
              <a:t>it</a:t>
            </a:r>
            <a:r>
              <a:rPr lang="es-ES_tradnl" dirty="0" smtClean="0"/>
              <a:t> </a:t>
            </a:r>
            <a:r>
              <a:rPr lang="es-ES_tradnl" dirty="0" err="1" smtClean="0"/>
              <a:t>is</a:t>
            </a:r>
            <a:r>
              <a:rPr lang="es-ES_tradnl" dirty="0" smtClean="0"/>
              <a:t> </a:t>
            </a:r>
            <a:r>
              <a:rPr lang="es-ES_tradnl" dirty="0" err="1" smtClean="0"/>
              <a:t>also</a:t>
            </a:r>
            <a:r>
              <a:rPr lang="es-ES_tradnl" dirty="0" smtClean="0"/>
              <a:t> </a:t>
            </a:r>
            <a:r>
              <a:rPr lang="es-ES_tradnl" dirty="0" err="1" smtClean="0"/>
              <a:t>necessary</a:t>
            </a:r>
            <a:r>
              <a:rPr lang="es-ES_tradnl" dirty="0" smtClean="0"/>
              <a:t> </a:t>
            </a:r>
            <a:r>
              <a:rPr lang="es-ES_tradnl" dirty="0" err="1" smtClean="0"/>
              <a:t>to</a:t>
            </a:r>
            <a:r>
              <a:rPr lang="es-ES_tradnl" dirty="0" smtClean="0"/>
              <a:t> </a:t>
            </a:r>
            <a:r>
              <a:rPr lang="es-ES_tradnl" dirty="0" err="1" smtClean="0"/>
              <a:t>express</a:t>
            </a:r>
            <a:r>
              <a:rPr lang="es-ES_tradnl" dirty="0" smtClean="0"/>
              <a:t> </a:t>
            </a:r>
            <a:r>
              <a:rPr lang="es-ES_tradnl" dirty="0" err="1" smtClean="0"/>
              <a:t>intermediate</a:t>
            </a:r>
            <a:r>
              <a:rPr lang="es-ES_tradnl" dirty="0" smtClean="0"/>
              <a:t> </a:t>
            </a:r>
            <a:r>
              <a:rPr lang="es-ES_tradnl" dirty="0" err="1" smtClean="0"/>
              <a:t>needs</a:t>
            </a:r>
            <a:r>
              <a:rPr lang="es-ES_tradnl" dirty="0" smtClean="0"/>
              <a:t> and </a:t>
            </a:r>
            <a:r>
              <a:rPr lang="es-ES_tradnl" dirty="0" err="1" smtClean="0"/>
              <a:t>structures</a:t>
            </a:r>
            <a:endParaRPr lang="es-ES_tradnl" dirty="0" smtClean="0"/>
          </a:p>
          <a:p>
            <a:pPr lvl="1"/>
            <a:r>
              <a:rPr lang="es-ES_tradnl" dirty="0" err="1" smtClean="0"/>
              <a:t>Example</a:t>
            </a:r>
            <a:r>
              <a:rPr lang="es-ES_tradnl" dirty="0" smtClean="0"/>
              <a:t>: Civil </a:t>
            </a:r>
            <a:r>
              <a:rPr lang="es-ES_tradnl" dirty="0" err="1" smtClean="0"/>
              <a:t>engineering</a:t>
            </a:r>
            <a:r>
              <a:rPr lang="es-ES_tradnl" dirty="0" smtClean="0"/>
              <a:t>; in </a:t>
            </a:r>
            <a:r>
              <a:rPr lang="es-ES_tradnl" dirty="0" err="1" smtClean="0"/>
              <a:t>improving</a:t>
            </a:r>
            <a:r>
              <a:rPr lang="es-ES_tradnl" dirty="0" smtClean="0"/>
              <a:t> a </a:t>
            </a:r>
            <a:r>
              <a:rPr lang="es-ES_tradnl" dirty="0" err="1" smtClean="0"/>
              <a:t>motorway</a:t>
            </a:r>
            <a:r>
              <a:rPr lang="es-ES_tradnl" dirty="0" smtClean="0"/>
              <a:t>, </a:t>
            </a:r>
            <a:r>
              <a:rPr lang="es-ES_tradnl" dirty="0" err="1" smtClean="0"/>
              <a:t>you</a:t>
            </a:r>
            <a:r>
              <a:rPr lang="es-ES_tradnl" dirty="0" smtClean="0"/>
              <a:t> </a:t>
            </a:r>
            <a:r>
              <a:rPr lang="es-ES_tradnl" dirty="0" err="1" smtClean="0"/>
              <a:t>should</a:t>
            </a:r>
            <a:r>
              <a:rPr lang="es-ES_tradnl" dirty="0" smtClean="0"/>
              <a:t> </a:t>
            </a:r>
            <a:r>
              <a:rPr lang="es-ES_tradnl" dirty="0" err="1" smtClean="0"/>
              <a:t>not</a:t>
            </a:r>
            <a:r>
              <a:rPr lang="es-ES_tradnl" dirty="0" smtClean="0"/>
              <a:t> stop </a:t>
            </a:r>
            <a:r>
              <a:rPr lang="es-ES_tradnl" dirty="0" err="1" smtClean="0"/>
              <a:t>the</a:t>
            </a:r>
            <a:r>
              <a:rPr lang="es-ES_tradnl" dirty="0" smtClean="0"/>
              <a:t> </a:t>
            </a:r>
            <a:r>
              <a:rPr lang="es-ES_tradnl" dirty="0" err="1" smtClean="0"/>
              <a:t>motorway</a:t>
            </a:r>
            <a:r>
              <a:rPr lang="es-ES_tradnl" dirty="0" smtClean="0"/>
              <a:t> </a:t>
            </a:r>
            <a:r>
              <a:rPr lang="es-ES_tradnl" dirty="0" err="1" smtClean="0"/>
              <a:t>for</a:t>
            </a:r>
            <a:r>
              <a:rPr lang="es-ES_tradnl" dirty="0" smtClean="0"/>
              <a:t> </a:t>
            </a:r>
            <a:r>
              <a:rPr lang="es-ES_tradnl" dirty="0" err="1" smtClean="0"/>
              <a:t>three</a:t>
            </a:r>
            <a:r>
              <a:rPr lang="es-ES_tradnl" dirty="0" smtClean="0"/>
              <a:t> </a:t>
            </a:r>
            <a:r>
              <a:rPr lang="es-ES_tradnl" dirty="0" err="1" smtClean="0"/>
              <a:t>months</a:t>
            </a:r>
            <a:r>
              <a:rPr lang="es-ES_tradnl" dirty="0" smtClean="0"/>
              <a:t>. </a:t>
            </a:r>
            <a:r>
              <a:rPr lang="es-ES_tradnl" dirty="0" err="1" smtClean="0"/>
              <a:t>You</a:t>
            </a:r>
            <a:r>
              <a:rPr lang="es-ES_tradnl" dirty="0" smtClean="0"/>
              <a:t> </a:t>
            </a:r>
            <a:r>
              <a:rPr lang="es-ES_tradnl" dirty="0" err="1" smtClean="0"/>
              <a:t>have</a:t>
            </a:r>
            <a:r>
              <a:rPr lang="es-ES_tradnl" dirty="0" smtClean="0"/>
              <a:t> </a:t>
            </a:r>
            <a:r>
              <a:rPr lang="es-ES_tradnl" dirty="0" err="1" smtClean="0"/>
              <a:t>to</a:t>
            </a:r>
            <a:r>
              <a:rPr lang="es-ES_tradnl" dirty="0" smtClean="0"/>
              <a:t> </a:t>
            </a:r>
            <a:r>
              <a:rPr lang="es-ES_tradnl" dirty="0" err="1" smtClean="0"/>
              <a:t>provide</a:t>
            </a:r>
            <a:r>
              <a:rPr lang="es-ES_tradnl" dirty="0" smtClean="0"/>
              <a:t> a temporal </a:t>
            </a:r>
            <a:r>
              <a:rPr lang="es-ES_tradnl" dirty="0" err="1" smtClean="0"/>
              <a:t>diversion</a:t>
            </a:r>
            <a:r>
              <a:rPr lang="es-ES_tradnl" dirty="0" smtClean="0"/>
              <a:t>.</a:t>
            </a:r>
            <a:endParaRPr lang="es-ES_tradnl" altLang="ja-JP" dirty="0" smtClean="0"/>
          </a:p>
          <a:p>
            <a:pPr lvl="1"/>
            <a:r>
              <a:rPr lang="es-ES_tradnl" altLang="ja-JP" dirty="0" err="1" smtClean="0"/>
              <a:t>Example</a:t>
            </a:r>
            <a:r>
              <a:rPr lang="es-ES_tradnl" altLang="ja-JP" dirty="0" smtClean="0"/>
              <a:t>: </a:t>
            </a:r>
            <a:r>
              <a:rPr lang="es-ES_tradnl" altLang="ja-JP" dirty="0" err="1" smtClean="0"/>
              <a:t>Computer</a:t>
            </a:r>
            <a:r>
              <a:rPr lang="es-ES_tradnl" altLang="ja-JP" dirty="0" smtClean="0"/>
              <a:t> </a:t>
            </a:r>
            <a:r>
              <a:rPr lang="es-ES_tradnl" altLang="ja-JP" dirty="0" err="1" smtClean="0"/>
              <a:t>science</a:t>
            </a:r>
            <a:r>
              <a:rPr lang="es-ES_tradnl" altLang="ja-JP" dirty="0" smtClean="0"/>
              <a:t>: </a:t>
            </a:r>
            <a:r>
              <a:rPr lang="es-ES_tradnl" altLang="ja-JP" dirty="0" err="1" smtClean="0"/>
              <a:t>If</a:t>
            </a:r>
            <a:r>
              <a:rPr lang="es-ES_tradnl" altLang="ja-JP" dirty="0" smtClean="0"/>
              <a:t> </a:t>
            </a:r>
            <a:r>
              <a:rPr lang="es-ES_tradnl" altLang="ja-JP" dirty="0" err="1" smtClean="0"/>
              <a:t>you</a:t>
            </a:r>
            <a:r>
              <a:rPr lang="es-ES_tradnl" altLang="ja-JP" dirty="0" smtClean="0"/>
              <a:t> are </a:t>
            </a:r>
            <a:r>
              <a:rPr lang="es-ES_tradnl" altLang="ja-JP" dirty="0" err="1" smtClean="0"/>
              <a:t>updating</a:t>
            </a:r>
            <a:r>
              <a:rPr lang="es-ES_tradnl" altLang="ja-JP" dirty="0" smtClean="0"/>
              <a:t> </a:t>
            </a:r>
            <a:r>
              <a:rPr lang="es-ES_tradnl" altLang="ja-JP" dirty="0" err="1" smtClean="0"/>
              <a:t>the</a:t>
            </a:r>
            <a:r>
              <a:rPr lang="es-ES_tradnl" altLang="ja-JP" dirty="0" smtClean="0"/>
              <a:t> </a:t>
            </a:r>
            <a:r>
              <a:rPr lang="es-ES_tradnl" altLang="ja-JP" dirty="0" err="1" smtClean="0"/>
              <a:t>structure</a:t>
            </a:r>
            <a:r>
              <a:rPr lang="es-ES_tradnl" altLang="ja-JP" dirty="0" smtClean="0"/>
              <a:t> of a </a:t>
            </a:r>
            <a:r>
              <a:rPr lang="es-ES_tradnl" altLang="ja-JP" dirty="0" err="1" smtClean="0"/>
              <a:t>database</a:t>
            </a:r>
            <a:r>
              <a:rPr lang="es-ES_tradnl" altLang="ja-JP" dirty="0" smtClean="0"/>
              <a:t> </a:t>
            </a:r>
            <a:r>
              <a:rPr lang="es-ES_tradnl" altLang="ja-JP" dirty="0" err="1" smtClean="0"/>
              <a:t>provide</a:t>
            </a:r>
            <a:r>
              <a:rPr lang="es-ES_tradnl" altLang="ja-JP" dirty="0" smtClean="0"/>
              <a:t> </a:t>
            </a:r>
            <a:r>
              <a:rPr lang="es-ES_tradnl" altLang="ja-JP" dirty="0" err="1" smtClean="0"/>
              <a:t>an</a:t>
            </a:r>
            <a:r>
              <a:rPr lang="es-ES_tradnl" altLang="ja-JP" dirty="0" smtClean="0"/>
              <a:t> </a:t>
            </a:r>
            <a:r>
              <a:rPr lang="es-ES_tradnl" altLang="ja-JP" dirty="0" err="1" smtClean="0"/>
              <a:t>intermediate</a:t>
            </a:r>
            <a:r>
              <a:rPr lang="es-ES_tradnl" altLang="ja-JP" dirty="0" smtClean="0"/>
              <a:t> </a:t>
            </a:r>
            <a:r>
              <a:rPr lang="es-ES_tradnl" altLang="ja-JP" dirty="0" err="1" smtClean="0"/>
              <a:t>repository</a:t>
            </a:r>
            <a:r>
              <a:rPr lang="es-ES_tradnl" altLang="ja-JP" dirty="0" smtClean="0"/>
              <a:t> and </a:t>
            </a:r>
            <a:r>
              <a:rPr lang="es-ES_tradnl" altLang="ja-JP" dirty="0" err="1" smtClean="0"/>
              <a:t>ensure</a:t>
            </a:r>
            <a:r>
              <a:rPr lang="es-ES_tradnl" altLang="ja-JP" dirty="0" smtClean="0"/>
              <a:t> </a:t>
            </a:r>
            <a:r>
              <a:rPr lang="es-ES_tradnl" altLang="ja-JP" dirty="0" err="1" smtClean="0"/>
              <a:t>you</a:t>
            </a:r>
            <a:r>
              <a:rPr lang="es-ES_tradnl" altLang="ja-JP" dirty="0" smtClean="0"/>
              <a:t> </a:t>
            </a:r>
            <a:r>
              <a:rPr lang="es-ES_tradnl" altLang="ja-JP" dirty="0" err="1" smtClean="0"/>
              <a:t>have</a:t>
            </a:r>
            <a:r>
              <a:rPr lang="es-ES_tradnl" altLang="ja-JP" dirty="0" smtClean="0"/>
              <a:t> a plan </a:t>
            </a:r>
            <a:r>
              <a:rPr lang="es-ES_tradnl" altLang="ja-JP" dirty="0" err="1" smtClean="0"/>
              <a:t>for</a:t>
            </a:r>
            <a:r>
              <a:rPr lang="es-ES_tradnl" altLang="ja-JP" dirty="0" smtClean="0"/>
              <a:t> </a:t>
            </a:r>
            <a:r>
              <a:rPr lang="es-ES_tradnl" altLang="ja-JP" dirty="0" err="1" smtClean="0"/>
              <a:t>restoring</a:t>
            </a:r>
            <a:r>
              <a:rPr lang="es-ES_tradnl" altLang="ja-JP" dirty="0" smtClean="0"/>
              <a:t>/</a:t>
            </a:r>
            <a:r>
              <a:rPr lang="es-ES_tradnl" altLang="ja-JP" dirty="0" err="1" smtClean="0"/>
              <a:t>adding</a:t>
            </a:r>
            <a:r>
              <a:rPr lang="es-ES_tradnl" altLang="ja-JP" dirty="0" smtClean="0"/>
              <a:t> </a:t>
            </a:r>
            <a:r>
              <a:rPr lang="es-ES_tradnl" altLang="ja-JP" dirty="0" err="1" smtClean="0"/>
              <a:t>this</a:t>
            </a:r>
            <a:r>
              <a:rPr lang="es-ES_tradnl" altLang="ja-JP" dirty="0" smtClean="0"/>
              <a:t> </a:t>
            </a:r>
            <a:r>
              <a:rPr lang="es-ES_tradnl" altLang="ja-JP" dirty="0" err="1" smtClean="0"/>
              <a:t>information</a:t>
            </a:r>
            <a:r>
              <a:rPr lang="es-ES_tradnl" altLang="ja-JP" dirty="0" smtClean="0"/>
              <a:t> </a:t>
            </a:r>
            <a:r>
              <a:rPr lang="es-ES_tradnl" altLang="ja-JP" dirty="0" err="1" smtClean="0"/>
              <a:t>to</a:t>
            </a:r>
            <a:r>
              <a:rPr lang="es-ES_tradnl" altLang="ja-JP" dirty="0" smtClean="0"/>
              <a:t> </a:t>
            </a:r>
            <a:r>
              <a:rPr lang="es-ES_tradnl" altLang="ja-JP" dirty="0" err="1" smtClean="0"/>
              <a:t>the</a:t>
            </a:r>
            <a:r>
              <a:rPr lang="es-ES_tradnl" altLang="ja-JP" dirty="0" smtClean="0"/>
              <a:t> new </a:t>
            </a:r>
            <a:r>
              <a:rPr lang="es-ES_tradnl" altLang="ja-JP" dirty="0" err="1" smtClean="0"/>
              <a:t>database</a:t>
            </a:r>
            <a:r>
              <a:rPr lang="es-ES_tradnl" altLang="ja-JP" dirty="0" smtClean="0"/>
              <a:t>.</a:t>
            </a:r>
            <a:endParaRPr lang="es-ES_tradnl" dirty="0"/>
          </a:p>
        </p:txBody>
      </p:sp>
      <p:sp>
        <p:nvSpPr>
          <p:cNvPr id="4" name="Date Placeholder 3"/>
          <p:cNvSpPr>
            <a:spLocks noGrp="1"/>
          </p:cNvSpPr>
          <p:nvPr>
            <p:ph type="dt" sz="half" idx="10"/>
          </p:nvPr>
        </p:nvSpPr>
        <p:spPr/>
        <p:txBody>
          <a:bodyPr/>
          <a:lstStyle/>
          <a:p>
            <a:fld id="{7C356625-513E-E84C-957D-101DD00C89B5}"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1752D786-7B14-8047-8B4F-82E9A8BC85DC}" type="slidenum">
              <a:rPr lang="es-ES_tradnl" smtClean="0"/>
              <a:pPr/>
              <a:t>35</a:t>
            </a:fld>
            <a:endParaRPr lang="es-ES_tradnl"/>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49155" name="Rectangle 3"/>
          <p:cNvSpPr>
            <a:spLocks noGrp="1" noChangeArrowheads="1"/>
          </p:cNvSpPr>
          <p:nvPr>
            <p:ph type="body" idx="1"/>
          </p:nvPr>
        </p:nvSpPr>
        <p:spPr/>
        <p:txBody>
          <a:bodyPr>
            <a:normAutofit fontScale="92500" lnSpcReduction="10000"/>
          </a:bodyPr>
          <a:lstStyle/>
          <a:p>
            <a:r>
              <a:rPr lang="es-ES_tradnl" dirty="0" err="1" smtClean="0"/>
              <a:t>Discuss</a:t>
            </a:r>
            <a:r>
              <a:rPr lang="es-ES_tradnl" dirty="0" smtClean="0"/>
              <a:t> </a:t>
            </a:r>
            <a:r>
              <a:rPr lang="es-ES_tradnl" dirty="0" err="1" smtClean="0"/>
              <a:t>your</a:t>
            </a:r>
            <a:r>
              <a:rPr lang="es-ES_tradnl" dirty="0" smtClean="0"/>
              <a:t> </a:t>
            </a:r>
            <a:r>
              <a:rPr lang="es-ES_tradnl" dirty="0" err="1" smtClean="0"/>
              <a:t>results</a:t>
            </a:r>
            <a:endParaRPr lang="es-ES_tradnl" altLang="ja-JP" dirty="0" smtClean="0"/>
          </a:p>
          <a:p>
            <a:pPr lvl="1"/>
            <a:r>
              <a:rPr lang="es-ES_tradnl" altLang="ja-JP" dirty="0" err="1" smtClean="0"/>
              <a:t>Subjectvity</a:t>
            </a:r>
            <a:r>
              <a:rPr lang="es-ES_tradnl" altLang="ja-JP" dirty="0" smtClean="0"/>
              <a:t> </a:t>
            </a:r>
            <a:r>
              <a:rPr lang="es-ES_tradnl" altLang="ja-JP" dirty="0" err="1" smtClean="0"/>
              <a:t>is</a:t>
            </a:r>
            <a:r>
              <a:rPr lang="es-ES_tradnl" altLang="ja-JP" dirty="0" smtClean="0"/>
              <a:t> </a:t>
            </a:r>
            <a:r>
              <a:rPr lang="es-ES_tradnl" altLang="ja-JP" dirty="0" err="1" smtClean="0"/>
              <a:t>not</a:t>
            </a:r>
            <a:r>
              <a:rPr lang="es-ES_tradnl" altLang="ja-JP" dirty="0" smtClean="0"/>
              <a:t> </a:t>
            </a:r>
            <a:r>
              <a:rPr lang="es-ES_tradnl" altLang="ja-JP" dirty="0" err="1" smtClean="0"/>
              <a:t>welcome</a:t>
            </a:r>
            <a:r>
              <a:rPr lang="es-ES_tradnl" altLang="ja-JP" dirty="0" smtClean="0"/>
              <a:t>, </a:t>
            </a:r>
            <a:r>
              <a:rPr lang="es-ES_tradnl" altLang="ja-JP" dirty="0" err="1" smtClean="0"/>
              <a:t>especially</a:t>
            </a:r>
            <a:r>
              <a:rPr lang="es-ES_tradnl" altLang="ja-JP" dirty="0" smtClean="0"/>
              <a:t> in </a:t>
            </a:r>
            <a:r>
              <a:rPr lang="es-ES_tradnl" altLang="ja-JP" dirty="0" err="1" smtClean="0"/>
              <a:t>exact</a:t>
            </a:r>
            <a:r>
              <a:rPr lang="es-ES_tradnl" altLang="ja-JP" dirty="0" smtClean="0"/>
              <a:t> </a:t>
            </a:r>
            <a:r>
              <a:rPr lang="es-ES_tradnl" altLang="ja-JP" dirty="0" err="1" smtClean="0"/>
              <a:t>sciences</a:t>
            </a:r>
            <a:endParaRPr lang="es-ES_tradnl" altLang="ja-JP" dirty="0" smtClean="0"/>
          </a:p>
          <a:p>
            <a:pPr lvl="1"/>
            <a:r>
              <a:rPr lang="es-ES_tradnl" dirty="0" smtClean="0"/>
              <a:t>Be </a:t>
            </a:r>
            <a:r>
              <a:rPr lang="es-ES_tradnl" dirty="0" err="1" smtClean="0"/>
              <a:t>cautious</a:t>
            </a:r>
            <a:r>
              <a:rPr lang="es-ES_tradnl" dirty="0" smtClean="0"/>
              <a:t> </a:t>
            </a:r>
            <a:r>
              <a:rPr lang="es-ES_tradnl" dirty="0" err="1" smtClean="0"/>
              <a:t>about</a:t>
            </a:r>
            <a:r>
              <a:rPr lang="es-ES_tradnl" dirty="0" smtClean="0"/>
              <a:t> </a:t>
            </a:r>
            <a:r>
              <a:rPr lang="es-ES_tradnl" dirty="0" err="1" smtClean="0"/>
              <a:t>leap</a:t>
            </a:r>
            <a:r>
              <a:rPr lang="es-ES_tradnl" dirty="0" smtClean="0"/>
              <a:t> of </a:t>
            </a:r>
            <a:r>
              <a:rPr lang="es-ES_tradnl" dirty="0" err="1" smtClean="0"/>
              <a:t>thinkings</a:t>
            </a:r>
            <a:endParaRPr lang="es-ES_tradnl" altLang="ja-JP" dirty="0" smtClean="0"/>
          </a:p>
          <a:p>
            <a:pPr lvl="1"/>
            <a:r>
              <a:rPr lang="es-ES_tradnl" altLang="ja-JP" dirty="0" smtClean="0"/>
              <a:t>3 </a:t>
            </a:r>
            <a:r>
              <a:rPr lang="es-ES_tradnl" altLang="ja-JP" dirty="0" err="1" smtClean="0"/>
              <a:t>samples</a:t>
            </a:r>
            <a:r>
              <a:rPr lang="es-ES_tradnl" altLang="ja-JP" dirty="0" smtClean="0"/>
              <a:t> </a:t>
            </a:r>
            <a:r>
              <a:rPr lang="es-ES_tradnl" altLang="ja-JP" dirty="0" err="1" smtClean="0"/>
              <a:t>aren’t</a:t>
            </a:r>
            <a:r>
              <a:rPr lang="es-ES_tradnl" altLang="ja-JP" dirty="0" smtClean="0"/>
              <a:t> </a:t>
            </a:r>
            <a:r>
              <a:rPr lang="es-ES_tradnl" altLang="ja-JP" dirty="0" err="1" smtClean="0"/>
              <a:t>enough</a:t>
            </a:r>
            <a:r>
              <a:rPr lang="es-ES_tradnl" altLang="ja-JP" dirty="0" smtClean="0"/>
              <a:t> </a:t>
            </a:r>
            <a:r>
              <a:rPr lang="es-ES_tradnl" altLang="ja-JP" dirty="0" err="1" smtClean="0"/>
              <a:t>to</a:t>
            </a:r>
            <a:r>
              <a:rPr lang="es-ES_tradnl" altLang="ja-JP" dirty="0" smtClean="0"/>
              <a:t> </a:t>
            </a:r>
            <a:r>
              <a:rPr lang="es-ES_tradnl" altLang="ja-JP" dirty="0" err="1" smtClean="0"/>
              <a:t>demonstrate</a:t>
            </a:r>
            <a:r>
              <a:rPr lang="es-ES_tradnl" altLang="ja-JP" dirty="0" smtClean="0"/>
              <a:t> a </a:t>
            </a:r>
            <a:r>
              <a:rPr lang="es-ES_tradnl" altLang="ja-JP" dirty="0" err="1" smtClean="0"/>
              <a:t>trend</a:t>
            </a:r>
            <a:endParaRPr lang="es-ES_tradnl" altLang="ja-JP" dirty="0" smtClean="0"/>
          </a:p>
          <a:p>
            <a:r>
              <a:rPr lang="es-ES_tradnl" altLang="ja-JP" dirty="0" err="1" smtClean="0"/>
              <a:t>Highlight</a:t>
            </a:r>
            <a:r>
              <a:rPr lang="es-ES_tradnl" altLang="ja-JP" dirty="0" smtClean="0"/>
              <a:t> </a:t>
            </a:r>
            <a:r>
              <a:rPr lang="es-ES_tradnl" altLang="ja-JP" dirty="0" err="1" smtClean="0"/>
              <a:t>both</a:t>
            </a:r>
            <a:r>
              <a:rPr lang="es-ES_tradnl" altLang="ja-JP" dirty="0" smtClean="0"/>
              <a:t> </a:t>
            </a:r>
            <a:r>
              <a:rPr lang="es-ES_tradnl" altLang="ja-JP" dirty="0" err="1" smtClean="0"/>
              <a:t>strengths</a:t>
            </a:r>
            <a:r>
              <a:rPr lang="es-ES_tradnl" altLang="ja-JP" dirty="0" smtClean="0"/>
              <a:t> </a:t>
            </a:r>
            <a:r>
              <a:rPr lang="es-ES_tradnl" altLang="ja-JP" dirty="0" err="1" smtClean="0"/>
              <a:t>but</a:t>
            </a:r>
            <a:r>
              <a:rPr lang="es-ES_tradnl" altLang="ja-JP" dirty="0" smtClean="0"/>
              <a:t> </a:t>
            </a:r>
            <a:r>
              <a:rPr lang="es-ES_tradnl" altLang="ja-JP" dirty="0" err="1" smtClean="0"/>
              <a:t>also</a:t>
            </a:r>
            <a:r>
              <a:rPr lang="es-ES_tradnl" altLang="ja-JP" dirty="0" smtClean="0"/>
              <a:t> </a:t>
            </a:r>
            <a:r>
              <a:rPr lang="es-ES_tradnl" altLang="ja-JP" dirty="0" err="1" smtClean="0"/>
              <a:t>weaknesses</a:t>
            </a:r>
            <a:endParaRPr lang="es-ES_tradnl" altLang="ja-JP" dirty="0" smtClean="0"/>
          </a:p>
          <a:p>
            <a:r>
              <a:rPr lang="es-ES_tradnl" altLang="ja-JP" dirty="0" smtClean="0"/>
              <a:t>Compare, compare, compare</a:t>
            </a:r>
          </a:p>
          <a:p>
            <a:pPr lvl="1"/>
            <a:r>
              <a:rPr lang="es-ES_tradnl" altLang="ja-JP" dirty="0" err="1" smtClean="0"/>
              <a:t>Comparing</a:t>
            </a:r>
            <a:r>
              <a:rPr lang="es-ES_tradnl" altLang="ja-JP" dirty="0" smtClean="0"/>
              <a:t> </a:t>
            </a:r>
            <a:r>
              <a:rPr lang="es-ES_tradnl" altLang="ja-JP" dirty="0" err="1" smtClean="0"/>
              <a:t>is</a:t>
            </a:r>
            <a:r>
              <a:rPr lang="es-ES_tradnl" altLang="ja-JP" dirty="0" smtClean="0"/>
              <a:t> </a:t>
            </a:r>
            <a:r>
              <a:rPr lang="es-ES_tradnl" altLang="ja-JP" dirty="0" err="1" smtClean="0"/>
              <a:t>the</a:t>
            </a:r>
            <a:r>
              <a:rPr lang="es-ES_tradnl" altLang="ja-JP" dirty="0" smtClean="0"/>
              <a:t> </a:t>
            </a:r>
            <a:r>
              <a:rPr lang="es-ES_tradnl" altLang="ja-JP" dirty="0" err="1" smtClean="0"/>
              <a:t>basis</a:t>
            </a:r>
            <a:r>
              <a:rPr lang="es-ES_tradnl" altLang="ja-JP" dirty="0" smtClean="0"/>
              <a:t> of </a:t>
            </a:r>
            <a:r>
              <a:rPr lang="es-ES_tradnl" altLang="ja-JP" dirty="0" err="1" smtClean="0"/>
              <a:t>validation</a:t>
            </a:r>
            <a:endParaRPr lang="es-ES_tradnl" altLang="ja-JP" dirty="0" smtClean="0"/>
          </a:p>
          <a:p>
            <a:pPr lvl="1"/>
            <a:r>
              <a:rPr lang="es-ES_tradnl" dirty="0" err="1" smtClean="0">
                <a:solidFill>
                  <a:srgbClr val="FF0000"/>
                </a:solidFill>
              </a:rPr>
              <a:t>Important</a:t>
            </a:r>
            <a:r>
              <a:rPr lang="es-ES_tradnl" dirty="0" smtClean="0"/>
              <a:t>: </a:t>
            </a:r>
            <a:r>
              <a:rPr lang="es-ES_tradnl" dirty="0" err="1" smtClean="0"/>
              <a:t>Include</a:t>
            </a:r>
            <a:r>
              <a:rPr lang="es-ES_tradnl" dirty="0" smtClean="0"/>
              <a:t> </a:t>
            </a:r>
            <a:r>
              <a:rPr lang="es-ES_tradnl" dirty="0" err="1" smtClean="0"/>
              <a:t>those</a:t>
            </a:r>
            <a:r>
              <a:rPr lang="es-ES_tradnl" dirty="0" smtClean="0"/>
              <a:t> </a:t>
            </a:r>
            <a:r>
              <a:rPr lang="es-ES_tradnl" dirty="0" err="1" smtClean="0"/>
              <a:t>approaches</a:t>
            </a:r>
            <a:r>
              <a:rPr lang="es-ES_tradnl" dirty="0" smtClean="0"/>
              <a:t> </a:t>
            </a:r>
            <a:r>
              <a:rPr lang="es-ES_tradnl" dirty="0" err="1" smtClean="0"/>
              <a:t>who</a:t>
            </a:r>
            <a:r>
              <a:rPr lang="es-ES_tradnl" dirty="0" smtClean="0"/>
              <a:t> are “</a:t>
            </a:r>
            <a:r>
              <a:rPr lang="es-ES_tradnl" dirty="0" err="1" smtClean="0"/>
              <a:t>better</a:t>
            </a:r>
            <a:r>
              <a:rPr lang="es-ES_tradnl" dirty="0" smtClean="0"/>
              <a:t>” </a:t>
            </a:r>
            <a:r>
              <a:rPr lang="es-ES_tradnl" dirty="0" err="1" smtClean="0"/>
              <a:t>than</a:t>
            </a:r>
            <a:r>
              <a:rPr lang="es-ES_tradnl" dirty="0" smtClean="0"/>
              <a:t> </a:t>
            </a:r>
            <a:r>
              <a:rPr lang="es-ES_tradnl" dirty="0" err="1" smtClean="0"/>
              <a:t>you</a:t>
            </a:r>
            <a:r>
              <a:rPr lang="es-ES_tradnl" dirty="0" smtClean="0"/>
              <a:t>. </a:t>
            </a:r>
            <a:r>
              <a:rPr lang="es-ES_tradnl" dirty="0" err="1" smtClean="0"/>
              <a:t>Not</a:t>
            </a:r>
            <a:r>
              <a:rPr lang="es-ES_tradnl" dirty="0" smtClean="0"/>
              <a:t> </a:t>
            </a:r>
            <a:r>
              <a:rPr lang="es-ES_tradnl" dirty="0" err="1" smtClean="0"/>
              <a:t>doing</a:t>
            </a:r>
            <a:r>
              <a:rPr lang="es-ES_tradnl" dirty="0" smtClean="0"/>
              <a:t> </a:t>
            </a:r>
            <a:r>
              <a:rPr lang="es-ES_tradnl" dirty="0" err="1" smtClean="0"/>
              <a:t>it</a:t>
            </a:r>
            <a:r>
              <a:rPr lang="es-ES_tradnl" dirty="0" smtClean="0"/>
              <a:t> opens a </a:t>
            </a:r>
            <a:r>
              <a:rPr lang="es-ES_tradnl" dirty="0" err="1" smtClean="0"/>
              <a:t>door</a:t>
            </a:r>
            <a:r>
              <a:rPr lang="es-ES_tradnl" dirty="0" smtClean="0"/>
              <a:t> </a:t>
            </a:r>
            <a:r>
              <a:rPr lang="es-ES_tradnl" dirty="0" err="1" smtClean="0"/>
              <a:t>for</a:t>
            </a:r>
            <a:r>
              <a:rPr lang="es-ES_tradnl" dirty="0" smtClean="0"/>
              <a:t> </a:t>
            </a:r>
            <a:r>
              <a:rPr lang="es-ES_tradnl" dirty="0" err="1" smtClean="0"/>
              <a:t>attack</a:t>
            </a:r>
            <a:r>
              <a:rPr lang="es-ES_tradnl" dirty="0" smtClean="0"/>
              <a:t> </a:t>
            </a:r>
            <a:r>
              <a:rPr lang="es-ES_tradnl" dirty="0" err="1" smtClean="0"/>
              <a:t>from</a:t>
            </a:r>
            <a:r>
              <a:rPr lang="es-ES_tradnl" dirty="0" smtClean="0"/>
              <a:t> </a:t>
            </a:r>
            <a:r>
              <a:rPr lang="es-ES_tradnl" dirty="0" err="1" smtClean="0"/>
              <a:t>your</a:t>
            </a:r>
            <a:r>
              <a:rPr lang="es-ES_tradnl" dirty="0" smtClean="0"/>
              <a:t> panel.</a:t>
            </a:r>
            <a:endParaRPr lang="es-ES_tradnl" dirty="0"/>
          </a:p>
        </p:txBody>
      </p:sp>
      <p:sp>
        <p:nvSpPr>
          <p:cNvPr id="4" name="Date Placeholder 3"/>
          <p:cNvSpPr>
            <a:spLocks noGrp="1"/>
          </p:cNvSpPr>
          <p:nvPr>
            <p:ph type="dt" sz="half" idx="10"/>
          </p:nvPr>
        </p:nvSpPr>
        <p:spPr/>
        <p:txBody>
          <a:bodyPr/>
          <a:lstStyle/>
          <a:p>
            <a:fld id="{7B02135C-9762-A64A-81C4-059C77F6A003}"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C446C6F4-6B52-5B44-B12F-AE85D98CA148}" type="slidenum">
              <a:rPr lang="es-ES_tradnl" smtClean="0"/>
              <a:pPr/>
              <a:t>36</a:t>
            </a:fld>
            <a:endParaRPr lang="es-ES_tradnl"/>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52227" name="Rectangle 3"/>
          <p:cNvSpPr>
            <a:spLocks noGrp="1" noChangeArrowheads="1"/>
          </p:cNvSpPr>
          <p:nvPr>
            <p:ph type="body" idx="1"/>
          </p:nvPr>
        </p:nvSpPr>
        <p:spPr/>
        <p:txBody>
          <a:bodyPr>
            <a:normAutofit fontScale="92500"/>
          </a:bodyPr>
          <a:lstStyle/>
          <a:p>
            <a:r>
              <a:rPr lang="es-ES_tradnl" dirty="0" err="1" smtClean="0"/>
              <a:t>Analysis</a:t>
            </a:r>
            <a:r>
              <a:rPr lang="es-ES_tradnl" dirty="0" smtClean="0"/>
              <a:t> </a:t>
            </a:r>
            <a:r>
              <a:rPr lang="es-ES_tradnl" dirty="0" err="1" smtClean="0"/>
              <a:t>is</a:t>
            </a:r>
            <a:r>
              <a:rPr lang="es-ES_tradnl" dirty="0" smtClean="0"/>
              <a:t> more </a:t>
            </a:r>
            <a:r>
              <a:rPr lang="es-ES_tradnl" dirty="0" err="1" smtClean="0"/>
              <a:t>than</a:t>
            </a:r>
            <a:r>
              <a:rPr lang="es-ES_tradnl" dirty="0" smtClean="0"/>
              <a:t> </a:t>
            </a:r>
            <a:r>
              <a:rPr lang="es-ES_tradnl" dirty="0" err="1" smtClean="0"/>
              <a:t>just</a:t>
            </a:r>
            <a:r>
              <a:rPr lang="es-ES_tradnl" dirty="0" smtClean="0"/>
              <a:t> </a:t>
            </a:r>
            <a:r>
              <a:rPr lang="es-ES_tradnl" dirty="0" err="1" smtClean="0"/>
              <a:t>stating</a:t>
            </a:r>
            <a:r>
              <a:rPr lang="es-ES_tradnl" dirty="0" smtClean="0"/>
              <a:t> </a:t>
            </a:r>
            <a:r>
              <a:rPr lang="es-ES_tradnl" dirty="0" err="1" smtClean="0"/>
              <a:t>the</a:t>
            </a:r>
            <a:r>
              <a:rPr lang="es-ES_tradnl" dirty="0" smtClean="0"/>
              <a:t> </a:t>
            </a:r>
            <a:r>
              <a:rPr lang="es-ES_tradnl" dirty="0" err="1" smtClean="0"/>
              <a:t>obvious</a:t>
            </a:r>
            <a:r>
              <a:rPr lang="es-ES_tradnl" dirty="0" smtClean="0"/>
              <a:t>; </a:t>
            </a:r>
            <a:r>
              <a:rPr lang="es-ES_tradnl" dirty="0" err="1" smtClean="0"/>
              <a:t>it</a:t>
            </a:r>
            <a:r>
              <a:rPr lang="es-ES_tradnl" dirty="0" smtClean="0"/>
              <a:t> </a:t>
            </a:r>
            <a:r>
              <a:rPr lang="es-ES_tradnl" dirty="0" err="1" smtClean="0"/>
              <a:t>is</a:t>
            </a:r>
            <a:r>
              <a:rPr lang="es-ES_tradnl" dirty="0" smtClean="0"/>
              <a:t> </a:t>
            </a:r>
            <a:r>
              <a:rPr lang="es-ES_tradnl" dirty="0" err="1" smtClean="0"/>
              <a:t>demonstrating</a:t>
            </a:r>
            <a:r>
              <a:rPr lang="es-ES_tradnl" dirty="0" smtClean="0"/>
              <a:t> </a:t>
            </a:r>
            <a:r>
              <a:rPr lang="es-ES_tradnl" dirty="0" err="1" smtClean="0"/>
              <a:t>that</a:t>
            </a:r>
            <a:r>
              <a:rPr lang="es-ES_tradnl" dirty="0" smtClean="0"/>
              <a:t> </a:t>
            </a:r>
            <a:r>
              <a:rPr lang="es-ES_tradnl" dirty="0" err="1" smtClean="0"/>
              <a:t>you</a:t>
            </a:r>
            <a:r>
              <a:rPr lang="es-ES_tradnl" dirty="0" smtClean="0"/>
              <a:t> </a:t>
            </a:r>
            <a:r>
              <a:rPr lang="es-ES_tradnl" dirty="0" err="1" smtClean="0"/>
              <a:t>understand</a:t>
            </a:r>
            <a:r>
              <a:rPr lang="es-ES_tradnl" dirty="0" smtClean="0"/>
              <a:t> </a:t>
            </a:r>
            <a:r>
              <a:rPr lang="es-ES_tradnl" dirty="0" err="1" smtClean="0"/>
              <a:t>the</a:t>
            </a:r>
            <a:r>
              <a:rPr lang="es-ES_tradnl" dirty="0" smtClean="0"/>
              <a:t> </a:t>
            </a:r>
            <a:r>
              <a:rPr lang="es-ES_tradnl" dirty="0" err="1" smtClean="0"/>
              <a:t>subtleties</a:t>
            </a:r>
            <a:r>
              <a:rPr lang="es-ES_tradnl" dirty="0" smtClean="0"/>
              <a:t> and </a:t>
            </a:r>
            <a:r>
              <a:rPr lang="es-ES_tradnl" dirty="0" err="1" smtClean="0"/>
              <a:t>intricacies</a:t>
            </a:r>
            <a:r>
              <a:rPr lang="es-ES_tradnl" dirty="0" smtClean="0"/>
              <a:t> of </a:t>
            </a:r>
            <a:r>
              <a:rPr lang="es-ES_tradnl" dirty="0" err="1" smtClean="0"/>
              <a:t>your</a:t>
            </a:r>
            <a:r>
              <a:rPr lang="es-ES_tradnl" dirty="0" smtClean="0"/>
              <a:t> </a:t>
            </a:r>
            <a:r>
              <a:rPr lang="es-ES_tradnl" dirty="0" err="1" smtClean="0"/>
              <a:t>results</a:t>
            </a:r>
            <a:endParaRPr lang="es-ES_tradnl" dirty="0" smtClean="0"/>
          </a:p>
          <a:p>
            <a:pPr lvl="1"/>
            <a:r>
              <a:rPr lang="es-ES_tradnl" dirty="0" err="1" smtClean="0"/>
              <a:t>Example</a:t>
            </a:r>
            <a:r>
              <a:rPr lang="es-ES_tradnl" dirty="0" smtClean="0"/>
              <a:t>: </a:t>
            </a:r>
            <a:r>
              <a:rPr lang="es-ES_tradnl" dirty="0" err="1" smtClean="0"/>
              <a:t>You</a:t>
            </a:r>
            <a:r>
              <a:rPr lang="es-ES_tradnl" dirty="0" smtClean="0"/>
              <a:t> </a:t>
            </a:r>
            <a:r>
              <a:rPr lang="es-ES_tradnl" dirty="0" err="1" smtClean="0"/>
              <a:t>have</a:t>
            </a:r>
            <a:r>
              <a:rPr lang="es-ES_tradnl" dirty="0" smtClean="0"/>
              <a:t> a data series </a:t>
            </a:r>
            <a:r>
              <a:rPr lang="es-ES_tradnl" dirty="0" err="1" smtClean="0"/>
              <a:t>following</a:t>
            </a:r>
            <a:r>
              <a:rPr lang="es-ES_tradnl" dirty="0" smtClean="0"/>
              <a:t> a </a:t>
            </a:r>
            <a:r>
              <a:rPr lang="es-ES_tradnl" dirty="0" err="1" smtClean="0"/>
              <a:t>Gaussian</a:t>
            </a:r>
            <a:r>
              <a:rPr lang="es-ES_tradnl" dirty="0" smtClean="0"/>
              <a:t> </a:t>
            </a:r>
            <a:r>
              <a:rPr lang="es-ES_tradnl" dirty="0" err="1" smtClean="0"/>
              <a:t>distribution</a:t>
            </a:r>
            <a:endParaRPr lang="es-ES_tradnl" altLang="ja-JP" dirty="0" smtClean="0"/>
          </a:p>
          <a:p>
            <a:pPr lvl="2"/>
            <a:r>
              <a:rPr lang="es-ES_tradnl" dirty="0" err="1" smtClean="0"/>
              <a:t>Does</a:t>
            </a:r>
            <a:r>
              <a:rPr lang="es-ES_tradnl" dirty="0" smtClean="0"/>
              <a:t> </a:t>
            </a:r>
            <a:r>
              <a:rPr lang="es-ES_tradnl" dirty="0" err="1" smtClean="0"/>
              <a:t>it</a:t>
            </a:r>
            <a:r>
              <a:rPr lang="es-ES_tradnl" dirty="0" smtClean="0"/>
              <a:t> </a:t>
            </a:r>
            <a:r>
              <a:rPr lang="es-ES_tradnl" dirty="0" err="1" smtClean="0"/>
              <a:t>fit</a:t>
            </a:r>
            <a:r>
              <a:rPr lang="es-ES_tradnl" dirty="0" smtClean="0"/>
              <a:t> </a:t>
            </a:r>
            <a:r>
              <a:rPr lang="es-ES_tradnl" dirty="0" err="1" smtClean="0"/>
              <a:t>to</a:t>
            </a:r>
            <a:r>
              <a:rPr lang="es-ES_tradnl" dirty="0" smtClean="0"/>
              <a:t> </a:t>
            </a:r>
            <a:r>
              <a:rPr lang="es-ES_tradnl" dirty="0" err="1" smtClean="0"/>
              <a:t>what</a:t>
            </a:r>
            <a:r>
              <a:rPr lang="es-ES_tradnl" dirty="0" smtClean="0"/>
              <a:t> </a:t>
            </a:r>
            <a:r>
              <a:rPr lang="es-ES_tradnl" dirty="0" err="1" smtClean="0"/>
              <a:t>you</a:t>
            </a:r>
            <a:r>
              <a:rPr lang="es-ES_tradnl" dirty="0" smtClean="0"/>
              <a:t> </a:t>
            </a:r>
            <a:r>
              <a:rPr lang="es-ES_tradnl" dirty="0" err="1" smtClean="0"/>
              <a:t>expected</a:t>
            </a:r>
            <a:r>
              <a:rPr lang="es-ES_tradnl" dirty="0" smtClean="0"/>
              <a:t>? </a:t>
            </a:r>
            <a:r>
              <a:rPr lang="es-ES_tradnl" dirty="0" err="1" smtClean="0"/>
              <a:t>Maybe</a:t>
            </a:r>
            <a:r>
              <a:rPr lang="es-ES_tradnl" dirty="0" smtClean="0"/>
              <a:t> </a:t>
            </a:r>
            <a:r>
              <a:rPr lang="es-ES_tradnl" dirty="0" err="1" smtClean="0"/>
              <a:t>you</a:t>
            </a:r>
            <a:r>
              <a:rPr lang="es-ES_tradnl" dirty="0" smtClean="0"/>
              <a:t> </a:t>
            </a:r>
            <a:r>
              <a:rPr lang="es-ES_tradnl" dirty="0" err="1" smtClean="0"/>
              <a:t>were</a:t>
            </a:r>
            <a:r>
              <a:rPr lang="es-ES_tradnl" dirty="0" smtClean="0"/>
              <a:t> </a:t>
            </a:r>
            <a:r>
              <a:rPr lang="es-ES_tradnl" dirty="0" err="1" smtClean="0"/>
              <a:t>expecting</a:t>
            </a:r>
            <a:r>
              <a:rPr lang="es-ES_tradnl" dirty="0" smtClean="0"/>
              <a:t> </a:t>
            </a:r>
            <a:r>
              <a:rPr lang="es-ES_tradnl" dirty="0" err="1" smtClean="0"/>
              <a:t>some</a:t>
            </a:r>
            <a:r>
              <a:rPr lang="es-ES_tradnl" dirty="0" smtClean="0"/>
              <a:t> </a:t>
            </a:r>
            <a:r>
              <a:rPr lang="es-ES_tradnl" dirty="0" err="1" smtClean="0"/>
              <a:t>other</a:t>
            </a:r>
            <a:r>
              <a:rPr lang="es-ES_tradnl" dirty="0" smtClean="0"/>
              <a:t> </a:t>
            </a:r>
            <a:r>
              <a:rPr lang="es-ES_tradnl" dirty="0" err="1" smtClean="0"/>
              <a:t>distribution</a:t>
            </a:r>
            <a:endParaRPr lang="es-ES_tradnl" altLang="ja-JP" dirty="0" smtClean="0"/>
          </a:p>
          <a:p>
            <a:pPr lvl="2"/>
            <a:r>
              <a:rPr lang="es-ES_tradnl" dirty="0" err="1" smtClean="0"/>
              <a:t>Is</a:t>
            </a:r>
            <a:r>
              <a:rPr lang="es-ES_tradnl" dirty="0" smtClean="0"/>
              <a:t> </a:t>
            </a:r>
            <a:r>
              <a:rPr lang="es-ES_tradnl" dirty="0" err="1" smtClean="0"/>
              <a:t>standard</a:t>
            </a:r>
            <a:r>
              <a:rPr lang="es-ES_tradnl" dirty="0" smtClean="0"/>
              <a:t> </a:t>
            </a:r>
            <a:r>
              <a:rPr lang="es-ES_tradnl" dirty="0" err="1" smtClean="0"/>
              <a:t>deviation</a:t>
            </a:r>
            <a:r>
              <a:rPr lang="es-ES_tradnl" dirty="0" smtClean="0"/>
              <a:t> </a:t>
            </a:r>
            <a:r>
              <a:rPr lang="es-ES_tradnl" dirty="0" err="1" smtClean="0"/>
              <a:t>too</a:t>
            </a:r>
            <a:r>
              <a:rPr lang="es-ES_tradnl" dirty="0" smtClean="0"/>
              <a:t> </a:t>
            </a:r>
            <a:r>
              <a:rPr lang="es-ES_tradnl" dirty="0" err="1" smtClean="0"/>
              <a:t>large</a:t>
            </a:r>
            <a:r>
              <a:rPr lang="es-ES_tradnl" dirty="0" smtClean="0"/>
              <a:t>? </a:t>
            </a:r>
            <a:r>
              <a:rPr lang="es-ES_tradnl" dirty="0" err="1" smtClean="0"/>
              <a:t>What</a:t>
            </a:r>
            <a:r>
              <a:rPr lang="es-ES_tradnl" dirty="0" smtClean="0"/>
              <a:t> </a:t>
            </a:r>
            <a:r>
              <a:rPr lang="es-ES_tradnl" dirty="0" err="1" smtClean="0"/>
              <a:t>about</a:t>
            </a:r>
            <a:r>
              <a:rPr lang="es-ES_tradnl" dirty="0" smtClean="0"/>
              <a:t> </a:t>
            </a:r>
            <a:r>
              <a:rPr lang="es-ES_tradnl" dirty="0" err="1" smtClean="0"/>
              <a:t>standard</a:t>
            </a:r>
            <a:r>
              <a:rPr lang="es-ES_tradnl" dirty="0" smtClean="0"/>
              <a:t> error; </a:t>
            </a:r>
            <a:r>
              <a:rPr lang="es-ES_tradnl" dirty="0" err="1" smtClean="0"/>
              <a:t>too</a:t>
            </a:r>
            <a:r>
              <a:rPr lang="es-ES_tradnl" dirty="0" smtClean="0"/>
              <a:t> </a:t>
            </a:r>
            <a:r>
              <a:rPr lang="es-ES_tradnl" dirty="0" err="1" smtClean="0"/>
              <a:t>small</a:t>
            </a:r>
            <a:r>
              <a:rPr lang="es-ES_tradnl" dirty="0" smtClean="0"/>
              <a:t>?</a:t>
            </a:r>
            <a:endParaRPr lang="es-ES_tradnl" altLang="ja-JP" dirty="0" smtClean="0"/>
          </a:p>
          <a:p>
            <a:pPr lvl="2"/>
            <a:r>
              <a:rPr lang="es-ES_tradnl" dirty="0" err="1" smtClean="0"/>
              <a:t>Is</a:t>
            </a:r>
            <a:r>
              <a:rPr lang="es-ES_tradnl" dirty="0" smtClean="0"/>
              <a:t> </a:t>
            </a:r>
            <a:r>
              <a:rPr lang="es-ES_tradnl" dirty="0" err="1" smtClean="0"/>
              <a:t>your</a:t>
            </a:r>
            <a:r>
              <a:rPr lang="es-ES_tradnl" dirty="0" smtClean="0"/>
              <a:t> positive </a:t>
            </a:r>
            <a:r>
              <a:rPr lang="es-ES_tradnl" dirty="0" err="1" smtClean="0"/>
              <a:t>result</a:t>
            </a:r>
            <a:r>
              <a:rPr lang="es-ES_tradnl" dirty="0" smtClean="0"/>
              <a:t> of </a:t>
            </a:r>
            <a:r>
              <a:rPr lang="es-ES_tradnl" dirty="0" err="1" smtClean="0"/>
              <a:t>the</a:t>
            </a:r>
            <a:r>
              <a:rPr lang="es-ES_tradnl" dirty="0" smtClean="0"/>
              <a:t> test a false positive?</a:t>
            </a:r>
            <a:endParaRPr lang="es-ES_tradnl" altLang="ja-JP" dirty="0" smtClean="0"/>
          </a:p>
          <a:p>
            <a:pPr lvl="2"/>
            <a:r>
              <a:rPr lang="es-ES_tradnl" altLang="ja-JP" dirty="0" err="1" smtClean="0"/>
              <a:t>Is</a:t>
            </a:r>
            <a:r>
              <a:rPr lang="es-ES_tradnl" altLang="ja-JP" dirty="0" smtClean="0"/>
              <a:t> </a:t>
            </a:r>
            <a:r>
              <a:rPr lang="es-ES_tradnl" altLang="ja-JP" dirty="0" err="1" smtClean="0"/>
              <a:t>sample</a:t>
            </a:r>
            <a:r>
              <a:rPr lang="es-ES_tradnl" altLang="ja-JP" dirty="0" smtClean="0"/>
              <a:t> </a:t>
            </a:r>
            <a:r>
              <a:rPr lang="es-ES_tradnl" altLang="ja-JP" dirty="0" err="1" smtClean="0"/>
              <a:t>size</a:t>
            </a:r>
            <a:r>
              <a:rPr lang="es-ES_tradnl" altLang="ja-JP" dirty="0" smtClean="0"/>
              <a:t> </a:t>
            </a:r>
            <a:r>
              <a:rPr lang="es-ES_tradnl" altLang="ja-JP" dirty="0" err="1" smtClean="0"/>
              <a:t>adequate</a:t>
            </a:r>
            <a:r>
              <a:rPr lang="es-ES_tradnl" altLang="ja-JP" dirty="0" smtClean="0"/>
              <a:t>? </a:t>
            </a:r>
            <a:r>
              <a:rPr lang="es-ES_tradnl" altLang="ja-JP" dirty="0" err="1" smtClean="0"/>
              <a:t>Not</a:t>
            </a:r>
            <a:r>
              <a:rPr lang="es-ES_tradnl" altLang="ja-JP" dirty="0" smtClean="0"/>
              <a:t> </a:t>
            </a:r>
            <a:r>
              <a:rPr lang="es-ES_tradnl" altLang="ja-JP" dirty="0" err="1" smtClean="0"/>
              <a:t>too</a:t>
            </a:r>
            <a:r>
              <a:rPr lang="es-ES_tradnl" altLang="ja-JP" dirty="0" smtClean="0"/>
              <a:t> </a:t>
            </a:r>
            <a:r>
              <a:rPr lang="es-ES_tradnl" altLang="ja-JP" dirty="0" err="1" smtClean="0"/>
              <a:t>small</a:t>
            </a:r>
            <a:r>
              <a:rPr lang="es-ES_tradnl" altLang="ja-JP" dirty="0" smtClean="0"/>
              <a:t>, </a:t>
            </a:r>
            <a:r>
              <a:rPr lang="es-ES_tradnl" altLang="ja-JP" dirty="0" err="1" smtClean="0"/>
              <a:t>not</a:t>
            </a:r>
            <a:r>
              <a:rPr lang="es-ES_tradnl" altLang="ja-JP" dirty="0" smtClean="0"/>
              <a:t> </a:t>
            </a:r>
            <a:r>
              <a:rPr lang="es-ES_tradnl" altLang="ja-JP" dirty="0" err="1" smtClean="0"/>
              <a:t>too</a:t>
            </a:r>
            <a:r>
              <a:rPr lang="es-ES_tradnl" altLang="ja-JP" dirty="0" smtClean="0"/>
              <a:t> </a:t>
            </a:r>
            <a:r>
              <a:rPr lang="es-ES_tradnl" altLang="ja-JP" dirty="0" err="1" smtClean="0"/>
              <a:t>large</a:t>
            </a:r>
            <a:endParaRPr lang="es-ES_tradnl" altLang="ja-JP" dirty="0" smtClean="0"/>
          </a:p>
          <a:p>
            <a:pPr lvl="2"/>
            <a:r>
              <a:rPr lang="es-ES_tradnl" altLang="ja-JP" dirty="0" err="1" smtClean="0"/>
              <a:t>Is</a:t>
            </a:r>
            <a:r>
              <a:rPr lang="es-ES_tradnl" altLang="ja-JP" dirty="0" smtClean="0"/>
              <a:t> </a:t>
            </a:r>
            <a:r>
              <a:rPr lang="es-ES_tradnl" altLang="ja-JP" dirty="0" err="1" smtClean="0"/>
              <a:t>this</a:t>
            </a:r>
            <a:r>
              <a:rPr lang="es-ES_tradnl" altLang="ja-JP" dirty="0" smtClean="0"/>
              <a:t> </a:t>
            </a:r>
            <a:r>
              <a:rPr lang="es-ES_tradnl" altLang="ja-JP" dirty="0" err="1" smtClean="0"/>
              <a:t>relation</a:t>
            </a:r>
            <a:r>
              <a:rPr lang="es-ES_tradnl" altLang="ja-JP" dirty="0" smtClean="0"/>
              <a:t> </a:t>
            </a:r>
            <a:r>
              <a:rPr lang="es-ES_tradnl" altLang="ja-JP" dirty="0" err="1" smtClean="0"/>
              <a:t>likely</a:t>
            </a:r>
            <a:r>
              <a:rPr lang="es-ES_tradnl" altLang="ja-JP" dirty="0" smtClean="0"/>
              <a:t> </a:t>
            </a:r>
            <a:r>
              <a:rPr lang="es-ES_tradnl" altLang="ja-JP" dirty="0" err="1" smtClean="0"/>
              <a:t>to</a:t>
            </a:r>
            <a:r>
              <a:rPr lang="es-ES_tradnl" altLang="ja-JP" dirty="0" smtClean="0"/>
              <a:t> </a:t>
            </a:r>
            <a:r>
              <a:rPr lang="es-ES_tradnl" altLang="ja-JP" dirty="0" err="1" smtClean="0"/>
              <a:t>be</a:t>
            </a:r>
            <a:r>
              <a:rPr lang="es-ES_tradnl" altLang="ja-JP" dirty="0" smtClean="0"/>
              <a:t> </a:t>
            </a:r>
            <a:r>
              <a:rPr lang="es-ES_tradnl" altLang="ja-JP" dirty="0" err="1" smtClean="0"/>
              <a:t>spurious</a:t>
            </a:r>
            <a:r>
              <a:rPr lang="es-ES_tradnl" altLang="ja-JP" dirty="0" smtClean="0"/>
              <a:t>?</a:t>
            </a:r>
            <a:endParaRPr lang="es-ES_tradnl" altLang="ja-JP" dirty="0"/>
          </a:p>
        </p:txBody>
      </p:sp>
      <p:sp>
        <p:nvSpPr>
          <p:cNvPr id="4" name="Date Placeholder 3"/>
          <p:cNvSpPr>
            <a:spLocks noGrp="1"/>
          </p:cNvSpPr>
          <p:nvPr>
            <p:ph type="dt" sz="half" idx="10"/>
          </p:nvPr>
        </p:nvSpPr>
        <p:spPr/>
        <p:txBody>
          <a:bodyPr/>
          <a:lstStyle/>
          <a:p>
            <a:fld id="{18D7186F-4CF1-0345-8DF5-E016CAE3E0F1}"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E73D60E9-5671-C647-AB6F-8DE312EBCE16}" type="slidenum">
              <a:rPr lang="es-ES_tradnl" smtClean="0"/>
              <a:pPr/>
              <a:t>37</a:t>
            </a:fld>
            <a:endParaRPr lang="es-ES_tradnl"/>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53251" name="Rectangle 3"/>
          <p:cNvSpPr>
            <a:spLocks noGrp="1" noChangeArrowheads="1"/>
          </p:cNvSpPr>
          <p:nvPr>
            <p:ph type="body" idx="1"/>
          </p:nvPr>
        </p:nvSpPr>
        <p:spPr/>
        <p:txBody>
          <a:bodyPr>
            <a:normAutofit fontScale="85000" lnSpcReduction="10000"/>
          </a:bodyPr>
          <a:lstStyle/>
          <a:p>
            <a:r>
              <a:rPr lang="es-ES_tradnl" dirty="0" err="1" smtClean="0"/>
              <a:t>Demonstrate</a:t>
            </a:r>
            <a:r>
              <a:rPr lang="es-ES_tradnl" dirty="0" smtClean="0"/>
              <a:t> </a:t>
            </a:r>
            <a:r>
              <a:rPr lang="es-ES_tradnl" dirty="0" err="1" smtClean="0"/>
              <a:t>that</a:t>
            </a:r>
            <a:r>
              <a:rPr lang="es-ES_tradnl" dirty="0" smtClean="0"/>
              <a:t> </a:t>
            </a:r>
            <a:r>
              <a:rPr lang="es-ES_tradnl" dirty="0" err="1" smtClean="0"/>
              <a:t>you</a:t>
            </a:r>
            <a:r>
              <a:rPr lang="es-ES_tradnl" dirty="0" smtClean="0"/>
              <a:t> </a:t>
            </a:r>
            <a:r>
              <a:rPr lang="es-ES_tradnl" dirty="0" err="1" smtClean="0"/>
              <a:t>know</a:t>
            </a:r>
            <a:r>
              <a:rPr lang="es-ES_tradnl" dirty="0" smtClean="0"/>
              <a:t> </a:t>
            </a:r>
            <a:r>
              <a:rPr lang="es-ES_tradnl" dirty="0" err="1" smtClean="0"/>
              <a:t>how</a:t>
            </a:r>
            <a:r>
              <a:rPr lang="es-ES_tradnl" dirty="0" smtClean="0"/>
              <a:t> </a:t>
            </a:r>
            <a:r>
              <a:rPr lang="es-ES_tradnl" dirty="0" err="1" smtClean="0"/>
              <a:t>to</a:t>
            </a:r>
            <a:r>
              <a:rPr lang="es-ES_tradnl" dirty="0" smtClean="0"/>
              <a:t> </a:t>
            </a:r>
            <a:r>
              <a:rPr lang="es-ES_tradnl" dirty="0" err="1" smtClean="0"/>
              <a:t>interpret</a:t>
            </a:r>
            <a:r>
              <a:rPr lang="es-ES_tradnl" dirty="0" smtClean="0"/>
              <a:t> </a:t>
            </a:r>
            <a:r>
              <a:rPr lang="es-ES_tradnl" dirty="0" err="1" smtClean="0"/>
              <a:t>your</a:t>
            </a:r>
            <a:r>
              <a:rPr lang="es-ES_tradnl" dirty="0" smtClean="0"/>
              <a:t> </a:t>
            </a:r>
            <a:r>
              <a:rPr lang="es-ES_tradnl" dirty="0" err="1" smtClean="0"/>
              <a:t>results</a:t>
            </a:r>
            <a:endParaRPr lang="es-ES_tradnl" dirty="0" smtClean="0"/>
          </a:p>
          <a:p>
            <a:pPr lvl="1"/>
            <a:r>
              <a:rPr lang="es-ES_tradnl" dirty="0" err="1" smtClean="0"/>
              <a:t>Example</a:t>
            </a:r>
            <a:r>
              <a:rPr lang="es-ES_tradnl" dirty="0" smtClean="0"/>
              <a:t>: ¿Are </a:t>
            </a:r>
            <a:r>
              <a:rPr lang="es-ES_tradnl" dirty="0" err="1" smtClean="0"/>
              <a:t>your</a:t>
            </a:r>
            <a:r>
              <a:rPr lang="es-ES_tradnl" dirty="0" smtClean="0"/>
              <a:t> data </a:t>
            </a:r>
            <a:r>
              <a:rPr lang="es-ES_tradnl" dirty="0" err="1" smtClean="0"/>
              <a:t>against</a:t>
            </a:r>
            <a:r>
              <a:rPr lang="es-ES_tradnl" dirty="0" smtClean="0"/>
              <a:t> </a:t>
            </a:r>
            <a:r>
              <a:rPr lang="es-ES_tradnl" dirty="0" err="1" smtClean="0"/>
              <a:t>the</a:t>
            </a:r>
            <a:r>
              <a:rPr lang="es-ES_tradnl" dirty="0" smtClean="0"/>
              <a:t> </a:t>
            </a:r>
            <a:r>
              <a:rPr lang="es-ES_tradnl" dirty="0" err="1" smtClean="0"/>
              <a:t>laws</a:t>
            </a:r>
            <a:r>
              <a:rPr lang="es-ES_tradnl" dirty="0" smtClean="0"/>
              <a:t> of </a:t>
            </a:r>
            <a:r>
              <a:rPr lang="es-ES_tradnl" dirty="0" err="1" smtClean="0"/>
              <a:t>physics</a:t>
            </a:r>
            <a:r>
              <a:rPr lang="es-ES_tradnl" altLang="ja-JP" dirty="0" smtClean="0"/>
              <a:t>?</a:t>
            </a:r>
          </a:p>
          <a:p>
            <a:pPr lvl="2"/>
            <a:r>
              <a:rPr lang="es-ES_tradnl" altLang="ja-JP" dirty="0" smtClean="0"/>
              <a:t>¿</a:t>
            </a:r>
            <a:r>
              <a:rPr lang="es-ES_tradnl" altLang="ja-JP" dirty="0" err="1" smtClean="0"/>
              <a:t>Turtles</a:t>
            </a:r>
            <a:r>
              <a:rPr lang="es-ES_tradnl" altLang="ja-JP" dirty="0" smtClean="0"/>
              <a:t> </a:t>
            </a:r>
            <a:r>
              <a:rPr lang="es-ES_tradnl" altLang="ja-JP" dirty="0" err="1" smtClean="0"/>
              <a:t>running</a:t>
            </a:r>
            <a:r>
              <a:rPr lang="es-ES_tradnl" altLang="ja-JP" dirty="0" smtClean="0"/>
              <a:t> 110m </a:t>
            </a:r>
            <a:r>
              <a:rPr lang="es-ES_tradnl" altLang="ja-JP" dirty="0" err="1" smtClean="0"/>
              <a:t>obstacles</a:t>
            </a:r>
            <a:r>
              <a:rPr lang="es-ES_tradnl" altLang="ja-JP" dirty="0" smtClean="0"/>
              <a:t> in 3 </a:t>
            </a:r>
            <a:r>
              <a:rPr lang="es-ES_tradnl" altLang="ja-JP" dirty="0" err="1" smtClean="0"/>
              <a:t>sg</a:t>
            </a:r>
            <a:r>
              <a:rPr lang="es-ES_tradnl" altLang="ja-JP" dirty="0" smtClean="0"/>
              <a:t>?</a:t>
            </a:r>
          </a:p>
          <a:p>
            <a:pPr lvl="2"/>
            <a:r>
              <a:rPr lang="es-ES_tradnl" altLang="ja-JP" dirty="0" smtClean="0"/>
              <a:t>¿2+2=38?</a:t>
            </a:r>
          </a:p>
          <a:p>
            <a:pPr lvl="2"/>
            <a:r>
              <a:rPr lang="es-ES_tradnl" altLang="ja-JP" dirty="0" smtClean="0"/>
              <a:t>¿</a:t>
            </a:r>
            <a:r>
              <a:rPr lang="es-ES_tradnl" altLang="ja-JP" dirty="0" err="1" smtClean="0"/>
              <a:t>Why</a:t>
            </a:r>
            <a:r>
              <a:rPr lang="es-ES_tradnl" altLang="ja-JP" dirty="0" smtClean="0"/>
              <a:t> </a:t>
            </a:r>
            <a:r>
              <a:rPr lang="es-ES_tradnl" altLang="ja-JP" dirty="0" err="1" smtClean="0"/>
              <a:t>did</a:t>
            </a:r>
            <a:r>
              <a:rPr lang="es-ES_tradnl" altLang="ja-JP" dirty="0" smtClean="0"/>
              <a:t> my </a:t>
            </a:r>
            <a:r>
              <a:rPr lang="es-ES_tradnl" altLang="ja-JP" dirty="0" err="1" smtClean="0"/>
              <a:t>genetic</a:t>
            </a:r>
            <a:r>
              <a:rPr lang="es-ES_tradnl" altLang="ja-JP" dirty="0" smtClean="0"/>
              <a:t> </a:t>
            </a:r>
            <a:r>
              <a:rPr lang="es-ES_tradnl" altLang="ja-JP" dirty="0" err="1" smtClean="0"/>
              <a:t>algorithm</a:t>
            </a:r>
            <a:r>
              <a:rPr lang="es-ES_tradnl" altLang="ja-JP" dirty="0" smtClean="0"/>
              <a:t> </a:t>
            </a:r>
            <a:r>
              <a:rPr lang="es-ES_tradnl" altLang="ja-JP" dirty="0" err="1" smtClean="0"/>
              <a:t>took</a:t>
            </a:r>
            <a:r>
              <a:rPr lang="es-ES_tradnl" altLang="ja-JP" dirty="0" smtClean="0"/>
              <a:t> 15 </a:t>
            </a:r>
            <a:r>
              <a:rPr lang="es-ES_tradnl" altLang="ja-JP" dirty="0" err="1" smtClean="0"/>
              <a:t>days</a:t>
            </a:r>
            <a:r>
              <a:rPr lang="es-ES_tradnl" altLang="ja-JP" dirty="0" smtClean="0"/>
              <a:t> </a:t>
            </a:r>
            <a:r>
              <a:rPr lang="es-ES_tradnl" altLang="ja-JP" dirty="0" err="1" smtClean="0"/>
              <a:t>to</a:t>
            </a:r>
            <a:r>
              <a:rPr lang="es-ES_tradnl" altLang="ja-JP" dirty="0" smtClean="0"/>
              <a:t> </a:t>
            </a:r>
            <a:r>
              <a:rPr lang="es-ES_tradnl" altLang="ja-JP" dirty="0" err="1" smtClean="0"/>
              <a:t>run</a:t>
            </a:r>
            <a:r>
              <a:rPr lang="es-ES_tradnl" altLang="ja-JP" dirty="0" smtClean="0"/>
              <a:t> </a:t>
            </a:r>
            <a:r>
              <a:rPr lang="es-ES_tradnl" altLang="ja-JP" dirty="0" err="1" smtClean="0"/>
              <a:t>if</a:t>
            </a:r>
            <a:r>
              <a:rPr lang="es-ES_tradnl" altLang="ja-JP" dirty="0" smtClean="0"/>
              <a:t> </a:t>
            </a:r>
            <a:r>
              <a:rPr lang="es-ES_tradnl" altLang="ja-JP" dirty="0" err="1" smtClean="0"/>
              <a:t>only</a:t>
            </a:r>
            <a:r>
              <a:rPr lang="es-ES_tradnl" altLang="ja-JP" dirty="0" smtClean="0"/>
              <a:t> </a:t>
            </a:r>
            <a:r>
              <a:rPr lang="es-ES_tradnl" altLang="ja-JP" dirty="0" err="1" smtClean="0"/>
              <a:t>had</a:t>
            </a:r>
            <a:r>
              <a:rPr lang="es-ES_tradnl" altLang="ja-JP" dirty="0" smtClean="0"/>
              <a:t> a </a:t>
            </a:r>
            <a:r>
              <a:rPr lang="es-ES_tradnl" altLang="ja-JP" dirty="0" err="1" smtClean="0"/>
              <a:t>population</a:t>
            </a:r>
            <a:r>
              <a:rPr lang="es-ES_tradnl" altLang="ja-JP" dirty="0" smtClean="0"/>
              <a:t> of 3, 5 </a:t>
            </a:r>
            <a:r>
              <a:rPr lang="es-ES_tradnl" altLang="ja-JP" dirty="0" err="1" smtClean="0"/>
              <a:t>generations</a:t>
            </a:r>
            <a:r>
              <a:rPr lang="es-ES_tradnl" altLang="ja-JP" dirty="0" smtClean="0"/>
              <a:t> and </a:t>
            </a:r>
            <a:r>
              <a:rPr lang="es-ES_tradnl" altLang="ja-JP" dirty="0" err="1" smtClean="0"/>
              <a:t>fitness</a:t>
            </a:r>
            <a:r>
              <a:rPr lang="es-ES_tradnl" altLang="ja-JP" dirty="0" smtClean="0"/>
              <a:t> </a:t>
            </a:r>
            <a:r>
              <a:rPr lang="es-ES_tradnl" altLang="ja-JP" dirty="0" err="1" smtClean="0"/>
              <a:t>function</a:t>
            </a:r>
            <a:r>
              <a:rPr lang="es-ES_tradnl" altLang="ja-JP" dirty="0" smtClean="0"/>
              <a:t> </a:t>
            </a:r>
            <a:r>
              <a:rPr lang="es-ES_tradnl" altLang="ja-JP" dirty="0" err="1" smtClean="0"/>
              <a:t>was</a:t>
            </a:r>
            <a:r>
              <a:rPr lang="es-ES_tradnl" altLang="ja-JP" dirty="0" smtClean="0"/>
              <a:t> trivial </a:t>
            </a:r>
            <a:r>
              <a:rPr lang="es-ES_tradnl" altLang="ja-JP" dirty="0" err="1" smtClean="0"/>
              <a:t>to</a:t>
            </a:r>
            <a:r>
              <a:rPr lang="es-ES_tradnl" altLang="ja-JP" dirty="0" smtClean="0"/>
              <a:t> </a:t>
            </a:r>
            <a:r>
              <a:rPr lang="es-ES_tradnl" altLang="ja-JP" dirty="0" err="1" smtClean="0"/>
              <a:t>evaluate</a:t>
            </a:r>
            <a:r>
              <a:rPr lang="es-ES_tradnl" altLang="ja-JP" dirty="0" smtClean="0"/>
              <a:t>?</a:t>
            </a:r>
          </a:p>
          <a:p>
            <a:pPr lvl="2"/>
            <a:endParaRPr lang="es-ES_tradnl" altLang="ja-JP" dirty="0" smtClean="0"/>
          </a:p>
          <a:p>
            <a:pPr lvl="1"/>
            <a:r>
              <a:rPr lang="es-ES_tradnl" altLang="ja-JP" dirty="0" err="1" smtClean="0"/>
              <a:t>Did</a:t>
            </a:r>
            <a:r>
              <a:rPr lang="es-ES_tradnl" altLang="ja-JP" dirty="0" smtClean="0"/>
              <a:t> </a:t>
            </a:r>
            <a:r>
              <a:rPr lang="es-ES_tradnl" altLang="ja-JP" dirty="0" err="1" smtClean="0"/>
              <a:t>you</a:t>
            </a:r>
            <a:r>
              <a:rPr lang="es-ES_tradnl" altLang="ja-JP" dirty="0" smtClean="0"/>
              <a:t> </a:t>
            </a:r>
            <a:r>
              <a:rPr lang="es-ES_tradnl" altLang="ja-JP" dirty="0" err="1" smtClean="0"/>
              <a:t>design</a:t>
            </a:r>
            <a:r>
              <a:rPr lang="es-ES_tradnl" altLang="ja-JP" dirty="0" smtClean="0"/>
              <a:t> </a:t>
            </a:r>
            <a:r>
              <a:rPr lang="es-ES_tradnl" altLang="ja-JP" dirty="0" err="1" smtClean="0"/>
              <a:t>your</a:t>
            </a:r>
            <a:r>
              <a:rPr lang="es-ES_tradnl" altLang="ja-JP" dirty="0" smtClean="0"/>
              <a:t> </a:t>
            </a:r>
            <a:r>
              <a:rPr lang="es-ES_tradnl" altLang="ja-JP" dirty="0" err="1" smtClean="0"/>
              <a:t>experiment</a:t>
            </a:r>
            <a:r>
              <a:rPr lang="es-ES_tradnl" altLang="ja-JP" dirty="0" smtClean="0"/>
              <a:t> </a:t>
            </a:r>
            <a:r>
              <a:rPr lang="es-ES_tradnl" altLang="ja-JP" dirty="0" err="1" smtClean="0"/>
              <a:t>correctly</a:t>
            </a:r>
            <a:r>
              <a:rPr lang="es-ES_tradnl" altLang="ja-JP" dirty="0" smtClean="0"/>
              <a:t>? </a:t>
            </a:r>
            <a:r>
              <a:rPr lang="es-ES_tradnl" altLang="ja-JP" dirty="0" err="1" smtClean="0"/>
              <a:t>Was</a:t>
            </a:r>
            <a:r>
              <a:rPr lang="es-ES_tradnl" altLang="ja-JP" dirty="0" smtClean="0"/>
              <a:t> </a:t>
            </a:r>
            <a:r>
              <a:rPr lang="es-ES_tradnl" altLang="ja-JP" dirty="0" err="1" smtClean="0"/>
              <a:t>it</a:t>
            </a:r>
            <a:r>
              <a:rPr lang="es-ES_tradnl" altLang="ja-JP" dirty="0" smtClean="0"/>
              <a:t> </a:t>
            </a:r>
            <a:r>
              <a:rPr lang="es-ES_tradnl" altLang="ja-JP" dirty="0" err="1" smtClean="0"/>
              <a:t>actually</a:t>
            </a:r>
            <a:r>
              <a:rPr lang="es-ES_tradnl" altLang="ja-JP" dirty="0" smtClean="0"/>
              <a:t> </a:t>
            </a:r>
            <a:r>
              <a:rPr lang="es-ES_tradnl" altLang="ja-JP" dirty="0" err="1" smtClean="0"/>
              <a:t>executed</a:t>
            </a:r>
            <a:r>
              <a:rPr lang="es-ES_tradnl" altLang="ja-JP" dirty="0" smtClean="0"/>
              <a:t> </a:t>
            </a:r>
            <a:r>
              <a:rPr lang="es-ES_tradnl" altLang="ja-JP" dirty="0" err="1" smtClean="0"/>
              <a:t>correctly</a:t>
            </a:r>
            <a:r>
              <a:rPr lang="es-ES_tradnl" altLang="ja-JP" dirty="0" smtClean="0"/>
              <a:t>?</a:t>
            </a:r>
            <a:endParaRPr lang="es-ES_tradnl" altLang="ja-JP" dirty="0"/>
          </a:p>
          <a:p>
            <a:pPr lvl="1"/>
            <a:r>
              <a:rPr lang="es-ES_tradnl" altLang="ja-JP" dirty="0" err="1" smtClean="0"/>
              <a:t>Since</a:t>
            </a:r>
            <a:r>
              <a:rPr lang="es-ES_tradnl" altLang="ja-JP" dirty="0" smtClean="0"/>
              <a:t> </a:t>
            </a:r>
            <a:r>
              <a:rPr lang="es-ES_tradnl" altLang="ja-JP" dirty="0" err="1" smtClean="0"/>
              <a:t>it</a:t>
            </a:r>
            <a:r>
              <a:rPr lang="es-ES_tradnl" altLang="ja-JP" dirty="0" smtClean="0"/>
              <a:t> </a:t>
            </a:r>
            <a:r>
              <a:rPr lang="es-ES_tradnl" altLang="ja-JP" dirty="0" err="1" smtClean="0"/>
              <a:t>is</a:t>
            </a:r>
            <a:r>
              <a:rPr lang="es-ES_tradnl" altLang="ja-JP" dirty="0" smtClean="0"/>
              <a:t> </a:t>
            </a:r>
            <a:r>
              <a:rPr lang="es-ES_tradnl" altLang="ja-JP" dirty="0" err="1" smtClean="0"/>
              <a:t>almost</a:t>
            </a:r>
            <a:r>
              <a:rPr lang="es-ES_tradnl" altLang="ja-JP" dirty="0" smtClean="0"/>
              <a:t> </a:t>
            </a:r>
            <a:r>
              <a:rPr lang="es-ES_tradnl" altLang="ja-JP" dirty="0" err="1" smtClean="0"/>
              <a:t>impossible</a:t>
            </a:r>
            <a:r>
              <a:rPr lang="es-ES_tradnl" altLang="ja-JP" dirty="0" smtClean="0"/>
              <a:t> </a:t>
            </a:r>
            <a:r>
              <a:rPr lang="es-ES_tradnl" altLang="ja-JP" dirty="0" err="1" smtClean="0"/>
              <a:t>to</a:t>
            </a:r>
            <a:r>
              <a:rPr lang="es-ES_tradnl" altLang="ja-JP" dirty="0" smtClean="0"/>
              <a:t> </a:t>
            </a:r>
            <a:r>
              <a:rPr lang="es-ES_tradnl" altLang="ja-JP" dirty="0" err="1" smtClean="0"/>
              <a:t>run</a:t>
            </a:r>
            <a:r>
              <a:rPr lang="es-ES_tradnl" altLang="ja-JP" dirty="0" smtClean="0"/>
              <a:t> a “</a:t>
            </a:r>
            <a:r>
              <a:rPr lang="es-ES_tradnl" altLang="ja-JP" dirty="0" err="1" smtClean="0"/>
              <a:t>perfect</a:t>
            </a:r>
            <a:r>
              <a:rPr lang="es-ES_tradnl" altLang="ja-JP" dirty="0" smtClean="0"/>
              <a:t>” (</a:t>
            </a:r>
            <a:r>
              <a:rPr lang="es-ES_tradnl" altLang="ja-JP" dirty="0" err="1" smtClean="0"/>
              <a:t>unbiased</a:t>
            </a:r>
            <a:r>
              <a:rPr lang="es-ES_tradnl" altLang="ja-JP" dirty="0" smtClean="0"/>
              <a:t>) </a:t>
            </a:r>
            <a:r>
              <a:rPr lang="es-ES_tradnl" altLang="ja-JP" dirty="0" err="1" smtClean="0"/>
              <a:t>experiment</a:t>
            </a:r>
            <a:r>
              <a:rPr lang="es-ES_tradnl" altLang="ja-JP" dirty="0" smtClean="0"/>
              <a:t>, </a:t>
            </a:r>
            <a:r>
              <a:rPr lang="es-ES_tradnl" altLang="ja-JP" dirty="0" err="1" smtClean="0"/>
              <a:t>what</a:t>
            </a:r>
            <a:r>
              <a:rPr lang="es-ES_tradnl" altLang="ja-JP" dirty="0" smtClean="0"/>
              <a:t> </a:t>
            </a:r>
            <a:r>
              <a:rPr lang="es-ES_tradnl" altLang="ja-JP" dirty="0" err="1" smtClean="0"/>
              <a:t>biases</a:t>
            </a:r>
            <a:r>
              <a:rPr lang="es-ES_tradnl" altLang="ja-JP" dirty="0" smtClean="0"/>
              <a:t> </a:t>
            </a:r>
            <a:r>
              <a:rPr lang="es-ES_tradnl" altLang="ja-JP" dirty="0" err="1" smtClean="0"/>
              <a:t>might</a:t>
            </a:r>
            <a:r>
              <a:rPr lang="es-ES_tradnl" altLang="ja-JP" dirty="0" smtClean="0"/>
              <a:t> </a:t>
            </a:r>
            <a:r>
              <a:rPr lang="es-ES_tradnl" altLang="ja-JP" dirty="0" err="1" smtClean="0"/>
              <a:t>be</a:t>
            </a:r>
            <a:r>
              <a:rPr lang="es-ES_tradnl" altLang="ja-JP" dirty="0" smtClean="0"/>
              <a:t> </a:t>
            </a:r>
            <a:r>
              <a:rPr lang="es-ES_tradnl" altLang="ja-JP" dirty="0" err="1" smtClean="0"/>
              <a:t>responsible</a:t>
            </a:r>
            <a:r>
              <a:rPr lang="es-ES_tradnl" altLang="ja-JP" dirty="0" smtClean="0"/>
              <a:t> </a:t>
            </a:r>
            <a:r>
              <a:rPr lang="es-ES_tradnl" altLang="ja-JP" dirty="0" err="1" smtClean="0"/>
              <a:t>for</a:t>
            </a:r>
            <a:r>
              <a:rPr lang="es-ES_tradnl" altLang="ja-JP" dirty="0" smtClean="0"/>
              <a:t> </a:t>
            </a:r>
            <a:r>
              <a:rPr lang="es-ES_tradnl" altLang="ja-JP" dirty="0" err="1" smtClean="0"/>
              <a:t>these</a:t>
            </a:r>
            <a:r>
              <a:rPr lang="es-ES_tradnl" altLang="ja-JP" dirty="0" smtClean="0"/>
              <a:t> </a:t>
            </a:r>
            <a:r>
              <a:rPr lang="es-ES_tradnl" altLang="ja-JP" dirty="0" err="1" smtClean="0"/>
              <a:t>observations</a:t>
            </a:r>
            <a:r>
              <a:rPr lang="es-ES_tradnl" altLang="ja-JP" dirty="0" smtClean="0"/>
              <a:t>?</a:t>
            </a:r>
          </a:p>
        </p:txBody>
      </p:sp>
      <p:sp>
        <p:nvSpPr>
          <p:cNvPr id="4" name="Date Placeholder 3"/>
          <p:cNvSpPr>
            <a:spLocks noGrp="1"/>
          </p:cNvSpPr>
          <p:nvPr>
            <p:ph type="dt" sz="half" idx="10"/>
          </p:nvPr>
        </p:nvSpPr>
        <p:spPr/>
        <p:txBody>
          <a:bodyPr/>
          <a:lstStyle/>
          <a:p>
            <a:fld id="{FEDD312C-EA0C-0946-9061-02261787DB19}"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341E7746-48B9-2D4B-8C9E-96A202343A4F}" type="slidenum">
              <a:rPr lang="es-ES_tradnl" smtClean="0"/>
              <a:pPr/>
              <a:t>38</a:t>
            </a:fld>
            <a:endParaRPr lang="es-ES_tradnl"/>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54275" name="Rectangle 3"/>
          <p:cNvSpPr>
            <a:spLocks noGrp="1" noChangeArrowheads="1"/>
          </p:cNvSpPr>
          <p:nvPr>
            <p:ph type="body" idx="1"/>
          </p:nvPr>
        </p:nvSpPr>
        <p:spPr/>
        <p:txBody>
          <a:bodyPr>
            <a:normAutofit/>
          </a:bodyPr>
          <a:lstStyle/>
          <a:p>
            <a:r>
              <a:rPr lang="es-ES_tradnl" dirty="0" smtClean="0"/>
              <a:t>Do </a:t>
            </a:r>
            <a:r>
              <a:rPr lang="es-ES_tradnl" dirty="0" err="1" smtClean="0"/>
              <a:t>not</a:t>
            </a:r>
            <a:r>
              <a:rPr lang="es-ES_tradnl" dirty="0" smtClean="0"/>
              <a:t> </a:t>
            </a:r>
            <a:r>
              <a:rPr lang="es-ES_tradnl" dirty="0" err="1" smtClean="0"/>
              <a:t>anticipate</a:t>
            </a:r>
            <a:r>
              <a:rPr lang="es-ES_tradnl" dirty="0" smtClean="0"/>
              <a:t> </a:t>
            </a:r>
            <a:r>
              <a:rPr lang="es-ES_tradnl" dirty="0" err="1" smtClean="0"/>
              <a:t>conclusions</a:t>
            </a:r>
            <a:r>
              <a:rPr lang="es-ES_tradnl" dirty="0" smtClean="0"/>
              <a:t>!</a:t>
            </a:r>
          </a:p>
          <a:p>
            <a:pPr lvl="1"/>
            <a:r>
              <a:rPr lang="es-ES_tradnl" dirty="0" err="1" smtClean="0"/>
              <a:t>Consider</a:t>
            </a:r>
            <a:r>
              <a:rPr lang="es-ES_tradnl" dirty="0" smtClean="0"/>
              <a:t> </a:t>
            </a:r>
            <a:r>
              <a:rPr lang="es-ES_tradnl" dirty="0" err="1" smtClean="0"/>
              <a:t>alternative</a:t>
            </a:r>
            <a:r>
              <a:rPr lang="es-ES_tradnl" dirty="0" smtClean="0"/>
              <a:t> </a:t>
            </a:r>
            <a:r>
              <a:rPr lang="es-ES_tradnl" dirty="0" err="1" smtClean="0"/>
              <a:t>hypothesis</a:t>
            </a:r>
            <a:endParaRPr lang="es-ES_tradnl" dirty="0" smtClean="0"/>
          </a:p>
          <a:p>
            <a:pPr lvl="1"/>
            <a:r>
              <a:rPr lang="es-ES_tradnl" dirty="0" err="1" smtClean="0"/>
              <a:t>If</a:t>
            </a:r>
            <a:r>
              <a:rPr lang="es-ES_tradnl" dirty="0" smtClean="0"/>
              <a:t> </a:t>
            </a:r>
            <a:r>
              <a:rPr lang="es-ES_tradnl" dirty="0" err="1" smtClean="0"/>
              <a:t>negative</a:t>
            </a:r>
            <a:r>
              <a:rPr lang="es-ES_tradnl" dirty="0" smtClean="0"/>
              <a:t> </a:t>
            </a:r>
            <a:r>
              <a:rPr lang="es-ES_tradnl" dirty="0" err="1" smtClean="0"/>
              <a:t>results</a:t>
            </a:r>
            <a:r>
              <a:rPr lang="es-ES_tradnl" dirty="0" smtClean="0"/>
              <a:t>, </a:t>
            </a:r>
            <a:r>
              <a:rPr lang="es-ES_tradnl" dirty="0" err="1" smtClean="0"/>
              <a:t>indicate</a:t>
            </a:r>
            <a:r>
              <a:rPr lang="es-ES_tradnl" dirty="0" smtClean="0"/>
              <a:t> </a:t>
            </a:r>
            <a:r>
              <a:rPr lang="es-ES_tradnl" dirty="0" err="1" smtClean="0"/>
              <a:t>why</a:t>
            </a:r>
            <a:r>
              <a:rPr lang="es-ES_tradnl" dirty="0" smtClean="0"/>
              <a:t> </a:t>
            </a:r>
            <a:r>
              <a:rPr lang="es-ES_tradnl" dirty="0" err="1" smtClean="0"/>
              <a:t>you</a:t>
            </a:r>
            <a:r>
              <a:rPr lang="es-ES_tradnl" dirty="0" smtClean="0"/>
              <a:t> </a:t>
            </a:r>
            <a:r>
              <a:rPr lang="es-ES_tradnl" dirty="0" err="1" smtClean="0"/>
              <a:t>think</a:t>
            </a:r>
            <a:r>
              <a:rPr lang="es-ES_tradnl" dirty="0" smtClean="0"/>
              <a:t> </a:t>
            </a:r>
            <a:r>
              <a:rPr lang="es-ES_tradnl" dirty="0" err="1" smtClean="0"/>
              <a:t>it</a:t>
            </a:r>
            <a:r>
              <a:rPr lang="es-ES_tradnl" dirty="0" smtClean="0"/>
              <a:t> </a:t>
            </a:r>
            <a:r>
              <a:rPr lang="es-ES_tradnl" dirty="0" err="1" smtClean="0"/>
              <a:t>failed</a:t>
            </a:r>
            <a:r>
              <a:rPr lang="es-ES_tradnl" dirty="0" smtClean="0"/>
              <a:t> and </a:t>
            </a:r>
            <a:r>
              <a:rPr lang="es-ES_tradnl" dirty="0" err="1" smtClean="0"/>
              <a:t>how</a:t>
            </a:r>
            <a:r>
              <a:rPr lang="es-ES_tradnl" dirty="0" smtClean="0"/>
              <a:t> </a:t>
            </a:r>
            <a:r>
              <a:rPr lang="es-ES_tradnl" dirty="0" err="1" smtClean="0"/>
              <a:t>would</a:t>
            </a:r>
            <a:r>
              <a:rPr lang="es-ES_tradnl" dirty="0" smtClean="0"/>
              <a:t> </a:t>
            </a:r>
            <a:r>
              <a:rPr lang="es-ES_tradnl" dirty="0" err="1" smtClean="0"/>
              <a:t>you</a:t>
            </a:r>
            <a:r>
              <a:rPr lang="es-ES_tradnl" dirty="0" smtClean="0"/>
              <a:t> </a:t>
            </a:r>
            <a:r>
              <a:rPr lang="es-ES_tradnl" dirty="0" err="1" smtClean="0"/>
              <a:t>tackle</a:t>
            </a:r>
            <a:r>
              <a:rPr lang="es-ES_tradnl" dirty="0" smtClean="0"/>
              <a:t> </a:t>
            </a:r>
            <a:r>
              <a:rPr lang="es-ES_tradnl" dirty="0" err="1" smtClean="0"/>
              <a:t>the</a:t>
            </a:r>
            <a:r>
              <a:rPr lang="es-ES_tradnl" dirty="0" smtClean="0"/>
              <a:t> </a:t>
            </a:r>
            <a:r>
              <a:rPr lang="es-ES_tradnl" dirty="0" err="1" smtClean="0"/>
              <a:t>issue</a:t>
            </a:r>
            <a:endParaRPr lang="es-ES_tradnl" dirty="0" smtClean="0"/>
          </a:p>
          <a:p>
            <a:pPr lvl="1"/>
            <a:endParaRPr lang="es-ES_tradnl" dirty="0" smtClean="0"/>
          </a:p>
        </p:txBody>
      </p:sp>
      <p:sp>
        <p:nvSpPr>
          <p:cNvPr id="4" name="Date Placeholder 3"/>
          <p:cNvSpPr>
            <a:spLocks noGrp="1"/>
          </p:cNvSpPr>
          <p:nvPr>
            <p:ph type="dt" sz="half" idx="10"/>
          </p:nvPr>
        </p:nvSpPr>
        <p:spPr/>
        <p:txBody>
          <a:bodyPr/>
          <a:lstStyle/>
          <a:p>
            <a:fld id="{D82D430F-66DC-6940-8F14-D82A6AA9132C}"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2DFE21B9-A3AD-FE41-8AE2-6970DCA0E668}" type="slidenum">
              <a:rPr lang="es-ES_tradnl" smtClean="0"/>
              <a:pPr/>
              <a:t>39</a:t>
            </a:fld>
            <a:endParaRPr lang="es-ES_trad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altLang="ja-JP" dirty="0" err="1" smtClean="0"/>
              <a:t>Theoretical</a:t>
            </a:r>
            <a:r>
              <a:rPr lang="es-ES_tradnl" altLang="ja-JP" dirty="0" smtClean="0"/>
              <a:t> </a:t>
            </a:r>
            <a:r>
              <a:rPr lang="es-ES_tradnl" altLang="ja-JP" dirty="0" smtClean="0"/>
              <a:t>and </a:t>
            </a:r>
            <a:r>
              <a:rPr lang="es-ES_tradnl" altLang="ja-JP" dirty="0" err="1" smtClean="0"/>
              <a:t>reference</a:t>
            </a:r>
            <a:r>
              <a:rPr lang="es-ES_tradnl" altLang="ja-JP" dirty="0" smtClean="0"/>
              <a:t> </a:t>
            </a:r>
            <a:r>
              <a:rPr lang="es-ES_tradnl" altLang="ja-JP" dirty="0" err="1" smtClean="0"/>
              <a:t>frameworks</a:t>
            </a:r>
            <a:endParaRPr lang="en-GB" dirty="0"/>
          </a:p>
        </p:txBody>
      </p:sp>
      <p:sp>
        <p:nvSpPr>
          <p:cNvPr id="3" name="2 Marcador de contenido"/>
          <p:cNvSpPr>
            <a:spLocks noGrp="1"/>
          </p:cNvSpPr>
          <p:nvPr>
            <p:ph idx="1"/>
          </p:nvPr>
        </p:nvSpPr>
        <p:spPr/>
        <p:txBody>
          <a:bodyPr/>
          <a:lstStyle/>
          <a:p>
            <a:r>
              <a:rPr lang="es-MX" dirty="0" err="1" smtClean="0"/>
              <a:t>All</a:t>
            </a:r>
            <a:r>
              <a:rPr lang="es-MX" dirty="0" smtClean="0"/>
              <a:t> </a:t>
            </a:r>
            <a:r>
              <a:rPr lang="es-MX" dirty="0" err="1" smtClean="0"/>
              <a:t>thesis</a:t>
            </a:r>
            <a:r>
              <a:rPr lang="es-MX" dirty="0" smtClean="0"/>
              <a:t> (in </a:t>
            </a:r>
            <a:r>
              <a:rPr lang="es-MX" dirty="0" err="1" smtClean="0"/>
              <a:t>fact</a:t>
            </a:r>
            <a:r>
              <a:rPr lang="es-MX" dirty="0" smtClean="0"/>
              <a:t>, </a:t>
            </a:r>
            <a:r>
              <a:rPr lang="es-MX" dirty="0" err="1" smtClean="0"/>
              <a:t>all</a:t>
            </a:r>
            <a:r>
              <a:rPr lang="es-MX" dirty="0" smtClean="0"/>
              <a:t> </a:t>
            </a:r>
            <a:r>
              <a:rPr lang="es-MX" dirty="0" err="1" smtClean="0"/>
              <a:t>scientific</a:t>
            </a:r>
            <a:r>
              <a:rPr lang="es-MX" dirty="0" smtClean="0"/>
              <a:t> </a:t>
            </a:r>
            <a:r>
              <a:rPr lang="es-MX" dirty="0" err="1" smtClean="0"/>
              <a:t>work</a:t>
            </a:r>
            <a:r>
              <a:rPr lang="es-MX" dirty="0" smtClean="0"/>
              <a:t>) </a:t>
            </a:r>
            <a:r>
              <a:rPr lang="es-MX" dirty="0" err="1" smtClean="0"/>
              <a:t>have</a:t>
            </a:r>
            <a:r>
              <a:rPr lang="es-MX" dirty="0" smtClean="0"/>
              <a:t> </a:t>
            </a:r>
            <a:r>
              <a:rPr lang="es-MX" dirty="0" err="1" smtClean="0"/>
              <a:t>to</a:t>
            </a:r>
            <a:r>
              <a:rPr lang="es-MX" dirty="0" smtClean="0"/>
              <a:t> </a:t>
            </a:r>
            <a:r>
              <a:rPr lang="es-MX" dirty="0" err="1" smtClean="0"/>
              <a:t>include</a:t>
            </a:r>
            <a:r>
              <a:rPr lang="es-MX" dirty="0" smtClean="0"/>
              <a:t> </a:t>
            </a:r>
            <a:r>
              <a:rPr lang="es-MX" dirty="0" err="1" smtClean="0"/>
              <a:t>two</a:t>
            </a:r>
            <a:r>
              <a:rPr lang="es-MX" dirty="0" smtClean="0"/>
              <a:t> </a:t>
            </a:r>
            <a:r>
              <a:rPr lang="es-MX" dirty="0" err="1" smtClean="0"/>
              <a:t>important</a:t>
            </a:r>
            <a:r>
              <a:rPr lang="es-MX" dirty="0" smtClean="0"/>
              <a:t> </a:t>
            </a:r>
            <a:r>
              <a:rPr lang="es-MX" dirty="0" err="1" smtClean="0"/>
              <a:t>frameworks</a:t>
            </a:r>
            <a:r>
              <a:rPr lang="es-MX" dirty="0" smtClean="0"/>
              <a:t>:</a:t>
            </a:r>
          </a:p>
          <a:p>
            <a:pPr lvl="1"/>
            <a:r>
              <a:rPr lang="es-MX" b="1" dirty="0" err="1" smtClean="0">
                <a:solidFill>
                  <a:srgbClr val="FF0000"/>
                </a:solidFill>
              </a:rPr>
              <a:t>Theoretical</a:t>
            </a:r>
            <a:r>
              <a:rPr lang="es-MX" b="1" dirty="0" smtClean="0">
                <a:solidFill>
                  <a:srgbClr val="FF0000"/>
                </a:solidFill>
              </a:rPr>
              <a:t> </a:t>
            </a:r>
            <a:r>
              <a:rPr lang="es-MX" b="1" dirty="0" err="1" smtClean="0">
                <a:solidFill>
                  <a:srgbClr val="FF0000"/>
                </a:solidFill>
              </a:rPr>
              <a:t>framework</a:t>
            </a:r>
            <a:endParaRPr lang="es-MX" b="1" dirty="0" smtClean="0">
              <a:solidFill>
                <a:srgbClr val="FF0000"/>
              </a:solidFill>
            </a:endParaRPr>
          </a:p>
          <a:p>
            <a:pPr lvl="2"/>
            <a:r>
              <a:rPr lang="es-MX" dirty="0" err="1" smtClean="0"/>
              <a:t>a.k.a.</a:t>
            </a:r>
            <a:r>
              <a:rPr lang="es-MX" dirty="0" smtClean="0"/>
              <a:t> </a:t>
            </a:r>
            <a:r>
              <a:rPr lang="es-MX" dirty="0" err="1" smtClean="0"/>
              <a:t>background</a:t>
            </a:r>
            <a:r>
              <a:rPr lang="es-MX" dirty="0" smtClean="0"/>
              <a:t>, </a:t>
            </a:r>
            <a:r>
              <a:rPr lang="es-MX" dirty="0" err="1" smtClean="0"/>
              <a:t>foundations</a:t>
            </a:r>
            <a:r>
              <a:rPr lang="es-MX" dirty="0" smtClean="0"/>
              <a:t>, </a:t>
            </a:r>
            <a:r>
              <a:rPr lang="es-MX" dirty="0" err="1" smtClean="0"/>
              <a:t>etc</a:t>
            </a:r>
            <a:endParaRPr lang="es-MX" dirty="0" smtClean="0"/>
          </a:p>
          <a:p>
            <a:pPr lvl="2"/>
            <a:r>
              <a:rPr lang="es-MX" dirty="0" err="1" smtClean="0"/>
              <a:t>Contains</a:t>
            </a:r>
            <a:r>
              <a:rPr lang="es-MX" dirty="0" smtClean="0"/>
              <a:t> </a:t>
            </a:r>
            <a:r>
              <a:rPr lang="es-MX" dirty="0" err="1" smtClean="0"/>
              <a:t>the</a:t>
            </a:r>
            <a:r>
              <a:rPr lang="es-MX" dirty="0" smtClean="0"/>
              <a:t> </a:t>
            </a:r>
            <a:r>
              <a:rPr lang="es-MX" dirty="0" err="1" smtClean="0"/>
              <a:t>knowledge</a:t>
            </a:r>
            <a:r>
              <a:rPr lang="es-MX" dirty="0" smtClean="0"/>
              <a:t> </a:t>
            </a:r>
            <a:r>
              <a:rPr lang="es-MX" dirty="0" err="1" smtClean="0"/>
              <a:t>necessary</a:t>
            </a:r>
            <a:r>
              <a:rPr lang="es-MX" dirty="0" smtClean="0"/>
              <a:t> </a:t>
            </a:r>
            <a:r>
              <a:rPr lang="es-MX" dirty="0" err="1" smtClean="0"/>
              <a:t>to</a:t>
            </a:r>
            <a:r>
              <a:rPr lang="es-MX" dirty="0" smtClean="0"/>
              <a:t> </a:t>
            </a:r>
            <a:r>
              <a:rPr lang="es-MX" dirty="0" err="1" smtClean="0"/>
              <a:t>make</a:t>
            </a:r>
            <a:r>
              <a:rPr lang="es-MX" dirty="0" smtClean="0"/>
              <a:t> </a:t>
            </a:r>
            <a:r>
              <a:rPr lang="es-MX" dirty="0" err="1" smtClean="0"/>
              <a:t>your</a:t>
            </a:r>
            <a:r>
              <a:rPr lang="es-MX" dirty="0" smtClean="0"/>
              <a:t> </a:t>
            </a:r>
            <a:r>
              <a:rPr lang="es-MX" dirty="0" err="1" smtClean="0"/>
              <a:t>document</a:t>
            </a:r>
            <a:r>
              <a:rPr lang="es-MX" dirty="0" smtClean="0"/>
              <a:t> </a:t>
            </a:r>
            <a:r>
              <a:rPr lang="es-MX" dirty="0" err="1" smtClean="0"/>
              <a:t>self-contained</a:t>
            </a:r>
            <a:r>
              <a:rPr lang="es-MX" dirty="0" smtClean="0"/>
              <a:t>.</a:t>
            </a:r>
          </a:p>
          <a:p>
            <a:pPr lvl="1"/>
            <a:r>
              <a:rPr lang="es-MX" b="1" dirty="0" err="1" smtClean="0">
                <a:solidFill>
                  <a:srgbClr val="FF0000"/>
                </a:solidFill>
              </a:rPr>
              <a:t>Reference</a:t>
            </a:r>
            <a:r>
              <a:rPr lang="es-MX" b="1" dirty="0" smtClean="0">
                <a:solidFill>
                  <a:srgbClr val="FF0000"/>
                </a:solidFill>
              </a:rPr>
              <a:t> </a:t>
            </a:r>
            <a:r>
              <a:rPr lang="es-MX" b="1" dirty="0" err="1" smtClean="0">
                <a:solidFill>
                  <a:srgbClr val="FF0000"/>
                </a:solidFill>
              </a:rPr>
              <a:t>framework</a:t>
            </a:r>
            <a:endParaRPr lang="es-MX" b="1" dirty="0" smtClean="0">
              <a:solidFill>
                <a:srgbClr val="FF0000"/>
              </a:solidFill>
            </a:endParaRPr>
          </a:p>
          <a:p>
            <a:pPr lvl="2"/>
            <a:r>
              <a:rPr lang="es-MX" dirty="0" err="1" smtClean="0"/>
              <a:t>a.k.a.</a:t>
            </a:r>
            <a:r>
              <a:rPr lang="es-MX" dirty="0" smtClean="0"/>
              <a:t> </a:t>
            </a:r>
            <a:r>
              <a:rPr lang="es-MX" dirty="0" err="1" smtClean="0"/>
              <a:t>state</a:t>
            </a:r>
            <a:r>
              <a:rPr lang="es-MX" dirty="0" smtClean="0"/>
              <a:t> of </a:t>
            </a:r>
            <a:r>
              <a:rPr lang="es-MX" dirty="0" err="1" smtClean="0"/>
              <a:t>the</a:t>
            </a:r>
            <a:r>
              <a:rPr lang="es-MX" dirty="0" smtClean="0"/>
              <a:t> art, </a:t>
            </a:r>
            <a:r>
              <a:rPr lang="es-MX" dirty="0" err="1" smtClean="0"/>
              <a:t>related</a:t>
            </a:r>
            <a:r>
              <a:rPr lang="es-MX" dirty="0" smtClean="0"/>
              <a:t> </a:t>
            </a:r>
            <a:r>
              <a:rPr lang="es-MX" dirty="0" err="1" smtClean="0"/>
              <a:t>work</a:t>
            </a:r>
            <a:r>
              <a:rPr lang="es-MX" dirty="0" smtClean="0"/>
              <a:t>, </a:t>
            </a:r>
            <a:r>
              <a:rPr lang="es-MX" dirty="0" err="1" smtClean="0"/>
              <a:t>etc</a:t>
            </a:r>
            <a:endParaRPr lang="es-MX" dirty="0" smtClean="0"/>
          </a:p>
          <a:p>
            <a:pPr lvl="2"/>
            <a:r>
              <a:rPr lang="es-MX" dirty="0" err="1" smtClean="0"/>
              <a:t>Contains</a:t>
            </a:r>
            <a:r>
              <a:rPr lang="es-MX" dirty="0" smtClean="0"/>
              <a:t> </a:t>
            </a:r>
            <a:r>
              <a:rPr lang="es-MX" dirty="0" err="1" smtClean="0"/>
              <a:t>references</a:t>
            </a:r>
            <a:r>
              <a:rPr lang="es-MX" dirty="0" smtClean="0"/>
              <a:t> </a:t>
            </a:r>
            <a:r>
              <a:rPr lang="es-MX" dirty="0" err="1" smtClean="0"/>
              <a:t>to</a:t>
            </a:r>
            <a:r>
              <a:rPr lang="es-MX" dirty="0" smtClean="0"/>
              <a:t> </a:t>
            </a:r>
            <a:r>
              <a:rPr lang="es-MX" dirty="0" err="1" smtClean="0"/>
              <a:t>all</a:t>
            </a:r>
            <a:r>
              <a:rPr lang="es-MX" dirty="0" smtClean="0"/>
              <a:t> </a:t>
            </a:r>
            <a:r>
              <a:rPr lang="es-MX" dirty="0" err="1" smtClean="0"/>
              <a:t>relevant</a:t>
            </a:r>
            <a:r>
              <a:rPr lang="es-MX" dirty="0" smtClean="0"/>
              <a:t> </a:t>
            </a:r>
            <a:r>
              <a:rPr lang="es-MX" dirty="0" err="1" smtClean="0"/>
              <a:t>work</a:t>
            </a:r>
            <a:r>
              <a:rPr lang="es-MX" dirty="0" smtClean="0"/>
              <a:t> in </a:t>
            </a:r>
            <a:r>
              <a:rPr lang="es-MX" dirty="0" err="1" smtClean="0"/>
              <a:t>the</a:t>
            </a:r>
            <a:r>
              <a:rPr lang="es-MX" dirty="0" smtClean="0"/>
              <a:t> </a:t>
            </a:r>
            <a:r>
              <a:rPr lang="es-MX" dirty="0" err="1" smtClean="0"/>
              <a:t>topic</a:t>
            </a:r>
            <a:r>
              <a:rPr lang="es-MX" dirty="0" smtClean="0"/>
              <a:t>/s</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a:t>
            </a:fld>
            <a:endParaRPr lang="es-E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55299" name="Rectangle 3"/>
          <p:cNvSpPr>
            <a:spLocks noGrp="1" noChangeArrowheads="1"/>
          </p:cNvSpPr>
          <p:nvPr>
            <p:ph type="body" idx="1"/>
          </p:nvPr>
        </p:nvSpPr>
        <p:spPr/>
        <p:txBody>
          <a:bodyPr>
            <a:normAutofit fontScale="85000" lnSpcReduction="20000"/>
          </a:bodyPr>
          <a:lstStyle/>
          <a:p>
            <a:r>
              <a:rPr lang="es-ES_tradnl" dirty="0" err="1" smtClean="0"/>
              <a:t>Particularly</a:t>
            </a:r>
            <a:r>
              <a:rPr lang="es-ES_tradnl" dirty="0" smtClean="0"/>
              <a:t> </a:t>
            </a:r>
            <a:r>
              <a:rPr lang="es-ES_tradnl" dirty="0" err="1" smtClean="0"/>
              <a:t>for</a:t>
            </a:r>
            <a:r>
              <a:rPr lang="es-ES_tradnl" dirty="0" smtClean="0"/>
              <a:t> software</a:t>
            </a:r>
          </a:p>
          <a:p>
            <a:pPr lvl="1"/>
            <a:r>
              <a:rPr lang="es-ES_tradnl" dirty="0" err="1" smtClean="0"/>
              <a:t>Just</a:t>
            </a:r>
            <a:r>
              <a:rPr lang="es-ES_tradnl" dirty="0" smtClean="0"/>
              <a:t> </a:t>
            </a:r>
            <a:r>
              <a:rPr lang="es-ES_tradnl" dirty="0" err="1" smtClean="0"/>
              <a:t>because</a:t>
            </a:r>
            <a:r>
              <a:rPr lang="es-ES_tradnl" dirty="0" smtClean="0"/>
              <a:t> </a:t>
            </a:r>
            <a:r>
              <a:rPr lang="es-ES_tradnl" dirty="0" err="1" smtClean="0"/>
              <a:t>it</a:t>
            </a:r>
            <a:r>
              <a:rPr lang="es-ES_tradnl" dirty="0" smtClean="0"/>
              <a:t> </a:t>
            </a:r>
            <a:r>
              <a:rPr lang="es-ES_tradnl" dirty="0" err="1" smtClean="0"/>
              <a:t>run</a:t>
            </a:r>
            <a:r>
              <a:rPr lang="es-ES_tradnl" dirty="0" smtClean="0"/>
              <a:t> once, </a:t>
            </a:r>
            <a:r>
              <a:rPr lang="es-ES_tradnl" dirty="0" err="1" smtClean="0"/>
              <a:t>it</a:t>
            </a:r>
            <a:r>
              <a:rPr lang="es-ES_tradnl" dirty="0" smtClean="0"/>
              <a:t> </a:t>
            </a:r>
            <a:r>
              <a:rPr lang="es-ES_tradnl" dirty="0" err="1" smtClean="0"/>
              <a:t>does</a:t>
            </a:r>
            <a:r>
              <a:rPr lang="es-ES_tradnl" dirty="0" smtClean="0"/>
              <a:t> </a:t>
            </a:r>
            <a:r>
              <a:rPr lang="es-ES_tradnl" dirty="0" err="1" smtClean="0"/>
              <a:t>not</a:t>
            </a:r>
            <a:r>
              <a:rPr lang="es-ES_tradnl" dirty="0" smtClean="0"/>
              <a:t> mean </a:t>
            </a:r>
            <a:r>
              <a:rPr lang="es-ES_tradnl" dirty="0" err="1" smtClean="0"/>
              <a:t>it</a:t>
            </a:r>
            <a:r>
              <a:rPr lang="es-ES_tradnl" dirty="0" smtClean="0"/>
              <a:t> </a:t>
            </a:r>
            <a:r>
              <a:rPr lang="es-ES_tradnl" dirty="0" err="1" smtClean="0"/>
              <a:t>would</a:t>
            </a:r>
            <a:r>
              <a:rPr lang="es-ES_tradnl" dirty="0" smtClean="0"/>
              <a:t> </a:t>
            </a:r>
            <a:r>
              <a:rPr lang="es-ES_tradnl" dirty="0" err="1" smtClean="0"/>
              <a:t>run</a:t>
            </a:r>
            <a:r>
              <a:rPr lang="es-ES_tradnl" dirty="0" smtClean="0"/>
              <a:t> </a:t>
            </a:r>
            <a:r>
              <a:rPr lang="es-ES_tradnl" dirty="0" err="1" smtClean="0"/>
              <a:t>always</a:t>
            </a:r>
            <a:endParaRPr lang="es-ES_tradnl" dirty="0" smtClean="0"/>
          </a:p>
          <a:p>
            <a:pPr lvl="2"/>
            <a:r>
              <a:rPr lang="es-ES_tradnl" dirty="0" err="1" smtClean="0"/>
              <a:t>Different</a:t>
            </a:r>
            <a:r>
              <a:rPr lang="es-ES_tradnl" dirty="0" smtClean="0"/>
              <a:t> hardware rounds in </a:t>
            </a:r>
            <a:r>
              <a:rPr lang="es-ES_tradnl" dirty="0" err="1" smtClean="0"/>
              <a:t>different</a:t>
            </a:r>
            <a:r>
              <a:rPr lang="es-ES_tradnl" dirty="0" smtClean="0"/>
              <a:t> </a:t>
            </a:r>
            <a:r>
              <a:rPr lang="es-ES_tradnl" dirty="0" err="1" smtClean="0"/>
              <a:t>manner</a:t>
            </a:r>
            <a:r>
              <a:rPr lang="es-ES_tradnl" dirty="0" smtClean="0"/>
              <a:t> </a:t>
            </a:r>
            <a:r>
              <a:rPr lang="es-ES_tradnl" dirty="0" err="1" smtClean="0"/>
              <a:t>even</a:t>
            </a:r>
            <a:r>
              <a:rPr lang="es-ES_tradnl" dirty="0" smtClean="0"/>
              <a:t> </a:t>
            </a:r>
            <a:r>
              <a:rPr lang="es-ES_tradnl" dirty="0" err="1" smtClean="0"/>
              <a:t>under</a:t>
            </a:r>
            <a:r>
              <a:rPr lang="es-ES_tradnl" dirty="0" smtClean="0"/>
              <a:t> </a:t>
            </a:r>
            <a:r>
              <a:rPr lang="es-ES_tradnl" dirty="0" err="1" smtClean="0"/>
              <a:t>the</a:t>
            </a:r>
            <a:r>
              <a:rPr lang="es-ES_tradnl" dirty="0" smtClean="0"/>
              <a:t> </a:t>
            </a:r>
            <a:r>
              <a:rPr lang="es-ES_tradnl" dirty="0" err="1" smtClean="0"/>
              <a:t>same</a:t>
            </a:r>
            <a:r>
              <a:rPr lang="es-ES_tradnl" dirty="0" smtClean="0"/>
              <a:t> OS, </a:t>
            </a:r>
          </a:p>
          <a:p>
            <a:pPr lvl="2"/>
            <a:r>
              <a:rPr lang="es-ES_tradnl" dirty="0" err="1" smtClean="0"/>
              <a:t>If</a:t>
            </a:r>
            <a:r>
              <a:rPr lang="es-ES_tradnl" dirty="0" smtClean="0"/>
              <a:t> (</a:t>
            </a:r>
            <a:r>
              <a:rPr lang="es-ES_tradnl" dirty="0" err="1" smtClean="0"/>
              <a:t>pseudo</a:t>
            </a:r>
            <a:r>
              <a:rPr lang="es-ES_tradnl" dirty="0" smtClean="0"/>
              <a:t>-)</a:t>
            </a:r>
            <a:r>
              <a:rPr lang="es-ES_tradnl" dirty="0" err="1" smtClean="0"/>
              <a:t>random</a:t>
            </a:r>
            <a:r>
              <a:rPr lang="es-ES_tradnl" dirty="0" smtClean="0"/>
              <a:t> </a:t>
            </a:r>
            <a:r>
              <a:rPr lang="es-ES_tradnl" dirty="0" err="1" smtClean="0"/>
              <a:t>elements</a:t>
            </a:r>
            <a:r>
              <a:rPr lang="es-ES_tradnl" dirty="0" smtClean="0"/>
              <a:t> are </a:t>
            </a:r>
            <a:r>
              <a:rPr lang="es-ES_tradnl" dirty="0" err="1" smtClean="0"/>
              <a:t>present</a:t>
            </a:r>
            <a:r>
              <a:rPr lang="es-ES_tradnl" dirty="0" smtClean="0"/>
              <a:t>, </a:t>
            </a:r>
            <a:r>
              <a:rPr lang="es-ES_tradnl" dirty="0" err="1" smtClean="0"/>
              <a:t>initial</a:t>
            </a:r>
            <a:r>
              <a:rPr lang="es-ES_tradnl" dirty="0" smtClean="0"/>
              <a:t> </a:t>
            </a:r>
            <a:r>
              <a:rPr lang="es-ES_tradnl" dirty="0" err="1" smtClean="0"/>
              <a:t>conditions</a:t>
            </a:r>
            <a:r>
              <a:rPr lang="es-ES_tradnl" dirty="0" smtClean="0"/>
              <a:t> </a:t>
            </a:r>
            <a:r>
              <a:rPr lang="es-ES_tradnl" dirty="0" err="1" smtClean="0"/>
              <a:t>may</a:t>
            </a:r>
            <a:r>
              <a:rPr lang="es-ES_tradnl" dirty="0" smtClean="0"/>
              <a:t> </a:t>
            </a:r>
            <a:r>
              <a:rPr lang="es-ES_tradnl" dirty="0" err="1" smtClean="0"/>
              <a:t>differ</a:t>
            </a:r>
            <a:endParaRPr lang="es-ES_tradnl" dirty="0" smtClean="0"/>
          </a:p>
          <a:p>
            <a:pPr lvl="1"/>
            <a:r>
              <a:rPr lang="es-ES_tradnl" dirty="0" smtClean="0"/>
              <a:t>Home/</a:t>
            </a:r>
            <a:r>
              <a:rPr lang="es-ES_tradnl" dirty="0" err="1" smtClean="0"/>
              <a:t>lab</a:t>
            </a:r>
            <a:r>
              <a:rPr lang="es-ES_tradnl" dirty="0" smtClean="0"/>
              <a:t> </a:t>
            </a:r>
            <a:r>
              <a:rPr lang="es-ES_tradnl" dirty="0" err="1" smtClean="0"/>
              <a:t>testing</a:t>
            </a:r>
            <a:r>
              <a:rPr lang="es-ES_tradnl" dirty="0" smtClean="0"/>
              <a:t> </a:t>
            </a:r>
            <a:r>
              <a:rPr lang="es-ES_tradnl" dirty="0" err="1" smtClean="0"/>
              <a:t>is</a:t>
            </a:r>
            <a:r>
              <a:rPr lang="es-ES_tradnl" dirty="0" smtClean="0"/>
              <a:t> </a:t>
            </a:r>
            <a:r>
              <a:rPr lang="es-ES_tradnl" dirty="0" err="1" smtClean="0"/>
              <a:t>never</a:t>
            </a:r>
            <a:r>
              <a:rPr lang="es-ES_tradnl" dirty="0" smtClean="0"/>
              <a:t> </a:t>
            </a:r>
            <a:r>
              <a:rPr lang="es-ES_tradnl" dirty="0" err="1" smtClean="0"/>
              <a:t>exhaustive</a:t>
            </a:r>
            <a:endParaRPr lang="es-ES_tradnl" dirty="0" smtClean="0"/>
          </a:p>
          <a:p>
            <a:pPr lvl="2"/>
            <a:r>
              <a:rPr lang="es-ES_tradnl" altLang="ja-JP" dirty="0" smtClean="0"/>
              <a:t>I </a:t>
            </a:r>
            <a:r>
              <a:rPr lang="es-ES_tradnl" altLang="ja-JP" dirty="0" err="1" smtClean="0"/>
              <a:t>don’t</a:t>
            </a:r>
            <a:r>
              <a:rPr lang="es-ES_tradnl" altLang="ja-JP" dirty="0" smtClean="0"/>
              <a:t> </a:t>
            </a:r>
            <a:r>
              <a:rPr lang="es-ES_tradnl" altLang="ja-JP" dirty="0" err="1" smtClean="0"/>
              <a:t>care</a:t>
            </a:r>
            <a:r>
              <a:rPr lang="es-ES_tradnl" altLang="ja-JP" dirty="0" smtClean="0"/>
              <a:t> </a:t>
            </a:r>
            <a:r>
              <a:rPr lang="es-ES_tradnl" altLang="ja-JP" dirty="0" err="1" smtClean="0"/>
              <a:t>if</a:t>
            </a:r>
            <a:r>
              <a:rPr lang="es-ES_tradnl" altLang="ja-JP" dirty="0" smtClean="0"/>
              <a:t> </a:t>
            </a:r>
            <a:r>
              <a:rPr lang="es-ES_tradnl" altLang="ja-JP" dirty="0" err="1" smtClean="0"/>
              <a:t>you</a:t>
            </a:r>
            <a:r>
              <a:rPr lang="es-ES_tradnl" altLang="ja-JP" dirty="0" smtClean="0"/>
              <a:t> </a:t>
            </a:r>
            <a:r>
              <a:rPr lang="es-ES_tradnl" altLang="ja-JP" dirty="0" err="1" smtClean="0"/>
              <a:t>took</a:t>
            </a:r>
            <a:r>
              <a:rPr lang="es-ES_tradnl" altLang="ja-JP" dirty="0" smtClean="0"/>
              <a:t> 8 </a:t>
            </a:r>
            <a:r>
              <a:rPr lang="es-ES_tradnl" altLang="ja-JP" dirty="0" err="1" smtClean="0"/>
              <a:t>months</a:t>
            </a:r>
            <a:r>
              <a:rPr lang="es-ES_tradnl" altLang="ja-JP" dirty="0" smtClean="0"/>
              <a:t> </a:t>
            </a:r>
            <a:r>
              <a:rPr lang="es-ES_tradnl" altLang="ja-JP" dirty="0" err="1" smtClean="0"/>
              <a:t>without</a:t>
            </a:r>
            <a:r>
              <a:rPr lang="es-ES_tradnl" altLang="ja-JP" dirty="0" smtClean="0"/>
              <a:t> </a:t>
            </a:r>
            <a:r>
              <a:rPr lang="es-ES_tradnl" altLang="ja-JP" dirty="0" err="1" smtClean="0"/>
              <a:t>eating</a:t>
            </a:r>
            <a:r>
              <a:rPr lang="es-ES_tradnl" altLang="ja-JP" dirty="0" smtClean="0"/>
              <a:t> </a:t>
            </a:r>
            <a:r>
              <a:rPr lang="es-ES_tradnl" altLang="ja-JP" dirty="0" err="1" smtClean="0"/>
              <a:t>or</a:t>
            </a:r>
            <a:r>
              <a:rPr lang="es-ES_tradnl" altLang="ja-JP" dirty="0" smtClean="0"/>
              <a:t> sleeping</a:t>
            </a:r>
          </a:p>
          <a:p>
            <a:pPr lvl="2"/>
            <a:r>
              <a:rPr lang="es-ES_tradnl" dirty="0" smtClean="0"/>
              <a:t>A </a:t>
            </a:r>
            <a:r>
              <a:rPr lang="es-ES_tradnl" dirty="0" err="1" smtClean="0"/>
              <a:t>good</a:t>
            </a:r>
            <a:r>
              <a:rPr lang="es-ES_tradnl" dirty="0" smtClean="0"/>
              <a:t> </a:t>
            </a:r>
            <a:r>
              <a:rPr lang="es-ES_tradnl" dirty="0" err="1" smtClean="0"/>
              <a:t>bunch</a:t>
            </a:r>
            <a:r>
              <a:rPr lang="es-ES_tradnl" dirty="0" smtClean="0"/>
              <a:t> of </a:t>
            </a:r>
            <a:r>
              <a:rPr lang="es-ES_tradnl" dirty="0" err="1" smtClean="0"/>
              <a:t>empirical</a:t>
            </a:r>
            <a:r>
              <a:rPr lang="es-ES_tradnl" dirty="0" smtClean="0"/>
              <a:t> </a:t>
            </a:r>
            <a:r>
              <a:rPr lang="es-ES_tradnl" dirty="0" err="1" smtClean="0"/>
              <a:t>simulations</a:t>
            </a:r>
            <a:r>
              <a:rPr lang="es-ES_tradnl" dirty="0" smtClean="0"/>
              <a:t> </a:t>
            </a:r>
            <a:r>
              <a:rPr lang="es-ES_tradnl" dirty="0" err="1" smtClean="0"/>
              <a:t>is</a:t>
            </a:r>
            <a:r>
              <a:rPr lang="es-ES_tradnl" dirty="0" smtClean="0"/>
              <a:t> </a:t>
            </a:r>
            <a:r>
              <a:rPr lang="es-ES_tradnl" dirty="0" err="1" smtClean="0"/>
              <a:t>not</a:t>
            </a:r>
            <a:r>
              <a:rPr lang="es-ES_tradnl" dirty="0" smtClean="0"/>
              <a:t> </a:t>
            </a:r>
            <a:r>
              <a:rPr lang="es-ES_tradnl" dirty="0" err="1" smtClean="0"/>
              <a:t>an</a:t>
            </a:r>
            <a:r>
              <a:rPr lang="es-ES_tradnl" dirty="0" smtClean="0"/>
              <a:t> </a:t>
            </a:r>
            <a:r>
              <a:rPr lang="es-ES_tradnl" dirty="0" err="1" smtClean="0"/>
              <a:t>analytical</a:t>
            </a:r>
            <a:r>
              <a:rPr lang="es-ES_tradnl" dirty="0" smtClean="0"/>
              <a:t> </a:t>
            </a:r>
            <a:r>
              <a:rPr lang="es-ES_tradnl" dirty="0" err="1" smtClean="0"/>
              <a:t>proof</a:t>
            </a:r>
            <a:r>
              <a:rPr lang="es-ES_tradnl" dirty="0" smtClean="0"/>
              <a:t> of </a:t>
            </a:r>
            <a:r>
              <a:rPr lang="es-ES_tradnl" dirty="0" err="1" smtClean="0"/>
              <a:t>model</a:t>
            </a:r>
            <a:r>
              <a:rPr lang="es-ES_tradnl" dirty="0" smtClean="0"/>
              <a:t> </a:t>
            </a:r>
            <a:r>
              <a:rPr lang="es-ES_tradnl" dirty="0" err="1" smtClean="0"/>
              <a:t>checking</a:t>
            </a:r>
            <a:r>
              <a:rPr lang="es-ES_tradnl" dirty="0" smtClean="0"/>
              <a:t>!</a:t>
            </a:r>
            <a:endParaRPr lang="es-ES_tradnl" altLang="ja-JP" dirty="0" smtClean="0"/>
          </a:p>
          <a:p>
            <a:pPr lvl="1"/>
            <a:r>
              <a:rPr lang="es-ES_tradnl" altLang="ja-JP" dirty="0" err="1" smtClean="0"/>
              <a:t>Blind</a:t>
            </a:r>
            <a:r>
              <a:rPr lang="es-ES_tradnl" altLang="ja-JP" dirty="0" smtClean="0"/>
              <a:t>/wild trial and </a:t>
            </a:r>
            <a:r>
              <a:rPr lang="es-ES_tradnl" altLang="ja-JP" dirty="0" err="1" smtClean="0"/>
              <a:t>testing</a:t>
            </a:r>
            <a:r>
              <a:rPr lang="es-ES_tradnl" altLang="ja-JP" dirty="0" smtClean="0"/>
              <a:t>? </a:t>
            </a:r>
            <a:r>
              <a:rPr lang="es-ES_tradnl" altLang="ja-JP" dirty="0" err="1" smtClean="0"/>
              <a:t>Or</a:t>
            </a:r>
            <a:r>
              <a:rPr lang="es-ES_tradnl" altLang="ja-JP" dirty="0" smtClean="0"/>
              <a:t> </a:t>
            </a:r>
            <a:r>
              <a:rPr lang="es-ES_tradnl" altLang="ja-JP" dirty="0" err="1" smtClean="0"/>
              <a:t>thoroughly</a:t>
            </a:r>
            <a:r>
              <a:rPr lang="es-ES_tradnl" altLang="ja-JP" dirty="0" smtClean="0"/>
              <a:t>/</a:t>
            </a:r>
            <a:r>
              <a:rPr lang="es-ES_tradnl" altLang="ja-JP" dirty="0" err="1" smtClean="0"/>
              <a:t>carefully</a:t>
            </a:r>
            <a:r>
              <a:rPr lang="es-ES_tradnl" altLang="ja-JP" dirty="0" smtClean="0"/>
              <a:t> plan </a:t>
            </a:r>
            <a:r>
              <a:rPr lang="es-ES_tradnl" altLang="ja-JP" dirty="0" err="1" smtClean="0"/>
              <a:t>tests</a:t>
            </a:r>
            <a:r>
              <a:rPr lang="es-ES_tradnl" altLang="ja-JP" dirty="0" smtClean="0"/>
              <a:t>?</a:t>
            </a:r>
          </a:p>
          <a:p>
            <a:pPr lvl="1"/>
            <a:r>
              <a:rPr lang="es-ES_tradnl" altLang="ja-JP" dirty="0" err="1" smtClean="0"/>
              <a:t>Did</a:t>
            </a:r>
            <a:r>
              <a:rPr lang="es-ES_tradnl" altLang="ja-JP" dirty="0" smtClean="0"/>
              <a:t> </a:t>
            </a:r>
            <a:r>
              <a:rPr lang="es-ES_tradnl" altLang="ja-JP" dirty="0" err="1" smtClean="0"/>
              <a:t>you</a:t>
            </a:r>
            <a:r>
              <a:rPr lang="es-ES_tradnl" altLang="ja-JP" dirty="0" smtClean="0"/>
              <a:t> </a:t>
            </a:r>
            <a:r>
              <a:rPr lang="es-ES_tradnl" altLang="ja-JP" dirty="0" err="1" smtClean="0"/>
              <a:t>allocate</a:t>
            </a:r>
            <a:r>
              <a:rPr lang="es-ES_tradnl" altLang="ja-JP" dirty="0" smtClean="0"/>
              <a:t> </a:t>
            </a:r>
            <a:r>
              <a:rPr lang="es-ES_tradnl" altLang="ja-JP" dirty="0" err="1" smtClean="0"/>
              <a:t>sufficient</a:t>
            </a:r>
            <a:r>
              <a:rPr lang="es-ES_tradnl" altLang="ja-JP" dirty="0" smtClean="0"/>
              <a:t> time </a:t>
            </a:r>
            <a:r>
              <a:rPr lang="es-ES_tradnl" altLang="ja-JP" dirty="0" err="1" smtClean="0"/>
              <a:t>for</a:t>
            </a:r>
            <a:r>
              <a:rPr lang="es-ES_tradnl" altLang="ja-JP" dirty="0" smtClean="0"/>
              <a:t> </a:t>
            </a:r>
            <a:r>
              <a:rPr lang="es-ES_tradnl" altLang="ja-JP" dirty="0" err="1" smtClean="0"/>
              <a:t>design</a:t>
            </a:r>
            <a:r>
              <a:rPr lang="es-ES_tradnl" altLang="ja-JP" dirty="0" smtClean="0"/>
              <a:t> and </a:t>
            </a:r>
            <a:r>
              <a:rPr lang="es-ES_tradnl" altLang="ja-JP" dirty="0" err="1" smtClean="0"/>
              <a:t>analysis</a:t>
            </a:r>
            <a:r>
              <a:rPr lang="es-ES_tradnl" altLang="ja-JP" dirty="0" smtClean="0"/>
              <a:t> (</a:t>
            </a:r>
            <a:r>
              <a:rPr lang="es-ES_tradnl" altLang="ja-JP" dirty="0" err="1" smtClean="0"/>
              <a:t>commesurate</a:t>
            </a:r>
            <a:r>
              <a:rPr lang="es-ES_tradnl" altLang="ja-JP" dirty="0" smtClean="0"/>
              <a:t> </a:t>
            </a:r>
            <a:r>
              <a:rPr lang="es-ES_tradnl" altLang="ja-JP" dirty="0" err="1" smtClean="0"/>
              <a:t>with</a:t>
            </a:r>
            <a:r>
              <a:rPr lang="es-ES_tradnl" altLang="ja-JP" dirty="0" smtClean="0"/>
              <a:t> </a:t>
            </a:r>
            <a:r>
              <a:rPr lang="es-ES_tradnl" altLang="ja-JP" dirty="0" err="1" smtClean="0"/>
              <a:t>the</a:t>
            </a:r>
            <a:r>
              <a:rPr lang="es-ES_tradnl" altLang="ja-JP" dirty="0" smtClean="0"/>
              <a:t> </a:t>
            </a:r>
            <a:r>
              <a:rPr lang="es-ES_tradnl" altLang="ja-JP" dirty="0" err="1" smtClean="0"/>
              <a:t>application</a:t>
            </a:r>
            <a:r>
              <a:rPr lang="es-ES_tradnl" altLang="ja-JP" dirty="0" smtClean="0"/>
              <a:t> </a:t>
            </a:r>
            <a:r>
              <a:rPr lang="es-ES_tradnl" altLang="ja-JP" dirty="0" err="1" smtClean="0"/>
              <a:t>size</a:t>
            </a:r>
            <a:r>
              <a:rPr lang="es-ES_tradnl" altLang="ja-JP" dirty="0" smtClean="0"/>
              <a:t>)?</a:t>
            </a:r>
          </a:p>
        </p:txBody>
      </p:sp>
      <p:sp>
        <p:nvSpPr>
          <p:cNvPr id="4" name="Date Placeholder 3"/>
          <p:cNvSpPr>
            <a:spLocks noGrp="1"/>
          </p:cNvSpPr>
          <p:nvPr>
            <p:ph type="dt" sz="half" idx="10"/>
          </p:nvPr>
        </p:nvSpPr>
        <p:spPr/>
        <p:txBody>
          <a:bodyPr/>
          <a:lstStyle/>
          <a:p>
            <a:fld id="{ED5922E4-242E-7F4B-91A4-E6DE17648972}"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11D0EC2B-9476-E44E-9034-BCC7F0393D19}" type="slidenum">
              <a:rPr lang="es-ES_tradnl" smtClean="0"/>
              <a:pPr/>
              <a:t>40</a:t>
            </a:fld>
            <a:endParaRPr lang="es-ES_tradnl"/>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50179" name="Rectangle 3"/>
          <p:cNvSpPr>
            <a:spLocks noGrp="1" noChangeArrowheads="1"/>
          </p:cNvSpPr>
          <p:nvPr>
            <p:ph type="body" idx="1"/>
          </p:nvPr>
        </p:nvSpPr>
        <p:spPr/>
        <p:txBody>
          <a:bodyPr>
            <a:normAutofit/>
          </a:bodyPr>
          <a:lstStyle/>
          <a:p>
            <a:r>
              <a:rPr lang="es-ES_tradnl" dirty="0" smtClean="0"/>
              <a:t>In </a:t>
            </a:r>
            <a:r>
              <a:rPr lang="es-ES_tradnl" dirty="0" err="1" smtClean="0"/>
              <a:t>science</a:t>
            </a:r>
            <a:r>
              <a:rPr lang="es-ES_tradnl" dirty="0" smtClean="0"/>
              <a:t>, </a:t>
            </a:r>
            <a:r>
              <a:rPr lang="es-ES_tradnl" dirty="0" err="1" smtClean="0"/>
              <a:t>you</a:t>
            </a:r>
            <a:r>
              <a:rPr lang="es-ES_tradnl" dirty="0" smtClean="0"/>
              <a:t> </a:t>
            </a:r>
            <a:r>
              <a:rPr lang="es-ES_tradnl" dirty="0" err="1" smtClean="0"/>
              <a:t>can’t</a:t>
            </a:r>
            <a:r>
              <a:rPr lang="es-ES_tradnl" dirty="0" smtClean="0"/>
              <a:t> </a:t>
            </a:r>
            <a:r>
              <a:rPr lang="es-ES_tradnl" dirty="0" err="1" smtClean="0"/>
              <a:t>hide</a:t>
            </a:r>
            <a:r>
              <a:rPr lang="es-ES_tradnl" dirty="0" smtClean="0"/>
              <a:t> </a:t>
            </a:r>
            <a:r>
              <a:rPr lang="es-ES_tradnl" dirty="0" err="1" smtClean="0"/>
              <a:t>from</a:t>
            </a:r>
            <a:r>
              <a:rPr lang="es-ES_tradnl" dirty="0" smtClean="0"/>
              <a:t> </a:t>
            </a:r>
            <a:r>
              <a:rPr lang="es-ES_tradnl" dirty="0" err="1" smtClean="0"/>
              <a:t>stats</a:t>
            </a:r>
            <a:r>
              <a:rPr lang="es-ES_tradnl" dirty="0" smtClean="0"/>
              <a:t>!</a:t>
            </a:r>
          </a:p>
          <a:p>
            <a:pPr lvl="1"/>
            <a:r>
              <a:rPr lang="es-ES_tradnl" dirty="0" smtClean="0"/>
              <a:t>…</a:t>
            </a:r>
            <a:r>
              <a:rPr lang="es-ES_tradnl" dirty="0" err="1" smtClean="0"/>
              <a:t>well</a:t>
            </a:r>
            <a:r>
              <a:rPr lang="es-ES_tradnl" dirty="0" smtClean="0"/>
              <a:t>, </a:t>
            </a:r>
            <a:r>
              <a:rPr lang="es-ES_tradnl" dirty="0" err="1" smtClean="0"/>
              <a:t>maybe</a:t>
            </a:r>
            <a:r>
              <a:rPr lang="es-ES_tradnl" dirty="0" smtClean="0"/>
              <a:t> </a:t>
            </a:r>
            <a:r>
              <a:rPr lang="es-ES_tradnl" dirty="0" err="1" smtClean="0"/>
              <a:t>you</a:t>
            </a:r>
            <a:r>
              <a:rPr lang="es-ES_tradnl" dirty="0" smtClean="0"/>
              <a:t> can: “</a:t>
            </a:r>
            <a:r>
              <a:rPr lang="es-ES_tradnl" dirty="0" err="1" smtClean="0"/>
              <a:t>If</a:t>
            </a:r>
            <a:r>
              <a:rPr lang="es-ES_tradnl" dirty="0" smtClean="0"/>
              <a:t> </a:t>
            </a:r>
            <a:r>
              <a:rPr lang="es-ES_tradnl" dirty="0" err="1" smtClean="0"/>
              <a:t>you</a:t>
            </a:r>
            <a:r>
              <a:rPr lang="es-ES_tradnl" dirty="0" smtClean="0"/>
              <a:t> </a:t>
            </a:r>
            <a:r>
              <a:rPr lang="es-ES_tradnl" dirty="0" err="1" smtClean="0"/>
              <a:t>need</a:t>
            </a:r>
            <a:r>
              <a:rPr lang="es-ES_tradnl" dirty="0" smtClean="0"/>
              <a:t> </a:t>
            </a:r>
            <a:r>
              <a:rPr lang="es-ES_tradnl" dirty="0" err="1" smtClean="0"/>
              <a:t>stats</a:t>
            </a:r>
            <a:r>
              <a:rPr lang="es-ES_tradnl" dirty="0" smtClean="0"/>
              <a:t> </a:t>
            </a:r>
            <a:r>
              <a:rPr lang="es-ES_tradnl" dirty="0" err="1" smtClean="0"/>
              <a:t>to</a:t>
            </a:r>
            <a:r>
              <a:rPr lang="es-ES_tradnl" dirty="0" smtClean="0"/>
              <a:t> </a:t>
            </a:r>
            <a:r>
              <a:rPr lang="es-ES_tradnl" dirty="0" err="1" smtClean="0"/>
              <a:t>prove</a:t>
            </a:r>
            <a:r>
              <a:rPr lang="es-ES_tradnl" dirty="0" smtClean="0"/>
              <a:t> </a:t>
            </a:r>
            <a:r>
              <a:rPr lang="es-ES_tradnl" dirty="0" err="1" smtClean="0"/>
              <a:t>your</a:t>
            </a:r>
            <a:r>
              <a:rPr lang="es-ES_tradnl" dirty="0" smtClean="0"/>
              <a:t> </a:t>
            </a:r>
            <a:r>
              <a:rPr lang="es-ES_tradnl" dirty="0" err="1" smtClean="0"/>
              <a:t>hypothesis</a:t>
            </a:r>
            <a:r>
              <a:rPr lang="es-ES_tradnl" dirty="0" smtClean="0"/>
              <a:t>, </a:t>
            </a:r>
            <a:r>
              <a:rPr lang="es-ES_tradnl" dirty="0" err="1" smtClean="0"/>
              <a:t>you</a:t>
            </a:r>
            <a:r>
              <a:rPr lang="es-ES_tradnl" dirty="0" smtClean="0"/>
              <a:t> </a:t>
            </a:r>
            <a:r>
              <a:rPr lang="es-ES_tradnl" dirty="0" err="1" smtClean="0"/>
              <a:t>ought</a:t>
            </a:r>
            <a:r>
              <a:rPr lang="es-ES_tradnl" dirty="0" smtClean="0"/>
              <a:t> </a:t>
            </a:r>
            <a:r>
              <a:rPr lang="es-ES_tradnl" dirty="0" err="1" smtClean="0"/>
              <a:t>to</a:t>
            </a:r>
            <a:r>
              <a:rPr lang="es-ES_tradnl" dirty="0" smtClean="0"/>
              <a:t> </a:t>
            </a:r>
            <a:r>
              <a:rPr lang="es-ES_tradnl" dirty="0" err="1" smtClean="0"/>
              <a:t>have</a:t>
            </a:r>
            <a:r>
              <a:rPr lang="es-ES_tradnl" dirty="0" smtClean="0"/>
              <a:t> done a </a:t>
            </a:r>
            <a:r>
              <a:rPr lang="es-ES_tradnl" dirty="0" err="1" smtClean="0"/>
              <a:t>better</a:t>
            </a:r>
            <a:r>
              <a:rPr lang="es-ES_tradnl" dirty="0" smtClean="0"/>
              <a:t> </a:t>
            </a:r>
            <a:r>
              <a:rPr lang="es-ES_tradnl" dirty="0" err="1" smtClean="0"/>
              <a:t>experiment</a:t>
            </a:r>
            <a:r>
              <a:rPr lang="es-ES_tradnl" dirty="0" smtClean="0"/>
              <a:t>” Lord </a:t>
            </a:r>
            <a:r>
              <a:rPr lang="es-ES_tradnl" dirty="0" err="1" smtClean="0"/>
              <a:t>Ernest</a:t>
            </a:r>
            <a:r>
              <a:rPr lang="es-ES_tradnl" dirty="0" smtClean="0"/>
              <a:t> </a:t>
            </a:r>
            <a:r>
              <a:rPr lang="es-ES_tradnl" dirty="0" err="1" smtClean="0"/>
              <a:t>Rutherford</a:t>
            </a:r>
            <a:endParaRPr lang="es-ES_tradnl" dirty="0" smtClean="0"/>
          </a:p>
          <a:p>
            <a:pPr lvl="1"/>
            <a:endParaRPr lang="es-ES_tradnl" dirty="0" smtClean="0"/>
          </a:p>
          <a:p>
            <a:pPr lvl="1"/>
            <a:r>
              <a:rPr lang="es-ES_tradnl" dirty="0" err="1" smtClean="0"/>
              <a:t>Ensure</a:t>
            </a:r>
            <a:r>
              <a:rPr lang="es-ES_tradnl" dirty="0" smtClean="0"/>
              <a:t> </a:t>
            </a:r>
            <a:r>
              <a:rPr lang="es-ES_tradnl" dirty="0" err="1" smtClean="0"/>
              <a:t>you</a:t>
            </a:r>
            <a:r>
              <a:rPr lang="es-ES_tradnl" dirty="0" smtClean="0"/>
              <a:t> </a:t>
            </a:r>
            <a:r>
              <a:rPr lang="es-ES_tradnl" dirty="0" err="1" smtClean="0"/>
              <a:t>have</a:t>
            </a:r>
            <a:r>
              <a:rPr lang="es-ES_tradnl" dirty="0" smtClean="0"/>
              <a:t> </a:t>
            </a:r>
            <a:r>
              <a:rPr lang="es-ES_tradnl" dirty="0" err="1" smtClean="0"/>
              <a:t>the</a:t>
            </a:r>
            <a:r>
              <a:rPr lang="es-ES_tradnl" dirty="0" smtClean="0"/>
              <a:t> </a:t>
            </a:r>
            <a:r>
              <a:rPr lang="es-ES_tradnl" dirty="0" err="1" smtClean="0"/>
              <a:t>correct</a:t>
            </a:r>
            <a:r>
              <a:rPr lang="es-ES_tradnl" dirty="0" smtClean="0"/>
              <a:t> </a:t>
            </a:r>
            <a:r>
              <a:rPr lang="es-ES_tradnl" dirty="0" err="1" smtClean="0"/>
              <a:t>statistics</a:t>
            </a:r>
            <a:r>
              <a:rPr lang="es-ES_tradnl" dirty="0" smtClean="0"/>
              <a:t>, </a:t>
            </a:r>
            <a:r>
              <a:rPr lang="es-ES_tradnl" dirty="0" err="1" smtClean="0"/>
              <a:t>both</a:t>
            </a:r>
            <a:r>
              <a:rPr lang="es-ES_tradnl" dirty="0" smtClean="0"/>
              <a:t> </a:t>
            </a:r>
            <a:r>
              <a:rPr lang="es-ES_tradnl" dirty="0" err="1" smtClean="0"/>
              <a:t>descriptive</a:t>
            </a:r>
            <a:r>
              <a:rPr lang="es-ES_tradnl" dirty="0" smtClean="0"/>
              <a:t> and </a:t>
            </a:r>
            <a:r>
              <a:rPr lang="es-ES_tradnl" dirty="0" err="1" smtClean="0"/>
              <a:t>inferential</a:t>
            </a:r>
            <a:r>
              <a:rPr lang="es-ES_tradnl" dirty="0" smtClean="0"/>
              <a:t>, </a:t>
            </a:r>
            <a:r>
              <a:rPr lang="es-ES_tradnl" dirty="0" err="1" smtClean="0"/>
              <a:t>according</a:t>
            </a:r>
            <a:r>
              <a:rPr lang="es-ES_tradnl" dirty="0" smtClean="0"/>
              <a:t> </a:t>
            </a:r>
            <a:r>
              <a:rPr lang="es-ES_tradnl" dirty="0" err="1" smtClean="0"/>
              <a:t>to</a:t>
            </a:r>
            <a:r>
              <a:rPr lang="es-ES_tradnl" dirty="0" smtClean="0"/>
              <a:t> </a:t>
            </a:r>
            <a:r>
              <a:rPr lang="es-ES_tradnl" dirty="0" err="1" smtClean="0"/>
              <a:t>your</a:t>
            </a:r>
            <a:r>
              <a:rPr lang="es-ES_tradnl" dirty="0" smtClean="0"/>
              <a:t> experimental </a:t>
            </a:r>
            <a:r>
              <a:rPr lang="es-ES_tradnl" dirty="0" err="1" smtClean="0"/>
              <a:t>design</a:t>
            </a:r>
            <a:endParaRPr lang="es-ES_tradnl" altLang="ja-JP" dirty="0" smtClean="0"/>
          </a:p>
        </p:txBody>
      </p:sp>
      <p:sp>
        <p:nvSpPr>
          <p:cNvPr id="4" name="Date Placeholder 3"/>
          <p:cNvSpPr>
            <a:spLocks noGrp="1"/>
          </p:cNvSpPr>
          <p:nvPr>
            <p:ph type="dt" sz="half" idx="10"/>
          </p:nvPr>
        </p:nvSpPr>
        <p:spPr/>
        <p:txBody>
          <a:bodyPr/>
          <a:lstStyle/>
          <a:p>
            <a:fld id="{47DCFD67-9C0C-C742-A71A-B629E46BBCF9}"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D0E39E59-363C-0B43-94E8-5789B126C54B}" type="slidenum">
              <a:rPr lang="es-ES_tradnl" smtClean="0"/>
              <a:pPr/>
              <a:t>41</a:t>
            </a:fld>
            <a:endParaRPr lang="es-ES_tradnl"/>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56323" name="Rectangle 3"/>
          <p:cNvSpPr>
            <a:spLocks noGrp="1" noChangeArrowheads="1"/>
          </p:cNvSpPr>
          <p:nvPr>
            <p:ph type="body" idx="1"/>
          </p:nvPr>
        </p:nvSpPr>
        <p:spPr/>
        <p:txBody>
          <a:bodyPr>
            <a:normAutofit/>
          </a:bodyPr>
          <a:lstStyle/>
          <a:p>
            <a:r>
              <a:rPr lang="es-ES_tradnl" dirty="0" err="1" smtClean="0"/>
              <a:t>Pay</a:t>
            </a:r>
            <a:r>
              <a:rPr lang="es-ES_tradnl" dirty="0" smtClean="0"/>
              <a:t> </a:t>
            </a:r>
            <a:r>
              <a:rPr lang="es-ES_tradnl" dirty="0" err="1" smtClean="0"/>
              <a:t>special</a:t>
            </a:r>
            <a:r>
              <a:rPr lang="es-ES_tradnl" dirty="0" smtClean="0"/>
              <a:t> </a:t>
            </a:r>
            <a:r>
              <a:rPr lang="es-ES_tradnl" dirty="0" err="1" smtClean="0"/>
              <a:t>attention</a:t>
            </a:r>
            <a:r>
              <a:rPr lang="es-ES_tradnl" dirty="0" smtClean="0"/>
              <a:t> </a:t>
            </a:r>
            <a:r>
              <a:rPr lang="es-ES_tradnl" dirty="0" err="1" smtClean="0"/>
              <a:t>to</a:t>
            </a:r>
            <a:r>
              <a:rPr lang="es-ES_tradnl" dirty="0" smtClean="0"/>
              <a:t> </a:t>
            </a:r>
            <a:r>
              <a:rPr lang="es-ES_tradnl" dirty="0" err="1" smtClean="0"/>
              <a:t>results</a:t>
            </a:r>
            <a:r>
              <a:rPr lang="es-ES_tradnl" dirty="0" smtClean="0"/>
              <a:t> </a:t>
            </a:r>
            <a:r>
              <a:rPr lang="es-ES_tradnl" dirty="0" err="1" smtClean="0"/>
              <a:t>changes</a:t>
            </a:r>
            <a:r>
              <a:rPr lang="es-ES_tradnl" dirty="0" smtClean="0"/>
              <a:t> </a:t>
            </a:r>
            <a:r>
              <a:rPr lang="es-ES_tradnl" dirty="0" err="1" smtClean="0"/>
              <a:t>under</a:t>
            </a:r>
            <a:r>
              <a:rPr lang="es-ES_tradnl" dirty="0" smtClean="0"/>
              <a:t> </a:t>
            </a:r>
            <a:r>
              <a:rPr lang="es-ES_tradnl" dirty="0" err="1" smtClean="0"/>
              <a:t>different</a:t>
            </a:r>
            <a:r>
              <a:rPr lang="es-ES_tradnl" dirty="0" smtClean="0"/>
              <a:t> </a:t>
            </a:r>
            <a:r>
              <a:rPr lang="es-ES_tradnl" dirty="0" err="1" smtClean="0"/>
              <a:t>conditions</a:t>
            </a:r>
            <a:endParaRPr lang="es-ES_tradnl" dirty="0" smtClean="0"/>
          </a:p>
          <a:p>
            <a:pPr lvl="1"/>
            <a:r>
              <a:rPr lang="es-ES_tradnl" dirty="0" smtClean="0"/>
              <a:t>Do </a:t>
            </a:r>
            <a:r>
              <a:rPr lang="es-ES_tradnl" dirty="0" err="1" smtClean="0"/>
              <a:t>you</a:t>
            </a:r>
            <a:r>
              <a:rPr lang="es-ES_tradnl" dirty="0" smtClean="0"/>
              <a:t> </a:t>
            </a:r>
            <a:r>
              <a:rPr lang="es-ES_tradnl" dirty="0" err="1" smtClean="0"/>
              <a:t>get</a:t>
            </a:r>
            <a:r>
              <a:rPr lang="es-ES_tradnl" dirty="0" smtClean="0"/>
              <a:t> </a:t>
            </a:r>
            <a:r>
              <a:rPr lang="es-ES_tradnl" dirty="0" err="1" smtClean="0"/>
              <a:t>the</a:t>
            </a:r>
            <a:r>
              <a:rPr lang="es-ES_tradnl" dirty="0" smtClean="0"/>
              <a:t> </a:t>
            </a:r>
            <a:r>
              <a:rPr lang="es-ES_tradnl" dirty="0" err="1" smtClean="0"/>
              <a:t>same</a:t>
            </a:r>
            <a:r>
              <a:rPr lang="es-ES_tradnl" dirty="0" smtClean="0"/>
              <a:t> </a:t>
            </a:r>
            <a:r>
              <a:rPr lang="es-ES_tradnl" dirty="0" err="1" smtClean="0"/>
              <a:t>or</a:t>
            </a:r>
            <a:r>
              <a:rPr lang="es-ES_tradnl" dirty="0" smtClean="0"/>
              <a:t> </a:t>
            </a:r>
            <a:r>
              <a:rPr lang="es-ES_tradnl" dirty="0" err="1" smtClean="0"/>
              <a:t>congruent</a:t>
            </a:r>
            <a:r>
              <a:rPr lang="es-ES_tradnl" dirty="0" smtClean="0"/>
              <a:t> </a:t>
            </a:r>
            <a:r>
              <a:rPr lang="es-ES_tradnl" dirty="0" err="1" smtClean="0"/>
              <a:t>results</a:t>
            </a:r>
            <a:r>
              <a:rPr lang="es-ES_tradnl" dirty="0" smtClean="0"/>
              <a:t>? Are </a:t>
            </a:r>
            <a:r>
              <a:rPr lang="es-ES_tradnl" dirty="0" err="1" smtClean="0"/>
              <a:t>they</a:t>
            </a:r>
            <a:r>
              <a:rPr lang="es-ES_tradnl" dirty="0" smtClean="0"/>
              <a:t> disparate?</a:t>
            </a:r>
            <a:endParaRPr lang="es-ES_tradnl" altLang="ja-JP" dirty="0" smtClean="0"/>
          </a:p>
          <a:p>
            <a:pPr lvl="1"/>
            <a:r>
              <a:rPr lang="es-ES_tradnl" dirty="0" err="1" smtClean="0"/>
              <a:t>Is</a:t>
            </a:r>
            <a:r>
              <a:rPr lang="es-ES_tradnl" dirty="0" smtClean="0"/>
              <a:t> </a:t>
            </a:r>
            <a:r>
              <a:rPr lang="es-ES_tradnl" dirty="0" err="1" smtClean="0"/>
              <a:t>what</a:t>
            </a:r>
            <a:r>
              <a:rPr lang="es-ES_tradnl" dirty="0" smtClean="0"/>
              <a:t> </a:t>
            </a:r>
            <a:r>
              <a:rPr lang="es-ES_tradnl" dirty="0" err="1" smtClean="0"/>
              <a:t>you</a:t>
            </a:r>
            <a:r>
              <a:rPr lang="es-ES_tradnl" dirty="0" smtClean="0"/>
              <a:t> </a:t>
            </a:r>
            <a:r>
              <a:rPr lang="es-ES_tradnl" dirty="0" err="1" smtClean="0"/>
              <a:t>have</a:t>
            </a:r>
            <a:r>
              <a:rPr lang="es-ES_tradnl" dirty="0" smtClean="0"/>
              <a:t> </a:t>
            </a:r>
            <a:r>
              <a:rPr lang="es-ES_tradnl" dirty="0" err="1" smtClean="0"/>
              <a:t>measured</a:t>
            </a:r>
            <a:r>
              <a:rPr lang="es-ES_tradnl" dirty="0" smtClean="0"/>
              <a:t> </a:t>
            </a:r>
            <a:r>
              <a:rPr lang="es-ES_tradnl" dirty="0" err="1" smtClean="0"/>
              <a:t>what</a:t>
            </a:r>
            <a:r>
              <a:rPr lang="es-ES_tradnl" dirty="0" smtClean="0"/>
              <a:t> </a:t>
            </a:r>
            <a:r>
              <a:rPr lang="es-ES_tradnl" dirty="0" err="1" smtClean="0"/>
              <a:t>you</a:t>
            </a:r>
            <a:r>
              <a:rPr lang="es-ES_tradnl" dirty="0" smtClean="0"/>
              <a:t> </a:t>
            </a:r>
            <a:r>
              <a:rPr lang="es-ES_tradnl" dirty="0" err="1" smtClean="0"/>
              <a:t>really</a:t>
            </a:r>
            <a:r>
              <a:rPr lang="es-ES_tradnl" dirty="0" smtClean="0"/>
              <a:t> </a:t>
            </a:r>
            <a:r>
              <a:rPr lang="es-ES_tradnl" dirty="0" err="1" smtClean="0"/>
              <a:t>wanted</a:t>
            </a:r>
            <a:r>
              <a:rPr lang="es-ES_tradnl" dirty="0" smtClean="0"/>
              <a:t> </a:t>
            </a:r>
            <a:r>
              <a:rPr lang="es-ES_tradnl" dirty="0" err="1" smtClean="0"/>
              <a:t>to</a:t>
            </a:r>
            <a:r>
              <a:rPr lang="es-ES_tradnl" dirty="0" smtClean="0"/>
              <a:t> </a:t>
            </a:r>
            <a:r>
              <a:rPr lang="es-ES_tradnl" dirty="0" err="1" smtClean="0"/>
              <a:t>measure</a:t>
            </a:r>
            <a:r>
              <a:rPr lang="es-ES_tradnl" dirty="0" smtClean="0"/>
              <a:t>? </a:t>
            </a:r>
            <a:r>
              <a:rPr lang="es-ES_tradnl" dirty="0" err="1" smtClean="0"/>
              <a:t>Just</a:t>
            </a:r>
            <a:r>
              <a:rPr lang="es-ES_tradnl" dirty="0" smtClean="0"/>
              <a:t> a proxy?</a:t>
            </a:r>
          </a:p>
          <a:p>
            <a:pPr lvl="1"/>
            <a:r>
              <a:rPr lang="es-ES_tradnl" dirty="0" err="1" smtClean="0"/>
              <a:t>Check</a:t>
            </a:r>
            <a:r>
              <a:rPr lang="es-ES_tradnl" dirty="0" smtClean="0"/>
              <a:t> </a:t>
            </a:r>
            <a:r>
              <a:rPr lang="es-ES_tradnl" dirty="0" err="1" smtClean="0"/>
              <a:t>your</a:t>
            </a:r>
            <a:r>
              <a:rPr lang="es-ES_tradnl" dirty="0" smtClean="0"/>
              <a:t> </a:t>
            </a:r>
            <a:r>
              <a:rPr lang="es-ES_tradnl" dirty="0" err="1" smtClean="0"/>
              <a:t>boundary</a:t>
            </a:r>
            <a:r>
              <a:rPr lang="es-ES_tradnl" dirty="0" smtClean="0"/>
              <a:t> </a:t>
            </a:r>
            <a:r>
              <a:rPr lang="es-ES_tradnl" dirty="0" err="1" smtClean="0"/>
              <a:t>conditions</a:t>
            </a:r>
            <a:endParaRPr lang="es-ES_tradnl" dirty="0" smtClean="0"/>
          </a:p>
        </p:txBody>
      </p:sp>
      <p:sp>
        <p:nvSpPr>
          <p:cNvPr id="4" name="Date Placeholder 3"/>
          <p:cNvSpPr>
            <a:spLocks noGrp="1"/>
          </p:cNvSpPr>
          <p:nvPr>
            <p:ph type="dt" sz="half" idx="10"/>
          </p:nvPr>
        </p:nvSpPr>
        <p:spPr/>
        <p:txBody>
          <a:bodyPr/>
          <a:lstStyle/>
          <a:p>
            <a:fld id="{1EB09D5E-2448-9747-A5A6-94BCAD16E968}"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899E1BA5-28F3-C447-AA04-8BB057F28A63}" type="slidenum">
              <a:rPr lang="es-ES_tradnl" smtClean="0"/>
              <a:pPr/>
              <a:t>42</a:t>
            </a:fld>
            <a:endParaRPr lang="es-ES_tradnl"/>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58371" name="Rectangle 3"/>
          <p:cNvSpPr>
            <a:spLocks noGrp="1" noChangeArrowheads="1"/>
          </p:cNvSpPr>
          <p:nvPr>
            <p:ph type="body" idx="1"/>
          </p:nvPr>
        </p:nvSpPr>
        <p:spPr/>
        <p:txBody>
          <a:bodyPr>
            <a:normAutofit/>
          </a:bodyPr>
          <a:lstStyle/>
          <a:p>
            <a:r>
              <a:rPr lang="es-ES_tradnl" dirty="0" smtClean="0"/>
              <a:t>A </a:t>
            </a:r>
            <a:r>
              <a:rPr lang="es-ES_tradnl" dirty="0" err="1" smtClean="0"/>
              <a:t>few</a:t>
            </a:r>
            <a:r>
              <a:rPr lang="es-ES_tradnl" dirty="0" smtClean="0"/>
              <a:t> </a:t>
            </a:r>
            <a:r>
              <a:rPr lang="es-ES_tradnl" dirty="0" err="1" smtClean="0"/>
              <a:t>unknowns</a:t>
            </a:r>
            <a:r>
              <a:rPr lang="es-ES_tradnl" dirty="0" smtClean="0"/>
              <a:t> can </a:t>
            </a:r>
            <a:r>
              <a:rPr lang="es-ES_tradnl" dirty="0" err="1" smtClean="0"/>
              <a:t>be</a:t>
            </a:r>
            <a:r>
              <a:rPr lang="es-ES_tradnl" dirty="0" smtClean="0"/>
              <a:t> </a:t>
            </a:r>
            <a:r>
              <a:rPr lang="es-ES_tradnl" dirty="0" err="1" smtClean="0"/>
              <a:t>estimated</a:t>
            </a:r>
            <a:r>
              <a:rPr lang="es-ES_tradnl" dirty="0" smtClean="0"/>
              <a:t> in </a:t>
            </a:r>
            <a:r>
              <a:rPr lang="es-ES_tradnl" dirty="0" err="1" smtClean="0"/>
              <a:t>different</a:t>
            </a:r>
            <a:r>
              <a:rPr lang="es-ES_tradnl" dirty="0" smtClean="0"/>
              <a:t> </a:t>
            </a:r>
            <a:r>
              <a:rPr lang="es-ES_tradnl" dirty="0" err="1" smtClean="0"/>
              <a:t>ways</a:t>
            </a:r>
            <a:r>
              <a:rPr lang="es-ES_tradnl" dirty="0" smtClean="0"/>
              <a:t> </a:t>
            </a:r>
            <a:r>
              <a:rPr lang="es-ES_tradnl" dirty="0" err="1" smtClean="0"/>
              <a:t>with</a:t>
            </a:r>
            <a:r>
              <a:rPr lang="es-ES_tradnl" dirty="0" smtClean="0"/>
              <a:t> </a:t>
            </a:r>
            <a:r>
              <a:rPr lang="es-ES_tradnl" dirty="0" err="1" smtClean="0"/>
              <a:t>experiments</a:t>
            </a:r>
            <a:r>
              <a:rPr lang="es-ES_tradnl" dirty="0" smtClean="0"/>
              <a:t> </a:t>
            </a:r>
            <a:r>
              <a:rPr lang="es-ES_tradnl" dirty="0" err="1" smtClean="0"/>
              <a:t>having</a:t>
            </a:r>
            <a:r>
              <a:rPr lang="es-ES_tradnl" dirty="0" smtClean="0"/>
              <a:t> </a:t>
            </a:r>
            <a:r>
              <a:rPr lang="es-ES_tradnl" dirty="0" err="1" smtClean="0"/>
              <a:t>slightly</a:t>
            </a:r>
            <a:r>
              <a:rPr lang="es-ES_tradnl" dirty="0" smtClean="0"/>
              <a:t> </a:t>
            </a:r>
            <a:r>
              <a:rPr lang="es-ES_tradnl" dirty="0" err="1" smtClean="0"/>
              <a:t>different</a:t>
            </a:r>
            <a:r>
              <a:rPr lang="es-ES_tradnl" dirty="0" smtClean="0"/>
              <a:t> (</a:t>
            </a:r>
            <a:r>
              <a:rPr lang="es-ES_tradnl" dirty="0" err="1" smtClean="0"/>
              <a:t>complementary</a:t>
            </a:r>
            <a:r>
              <a:rPr lang="es-ES_tradnl" dirty="0" smtClean="0"/>
              <a:t>) </a:t>
            </a:r>
            <a:r>
              <a:rPr lang="es-ES_tradnl" dirty="0" err="1" smtClean="0"/>
              <a:t>point</a:t>
            </a:r>
            <a:r>
              <a:rPr lang="es-ES_tradnl" dirty="0" smtClean="0"/>
              <a:t> of </a:t>
            </a:r>
            <a:r>
              <a:rPr lang="es-ES_tradnl" dirty="0" err="1" smtClean="0"/>
              <a:t>view</a:t>
            </a:r>
            <a:endParaRPr lang="es-ES_tradnl" dirty="0" smtClean="0"/>
          </a:p>
          <a:p>
            <a:pPr lvl="1"/>
            <a:r>
              <a:rPr lang="es-ES_tradnl" dirty="0" err="1" smtClean="0"/>
              <a:t>This</a:t>
            </a:r>
            <a:r>
              <a:rPr lang="es-ES_tradnl" dirty="0" smtClean="0"/>
              <a:t> </a:t>
            </a:r>
            <a:r>
              <a:rPr lang="es-ES_tradnl" dirty="0" err="1" smtClean="0"/>
              <a:t>is</a:t>
            </a:r>
            <a:r>
              <a:rPr lang="es-ES_tradnl" dirty="0" smtClean="0"/>
              <a:t> </a:t>
            </a:r>
            <a:r>
              <a:rPr lang="es-ES_tradnl" dirty="0" err="1" smtClean="0"/>
              <a:t>often</a:t>
            </a:r>
            <a:r>
              <a:rPr lang="es-ES_tradnl" dirty="0" smtClean="0"/>
              <a:t> a </a:t>
            </a:r>
            <a:r>
              <a:rPr lang="es-ES_tradnl" dirty="0" err="1" smtClean="0"/>
              <a:t>good</a:t>
            </a:r>
            <a:r>
              <a:rPr lang="es-ES_tradnl" dirty="0" smtClean="0"/>
              <a:t> </a:t>
            </a:r>
            <a:r>
              <a:rPr lang="es-ES_tradnl" dirty="0" err="1" smtClean="0"/>
              <a:t>way</a:t>
            </a:r>
            <a:r>
              <a:rPr lang="es-ES_tradnl" dirty="0" smtClean="0"/>
              <a:t> </a:t>
            </a:r>
            <a:r>
              <a:rPr lang="es-ES_tradnl" dirty="0" err="1" smtClean="0"/>
              <a:t>to</a:t>
            </a:r>
            <a:r>
              <a:rPr lang="es-ES_tradnl" dirty="0" smtClean="0"/>
              <a:t> </a:t>
            </a:r>
            <a:r>
              <a:rPr lang="es-ES_tradnl" dirty="0" err="1" smtClean="0"/>
              <a:t>confirm</a:t>
            </a:r>
            <a:r>
              <a:rPr lang="es-ES_tradnl" dirty="0" smtClean="0"/>
              <a:t> a </a:t>
            </a:r>
            <a:r>
              <a:rPr lang="es-ES_tradnl" dirty="0" err="1" smtClean="0"/>
              <a:t>result</a:t>
            </a:r>
            <a:endParaRPr lang="es-ES_tradnl" dirty="0" smtClean="0"/>
          </a:p>
          <a:p>
            <a:pPr lvl="1"/>
            <a:r>
              <a:rPr lang="es-ES_tradnl" dirty="0" err="1" smtClean="0"/>
              <a:t>Just</a:t>
            </a:r>
            <a:r>
              <a:rPr lang="es-ES_tradnl" dirty="0" smtClean="0"/>
              <a:t> </a:t>
            </a:r>
            <a:r>
              <a:rPr lang="es-ES_tradnl" dirty="0" err="1" smtClean="0"/>
              <a:t>ensure</a:t>
            </a:r>
            <a:r>
              <a:rPr lang="es-ES_tradnl" dirty="0" smtClean="0"/>
              <a:t> </a:t>
            </a:r>
            <a:r>
              <a:rPr lang="es-ES_tradnl" dirty="0" err="1" smtClean="0"/>
              <a:t>your</a:t>
            </a:r>
            <a:r>
              <a:rPr lang="es-ES_tradnl" dirty="0" smtClean="0"/>
              <a:t> </a:t>
            </a:r>
            <a:r>
              <a:rPr lang="es-ES_tradnl" dirty="0" err="1" smtClean="0"/>
              <a:t>results</a:t>
            </a:r>
            <a:r>
              <a:rPr lang="es-ES_tradnl" dirty="0" smtClean="0"/>
              <a:t> do back up </a:t>
            </a:r>
            <a:r>
              <a:rPr lang="es-ES_tradnl" dirty="0" err="1" smtClean="0"/>
              <a:t>each</a:t>
            </a:r>
            <a:r>
              <a:rPr lang="es-ES_tradnl" dirty="0" smtClean="0"/>
              <a:t> </a:t>
            </a:r>
            <a:r>
              <a:rPr lang="es-ES_tradnl" dirty="0" err="1" smtClean="0"/>
              <a:t>other</a:t>
            </a:r>
            <a:endParaRPr lang="es-ES_tradnl" dirty="0" smtClean="0"/>
          </a:p>
          <a:p>
            <a:pPr lvl="1"/>
            <a:r>
              <a:rPr lang="es-ES_tradnl" dirty="0" err="1" smtClean="0"/>
              <a:t>If</a:t>
            </a:r>
            <a:r>
              <a:rPr lang="es-ES_tradnl" dirty="0" smtClean="0"/>
              <a:t> </a:t>
            </a:r>
            <a:r>
              <a:rPr lang="es-ES_tradnl" dirty="0" err="1" smtClean="0"/>
              <a:t>you</a:t>
            </a:r>
            <a:r>
              <a:rPr lang="es-ES_tradnl" dirty="0" smtClean="0"/>
              <a:t> </a:t>
            </a:r>
            <a:r>
              <a:rPr lang="es-ES_tradnl" dirty="0" err="1" smtClean="0"/>
              <a:t>got</a:t>
            </a:r>
            <a:r>
              <a:rPr lang="es-ES_tradnl" dirty="0" smtClean="0"/>
              <a:t> </a:t>
            </a:r>
            <a:r>
              <a:rPr lang="es-ES_tradnl" dirty="0" err="1" smtClean="0"/>
              <a:t>different</a:t>
            </a:r>
            <a:r>
              <a:rPr lang="es-ES_tradnl" dirty="0" smtClean="0"/>
              <a:t> </a:t>
            </a:r>
            <a:r>
              <a:rPr lang="es-ES_tradnl" dirty="0" err="1" smtClean="0"/>
              <a:t>results</a:t>
            </a:r>
            <a:r>
              <a:rPr lang="es-ES_tradnl" dirty="0" smtClean="0"/>
              <a:t>, </a:t>
            </a:r>
            <a:r>
              <a:rPr lang="es-ES_tradnl" dirty="0" err="1" smtClean="0"/>
              <a:t>then</a:t>
            </a:r>
            <a:r>
              <a:rPr lang="es-ES_tradnl" dirty="0" smtClean="0"/>
              <a:t> </a:t>
            </a:r>
            <a:r>
              <a:rPr lang="es-ES_tradnl" dirty="0" err="1" smtClean="0"/>
              <a:t>question</a:t>
            </a:r>
            <a:r>
              <a:rPr lang="es-ES_tradnl" dirty="0" smtClean="0"/>
              <a:t> </a:t>
            </a:r>
            <a:r>
              <a:rPr lang="es-ES_tradnl" dirty="0" err="1" smtClean="0"/>
              <a:t>why</a:t>
            </a:r>
            <a:r>
              <a:rPr lang="es-ES_tradnl" dirty="0" smtClean="0"/>
              <a:t>?</a:t>
            </a:r>
          </a:p>
        </p:txBody>
      </p:sp>
      <p:sp>
        <p:nvSpPr>
          <p:cNvPr id="4" name="Date Placeholder 3"/>
          <p:cNvSpPr>
            <a:spLocks noGrp="1"/>
          </p:cNvSpPr>
          <p:nvPr>
            <p:ph type="dt" sz="half" idx="10"/>
          </p:nvPr>
        </p:nvSpPr>
        <p:spPr/>
        <p:txBody>
          <a:bodyPr/>
          <a:lstStyle/>
          <a:p>
            <a:fld id="{B2A3B017-1C4D-6843-B947-2D4AB24F0276}"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700A5EA2-D833-E342-9D0F-B99C2F212361}" type="slidenum">
              <a:rPr lang="es-ES_tradnl" smtClean="0"/>
              <a:pPr/>
              <a:t>43</a:t>
            </a:fld>
            <a:endParaRPr lang="es-ES_tradnl"/>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r>
              <a:rPr lang="es-ES_tradnl" altLang="ja-JP" dirty="0" err="1" smtClean="0"/>
              <a:t>Results</a:t>
            </a:r>
            <a:r>
              <a:rPr lang="es-ES_tradnl" altLang="ja-JP" dirty="0" smtClean="0"/>
              <a:t> </a:t>
            </a:r>
            <a:r>
              <a:rPr lang="es-ES_tradnl" altLang="ja-JP" dirty="0" err="1" smtClean="0"/>
              <a:t>interpretation</a:t>
            </a:r>
            <a:endParaRPr lang="es-ES_tradnl" dirty="0"/>
          </a:p>
        </p:txBody>
      </p:sp>
      <p:sp>
        <p:nvSpPr>
          <p:cNvPr id="59395" name="Rectangle 3"/>
          <p:cNvSpPr>
            <a:spLocks noGrp="1" noChangeArrowheads="1"/>
          </p:cNvSpPr>
          <p:nvPr>
            <p:ph type="body" idx="1"/>
          </p:nvPr>
        </p:nvSpPr>
        <p:spPr/>
        <p:txBody>
          <a:bodyPr>
            <a:normAutofit lnSpcReduction="10000"/>
          </a:bodyPr>
          <a:lstStyle/>
          <a:p>
            <a:r>
              <a:rPr lang="es-ES_tradnl" dirty="0" err="1" smtClean="0"/>
              <a:t>When</a:t>
            </a:r>
            <a:r>
              <a:rPr lang="es-ES_tradnl" dirty="0" smtClean="0"/>
              <a:t> </a:t>
            </a:r>
            <a:r>
              <a:rPr lang="es-ES_tradnl" dirty="0" err="1" smtClean="0"/>
              <a:t>comparing</a:t>
            </a:r>
            <a:r>
              <a:rPr lang="es-ES_tradnl" dirty="0" smtClean="0"/>
              <a:t> </a:t>
            </a:r>
            <a:r>
              <a:rPr lang="es-ES_tradnl" dirty="0" err="1" smtClean="0"/>
              <a:t>to</a:t>
            </a:r>
            <a:r>
              <a:rPr lang="es-ES_tradnl" dirty="0" smtClean="0"/>
              <a:t> </a:t>
            </a:r>
            <a:r>
              <a:rPr lang="es-ES_tradnl" dirty="0" err="1" smtClean="0"/>
              <a:t>other</a:t>
            </a:r>
            <a:r>
              <a:rPr lang="es-ES_tradnl" dirty="0" smtClean="0"/>
              <a:t> </a:t>
            </a:r>
            <a:r>
              <a:rPr lang="es-ES_tradnl" dirty="0" err="1" smtClean="0"/>
              <a:t>works</a:t>
            </a:r>
            <a:endParaRPr lang="es-ES_tradnl" dirty="0" smtClean="0"/>
          </a:p>
          <a:p>
            <a:pPr lvl="1"/>
            <a:r>
              <a:rPr lang="es-ES_tradnl" dirty="0" err="1" smtClean="0"/>
              <a:t>Make</a:t>
            </a:r>
            <a:r>
              <a:rPr lang="es-ES_tradnl" dirty="0" smtClean="0"/>
              <a:t> </a:t>
            </a:r>
            <a:r>
              <a:rPr lang="es-ES_tradnl" dirty="0" err="1" smtClean="0"/>
              <a:t>fair</a:t>
            </a:r>
            <a:r>
              <a:rPr lang="es-ES_tradnl" dirty="0" smtClean="0"/>
              <a:t> </a:t>
            </a:r>
            <a:r>
              <a:rPr lang="es-ES_tradnl" dirty="0" err="1" smtClean="0"/>
              <a:t>comparisons</a:t>
            </a:r>
            <a:r>
              <a:rPr lang="es-ES_tradnl" dirty="0" smtClean="0"/>
              <a:t>; </a:t>
            </a:r>
            <a:r>
              <a:rPr lang="es-ES_tradnl" dirty="0" err="1" smtClean="0"/>
              <a:t>homogeneous</a:t>
            </a:r>
            <a:r>
              <a:rPr lang="es-ES_tradnl" dirty="0" smtClean="0"/>
              <a:t> </a:t>
            </a:r>
            <a:r>
              <a:rPr lang="es-ES_tradnl" dirty="0" err="1" smtClean="0"/>
              <a:t>groups</a:t>
            </a:r>
            <a:r>
              <a:rPr lang="es-ES_tradnl" dirty="0" smtClean="0"/>
              <a:t>, comparable </a:t>
            </a:r>
            <a:r>
              <a:rPr lang="es-ES_tradnl" dirty="0" err="1" smtClean="0"/>
              <a:t>treatments</a:t>
            </a:r>
            <a:r>
              <a:rPr lang="es-ES_tradnl" dirty="0" smtClean="0"/>
              <a:t>, </a:t>
            </a:r>
            <a:r>
              <a:rPr lang="es-ES_tradnl" dirty="0" err="1" smtClean="0"/>
              <a:t>etc</a:t>
            </a:r>
            <a:endParaRPr lang="es-ES_tradnl" dirty="0" smtClean="0"/>
          </a:p>
          <a:p>
            <a:pPr lvl="1"/>
            <a:r>
              <a:rPr lang="es-ES_tradnl" dirty="0" smtClean="0"/>
              <a:t>In case of </a:t>
            </a:r>
            <a:r>
              <a:rPr lang="es-ES_tradnl" dirty="0" err="1" smtClean="0"/>
              <a:t>doubt</a:t>
            </a:r>
            <a:r>
              <a:rPr lang="es-ES_tradnl" dirty="0" smtClean="0"/>
              <a:t>, </a:t>
            </a:r>
            <a:r>
              <a:rPr lang="es-ES_tradnl" dirty="0" err="1" smtClean="0"/>
              <a:t>always</a:t>
            </a:r>
            <a:r>
              <a:rPr lang="es-ES_tradnl" dirty="0" smtClean="0"/>
              <a:t> </a:t>
            </a:r>
            <a:r>
              <a:rPr lang="es-ES_tradnl" dirty="0" err="1" smtClean="0"/>
              <a:t>give</a:t>
            </a:r>
            <a:r>
              <a:rPr lang="es-ES_tradnl" dirty="0" smtClean="0"/>
              <a:t> </a:t>
            </a:r>
            <a:r>
              <a:rPr lang="es-ES_tradnl" dirty="0" err="1" smtClean="0"/>
              <a:t>advantage</a:t>
            </a:r>
            <a:r>
              <a:rPr lang="es-ES_tradnl" dirty="0" smtClean="0"/>
              <a:t> </a:t>
            </a:r>
            <a:r>
              <a:rPr lang="es-ES_tradnl" dirty="0" err="1" smtClean="0"/>
              <a:t>to</a:t>
            </a:r>
            <a:r>
              <a:rPr lang="es-ES_tradnl" dirty="0" smtClean="0"/>
              <a:t> </a:t>
            </a:r>
            <a:r>
              <a:rPr lang="es-ES_tradnl" dirty="0" err="1" smtClean="0"/>
              <a:t>the</a:t>
            </a:r>
            <a:r>
              <a:rPr lang="es-ES_tradnl" dirty="0" smtClean="0"/>
              <a:t> </a:t>
            </a:r>
            <a:r>
              <a:rPr lang="es-ES_tradnl" dirty="0" err="1" smtClean="0"/>
              <a:t>other</a:t>
            </a:r>
            <a:r>
              <a:rPr lang="es-ES_tradnl" dirty="0" smtClean="0"/>
              <a:t> </a:t>
            </a:r>
            <a:r>
              <a:rPr lang="es-ES_tradnl" dirty="0" err="1" smtClean="0"/>
              <a:t>methods</a:t>
            </a:r>
            <a:endParaRPr lang="es-ES_tradnl" dirty="0" smtClean="0"/>
          </a:p>
          <a:p>
            <a:pPr lvl="1"/>
            <a:r>
              <a:rPr lang="es-ES_tradnl" dirty="0" err="1" smtClean="0"/>
              <a:t>Sometimes</a:t>
            </a:r>
            <a:r>
              <a:rPr lang="es-ES_tradnl" dirty="0" smtClean="0"/>
              <a:t>, </a:t>
            </a:r>
            <a:r>
              <a:rPr lang="es-ES_tradnl" dirty="0" err="1" smtClean="0"/>
              <a:t>repeating</a:t>
            </a:r>
            <a:r>
              <a:rPr lang="es-ES_tradnl" dirty="0" smtClean="0"/>
              <a:t> </a:t>
            </a:r>
            <a:r>
              <a:rPr lang="es-ES_tradnl" dirty="0" err="1" smtClean="0"/>
              <a:t>someone</a:t>
            </a:r>
            <a:r>
              <a:rPr lang="es-ES_tradnl" dirty="0" smtClean="0"/>
              <a:t> </a:t>
            </a:r>
            <a:r>
              <a:rPr lang="es-ES_tradnl" dirty="0" err="1" smtClean="0"/>
              <a:t>else’s</a:t>
            </a:r>
            <a:r>
              <a:rPr lang="es-ES_tradnl" dirty="0" smtClean="0"/>
              <a:t> </a:t>
            </a:r>
            <a:r>
              <a:rPr lang="es-ES_tradnl" dirty="0" err="1" smtClean="0"/>
              <a:t>experiment</a:t>
            </a:r>
            <a:r>
              <a:rPr lang="es-ES_tradnl" dirty="0" smtClean="0"/>
              <a:t> </a:t>
            </a:r>
            <a:r>
              <a:rPr lang="es-ES_tradnl" dirty="0" err="1" smtClean="0"/>
              <a:t>is</a:t>
            </a:r>
            <a:r>
              <a:rPr lang="es-ES_tradnl" dirty="0" smtClean="0"/>
              <a:t> a </a:t>
            </a:r>
            <a:r>
              <a:rPr lang="es-ES_tradnl" dirty="0" err="1" smtClean="0"/>
              <a:t>good</a:t>
            </a:r>
            <a:r>
              <a:rPr lang="es-ES_tradnl" dirty="0" smtClean="0"/>
              <a:t> </a:t>
            </a:r>
            <a:r>
              <a:rPr lang="es-ES_tradnl" dirty="0" err="1" smtClean="0"/>
              <a:t>way</a:t>
            </a:r>
            <a:r>
              <a:rPr lang="es-ES_tradnl" dirty="0" smtClean="0"/>
              <a:t> </a:t>
            </a:r>
            <a:r>
              <a:rPr lang="es-ES_tradnl" dirty="0" err="1" smtClean="0"/>
              <a:t>to</a:t>
            </a:r>
            <a:r>
              <a:rPr lang="es-ES_tradnl" dirty="0" smtClean="0"/>
              <a:t> </a:t>
            </a:r>
            <a:r>
              <a:rPr lang="es-ES_tradnl" dirty="0" err="1" smtClean="0"/>
              <a:t>check</a:t>
            </a:r>
            <a:r>
              <a:rPr lang="es-ES_tradnl" dirty="0" smtClean="0"/>
              <a:t> </a:t>
            </a:r>
            <a:r>
              <a:rPr lang="es-ES_tradnl" dirty="0" err="1" smtClean="0"/>
              <a:t>your</a:t>
            </a:r>
            <a:r>
              <a:rPr lang="es-ES_tradnl" dirty="0" smtClean="0"/>
              <a:t> </a:t>
            </a:r>
            <a:r>
              <a:rPr lang="es-ES_tradnl" dirty="0" err="1" smtClean="0"/>
              <a:t>approach</a:t>
            </a:r>
            <a:r>
              <a:rPr lang="es-ES_tradnl" dirty="0" smtClean="0"/>
              <a:t> (…as </a:t>
            </a:r>
            <a:r>
              <a:rPr lang="es-ES_tradnl" dirty="0" err="1" smtClean="0"/>
              <a:t>well</a:t>
            </a:r>
            <a:r>
              <a:rPr lang="es-ES_tradnl" dirty="0" smtClean="0"/>
              <a:t> as </a:t>
            </a:r>
            <a:r>
              <a:rPr lang="es-ES_tradnl" dirty="0" err="1" smtClean="0"/>
              <a:t>an</a:t>
            </a:r>
            <a:r>
              <a:rPr lang="es-ES_tradnl" dirty="0" smtClean="0"/>
              <a:t> </a:t>
            </a:r>
            <a:r>
              <a:rPr lang="es-ES_tradnl" dirty="0" err="1" smtClean="0"/>
              <a:t>excellent</a:t>
            </a:r>
            <a:r>
              <a:rPr lang="es-ES_tradnl" dirty="0" smtClean="0"/>
              <a:t> </a:t>
            </a:r>
            <a:r>
              <a:rPr lang="es-ES_tradnl" dirty="0" err="1" smtClean="0"/>
              <a:t>opportunity</a:t>
            </a:r>
            <a:r>
              <a:rPr lang="es-ES_tradnl" dirty="0" smtClean="0"/>
              <a:t> </a:t>
            </a:r>
            <a:r>
              <a:rPr lang="es-ES_tradnl" dirty="0" err="1" smtClean="0"/>
              <a:t>to</a:t>
            </a:r>
            <a:r>
              <a:rPr lang="es-ES_tradnl" dirty="0" smtClean="0"/>
              <a:t> </a:t>
            </a:r>
            <a:r>
              <a:rPr lang="es-ES_tradnl" dirty="0" err="1" smtClean="0"/>
              <a:t>verify</a:t>
            </a:r>
            <a:r>
              <a:rPr lang="es-ES_tradnl" dirty="0" smtClean="0"/>
              <a:t> </a:t>
            </a:r>
            <a:r>
              <a:rPr lang="es-ES_tradnl" dirty="0" err="1" smtClean="0"/>
              <a:t>the</a:t>
            </a:r>
            <a:r>
              <a:rPr lang="es-ES_tradnl" dirty="0" smtClean="0"/>
              <a:t> </a:t>
            </a:r>
            <a:r>
              <a:rPr lang="es-ES_tradnl" dirty="0" err="1" smtClean="0"/>
              <a:t>other</a:t>
            </a:r>
            <a:r>
              <a:rPr lang="es-ES_tradnl" dirty="0" smtClean="0"/>
              <a:t> </a:t>
            </a:r>
            <a:r>
              <a:rPr lang="es-ES_tradnl" dirty="0" err="1" smtClean="0"/>
              <a:t>author’s</a:t>
            </a:r>
            <a:r>
              <a:rPr lang="es-ES_tradnl" dirty="0" smtClean="0"/>
              <a:t> </a:t>
            </a:r>
            <a:r>
              <a:rPr lang="es-ES_tradnl" dirty="0" err="1" smtClean="0"/>
              <a:t>results</a:t>
            </a:r>
            <a:r>
              <a:rPr lang="es-ES_tradnl" dirty="0" smtClean="0"/>
              <a:t>)</a:t>
            </a:r>
          </a:p>
          <a:p>
            <a:pPr lvl="1"/>
            <a:r>
              <a:rPr lang="es-ES_tradnl" dirty="0" err="1" smtClean="0">
                <a:solidFill>
                  <a:srgbClr val="FF0000"/>
                </a:solidFill>
              </a:rPr>
              <a:t>If</a:t>
            </a:r>
            <a:r>
              <a:rPr lang="es-ES_tradnl" dirty="0" smtClean="0">
                <a:solidFill>
                  <a:srgbClr val="FF0000"/>
                </a:solidFill>
              </a:rPr>
              <a:t> </a:t>
            </a:r>
            <a:r>
              <a:rPr lang="es-ES_tradnl" dirty="0" err="1" smtClean="0">
                <a:solidFill>
                  <a:srgbClr val="FF0000"/>
                </a:solidFill>
              </a:rPr>
              <a:t>your</a:t>
            </a:r>
            <a:r>
              <a:rPr lang="es-ES_tradnl" dirty="0" smtClean="0">
                <a:solidFill>
                  <a:srgbClr val="FF0000"/>
                </a:solidFill>
              </a:rPr>
              <a:t> </a:t>
            </a:r>
            <a:r>
              <a:rPr lang="es-ES_tradnl" dirty="0" err="1" smtClean="0">
                <a:solidFill>
                  <a:srgbClr val="FF0000"/>
                </a:solidFill>
              </a:rPr>
              <a:t>results</a:t>
            </a:r>
            <a:r>
              <a:rPr lang="es-ES_tradnl" dirty="0" smtClean="0">
                <a:solidFill>
                  <a:srgbClr val="FF0000"/>
                </a:solidFill>
              </a:rPr>
              <a:t> are </a:t>
            </a:r>
            <a:r>
              <a:rPr lang="es-ES_tradnl" dirty="0" err="1" smtClean="0">
                <a:solidFill>
                  <a:srgbClr val="FF0000"/>
                </a:solidFill>
              </a:rPr>
              <a:t>outstanding</a:t>
            </a:r>
            <a:r>
              <a:rPr lang="es-ES_tradnl" dirty="0" smtClean="0">
                <a:solidFill>
                  <a:srgbClr val="FF0000"/>
                </a:solidFill>
              </a:rPr>
              <a:t>, </a:t>
            </a:r>
            <a:r>
              <a:rPr lang="es-ES_tradnl" dirty="0" err="1" smtClean="0">
                <a:solidFill>
                  <a:srgbClr val="FF0000"/>
                </a:solidFill>
              </a:rPr>
              <a:t>then</a:t>
            </a:r>
            <a:r>
              <a:rPr lang="es-ES_tradnl" dirty="0" smtClean="0">
                <a:solidFill>
                  <a:srgbClr val="FF0000"/>
                </a:solidFill>
              </a:rPr>
              <a:t> </a:t>
            </a:r>
            <a:r>
              <a:rPr lang="es-ES_tradnl" dirty="0" err="1" smtClean="0">
                <a:solidFill>
                  <a:srgbClr val="FF0000"/>
                </a:solidFill>
              </a:rPr>
              <a:t>be</a:t>
            </a:r>
            <a:r>
              <a:rPr lang="es-ES_tradnl" dirty="0" smtClean="0">
                <a:solidFill>
                  <a:srgbClr val="FF0000"/>
                </a:solidFill>
              </a:rPr>
              <a:t> </a:t>
            </a:r>
            <a:r>
              <a:rPr lang="es-ES_tradnl" dirty="0" err="1" smtClean="0">
                <a:solidFill>
                  <a:srgbClr val="FF0000"/>
                </a:solidFill>
              </a:rPr>
              <a:t>skeptic</a:t>
            </a:r>
            <a:r>
              <a:rPr lang="es-ES_tradnl" dirty="0" smtClean="0">
                <a:solidFill>
                  <a:srgbClr val="FF0000"/>
                </a:solidFill>
              </a:rPr>
              <a:t>!</a:t>
            </a:r>
            <a:endParaRPr lang="es-ES_tradnl" altLang="ja-JP" dirty="0" smtClean="0">
              <a:solidFill>
                <a:srgbClr val="FF0000"/>
              </a:solidFill>
            </a:endParaRPr>
          </a:p>
        </p:txBody>
      </p:sp>
      <p:sp>
        <p:nvSpPr>
          <p:cNvPr id="4" name="Date Placeholder 3"/>
          <p:cNvSpPr>
            <a:spLocks noGrp="1"/>
          </p:cNvSpPr>
          <p:nvPr>
            <p:ph type="dt" sz="half" idx="10"/>
          </p:nvPr>
        </p:nvSpPr>
        <p:spPr/>
        <p:txBody>
          <a:bodyPr/>
          <a:lstStyle/>
          <a:p>
            <a:fld id="{4BBC33A6-F7B9-AF4B-A570-BB8E0F9B49AC}"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E6D8CB54-70BE-8A48-92D6-BE1ADFE6CFCE}" type="slidenum">
              <a:rPr lang="es-ES_tradnl" smtClean="0"/>
              <a:pPr/>
              <a:t>44</a:t>
            </a:fld>
            <a:endParaRPr lang="es-ES_tradnl"/>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CAUSALITY</a:t>
            </a:r>
            <a:endParaRPr lang="en-GB" dirty="0"/>
          </a:p>
        </p:txBody>
      </p:sp>
      <p:sp>
        <p:nvSpPr>
          <p:cNvPr id="8" name="7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AFDFD536-AB16-4BB4-A039-10EAFA0B9BD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45</a:t>
            </a:fld>
            <a:endParaRPr lang="es-E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n-GB"/>
          </a:p>
        </p:txBody>
      </p:sp>
      <p:sp>
        <p:nvSpPr>
          <p:cNvPr id="8" name="7 Marcador de contenido"/>
          <p:cNvSpPr>
            <a:spLocks noGrp="1"/>
          </p:cNvSpPr>
          <p:nvPr>
            <p:ph idx="1"/>
          </p:nvPr>
        </p:nvSpPr>
        <p:spPr/>
        <p:txBody>
          <a:bodyPr/>
          <a:lstStyle/>
          <a:p>
            <a:r>
              <a:rPr lang="es-MX" dirty="0" err="1" smtClean="0"/>
              <a:t>Causality</a:t>
            </a:r>
            <a:r>
              <a:rPr lang="es-MX" dirty="0" smtClean="0"/>
              <a:t> </a:t>
            </a:r>
            <a:r>
              <a:rPr lang="es-MX" dirty="0" err="1" smtClean="0"/>
              <a:t>is</a:t>
            </a:r>
            <a:r>
              <a:rPr lang="es-MX" dirty="0" smtClean="0"/>
              <a:t> at </a:t>
            </a:r>
            <a:r>
              <a:rPr lang="es-MX" dirty="0" err="1" smtClean="0"/>
              <a:t>the</a:t>
            </a:r>
            <a:r>
              <a:rPr lang="es-MX" dirty="0" smtClean="0"/>
              <a:t> center of </a:t>
            </a:r>
            <a:r>
              <a:rPr lang="es-MX" dirty="0" err="1" smtClean="0"/>
              <a:t>scientific</a:t>
            </a:r>
            <a:r>
              <a:rPr lang="es-MX" dirty="0" smtClean="0"/>
              <a:t> </a:t>
            </a:r>
            <a:r>
              <a:rPr lang="es-MX" dirty="0" err="1" smtClean="0"/>
              <a:t>knowledge</a:t>
            </a:r>
            <a:r>
              <a:rPr lang="es-MX" dirty="0" smtClean="0"/>
              <a:t>.</a:t>
            </a:r>
          </a:p>
          <a:p>
            <a:endParaRPr lang="es-MX" dirty="0" smtClean="0"/>
          </a:p>
          <a:p>
            <a:r>
              <a:rPr lang="es-MX" dirty="0" err="1" smtClean="0"/>
              <a:t>The</a:t>
            </a:r>
            <a:r>
              <a:rPr lang="es-MX" dirty="0" smtClean="0"/>
              <a:t> </a:t>
            </a:r>
            <a:r>
              <a:rPr lang="es-MX" dirty="0" err="1" smtClean="0"/>
              <a:t>purpose</a:t>
            </a:r>
            <a:r>
              <a:rPr lang="es-MX" dirty="0" smtClean="0"/>
              <a:t> of </a:t>
            </a:r>
            <a:r>
              <a:rPr lang="es-MX" dirty="0" err="1" smtClean="0"/>
              <a:t>all</a:t>
            </a:r>
            <a:r>
              <a:rPr lang="es-MX" dirty="0" smtClean="0"/>
              <a:t> </a:t>
            </a:r>
            <a:r>
              <a:rPr lang="es-MX" dirty="0" err="1" smtClean="0"/>
              <a:t>scientific</a:t>
            </a:r>
            <a:r>
              <a:rPr lang="es-MX" dirty="0" smtClean="0"/>
              <a:t> </a:t>
            </a:r>
            <a:r>
              <a:rPr lang="es-MX" dirty="0" err="1" smtClean="0"/>
              <a:t>research</a:t>
            </a:r>
            <a:r>
              <a:rPr lang="es-MX" dirty="0" smtClean="0"/>
              <a:t> </a:t>
            </a:r>
            <a:r>
              <a:rPr lang="es-MX" dirty="0" err="1" smtClean="0"/>
              <a:t>is</a:t>
            </a:r>
            <a:r>
              <a:rPr lang="es-MX" dirty="0" smtClean="0"/>
              <a:t> </a:t>
            </a:r>
            <a:r>
              <a:rPr lang="es-MX" dirty="0" err="1" smtClean="0"/>
              <a:t>to</a:t>
            </a:r>
            <a:r>
              <a:rPr lang="es-MX" dirty="0" smtClean="0"/>
              <a:t> </a:t>
            </a:r>
            <a:r>
              <a:rPr lang="es-MX" dirty="0" err="1" smtClean="0"/>
              <a:t>establish</a:t>
            </a:r>
            <a:r>
              <a:rPr lang="es-MX" dirty="0" smtClean="0"/>
              <a:t> “causal” </a:t>
            </a:r>
            <a:r>
              <a:rPr lang="es-MX" dirty="0" err="1" smtClean="0"/>
              <a:t>relations</a:t>
            </a:r>
            <a:endParaRPr lang="es-MX" dirty="0" smtClean="0"/>
          </a:p>
          <a:p>
            <a:pPr lvl="1"/>
            <a:r>
              <a:rPr lang="es-MX" dirty="0" smtClean="0"/>
              <a:t>Causal </a:t>
            </a:r>
            <a:r>
              <a:rPr lang="es-MX" dirty="0" err="1" smtClean="0"/>
              <a:t>is</a:t>
            </a:r>
            <a:r>
              <a:rPr lang="es-MX" dirty="0" smtClean="0"/>
              <a:t> </a:t>
            </a:r>
            <a:r>
              <a:rPr lang="es-MX" dirty="0" err="1" smtClean="0"/>
              <a:t>quoted</a:t>
            </a:r>
            <a:r>
              <a:rPr lang="es-MX" dirty="0" smtClean="0"/>
              <a:t>, </a:t>
            </a:r>
            <a:r>
              <a:rPr lang="es-MX" dirty="0" err="1" smtClean="0"/>
              <a:t>because</a:t>
            </a:r>
            <a:r>
              <a:rPr lang="es-MX" dirty="0" smtClean="0"/>
              <a:t> </a:t>
            </a:r>
            <a:r>
              <a:rPr lang="es-MX" dirty="0" err="1" smtClean="0"/>
              <a:t>it</a:t>
            </a:r>
            <a:r>
              <a:rPr lang="es-MX" dirty="0" smtClean="0"/>
              <a:t> </a:t>
            </a:r>
            <a:r>
              <a:rPr lang="es-MX" dirty="0" err="1" smtClean="0"/>
              <a:t>this</a:t>
            </a:r>
            <a:r>
              <a:rPr lang="es-MX" dirty="0" smtClean="0"/>
              <a:t> </a:t>
            </a:r>
            <a:r>
              <a:rPr lang="es-MX" dirty="0" err="1" smtClean="0"/>
              <a:t>section</a:t>
            </a:r>
            <a:r>
              <a:rPr lang="es-MX" dirty="0" smtClean="0"/>
              <a:t> </a:t>
            </a:r>
            <a:r>
              <a:rPr lang="es-MX" dirty="0" err="1" smtClean="0"/>
              <a:t>highlights</a:t>
            </a:r>
            <a:r>
              <a:rPr lang="es-MX" dirty="0" smtClean="0"/>
              <a:t> </a:t>
            </a:r>
            <a:r>
              <a:rPr lang="es-MX" dirty="0" err="1" smtClean="0"/>
              <a:t>it</a:t>
            </a:r>
            <a:r>
              <a:rPr lang="es-MX" dirty="0" smtClean="0"/>
              <a:t> </a:t>
            </a:r>
            <a:r>
              <a:rPr lang="es-MX" dirty="0" err="1" smtClean="0"/>
              <a:t>is</a:t>
            </a:r>
            <a:r>
              <a:rPr lang="es-MX" dirty="0" smtClean="0"/>
              <a:t> </a:t>
            </a:r>
            <a:r>
              <a:rPr lang="es-MX" dirty="0" err="1" smtClean="0"/>
              <a:t>not</a:t>
            </a:r>
            <a:r>
              <a:rPr lang="es-MX" dirty="0" smtClean="0"/>
              <a:t> </a:t>
            </a:r>
            <a:r>
              <a:rPr lang="es-MX" dirty="0" err="1" smtClean="0"/>
              <a:t>easy</a:t>
            </a:r>
            <a:r>
              <a:rPr lang="es-MX" dirty="0" smtClean="0"/>
              <a:t> </a:t>
            </a:r>
            <a:r>
              <a:rPr lang="es-MX" dirty="0" err="1" smtClean="0"/>
              <a:t>to</a:t>
            </a:r>
            <a:r>
              <a:rPr lang="es-MX" dirty="0" smtClean="0"/>
              <a:t> </a:t>
            </a:r>
            <a:r>
              <a:rPr lang="es-MX" dirty="0" err="1" smtClean="0"/>
              <a:t>demonstrate</a:t>
            </a:r>
            <a:r>
              <a:rPr lang="es-MX" dirty="0" smtClean="0"/>
              <a:t>/show/</a:t>
            </a:r>
            <a:r>
              <a:rPr lang="es-MX" dirty="0" err="1" smtClean="0"/>
              <a:t>suggest</a:t>
            </a:r>
            <a:r>
              <a:rPr lang="es-MX" dirty="0" smtClean="0"/>
              <a:t> </a:t>
            </a:r>
            <a:r>
              <a:rPr lang="es-MX" dirty="0" err="1" smtClean="0"/>
              <a:t>causality</a:t>
            </a:r>
            <a:r>
              <a:rPr lang="es-MX" dirty="0" smtClean="0"/>
              <a:t>…</a:t>
            </a:r>
          </a:p>
          <a:p>
            <a:pPr lvl="1"/>
            <a:r>
              <a:rPr lang="es-MX" dirty="0" smtClean="0"/>
              <a:t>…</a:t>
            </a:r>
            <a:r>
              <a:rPr lang="es-MX" dirty="0" err="1" smtClean="0"/>
              <a:t>Most</a:t>
            </a:r>
            <a:r>
              <a:rPr lang="es-MX" dirty="0" smtClean="0"/>
              <a:t> times </a:t>
            </a:r>
            <a:r>
              <a:rPr lang="es-MX" dirty="0" err="1" smtClean="0"/>
              <a:t>we</a:t>
            </a:r>
            <a:r>
              <a:rPr lang="es-MX" dirty="0" smtClean="0"/>
              <a:t> are </a:t>
            </a:r>
            <a:r>
              <a:rPr lang="es-MX" dirty="0" err="1" smtClean="0"/>
              <a:t>happy</a:t>
            </a:r>
            <a:r>
              <a:rPr lang="es-MX" dirty="0" smtClean="0"/>
              <a:t> </a:t>
            </a:r>
            <a:r>
              <a:rPr lang="es-MX" dirty="0" err="1" smtClean="0"/>
              <a:t>enough</a:t>
            </a:r>
            <a:r>
              <a:rPr lang="es-MX" dirty="0" smtClean="0"/>
              <a:t> </a:t>
            </a:r>
            <a:r>
              <a:rPr lang="es-MX" dirty="0" err="1" smtClean="0"/>
              <a:t>with</a:t>
            </a:r>
            <a:r>
              <a:rPr lang="es-MX" dirty="0" smtClean="0"/>
              <a:t> </a:t>
            </a:r>
            <a:r>
              <a:rPr lang="es-MX" dirty="0" err="1" smtClean="0"/>
              <a:t>strong</a:t>
            </a:r>
            <a:r>
              <a:rPr lang="es-MX" dirty="0" smtClean="0"/>
              <a:t> (</a:t>
            </a:r>
            <a:r>
              <a:rPr lang="es-MX" dirty="0" err="1" smtClean="0"/>
              <a:t>co</a:t>
            </a:r>
            <a:r>
              <a:rPr lang="es-MX" dirty="0" smtClean="0"/>
              <a:t>-)</a:t>
            </a:r>
            <a:r>
              <a:rPr lang="es-MX" dirty="0" err="1" smtClean="0"/>
              <a:t>relations</a:t>
            </a:r>
            <a:endParaRPr lang="en-GB" dirty="0"/>
          </a:p>
        </p:txBody>
      </p:sp>
      <p:sp>
        <p:nvSpPr>
          <p:cNvPr id="4" name="3 Marcador de fecha"/>
          <p:cNvSpPr>
            <a:spLocks noGrp="1"/>
          </p:cNvSpPr>
          <p:nvPr>
            <p:ph type="dt" sz="half" idx="10"/>
          </p:nvPr>
        </p:nvSpPr>
        <p:spPr/>
        <p:txBody>
          <a:bodyPr/>
          <a:lstStyle/>
          <a:p>
            <a:fld id="{9D47FA49-6789-4F23-9C3E-C57EAEE2D45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46</a:t>
            </a:fld>
            <a:endParaRPr lang="es-E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WhichProcessCausesWhich.tif"/>
          <p:cNvPicPr>
            <a:picLocks noGrp="1" noChangeAspect="1"/>
          </p:cNvPicPr>
          <p:nvPr>
            <p:ph sz="half" idx="2"/>
          </p:nvPr>
        </p:nvPicPr>
        <p:blipFill>
          <a:blip r:embed="rId2" cstate="print"/>
          <a:stretch>
            <a:fillRect/>
          </a:stretch>
        </p:blipFill>
        <p:spPr>
          <a:xfrm>
            <a:off x="4638892" y="1785926"/>
            <a:ext cx="4505108" cy="2069647"/>
          </a:xfrm>
        </p:spPr>
      </p:pic>
      <p:sp>
        <p:nvSpPr>
          <p:cNvPr id="2" name="1 Título"/>
          <p:cNvSpPr>
            <a:spLocks noGrp="1"/>
          </p:cNvSpPr>
          <p:nvPr>
            <p:ph type="title"/>
          </p:nvPr>
        </p:nvSpPr>
        <p:spPr/>
        <p:txBody>
          <a:bodyPr/>
          <a:lstStyle/>
          <a:p>
            <a:r>
              <a:rPr lang="es-MX" dirty="0" err="1" smtClean="0"/>
              <a:t>Why</a:t>
            </a:r>
            <a:r>
              <a:rPr lang="es-MX" dirty="0" smtClean="0"/>
              <a:t> </a:t>
            </a:r>
            <a:r>
              <a:rPr lang="es-MX" dirty="0" err="1" smtClean="0"/>
              <a:t>is</a:t>
            </a:r>
            <a:r>
              <a:rPr lang="es-MX" dirty="0" smtClean="0"/>
              <a:t> </a:t>
            </a:r>
            <a:r>
              <a:rPr lang="es-MX" dirty="0" err="1" smtClean="0"/>
              <a:t>causality</a:t>
            </a:r>
            <a:r>
              <a:rPr lang="es-MX" dirty="0" smtClean="0"/>
              <a:t> so </a:t>
            </a:r>
            <a:r>
              <a:rPr lang="es-MX" dirty="0" err="1" smtClean="0"/>
              <a:t>problematic</a:t>
            </a:r>
            <a:r>
              <a:rPr lang="es-MX" dirty="0" smtClean="0"/>
              <a:t>?</a:t>
            </a:r>
            <a:endParaRPr lang="en-GB" dirty="0"/>
          </a:p>
        </p:txBody>
      </p:sp>
      <p:sp>
        <p:nvSpPr>
          <p:cNvPr id="3" name="2 Marcador de contenido"/>
          <p:cNvSpPr>
            <a:spLocks noGrp="1"/>
          </p:cNvSpPr>
          <p:nvPr>
            <p:ph sz="half" idx="1"/>
          </p:nvPr>
        </p:nvSpPr>
        <p:spPr>
          <a:xfrm>
            <a:off x="457200" y="1600200"/>
            <a:ext cx="4471990" cy="4525963"/>
          </a:xfrm>
        </p:spPr>
        <p:txBody>
          <a:bodyPr>
            <a:normAutofit fontScale="85000" lnSpcReduction="20000"/>
          </a:bodyPr>
          <a:lstStyle/>
          <a:p>
            <a:r>
              <a:rPr lang="es-MX" dirty="0" err="1" smtClean="0"/>
              <a:t>Cannot</a:t>
            </a:r>
            <a:r>
              <a:rPr lang="es-MX" dirty="0" smtClean="0"/>
              <a:t> </a:t>
            </a:r>
            <a:r>
              <a:rPr lang="es-MX" dirty="0" err="1" smtClean="0"/>
              <a:t>be</a:t>
            </a:r>
            <a:r>
              <a:rPr lang="es-MX" dirty="0" smtClean="0"/>
              <a:t> </a:t>
            </a:r>
            <a:r>
              <a:rPr lang="es-MX" dirty="0" err="1" smtClean="0"/>
              <a:t>computed</a:t>
            </a:r>
            <a:r>
              <a:rPr lang="es-MX" dirty="0" smtClean="0"/>
              <a:t> </a:t>
            </a:r>
            <a:r>
              <a:rPr lang="es-MX" dirty="0" err="1" smtClean="0"/>
              <a:t>from</a:t>
            </a:r>
            <a:r>
              <a:rPr lang="es-MX" dirty="0" smtClean="0"/>
              <a:t> </a:t>
            </a:r>
            <a:r>
              <a:rPr lang="es-MX" dirty="0" err="1" smtClean="0"/>
              <a:t>the</a:t>
            </a:r>
            <a:r>
              <a:rPr lang="es-MX" dirty="0" smtClean="0"/>
              <a:t> data </a:t>
            </a:r>
            <a:r>
              <a:rPr lang="es-MX" dirty="0" err="1" smtClean="0"/>
              <a:t>alone</a:t>
            </a:r>
            <a:endParaRPr lang="es-MX" dirty="0" smtClean="0"/>
          </a:p>
          <a:p>
            <a:r>
              <a:rPr lang="es-MX" dirty="0" err="1" smtClean="0"/>
              <a:t>Systematic</a:t>
            </a:r>
            <a:r>
              <a:rPr lang="es-MX" dirty="0" smtClean="0"/>
              <a:t> temporal </a:t>
            </a:r>
            <a:r>
              <a:rPr lang="es-MX" dirty="0" err="1" smtClean="0"/>
              <a:t>precedence</a:t>
            </a:r>
            <a:r>
              <a:rPr lang="es-MX" dirty="0" smtClean="0"/>
              <a:t> </a:t>
            </a:r>
            <a:r>
              <a:rPr lang="es-MX" dirty="0" err="1" smtClean="0"/>
              <a:t>is</a:t>
            </a:r>
            <a:r>
              <a:rPr lang="es-MX" dirty="0" smtClean="0"/>
              <a:t> </a:t>
            </a:r>
            <a:r>
              <a:rPr lang="es-MX" dirty="0" err="1" smtClean="0"/>
              <a:t>not</a:t>
            </a:r>
            <a:r>
              <a:rPr lang="es-MX" dirty="0" smtClean="0"/>
              <a:t> </a:t>
            </a:r>
            <a:r>
              <a:rPr lang="es-MX" dirty="0" err="1" smtClean="0"/>
              <a:t>sufficient</a:t>
            </a:r>
            <a:endParaRPr lang="es-MX" dirty="0" smtClean="0"/>
          </a:p>
          <a:p>
            <a:r>
              <a:rPr lang="es-MX" dirty="0" smtClean="0"/>
              <a:t>Co-</a:t>
            </a:r>
            <a:r>
              <a:rPr lang="es-MX" dirty="0" err="1" smtClean="0"/>
              <a:t>ocurrence</a:t>
            </a:r>
            <a:r>
              <a:rPr lang="es-MX" dirty="0" smtClean="0"/>
              <a:t> </a:t>
            </a:r>
            <a:r>
              <a:rPr lang="es-MX" dirty="0" err="1" smtClean="0"/>
              <a:t>is</a:t>
            </a:r>
            <a:r>
              <a:rPr lang="es-MX" dirty="0" smtClean="0"/>
              <a:t> </a:t>
            </a:r>
            <a:r>
              <a:rPr lang="es-MX" dirty="0" err="1" smtClean="0"/>
              <a:t>not</a:t>
            </a:r>
            <a:r>
              <a:rPr lang="es-MX" dirty="0" smtClean="0"/>
              <a:t> </a:t>
            </a:r>
            <a:r>
              <a:rPr lang="es-MX" dirty="0" err="1" smtClean="0"/>
              <a:t>sufficient</a:t>
            </a:r>
            <a:endParaRPr lang="es-MX" dirty="0" smtClean="0"/>
          </a:p>
          <a:p>
            <a:r>
              <a:rPr lang="es-MX" dirty="0" err="1" smtClean="0"/>
              <a:t>It</a:t>
            </a:r>
            <a:r>
              <a:rPr lang="es-MX" dirty="0" smtClean="0"/>
              <a:t> </a:t>
            </a:r>
            <a:r>
              <a:rPr lang="es-MX" dirty="0" err="1" smtClean="0"/>
              <a:t>is</a:t>
            </a:r>
            <a:r>
              <a:rPr lang="es-MX" dirty="0" smtClean="0"/>
              <a:t> </a:t>
            </a:r>
            <a:r>
              <a:rPr lang="es-MX" dirty="0" err="1" smtClean="0"/>
              <a:t>not</a:t>
            </a:r>
            <a:r>
              <a:rPr lang="es-MX" dirty="0" smtClean="0"/>
              <a:t> </a:t>
            </a:r>
            <a:r>
              <a:rPr lang="es-MX" dirty="0" err="1" smtClean="0"/>
              <a:t>always</a:t>
            </a:r>
            <a:r>
              <a:rPr lang="es-MX" dirty="0" smtClean="0"/>
              <a:t> a </a:t>
            </a:r>
            <a:r>
              <a:rPr lang="es-MX" dirty="0" err="1" smtClean="0"/>
              <a:t>direct</a:t>
            </a:r>
            <a:r>
              <a:rPr lang="es-MX" dirty="0" smtClean="0"/>
              <a:t> </a:t>
            </a:r>
            <a:r>
              <a:rPr lang="es-MX" dirty="0" err="1" smtClean="0"/>
              <a:t>relation</a:t>
            </a:r>
            <a:r>
              <a:rPr lang="es-MX" dirty="0" smtClean="0"/>
              <a:t> (</a:t>
            </a:r>
            <a:r>
              <a:rPr lang="es-MX" dirty="0" err="1" smtClean="0"/>
              <a:t>indirect</a:t>
            </a:r>
            <a:r>
              <a:rPr lang="es-MX" dirty="0" smtClean="0"/>
              <a:t> </a:t>
            </a:r>
            <a:r>
              <a:rPr lang="es-MX" dirty="0" err="1" smtClean="0"/>
              <a:t>relations</a:t>
            </a:r>
            <a:r>
              <a:rPr lang="es-MX" dirty="0" smtClean="0"/>
              <a:t>, </a:t>
            </a:r>
            <a:r>
              <a:rPr lang="es-MX" dirty="0" err="1" smtClean="0"/>
              <a:t>transitivity</a:t>
            </a:r>
            <a:r>
              <a:rPr lang="es-MX" dirty="0" smtClean="0"/>
              <a:t>/</a:t>
            </a:r>
            <a:r>
              <a:rPr lang="es-MX" dirty="0" err="1" smtClean="0"/>
              <a:t>mediation</a:t>
            </a:r>
            <a:r>
              <a:rPr lang="es-MX" dirty="0" smtClean="0"/>
              <a:t>, </a:t>
            </a:r>
            <a:r>
              <a:rPr lang="es-MX" dirty="0" err="1" smtClean="0"/>
              <a:t>etc</a:t>
            </a:r>
            <a:r>
              <a:rPr lang="es-MX" dirty="0" smtClean="0"/>
              <a:t> </a:t>
            </a:r>
            <a:r>
              <a:rPr lang="es-MX" dirty="0" err="1" smtClean="0"/>
              <a:t>may</a:t>
            </a:r>
            <a:r>
              <a:rPr lang="es-MX" dirty="0" smtClean="0"/>
              <a:t> </a:t>
            </a:r>
            <a:r>
              <a:rPr lang="es-MX" dirty="0" err="1" smtClean="0"/>
              <a:t>be</a:t>
            </a:r>
            <a:r>
              <a:rPr lang="es-MX" dirty="0" smtClean="0"/>
              <a:t> </a:t>
            </a:r>
            <a:r>
              <a:rPr lang="es-MX" dirty="0" err="1" smtClean="0"/>
              <a:t>present</a:t>
            </a:r>
            <a:r>
              <a:rPr lang="es-MX" dirty="0" smtClean="0"/>
              <a:t>), </a:t>
            </a:r>
            <a:r>
              <a:rPr lang="es-MX" dirty="0" err="1" smtClean="0"/>
              <a:t>let</a:t>
            </a:r>
            <a:r>
              <a:rPr lang="es-MX" dirty="0" smtClean="0"/>
              <a:t> </a:t>
            </a:r>
            <a:r>
              <a:rPr lang="es-MX" dirty="0" err="1" smtClean="0"/>
              <a:t>alone</a:t>
            </a:r>
            <a:r>
              <a:rPr lang="es-MX" dirty="0" smtClean="0"/>
              <a:t> linear…</a:t>
            </a:r>
          </a:p>
          <a:p>
            <a:r>
              <a:rPr lang="es-MX" dirty="0" err="1" smtClean="0"/>
              <a:t>It</a:t>
            </a:r>
            <a:r>
              <a:rPr lang="es-MX" dirty="0" smtClean="0"/>
              <a:t> </a:t>
            </a:r>
            <a:r>
              <a:rPr lang="es-MX" dirty="0" err="1" smtClean="0"/>
              <a:t>may</a:t>
            </a:r>
            <a:r>
              <a:rPr lang="es-MX" dirty="0" smtClean="0"/>
              <a:t> </a:t>
            </a:r>
            <a:r>
              <a:rPr lang="es-MX" dirty="0" err="1" smtClean="0"/>
              <a:t>occur</a:t>
            </a:r>
            <a:r>
              <a:rPr lang="es-MX" dirty="0" smtClean="0"/>
              <a:t> </a:t>
            </a:r>
            <a:r>
              <a:rPr lang="es-MX" dirty="0" err="1" smtClean="0"/>
              <a:t>across</a:t>
            </a:r>
            <a:r>
              <a:rPr lang="es-MX" dirty="0" smtClean="0"/>
              <a:t> </a:t>
            </a:r>
            <a:r>
              <a:rPr lang="es-MX" dirty="0" err="1" smtClean="0"/>
              <a:t>frequency</a:t>
            </a:r>
            <a:r>
              <a:rPr lang="es-MX" dirty="0" smtClean="0"/>
              <a:t> </a:t>
            </a:r>
            <a:r>
              <a:rPr lang="es-MX" dirty="0" err="1" smtClean="0"/>
              <a:t>bands</a:t>
            </a:r>
            <a:endParaRPr lang="es-MX" dirty="0" smtClean="0"/>
          </a:p>
          <a:p>
            <a:r>
              <a:rPr lang="es-MX" dirty="0" smtClean="0">
                <a:solidFill>
                  <a:srgbClr val="00B050"/>
                </a:solidFill>
              </a:rPr>
              <a:t>YOU NAME IT HERE… </a:t>
            </a:r>
            <a:r>
              <a:rPr lang="es-MX" dirty="0" smtClean="0">
                <a:solidFill>
                  <a:srgbClr val="00B050"/>
                </a:solidFill>
                <a:sym typeface="Wingdings" pitchFamily="2" charset="2"/>
              </a:rPr>
              <a:t></a:t>
            </a:r>
            <a:endParaRPr lang="en-GB" dirty="0">
              <a:solidFill>
                <a:srgbClr val="00B050"/>
              </a:solidFill>
            </a:endParaRPr>
          </a:p>
        </p:txBody>
      </p:sp>
      <p:sp>
        <p:nvSpPr>
          <p:cNvPr id="6" name="5 CuadroTexto"/>
          <p:cNvSpPr txBox="1"/>
          <p:nvPr/>
        </p:nvSpPr>
        <p:spPr>
          <a:xfrm>
            <a:off x="5572132" y="3929066"/>
            <a:ext cx="2945806" cy="369332"/>
          </a:xfrm>
          <a:prstGeom prst="rect">
            <a:avLst/>
          </a:prstGeom>
          <a:noFill/>
        </p:spPr>
        <p:txBody>
          <a:bodyPr wrap="none" rtlCol="0">
            <a:spAutoFit/>
          </a:bodyPr>
          <a:lstStyle/>
          <a:p>
            <a:r>
              <a:rPr lang="es-MX" dirty="0" err="1" smtClean="0"/>
              <a:t>Which</a:t>
            </a:r>
            <a:r>
              <a:rPr lang="es-MX" dirty="0" smtClean="0"/>
              <a:t> </a:t>
            </a:r>
            <a:r>
              <a:rPr lang="es-MX" dirty="0" err="1" smtClean="0"/>
              <a:t>process</a:t>
            </a:r>
            <a:r>
              <a:rPr lang="es-MX" dirty="0" smtClean="0"/>
              <a:t> causes </a:t>
            </a:r>
            <a:r>
              <a:rPr lang="es-MX" dirty="0" err="1" smtClean="0"/>
              <a:t>which</a:t>
            </a:r>
            <a:r>
              <a:rPr lang="es-MX" dirty="0" smtClean="0"/>
              <a:t>?</a:t>
            </a:r>
            <a:endParaRPr lang="en-GB" dirty="0"/>
          </a:p>
        </p:txBody>
      </p:sp>
      <p:sp>
        <p:nvSpPr>
          <p:cNvPr id="7" name="6 CuadroTexto"/>
          <p:cNvSpPr txBox="1"/>
          <p:nvPr/>
        </p:nvSpPr>
        <p:spPr>
          <a:xfrm>
            <a:off x="5929322" y="1357298"/>
            <a:ext cx="2091535" cy="369332"/>
          </a:xfrm>
          <a:prstGeom prst="rect">
            <a:avLst/>
          </a:prstGeom>
          <a:noFill/>
        </p:spPr>
        <p:txBody>
          <a:bodyPr wrap="none" rtlCol="0">
            <a:spAutoFit/>
          </a:bodyPr>
          <a:lstStyle/>
          <a:p>
            <a:r>
              <a:rPr lang="es-MX" dirty="0" smtClean="0"/>
              <a:t>A </a:t>
            </a:r>
            <a:r>
              <a:rPr lang="es-MX" dirty="0" err="1" smtClean="0"/>
              <a:t>very</a:t>
            </a:r>
            <a:r>
              <a:rPr lang="es-MX" dirty="0" smtClean="0"/>
              <a:t> </a:t>
            </a:r>
            <a:r>
              <a:rPr lang="es-MX" dirty="0" err="1" smtClean="0"/>
              <a:t>silly</a:t>
            </a:r>
            <a:r>
              <a:rPr lang="es-MX" dirty="0" smtClean="0"/>
              <a:t> </a:t>
            </a:r>
            <a:r>
              <a:rPr lang="es-MX" dirty="0" err="1" smtClean="0"/>
              <a:t>example</a:t>
            </a:r>
            <a:endParaRPr lang="en-GB" dirty="0"/>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47</a:t>
            </a:fld>
            <a:endParaRPr lang="es-ES"/>
          </a:p>
        </p:txBody>
      </p:sp>
      <p:sp>
        <p:nvSpPr>
          <p:cNvPr id="9" name="8 Marcador de pie de página"/>
          <p:cNvSpPr>
            <a:spLocks noGrp="1"/>
          </p:cNvSpPr>
          <p:nvPr>
            <p:ph type="ftr" sz="quarter" idx="11"/>
          </p:nvPr>
        </p:nvSpPr>
        <p:spPr/>
        <p:txBody>
          <a:bodyPr/>
          <a:lstStyle/>
          <a:p>
            <a:r>
              <a:rPr lang="es-ES" smtClean="0"/>
              <a:t>Felipe Orihuela-Espina (INAOE)</a:t>
            </a:r>
            <a:endParaRPr lang="es-ES"/>
          </a:p>
        </p:txBody>
      </p:sp>
      <p:sp>
        <p:nvSpPr>
          <p:cNvPr id="10" name="9 CuadroTexto"/>
          <p:cNvSpPr txBox="1"/>
          <p:nvPr/>
        </p:nvSpPr>
        <p:spPr>
          <a:xfrm>
            <a:off x="5000628" y="4714884"/>
            <a:ext cx="4143372" cy="1477328"/>
          </a:xfrm>
          <a:prstGeom prst="rect">
            <a:avLst/>
          </a:prstGeom>
          <a:noFill/>
        </p:spPr>
        <p:txBody>
          <a:bodyPr wrap="square" rtlCol="0">
            <a:spAutoFit/>
          </a:bodyPr>
          <a:lstStyle/>
          <a:p>
            <a:r>
              <a:rPr lang="es-MX" dirty="0" err="1" smtClean="0"/>
              <a:t>Causality</a:t>
            </a:r>
            <a:r>
              <a:rPr lang="es-MX" dirty="0" smtClean="0"/>
              <a:t> </a:t>
            </a:r>
            <a:r>
              <a:rPr lang="es-MX" dirty="0" err="1" smtClean="0"/>
              <a:t>is</a:t>
            </a:r>
            <a:r>
              <a:rPr lang="es-MX" dirty="0" smtClean="0"/>
              <a:t> so </a:t>
            </a:r>
            <a:r>
              <a:rPr lang="es-MX" dirty="0" err="1" smtClean="0"/>
              <a:t>difficult</a:t>
            </a:r>
            <a:r>
              <a:rPr lang="es-MX" dirty="0" smtClean="0"/>
              <a:t> </a:t>
            </a:r>
            <a:r>
              <a:rPr lang="es-MX" dirty="0" err="1" smtClean="0"/>
              <a:t>that</a:t>
            </a:r>
            <a:r>
              <a:rPr lang="es-MX" dirty="0" smtClean="0"/>
              <a:t> “</a:t>
            </a:r>
            <a:r>
              <a:rPr lang="es-MX" dirty="0" err="1" smtClean="0">
                <a:solidFill>
                  <a:schemeClr val="accent1"/>
                </a:solidFill>
              </a:rPr>
              <a:t>it</a:t>
            </a:r>
            <a:r>
              <a:rPr lang="es-MX" dirty="0" smtClean="0">
                <a:solidFill>
                  <a:schemeClr val="accent1"/>
                </a:solidFill>
              </a:rPr>
              <a:t> </a:t>
            </a:r>
            <a:r>
              <a:rPr lang="es-MX" dirty="0" err="1" smtClean="0">
                <a:solidFill>
                  <a:schemeClr val="accent1"/>
                </a:solidFill>
              </a:rPr>
              <a:t>would</a:t>
            </a:r>
            <a:r>
              <a:rPr lang="es-MX" dirty="0" smtClean="0">
                <a:solidFill>
                  <a:schemeClr val="accent1"/>
                </a:solidFill>
              </a:rPr>
              <a:t> </a:t>
            </a:r>
            <a:r>
              <a:rPr lang="es-MX" dirty="0" err="1" smtClean="0">
                <a:solidFill>
                  <a:schemeClr val="accent1"/>
                </a:solidFill>
              </a:rPr>
              <a:t>be</a:t>
            </a:r>
            <a:r>
              <a:rPr lang="es-MX" dirty="0" smtClean="0">
                <a:solidFill>
                  <a:schemeClr val="accent1"/>
                </a:solidFill>
              </a:rPr>
              <a:t> </a:t>
            </a:r>
            <a:r>
              <a:rPr lang="es-MX" dirty="0" err="1" smtClean="0">
                <a:solidFill>
                  <a:schemeClr val="accent1"/>
                </a:solidFill>
              </a:rPr>
              <a:t>very</a:t>
            </a:r>
            <a:r>
              <a:rPr lang="es-MX" dirty="0" smtClean="0">
                <a:solidFill>
                  <a:schemeClr val="accent1"/>
                </a:solidFill>
              </a:rPr>
              <a:t> </a:t>
            </a:r>
            <a:r>
              <a:rPr lang="es-MX" dirty="0" err="1" smtClean="0">
                <a:solidFill>
                  <a:schemeClr val="accent1"/>
                </a:solidFill>
              </a:rPr>
              <a:t>healthy</a:t>
            </a:r>
            <a:r>
              <a:rPr lang="es-MX" dirty="0" smtClean="0">
                <a:solidFill>
                  <a:schemeClr val="accent1"/>
                </a:solidFill>
              </a:rPr>
              <a:t> </a:t>
            </a:r>
            <a:r>
              <a:rPr lang="es-MX" dirty="0" err="1" smtClean="0">
                <a:solidFill>
                  <a:schemeClr val="accent1"/>
                </a:solidFill>
              </a:rPr>
              <a:t>if</a:t>
            </a:r>
            <a:r>
              <a:rPr lang="es-MX" dirty="0" smtClean="0">
                <a:solidFill>
                  <a:schemeClr val="accent1"/>
                </a:solidFill>
              </a:rPr>
              <a:t> more </a:t>
            </a:r>
            <a:r>
              <a:rPr lang="es-MX" dirty="0" err="1" smtClean="0">
                <a:solidFill>
                  <a:schemeClr val="accent1"/>
                </a:solidFill>
              </a:rPr>
              <a:t>researchers</a:t>
            </a:r>
            <a:r>
              <a:rPr lang="es-MX" dirty="0" smtClean="0">
                <a:solidFill>
                  <a:schemeClr val="accent1"/>
                </a:solidFill>
              </a:rPr>
              <a:t> </a:t>
            </a:r>
            <a:r>
              <a:rPr lang="es-MX" dirty="0" err="1" smtClean="0">
                <a:solidFill>
                  <a:schemeClr val="accent1"/>
                </a:solidFill>
              </a:rPr>
              <a:t>abandoned</a:t>
            </a:r>
            <a:r>
              <a:rPr lang="es-MX" dirty="0" smtClean="0">
                <a:solidFill>
                  <a:schemeClr val="accent1"/>
                </a:solidFill>
              </a:rPr>
              <a:t> </a:t>
            </a:r>
            <a:r>
              <a:rPr lang="es-MX" dirty="0" err="1" smtClean="0">
                <a:solidFill>
                  <a:schemeClr val="accent1"/>
                </a:solidFill>
              </a:rPr>
              <a:t>thinking</a:t>
            </a:r>
            <a:r>
              <a:rPr lang="es-MX" dirty="0" smtClean="0">
                <a:solidFill>
                  <a:schemeClr val="accent1"/>
                </a:solidFill>
              </a:rPr>
              <a:t> of and </a:t>
            </a:r>
            <a:r>
              <a:rPr lang="es-MX" dirty="0" err="1" smtClean="0">
                <a:solidFill>
                  <a:schemeClr val="accent1"/>
                </a:solidFill>
              </a:rPr>
              <a:t>using</a:t>
            </a:r>
            <a:r>
              <a:rPr lang="es-MX" dirty="0" smtClean="0">
                <a:solidFill>
                  <a:schemeClr val="accent1"/>
                </a:solidFill>
              </a:rPr>
              <a:t> </a:t>
            </a:r>
            <a:r>
              <a:rPr lang="es-MX" dirty="0" err="1" smtClean="0">
                <a:solidFill>
                  <a:schemeClr val="accent1"/>
                </a:solidFill>
              </a:rPr>
              <a:t>terms</a:t>
            </a:r>
            <a:r>
              <a:rPr lang="es-MX" dirty="0" smtClean="0">
                <a:solidFill>
                  <a:schemeClr val="accent1"/>
                </a:solidFill>
              </a:rPr>
              <a:t> </a:t>
            </a:r>
            <a:r>
              <a:rPr lang="es-MX" dirty="0" err="1" smtClean="0">
                <a:solidFill>
                  <a:schemeClr val="accent1"/>
                </a:solidFill>
              </a:rPr>
              <a:t>such</a:t>
            </a:r>
            <a:r>
              <a:rPr lang="es-MX" dirty="0" smtClean="0">
                <a:solidFill>
                  <a:schemeClr val="accent1"/>
                </a:solidFill>
              </a:rPr>
              <a:t> as cause and </a:t>
            </a:r>
            <a:r>
              <a:rPr lang="es-MX" dirty="0" err="1" smtClean="0">
                <a:solidFill>
                  <a:schemeClr val="accent1"/>
                </a:solidFill>
              </a:rPr>
              <a:t>effect</a:t>
            </a:r>
            <a:r>
              <a:rPr lang="es-MX" dirty="0" smtClean="0"/>
              <a:t>” [Muthen1987 in PearlJ2011]</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Causality</a:t>
            </a:r>
            <a:r>
              <a:rPr lang="es-MX" dirty="0" smtClean="0"/>
              <a:t> in </a:t>
            </a:r>
            <a:r>
              <a:rPr lang="es-MX" dirty="0" err="1" smtClean="0"/>
              <a:t>Phylosophy</a:t>
            </a:r>
            <a:endParaRPr lang="en-GB" dirty="0"/>
          </a:p>
        </p:txBody>
      </p:sp>
      <p:sp>
        <p:nvSpPr>
          <p:cNvPr id="3" name="2 Marcador de contenido"/>
          <p:cNvSpPr>
            <a:spLocks noGrp="1"/>
          </p:cNvSpPr>
          <p:nvPr>
            <p:ph sz="half" idx="1"/>
          </p:nvPr>
        </p:nvSpPr>
        <p:spPr>
          <a:xfrm>
            <a:off x="457200" y="1600200"/>
            <a:ext cx="4829180" cy="4525963"/>
          </a:xfrm>
        </p:spPr>
        <p:txBody>
          <a:bodyPr>
            <a:normAutofit/>
          </a:bodyPr>
          <a:lstStyle/>
          <a:p>
            <a:r>
              <a:rPr lang="es-MX" dirty="0" err="1" smtClean="0"/>
              <a:t>Aristotle’s</a:t>
            </a:r>
            <a:r>
              <a:rPr lang="es-MX" dirty="0" smtClean="0"/>
              <a:t> </a:t>
            </a:r>
            <a:r>
              <a:rPr lang="en-GB" dirty="0" smtClean="0"/>
              <a:t>four "causes"' of a thing</a:t>
            </a:r>
            <a:endParaRPr lang="es-MX" dirty="0" smtClean="0"/>
          </a:p>
          <a:p>
            <a:pPr lvl="1"/>
            <a:r>
              <a:rPr lang="en-GB" dirty="0" smtClean="0"/>
              <a:t>The </a:t>
            </a:r>
            <a:r>
              <a:rPr lang="en-GB" i="1" dirty="0" smtClean="0"/>
              <a:t>material cause</a:t>
            </a:r>
            <a:r>
              <a:rPr lang="en-GB" dirty="0" smtClean="0"/>
              <a:t> (that out of which the thing is made),</a:t>
            </a:r>
          </a:p>
          <a:p>
            <a:pPr lvl="1"/>
            <a:r>
              <a:rPr lang="en-GB" dirty="0" smtClean="0"/>
              <a:t>the </a:t>
            </a:r>
            <a:r>
              <a:rPr lang="en-GB" i="1" dirty="0" smtClean="0"/>
              <a:t>formal cause</a:t>
            </a:r>
            <a:r>
              <a:rPr lang="en-GB" dirty="0" smtClean="0"/>
              <a:t> (that into which the thing is made),</a:t>
            </a:r>
          </a:p>
          <a:p>
            <a:pPr lvl="1"/>
            <a:r>
              <a:rPr lang="en-GB" dirty="0" smtClean="0"/>
              <a:t>the </a:t>
            </a:r>
            <a:r>
              <a:rPr lang="en-GB" i="1" dirty="0" smtClean="0">
                <a:solidFill>
                  <a:srgbClr val="FF0000"/>
                </a:solidFill>
              </a:rPr>
              <a:t>efficient cause</a:t>
            </a:r>
            <a:r>
              <a:rPr lang="en-GB" dirty="0" smtClean="0">
                <a:solidFill>
                  <a:srgbClr val="FF0000"/>
                </a:solidFill>
              </a:rPr>
              <a:t> (that which makes the thing)</a:t>
            </a:r>
            <a:r>
              <a:rPr lang="en-GB" dirty="0" smtClean="0"/>
              <a:t>, and</a:t>
            </a:r>
          </a:p>
          <a:p>
            <a:pPr lvl="1"/>
            <a:r>
              <a:rPr lang="en-GB" dirty="0" smtClean="0"/>
              <a:t>the </a:t>
            </a:r>
            <a:r>
              <a:rPr lang="en-GB" i="1" dirty="0" smtClean="0"/>
              <a:t>final cause</a:t>
            </a:r>
            <a:r>
              <a:rPr lang="en-GB" dirty="0" smtClean="0"/>
              <a:t> (that for which the thing is made).</a:t>
            </a:r>
            <a:endParaRPr lang="es-MX" dirty="0" smtClean="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5743575" y="1571612"/>
            <a:ext cx="2633788" cy="3529819"/>
          </a:xfrm>
          <a:prstGeom prst="rect">
            <a:avLst/>
          </a:prstGeom>
          <a:noFill/>
          <a:ln w="9525">
            <a:noFill/>
            <a:miter lim="800000"/>
            <a:headEnd/>
            <a:tailEnd/>
          </a:ln>
          <a:effectLst/>
        </p:spPr>
      </p:pic>
      <p:sp>
        <p:nvSpPr>
          <p:cNvPr id="6" name="5 CuadroTexto"/>
          <p:cNvSpPr txBox="1"/>
          <p:nvPr/>
        </p:nvSpPr>
        <p:spPr>
          <a:xfrm>
            <a:off x="5857884" y="5214950"/>
            <a:ext cx="2443298" cy="369332"/>
          </a:xfrm>
          <a:prstGeom prst="rect">
            <a:avLst/>
          </a:prstGeom>
          <a:noFill/>
        </p:spPr>
        <p:txBody>
          <a:bodyPr wrap="none" rtlCol="0">
            <a:spAutoFit/>
          </a:bodyPr>
          <a:lstStyle/>
          <a:p>
            <a:r>
              <a:rPr lang="es-MX" dirty="0" err="1" smtClean="0"/>
              <a:t>Aristotle</a:t>
            </a:r>
            <a:r>
              <a:rPr lang="es-MX" dirty="0" smtClean="0"/>
              <a:t> (384BC-322BC)</a:t>
            </a:r>
            <a:endParaRPr lang="en-GB" dirty="0"/>
          </a:p>
        </p:txBody>
      </p:sp>
      <p:sp>
        <p:nvSpPr>
          <p:cNvPr id="7" name="6 CuadroTexto"/>
          <p:cNvSpPr txBox="1"/>
          <p:nvPr/>
        </p:nvSpPr>
        <p:spPr>
          <a:xfrm>
            <a:off x="0" y="6519446"/>
            <a:ext cx="1928826" cy="338554"/>
          </a:xfrm>
          <a:prstGeom prst="rect">
            <a:avLst/>
          </a:prstGeom>
          <a:noFill/>
        </p:spPr>
        <p:txBody>
          <a:bodyPr wrap="square" rtlCol="0">
            <a:spAutoFit/>
          </a:bodyPr>
          <a:lstStyle/>
          <a:p>
            <a:r>
              <a:rPr lang="es-MX" sz="1600" dirty="0" smtClean="0"/>
              <a:t>In [HollandPW1986]</a:t>
            </a:r>
            <a:endParaRPr lang="en-GB" sz="1600" dirty="0"/>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48</a:t>
            </a:fld>
            <a:endParaRPr lang="es-ES"/>
          </a:p>
        </p:txBody>
      </p:sp>
      <p:sp>
        <p:nvSpPr>
          <p:cNvPr id="9" name="8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Causality</a:t>
            </a:r>
            <a:r>
              <a:rPr lang="es-MX" dirty="0" smtClean="0"/>
              <a:t> in </a:t>
            </a:r>
            <a:r>
              <a:rPr lang="es-MX" dirty="0" err="1" smtClean="0"/>
              <a:t>Phylosophy</a:t>
            </a:r>
            <a:endParaRPr lang="en-GB" dirty="0"/>
          </a:p>
        </p:txBody>
      </p:sp>
      <p:sp>
        <p:nvSpPr>
          <p:cNvPr id="3" name="2 Marcador de contenido"/>
          <p:cNvSpPr>
            <a:spLocks noGrp="1"/>
          </p:cNvSpPr>
          <p:nvPr>
            <p:ph sz="half" idx="1"/>
          </p:nvPr>
        </p:nvSpPr>
        <p:spPr>
          <a:xfrm>
            <a:off x="457200" y="1600200"/>
            <a:ext cx="5043494" cy="4525963"/>
          </a:xfrm>
        </p:spPr>
        <p:txBody>
          <a:bodyPr>
            <a:normAutofit fontScale="70000" lnSpcReduction="20000"/>
          </a:bodyPr>
          <a:lstStyle/>
          <a:p>
            <a:r>
              <a:rPr lang="en-GB" dirty="0" smtClean="0"/>
              <a:t>Hume’s legacy</a:t>
            </a:r>
          </a:p>
          <a:p>
            <a:pPr lvl="1"/>
            <a:r>
              <a:rPr lang="en-GB" dirty="0" smtClean="0"/>
              <a:t>Sharp distinction between analytical (thoughts) and empirical (facts) claims</a:t>
            </a:r>
          </a:p>
          <a:p>
            <a:pPr lvl="1"/>
            <a:r>
              <a:rPr lang="en-GB" dirty="0" smtClean="0"/>
              <a:t>Causal claims are empirical</a:t>
            </a:r>
          </a:p>
          <a:p>
            <a:pPr lvl="1"/>
            <a:r>
              <a:rPr lang="en-GB" dirty="0" smtClean="0"/>
              <a:t>All empirical claims originate from experience (sensory input)</a:t>
            </a:r>
          </a:p>
          <a:p>
            <a:pPr lvl="1"/>
            <a:endParaRPr lang="en-GB" dirty="0" smtClean="0"/>
          </a:p>
          <a:p>
            <a:r>
              <a:rPr lang="en-GB" dirty="0" smtClean="0"/>
              <a:t>Hume’s three basic criteria for causation</a:t>
            </a:r>
          </a:p>
          <a:p>
            <a:pPr lvl="1"/>
            <a:r>
              <a:rPr lang="en-GB" dirty="0" smtClean="0"/>
              <a:t>(a) spatial/temporal contiguity,</a:t>
            </a:r>
          </a:p>
          <a:p>
            <a:pPr lvl="1"/>
            <a:r>
              <a:rPr lang="en-GB" dirty="0" smtClean="0"/>
              <a:t>(b) temporal succession, and</a:t>
            </a:r>
          </a:p>
          <a:p>
            <a:pPr lvl="1"/>
            <a:r>
              <a:rPr lang="en-GB" dirty="0" smtClean="0"/>
              <a:t>(c) </a:t>
            </a:r>
            <a:r>
              <a:rPr lang="en-GB" dirty="0" smtClean="0">
                <a:solidFill>
                  <a:srgbClr val="FF0000"/>
                </a:solidFill>
              </a:rPr>
              <a:t>constant conjunction</a:t>
            </a:r>
          </a:p>
          <a:p>
            <a:endParaRPr lang="en-GB" dirty="0" smtClean="0"/>
          </a:p>
          <a:p>
            <a:r>
              <a:rPr lang="en-GB" dirty="0" smtClean="0"/>
              <a:t>It is not empirically verifiable that the cause produces the effect, but only that the cause is invariably followed by the effect.</a:t>
            </a:r>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5695949" y="1643050"/>
            <a:ext cx="2805181" cy="3396469"/>
          </a:xfrm>
          <a:prstGeom prst="rect">
            <a:avLst/>
          </a:prstGeom>
          <a:noFill/>
          <a:ln w="9525">
            <a:noFill/>
            <a:miter lim="800000"/>
            <a:headEnd/>
            <a:tailEnd/>
          </a:ln>
          <a:effectLst/>
        </p:spPr>
      </p:pic>
      <p:sp>
        <p:nvSpPr>
          <p:cNvPr id="6" name="5 CuadroTexto"/>
          <p:cNvSpPr txBox="1"/>
          <p:nvPr/>
        </p:nvSpPr>
        <p:spPr>
          <a:xfrm>
            <a:off x="5693407" y="5214950"/>
            <a:ext cx="2532425" cy="369332"/>
          </a:xfrm>
          <a:prstGeom prst="rect">
            <a:avLst/>
          </a:prstGeom>
          <a:noFill/>
        </p:spPr>
        <p:txBody>
          <a:bodyPr wrap="none" rtlCol="0">
            <a:spAutoFit/>
          </a:bodyPr>
          <a:lstStyle/>
          <a:p>
            <a:r>
              <a:rPr lang="es-MX" dirty="0" smtClean="0"/>
              <a:t>David </a:t>
            </a:r>
            <a:r>
              <a:rPr lang="es-MX" dirty="0" err="1" smtClean="0"/>
              <a:t>Hume</a:t>
            </a:r>
            <a:r>
              <a:rPr lang="es-MX" dirty="0" smtClean="0"/>
              <a:t> (1711-1776)</a:t>
            </a:r>
            <a:endParaRPr lang="en-GB" dirty="0"/>
          </a:p>
        </p:txBody>
      </p:sp>
      <p:sp>
        <p:nvSpPr>
          <p:cNvPr id="7" name="6 CuadroTexto"/>
          <p:cNvSpPr txBox="1"/>
          <p:nvPr/>
        </p:nvSpPr>
        <p:spPr>
          <a:xfrm>
            <a:off x="0" y="6519446"/>
            <a:ext cx="3500430" cy="338554"/>
          </a:xfrm>
          <a:prstGeom prst="rect">
            <a:avLst/>
          </a:prstGeom>
          <a:noFill/>
        </p:spPr>
        <p:txBody>
          <a:bodyPr wrap="square" rtlCol="0">
            <a:spAutoFit/>
          </a:bodyPr>
          <a:lstStyle/>
          <a:p>
            <a:r>
              <a:rPr lang="es-MX" sz="1600" dirty="0" smtClean="0"/>
              <a:t>[HollandPW1986, PeralJ1999_IJCAITalk]</a:t>
            </a:r>
            <a:endParaRPr lang="en-GB" sz="1600" dirty="0"/>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49</a:t>
            </a:fld>
            <a:endParaRPr lang="es-ES"/>
          </a:p>
        </p:txBody>
      </p:sp>
      <p:sp>
        <p:nvSpPr>
          <p:cNvPr id="9" name="8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normAutofit/>
          </a:bodyPr>
          <a:lstStyle/>
          <a:p>
            <a:r>
              <a:rPr lang="en-US" dirty="0" smtClean="0"/>
              <a:t>Theoretical and reference frameworks</a:t>
            </a:r>
            <a:endParaRPr lang="es-ES" dirty="0"/>
          </a:p>
        </p:txBody>
      </p:sp>
      <p:sp>
        <p:nvSpPr>
          <p:cNvPr id="10245" name="Rectangle 5"/>
          <p:cNvSpPr>
            <a:spLocks noGrp="1" noChangeArrowheads="1"/>
          </p:cNvSpPr>
          <p:nvPr>
            <p:ph type="body" idx="1"/>
          </p:nvPr>
        </p:nvSpPr>
        <p:spPr/>
        <p:txBody>
          <a:bodyPr>
            <a:normAutofit fontScale="85000" lnSpcReduction="10000"/>
          </a:bodyPr>
          <a:lstStyle/>
          <a:p>
            <a:r>
              <a:rPr lang="es-MX" dirty="0" err="1" smtClean="0"/>
              <a:t>This</a:t>
            </a:r>
            <a:r>
              <a:rPr lang="es-MX" dirty="0" smtClean="0"/>
              <a:t>/</a:t>
            </a:r>
            <a:r>
              <a:rPr lang="es-MX" dirty="0" err="1" smtClean="0"/>
              <a:t>These</a:t>
            </a:r>
            <a:r>
              <a:rPr lang="es-MX" dirty="0" smtClean="0"/>
              <a:t> </a:t>
            </a:r>
            <a:r>
              <a:rPr lang="es-MX" dirty="0" err="1" smtClean="0"/>
              <a:t>chapter</a:t>
            </a:r>
            <a:r>
              <a:rPr lang="es-MX" dirty="0" smtClean="0"/>
              <a:t>/s </a:t>
            </a:r>
            <a:r>
              <a:rPr lang="es-MX" dirty="0" err="1" smtClean="0"/>
              <a:t>summarise</a:t>
            </a:r>
            <a:r>
              <a:rPr lang="es-MX" dirty="0" smtClean="0"/>
              <a:t>/s </a:t>
            </a:r>
            <a:r>
              <a:rPr lang="es-MX" dirty="0" err="1" smtClean="0"/>
              <a:t>all</a:t>
            </a:r>
            <a:r>
              <a:rPr lang="es-MX" dirty="0" smtClean="0"/>
              <a:t> </a:t>
            </a:r>
            <a:r>
              <a:rPr lang="es-MX" dirty="0" err="1" smtClean="0"/>
              <a:t>foundational</a:t>
            </a:r>
            <a:r>
              <a:rPr lang="es-MX" dirty="0" smtClean="0"/>
              <a:t> and similar </a:t>
            </a:r>
            <a:r>
              <a:rPr lang="es-MX" dirty="0" err="1" smtClean="0"/>
              <a:t>techniques</a:t>
            </a:r>
            <a:r>
              <a:rPr lang="es-MX" dirty="0" smtClean="0"/>
              <a:t> </a:t>
            </a:r>
            <a:r>
              <a:rPr lang="es-MX" dirty="0" err="1" smtClean="0"/>
              <a:t>related</a:t>
            </a:r>
            <a:r>
              <a:rPr lang="es-MX" dirty="0" smtClean="0"/>
              <a:t> </a:t>
            </a:r>
            <a:r>
              <a:rPr lang="es-MX" dirty="0" err="1" smtClean="0"/>
              <a:t>to</a:t>
            </a:r>
            <a:r>
              <a:rPr lang="es-MX" dirty="0" smtClean="0"/>
              <a:t> </a:t>
            </a:r>
            <a:r>
              <a:rPr lang="es-MX" dirty="0" err="1" smtClean="0"/>
              <a:t>the</a:t>
            </a:r>
            <a:r>
              <a:rPr lang="es-MX" dirty="0" smtClean="0"/>
              <a:t> </a:t>
            </a:r>
            <a:r>
              <a:rPr lang="es-MX" dirty="0" err="1" smtClean="0"/>
              <a:t>thesis</a:t>
            </a:r>
            <a:endParaRPr lang="es-MX" dirty="0" smtClean="0"/>
          </a:p>
          <a:p>
            <a:pPr lvl="1"/>
            <a:r>
              <a:rPr lang="es-MX" dirty="0" err="1" smtClean="0">
                <a:solidFill>
                  <a:srgbClr val="FF0000"/>
                </a:solidFill>
              </a:rPr>
              <a:t>Theoretical</a:t>
            </a:r>
            <a:r>
              <a:rPr lang="es-MX" dirty="0" smtClean="0">
                <a:solidFill>
                  <a:srgbClr val="FF0000"/>
                </a:solidFill>
              </a:rPr>
              <a:t> </a:t>
            </a:r>
            <a:r>
              <a:rPr lang="es-MX" dirty="0" err="1" smtClean="0">
                <a:solidFill>
                  <a:srgbClr val="FF0000"/>
                </a:solidFill>
              </a:rPr>
              <a:t>framework</a:t>
            </a:r>
            <a:r>
              <a:rPr lang="es-MX" dirty="0" smtClean="0"/>
              <a:t>: </a:t>
            </a:r>
            <a:r>
              <a:rPr lang="es-MX" dirty="0" err="1" smtClean="0"/>
              <a:t>All</a:t>
            </a:r>
            <a:r>
              <a:rPr lang="es-MX" dirty="0" smtClean="0"/>
              <a:t> </a:t>
            </a:r>
            <a:r>
              <a:rPr lang="es-MX" dirty="0" err="1" smtClean="0"/>
              <a:t>necessary</a:t>
            </a:r>
            <a:r>
              <a:rPr lang="es-MX" dirty="0" smtClean="0"/>
              <a:t> </a:t>
            </a:r>
            <a:r>
              <a:rPr lang="es-MX" dirty="0" err="1" smtClean="0"/>
              <a:t>background</a:t>
            </a:r>
            <a:r>
              <a:rPr lang="es-MX" dirty="0" smtClean="0"/>
              <a:t> </a:t>
            </a:r>
            <a:r>
              <a:rPr lang="es-MX" dirty="0" err="1" smtClean="0"/>
              <a:t>to</a:t>
            </a:r>
            <a:r>
              <a:rPr lang="es-MX" dirty="0" smtClean="0"/>
              <a:t> </a:t>
            </a:r>
            <a:r>
              <a:rPr lang="es-MX" dirty="0" err="1" smtClean="0"/>
              <a:t>make</a:t>
            </a:r>
            <a:r>
              <a:rPr lang="es-MX" dirty="0" smtClean="0"/>
              <a:t> </a:t>
            </a:r>
            <a:r>
              <a:rPr lang="es-MX" dirty="0" err="1" smtClean="0"/>
              <a:t>the</a:t>
            </a:r>
            <a:r>
              <a:rPr lang="es-MX" dirty="0" smtClean="0"/>
              <a:t> </a:t>
            </a:r>
            <a:r>
              <a:rPr lang="es-MX" dirty="0" err="1" smtClean="0"/>
              <a:t>thesis</a:t>
            </a:r>
            <a:r>
              <a:rPr lang="es-MX" dirty="0" smtClean="0"/>
              <a:t> </a:t>
            </a:r>
            <a:r>
              <a:rPr lang="es-MX" dirty="0" err="1" smtClean="0"/>
              <a:t>self-contained</a:t>
            </a:r>
            <a:r>
              <a:rPr lang="es-MX" dirty="0" smtClean="0"/>
              <a:t>; </a:t>
            </a:r>
            <a:r>
              <a:rPr lang="es-MX" dirty="0" err="1" smtClean="0"/>
              <a:t>transdisciplinary</a:t>
            </a:r>
            <a:endParaRPr lang="es-MX" dirty="0" smtClean="0"/>
          </a:p>
          <a:p>
            <a:pPr lvl="1"/>
            <a:r>
              <a:rPr lang="es-MX" dirty="0" err="1" smtClean="0">
                <a:solidFill>
                  <a:srgbClr val="FF0000"/>
                </a:solidFill>
              </a:rPr>
              <a:t>Reference</a:t>
            </a:r>
            <a:r>
              <a:rPr lang="es-MX" dirty="0" smtClean="0">
                <a:solidFill>
                  <a:srgbClr val="FF0000"/>
                </a:solidFill>
              </a:rPr>
              <a:t> </a:t>
            </a:r>
            <a:r>
              <a:rPr lang="es-MX" dirty="0" err="1" smtClean="0">
                <a:solidFill>
                  <a:srgbClr val="FF0000"/>
                </a:solidFill>
              </a:rPr>
              <a:t>framework</a:t>
            </a:r>
            <a:r>
              <a:rPr lang="es-MX" dirty="0" smtClean="0"/>
              <a:t>: </a:t>
            </a:r>
            <a:r>
              <a:rPr lang="es-MX" dirty="0" err="1" smtClean="0"/>
              <a:t>Literature</a:t>
            </a:r>
            <a:r>
              <a:rPr lang="es-MX" dirty="0" smtClean="0"/>
              <a:t> </a:t>
            </a:r>
            <a:r>
              <a:rPr lang="es-MX" dirty="0" err="1" smtClean="0"/>
              <a:t>review</a:t>
            </a:r>
            <a:r>
              <a:rPr lang="es-MX" dirty="0" smtClean="0"/>
              <a:t> </a:t>
            </a:r>
            <a:r>
              <a:rPr lang="es-MX" dirty="0" err="1" smtClean="0"/>
              <a:t>on</a:t>
            </a:r>
            <a:r>
              <a:rPr lang="es-MX" dirty="0" smtClean="0"/>
              <a:t> </a:t>
            </a:r>
            <a:r>
              <a:rPr lang="es-MX" dirty="0" err="1" smtClean="0"/>
              <a:t>the</a:t>
            </a:r>
            <a:r>
              <a:rPr lang="es-MX" dirty="0" smtClean="0"/>
              <a:t> </a:t>
            </a:r>
            <a:r>
              <a:rPr lang="es-MX" dirty="0" err="1" smtClean="0"/>
              <a:t>state</a:t>
            </a:r>
            <a:r>
              <a:rPr lang="es-MX" dirty="0" smtClean="0"/>
              <a:t> of </a:t>
            </a:r>
            <a:r>
              <a:rPr lang="es-MX" dirty="0" err="1" smtClean="0"/>
              <a:t>the</a:t>
            </a:r>
            <a:r>
              <a:rPr lang="es-MX" dirty="0" smtClean="0"/>
              <a:t> art of </a:t>
            </a:r>
            <a:r>
              <a:rPr lang="es-MX" dirty="0" err="1" smtClean="0"/>
              <a:t>the</a:t>
            </a:r>
            <a:r>
              <a:rPr lang="es-MX" dirty="0" smtClean="0"/>
              <a:t> </a:t>
            </a:r>
            <a:r>
              <a:rPr lang="es-MX" dirty="0" err="1" smtClean="0"/>
              <a:t>phenomenon</a:t>
            </a:r>
            <a:r>
              <a:rPr lang="es-MX" dirty="0" smtClean="0"/>
              <a:t> </a:t>
            </a:r>
            <a:r>
              <a:rPr lang="es-MX" dirty="0" err="1" smtClean="0"/>
              <a:t>under</a:t>
            </a:r>
            <a:r>
              <a:rPr lang="es-MX" dirty="0" smtClean="0"/>
              <a:t> </a:t>
            </a:r>
            <a:r>
              <a:rPr lang="es-MX" dirty="0" err="1" smtClean="0"/>
              <a:t>study</a:t>
            </a:r>
            <a:endParaRPr lang="es-MX" dirty="0" smtClean="0"/>
          </a:p>
          <a:p>
            <a:pPr lvl="1"/>
            <a:endParaRPr lang="es-MX" dirty="0" smtClean="0"/>
          </a:p>
          <a:p>
            <a:pPr lvl="1"/>
            <a:r>
              <a:rPr lang="es-MX" dirty="0" err="1" smtClean="0">
                <a:solidFill>
                  <a:srgbClr val="FF0000"/>
                </a:solidFill>
              </a:rPr>
              <a:t>Beware</a:t>
            </a:r>
            <a:r>
              <a:rPr lang="es-MX" dirty="0" smtClean="0">
                <a:solidFill>
                  <a:srgbClr val="FF0000"/>
                </a:solidFill>
              </a:rPr>
              <a:t>!</a:t>
            </a:r>
            <a:r>
              <a:rPr lang="es-MX" dirty="0" smtClean="0"/>
              <a:t> </a:t>
            </a:r>
            <a:r>
              <a:rPr lang="es-MX" dirty="0" err="1" smtClean="0"/>
              <a:t>Depending</a:t>
            </a:r>
            <a:r>
              <a:rPr lang="es-MX" dirty="0" smtClean="0"/>
              <a:t> </a:t>
            </a:r>
            <a:r>
              <a:rPr lang="es-MX" dirty="0" err="1" smtClean="0"/>
              <a:t>on</a:t>
            </a:r>
            <a:r>
              <a:rPr lang="es-MX" dirty="0" smtClean="0"/>
              <a:t> </a:t>
            </a:r>
            <a:r>
              <a:rPr lang="es-MX" dirty="0" err="1" smtClean="0"/>
              <a:t>the</a:t>
            </a:r>
            <a:r>
              <a:rPr lang="es-MX" dirty="0" smtClean="0"/>
              <a:t> </a:t>
            </a:r>
            <a:r>
              <a:rPr lang="es-MX" dirty="0" err="1" smtClean="0"/>
              <a:t>scientific</a:t>
            </a:r>
            <a:r>
              <a:rPr lang="es-MX" dirty="0" smtClean="0"/>
              <a:t> discipline </a:t>
            </a:r>
            <a:r>
              <a:rPr lang="es-MX" dirty="0" err="1" smtClean="0"/>
              <a:t>these</a:t>
            </a:r>
            <a:r>
              <a:rPr lang="es-MX" dirty="0" smtClean="0"/>
              <a:t> </a:t>
            </a:r>
            <a:r>
              <a:rPr lang="es-MX" dirty="0" err="1" smtClean="0"/>
              <a:t>may</a:t>
            </a:r>
            <a:r>
              <a:rPr lang="es-MX" dirty="0" smtClean="0"/>
              <a:t> </a:t>
            </a:r>
            <a:r>
              <a:rPr lang="es-MX" dirty="0" err="1" smtClean="0"/>
              <a:t>receive</a:t>
            </a:r>
            <a:r>
              <a:rPr lang="es-MX" dirty="0" smtClean="0"/>
              <a:t> </a:t>
            </a:r>
            <a:r>
              <a:rPr lang="es-MX" dirty="0" err="1" smtClean="0"/>
              <a:t>different</a:t>
            </a:r>
            <a:r>
              <a:rPr lang="es-MX" dirty="0" smtClean="0"/>
              <a:t> </a:t>
            </a:r>
            <a:r>
              <a:rPr lang="es-MX" dirty="0" err="1" smtClean="0"/>
              <a:t>names</a:t>
            </a:r>
            <a:r>
              <a:rPr lang="es-MX" dirty="0" smtClean="0"/>
              <a:t> and </a:t>
            </a:r>
            <a:r>
              <a:rPr lang="es-MX" dirty="0" err="1" smtClean="0"/>
              <a:t>be</a:t>
            </a:r>
            <a:r>
              <a:rPr lang="es-MX" dirty="0" smtClean="0"/>
              <a:t> </a:t>
            </a:r>
            <a:r>
              <a:rPr lang="es-MX" dirty="0" err="1" smtClean="0"/>
              <a:t>reported</a:t>
            </a:r>
            <a:r>
              <a:rPr lang="es-MX" dirty="0" smtClean="0"/>
              <a:t> in </a:t>
            </a:r>
            <a:r>
              <a:rPr lang="es-MX" dirty="0" err="1" smtClean="0"/>
              <a:t>different</a:t>
            </a:r>
            <a:r>
              <a:rPr lang="es-MX" dirty="0" smtClean="0"/>
              <a:t> </a:t>
            </a:r>
            <a:r>
              <a:rPr lang="es-MX" dirty="0" err="1" smtClean="0"/>
              <a:t>manners</a:t>
            </a:r>
            <a:r>
              <a:rPr lang="es-MX" dirty="0" smtClean="0"/>
              <a:t>; </a:t>
            </a:r>
            <a:r>
              <a:rPr lang="es-MX" dirty="0" err="1" smtClean="0"/>
              <a:t>yet</a:t>
            </a:r>
            <a:r>
              <a:rPr lang="es-MX" dirty="0" smtClean="0"/>
              <a:t> </a:t>
            </a:r>
            <a:r>
              <a:rPr lang="es-MX" dirty="0" err="1" smtClean="0"/>
              <a:t>they</a:t>
            </a:r>
            <a:r>
              <a:rPr lang="es-MX" dirty="0" smtClean="0"/>
              <a:t> </a:t>
            </a:r>
            <a:r>
              <a:rPr lang="es-MX" dirty="0" err="1" smtClean="0"/>
              <a:t>ought</a:t>
            </a:r>
            <a:r>
              <a:rPr lang="es-MX" dirty="0" smtClean="0"/>
              <a:t> </a:t>
            </a:r>
            <a:r>
              <a:rPr lang="es-MX" dirty="0" err="1" smtClean="0"/>
              <a:t>to</a:t>
            </a:r>
            <a:r>
              <a:rPr lang="es-MX" dirty="0" smtClean="0"/>
              <a:t> </a:t>
            </a:r>
            <a:r>
              <a:rPr lang="es-MX" dirty="0" err="1" smtClean="0"/>
              <a:t>be</a:t>
            </a:r>
            <a:r>
              <a:rPr lang="es-MX" dirty="0" smtClean="0"/>
              <a:t> </a:t>
            </a:r>
            <a:r>
              <a:rPr lang="es-MX" dirty="0" err="1" smtClean="0"/>
              <a:t>always</a:t>
            </a:r>
            <a:r>
              <a:rPr lang="es-MX" dirty="0" smtClean="0"/>
              <a:t> </a:t>
            </a:r>
            <a:r>
              <a:rPr lang="es-MX" dirty="0" err="1" smtClean="0"/>
              <a:t>present</a:t>
            </a:r>
            <a:endParaRPr lang="es-MX" dirty="0" smtClean="0"/>
          </a:p>
          <a:p>
            <a:pPr lvl="2"/>
            <a:r>
              <a:rPr lang="es-MX" altLang="ja-JP" dirty="0" err="1" smtClean="0"/>
              <a:t>For</a:t>
            </a:r>
            <a:r>
              <a:rPr lang="es-MX" altLang="ja-JP" dirty="0" smtClean="0"/>
              <a:t> </a:t>
            </a:r>
            <a:r>
              <a:rPr lang="es-MX" altLang="ja-JP" dirty="0" err="1" smtClean="0"/>
              <a:t>instance</a:t>
            </a:r>
            <a:r>
              <a:rPr lang="es-MX" altLang="ja-JP" dirty="0" smtClean="0"/>
              <a:t>, </a:t>
            </a:r>
            <a:r>
              <a:rPr lang="es-MX" altLang="ja-JP" dirty="0" err="1" smtClean="0"/>
              <a:t>the</a:t>
            </a:r>
            <a:r>
              <a:rPr lang="es-MX" altLang="ja-JP" dirty="0" smtClean="0"/>
              <a:t> </a:t>
            </a:r>
            <a:r>
              <a:rPr lang="es-MX" altLang="ja-JP" dirty="0" err="1" smtClean="0"/>
              <a:t>reference</a:t>
            </a:r>
            <a:r>
              <a:rPr lang="es-MX" altLang="ja-JP" dirty="0" smtClean="0"/>
              <a:t> </a:t>
            </a:r>
            <a:r>
              <a:rPr lang="es-MX" altLang="ja-JP" dirty="0" err="1" smtClean="0"/>
              <a:t>framework</a:t>
            </a:r>
            <a:r>
              <a:rPr lang="es-MX" altLang="ja-JP" dirty="0" smtClean="0"/>
              <a:t> in </a:t>
            </a:r>
            <a:r>
              <a:rPr lang="es-MX" altLang="ja-JP" dirty="0" err="1" smtClean="0"/>
              <a:t>computer</a:t>
            </a:r>
            <a:r>
              <a:rPr lang="es-MX" altLang="ja-JP" dirty="0" smtClean="0"/>
              <a:t> </a:t>
            </a:r>
            <a:r>
              <a:rPr lang="es-MX" altLang="ja-JP" dirty="0" err="1" smtClean="0"/>
              <a:t>science</a:t>
            </a:r>
            <a:r>
              <a:rPr lang="es-MX" altLang="ja-JP" dirty="0" smtClean="0"/>
              <a:t> </a:t>
            </a:r>
            <a:r>
              <a:rPr lang="es-MX" altLang="ja-JP" dirty="0" err="1" smtClean="0"/>
              <a:t>is</a:t>
            </a:r>
            <a:r>
              <a:rPr lang="es-MX" altLang="ja-JP" dirty="0" smtClean="0"/>
              <a:t> </a:t>
            </a:r>
            <a:r>
              <a:rPr lang="es-MX" altLang="ja-JP" dirty="0" err="1" smtClean="0"/>
              <a:t>often</a:t>
            </a:r>
            <a:r>
              <a:rPr lang="es-MX" altLang="ja-JP" dirty="0" smtClean="0"/>
              <a:t> </a:t>
            </a:r>
            <a:r>
              <a:rPr lang="es-MX" altLang="ja-JP" dirty="0" err="1" smtClean="0"/>
              <a:t>called</a:t>
            </a:r>
            <a:r>
              <a:rPr lang="es-MX" altLang="ja-JP" dirty="0" smtClean="0"/>
              <a:t> </a:t>
            </a:r>
            <a:r>
              <a:rPr lang="es-MX" altLang="ja-JP" dirty="0" err="1" smtClean="0"/>
              <a:t>related</a:t>
            </a:r>
            <a:r>
              <a:rPr lang="es-MX" altLang="ja-JP" dirty="0" smtClean="0"/>
              <a:t> </a:t>
            </a:r>
            <a:r>
              <a:rPr lang="es-MX" altLang="ja-JP" dirty="0" err="1" smtClean="0"/>
              <a:t>work</a:t>
            </a:r>
            <a:r>
              <a:rPr lang="es-MX" altLang="ja-JP" dirty="0" smtClean="0"/>
              <a:t>.</a:t>
            </a:r>
          </a:p>
        </p:txBody>
      </p:sp>
      <p:sp>
        <p:nvSpPr>
          <p:cNvPr id="4" name="Date Placeholder 3"/>
          <p:cNvSpPr>
            <a:spLocks noGrp="1"/>
          </p:cNvSpPr>
          <p:nvPr>
            <p:ph type="dt" sz="half" idx="10"/>
          </p:nvPr>
        </p:nvSpPr>
        <p:spPr/>
        <p:txBody>
          <a:bodyPr/>
          <a:lstStyle/>
          <a:p>
            <a:fld id="{8F3DFCE1-0D42-564C-B39A-A4BEC48722F9}"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a:t>
            </a:r>
            <a:endParaRPr lang="es-ES_tradnl"/>
          </a:p>
        </p:txBody>
      </p:sp>
      <p:sp>
        <p:nvSpPr>
          <p:cNvPr id="6" name="Slide Number Placeholder 5"/>
          <p:cNvSpPr>
            <a:spLocks noGrp="1"/>
          </p:cNvSpPr>
          <p:nvPr>
            <p:ph type="sldNum" sz="quarter" idx="12"/>
          </p:nvPr>
        </p:nvSpPr>
        <p:spPr/>
        <p:txBody>
          <a:bodyPr/>
          <a:lstStyle/>
          <a:p>
            <a:fld id="{8DAF91B8-05D7-AF40-9712-6C656BFA1C50}" type="slidenum">
              <a:rPr lang="es-ES_tradnl" smtClean="0"/>
              <a:pPr/>
              <a:t>5</a:t>
            </a:fld>
            <a:endParaRPr lang="es-ES_tradnl"/>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Causality</a:t>
            </a:r>
            <a:r>
              <a:rPr lang="es-MX" dirty="0" smtClean="0"/>
              <a:t> in </a:t>
            </a:r>
            <a:r>
              <a:rPr lang="es-MX" dirty="0" err="1" smtClean="0"/>
              <a:t>Phylosophy</a:t>
            </a:r>
            <a:endParaRPr lang="en-GB" dirty="0"/>
          </a:p>
        </p:txBody>
      </p:sp>
      <p:sp>
        <p:nvSpPr>
          <p:cNvPr id="3" name="2 Marcador de contenido"/>
          <p:cNvSpPr>
            <a:spLocks noGrp="1"/>
          </p:cNvSpPr>
          <p:nvPr>
            <p:ph sz="half" idx="1"/>
          </p:nvPr>
        </p:nvSpPr>
        <p:spPr>
          <a:xfrm>
            <a:off x="457200" y="1600200"/>
            <a:ext cx="5400684" cy="4829196"/>
          </a:xfrm>
        </p:spPr>
        <p:txBody>
          <a:bodyPr>
            <a:normAutofit fontScale="85000" lnSpcReduction="10000"/>
          </a:bodyPr>
          <a:lstStyle/>
          <a:p>
            <a:r>
              <a:rPr lang="en-GB" dirty="0" smtClean="0"/>
              <a:t>Mill’s general methods of experimental enquiry</a:t>
            </a:r>
          </a:p>
          <a:p>
            <a:pPr lvl="1"/>
            <a:r>
              <a:rPr lang="en-GB" dirty="0" smtClean="0"/>
              <a:t>Method of concomitant variation (i.e. correlation…)</a:t>
            </a:r>
          </a:p>
          <a:p>
            <a:pPr lvl="1"/>
            <a:r>
              <a:rPr lang="en-GB" dirty="0" smtClean="0">
                <a:solidFill>
                  <a:srgbClr val="FF0000"/>
                </a:solidFill>
              </a:rPr>
              <a:t>Method of difference (i.e. causation)</a:t>
            </a:r>
          </a:p>
          <a:p>
            <a:pPr lvl="1"/>
            <a:r>
              <a:rPr lang="en-GB" dirty="0" smtClean="0"/>
              <a:t>Method of residues (i.e. induction)</a:t>
            </a:r>
          </a:p>
          <a:p>
            <a:pPr lvl="1"/>
            <a:r>
              <a:rPr lang="en-GB" dirty="0" smtClean="0"/>
              <a:t>Method of agreement (i.e. null effect – can only rule out possible causes)</a:t>
            </a:r>
          </a:p>
          <a:p>
            <a:pPr lvl="1"/>
            <a:endParaRPr lang="en-GB" dirty="0" smtClean="0"/>
          </a:p>
          <a:p>
            <a:r>
              <a:rPr lang="en-GB" dirty="0" smtClean="0"/>
              <a:t>Mill “only” coded these methods; but they have been put forth by </a:t>
            </a:r>
            <a:r>
              <a:rPr lang="en-GB" dirty="0" smtClean="0">
                <a:solidFill>
                  <a:srgbClr val="00B050"/>
                </a:solidFill>
              </a:rPr>
              <a:t>Sir Francis Bacon</a:t>
            </a:r>
            <a:r>
              <a:rPr lang="en-GB" dirty="0" smtClean="0"/>
              <a:t> 250 years earlier (</a:t>
            </a:r>
            <a:r>
              <a:rPr lang="en-GB" i="1" dirty="0" smtClean="0"/>
              <a:t>The Advancement of Learning</a:t>
            </a:r>
            <a:r>
              <a:rPr lang="en-GB" dirty="0" smtClean="0"/>
              <a:t> and </a:t>
            </a:r>
            <a:r>
              <a:rPr lang="en-GB" i="1" dirty="0" err="1" smtClean="0"/>
              <a:t>Novum</a:t>
            </a:r>
            <a:r>
              <a:rPr lang="en-GB" i="1" dirty="0" smtClean="0"/>
              <a:t> </a:t>
            </a:r>
            <a:r>
              <a:rPr lang="en-GB" i="1" dirty="0" err="1" smtClean="0"/>
              <a:t>Organum</a:t>
            </a:r>
            <a:r>
              <a:rPr lang="en-GB" i="1" dirty="0" smtClean="0"/>
              <a:t> </a:t>
            </a:r>
            <a:r>
              <a:rPr lang="en-GB" i="1" dirty="0" err="1" smtClean="0"/>
              <a:t>Scientiarum</a:t>
            </a:r>
            <a:r>
              <a:rPr lang="en-GB" dirty="0" smtClean="0"/>
              <a:t>)</a:t>
            </a:r>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6403166" y="1214423"/>
            <a:ext cx="2255095" cy="3214710"/>
          </a:xfrm>
          <a:prstGeom prst="rect">
            <a:avLst/>
          </a:prstGeom>
          <a:noFill/>
          <a:ln w="9525">
            <a:noFill/>
            <a:miter lim="800000"/>
            <a:headEnd/>
            <a:tailEnd/>
          </a:ln>
          <a:effectLst/>
        </p:spPr>
      </p:pic>
      <p:sp>
        <p:nvSpPr>
          <p:cNvPr id="6" name="5 CuadroTexto"/>
          <p:cNvSpPr txBox="1"/>
          <p:nvPr/>
        </p:nvSpPr>
        <p:spPr>
          <a:xfrm>
            <a:off x="6429388" y="4500570"/>
            <a:ext cx="2858475" cy="369332"/>
          </a:xfrm>
          <a:prstGeom prst="rect">
            <a:avLst/>
          </a:prstGeom>
          <a:noFill/>
        </p:spPr>
        <p:txBody>
          <a:bodyPr wrap="none" rtlCol="0">
            <a:spAutoFit/>
          </a:bodyPr>
          <a:lstStyle/>
          <a:p>
            <a:r>
              <a:rPr lang="es-MX" dirty="0" smtClean="0"/>
              <a:t>John Stuart </a:t>
            </a:r>
            <a:r>
              <a:rPr lang="es-MX" dirty="0" err="1" smtClean="0"/>
              <a:t>Mill</a:t>
            </a:r>
            <a:r>
              <a:rPr lang="es-MX" dirty="0" smtClean="0"/>
              <a:t> (1806-1873)</a:t>
            </a:r>
            <a:endParaRPr lang="en-GB" dirty="0"/>
          </a:p>
        </p:txBody>
      </p:sp>
      <p:sp>
        <p:nvSpPr>
          <p:cNvPr id="7" name="6 CuadroTexto"/>
          <p:cNvSpPr txBox="1"/>
          <p:nvPr/>
        </p:nvSpPr>
        <p:spPr>
          <a:xfrm>
            <a:off x="0" y="6519446"/>
            <a:ext cx="1928826" cy="338554"/>
          </a:xfrm>
          <a:prstGeom prst="rect">
            <a:avLst/>
          </a:prstGeom>
          <a:noFill/>
        </p:spPr>
        <p:txBody>
          <a:bodyPr wrap="square" rtlCol="0">
            <a:spAutoFit/>
          </a:bodyPr>
          <a:lstStyle/>
          <a:p>
            <a:r>
              <a:rPr lang="es-MX" sz="1600" dirty="0" smtClean="0"/>
              <a:t>In [HollandPW1986]</a:t>
            </a:r>
            <a:endParaRPr lang="en-GB" sz="1600" dirty="0"/>
          </a:p>
        </p:txBody>
      </p:sp>
      <p:pic>
        <p:nvPicPr>
          <p:cNvPr id="1026" name="Picture 2"/>
          <p:cNvPicPr>
            <a:picLocks noChangeAspect="1" noChangeArrowheads="1"/>
          </p:cNvPicPr>
          <p:nvPr/>
        </p:nvPicPr>
        <p:blipFill>
          <a:blip r:embed="rId4" cstate="print"/>
          <a:srcRect/>
          <a:stretch>
            <a:fillRect/>
          </a:stretch>
        </p:blipFill>
        <p:spPr bwMode="auto">
          <a:xfrm>
            <a:off x="5786446" y="4857760"/>
            <a:ext cx="1571636" cy="1956686"/>
          </a:xfrm>
          <a:prstGeom prst="rect">
            <a:avLst/>
          </a:prstGeom>
          <a:noFill/>
          <a:ln w="9525">
            <a:noFill/>
            <a:miter lim="800000"/>
            <a:headEnd/>
            <a:tailEnd/>
          </a:ln>
          <a:effectLst/>
        </p:spPr>
      </p:pic>
      <p:sp>
        <p:nvSpPr>
          <p:cNvPr id="8" name="7 CuadroTexto"/>
          <p:cNvSpPr txBox="1"/>
          <p:nvPr/>
        </p:nvSpPr>
        <p:spPr>
          <a:xfrm>
            <a:off x="7358082" y="5143512"/>
            <a:ext cx="1572591" cy="923330"/>
          </a:xfrm>
          <a:prstGeom prst="rect">
            <a:avLst/>
          </a:prstGeom>
          <a:noFill/>
        </p:spPr>
        <p:txBody>
          <a:bodyPr wrap="square" rtlCol="0">
            <a:spAutoFit/>
          </a:bodyPr>
          <a:lstStyle/>
          <a:p>
            <a:r>
              <a:rPr lang="es-MX" dirty="0" smtClean="0"/>
              <a:t>Sir Francis </a:t>
            </a:r>
            <a:r>
              <a:rPr lang="es-MX" dirty="0" err="1" smtClean="0"/>
              <a:t>Bacon</a:t>
            </a:r>
            <a:r>
              <a:rPr lang="es-MX" dirty="0" smtClean="0"/>
              <a:t> (1561-1626)</a:t>
            </a:r>
            <a:endParaRPr lang="en-GB"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50</a:t>
            </a:fld>
            <a:endParaRPr lang="es-ES"/>
          </a:p>
        </p:txBody>
      </p:sp>
      <p:sp>
        <p:nvSpPr>
          <p:cNvPr id="10" name="9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Causality</a:t>
            </a:r>
            <a:r>
              <a:rPr lang="es-MX" dirty="0" smtClean="0"/>
              <a:t> in </a:t>
            </a:r>
            <a:r>
              <a:rPr lang="es-MX" dirty="0" err="1" smtClean="0"/>
              <a:t>Phylosophy</a:t>
            </a:r>
            <a:endParaRPr lang="en-GB" dirty="0"/>
          </a:p>
        </p:txBody>
      </p:sp>
      <p:sp>
        <p:nvSpPr>
          <p:cNvPr id="3" name="2 Marcador de contenido"/>
          <p:cNvSpPr>
            <a:spLocks noGrp="1"/>
          </p:cNvSpPr>
          <p:nvPr>
            <p:ph sz="half" idx="1"/>
          </p:nvPr>
        </p:nvSpPr>
        <p:spPr>
          <a:xfrm>
            <a:off x="457200" y="1600200"/>
            <a:ext cx="5114932" cy="4525963"/>
          </a:xfrm>
        </p:spPr>
        <p:txBody>
          <a:bodyPr>
            <a:normAutofit fontScale="85000" lnSpcReduction="10000"/>
          </a:bodyPr>
          <a:lstStyle/>
          <a:p>
            <a:r>
              <a:rPr lang="es-MX" dirty="0" err="1" smtClean="0"/>
              <a:t>Suppe’s</a:t>
            </a:r>
            <a:r>
              <a:rPr lang="es-MX" dirty="0" smtClean="0"/>
              <a:t> </a:t>
            </a:r>
            <a:r>
              <a:rPr lang="es-MX" dirty="0" err="1" smtClean="0">
                <a:solidFill>
                  <a:schemeClr val="tx2"/>
                </a:solidFill>
              </a:rPr>
              <a:t>probabilistic</a:t>
            </a:r>
            <a:r>
              <a:rPr lang="es-MX" dirty="0" smtClean="0">
                <a:solidFill>
                  <a:schemeClr val="tx2"/>
                </a:solidFill>
              </a:rPr>
              <a:t> </a:t>
            </a:r>
            <a:r>
              <a:rPr lang="es-MX" dirty="0" err="1" smtClean="0">
                <a:solidFill>
                  <a:schemeClr val="tx2"/>
                </a:solidFill>
              </a:rPr>
              <a:t>theory</a:t>
            </a:r>
            <a:r>
              <a:rPr lang="es-MX" dirty="0" smtClean="0">
                <a:solidFill>
                  <a:schemeClr val="tx2"/>
                </a:solidFill>
              </a:rPr>
              <a:t> of </a:t>
            </a:r>
            <a:r>
              <a:rPr lang="es-MX" dirty="0" err="1" smtClean="0">
                <a:solidFill>
                  <a:schemeClr val="tx2"/>
                </a:solidFill>
              </a:rPr>
              <a:t>causality</a:t>
            </a:r>
            <a:endParaRPr lang="es-MX" dirty="0" smtClean="0">
              <a:solidFill>
                <a:schemeClr val="tx2"/>
              </a:solidFill>
            </a:endParaRPr>
          </a:p>
          <a:p>
            <a:pPr lvl="1"/>
            <a:r>
              <a:rPr lang="es-MX" dirty="0" smtClean="0"/>
              <a:t>“… </a:t>
            </a:r>
            <a:r>
              <a:rPr lang="es-MX" dirty="0" err="1" smtClean="0"/>
              <a:t>one</a:t>
            </a:r>
            <a:r>
              <a:rPr lang="es-MX" dirty="0" smtClean="0"/>
              <a:t> </a:t>
            </a:r>
            <a:r>
              <a:rPr lang="es-MX" dirty="0" err="1" smtClean="0"/>
              <a:t>event</a:t>
            </a:r>
            <a:r>
              <a:rPr lang="es-MX" dirty="0" smtClean="0"/>
              <a:t> </a:t>
            </a:r>
            <a:r>
              <a:rPr lang="es-MX" dirty="0" err="1" smtClean="0"/>
              <a:t>is</a:t>
            </a:r>
            <a:r>
              <a:rPr lang="es-MX" dirty="0" smtClean="0"/>
              <a:t> </a:t>
            </a:r>
            <a:r>
              <a:rPr lang="es-MX" dirty="0" err="1" smtClean="0"/>
              <a:t>the</a:t>
            </a:r>
            <a:r>
              <a:rPr lang="es-MX" dirty="0" smtClean="0"/>
              <a:t> cause of </a:t>
            </a:r>
            <a:r>
              <a:rPr lang="es-MX" dirty="0" err="1" smtClean="0"/>
              <a:t>another</a:t>
            </a:r>
            <a:r>
              <a:rPr lang="es-MX" dirty="0" smtClean="0"/>
              <a:t> </a:t>
            </a:r>
            <a:r>
              <a:rPr lang="es-MX" dirty="0" err="1" smtClean="0"/>
              <a:t>if</a:t>
            </a:r>
            <a:r>
              <a:rPr lang="es-MX" dirty="0" smtClean="0"/>
              <a:t> </a:t>
            </a:r>
            <a:r>
              <a:rPr lang="es-MX" dirty="0" err="1" smtClean="0"/>
              <a:t>the</a:t>
            </a:r>
            <a:r>
              <a:rPr lang="es-MX" dirty="0" smtClean="0"/>
              <a:t> </a:t>
            </a:r>
            <a:r>
              <a:rPr lang="es-MX" dirty="0" err="1" smtClean="0"/>
              <a:t>appearance</a:t>
            </a:r>
            <a:r>
              <a:rPr lang="es-MX" dirty="0" smtClean="0"/>
              <a:t> of </a:t>
            </a:r>
            <a:r>
              <a:rPr lang="es-MX" dirty="0" err="1" smtClean="0"/>
              <a:t>the</a:t>
            </a:r>
            <a:r>
              <a:rPr lang="es-MX" dirty="0" smtClean="0"/>
              <a:t> </a:t>
            </a:r>
            <a:r>
              <a:rPr lang="es-MX" dirty="0" err="1" smtClean="0"/>
              <a:t>first</a:t>
            </a:r>
            <a:r>
              <a:rPr lang="es-MX" dirty="0" smtClean="0"/>
              <a:t> </a:t>
            </a:r>
            <a:r>
              <a:rPr lang="es-MX" dirty="0" err="1" smtClean="0"/>
              <a:t>is</a:t>
            </a:r>
            <a:r>
              <a:rPr lang="es-MX" dirty="0" smtClean="0"/>
              <a:t> </a:t>
            </a:r>
            <a:r>
              <a:rPr lang="es-MX" dirty="0" err="1" smtClean="0"/>
              <a:t>followed</a:t>
            </a:r>
            <a:r>
              <a:rPr lang="es-MX" dirty="0" smtClean="0"/>
              <a:t> </a:t>
            </a:r>
            <a:r>
              <a:rPr lang="es-MX" dirty="0" err="1" smtClean="0"/>
              <a:t>with</a:t>
            </a:r>
            <a:r>
              <a:rPr lang="es-MX" dirty="0" smtClean="0"/>
              <a:t> a </a:t>
            </a:r>
            <a:r>
              <a:rPr lang="es-MX" dirty="0" err="1" smtClean="0">
                <a:solidFill>
                  <a:srgbClr val="0070C0"/>
                </a:solidFill>
              </a:rPr>
              <a:t>high</a:t>
            </a:r>
            <a:r>
              <a:rPr lang="es-MX" dirty="0" smtClean="0">
                <a:solidFill>
                  <a:srgbClr val="0070C0"/>
                </a:solidFill>
              </a:rPr>
              <a:t> </a:t>
            </a:r>
            <a:r>
              <a:rPr lang="es-MX" dirty="0" err="1" smtClean="0">
                <a:solidFill>
                  <a:srgbClr val="0070C0"/>
                </a:solidFill>
              </a:rPr>
              <a:t>probability</a:t>
            </a:r>
            <a:r>
              <a:rPr lang="es-MX" dirty="0" smtClean="0">
                <a:solidFill>
                  <a:srgbClr val="0070C0"/>
                </a:solidFill>
              </a:rPr>
              <a:t> </a:t>
            </a:r>
            <a:r>
              <a:rPr lang="es-MX" dirty="0" err="1" smtClean="0"/>
              <a:t>by</a:t>
            </a:r>
            <a:r>
              <a:rPr lang="es-MX" dirty="0" smtClean="0"/>
              <a:t> </a:t>
            </a:r>
            <a:r>
              <a:rPr lang="es-MX" dirty="0" err="1" smtClean="0"/>
              <a:t>the</a:t>
            </a:r>
            <a:r>
              <a:rPr lang="es-MX" dirty="0" smtClean="0"/>
              <a:t> </a:t>
            </a:r>
            <a:r>
              <a:rPr lang="es-MX" dirty="0" err="1" smtClean="0"/>
              <a:t>appearance</a:t>
            </a:r>
            <a:r>
              <a:rPr lang="es-MX" dirty="0" smtClean="0"/>
              <a:t> of </a:t>
            </a:r>
            <a:r>
              <a:rPr lang="es-MX" dirty="0" err="1" smtClean="0"/>
              <a:t>the</a:t>
            </a:r>
            <a:r>
              <a:rPr lang="es-MX" dirty="0" smtClean="0"/>
              <a:t> </a:t>
            </a:r>
            <a:r>
              <a:rPr lang="es-MX" dirty="0" err="1" smtClean="0"/>
              <a:t>second</a:t>
            </a:r>
            <a:r>
              <a:rPr lang="es-MX" dirty="0" smtClean="0"/>
              <a:t>, </a:t>
            </a:r>
            <a:r>
              <a:rPr lang="es-MX" dirty="0" smtClean="0">
                <a:solidFill>
                  <a:srgbClr val="FF0000"/>
                </a:solidFill>
              </a:rPr>
              <a:t>and</a:t>
            </a:r>
            <a:r>
              <a:rPr lang="es-MX" dirty="0" smtClean="0"/>
              <a:t> </a:t>
            </a:r>
            <a:r>
              <a:rPr lang="es-MX" dirty="0" err="1" smtClean="0"/>
              <a:t>there</a:t>
            </a:r>
            <a:r>
              <a:rPr lang="es-MX" dirty="0" smtClean="0"/>
              <a:t> </a:t>
            </a:r>
            <a:r>
              <a:rPr lang="es-MX" dirty="0" err="1" smtClean="0"/>
              <a:t>is</a:t>
            </a:r>
            <a:r>
              <a:rPr lang="es-MX" dirty="0" smtClean="0"/>
              <a:t> </a:t>
            </a:r>
            <a:r>
              <a:rPr lang="es-MX" dirty="0" smtClean="0">
                <a:solidFill>
                  <a:srgbClr val="0070C0"/>
                </a:solidFill>
              </a:rPr>
              <a:t>no </a:t>
            </a:r>
            <a:r>
              <a:rPr lang="es-MX" dirty="0" err="1" smtClean="0">
                <a:solidFill>
                  <a:srgbClr val="0070C0"/>
                </a:solidFill>
              </a:rPr>
              <a:t>third</a:t>
            </a:r>
            <a:r>
              <a:rPr lang="es-MX" dirty="0" smtClean="0">
                <a:solidFill>
                  <a:srgbClr val="0070C0"/>
                </a:solidFill>
              </a:rPr>
              <a:t> </a:t>
            </a:r>
            <a:r>
              <a:rPr lang="es-MX" dirty="0" err="1" smtClean="0">
                <a:solidFill>
                  <a:srgbClr val="0070C0"/>
                </a:solidFill>
              </a:rPr>
              <a:t>event</a:t>
            </a:r>
            <a:r>
              <a:rPr lang="es-MX" dirty="0" smtClean="0">
                <a:solidFill>
                  <a:srgbClr val="0070C0"/>
                </a:solidFill>
              </a:rPr>
              <a:t> </a:t>
            </a:r>
            <a:r>
              <a:rPr lang="es-MX" dirty="0" err="1" smtClean="0"/>
              <a:t>that</a:t>
            </a:r>
            <a:r>
              <a:rPr lang="es-MX" dirty="0" smtClean="0"/>
              <a:t> </a:t>
            </a:r>
            <a:r>
              <a:rPr lang="es-MX" dirty="0" err="1" smtClean="0"/>
              <a:t>we</a:t>
            </a:r>
            <a:r>
              <a:rPr lang="es-MX" dirty="0" smtClean="0"/>
              <a:t> </a:t>
            </a:r>
            <a:r>
              <a:rPr lang="es-MX" dirty="0" smtClean="0">
                <a:solidFill>
                  <a:srgbClr val="0070C0"/>
                </a:solidFill>
              </a:rPr>
              <a:t>can</a:t>
            </a:r>
            <a:r>
              <a:rPr lang="es-MX" dirty="0" smtClean="0"/>
              <a:t> use </a:t>
            </a:r>
            <a:r>
              <a:rPr lang="es-MX" dirty="0" err="1" smtClean="0"/>
              <a:t>to</a:t>
            </a:r>
            <a:r>
              <a:rPr lang="es-MX" dirty="0" smtClean="0"/>
              <a:t> </a:t>
            </a:r>
            <a:r>
              <a:rPr lang="es-MX" dirty="0" smtClean="0">
                <a:solidFill>
                  <a:srgbClr val="0070C0"/>
                </a:solidFill>
              </a:rPr>
              <a:t>factor </a:t>
            </a:r>
            <a:r>
              <a:rPr lang="es-MX" dirty="0" err="1" smtClean="0">
                <a:solidFill>
                  <a:srgbClr val="0070C0"/>
                </a:solidFill>
              </a:rPr>
              <a:t>out</a:t>
            </a:r>
            <a:r>
              <a:rPr lang="es-MX" dirty="0" smtClean="0">
                <a:solidFill>
                  <a:srgbClr val="0070C0"/>
                </a:solidFill>
              </a:rPr>
              <a:t> </a:t>
            </a:r>
            <a:r>
              <a:rPr lang="es-MX" dirty="0" err="1" smtClean="0">
                <a:solidFill>
                  <a:srgbClr val="0070C0"/>
                </a:solidFill>
              </a:rPr>
              <a:t>the</a:t>
            </a:r>
            <a:r>
              <a:rPr lang="es-MX" dirty="0" smtClean="0"/>
              <a:t> </a:t>
            </a:r>
            <a:r>
              <a:rPr lang="es-MX" dirty="0" err="1" smtClean="0"/>
              <a:t>probability</a:t>
            </a:r>
            <a:r>
              <a:rPr lang="es-MX" dirty="0" smtClean="0"/>
              <a:t> </a:t>
            </a:r>
            <a:r>
              <a:rPr lang="es-MX" dirty="0" err="1" smtClean="0">
                <a:solidFill>
                  <a:srgbClr val="0070C0"/>
                </a:solidFill>
              </a:rPr>
              <a:t>relationship</a:t>
            </a:r>
            <a:r>
              <a:rPr lang="es-MX" dirty="0" smtClean="0"/>
              <a:t> </a:t>
            </a:r>
            <a:r>
              <a:rPr lang="es-MX" dirty="0" err="1" smtClean="0"/>
              <a:t>between</a:t>
            </a:r>
            <a:r>
              <a:rPr lang="es-MX" dirty="0" smtClean="0"/>
              <a:t> </a:t>
            </a:r>
            <a:r>
              <a:rPr lang="es-MX" dirty="0" err="1" smtClean="0"/>
              <a:t>the</a:t>
            </a:r>
            <a:r>
              <a:rPr lang="es-MX" dirty="0" smtClean="0"/>
              <a:t> </a:t>
            </a:r>
            <a:r>
              <a:rPr lang="es-MX" dirty="0" err="1" smtClean="0"/>
              <a:t>first</a:t>
            </a:r>
            <a:r>
              <a:rPr lang="es-MX" dirty="0" smtClean="0"/>
              <a:t> and </a:t>
            </a:r>
            <a:r>
              <a:rPr lang="es-MX" dirty="0" err="1" smtClean="0"/>
              <a:t>second</a:t>
            </a:r>
            <a:r>
              <a:rPr lang="es-MX" dirty="0" smtClean="0"/>
              <a:t> </a:t>
            </a:r>
            <a:r>
              <a:rPr lang="es-MX" dirty="0" err="1" smtClean="0"/>
              <a:t>events</a:t>
            </a:r>
            <a:r>
              <a:rPr lang="es-MX" dirty="0" smtClean="0"/>
              <a:t>”</a:t>
            </a:r>
          </a:p>
          <a:p>
            <a:pPr lvl="1"/>
            <a:r>
              <a:rPr lang="es-MX" dirty="0" smtClean="0"/>
              <a:t>C </a:t>
            </a:r>
            <a:r>
              <a:rPr lang="es-MX" dirty="0" err="1" smtClean="0"/>
              <a:t>is</a:t>
            </a:r>
            <a:r>
              <a:rPr lang="es-MX" dirty="0" smtClean="0"/>
              <a:t> a </a:t>
            </a:r>
            <a:r>
              <a:rPr lang="es-MX" dirty="0" err="1" smtClean="0"/>
              <a:t>genuine</a:t>
            </a:r>
            <a:r>
              <a:rPr lang="es-MX" dirty="0" smtClean="0"/>
              <a:t> cause of E </a:t>
            </a:r>
            <a:r>
              <a:rPr lang="es-MX" dirty="0" err="1" smtClean="0"/>
              <a:t>if</a:t>
            </a:r>
            <a:r>
              <a:rPr lang="es-MX" dirty="0" smtClean="0"/>
              <a:t>: </a:t>
            </a:r>
          </a:p>
          <a:p>
            <a:pPr lvl="2"/>
            <a:r>
              <a:rPr lang="es-MX" dirty="0" smtClean="0"/>
              <a:t>P(E|C)&gt;P(E) (</a:t>
            </a:r>
            <a:r>
              <a:rPr lang="es-MX" dirty="0" smtClean="0">
                <a:solidFill>
                  <a:srgbClr val="FF0000"/>
                </a:solidFill>
              </a:rPr>
              <a:t>prima </a:t>
            </a:r>
            <a:r>
              <a:rPr lang="es-MX" dirty="0" err="1" smtClean="0">
                <a:solidFill>
                  <a:srgbClr val="FF0000"/>
                </a:solidFill>
              </a:rPr>
              <a:t>facie</a:t>
            </a:r>
            <a:r>
              <a:rPr lang="es-MX" dirty="0" smtClean="0"/>
              <a:t>) and</a:t>
            </a:r>
          </a:p>
          <a:p>
            <a:pPr lvl="2"/>
            <a:r>
              <a:rPr lang="es-MX" b="1" dirty="0" err="1" smtClean="0">
                <a:solidFill>
                  <a:srgbClr val="FF0000"/>
                </a:solidFill>
              </a:rPr>
              <a:t>not</a:t>
            </a:r>
            <a:r>
              <a:rPr lang="es-MX" dirty="0" smtClean="0"/>
              <a:t> (P(E|C,D)=P(E|D) and P(E|C,D)&gt;=P(E|C)) (</a:t>
            </a:r>
            <a:r>
              <a:rPr lang="es-MX" dirty="0" err="1" smtClean="0">
                <a:solidFill>
                  <a:srgbClr val="FF0000"/>
                </a:solidFill>
              </a:rPr>
              <a:t>spurious</a:t>
            </a:r>
            <a:r>
              <a:rPr lang="es-MX" dirty="0" smtClean="0">
                <a:solidFill>
                  <a:srgbClr val="FF0000"/>
                </a:solidFill>
              </a:rPr>
              <a:t> cause</a:t>
            </a:r>
            <a:r>
              <a:rPr lang="es-MX" dirty="0" smtClean="0"/>
              <a:t>)</a:t>
            </a:r>
          </a:p>
          <a:p>
            <a:pPr lvl="1"/>
            <a:endParaRPr lang="en-GB"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5710237" y="1785926"/>
            <a:ext cx="2696964" cy="3220255"/>
          </a:xfrm>
          <a:prstGeom prst="rect">
            <a:avLst/>
          </a:prstGeom>
          <a:noFill/>
          <a:ln w="9525">
            <a:noFill/>
            <a:miter lim="800000"/>
            <a:headEnd/>
            <a:tailEnd/>
          </a:ln>
          <a:effectLst/>
        </p:spPr>
      </p:pic>
      <p:sp>
        <p:nvSpPr>
          <p:cNvPr id="6" name="5 CuadroTexto"/>
          <p:cNvSpPr txBox="1"/>
          <p:nvPr/>
        </p:nvSpPr>
        <p:spPr>
          <a:xfrm>
            <a:off x="5643570" y="5072074"/>
            <a:ext cx="3258261" cy="830997"/>
          </a:xfrm>
          <a:prstGeom prst="rect">
            <a:avLst/>
          </a:prstGeom>
          <a:noFill/>
        </p:spPr>
        <p:txBody>
          <a:bodyPr wrap="square" rtlCol="0">
            <a:spAutoFit/>
          </a:bodyPr>
          <a:lstStyle/>
          <a:p>
            <a:r>
              <a:rPr lang="es-MX" sz="1600" dirty="0" smtClean="0"/>
              <a:t>Patrick </a:t>
            </a:r>
            <a:r>
              <a:rPr lang="es-MX" sz="1600" dirty="0" err="1" smtClean="0"/>
              <a:t>Colonel</a:t>
            </a:r>
            <a:r>
              <a:rPr lang="es-MX" sz="1600" dirty="0" smtClean="0"/>
              <a:t> </a:t>
            </a:r>
            <a:r>
              <a:rPr lang="es-MX" sz="1600" dirty="0" err="1" smtClean="0"/>
              <a:t>Suppes</a:t>
            </a:r>
            <a:r>
              <a:rPr lang="es-MX" sz="1600" dirty="0" smtClean="0"/>
              <a:t> (1922-)</a:t>
            </a:r>
          </a:p>
          <a:p>
            <a:r>
              <a:rPr lang="es-MX" sz="1600" dirty="0" err="1" smtClean="0"/>
              <a:t>Lucie</a:t>
            </a:r>
            <a:r>
              <a:rPr lang="es-MX" sz="1600" dirty="0" smtClean="0"/>
              <a:t> </a:t>
            </a:r>
            <a:r>
              <a:rPr lang="es-MX" sz="1600" dirty="0" err="1" smtClean="0"/>
              <a:t>Stern</a:t>
            </a:r>
            <a:r>
              <a:rPr lang="es-MX" sz="1600" dirty="0" smtClean="0"/>
              <a:t> </a:t>
            </a:r>
            <a:r>
              <a:rPr lang="es-MX" sz="1600" dirty="0" err="1" smtClean="0"/>
              <a:t>Emeritus</a:t>
            </a:r>
            <a:r>
              <a:rPr lang="es-MX" sz="1600" dirty="0" smtClean="0"/>
              <a:t> </a:t>
            </a:r>
            <a:r>
              <a:rPr lang="es-MX" sz="1600" dirty="0" err="1" smtClean="0"/>
              <a:t>Proffesor</a:t>
            </a:r>
            <a:r>
              <a:rPr lang="es-MX" sz="1600" dirty="0" smtClean="0"/>
              <a:t> of </a:t>
            </a:r>
            <a:r>
              <a:rPr lang="es-MX" sz="1600" dirty="0" err="1" smtClean="0"/>
              <a:t>Philosophie</a:t>
            </a:r>
            <a:r>
              <a:rPr lang="es-MX" sz="1600" dirty="0" smtClean="0"/>
              <a:t> at </a:t>
            </a:r>
            <a:r>
              <a:rPr lang="es-MX" sz="1600" dirty="0" err="1" smtClean="0"/>
              <a:t>Stanford</a:t>
            </a:r>
            <a:endParaRPr lang="en-GB" sz="1600" dirty="0"/>
          </a:p>
        </p:txBody>
      </p:sp>
      <p:sp>
        <p:nvSpPr>
          <p:cNvPr id="7" name="6 CuadroTexto"/>
          <p:cNvSpPr txBox="1"/>
          <p:nvPr/>
        </p:nvSpPr>
        <p:spPr>
          <a:xfrm>
            <a:off x="0" y="6519446"/>
            <a:ext cx="3000364" cy="338554"/>
          </a:xfrm>
          <a:prstGeom prst="rect">
            <a:avLst/>
          </a:prstGeom>
          <a:noFill/>
        </p:spPr>
        <p:txBody>
          <a:bodyPr wrap="square" rtlCol="0">
            <a:spAutoFit/>
          </a:bodyPr>
          <a:lstStyle/>
          <a:p>
            <a:r>
              <a:rPr lang="es-MX" sz="1600" dirty="0" smtClean="0"/>
              <a:t>[SuppeP1970, HollandPW1986]</a:t>
            </a:r>
            <a:endParaRPr lang="en-GB" sz="1600" dirty="0"/>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51</a:t>
            </a:fld>
            <a:endParaRPr lang="es-ES"/>
          </a:p>
        </p:txBody>
      </p:sp>
      <p:sp>
        <p:nvSpPr>
          <p:cNvPr id="9" name="8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Causality</a:t>
            </a:r>
            <a:r>
              <a:rPr lang="es-MX" dirty="0" smtClean="0"/>
              <a:t> </a:t>
            </a:r>
            <a:r>
              <a:rPr lang="es-MX" dirty="0" err="1" smtClean="0"/>
              <a:t>requires</a:t>
            </a:r>
            <a:r>
              <a:rPr lang="es-MX" dirty="0" smtClean="0"/>
              <a:t> time!</a:t>
            </a:r>
            <a:endParaRPr lang="en-GB" dirty="0"/>
          </a:p>
        </p:txBody>
      </p:sp>
      <p:sp>
        <p:nvSpPr>
          <p:cNvPr id="3" name="2 Marcador de contenido"/>
          <p:cNvSpPr>
            <a:spLocks noGrp="1"/>
          </p:cNvSpPr>
          <p:nvPr>
            <p:ph idx="1"/>
          </p:nvPr>
        </p:nvSpPr>
        <p:spPr>
          <a:xfrm>
            <a:off x="457200" y="2357430"/>
            <a:ext cx="8229600" cy="3768733"/>
          </a:xfrm>
        </p:spPr>
        <p:txBody>
          <a:bodyPr>
            <a:normAutofit/>
          </a:bodyPr>
          <a:lstStyle/>
          <a:p>
            <a:r>
              <a:rPr lang="es-MX" dirty="0" smtClean="0"/>
              <a:t>“…</a:t>
            </a:r>
            <a:r>
              <a:rPr lang="es-MX" dirty="0" err="1" smtClean="0"/>
              <a:t>there</a:t>
            </a:r>
            <a:r>
              <a:rPr lang="es-MX" dirty="0" smtClean="0"/>
              <a:t> </a:t>
            </a:r>
            <a:r>
              <a:rPr lang="es-MX" dirty="0" err="1" smtClean="0"/>
              <a:t>is</a:t>
            </a:r>
            <a:r>
              <a:rPr lang="es-MX" dirty="0" smtClean="0"/>
              <a:t> </a:t>
            </a:r>
            <a:r>
              <a:rPr lang="es-MX" dirty="0" err="1" smtClean="0"/>
              <a:t>little</a:t>
            </a:r>
            <a:r>
              <a:rPr lang="es-MX" dirty="0" smtClean="0"/>
              <a:t> use in </a:t>
            </a:r>
            <a:r>
              <a:rPr lang="es-MX" dirty="0" err="1" smtClean="0"/>
              <a:t>the</a:t>
            </a:r>
            <a:r>
              <a:rPr lang="es-MX" dirty="0" smtClean="0"/>
              <a:t> </a:t>
            </a:r>
            <a:r>
              <a:rPr lang="es-MX" dirty="0" err="1" smtClean="0"/>
              <a:t>practice</a:t>
            </a:r>
            <a:r>
              <a:rPr lang="es-MX" dirty="0" smtClean="0"/>
              <a:t> of </a:t>
            </a:r>
            <a:r>
              <a:rPr lang="es-MX" dirty="0" err="1" smtClean="0"/>
              <a:t>attempting</a:t>
            </a:r>
            <a:r>
              <a:rPr lang="es-MX" dirty="0" smtClean="0"/>
              <a:t>  </a:t>
            </a:r>
            <a:r>
              <a:rPr lang="es-MX" dirty="0" err="1" smtClean="0"/>
              <a:t>to</a:t>
            </a:r>
            <a:r>
              <a:rPr lang="es-MX" dirty="0" smtClean="0"/>
              <a:t> </a:t>
            </a:r>
            <a:r>
              <a:rPr lang="es-MX" dirty="0" err="1" smtClean="0"/>
              <a:t>dicuss</a:t>
            </a:r>
            <a:r>
              <a:rPr lang="es-MX" dirty="0" smtClean="0"/>
              <a:t> </a:t>
            </a:r>
            <a:r>
              <a:rPr lang="es-MX" dirty="0" err="1" smtClean="0"/>
              <a:t>causality</a:t>
            </a:r>
            <a:r>
              <a:rPr lang="es-MX" dirty="0" smtClean="0"/>
              <a:t> </a:t>
            </a:r>
            <a:r>
              <a:rPr lang="es-MX" dirty="0" err="1" smtClean="0"/>
              <a:t>without</a:t>
            </a:r>
            <a:r>
              <a:rPr lang="es-MX" dirty="0" smtClean="0"/>
              <a:t> </a:t>
            </a:r>
            <a:r>
              <a:rPr lang="es-MX" dirty="0" err="1" smtClean="0"/>
              <a:t>introducing</a:t>
            </a:r>
            <a:r>
              <a:rPr lang="es-MX" dirty="0" smtClean="0"/>
              <a:t> </a:t>
            </a:r>
            <a:r>
              <a:rPr lang="es-MX" b="1" dirty="0" smtClean="0">
                <a:solidFill>
                  <a:srgbClr val="FF0000"/>
                </a:solidFill>
              </a:rPr>
              <a:t>time</a:t>
            </a:r>
            <a:r>
              <a:rPr lang="es-MX" dirty="0" smtClean="0"/>
              <a:t>” [Granger,1969]</a:t>
            </a:r>
          </a:p>
          <a:p>
            <a:endParaRPr lang="es-MX" dirty="0" smtClean="0"/>
          </a:p>
          <a:p>
            <a:pPr lvl="1"/>
            <a:r>
              <a:rPr lang="es-MX" dirty="0" smtClean="0"/>
              <a:t>…</a:t>
            </a:r>
            <a:r>
              <a:rPr lang="es-MX" dirty="0" err="1" smtClean="0"/>
              <a:t>whether</a:t>
            </a:r>
            <a:r>
              <a:rPr lang="es-MX" dirty="0" smtClean="0"/>
              <a:t> </a:t>
            </a:r>
            <a:r>
              <a:rPr lang="es-MX" dirty="0" err="1" smtClean="0"/>
              <a:t>philosphical</a:t>
            </a:r>
            <a:r>
              <a:rPr lang="es-MX" dirty="0" smtClean="0"/>
              <a:t>, </a:t>
            </a:r>
            <a:r>
              <a:rPr lang="es-MX" dirty="0" err="1" smtClean="0"/>
              <a:t>statistical</a:t>
            </a:r>
            <a:r>
              <a:rPr lang="es-MX" dirty="0" smtClean="0"/>
              <a:t>, </a:t>
            </a:r>
            <a:r>
              <a:rPr lang="es-MX" dirty="0" err="1" smtClean="0"/>
              <a:t>econometrical</a:t>
            </a:r>
            <a:r>
              <a:rPr lang="es-MX" dirty="0" smtClean="0"/>
              <a:t>, </a:t>
            </a:r>
            <a:r>
              <a:rPr lang="es-MX" dirty="0" err="1" smtClean="0"/>
              <a:t>topological</a:t>
            </a:r>
            <a:r>
              <a:rPr lang="es-MX" dirty="0" smtClean="0"/>
              <a:t>, </a:t>
            </a:r>
            <a:r>
              <a:rPr lang="es-MX" dirty="0" err="1" smtClean="0"/>
              <a:t>etc</a:t>
            </a:r>
            <a:r>
              <a:rPr lang="es-MX" dirty="0" smtClean="0"/>
              <a:t>…</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52</a:t>
            </a:fld>
            <a:endParaRPr lang="es-ES"/>
          </a:p>
        </p:txBody>
      </p:sp>
      <p:sp>
        <p:nvSpPr>
          <p:cNvPr id="5" name="4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Causality</a:t>
            </a:r>
            <a:r>
              <a:rPr lang="es-MX" dirty="0" smtClean="0"/>
              <a:t> </a:t>
            </a:r>
            <a:r>
              <a:rPr lang="es-MX" dirty="0" err="1" smtClean="0"/>
              <a:t>requires</a:t>
            </a:r>
            <a:r>
              <a:rPr lang="es-MX" dirty="0" smtClean="0"/>
              <a:t> </a:t>
            </a:r>
            <a:r>
              <a:rPr lang="es-MX" dirty="0" err="1" smtClean="0"/>
              <a:t>directionality</a:t>
            </a:r>
            <a:r>
              <a:rPr lang="es-MX" dirty="0" smtClean="0"/>
              <a:t>!</a:t>
            </a:r>
            <a:endParaRPr lang="en-GB" dirty="0"/>
          </a:p>
        </p:txBody>
      </p:sp>
      <p:sp>
        <p:nvSpPr>
          <p:cNvPr id="3" name="2 Marcador de contenido"/>
          <p:cNvSpPr>
            <a:spLocks noGrp="1"/>
          </p:cNvSpPr>
          <p:nvPr>
            <p:ph idx="1"/>
          </p:nvPr>
        </p:nvSpPr>
        <p:spPr/>
        <p:txBody>
          <a:bodyPr>
            <a:normAutofit fontScale="92500" lnSpcReduction="10000"/>
          </a:bodyPr>
          <a:lstStyle/>
          <a:p>
            <a:r>
              <a:rPr lang="es-MX" dirty="0" err="1" smtClean="0"/>
              <a:t>Algebraic</a:t>
            </a:r>
            <a:r>
              <a:rPr lang="es-MX" dirty="0" smtClean="0"/>
              <a:t> </a:t>
            </a:r>
            <a:r>
              <a:rPr lang="es-MX" dirty="0" err="1" smtClean="0"/>
              <a:t>equations</a:t>
            </a:r>
            <a:r>
              <a:rPr lang="es-MX" dirty="0" smtClean="0"/>
              <a:t>, </a:t>
            </a:r>
            <a:r>
              <a:rPr lang="es-MX" dirty="0" err="1" smtClean="0"/>
              <a:t>e.g.</a:t>
            </a:r>
            <a:r>
              <a:rPr lang="es-MX" dirty="0" smtClean="0"/>
              <a:t> </a:t>
            </a:r>
            <a:r>
              <a:rPr lang="es-MX" dirty="0" err="1" smtClean="0"/>
              <a:t>regression</a:t>
            </a:r>
            <a:r>
              <a:rPr lang="es-MX" dirty="0" smtClean="0"/>
              <a:t> “do </a:t>
            </a:r>
            <a:r>
              <a:rPr lang="es-MX" dirty="0" err="1" smtClean="0"/>
              <a:t>not</a:t>
            </a:r>
            <a:r>
              <a:rPr lang="es-MX" dirty="0" smtClean="0"/>
              <a:t> </a:t>
            </a:r>
            <a:r>
              <a:rPr lang="es-MX" dirty="0" err="1" smtClean="0"/>
              <a:t>properly</a:t>
            </a:r>
            <a:r>
              <a:rPr lang="es-MX" dirty="0" smtClean="0"/>
              <a:t> </a:t>
            </a:r>
            <a:r>
              <a:rPr lang="es-MX" dirty="0" err="1" smtClean="0"/>
              <a:t>express</a:t>
            </a:r>
            <a:r>
              <a:rPr lang="es-MX" dirty="0" smtClean="0"/>
              <a:t> causal </a:t>
            </a:r>
            <a:r>
              <a:rPr lang="es-MX" dirty="0" err="1" smtClean="0"/>
              <a:t>relationships</a:t>
            </a:r>
            <a:r>
              <a:rPr lang="es-MX" dirty="0" smtClean="0"/>
              <a:t> […] </a:t>
            </a:r>
            <a:r>
              <a:rPr lang="es-MX" dirty="0" err="1" smtClean="0"/>
              <a:t>because</a:t>
            </a:r>
            <a:r>
              <a:rPr lang="es-MX" dirty="0" smtClean="0"/>
              <a:t> </a:t>
            </a:r>
            <a:r>
              <a:rPr lang="es-MX" dirty="0" err="1" smtClean="0"/>
              <a:t>algebraic</a:t>
            </a:r>
            <a:r>
              <a:rPr lang="es-MX" dirty="0" smtClean="0"/>
              <a:t> </a:t>
            </a:r>
            <a:r>
              <a:rPr lang="es-MX" dirty="0" err="1" smtClean="0"/>
              <a:t>equations</a:t>
            </a:r>
            <a:r>
              <a:rPr lang="es-MX" dirty="0" smtClean="0"/>
              <a:t> are </a:t>
            </a:r>
            <a:r>
              <a:rPr lang="es-MX" dirty="0" err="1" smtClean="0"/>
              <a:t>symmetrical</a:t>
            </a:r>
            <a:r>
              <a:rPr lang="es-MX" dirty="0" smtClean="0"/>
              <a:t> </a:t>
            </a:r>
            <a:r>
              <a:rPr lang="es-MX" dirty="0" err="1" smtClean="0"/>
              <a:t>objects</a:t>
            </a:r>
            <a:r>
              <a:rPr lang="es-MX" dirty="0" smtClean="0"/>
              <a:t> […] </a:t>
            </a:r>
            <a:r>
              <a:rPr lang="es-MX" dirty="0" err="1" smtClean="0"/>
              <a:t>To</a:t>
            </a:r>
            <a:r>
              <a:rPr lang="es-MX" dirty="0" smtClean="0"/>
              <a:t> </a:t>
            </a:r>
            <a:r>
              <a:rPr lang="es-MX" dirty="0" err="1" smtClean="0"/>
              <a:t>express</a:t>
            </a:r>
            <a:r>
              <a:rPr lang="es-MX" dirty="0" smtClean="0"/>
              <a:t> </a:t>
            </a:r>
            <a:r>
              <a:rPr lang="es-MX" dirty="0" err="1" smtClean="0"/>
              <a:t>the</a:t>
            </a:r>
            <a:r>
              <a:rPr lang="es-MX" dirty="0" smtClean="0"/>
              <a:t> </a:t>
            </a:r>
            <a:r>
              <a:rPr lang="es-MX" b="1" dirty="0" err="1" smtClean="0">
                <a:solidFill>
                  <a:srgbClr val="FF0000"/>
                </a:solidFill>
              </a:rPr>
              <a:t>directionality</a:t>
            </a:r>
            <a:r>
              <a:rPr lang="es-MX" dirty="0" smtClean="0"/>
              <a:t> of </a:t>
            </a:r>
            <a:r>
              <a:rPr lang="es-MX" dirty="0" err="1" smtClean="0"/>
              <a:t>the</a:t>
            </a:r>
            <a:r>
              <a:rPr lang="es-MX" dirty="0" smtClean="0"/>
              <a:t> </a:t>
            </a:r>
            <a:r>
              <a:rPr lang="es-MX" dirty="0" err="1" smtClean="0"/>
              <a:t>underlying</a:t>
            </a:r>
            <a:r>
              <a:rPr lang="es-MX" dirty="0" smtClean="0"/>
              <a:t> </a:t>
            </a:r>
            <a:r>
              <a:rPr lang="es-MX" dirty="0" err="1" smtClean="0"/>
              <a:t>process</a:t>
            </a:r>
            <a:r>
              <a:rPr lang="es-MX" dirty="0" smtClean="0"/>
              <a:t>, </a:t>
            </a:r>
            <a:r>
              <a:rPr lang="es-MX" dirty="0" smtClean="0">
                <a:solidFill>
                  <a:srgbClr val="0070C0"/>
                </a:solidFill>
              </a:rPr>
              <a:t>Wright</a:t>
            </a:r>
            <a:r>
              <a:rPr lang="es-MX" dirty="0" smtClean="0"/>
              <a:t> </a:t>
            </a:r>
            <a:r>
              <a:rPr lang="es-MX" dirty="0" err="1" smtClean="0"/>
              <a:t>augmented</a:t>
            </a:r>
            <a:r>
              <a:rPr lang="es-MX" dirty="0" smtClean="0"/>
              <a:t> </a:t>
            </a:r>
            <a:r>
              <a:rPr lang="es-MX" dirty="0" err="1" smtClean="0"/>
              <a:t>the</a:t>
            </a:r>
            <a:r>
              <a:rPr lang="es-MX" dirty="0" smtClean="0"/>
              <a:t> </a:t>
            </a:r>
            <a:r>
              <a:rPr lang="es-MX" dirty="0" err="1" smtClean="0"/>
              <a:t>equation</a:t>
            </a:r>
            <a:r>
              <a:rPr lang="es-MX" dirty="0" smtClean="0"/>
              <a:t> </a:t>
            </a:r>
            <a:r>
              <a:rPr lang="es-MX" dirty="0" err="1" smtClean="0"/>
              <a:t>with</a:t>
            </a:r>
            <a:r>
              <a:rPr lang="es-MX" dirty="0" smtClean="0"/>
              <a:t> a </a:t>
            </a:r>
            <a:r>
              <a:rPr lang="es-MX" dirty="0" err="1" smtClean="0"/>
              <a:t>diagram</a:t>
            </a:r>
            <a:r>
              <a:rPr lang="es-MX" dirty="0" smtClean="0"/>
              <a:t>, </a:t>
            </a:r>
            <a:r>
              <a:rPr lang="es-MX" dirty="0" err="1" smtClean="0"/>
              <a:t>later</a:t>
            </a:r>
            <a:r>
              <a:rPr lang="es-MX" dirty="0" smtClean="0"/>
              <a:t> </a:t>
            </a:r>
            <a:r>
              <a:rPr lang="es-MX" dirty="0" err="1" smtClean="0"/>
              <a:t>called</a:t>
            </a:r>
            <a:r>
              <a:rPr lang="es-MX" dirty="0" smtClean="0"/>
              <a:t> </a:t>
            </a:r>
            <a:r>
              <a:rPr lang="es-MX" i="1" dirty="0" err="1" smtClean="0"/>
              <a:t>path</a:t>
            </a:r>
            <a:r>
              <a:rPr lang="es-MX" i="1" dirty="0" smtClean="0"/>
              <a:t> </a:t>
            </a:r>
            <a:r>
              <a:rPr lang="es-MX" i="1" dirty="0" err="1" smtClean="0"/>
              <a:t>diagram</a:t>
            </a:r>
            <a:r>
              <a:rPr lang="es-MX" dirty="0" smtClean="0"/>
              <a:t> in </a:t>
            </a:r>
            <a:r>
              <a:rPr lang="es-MX" dirty="0" err="1" smtClean="0"/>
              <a:t>which</a:t>
            </a:r>
            <a:r>
              <a:rPr lang="es-MX" dirty="0" smtClean="0"/>
              <a:t> </a:t>
            </a:r>
            <a:r>
              <a:rPr lang="es-MX" dirty="0" err="1" smtClean="0"/>
              <a:t>arrows</a:t>
            </a:r>
            <a:r>
              <a:rPr lang="es-MX" dirty="0" smtClean="0"/>
              <a:t> are </a:t>
            </a:r>
            <a:r>
              <a:rPr lang="es-MX" dirty="0" err="1" smtClean="0"/>
              <a:t>drawn</a:t>
            </a:r>
            <a:r>
              <a:rPr lang="es-MX" dirty="0" smtClean="0"/>
              <a:t> </a:t>
            </a:r>
            <a:r>
              <a:rPr lang="es-MX" dirty="0" err="1" smtClean="0"/>
              <a:t>from</a:t>
            </a:r>
            <a:r>
              <a:rPr lang="es-MX" dirty="0" smtClean="0"/>
              <a:t> causes </a:t>
            </a:r>
            <a:r>
              <a:rPr lang="es-MX" dirty="0" err="1" smtClean="0"/>
              <a:t>to</a:t>
            </a:r>
            <a:r>
              <a:rPr lang="es-MX" dirty="0" smtClean="0"/>
              <a:t> </a:t>
            </a:r>
            <a:r>
              <a:rPr lang="es-MX" dirty="0" err="1" smtClean="0"/>
              <a:t>effects</a:t>
            </a:r>
            <a:r>
              <a:rPr lang="es-MX" dirty="0" smtClean="0"/>
              <a:t>” [PearlJ2009]</a:t>
            </a:r>
          </a:p>
          <a:p>
            <a:endParaRPr lang="es-MX" dirty="0" smtClean="0"/>
          </a:p>
          <a:p>
            <a:pPr lvl="1"/>
            <a:r>
              <a:rPr lang="es-MX" dirty="0" err="1" smtClean="0"/>
              <a:t>Feedback</a:t>
            </a:r>
            <a:r>
              <a:rPr lang="es-MX" dirty="0" smtClean="0"/>
              <a:t> and </a:t>
            </a:r>
            <a:r>
              <a:rPr lang="es-MX" dirty="0" err="1" smtClean="0"/>
              <a:t>instantaneous</a:t>
            </a:r>
            <a:r>
              <a:rPr lang="es-MX" dirty="0" smtClean="0"/>
              <a:t> </a:t>
            </a:r>
            <a:r>
              <a:rPr lang="es-MX" dirty="0" err="1" smtClean="0"/>
              <a:t>causality</a:t>
            </a:r>
            <a:r>
              <a:rPr lang="es-MX" dirty="0" smtClean="0"/>
              <a:t> in </a:t>
            </a:r>
            <a:r>
              <a:rPr lang="es-MX" dirty="0" err="1" smtClean="0"/>
              <a:t>any</a:t>
            </a:r>
            <a:r>
              <a:rPr lang="es-MX" dirty="0" smtClean="0"/>
              <a:t> case are a </a:t>
            </a:r>
            <a:r>
              <a:rPr lang="es-MX" dirty="0" err="1" smtClean="0"/>
              <a:t>double</a:t>
            </a:r>
            <a:r>
              <a:rPr lang="es-MX" dirty="0" smtClean="0"/>
              <a:t> </a:t>
            </a:r>
            <a:r>
              <a:rPr lang="es-MX" dirty="0" err="1" smtClean="0"/>
              <a:t>causation</a:t>
            </a:r>
            <a:r>
              <a:rPr lang="es-MX" dirty="0" smtClean="0"/>
              <a:t>.</a:t>
            </a:r>
            <a:endParaRPr lang="en-GB" dirty="0"/>
          </a:p>
        </p:txBody>
      </p:sp>
      <p:sp>
        <p:nvSpPr>
          <p:cNvPr id="4" name="3 Marcador de pie de página"/>
          <p:cNvSpPr>
            <a:spLocks noGrp="1"/>
          </p:cNvSpPr>
          <p:nvPr>
            <p:ph type="ftr" sz="quarter" idx="11"/>
          </p:nvPr>
        </p:nvSpPr>
        <p:spPr/>
        <p:txBody>
          <a:bodyPr/>
          <a:lstStyle/>
          <a:p>
            <a:r>
              <a:rPr lang="es-ES" smtClean="0"/>
              <a:t>Felipe Orihuela-Espina (INAOE)</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53</a:t>
            </a:fld>
            <a:endParaRPr lang="es-E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err="1" smtClean="0"/>
              <a:t>From</a:t>
            </a:r>
            <a:r>
              <a:rPr lang="es-MX" dirty="0" smtClean="0"/>
              <a:t> </a:t>
            </a:r>
            <a:r>
              <a:rPr lang="es-MX" dirty="0" err="1" smtClean="0"/>
              <a:t>association</a:t>
            </a:r>
            <a:r>
              <a:rPr lang="es-MX" dirty="0" smtClean="0"/>
              <a:t> </a:t>
            </a:r>
            <a:r>
              <a:rPr lang="es-MX" dirty="0" err="1" smtClean="0"/>
              <a:t>to</a:t>
            </a:r>
            <a:r>
              <a:rPr lang="es-MX" dirty="0" smtClean="0"/>
              <a:t> </a:t>
            </a:r>
            <a:r>
              <a:rPr lang="es-MX" dirty="0" err="1" smtClean="0"/>
              <a:t>causation</a:t>
            </a:r>
            <a:endParaRPr lang="en-GB" dirty="0"/>
          </a:p>
        </p:txBody>
      </p:sp>
      <p:sp>
        <p:nvSpPr>
          <p:cNvPr id="3" name="2 Marcador de contenido"/>
          <p:cNvSpPr>
            <a:spLocks noGrp="1"/>
          </p:cNvSpPr>
          <p:nvPr>
            <p:ph idx="1"/>
          </p:nvPr>
        </p:nvSpPr>
        <p:spPr>
          <a:xfrm>
            <a:off x="457200" y="1643050"/>
            <a:ext cx="8229600" cy="4483113"/>
          </a:xfrm>
        </p:spPr>
        <p:txBody>
          <a:bodyPr/>
          <a:lstStyle/>
          <a:p>
            <a:pPr marL="514350" indent="-514350"/>
            <a:r>
              <a:rPr lang="es-MX" dirty="0" err="1" smtClean="0"/>
              <a:t>Barriers</a:t>
            </a:r>
            <a:r>
              <a:rPr lang="es-MX" dirty="0" smtClean="0"/>
              <a:t> </a:t>
            </a:r>
            <a:r>
              <a:rPr lang="es-MX" dirty="0" err="1" smtClean="0"/>
              <a:t>between</a:t>
            </a:r>
            <a:r>
              <a:rPr lang="es-MX" dirty="0" smtClean="0"/>
              <a:t> </a:t>
            </a:r>
            <a:r>
              <a:rPr lang="es-MX" dirty="0" err="1" smtClean="0"/>
              <a:t>classical</a:t>
            </a:r>
            <a:r>
              <a:rPr lang="es-MX" dirty="0" smtClean="0"/>
              <a:t> </a:t>
            </a:r>
            <a:r>
              <a:rPr lang="es-MX" dirty="0" err="1" smtClean="0"/>
              <a:t>statistics</a:t>
            </a:r>
            <a:r>
              <a:rPr lang="es-MX" dirty="0" smtClean="0"/>
              <a:t> and causal </a:t>
            </a:r>
            <a:r>
              <a:rPr lang="es-MX" dirty="0" err="1" smtClean="0"/>
              <a:t>analysis</a:t>
            </a:r>
            <a:r>
              <a:rPr lang="es-MX" dirty="0" smtClean="0"/>
              <a:t> [PearlJ2009]</a:t>
            </a:r>
          </a:p>
          <a:p>
            <a:pPr marL="514350" indent="-514350"/>
            <a:endParaRPr lang="es-MX" dirty="0" smtClean="0"/>
          </a:p>
          <a:p>
            <a:pPr marL="914400" lvl="1" indent="-514350">
              <a:buFont typeface="+mj-lt"/>
              <a:buAutoNum type="arabicPeriod"/>
            </a:pPr>
            <a:r>
              <a:rPr lang="es-MX" dirty="0" err="1" smtClean="0"/>
              <a:t>Coping</a:t>
            </a:r>
            <a:r>
              <a:rPr lang="es-MX" dirty="0" smtClean="0"/>
              <a:t> </a:t>
            </a:r>
            <a:r>
              <a:rPr lang="es-MX" dirty="0" err="1" smtClean="0"/>
              <a:t>with</a:t>
            </a:r>
            <a:r>
              <a:rPr lang="es-MX" dirty="0" smtClean="0"/>
              <a:t> </a:t>
            </a:r>
            <a:r>
              <a:rPr lang="es-MX" dirty="0" err="1" smtClean="0"/>
              <a:t>untested</a:t>
            </a:r>
            <a:r>
              <a:rPr lang="es-MX" dirty="0" smtClean="0"/>
              <a:t> </a:t>
            </a:r>
            <a:r>
              <a:rPr lang="es-MX" dirty="0" err="1" smtClean="0"/>
              <a:t>assumptions</a:t>
            </a:r>
            <a:r>
              <a:rPr lang="es-MX" dirty="0" smtClean="0"/>
              <a:t> and </a:t>
            </a:r>
            <a:r>
              <a:rPr lang="es-MX" dirty="0" err="1" smtClean="0"/>
              <a:t>changing</a:t>
            </a:r>
            <a:r>
              <a:rPr lang="es-MX" dirty="0" smtClean="0"/>
              <a:t> </a:t>
            </a:r>
            <a:r>
              <a:rPr lang="es-MX" dirty="0" err="1" smtClean="0"/>
              <a:t>conditions</a:t>
            </a:r>
            <a:endParaRPr lang="es-MX" dirty="0" smtClean="0"/>
          </a:p>
          <a:p>
            <a:pPr marL="914400" lvl="1" indent="-514350">
              <a:buFont typeface="+mj-lt"/>
              <a:buAutoNum type="arabicPeriod"/>
            </a:pPr>
            <a:endParaRPr lang="es-MX" dirty="0" smtClean="0"/>
          </a:p>
          <a:p>
            <a:pPr marL="914400" lvl="1" indent="-514350">
              <a:buFont typeface="+mj-lt"/>
              <a:buAutoNum type="arabicPeriod"/>
            </a:pPr>
            <a:r>
              <a:rPr lang="es-MX" dirty="0" err="1" smtClean="0"/>
              <a:t>Inappropiate</a:t>
            </a:r>
            <a:r>
              <a:rPr lang="es-MX" dirty="0" smtClean="0"/>
              <a:t> </a:t>
            </a:r>
            <a:r>
              <a:rPr lang="es-MX" dirty="0" err="1" smtClean="0"/>
              <a:t>mathematical</a:t>
            </a:r>
            <a:r>
              <a:rPr lang="es-MX" dirty="0" smtClean="0"/>
              <a:t> </a:t>
            </a:r>
            <a:r>
              <a:rPr lang="es-MX" dirty="0" err="1" smtClean="0"/>
              <a:t>notation</a:t>
            </a:r>
            <a:endParaRPr lang="en-GB"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54</a:t>
            </a:fld>
            <a:endParaRPr lang="es-ES"/>
          </a:p>
        </p:txBody>
      </p:sp>
      <p:sp>
        <p:nvSpPr>
          <p:cNvPr id="6" name="5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err="1" smtClean="0"/>
              <a:t>Causality</a:t>
            </a:r>
            <a:endParaRPr lang="en-GB" dirty="0"/>
          </a:p>
        </p:txBody>
      </p:sp>
      <p:sp>
        <p:nvSpPr>
          <p:cNvPr id="5" name="4 Marcador de contenido"/>
          <p:cNvSpPr>
            <a:spLocks noGrp="1"/>
          </p:cNvSpPr>
          <p:nvPr>
            <p:ph idx="1"/>
          </p:nvPr>
        </p:nvSpPr>
        <p:spPr>
          <a:xfrm>
            <a:off x="1071538" y="1600200"/>
            <a:ext cx="7615262" cy="4525963"/>
          </a:xfrm>
        </p:spPr>
        <p:txBody>
          <a:bodyPr>
            <a:normAutofit fontScale="77500" lnSpcReduction="20000"/>
          </a:bodyPr>
          <a:lstStyle/>
          <a:p>
            <a:r>
              <a:rPr lang="es-MX" dirty="0" err="1" smtClean="0">
                <a:solidFill>
                  <a:srgbClr val="FF0000"/>
                </a:solidFill>
              </a:rPr>
              <a:t>Zero-level</a:t>
            </a:r>
            <a:r>
              <a:rPr lang="es-MX" dirty="0" smtClean="0">
                <a:solidFill>
                  <a:srgbClr val="FF0000"/>
                </a:solidFill>
              </a:rPr>
              <a:t> </a:t>
            </a:r>
            <a:r>
              <a:rPr lang="es-MX" dirty="0" err="1" smtClean="0">
                <a:solidFill>
                  <a:srgbClr val="FF0000"/>
                </a:solidFill>
              </a:rPr>
              <a:t>causality</a:t>
            </a:r>
            <a:r>
              <a:rPr lang="es-MX" dirty="0" smtClean="0"/>
              <a:t>: a </a:t>
            </a:r>
            <a:r>
              <a:rPr lang="es-MX" i="1" dirty="0" err="1" smtClean="0">
                <a:solidFill>
                  <a:srgbClr val="00B050"/>
                </a:solidFill>
              </a:rPr>
              <a:t>statistical</a:t>
            </a:r>
            <a:r>
              <a:rPr lang="es-MX" i="1" dirty="0" smtClean="0">
                <a:solidFill>
                  <a:srgbClr val="00B050"/>
                </a:solidFill>
              </a:rPr>
              <a:t> </a:t>
            </a:r>
            <a:r>
              <a:rPr lang="es-MX" i="1" dirty="0" err="1" smtClean="0">
                <a:solidFill>
                  <a:srgbClr val="00B050"/>
                </a:solidFill>
              </a:rPr>
              <a:t>association</a:t>
            </a:r>
            <a:r>
              <a:rPr lang="es-MX" dirty="0" smtClean="0"/>
              <a:t>, </a:t>
            </a:r>
            <a:r>
              <a:rPr lang="es-MX" dirty="0" err="1" smtClean="0"/>
              <a:t>i.e.</a:t>
            </a:r>
            <a:r>
              <a:rPr lang="es-MX" dirty="0" smtClean="0"/>
              <a:t> non-</a:t>
            </a:r>
            <a:r>
              <a:rPr lang="es-MX" dirty="0" err="1" smtClean="0"/>
              <a:t>independence</a:t>
            </a:r>
            <a:r>
              <a:rPr lang="es-MX" dirty="0" smtClean="0"/>
              <a:t>, </a:t>
            </a:r>
            <a:r>
              <a:rPr lang="es-MX" dirty="0" err="1" smtClean="0">
                <a:solidFill>
                  <a:srgbClr val="00B050"/>
                </a:solidFill>
              </a:rPr>
              <a:t>which</a:t>
            </a:r>
            <a:r>
              <a:rPr lang="es-MX" dirty="0" smtClean="0">
                <a:solidFill>
                  <a:srgbClr val="00B050"/>
                </a:solidFill>
              </a:rPr>
              <a:t> </a:t>
            </a:r>
            <a:r>
              <a:rPr lang="es-MX" dirty="0" err="1" smtClean="0">
                <a:solidFill>
                  <a:srgbClr val="00B050"/>
                </a:solidFill>
              </a:rPr>
              <a:t>cannot</a:t>
            </a:r>
            <a:r>
              <a:rPr lang="es-MX" dirty="0" smtClean="0">
                <a:solidFill>
                  <a:srgbClr val="00B050"/>
                </a:solidFill>
              </a:rPr>
              <a:t> </a:t>
            </a:r>
            <a:r>
              <a:rPr lang="es-MX" dirty="0" err="1" smtClean="0">
                <a:solidFill>
                  <a:srgbClr val="00B050"/>
                </a:solidFill>
              </a:rPr>
              <a:t>be</a:t>
            </a:r>
            <a:r>
              <a:rPr lang="es-MX" dirty="0" smtClean="0">
                <a:solidFill>
                  <a:srgbClr val="00B050"/>
                </a:solidFill>
              </a:rPr>
              <a:t> removed </a:t>
            </a:r>
            <a:r>
              <a:rPr lang="es-MX" dirty="0" err="1" smtClean="0">
                <a:solidFill>
                  <a:srgbClr val="00B050"/>
                </a:solidFill>
              </a:rPr>
              <a:t>by</a:t>
            </a:r>
            <a:r>
              <a:rPr lang="es-MX" dirty="0" smtClean="0">
                <a:solidFill>
                  <a:srgbClr val="00B050"/>
                </a:solidFill>
              </a:rPr>
              <a:t> </a:t>
            </a:r>
            <a:r>
              <a:rPr lang="es-MX" dirty="0" err="1" smtClean="0">
                <a:solidFill>
                  <a:srgbClr val="00B050"/>
                </a:solidFill>
              </a:rPr>
              <a:t>conditioning</a:t>
            </a:r>
            <a:r>
              <a:rPr lang="es-MX" dirty="0" smtClean="0">
                <a:solidFill>
                  <a:srgbClr val="00B050"/>
                </a:solidFill>
              </a:rPr>
              <a:t> </a:t>
            </a:r>
            <a:r>
              <a:rPr lang="es-MX" dirty="0" err="1" smtClean="0">
                <a:solidFill>
                  <a:srgbClr val="00B050"/>
                </a:solidFill>
              </a:rPr>
              <a:t>on</a:t>
            </a:r>
            <a:r>
              <a:rPr lang="es-MX" dirty="0" smtClean="0">
                <a:solidFill>
                  <a:srgbClr val="00B050"/>
                </a:solidFill>
              </a:rPr>
              <a:t> </a:t>
            </a:r>
            <a:r>
              <a:rPr lang="es-MX" dirty="0" err="1" smtClean="0">
                <a:solidFill>
                  <a:srgbClr val="00B050"/>
                </a:solidFill>
              </a:rPr>
              <a:t>allowable</a:t>
            </a:r>
            <a:r>
              <a:rPr lang="es-MX" dirty="0" smtClean="0">
                <a:solidFill>
                  <a:srgbClr val="00B050"/>
                </a:solidFill>
              </a:rPr>
              <a:t> </a:t>
            </a:r>
            <a:r>
              <a:rPr lang="es-MX" dirty="0" err="1" smtClean="0">
                <a:solidFill>
                  <a:srgbClr val="00B050"/>
                </a:solidFill>
              </a:rPr>
              <a:t>alternative</a:t>
            </a:r>
            <a:r>
              <a:rPr lang="es-MX" dirty="0" smtClean="0">
                <a:solidFill>
                  <a:srgbClr val="00B050"/>
                </a:solidFill>
              </a:rPr>
              <a:t> </a:t>
            </a:r>
            <a:r>
              <a:rPr lang="es-MX" dirty="0" err="1" smtClean="0">
                <a:solidFill>
                  <a:srgbClr val="00B050"/>
                </a:solidFill>
              </a:rPr>
              <a:t>features</a:t>
            </a:r>
            <a:r>
              <a:rPr lang="es-MX" dirty="0" smtClean="0"/>
              <a:t>.</a:t>
            </a:r>
          </a:p>
          <a:p>
            <a:pPr lvl="1"/>
            <a:r>
              <a:rPr lang="es-MX" dirty="0" err="1" smtClean="0"/>
              <a:t>i.e.</a:t>
            </a:r>
            <a:r>
              <a:rPr lang="es-MX" dirty="0" smtClean="0"/>
              <a:t> </a:t>
            </a:r>
            <a:r>
              <a:rPr lang="es-MX" dirty="0" err="1" smtClean="0"/>
              <a:t>Granger’s</a:t>
            </a:r>
            <a:r>
              <a:rPr lang="es-MX" dirty="0" smtClean="0"/>
              <a:t>, </a:t>
            </a:r>
            <a:r>
              <a:rPr lang="es-MX" dirty="0" err="1" smtClean="0"/>
              <a:t>Topological</a:t>
            </a:r>
            <a:endParaRPr lang="es-MX" dirty="0" smtClean="0"/>
          </a:p>
          <a:p>
            <a:r>
              <a:rPr lang="es-MX" dirty="0" err="1" smtClean="0">
                <a:solidFill>
                  <a:srgbClr val="FF0000"/>
                </a:solidFill>
              </a:rPr>
              <a:t>First-level</a:t>
            </a:r>
            <a:r>
              <a:rPr lang="es-MX" dirty="0" smtClean="0">
                <a:solidFill>
                  <a:srgbClr val="FF0000"/>
                </a:solidFill>
              </a:rPr>
              <a:t> </a:t>
            </a:r>
            <a:r>
              <a:rPr lang="es-MX" dirty="0" err="1" smtClean="0">
                <a:solidFill>
                  <a:srgbClr val="FF0000"/>
                </a:solidFill>
              </a:rPr>
              <a:t>causality</a:t>
            </a:r>
            <a:r>
              <a:rPr lang="es-MX" dirty="0" smtClean="0"/>
              <a:t>: Use of a </a:t>
            </a:r>
            <a:r>
              <a:rPr lang="es-MX" dirty="0" err="1" smtClean="0"/>
              <a:t>treatment</a:t>
            </a:r>
            <a:r>
              <a:rPr lang="es-MX" dirty="0" smtClean="0"/>
              <a:t> </a:t>
            </a:r>
            <a:r>
              <a:rPr lang="es-MX" dirty="0" err="1" smtClean="0"/>
              <a:t>over</a:t>
            </a:r>
            <a:r>
              <a:rPr lang="es-MX" dirty="0" smtClean="0"/>
              <a:t> </a:t>
            </a:r>
            <a:r>
              <a:rPr lang="es-MX" dirty="0" err="1" smtClean="0"/>
              <a:t>another</a:t>
            </a:r>
            <a:r>
              <a:rPr lang="es-MX" dirty="0" smtClean="0"/>
              <a:t> causes a </a:t>
            </a:r>
            <a:r>
              <a:rPr lang="es-MX" dirty="0" err="1" smtClean="0"/>
              <a:t>change</a:t>
            </a:r>
            <a:r>
              <a:rPr lang="es-MX" dirty="0" smtClean="0"/>
              <a:t> in </a:t>
            </a:r>
            <a:r>
              <a:rPr lang="es-MX" dirty="0" err="1" smtClean="0"/>
              <a:t>outcome</a:t>
            </a:r>
            <a:endParaRPr lang="es-MX" dirty="0" smtClean="0"/>
          </a:p>
          <a:p>
            <a:pPr lvl="1"/>
            <a:r>
              <a:rPr lang="es-MX" dirty="0" err="1" smtClean="0"/>
              <a:t>i.e.</a:t>
            </a:r>
            <a:r>
              <a:rPr lang="es-MX" dirty="0" smtClean="0"/>
              <a:t> </a:t>
            </a:r>
            <a:r>
              <a:rPr lang="es-MX" dirty="0" err="1" smtClean="0"/>
              <a:t>Rubin’s</a:t>
            </a:r>
            <a:r>
              <a:rPr lang="es-MX" dirty="0" smtClean="0"/>
              <a:t>, </a:t>
            </a:r>
            <a:r>
              <a:rPr lang="es-MX" dirty="0" err="1" smtClean="0"/>
              <a:t>Pearl’s</a:t>
            </a:r>
            <a:endParaRPr lang="es-MX" dirty="0" smtClean="0"/>
          </a:p>
          <a:p>
            <a:r>
              <a:rPr lang="es-MX" dirty="0" err="1" smtClean="0">
                <a:solidFill>
                  <a:srgbClr val="FF0000"/>
                </a:solidFill>
              </a:rPr>
              <a:t>Second-level</a:t>
            </a:r>
            <a:r>
              <a:rPr lang="es-MX" dirty="0" smtClean="0">
                <a:solidFill>
                  <a:srgbClr val="FF0000"/>
                </a:solidFill>
              </a:rPr>
              <a:t> </a:t>
            </a:r>
            <a:r>
              <a:rPr lang="es-MX" dirty="0" err="1" smtClean="0">
                <a:solidFill>
                  <a:srgbClr val="FF0000"/>
                </a:solidFill>
              </a:rPr>
              <a:t>causality</a:t>
            </a:r>
            <a:r>
              <a:rPr lang="es-MX" dirty="0" smtClean="0"/>
              <a:t>: </a:t>
            </a:r>
            <a:r>
              <a:rPr lang="es-MX" dirty="0" err="1" smtClean="0"/>
              <a:t>Explanation</a:t>
            </a:r>
            <a:r>
              <a:rPr lang="es-MX" dirty="0" smtClean="0"/>
              <a:t> </a:t>
            </a:r>
            <a:r>
              <a:rPr lang="es-MX" dirty="0" err="1" smtClean="0"/>
              <a:t>via</a:t>
            </a:r>
            <a:r>
              <a:rPr lang="es-MX" dirty="0" smtClean="0"/>
              <a:t> a </a:t>
            </a:r>
            <a:r>
              <a:rPr lang="es-MX" dirty="0" err="1" smtClean="0"/>
              <a:t>generating</a:t>
            </a:r>
            <a:r>
              <a:rPr lang="es-MX" dirty="0" smtClean="0"/>
              <a:t> </a:t>
            </a:r>
            <a:r>
              <a:rPr lang="es-MX" dirty="0" err="1" smtClean="0"/>
              <a:t>process</a:t>
            </a:r>
            <a:r>
              <a:rPr lang="es-MX" dirty="0" smtClean="0"/>
              <a:t>, provisional and </a:t>
            </a:r>
            <a:r>
              <a:rPr lang="es-MX" dirty="0" err="1" smtClean="0"/>
              <a:t>hardly</a:t>
            </a:r>
            <a:r>
              <a:rPr lang="es-MX" dirty="0" smtClean="0"/>
              <a:t> </a:t>
            </a:r>
            <a:r>
              <a:rPr lang="es-MX" dirty="0" err="1" smtClean="0"/>
              <a:t>lending</a:t>
            </a:r>
            <a:r>
              <a:rPr lang="es-MX" dirty="0" smtClean="0"/>
              <a:t> </a:t>
            </a:r>
            <a:r>
              <a:rPr lang="es-MX" dirty="0" err="1" smtClean="0"/>
              <a:t>to</a:t>
            </a:r>
            <a:r>
              <a:rPr lang="es-MX" dirty="0" smtClean="0"/>
              <a:t> formal </a:t>
            </a:r>
            <a:r>
              <a:rPr lang="es-MX" dirty="0" err="1" smtClean="0"/>
              <a:t>characterization</a:t>
            </a:r>
            <a:r>
              <a:rPr lang="es-MX" dirty="0" smtClean="0"/>
              <a:t>, </a:t>
            </a:r>
            <a:r>
              <a:rPr lang="es-MX" dirty="0" err="1" smtClean="0"/>
              <a:t>either</a:t>
            </a:r>
            <a:r>
              <a:rPr lang="es-MX" dirty="0" smtClean="0"/>
              <a:t> </a:t>
            </a:r>
            <a:r>
              <a:rPr lang="es-MX" dirty="0" err="1" smtClean="0"/>
              <a:t>merely</a:t>
            </a:r>
            <a:r>
              <a:rPr lang="es-MX" dirty="0" smtClean="0"/>
              <a:t> </a:t>
            </a:r>
            <a:r>
              <a:rPr lang="es-MX" dirty="0" err="1" smtClean="0"/>
              <a:t>hypothesized</a:t>
            </a:r>
            <a:r>
              <a:rPr lang="es-MX" dirty="0" smtClean="0"/>
              <a:t> </a:t>
            </a:r>
            <a:r>
              <a:rPr lang="es-MX" dirty="0" err="1" smtClean="0"/>
              <a:t>or</a:t>
            </a:r>
            <a:r>
              <a:rPr lang="es-MX" dirty="0" smtClean="0"/>
              <a:t> </a:t>
            </a:r>
            <a:r>
              <a:rPr lang="es-MX" dirty="0" err="1" smtClean="0"/>
              <a:t>solidly</a:t>
            </a:r>
            <a:r>
              <a:rPr lang="es-MX" dirty="0" smtClean="0"/>
              <a:t> </a:t>
            </a:r>
            <a:r>
              <a:rPr lang="es-MX" dirty="0" err="1" smtClean="0"/>
              <a:t>based</a:t>
            </a:r>
            <a:r>
              <a:rPr lang="es-MX" dirty="0" smtClean="0"/>
              <a:t> </a:t>
            </a:r>
            <a:r>
              <a:rPr lang="es-MX" dirty="0" err="1" smtClean="0"/>
              <a:t>on</a:t>
            </a:r>
            <a:r>
              <a:rPr lang="es-MX" dirty="0" smtClean="0"/>
              <a:t> </a:t>
            </a:r>
            <a:r>
              <a:rPr lang="es-MX" dirty="0" err="1" smtClean="0"/>
              <a:t>evidence</a:t>
            </a:r>
            <a:endParaRPr lang="es-MX" dirty="0" smtClean="0"/>
          </a:p>
          <a:p>
            <a:pPr lvl="1"/>
            <a:r>
              <a:rPr lang="es-MX" dirty="0" err="1" smtClean="0"/>
              <a:t>i.e.</a:t>
            </a:r>
            <a:r>
              <a:rPr lang="es-MX" dirty="0" smtClean="0"/>
              <a:t> </a:t>
            </a:r>
            <a:r>
              <a:rPr lang="es-MX" dirty="0" err="1" smtClean="0"/>
              <a:t>Suppe’s</a:t>
            </a:r>
            <a:r>
              <a:rPr lang="es-MX" dirty="0" smtClean="0"/>
              <a:t>, </a:t>
            </a:r>
            <a:r>
              <a:rPr lang="es-MX" dirty="0" err="1" smtClean="0"/>
              <a:t>Wright’s</a:t>
            </a:r>
            <a:r>
              <a:rPr lang="es-MX" dirty="0" smtClean="0"/>
              <a:t> </a:t>
            </a:r>
            <a:r>
              <a:rPr lang="es-MX" dirty="0" err="1" smtClean="0"/>
              <a:t>path</a:t>
            </a:r>
            <a:r>
              <a:rPr lang="es-MX" dirty="0" smtClean="0"/>
              <a:t> </a:t>
            </a:r>
            <a:r>
              <a:rPr lang="es-MX" dirty="0" err="1" smtClean="0"/>
              <a:t>analysis</a:t>
            </a:r>
            <a:endParaRPr lang="es-MX" dirty="0" smtClean="0"/>
          </a:p>
          <a:p>
            <a:pPr lvl="1"/>
            <a:r>
              <a:rPr lang="es-MX" dirty="0" err="1" smtClean="0"/>
              <a:t>e.g.</a:t>
            </a:r>
            <a:r>
              <a:rPr lang="es-MX" dirty="0" smtClean="0"/>
              <a:t> Smoking causes </a:t>
            </a:r>
            <a:r>
              <a:rPr lang="es-MX" dirty="0" err="1" smtClean="0"/>
              <a:t>lung</a:t>
            </a:r>
            <a:r>
              <a:rPr lang="es-MX" dirty="0" smtClean="0"/>
              <a:t> </a:t>
            </a:r>
            <a:r>
              <a:rPr lang="es-MX" dirty="0" err="1" smtClean="0"/>
              <a:t>cancer</a:t>
            </a:r>
            <a:endParaRPr lang="en-GB" dirty="0"/>
          </a:p>
        </p:txBody>
      </p:sp>
      <p:sp>
        <p:nvSpPr>
          <p:cNvPr id="6" name="5 CuadroTexto"/>
          <p:cNvSpPr txBox="1"/>
          <p:nvPr/>
        </p:nvSpPr>
        <p:spPr>
          <a:xfrm>
            <a:off x="0" y="6519446"/>
            <a:ext cx="2500298" cy="338554"/>
          </a:xfrm>
          <a:prstGeom prst="rect">
            <a:avLst/>
          </a:prstGeom>
          <a:noFill/>
        </p:spPr>
        <p:txBody>
          <a:bodyPr wrap="square" rtlCol="0">
            <a:spAutoFit/>
          </a:bodyPr>
          <a:lstStyle/>
          <a:p>
            <a:r>
              <a:rPr lang="es-MX" sz="1600" dirty="0" err="1" smtClean="0"/>
              <a:t>Inspired</a:t>
            </a:r>
            <a:r>
              <a:rPr lang="es-MX" sz="1600" dirty="0" smtClean="0"/>
              <a:t> </a:t>
            </a:r>
            <a:r>
              <a:rPr lang="es-MX" sz="1600" dirty="0" err="1" smtClean="0"/>
              <a:t>from</a:t>
            </a:r>
            <a:r>
              <a:rPr lang="es-MX" sz="1600" dirty="0" smtClean="0"/>
              <a:t> [CoxDR2004]</a:t>
            </a:r>
            <a:endParaRPr lang="en-GB" sz="1600" dirty="0"/>
          </a:p>
        </p:txBody>
      </p:sp>
      <p:sp>
        <p:nvSpPr>
          <p:cNvPr id="7" name="6 Flecha arriba y abajo"/>
          <p:cNvSpPr/>
          <p:nvPr/>
        </p:nvSpPr>
        <p:spPr>
          <a:xfrm>
            <a:off x="500034" y="1571612"/>
            <a:ext cx="484632" cy="4572032"/>
          </a:xfrm>
          <a:prstGeom prst="upDownArrow">
            <a:avLst/>
          </a:prstGeom>
          <a:gradFill>
            <a:gsLst>
              <a:gs pos="0">
                <a:srgbClr val="FF0000"/>
              </a:gs>
              <a:gs pos="100000">
                <a:schemeClr val="tx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7 CuadroTexto"/>
          <p:cNvSpPr txBox="1"/>
          <p:nvPr/>
        </p:nvSpPr>
        <p:spPr>
          <a:xfrm rot="16200000">
            <a:off x="207710" y="2214554"/>
            <a:ext cx="1003288" cy="369332"/>
          </a:xfrm>
          <a:prstGeom prst="rect">
            <a:avLst/>
          </a:prstGeom>
          <a:noFill/>
        </p:spPr>
        <p:txBody>
          <a:bodyPr wrap="none" rtlCol="0">
            <a:spAutoFit/>
          </a:bodyPr>
          <a:lstStyle/>
          <a:p>
            <a:r>
              <a:rPr lang="es-MX" b="1" dirty="0" err="1" smtClean="0">
                <a:solidFill>
                  <a:schemeClr val="bg1"/>
                </a:solidFill>
              </a:rPr>
              <a:t>Stronger</a:t>
            </a:r>
            <a:endParaRPr lang="en-GB" b="1" dirty="0">
              <a:solidFill>
                <a:schemeClr val="bg1"/>
              </a:solidFill>
            </a:endParaRPr>
          </a:p>
        </p:txBody>
      </p:sp>
      <p:sp>
        <p:nvSpPr>
          <p:cNvPr id="9" name="8 CuadroTexto"/>
          <p:cNvSpPr txBox="1"/>
          <p:nvPr/>
        </p:nvSpPr>
        <p:spPr>
          <a:xfrm rot="16200000">
            <a:off x="255348" y="5103300"/>
            <a:ext cx="917174" cy="369332"/>
          </a:xfrm>
          <a:prstGeom prst="rect">
            <a:avLst/>
          </a:prstGeom>
          <a:noFill/>
        </p:spPr>
        <p:txBody>
          <a:bodyPr wrap="none" rtlCol="0">
            <a:spAutoFit/>
          </a:bodyPr>
          <a:lstStyle/>
          <a:p>
            <a:r>
              <a:rPr lang="es-MX" b="1" dirty="0" err="1" smtClean="0">
                <a:solidFill>
                  <a:schemeClr val="bg1"/>
                </a:solidFill>
              </a:rPr>
              <a:t>Weaker</a:t>
            </a:r>
            <a:endParaRPr lang="en-GB" b="1" dirty="0">
              <a:solidFill>
                <a:schemeClr val="bg1"/>
              </a:solidFill>
            </a:endParaRPr>
          </a:p>
        </p:txBody>
      </p:sp>
      <p:sp>
        <p:nvSpPr>
          <p:cNvPr id="10" name="9 Rectángulo redondeado"/>
          <p:cNvSpPr/>
          <p:nvPr/>
        </p:nvSpPr>
        <p:spPr>
          <a:xfrm>
            <a:off x="6372200" y="5373216"/>
            <a:ext cx="2286016"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It</a:t>
            </a:r>
            <a:r>
              <a:rPr lang="es-MX" dirty="0" smtClean="0"/>
              <a:t> </a:t>
            </a:r>
            <a:r>
              <a:rPr lang="es-MX" dirty="0" err="1" smtClean="0"/>
              <a:t>is</a:t>
            </a:r>
            <a:r>
              <a:rPr lang="es-MX" dirty="0" smtClean="0"/>
              <a:t> </a:t>
            </a:r>
            <a:r>
              <a:rPr lang="es-MX" dirty="0" err="1" smtClean="0"/>
              <a:t>debatable</a:t>
            </a:r>
            <a:r>
              <a:rPr lang="es-MX" dirty="0" smtClean="0"/>
              <a:t> </a:t>
            </a:r>
            <a:r>
              <a:rPr lang="es-MX" dirty="0" err="1" smtClean="0"/>
              <a:t>whether</a:t>
            </a:r>
            <a:r>
              <a:rPr lang="es-MX" dirty="0" smtClean="0"/>
              <a:t> </a:t>
            </a:r>
            <a:r>
              <a:rPr lang="es-MX" dirty="0" err="1" smtClean="0"/>
              <a:t>second</a:t>
            </a:r>
            <a:r>
              <a:rPr lang="es-MX" dirty="0" smtClean="0"/>
              <a:t> </a:t>
            </a:r>
            <a:r>
              <a:rPr lang="es-MX" dirty="0" err="1" smtClean="0"/>
              <a:t>level</a:t>
            </a:r>
            <a:r>
              <a:rPr lang="es-MX" dirty="0" smtClean="0"/>
              <a:t> </a:t>
            </a:r>
            <a:r>
              <a:rPr lang="es-MX" dirty="0" err="1" smtClean="0"/>
              <a:t>causality</a:t>
            </a:r>
            <a:r>
              <a:rPr lang="es-MX" dirty="0" smtClean="0"/>
              <a:t> </a:t>
            </a:r>
            <a:r>
              <a:rPr lang="es-MX" dirty="0" err="1" smtClean="0"/>
              <a:t>is</a:t>
            </a:r>
            <a:r>
              <a:rPr lang="es-MX" dirty="0" smtClean="0"/>
              <a:t> </a:t>
            </a:r>
            <a:r>
              <a:rPr lang="es-MX" dirty="0" err="1" smtClean="0"/>
              <a:t>indeed</a:t>
            </a:r>
            <a:r>
              <a:rPr lang="es-MX" dirty="0" smtClean="0"/>
              <a:t> </a:t>
            </a:r>
            <a:r>
              <a:rPr lang="es-MX" dirty="0" err="1" smtClean="0"/>
              <a:t>causality</a:t>
            </a:r>
            <a:r>
              <a:rPr lang="es-MX" dirty="0" smtClean="0"/>
              <a:t> </a:t>
            </a:r>
            <a:endParaRPr lang="en-GB" dirty="0"/>
          </a:p>
        </p:txBody>
      </p:sp>
      <p:sp>
        <p:nvSpPr>
          <p:cNvPr id="11" name="10 Marcador de número de diapositiva"/>
          <p:cNvSpPr>
            <a:spLocks noGrp="1"/>
          </p:cNvSpPr>
          <p:nvPr>
            <p:ph type="sldNum" sz="quarter" idx="12"/>
          </p:nvPr>
        </p:nvSpPr>
        <p:spPr/>
        <p:txBody>
          <a:bodyPr/>
          <a:lstStyle/>
          <a:p>
            <a:fld id="{132FADFE-3B8F-471C-ABF0-DBC7717ECBBC}" type="slidenum">
              <a:rPr lang="es-ES" smtClean="0"/>
              <a:pPr/>
              <a:t>55</a:t>
            </a:fld>
            <a:endParaRPr lang="es-ES" dirty="0"/>
          </a:p>
        </p:txBody>
      </p:sp>
      <p:sp>
        <p:nvSpPr>
          <p:cNvPr id="12" name="11 Marcador de pie de página"/>
          <p:cNvSpPr>
            <a:spLocks noGrp="1"/>
          </p:cNvSpPr>
          <p:nvPr>
            <p:ph type="ftr" sz="quarter" idx="11"/>
          </p:nvPr>
        </p:nvSpPr>
        <p:spPr/>
        <p:txBody>
          <a:bodyPr/>
          <a:lstStyle/>
          <a:p>
            <a:r>
              <a:rPr lang="es-ES" smtClean="0"/>
              <a:t>Felipe Orihuela-Espina (INAOE)</a:t>
            </a:r>
            <a:endParaRPr lang="es-ES"/>
          </a:p>
        </p:txBody>
      </p:sp>
      <p:sp>
        <p:nvSpPr>
          <p:cNvPr id="13" name="12 Rectángulo redondeado"/>
          <p:cNvSpPr/>
          <p:nvPr/>
        </p:nvSpPr>
        <p:spPr>
          <a:xfrm>
            <a:off x="3995936" y="836712"/>
            <a:ext cx="487830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Do </a:t>
            </a:r>
            <a:r>
              <a:rPr lang="es-MX" dirty="0" err="1" smtClean="0"/>
              <a:t>not</a:t>
            </a:r>
            <a:r>
              <a:rPr lang="es-MX" dirty="0" smtClean="0"/>
              <a:t> </a:t>
            </a:r>
            <a:r>
              <a:rPr lang="es-MX" dirty="0" err="1" smtClean="0"/>
              <a:t>extrapolate</a:t>
            </a:r>
            <a:r>
              <a:rPr lang="es-MX" dirty="0" smtClean="0"/>
              <a:t>! </a:t>
            </a:r>
            <a:r>
              <a:rPr lang="es-MX" dirty="0" err="1" smtClean="0"/>
              <a:t>Not</a:t>
            </a:r>
            <a:r>
              <a:rPr lang="es-MX" dirty="0" smtClean="0"/>
              <a:t> </a:t>
            </a:r>
            <a:r>
              <a:rPr lang="es-MX" dirty="0" err="1" smtClean="0"/>
              <a:t>every</a:t>
            </a:r>
            <a:r>
              <a:rPr lang="es-MX" dirty="0" smtClean="0"/>
              <a:t> </a:t>
            </a:r>
            <a:r>
              <a:rPr lang="es-MX" dirty="0" err="1" smtClean="0"/>
              <a:t>statistical</a:t>
            </a:r>
            <a:r>
              <a:rPr lang="es-MX" dirty="0" smtClean="0"/>
              <a:t> </a:t>
            </a:r>
            <a:r>
              <a:rPr lang="es-MX" dirty="0" err="1" smtClean="0"/>
              <a:t>association</a:t>
            </a:r>
            <a:r>
              <a:rPr lang="es-MX" dirty="0" smtClean="0"/>
              <a:t> </a:t>
            </a:r>
            <a:r>
              <a:rPr lang="es-MX" dirty="0" err="1" smtClean="0"/>
              <a:t>renders</a:t>
            </a:r>
            <a:r>
              <a:rPr lang="es-MX" dirty="0" smtClean="0"/>
              <a:t> </a:t>
            </a:r>
            <a:r>
              <a:rPr lang="es-MX" dirty="0" err="1" smtClean="0"/>
              <a:t>causality</a:t>
            </a:r>
            <a:r>
              <a:rPr lang="es-MX" dirty="0" smtClean="0"/>
              <a:t>…</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357158" y="1571612"/>
            <a:ext cx="8358246" cy="221457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1 Título"/>
          <p:cNvSpPr>
            <a:spLocks noGrp="1"/>
          </p:cNvSpPr>
          <p:nvPr>
            <p:ph type="title"/>
          </p:nvPr>
        </p:nvSpPr>
        <p:spPr/>
        <p:txBody>
          <a:bodyPr>
            <a:normAutofit fontScale="90000"/>
          </a:bodyPr>
          <a:lstStyle/>
          <a:p>
            <a:r>
              <a:rPr lang="es-MX" dirty="0" smtClean="0"/>
              <a:t>Variable </a:t>
            </a:r>
            <a:r>
              <a:rPr lang="es-MX" dirty="0" err="1" smtClean="0"/>
              <a:t>types</a:t>
            </a:r>
            <a:r>
              <a:rPr lang="es-MX" dirty="0" smtClean="0"/>
              <a:t> and </a:t>
            </a:r>
            <a:r>
              <a:rPr lang="es-MX" dirty="0" err="1" smtClean="0"/>
              <a:t>their</a:t>
            </a:r>
            <a:r>
              <a:rPr lang="es-MX" dirty="0" smtClean="0"/>
              <a:t> </a:t>
            </a:r>
            <a:r>
              <a:rPr lang="es-MX" dirty="0" err="1" smtClean="0"/>
              <a:t>joint</a:t>
            </a:r>
            <a:r>
              <a:rPr lang="es-MX" dirty="0" smtClean="0"/>
              <a:t> </a:t>
            </a:r>
            <a:r>
              <a:rPr lang="es-MX" dirty="0" err="1" smtClean="0"/>
              <a:t>probability</a:t>
            </a:r>
            <a:r>
              <a:rPr lang="es-MX" dirty="0" smtClean="0"/>
              <a:t> </a:t>
            </a:r>
            <a:r>
              <a:rPr lang="es-MX" dirty="0" err="1" smtClean="0"/>
              <a:t>distribution</a:t>
            </a:r>
            <a:endParaRPr lang="en-GB" dirty="0"/>
          </a:p>
        </p:txBody>
      </p:sp>
      <p:sp>
        <p:nvSpPr>
          <p:cNvPr id="3" name="2 Marcador de contenido"/>
          <p:cNvSpPr>
            <a:spLocks noGrp="1"/>
          </p:cNvSpPr>
          <p:nvPr>
            <p:ph idx="1"/>
          </p:nvPr>
        </p:nvSpPr>
        <p:spPr>
          <a:xfrm>
            <a:off x="457200" y="1600200"/>
            <a:ext cx="8186766" cy="4900634"/>
          </a:xfrm>
        </p:spPr>
        <p:txBody>
          <a:bodyPr>
            <a:normAutofit fontScale="85000" lnSpcReduction="20000"/>
          </a:bodyPr>
          <a:lstStyle/>
          <a:p>
            <a:r>
              <a:rPr lang="es-MX" b="1" dirty="0" smtClean="0">
                <a:solidFill>
                  <a:srgbClr val="FF0000"/>
                </a:solidFill>
              </a:rPr>
              <a:t>Variable </a:t>
            </a:r>
            <a:r>
              <a:rPr lang="es-MX" b="1" dirty="0" err="1" smtClean="0">
                <a:solidFill>
                  <a:srgbClr val="FF0000"/>
                </a:solidFill>
              </a:rPr>
              <a:t>types</a:t>
            </a:r>
            <a:r>
              <a:rPr lang="es-MX" dirty="0" smtClean="0"/>
              <a:t>:</a:t>
            </a:r>
          </a:p>
          <a:p>
            <a:pPr lvl="1"/>
            <a:r>
              <a:rPr lang="es-MX" b="1" dirty="0" err="1" smtClean="0">
                <a:solidFill>
                  <a:schemeClr val="tx2"/>
                </a:solidFill>
              </a:rPr>
              <a:t>Background</a:t>
            </a:r>
            <a:r>
              <a:rPr lang="es-MX" b="1" dirty="0" smtClean="0">
                <a:solidFill>
                  <a:schemeClr val="tx2"/>
                </a:solidFill>
              </a:rPr>
              <a:t> variables</a:t>
            </a:r>
            <a:r>
              <a:rPr lang="es-MX" b="1" dirty="0" smtClean="0"/>
              <a:t> </a:t>
            </a:r>
            <a:r>
              <a:rPr lang="es-MX" dirty="0" smtClean="0"/>
              <a:t>(B) – </a:t>
            </a:r>
            <a:r>
              <a:rPr lang="es-MX" dirty="0" err="1" smtClean="0"/>
              <a:t>specify</a:t>
            </a:r>
            <a:r>
              <a:rPr lang="es-MX" dirty="0" smtClean="0"/>
              <a:t> </a:t>
            </a:r>
            <a:r>
              <a:rPr lang="es-MX" dirty="0" err="1" smtClean="0"/>
              <a:t>what</a:t>
            </a:r>
            <a:r>
              <a:rPr lang="es-MX" dirty="0" smtClean="0"/>
              <a:t> </a:t>
            </a:r>
            <a:r>
              <a:rPr lang="es-MX" dirty="0" err="1" smtClean="0"/>
              <a:t>is</a:t>
            </a:r>
            <a:r>
              <a:rPr lang="es-MX" dirty="0" smtClean="0"/>
              <a:t> </a:t>
            </a:r>
            <a:r>
              <a:rPr lang="es-MX" dirty="0" err="1" smtClean="0"/>
              <a:t>fixed</a:t>
            </a:r>
            <a:endParaRPr lang="es-MX" dirty="0" smtClean="0"/>
          </a:p>
          <a:p>
            <a:pPr lvl="1"/>
            <a:r>
              <a:rPr lang="es-MX" b="1" dirty="0" err="1" smtClean="0">
                <a:solidFill>
                  <a:schemeClr val="tx2"/>
                </a:solidFill>
              </a:rPr>
              <a:t>Potential</a:t>
            </a:r>
            <a:r>
              <a:rPr lang="es-MX" b="1" dirty="0" smtClean="0">
                <a:solidFill>
                  <a:schemeClr val="tx2"/>
                </a:solidFill>
              </a:rPr>
              <a:t> causal variables </a:t>
            </a:r>
            <a:r>
              <a:rPr lang="es-MX" dirty="0" smtClean="0"/>
              <a:t>(C)</a:t>
            </a:r>
          </a:p>
          <a:p>
            <a:pPr lvl="1"/>
            <a:r>
              <a:rPr lang="es-MX" dirty="0" err="1" smtClean="0"/>
              <a:t>Intermediate</a:t>
            </a:r>
            <a:r>
              <a:rPr lang="es-MX" dirty="0" smtClean="0"/>
              <a:t> variables (I) – </a:t>
            </a:r>
            <a:r>
              <a:rPr lang="es-MX" dirty="0" err="1" smtClean="0"/>
              <a:t>surrogates</a:t>
            </a:r>
            <a:r>
              <a:rPr lang="es-MX" dirty="0" smtClean="0"/>
              <a:t>, </a:t>
            </a:r>
            <a:r>
              <a:rPr lang="es-MX" dirty="0" err="1" smtClean="0"/>
              <a:t>monitoring</a:t>
            </a:r>
            <a:r>
              <a:rPr lang="es-MX" dirty="0" smtClean="0"/>
              <a:t>, </a:t>
            </a:r>
            <a:r>
              <a:rPr lang="es-MX" dirty="0" err="1" smtClean="0"/>
              <a:t>pathways</a:t>
            </a:r>
            <a:r>
              <a:rPr lang="es-MX" dirty="0" smtClean="0"/>
              <a:t>, </a:t>
            </a:r>
            <a:r>
              <a:rPr lang="es-MX" dirty="0" err="1" smtClean="0"/>
              <a:t>etc</a:t>
            </a:r>
            <a:endParaRPr lang="es-MX" dirty="0" smtClean="0"/>
          </a:p>
          <a:p>
            <a:pPr lvl="1"/>
            <a:r>
              <a:rPr lang="es-MX" b="1" dirty="0" smtClean="0">
                <a:solidFill>
                  <a:schemeClr val="tx2"/>
                </a:solidFill>
              </a:rPr>
              <a:t>Response variables</a:t>
            </a:r>
            <a:r>
              <a:rPr lang="es-MX" dirty="0" smtClean="0">
                <a:solidFill>
                  <a:schemeClr val="tx2"/>
                </a:solidFill>
              </a:rPr>
              <a:t> </a:t>
            </a:r>
            <a:r>
              <a:rPr lang="es-MX" dirty="0" smtClean="0"/>
              <a:t>(R) – </a:t>
            </a:r>
            <a:r>
              <a:rPr lang="es-MX" dirty="0" err="1" smtClean="0"/>
              <a:t>observed</a:t>
            </a:r>
            <a:r>
              <a:rPr lang="es-MX" dirty="0" smtClean="0"/>
              <a:t> </a:t>
            </a:r>
            <a:r>
              <a:rPr lang="es-MX" dirty="0" err="1" smtClean="0"/>
              <a:t>effects</a:t>
            </a:r>
            <a:endParaRPr lang="es-MX" dirty="0" smtClean="0"/>
          </a:p>
          <a:p>
            <a:pPr lvl="1"/>
            <a:endParaRPr lang="es-MX" dirty="0" smtClean="0"/>
          </a:p>
          <a:p>
            <a:r>
              <a:rPr lang="es-MX" b="1" dirty="0" err="1" smtClean="0">
                <a:solidFill>
                  <a:srgbClr val="FF0000"/>
                </a:solidFill>
              </a:rPr>
              <a:t>Joint</a:t>
            </a:r>
            <a:r>
              <a:rPr lang="es-MX" b="1" dirty="0" smtClean="0">
                <a:solidFill>
                  <a:srgbClr val="FF0000"/>
                </a:solidFill>
              </a:rPr>
              <a:t> </a:t>
            </a:r>
            <a:r>
              <a:rPr lang="es-MX" b="1" dirty="0" err="1" smtClean="0">
                <a:solidFill>
                  <a:srgbClr val="FF0000"/>
                </a:solidFill>
              </a:rPr>
              <a:t>probability</a:t>
            </a:r>
            <a:r>
              <a:rPr lang="es-MX" b="1" dirty="0" smtClean="0">
                <a:solidFill>
                  <a:srgbClr val="FF0000"/>
                </a:solidFill>
              </a:rPr>
              <a:t> </a:t>
            </a:r>
            <a:r>
              <a:rPr lang="es-MX" b="1" dirty="0" err="1" smtClean="0">
                <a:solidFill>
                  <a:srgbClr val="FF0000"/>
                </a:solidFill>
              </a:rPr>
              <a:t>distribution</a:t>
            </a:r>
            <a:r>
              <a:rPr lang="es-MX" dirty="0" smtClean="0"/>
              <a:t> of </a:t>
            </a:r>
            <a:r>
              <a:rPr lang="es-MX" dirty="0" err="1" smtClean="0"/>
              <a:t>the</a:t>
            </a:r>
            <a:r>
              <a:rPr lang="es-MX" dirty="0" smtClean="0"/>
              <a:t> variables:</a:t>
            </a:r>
          </a:p>
          <a:p>
            <a:pPr algn="ctr">
              <a:buNone/>
            </a:pPr>
            <a:r>
              <a:rPr lang="es-MX" dirty="0" smtClean="0"/>
              <a:t>P(RICB) = P(R|ICB)</a:t>
            </a:r>
            <a:r>
              <a:rPr lang="es-MX" dirty="0" smtClean="0">
                <a:sym typeface="Wingdings 2"/>
              </a:rPr>
              <a:t>  </a:t>
            </a:r>
            <a:r>
              <a:rPr lang="es-MX" dirty="0" smtClean="0"/>
              <a:t>P(I|CB)</a:t>
            </a:r>
            <a:r>
              <a:rPr lang="es-MX" dirty="0" smtClean="0">
                <a:sym typeface="Wingdings 2"/>
              </a:rPr>
              <a:t>  </a:t>
            </a:r>
            <a:r>
              <a:rPr lang="es-MX" dirty="0" smtClean="0"/>
              <a:t>P(C|B)</a:t>
            </a:r>
            <a:r>
              <a:rPr lang="es-MX" dirty="0" smtClean="0">
                <a:sym typeface="Wingdings 2"/>
              </a:rPr>
              <a:t>  </a:t>
            </a:r>
            <a:r>
              <a:rPr lang="es-MX" dirty="0" smtClean="0"/>
              <a:t>P(B)</a:t>
            </a:r>
          </a:p>
          <a:p>
            <a:pPr algn="ctr">
              <a:buNone/>
            </a:pPr>
            <a:endParaRPr lang="es-MX" dirty="0" smtClean="0"/>
          </a:p>
          <a:p>
            <a:pPr algn="ctr">
              <a:buNone/>
            </a:pPr>
            <a:r>
              <a:rPr lang="es-MX" dirty="0" smtClean="0"/>
              <a:t>…</a:t>
            </a:r>
            <a:r>
              <a:rPr lang="es-MX" dirty="0" err="1" smtClean="0"/>
              <a:t>but</a:t>
            </a:r>
            <a:r>
              <a:rPr lang="es-MX" dirty="0" smtClean="0"/>
              <a:t> </a:t>
            </a:r>
            <a:r>
              <a:rPr lang="es-MX" dirty="0" err="1" smtClean="0"/>
              <a:t>it</a:t>
            </a:r>
            <a:r>
              <a:rPr lang="es-MX" dirty="0" smtClean="0"/>
              <a:t> </a:t>
            </a:r>
            <a:r>
              <a:rPr lang="es-MX" dirty="0" err="1" smtClean="0"/>
              <a:t>is</a:t>
            </a:r>
            <a:r>
              <a:rPr lang="es-MX" dirty="0" smtClean="0"/>
              <a:t> </a:t>
            </a:r>
            <a:r>
              <a:rPr lang="es-MX" dirty="0" err="1" smtClean="0"/>
              <a:t>possible</a:t>
            </a:r>
            <a:r>
              <a:rPr lang="es-MX" dirty="0" smtClean="0"/>
              <a:t> </a:t>
            </a:r>
            <a:r>
              <a:rPr lang="es-MX" dirty="0" err="1" smtClean="0"/>
              <a:t>to</a:t>
            </a:r>
            <a:r>
              <a:rPr lang="es-MX" dirty="0" smtClean="0"/>
              <a:t> </a:t>
            </a:r>
            <a:r>
              <a:rPr lang="es-MX" dirty="0" err="1" smtClean="0"/>
              <a:t>integrate</a:t>
            </a:r>
            <a:r>
              <a:rPr lang="es-MX" dirty="0" smtClean="0"/>
              <a:t> </a:t>
            </a:r>
            <a:r>
              <a:rPr lang="es-MX" dirty="0" err="1" smtClean="0"/>
              <a:t>over</a:t>
            </a:r>
            <a:r>
              <a:rPr lang="es-MX" dirty="0" smtClean="0"/>
              <a:t> I (</a:t>
            </a:r>
            <a:r>
              <a:rPr lang="es-MX" dirty="0" err="1" smtClean="0"/>
              <a:t>marginalized</a:t>
            </a:r>
            <a:r>
              <a:rPr lang="es-MX" dirty="0" smtClean="0"/>
              <a:t>)</a:t>
            </a:r>
          </a:p>
          <a:p>
            <a:pPr algn="ctr">
              <a:buNone/>
            </a:pPr>
            <a:r>
              <a:rPr lang="es-MX" dirty="0" smtClean="0"/>
              <a:t>P(RCB) = P(R|CB)</a:t>
            </a:r>
            <a:r>
              <a:rPr lang="es-MX" dirty="0" smtClean="0">
                <a:sym typeface="Wingdings 2"/>
              </a:rPr>
              <a:t>  </a:t>
            </a:r>
            <a:r>
              <a:rPr lang="es-MX" dirty="0" smtClean="0"/>
              <a:t>P(C|B)</a:t>
            </a:r>
            <a:r>
              <a:rPr lang="es-MX" dirty="0" smtClean="0">
                <a:sym typeface="Wingdings 2"/>
              </a:rPr>
              <a:t>  </a:t>
            </a:r>
            <a:r>
              <a:rPr lang="es-MX" dirty="0" smtClean="0"/>
              <a:t>P(B)</a:t>
            </a:r>
          </a:p>
        </p:txBody>
      </p:sp>
      <p:sp>
        <p:nvSpPr>
          <p:cNvPr id="4" name="3 CuadroTexto"/>
          <p:cNvSpPr txBox="1"/>
          <p:nvPr/>
        </p:nvSpPr>
        <p:spPr>
          <a:xfrm>
            <a:off x="0" y="6519446"/>
            <a:ext cx="1928826" cy="338554"/>
          </a:xfrm>
          <a:prstGeom prst="rect">
            <a:avLst/>
          </a:prstGeom>
          <a:noFill/>
        </p:spPr>
        <p:txBody>
          <a:bodyPr wrap="square" rtlCol="0">
            <a:spAutoFit/>
          </a:bodyPr>
          <a:lstStyle/>
          <a:p>
            <a:r>
              <a:rPr lang="es-MX" sz="1600" dirty="0" smtClean="0"/>
              <a:t>In [CoxDR2004]</a:t>
            </a:r>
            <a:endParaRPr lang="en-GB" sz="1600"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56</a:t>
            </a:fld>
            <a:endParaRPr lang="es-ES"/>
          </a:p>
        </p:txBody>
      </p:sp>
      <p:sp>
        <p:nvSpPr>
          <p:cNvPr id="7" name="6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Statistical</a:t>
            </a:r>
            <a:r>
              <a:rPr lang="es-MX" dirty="0" smtClean="0"/>
              <a:t> </a:t>
            </a:r>
            <a:r>
              <a:rPr lang="es-MX" dirty="0" err="1" smtClean="0"/>
              <a:t>dependence</a:t>
            </a:r>
            <a:endParaRPr lang="en-GB" dirty="0"/>
          </a:p>
        </p:txBody>
      </p:sp>
      <p:sp>
        <p:nvSpPr>
          <p:cNvPr id="3" name="2 Marcador de contenido"/>
          <p:cNvSpPr>
            <a:spLocks noGrp="1"/>
          </p:cNvSpPr>
          <p:nvPr>
            <p:ph idx="1"/>
          </p:nvPr>
        </p:nvSpPr>
        <p:spPr>
          <a:xfrm>
            <a:off x="457200" y="1600200"/>
            <a:ext cx="8229600" cy="4972072"/>
          </a:xfrm>
        </p:spPr>
        <p:txBody>
          <a:bodyPr>
            <a:normAutofit fontScale="70000" lnSpcReduction="20000"/>
          </a:bodyPr>
          <a:lstStyle/>
          <a:p>
            <a:r>
              <a:rPr lang="es-MX" dirty="0" err="1" smtClean="0"/>
              <a:t>Statistical</a:t>
            </a:r>
            <a:r>
              <a:rPr lang="es-MX" dirty="0" smtClean="0"/>
              <a:t> </a:t>
            </a:r>
            <a:r>
              <a:rPr lang="es-MX" dirty="0" err="1" smtClean="0"/>
              <a:t>dependence</a:t>
            </a:r>
            <a:r>
              <a:rPr lang="es-MX" dirty="0" smtClean="0"/>
              <a:t> </a:t>
            </a:r>
            <a:r>
              <a:rPr lang="es-MX" dirty="0" err="1" smtClean="0"/>
              <a:t>is</a:t>
            </a:r>
            <a:r>
              <a:rPr lang="es-MX" dirty="0" smtClean="0"/>
              <a:t> a </a:t>
            </a:r>
            <a:r>
              <a:rPr lang="es-MX" dirty="0" err="1" smtClean="0"/>
              <a:t>type</a:t>
            </a:r>
            <a:r>
              <a:rPr lang="es-MX" dirty="0" smtClean="0"/>
              <a:t> of </a:t>
            </a:r>
            <a:r>
              <a:rPr lang="es-MX" dirty="0" err="1" smtClean="0"/>
              <a:t>relation</a:t>
            </a:r>
            <a:r>
              <a:rPr lang="es-MX" dirty="0" smtClean="0"/>
              <a:t> </a:t>
            </a:r>
            <a:r>
              <a:rPr lang="es-MX" dirty="0" err="1" smtClean="0"/>
              <a:t>between</a:t>
            </a:r>
            <a:r>
              <a:rPr lang="es-MX" dirty="0" smtClean="0"/>
              <a:t> </a:t>
            </a:r>
            <a:r>
              <a:rPr lang="es-MX" dirty="0" err="1" smtClean="0"/>
              <a:t>any</a:t>
            </a:r>
            <a:r>
              <a:rPr lang="es-MX" dirty="0" smtClean="0"/>
              <a:t> </a:t>
            </a:r>
            <a:r>
              <a:rPr lang="es-MX" dirty="0" err="1" smtClean="0"/>
              <a:t>two</a:t>
            </a:r>
            <a:r>
              <a:rPr lang="es-MX" dirty="0" smtClean="0"/>
              <a:t> variables [WermuthN1998]: </a:t>
            </a:r>
            <a:r>
              <a:rPr lang="es-MX" dirty="0" err="1" smtClean="0"/>
              <a:t>if</a:t>
            </a:r>
            <a:r>
              <a:rPr lang="es-MX" dirty="0" smtClean="0"/>
              <a:t> </a:t>
            </a:r>
            <a:r>
              <a:rPr lang="es-MX" dirty="0" err="1" smtClean="0"/>
              <a:t>we</a:t>
            </a:r>
            <a:r>
              <a:rPr lang="es-MX" dirty="0" smtClean="0"/>
              <a:t> </a:t>
            </a:r>
            <a:r>
              <a:rPr lang="es-MX" dirty="0" err="1" smtClean="0"/>
              <a:t>find</a:t>
            </a:r>
            <a:r>
              <a:rPr lang="es-MX" dirty="0" smtClean="0"/>
              <a:t> </a:t>
            </a:r>
            <a:r>
              <a:rPr lang="es-MX" dirty="0" err="1" smtClean="0"/>
              <a:t>one</a:t>
            </a:r>
            <a:r>
              <a:rPr lang="es-MX" dirty="0" smtClean="0"/>
              <a:t>, </a:t>
            </a:r>
            <a:r>
              <a:rPr lang="es-MX" dirty="0" err="1" smtClean="0"/>
              <a:t>we</a:t>
            </a:r>
            <a:r>
              <a:rPr lang="es-MX" dirty="0" smtClean="0"/>
              <a:t> can </a:t>
            </a:r>
            <a:r>
              <a:rPr lang="es-MX" dirty="0" err="1" smtClean="0"/>
              <a:t>expect</a:t>
            </a:r>
            <a:r>
              <a:rPr lang="es-MX" dirty="0" smtClean="0"/>
              <a:t> </a:t>
            </a:r>
            <a:r>
              <a:rPr lang="es-MX" dirty="0" err="1" smtClean="0"/>
              <a:t>to</a:t>
            </a:r>
            <a:r>
              <a:rPr lang="es-MX" dirty="0" smtClean="0"/>
              <a:t> </a:t>
            </a:r>
            <a:r>
              <a:rPr lang="es-MX" dirty="0" err="1" smtClean="0"/>
              <a:t>find</a:t>
            </a:r>
            <a:r>
              <a:rPr lang="es-MX" dirty="0" smtClean="0"/>
              <a:t> </a:t>
            </a:r>
            <a:r>
              <a:rPr lang="es-MX" dirty="0" err="1" smtClean="0"/>
              <a:t>the</a:t>
            </a:r>
            <a:r>
              <a:rPr lang="es-MX" dirty="0" smtClean="0"/>
              <a:t> </a:t>
            </a:r>
            <a:r>
              <a:rPr lang="es-MX" dirty="0" err="1" smtClean="0"/>
              <a:t>other</a:t>
            </a:r>
            <a:endParaRPr lang="es-MX" dirty="0" smtClean="0"/>
          </a:p>
          <a:p>
            <a:endParaRPr lang="es-MX" dirty="0" smtClean="0"/>
          </a:p>
          <a:p>
            <a:endParaRPr lang="es-MX" dirty="0" smtClean="0"/>
          </a:p>
          <a:p>
            <a:endParaRPr lang="es-MX" dirty="0" smtClean="0"/>
          </a:p>
          <a:p>
            <a:r>
              <a:rPr lang="es-MX" dirty="0" err="1" smtClean="0"/>
              <a:t>The</a:t>
            </a:r>
            <a:r>
              <a:rPr lang="es-MX" dirty="0" smtClean="0"/>
              <a:t> </a:t>
            </a:r>
            <a:r>
              <a:rPr lang="es-MX" dirty="0" err="1" smtClean="0"/>
              <a:t>limits</a:t>
            </a:r>
            <a:r>
              <a:rPr lang="es-MX" dirty="0" smtClean="0"/>
              <a:t> of </a:t>
            </a:r>
            <a:r>
              <a:rPr lang="es-MX" dirty="0" err="1" smtClean="0"/>
              <a:t>statistical</a:t>
            </a:r>
            <a:r>
              <a:rPr lang="es-MX" dirty="0" smtClean="0"/>
              <a:t> </a:t>
            </a:r>
            <a:r>
              <a:rPr lang="es-MX" dirty="0" err="1" smtClean="0"/>
              <a:t>dependence</a:t>
            </a:r>
            <a:endParaRPr lang="es-MX" dirty="0" smtClean="0"/>
          </a:p>
          <a:p>
            <a:pPr lvl="1"/>
            <a:r>
              <a:rPr lang="es-MX" dirty="0" err="1" smtClean="0">
                <a:solidFill>
                  <a:srgbClr val="FF0000"/>
                </a:solidFill>
              </a:rPr>
              <a:t>Statistical</a:t>
            </a:r>
            <a:r>
              <a:rPr lang="es-MX" dirty="0" smtClean="0">
                <a:solidFill>
                  <a:srgbClr val="FF0000"/>
                </a:solidFill>
              </a:rPr>
              <a:t> </a:t>
            </a:r>
            <a:r>
              <a:rPr lang="es-MX" dirty="0" err="1" smtClean="0">
                <a:solidFill>
                  <a:srgbClr val="FF0000"/>
                </a:solidFill>
              </a:rPr>
              <a:t>independence</a:t>
            </a:r>
            <a:r>
              <a:rPr lang="es-MX" dirty="0" smtClean="0"/>
              <a:t>:  </a:t>
            </a:r>
            <a:r>
              <a:rPr lang="es-MX" dirty="0" err="1" smtClean="0"/>
              <a:t>The</a:t>
            </a:r>
            <a:r>
              <a:rPr lang="es-MX" dirty="0" smtClean="0"/>
              <a:t> </a:t>
            </a:r>
            <a:r>
              <a:rPr lang="es-MX" dirty="0" err="1" smtClean="0"/>
              <a:t>distribution</a:t>
            </a:r>
            <a:r>
              <a:rPr lang="es-MX" dirty="0" smtClean="0"/>
              <a:t> of </a:t>
            </a:r>
            <a:r>
              <a:rPr lang="es-MX" dirty="0" err="1" smtClean="0"/>
              <a:t>one</a:t>
            </a:r>
            <a:r>
              <a:rPr lang="es-MX" dirty="0" smtClean="0"/>
              <a:t> variable </a:t>
            </a:r>
            <a:r>
              <a:rPr lang="es-MX" dirty="0" err="1" smtClean="0"/>
              <a:t>is</a:t>
            </a:r>
            <a:r>
              <a:rPr lang="es-MX" dirty="0" smtClean="0"/>
              <a:t> </a:t>
            </a:r>
            <a:r>
              <a:rPr lang="es-MX" dirty="0" err="1" smtClean="0"/>
              <a:t>the</a:t>
            </a:r>
            <a:r>
              <a:rPr lang="es-MX" dirty="0" smtClean="0"/>
              <a:t> </a:t>
            </a:r>
            <a:r>
              <a:rPr lang="es-MX" dirty="0" err="1" smtClean="0"/>
              <a:t>same</a:t>
            </a:r>
            <a:r>
              <a:rPr lang="es-MX" dirty="0" smtClean="0"/>
              <a:t> no </a:t>
            </a:r>
            <a:r>
              <a:rPr lang="es-MX" dirty="0" err="1" smtClean="0"/>
              <a:t>matter</a:t>
            </a:r>
            <a:r>
              <a:rPr lang="es-MX" dirty="0" smtClean="0"/>
              <a:t> at </a:t>
            </a:r>
            <a:r>
              <a:rPr lang="es-MX" dirty="0" err="1" smtClean="0"/>
              <a:t>which</a:t>
            </a:r>
            <a:r>
              <a:rPr lang="es-MX" dirty="0" smtClean="0"/>
              <a:t> </a:t>
            </a:r>
            <a:r>
              <a:rPr lang="es-MX" dirty="0" err="1" smtClean="0"/>
              <a:t>level</a:t>
            </a:r>
            <a:r>
              <a:rPr lang="es-MX" dirty="0" smtClean="0"/>
              <a:t> </a:t>
            </a:r>
            <a:r>
              <a:rPr lang="es-MX" dirty="0" err="1" smtClean="0"/>
              <a:t>changes</a:t>
            </a:r>
            <a:r>
              <a:rPr lang="es-MX" dirty="0" smtClean="0"/>
              <a:t> </a:t>
            </a:r>
            <a:r>
              <a:rPr lang="es-MX" dirty="0" err="1" smtClean="0"/>
              <a:t>occur</a:t>
            </a:r>
            <a:r>
              <a:rPr lang="es-MX" dirty="0" smtClean="0"/>
              <a:t> </a:t>
            </a:r>
            <a:r>
              <a:rPr lang="es-MX" dirty="0" err="1" smtClean="0"/>
              <a:t>on</a:t>
            </a:r>
            <a:r>
              <a:rPr lang="es-MX" dirty="0" smtClean="0"/>
              <a:t> in </a:t>
            </a:r>
            <a:r>
              <a:rPr lang="es-MX" dirty="0" err="1" smtClean="0"/>
              <a:t>the</a:t>
            </a:r>
            <a:r>
              <a:rPr lang="es-MX" dirty="0" smtClean="0"/>
              <a:t> </a:t>
            </a:r>
            <a:r>
              <a:rPr lang="es-MX" dirty="0" err="1" smtClean="0"/>
              <a:t>other</a:t>
            </a:r>
            <a:r>
              <a:rPr lang="es-MX" dirty="0" smtClean="0"/>
              <a:t> variable</a:t>
            </a:r>
          </a:p>
          <a:p>
            <a:pPr lvl="1" algn="ctr">
              <a:buNone/>
            </a:pPr>
            <a:r>
              <a:rPr lang="es-MX" dirty="0" smtClean="0"/>
              <a:t>X and Y are </a:t>
            </a:r>
            <a:r>
              <a:rPr lang="es-MX" dirty="0" err="1" smtClean="0"/>
              <a:t>independent</a:t>
            </a:r>
            <a:r>
              <a:rPr lang="es-MX" dirty="0" smtClean="0"/>
              <a:t> </a:t>
            </a:r>
            <a:r>
              <a:rPr lang="es-MX" dirty="0" smtClean="0">
                <a:sym typeface="Symbol"/>
              </a:rPr>
              <a:t> P(X</a:t>
            </a:r>
            <a:r>
              <a:rPr lang="es-MX" dirty="0" smtClean="0">
                <a:latin typeface="Courier New"/>
                <a:cs typeface="Courier New"/>
              </a:rPr>
              <a:t>∩</a:t>
            </a:r>
            <a:r>
              <a:rPr lang="es-MX" dirty="0" smtClean="0">
                <a:sym typeface="Symbol"/>
              </a:rPr>
              <a:t>Y)=P(X)</a:t>
            </a:r>
            <a:r>
              <a:rPr lang="es-MX" dirty="0" smtClean="0">
                <a:sym typeface="Wingdings 2"/>
              </a:rPr>
              <a:t></a:t>
            </a:r>
            <a:r>
              <a:rPr lang="es-MX" dirty="0" smtClean="0">
                <a:sym typeface="Symbol"/>
              </a:rPr>
              <a:t>P(Y)</a:t>
            </a:r>
            <a:endParaRPr lang="es-MX" dirty="0" smtClean="0"/>
          </a:p>
          <a:p>
            <a:pPr lvl="1"/>
            <a:r>
              <a:rPr lang="es-MX" dirty="0" err="1" smtClean="0">
                <a:solidFill>
                  <a:srgbClr val="FF0000"/>
                </a:solidFill>
              </a:rPr>
              <a:t>Deterministic</a:t>
            </a:r>
            <a:r>
              <a:rPr lang="es-MX" dirty="0" smtClean="0">
                <a:solidFill>
                  <a:srgbClr val="FF0000"/>
                </a:solidFill>
              </a:rPr>
              <a:t> </a:t>
            </a:r>
            <a:r>
              <a:rPr lang="es-MX" dirty="0" err="1" smtClean="0">
                <a:solidFill>
                  <a:srgbClr val="FF0000"/>
                </a:solidFill>
              </a:rPr>
              <a:t>dependence</a:t>
            </a:r>
            <a:r>
              <a:rPr lang="es-MX" dirty="0" smtClean="0"/>
              <a:t>: </a:t>
            </a:r>
            <a:r>
              <a:rPr lang="es-MX" dirty="0" err="1" smtClean="0"/>
              <a:t>Levels</a:t>
            </a:r>
            <a:r>
              <a:rPr lang="es-MX" dirty="0" smtClean="0"/>
              <a:t> of </a:t>
            </a:r>
            <a:r>
              <a:rPr lang="es-MX" dirty="0" err="1" smtClean="0"/>
              <a:t>one</a:t>
            </a:r>
            <a:r>
              <a:rPr lang="es-MX" dirty="0" smtClean="0"/>
              <a:t> variable </a:t>
            </a:r>
            <a:r>
              <a:rPr lang="es-MX" dirty="0" err="1" smtClean="0"/>
              <a:t>occur</a:t>
            </a:r>
            <a:r>
              <a:rPr lang="es-MX" dirty="0" smtClean="0"/>
              <a:t> in </a:t>
            </a:r>
            <a:r>
              <a:rPr lang="es-MX" dirty="0" err="1" smtClean="0"/>
              <a:t>an</a:t>
            </a:r>
            <a:r>
              <a:rPr lang="es-MX" dirty="0" smtClean="0"/>
              <a:t> </a:t>
            </a:r>
            <a:r>
              <a:rPr lang="es-MX" dirty="0" err="1" smtClean="0"/>
              <a:t>exactly</a:t>
            </a:r>
            <a:r>
              <a:rPr lang="es-MX" dirty="0" smtClean="0"/>
              <a:t> </a:t>
            </a:r>
            <a:r>
              <a:rPr lang="es-MX" dirty="0" err="1" smtClean="0"/>
              <a:t>determined</a:t>
            </a:r>
            <a:r>
              <a:rPr lang="es-MX" dirty="0" smtClean="0"/>
              <a:t> </a:t>
            </a:r>
            <a:r>
              <a:rPr lang="es-MX" dirty="0" err="1" smtClean="0"/>
              <a:t>way</a:t>
            </a:r>
            <a:r>
              <a:rPr lang="es-MX" dirty="0" smtClean="0"/>
              <a:t> </a:t>
            </a:r>
            <a:r>
              <a:rPr lang="es-MX" dirty="0" err="1" smtClean="0"/>
              <a:t>with</a:t>
            </a:r>
            <a:r>
              <a:rPr lang="es-MX" dirty="0" smtClean="0"/>
              <a:t> </a:t>
            </a:r>
            <a:r>
              <a:rPr lang="es-MX" dirty="0" err="1" smtClean="0"/>
              <a:t>changing</a:t>
            </a:r>
            <a:r>
              <a:rPr lang="es-MX" dirty="0" smtClean="0"/>
              <a:t> </a:t>
            </a:r>
            <a:r>
              <a:rPr lang="es-MX" dirty="0" err="1" smtClean="0"/>
              <a:t>levels</a:t>
            </a:r>
            <a:r>
              <a:rPr lang="es-MX" dirty="0" smtClean="0"/>
              <a:t> of </a:t>
            </a:r>
            <a:r>
              <a:rPr lang="es-MX" dirty="0" err="1" smtClean="0"/>
              <a:t>the</a:t>
            </a:r>
            <a:r>
              <a:rPr lang="es-MX" dirty="0" smtClean="0"/>
              <a:t> </a:t>
            </a:r>
            <a:r>
              <a:rPr lang="es-MX" dirty="0" err="1" smtClean="0"/>
              <a:t>other</a:t>
            </a:r>
            <a:r>
              <a:rPr lang="es-MX" dirty="0" smtClean="0"/>
              <a:t>.</a:t>
            </a:r>
          </a:p>
          <a:p>
            <a:pPr lvl="1"/>
            <a:r>
              <a:rPr lang="es-MX" dirty="0" err="1" smtClean="0">
                <a:solidFill>
                  <a:srgbClr val="FF0000"/>
                </a:solidFill>
              </a:rPr>
              <a:t>Association</a:t>
            </a:r>
            <a:r>
              <a:rPr lang="es-MX" dirty="0" smtClean="0"/>
              <a:t>: </a:t>
            </a:r>
            <a:r>
              <a:rPr lang="es-MX" dirty="0" err="1" smtClean="0"/>
              <a:t>Intermediate</a:t>
            </a:r>
            <a:r>
              <a:rPr lang="es-MX" dirty="0" smtClean="0"/>
              <a:t> </a:t>
            </a:r>
            <a:r>
              <a:rPr lang="es-MX" dirty="0" err="1" smtClean="0"/>
              <a:t>forms</a:t>
            </a:r>
            <a:r>
              <a:rPr lang="es-MX" dirty="0" smtClean="0"/>
              <a:t> of </a:t>
            </a:r>
            <a:r>
              <a:rPr lang="es-MX" dirty="0" err="1" smtClean="0"/>
              <a:t>statistical</a:t>
            </a:r>
            <a:r>
              <a:rPr lang="es-MX" dirty="0" smtClean="0"/>
              <a:t> </a:t>
            </a:r>
            <a:r>
              <a:rPr lang="es-MX" dirty="0" err="1" smtClean="0"/>
              <a:t>dependency</a:t>
            </a:r>
            <a:endParaRPr lang="es-MX" dirty="0" smtClean="0"/>
          </a:p>
          <a:p>
            <a:pPr lvl="2"/>
            <a:r>
              <a:rPr lang="es-MX" dirty="0" err="1" smtClean="0"/>
              <a:t>Symmetric</a:t>
            </a:r>
            <a:endParaRPr lang="es-MX" dirty="0" smtClean="0"/>
          </a:p>
          <a:p>
            <a:pPr lvl="2"/>
            <a:r>
              <a:rPr lang="es-MX" dirty="0" err="1" smtClean="0"/>
              <a:t>Asymmetric</a:t>
            </a:r>
            <a:r>
              <a:rPr lang="es-MX" dirty="0" smtClean="0"/>
              <a:t> (</a:t>
            </a:r>
            <a:r>
              <a:rPr lang="es-MX" dirty="0" err="1" smtClean="0"/>
              <a:t>a.k.a.</a:t>
            </a:r>
            <a:r>
              <a:rPr lang="es-MX" dirty="0" smtClean="0"/>
              <a:t> response) </a:t>
            </a:r>
            <a:r>
              <a:rPr lang="es-MX" dirty="0" err="1" smtClean="0"/>
              <a:t>or</a:t>
            </a:r>
            <a:r>
              <a:rPr lang="es-MX" dirty="0" smtClean="0"/>
              <a:t> </a:t>
            </a:r>
            <a:r>
              <a:rPr lang="es-MX" dirty="0" err="1" smtClean="0"/>
              <a:t>directed</a:t>
            </a:r>
            <a:r>
              <a:rPr lang="es-MX" dirty="0" smtClean="0"/>
              <a:t> </a:t>
            </a:r>
            <a:r>
              <a:rPr lang="es-MX" dirty="0" err="1" smtClean="0"/>
              <a:t>association</a:t>
            </a:r>
            <a:endParaRPr lang="es-MX" dirty="0" smtClean="0"/>
          </a:p>
        </p:txBody>
      </p:sp>
      <p:graphicFrame>
        <p:nvGraphicFramePr>
          <p:cNvPr id="5" name="4 Tabla"/>
          <p:cNvGraphicFramePr>
            <a:graphicFrameLocks noGrp="1"/>
          </p:cNvGraphicFramePr>
          <p:nvPr/>
        </p:nvGraphicFramePr>
        <p:xfrm>
          <a:off x="357158" y="2571744"/>
          <a:ext cx="8501121" cy="640080"/>
        </p:xfrm>
        <a:graphic>
          <a:graphicData uri="http://schemas.openxmlformats.org/drawingml/2006/table">
            <a:tbl>
              <a:tblPr firstRow="1" bandRow="1">
                <a:tableStyleId>{5C22544A-7EE6-4342-B048-85BDC9FD1C3A}</a:tableStyleId>
              </a:tblPr>
              <a:tblGrid>
                <a:gridCol w="2833707"/>
                <a:gridCol w="2833707"/>
                <a:gridCol w="2833707"/>
              </a:tblGrid>
              <a:tr h="370840">
                <a:tc>
                  <a:txBody>
                    <a:bodyPr/>
                    <a:lstStyle/>
                    <a:p>
                      <a:pPr algn="l"/>
                      <a:r>
                        <a:rPr lang="es-MX" dirty="0" err="1" smtClean="0">
                          <a:solidFill>
                            <a:schemeClr val="bg1"/>
                          </a:solidFill>
                        </a:rPr>
                        <a:t>Statistical</a:t>
                      </a:r>
                      <a:r>
                        <a:rPr lang="es-MX" dirty="0" smtClean="0">
                          <a:solidFill>
                            <a:schemeClr val="tx1"/>
                          </a:solidFill>
                        </a:rPr>
                        <a:t> </a:t>
                      </a:r>
                      <a:r>
                        <a:rPr lang="es-MX" dirty="0" err="1" smtClean="0">
                          <a:solidFill>
                            <a:schemeClr val="tx1"/>
                          </a:solidFill>
                        </a:rPr>
                        <a:t>independence</a:t>
                      </a:r>
                      <a:endParaRPr lang="en-GB"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tx2"/>
                        </a:gs>
                        <a:gs pos="50000">
                          <a:schemeClr val="accent1">
                            <a:tint val="44500"/>
                            <a:satMod val="160000"/>
                          </a:schemeClr>
                        </a:gs>
                        <a:gs pos="100000">
                          <a:schemeClr val="bg1"/>
                        </a:gs>
                      </a:gsLst>
                      <a:lin ang="0" scaled="0"/>
                    </a:gradFill>
                  </a:tcPr>
                </a:tc>
                <a:tc>
                  <a:txBody>
                    <a:bodyPr/>
                    <a:lstStyle/>
                    <a:p>
                      <a:pPr algn="ctr"/>
                      <a:r>
                        <a:rPr lang="es-MX" dirty="0" err="1" smtClean="0">
                          <a:solidFill>
                            <a:schemeClr val="tx1"/>
                          </a:solidFill>
                        </a:rPr>
                        <a:t>Association</a:t>
                      </a:r>
                      <a:endParaRPr lang="es-MX" dirty="0" smtClean="0">
                        <a:solidFill>
                          <a:schemeClr val="tx1"/>
                        </a:solidFill>
                      </a:endParaRPr>
                    </a:p>
                    <a:p>
                      <a:pPr algn="ctr"/>
                      <a:r>
                        <a:rPr lang="es-MX" dirty="0" smtClean="0">
                          <a:solidFill>
                            <a:schemeClr val="tx1"/>
                          </a:solidFill>
                        </a:rPr>
                        <a:t>(</a:t>
                      </a:r>
                      <a:r>
                        <a:rPr lang="es-MX" dirty="0" err="1" smtClean="0">
                          <a:solidFill>
                            <a:schemeClr val="tx1"/>
                          </a:solidFill>
                        </a:rPr>
                        <a:t>symmetric</a:t>
                      </a:r>
                      <a:r>
                        <a:rPr lang="es-MX" dirty="0" smtClean="0">
                          <a:solidFill>
                            <a:schemeClr val="tx1"/>
                          </a:solidFill>
                        </a:rPr>
                        <a:t> </a:t>
                      </a:r>
                      <a:r>
                        <a:rPr lang="es-MX" dirty="0" err="1" smtClean="0">
                          <a:solidFill>
                            <a:schemeClr val="tx1"/>
                          </a:solidFill>
                        </a:rPr>
                        <a:t>or</a:t>
                      </a:r>
                      <a:r>
                        <a:rPr lang="es-MX" dirty="0" smtClean="0">
                          <a:solidFill>
                            <a:schemeClr val="tx1"/>
                          </a:solidFill>
                        </a:rPr>
                        <a:t> </a:t>
                      </a:r>
                      <a:r>
                        <a:rPr lang="es-MX" dirty="0" err="1" smtClean="0">
                          <a:solidFill>
                            <a:schemeClr val="tx1"/>
                          </a:solidFill>
                        </a:rPr>
                        <a:t>assymettric</a:t>
                      </a:r>
                      <a:r>
                        <a:rPr lang="es-MX" dirty="0" smtClean="0">
                          <a:solidFill>
                            <a:schemeClr val="tx1"/>
                          </a:solidFill>
                        </a:rPr>
                        <a:t>)</a:t>
                      </a:r>
                      <a:endParaRPr lang="en-GB"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bg1"/>
                        </a:gs>
                        <a:gs pos="50000">
                          <a:srgbClr val="FF0000"/>
                        </a:gs>
                        <a:gs pos="100000">
                          <a:schemeClr val="bg1"/>
                        </a:gs>
                      </a:gsLst>
                      <a:lin ang="0" scaled="0"/>
                    </a:gradFill>
                  </a:tcPr>
                </a:tc>
                <a:tc>
                  <a:txBody>
                    <a:bodyPr/>
                    <a:lstStyle/>
                    <a:p>
                      <a:pPr algn="r"/>
                      <a:r>
                        <a:rPr lang="es-MX" dirty="0" err="1" smtClean="0">
                          <a:solidFill>
                            <a:schemeClr val="tx1"/>
                          </a:solidFill>
                        </a:rPr>
                        <a:t>Deterministic</a:t>
                      </a:r>
                      <a:r>
                        <a:rPr lang="es-MX" baseline="0" dirty="0" smtClean="0">
                          <a:solidFill>
                            <a:schemeClr val="tx1"/>
                          </a:solidFill>
                        </a:rPr>
                        <a:t> </a:t>
                      </a:r>
                      <a:r>
                        <a:rPr lang="es-MX" baseline="0" dirty="0" err="1" smtClean="0">
                          <a:solidFill>
                            <a:schemeClr val="bg1"/>
                          </a:solidFill>
                        </a:rPr>
                        <a:t>dependence</a:t>
                      </a:r>
                      <a:endParaRPr lang="en-GB"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bg1"/>
                        </a:gs>
                        <a:gs pos="50000">
                          <a:schemeClr val="accent3"/>
                        </a:gs>
                        <a:gs pos="100000">
                          <a:schemeClr val="accent3">
                            <a:lumMod val="50000"/>
                          </a:schemeClr>
                        </a:gs>
                      </a:gsLst>
                      <a:lin ang="0" scaled="0"/>
                    </a:gradFill>
                  </a:tcPr>
                </a:tc>
              </a:tr>
            </a:tbl>
          </a:graphicData>
        </a:graphic>
      </p:graphicFrame>
      <p:sp>
        <p:nvSpPr>
          <p:cNvPr id="6" name="5 Marcador de número de diapositiva"/>
          <p:cNvSpPr>
            <a:spLocks noGrp="1"/>
          </p:cNvSpPr>
          <p:nvPr>
            <p:ph type="sldNum" sz="quarter" idx="12"/>
          </p:nvPr>
        </p:nvSpPr>
        <p:spPr/>
        <p:txBody>
          <a:bodyPr/>
          <a:lstStyle/>
          <a:p>
            <a:fld id="{132FADFE-3B8F-471C-ABF0-DBC7717ECBBC}" type="slidenum">
              <a:rPr lang="es-ES" smtClean="0"/>
              <a:pPr/>
              <a:t>57</a:t>
            </a:fld>
            <a:endParaRPr lang="es-ES"/>
          </a:p>
        </p:txBody>
      </p:sp>
      <p:sp>
        <p:nvSpPr>
          <p:cNvPr id="7" name="6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GB" sz="2400" smtClean="0"/>
              <a:t>Associational Inference ≡ Descriptive Statistics!!!</a:t>
            </a:r>
            <a:endParaRPr lang="en-GB" sz="2400"/>
          </a:p>
        </p:txBody>
      </p:sp>
      <p:sp>
        <p:nvSpPr>
          <p:cNvPr id="3" name="2 Marcador de contenido"/>
          <p:cNvSpPr>
            <a:spLocks noGrp="1"/>
          </p:cNvSpPr>
          <p:nvPr>
            <p:ph idx="1"/>
          </p:nvPr>
        </p:nvSpPr>
        <p:spPr/>
        <p:txBody>
          <a:bodyPr>
            <a:normAutofit fontScale="92500" lnSpcReduction="10000"/>
          </a:bodyPr>
          <a:lstStyle/>
          <a:p>
            <a:r>
              <a:rPr lang="en-GB" dirty="0" smtClean="0"/>
              <a:t>The most detailed information linking two variables is given by the </a:t>
            </a:r>
            <a:r>
              <a:rPr lang="en-GB" i="1" dirty="0" smtClean="0">
                <a:solidFill>
                  <a:schemeClr val="accent1"/>
                </a:solidFill>
              </a:rPr>
              <a:t>joint distribution</a:t>
            </a:r>
            <a:r>
              <a:rPr lang="en-GB" dirty="0" smtClean="0"/>
              <a:t>:</a:t>
            </a:r>
          </a:p>
          <a:p>
            <a:pPr algn="ctr">
              <a:buNone/>
            </a:pPr>
            <a:r>
              <a:rPr lang="en-GB" dirty="0" smtClean="0"/>
              <a:t>P(X=</a:t>
            </a:r>
            <a:r>
              <a:rPr lang="en-GB" dirty="0" err="1" smtClean="0"/>
              <a:t>x,Y</a:t>
            </a:r>
            <a:r>
              <a:rPr lang="en-GB" dirty="0" smtClean="0"/>
              <a:t>=y)</a:t>
            </a:r>
          </a:p>
          <a:p>
            <a:r>
              <a:rPr lang="en-GB" dirty="0" smtClean="0"/>
              <a:t>The </a:t>
            </a:r>
            <a:r>
              <a:rPr lang="en-GB" i="1" dirty="0" smtClean="0">
                <a:solidFill>
                  <a:schemeClr val="accent1"/>
                </a:solidFill>
              </a:rPr>
              <a:t>conditional distribution</a:t>
            </a:r>
            <a:r>
              <a:rPr lang="en-GB" dirty="0" smtClean="0"/>
              <a:t> describes how the values of X changes as Y varies:</a:t>
            </a:r>
          </a:p>
          <a:p>
            <a:pPr algn="ctr">
              <a:buNone/>
            </a:pPr>
            <a:r>
              <a:rPr lang="en-GB" dirty="0" smtClean="0"/>
              <a:t>P(X=</a:t>
            </a:r>
            <a:r>
              <a:rPr lang="en-GB" dirty="0" err="1" smtClean="0"/>
              <a:t>x|Y</a:t>
            </a:r>
            <a:r>
              <a:rPr lang="en-GB" dirty="0" smtClean="0"/>
              <a:t>=y)=P(X=</a:t>
            </a:r>
            <a:r>
              <a:rPr lang="en-GB" dirty="0" err="1" smtClean="0"/>
              <a:t>x,Y</a:t>
            </a:r>
            <a:r>
              <a:rPr lang="en-GB" dirty="0" smtClean="0"/>
              <a:t>=y)/P(Y=y)</a:t>
            </a:r>
          </a:p>
          <a:p>
            <a:r>
              <a:rPr lang="en-GB" dirty="0" smtClean="0">
                <a:solidFill>
                  <a:srgbClr val="FF0000"/>
                </a:solidFill>
              </a:rPr>
              <a:t>Associational statistics is simply descriptive</a:t>
            </a:r>
            <a:r>
              <a:rPr lang="en-GB" dirty="0" smtClean="0"/>
              <a:t> (estimates, regressions, posterior distributions, etc…) [HollandPW1986]</a:t>
            </a:r>
          </a:p>
          <a:p>
            <a:pPr lvl="1"/>
            <a:r>
              <a:rPr lang="en-GB" dirty="0" smtClean="0"/>
              <a:t>Example: Regression of X on Y </a:t>
            </a:r>
            <a:r>
              <a:rPr lang="en-GB" dirty="0" smtClean="0">
                <a:sym typeface="Symbol"/>
              </a:rPr>
              <a:t> is the conditional expectation E(X|Y=y)</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58</a:t>
            </a:fld>
            <a:endParaRPr lang="es-ES"/>
          </a:p>
        </p:txBody>
      </p:sp>
      <p:sp>
        <p:nvSpPr>
          <p:cNvPr id="5" name="4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400" dirty="0" err="1" smtClean="0"/>
              <a:t>Regression</a:t>
            </a:r>
            <a:r>
              <a:rPr lang="es-MX" sz="2400" dirty="0" smtClean="0"/>
              <a:t> and </a:t>
            </a:r>
            <a:r>
              <a:rPr lang="es-MX" sz="2400" dirty="0" err="1" smtClean="0"/>
              <a:t>Correlation</a:t>
            </a:r>
            <a:r>
              <a:rPr lang="es-MX" sz="2400" dirty="0" smtClean="0"/>
              <a:t>;</a:t>
            </a:r>
            <a:br>
              <a:rPr lang="es-MX" sz="2400" dirty="0" smtClean="0"/>
            </a:br>
            <a:r>
              <a:rPr lang="es-MX" sz="2400" dirty="0" err="1" smtClean="0"/>
              <a:t>two</a:t>
            </a:r>
            <a:r>
              <a:rPr lang="es-MX" sz="2400" dirty="0" smtClean="0"/>
              <a:t> </a:t>
            </a:r>
            <a:r>
              <a:rPr lang="es-MX" sz="2400" dirty="0" err="1" smtClean="0"/>
              <a:t>common</a:t>
            </a:r>
            <a:r>
              <a:rPr lang="es-MX" sz="2400" dirty="0" smtClean="0"/>
              <a:t> </a:t>
            </a:r>
            <a:r>
              <a:rPr lang="es-MX" sz="2400" dirty="0" err="1" smtClean="0"/>
              <a:t>forms</a:t>
            </a:r>
            <a:r>
              <a:rPr lang="es-MX" sz="2400" dirty="0" smtClean="0"/>
              <a:t> of </a:t>
            </a:r>
            <a:r>
              <a:rPr lang="es-MX" sz="2400" dirty="0" err="1" smtClean="0"/>
              <a:t>associational</a:t>
            </a:r>
            <a:r>
              <a:rPr lang="es-MX" sz="2400" dirty="0" smtClean="0"/>
              <a:t> </a:t>
            </a:r>
            <a:r>
              <a:rPr lang="es-MX" sz="2400" dirty="0" err="1" smtClean="0"/>
              <a:t>inference</a:t>
            </a:r>
            <a:endParaRPr lang="en-GB" sz="2400" dirty="0"/>
          </a:p>
        </p:txBody>
      </p:sp>
      <p:sp>
        <p:nvSpPr>
          <p:cNvPr id="3" name="2 Marcador de contenido"/>
          <p:cNvSpPr>
            <a:spLocks noGrp="1"/>
          </p:cNvSpPr>
          <p:nvPr>
            <p:ph idx="1"/>
          </p:nvPr>
        </p:nvSpPr>
        <p:spPr>
          <a:xfrm>
            <a:off x="457200" y="1600200"/>
            <a:ext cx="8329642" cy="4525963"/>
          </a:xfrm>
        </p:spPr>
        <p:txBody>
          <a:bodyPr>
            <a:normAutofit fontScale="40000" lnSpcReduction="20000"/>
          </a:bodyPr>
          <a:lstStyle/>
          <a:p>
            <a:r>
              <a:rPr lang="es-MX" sz="4800" dirty="0" err="1" smtClean="0">
                <a:solidFill>
                  <a:schemeClr val="accent1"/>
                </a:solidFill>
              </a:rPr>
              <a:t>Regression</a:t>
            </a:r>
            <a:r>
              <a:rPr lang="es-MX" sz="4800" dirty="0" smtClean="0">
                <a:solidFill>
                  <a:schemeClr val="accent1"/>
                </a:solidFill>
              </a:rPr>
              <a:t> </a:t>
            </a:r>
            <a:r>
              <a:rPr lang="es-MX" sz="4800" dirty="0" err="1" smtClean="0">
                <a:solidFill>
                  <a:schemeClr val="accent1"/>
                </a:solidFill>
              </a:rPr>
              <a:t>Analysis</a:t>
            </a:r>
            <a:r>
              <a:rPr lang="es-MX" sz="4800" dirty="0" smtClean="0"/>
              <a:t>: “</a:t>
            </a:r>
            <a:r>
              <a:rPr lang="en-GB" sz="4800" dirty="0" smtClean="0"/>
              <a:t>the study of the </a:t>
            </a:r>
            <a:r>
              <a:rPr lang="en-GB" sz="4800" i="1" dirty="0" smtClean="0">
                <a:solidFill>
                  <a:srgbClr val="FF0000"/>
                </a:solidFill>
              </a:rPr>
              <a:t>dependence</a:t>
            </a:r>
            <a:r>
              <a:rPr lang="en-GB" sz="4800" dirty="0" smtClean="0"/>
              <a:t> of one or more response variables </a:t>
            </a:r>
            <a:r>
              <a:rPr lang="en-GB" sz="4800" i="1" dirty="0" smtClean="0">
                <a:solidFill>
                  <a:srgbClr val="FF0000"/>
                </a:solidFill>
              </a:rPr>
              <a:t>on explanatory variables</a:t>
            </a:r>
            <a:r>
              <a:rPr lang="en-GB" sz="4800" dirty="0" smtClean="0"/>
              <a:t>” [CoxDR2004]</a:t>
            </a:r>
          </a:p>
          <a:p>
            <a:pPr lvl="1"/>
            <a:r>
              <a:rPr lang="es-MX" sz="5900" b="1" dirty="0" err="1" smtClean="0">
                <a:solidFill>
                  <a:srgbClr val="00B050"/>
                </a:solidFill>
              </a:rPr>
              <a:t>Strong</a:t>
            </a:r>
            <a:r>
              <a:rPr lang="es-MX" sz="5900" b="1" dirty="0" smtClean="0">
                <a:solidFill>
                  <a:srgbClr val="00B050"/>
                </a:solidFill>
              </a:rPr>
              <a:t> </a:t>
            </a:r>
            <a:r>
              <a:rPr lang="es-MX" sz="5900" b="1" dirty="0" err="1" smtClean="0">
                <a:solidFill>
                  <a:srgbClr val="00B050"/>
                </a:solidFill>
              </a:rPr>
              <a:t>regression</a:t>
            </a:r>
            <a:r>
              <a:rPr lang="es-MX" sz="5900" b="1" dirty="0" smtClean="0">
                <a:solidFill>
                  <a:srgbClr val="00B050"/>
                </a:solidFill>
              </a:rPr>
              <a:t> ≠ </a:t>
            </a:r>
            <a:r>
              <a:rPr lang="es-MX" sz="5900" b="1" dirty="0" err="1" smtClean="0">
                <a:solidFill>
                  <a:srgbClr val="00B050"/>
                </a:solidFill>
              </a:rPr>
              <a:t>causality</a:t>
            </a:r>
            <a:r>
              <a:rPr lang="es-MX" sz="5900" b="1" dirty="0" smtClean="0">
                <a:solidFill>
                  <a:srgbClr val="00B050"/>
                </a:solidFill>
              </a:rPr>
              <a:t> </a:t>
            </a:r>
            <a:r>
              <a:rPr lang="es-MX" sz="4400" dirty="0" smtClean="0"/>
              <a:t>[Box1966]</a:t>
            </a:r>
          </a:p>
          <a:p>
            <a:pPr lvl="1"/>
            <a:r>
              <a:rPr lang="es-MX" sz="4500" dirty="0" err="1" smtClean="0">
                <a:solidFill>
                  <a:schemeClr val="accent1"/>
                </a:solidFill>
              </a:rPr>
              <a:t>Prediction</a:t>
            </a:r>
            <a:r>
              <a:rPr lang="es-MX" sz="4500" dirty="0" smtClean="0">
                <a:solidFill>
                  <a:schemeClr val="accent1"/>
                </a:solidFill>
              </a:rPr>
              <a:t> </a:t>
            </a:r>
            <a:r>
              <a:rPr lang="es-MX" sz="4500" dirty="0" err="1" smtClean="0">
                <a:solidFill>
                  <a:schemeClr val="accent1"/>
                </a:solidFill>
              </a:rPr>
              <a:t>systems</a:t>
            </a:r>
            <a:r>
              <a:rPr lang="es-MX" sz="4500" dirty="0" smtClean="0">
                <a:solidFill>
                  <a:schemeClr val="accent1"/>
                </a:solidFill>
              </a:rPr>
              <a:t> ≠ Causal </a:t>
            </a:r>
            <a:r>
              <a:rPr lang="es-MX" sz="4500" dirty="0" err="1" smtClean="0">
                <a:solidFill>
                  <a:schemeClr val="accent1"/>
                </a:solidFill>
              </a:rPr>
              <a:t>systems</a:t>
            </a:r>
            <a:r>
              <a:rPr lang="es-MX" sz="4500" dirty="0" smtClean="0">
                <a:solidFill>
                  <a:schemeClr val="accent1"/>
                </a:solidFill>
              </a:rPr>
              <a:t> [CoxDR2004]</a:t>
            </a:r>
            <a:endParaRPr lang="en-GB" sz="4500" dirty="0" smtClean="0">
              <a:solidFill>
                <a:schemeClr val="accent1"/>
              </a:solidFill>
            </a:endParaRPr>
          </a:p>
          <a:p>
            <a:pPr lvl="1">
              <a:buNone/>
            </a:pPr>
            <a:endParaRPr lang="en-GB" sz="4400" dirty="0" smtClean="0"/>
          </a:p>
          <a:p>
            <a:r>
              <a:rPr lang="es-MX" sz="4800" dirty="0" err="1" smtClean="0">
                <a:solidFill>
                  <a:schemeClr val="accent1"/>
                </a:solidFill>
              </a:rPr>
              <a:t>Correlation</a:t>
            </a:r>
            <a:r>
              <a:rPr lang="es-MX" sz="4800" dirty="0" smtClean="0"/>
              <a:t> </a:t>
            </a:r>
            <a:r>
              <a:rPr lang="es-MX" sz="4800" dirty="0" err="1" smtClean="0"/>
              <a:t>is</a:t>
            </a:r>
            <a:r>
              <a:rPr lang="es-MX" sz="4800" dirty="0" smtClean="0"/>
              <a:t> a </a:t>
            </a:r>
            <a:r>
              <a:rPr lang="es-MX" sz="4800" dirty="0" err="1" smtClean="0"/>
              <a:t>relation</a:t>
            </a:r>
            <a:r>
              <a:rPr lang="es-MX" sz="4800" dirty="0" smtClean="0"/>
              <a:t> </a:t>
            </a:r>
            <a:r>
              <a:rPr lang="es-MX" sz="4800" dirty="0" err="1" smtClean="0"/>
              <a:t>over</a:t>
            </a:r>
            <a:r>
              <a:rPr lang="es-MX" sz="4800" dirty="0" smtClean="0"/>
              <a:t> mean </a:t>
            </a:r>
            <a:r>
              <a:rPr lang="es-MX" sz="4800" dirty="0" err="1" smtClean="0"/>
              <a:t>values</a:t>
            </a:r>
            <a:r>
              <a:rPr lang="es-MX" sz="4800" dirty="0" smtClean="0"/>
              <a:t>; </a:t>
            </a:r>
            <a:r>
              <a:rPr lang="es-MX" sz="4800" dirty="0" err="1" smtClean="0"/>
              <a:t>two</a:t>
            </a:r>
            <a:r>
              <a:rPr lang="es-MX" sz="4800" dirty="0" smtClean="0"/>
              <a:t> variables </a:t>
            </a:r>
            <a:r>
              <a:rPr lang="es-MX" sz="4800" dirty="0" err="1" smtClean="0"/>
              <a:t>correlate</a:t>
            </a:r>
            <a:r>
              <a:rPr lang="es-MX" sz="4800" dirty="0" smtClean="0"/>
              <a:t> as </a:t>
            </a:r>
            <a:r>
              <a:rPr lang="es-MX" sz="4800" dirty="0" err="1" smtClean="0"/>
              <a:t>they</a:t>
            </a:r>
            <a:r>
              <a:rPr lang="es-MX" sz="4800" dirty="0" smtClean="0"/>
              <a:t> </a:t>
            </a:r>
            <a:r>
              <a:rPr lang="es-MX" sz="4800" dirty="0" err="1" smtClean="0"/>
              <a:t>move</a:t>
            </a:r>
            <a:r>
              <a:rPr lang="es-MX" sz="4800" dirty="0" smtClean="0"/>
              <a:t> </a:t>
            </a:r>
            <a:r>
              <a:rPr lang="es-MX" sz="4800" dirty="0" err="1" smtClean="0"/>
              <a:t>over</a:t>
            </a:r>
            <a:r>
              <a:rPr lang="es-MX" sz="4800" dirty="0" smtClean="0"/>
              <a:t>/</a:t>
            </a:r>
            <a:r>
              <a:rPr lang="es-MX" sz="4800" dirty="0" err="1" smtClean="0"/>
              <a:t>under</a:t>
            </a:r>
            <a:r>
              <a:rPr lang="es-MX" sz="4800" dirty="0" smtClean="0"/>
              <a:t> </a:t>
            </a:r>
            <a:r>
              <a:rPr lang="es-MX" sz="4800" dirty="0" err="1" smtClean="0"/>
              <a:t>their</a:t>
            </a:r>
            <a:r>
              <a:rPr lang="es-MX" sz="4800" dirty="0" smtClean="0"/>
              <a:t> mean </a:t>
            </a:r>
            <a:r>
              <a:rPr lang="es-MX" sz="4800" dirty="0" err="1" smtClean="0"/>
              <a:t>together</a:t>
            </a:r>
            <a:r>
              <a:rPr lang="es-MX" sz="4800" dirty="0" smtClean="0"/>
              <a:t> (</a:t>
            </a:r>
            <a:r>
              <a:rPr lang="es-MX" sz="4800" dirty="0" err="1" smtClean="0"/>
              <a:t>correlation</a:t>
            </a:r>
            <a:r>
              <a:rPr lang="es-MX" sz="4800" dirty="0" smtClean="0"/>
              <a:t> </a:t>
            </a:r>
            <a:r>
              <a:rPr lang="es-MX" sz="4800" dirty="0" err="1" smtClean="0"/>
              <a:t>is</a:t>
            </a:r>
            <a:r>
              <a:rPr lang="es-MX" sz="4800" dirty="0" smtClean="0"/>
              <a:t> a ”</a:t>
            </a:r>
            <a:r>
              <a:rPr lang="es-MX" sz="4800" dirty="0" err="1" smtClean="0"/>
              <a:t>normalization</a:t>
            </a:r>
            <a:r>
              <a:rPr lang="es-MX" sz="4800" dirty="0" smtClean="0"/>
              <a:t>” of </a:t>
            </a:r>
            <a:r>
              <a:rPr lang="es-MX" sz="4800" dirty="0" err="1" smtClean="0"/>
              <a:t>the</a:t>
            </a:r>
            <a:r>
              <a:rPr lang="es-MX" sz="4800" dirty="0" smtClean="0"/>
              <a:t> </a:t>
            </a:r>
            <a:r>
              <a:rPr lang="es-MX" sz="4800" dirty="0" err="1" smtClean="0">
                <a:solidFill>
                  <a:srgbClr val="00B050"/>
                </a:solidFill>
              </a:rPr>
              <a:t>covariance</a:t>
            </a:r>
            <a:r>
              <a:rPr lang="es-MX" sz="4800" dirty="0" smtClean="0"/>
              <a:t>)</a:t>
            </a:r>
          </a:p>
          <a:p>
            <a:endParaRPr lang="en-GB" sz="4800" dirty="0" smtClean="0"/>
          </a:p>
          <a:p>
            <a:r>
              <a:rPr lang="es-MX" sz="6600" b="1" dirty="0" err="1" smtClean="0">
                <a:solidFill>
                  <a:srgbClr val="FF0000"/>
                </a:solidFill>
              </a:rPr>
              <a:t>Correlation</a:t>
            </a:r>
            <a:r>
              <a:rPr lang="es-MX" sz="6600" b="1" dirty="0" smtClean="0">
                <a:solidFill>
                  <a:srgbClr val="FF0000"/>
                </a:solidFill>
              </a:rPr>
              <a:t> ≠ </a:t>
            </a:r>
            <a:r>
              <a:rPr lang="es-MX" sz="6600" b="1" dirty="0" err="1" smtClean="0">
                <a:solidFill>
                  <a:srgbClr val="FF0000"/>
                </a:solidFill>
              </a:rPr>
              <a:t>Statistical</a:t>
            </a:r>
            <a:r>
              <a:rPr lang="es-MX" sz="6600" b="1" dirty="0" smtClean="0">
                <a:solidFill>
                  <a:srgbClr val="FF0000"/>
                </a:solidFill>
              </a:rPr>
              <a:t> </a:t>
            </a:r>
            <a:r>
              <a:rPr lang="es-MX" sz="6600" b="1" dirty="0" err="1" smtClean="0">
                <a:solidFill>
                  <a:srgbClr val="FF0000"/>
                </a:solidFill>
              </a:rPr>
              <a:t>dependence</a:t>
            </a:r>
            <a:endParaRPr lang="es-MX" b="1" dirty="0" smtClean="0">
              <a:solidFill>
                <a:srgbClr val="FF0000"/>
              </a:solidFill>
            </a:endParaRPr>
          </a:p>
          <a:p>
            <a:pPr lvl="1"/>
            <a:r>
              <a:rPr lang="es-MX" sz="3200" dirty="0" err="1" smtClean="0"/>
              <a:t>If</a:t>
            </a:r>
            <a:r>
              <a:rPr lang="es-MX" sz="3200" dirty="0" smtClean="0"/>
              <a:t> r=0 (</a:t>
            </a:r>
            <a:r>
              <a:rPr lang="es-MX" sz="3200" dirty="0" err="1" smtClean="0"/>
              <a:t>i.e.</a:t>
            </a:r>
            <a:r>
              <a:rPr lang="es-MX" sz="3200" dirty="0" smtClean="0"/>
              <a:t> </a:t>
            </a:r>
            <a:r>
              <a:rPr lang="es-MX" sz="3200" dirty="0" err="1" smtClean="0"/>
              <a:t>absence</a:t>
            </a:r>
            <a:r>
              <a:rPr lang="es-MX" sz="3200" dirty="0" smtClean="0"/>
              <a:t> of </a:t>
            </a:r>
            <a:r>
              <a:rPr lang="es-MX" sz="3200" dirty="0" err="1" smtClean="0"/>
              <a:t>correlation</a:t>
            </a:r>
            <a:r>
              <a:rPr lang="es-MX" sz="3200" dirty="0" smtClean="0"/>
              <a:t>), X and Y are </a:t>
            </a:r>
            <a:r>
              <a:rPr lang="es-MX" sz="3200" dirty="0" err="1" smtClean="0"/>
              <a:t>statistically</a:t>
            </a:r>
            <a:r>
              <a:rPr lang="es-MX" sz="3200" dirty="0" smtClean="0"/>
              <a:t> </a:t>
            </a:r>
            <a:r>
              <a:rPr lang="es-MX" sz="3200" dirty="0" err="1" smtClean="0"/>
              <a:t>independent</a:t>
            </a:r>
            <a:r>
              <a:rPr lang="es-MX" sz="3200" dirty="0" smtClean="0"/>
              <a:t>, </a:t>
            </a:r>
            <a:r>
              <a:rPr lang="es-MX" sz="3200" dirty="0" err="1" smtClean="0"/>
              <a:t>but</a:t>
            </a:r>
            <a:r>
              <a:rPr lang="es-MX" sz="3200" dirty="0" smtClean="0"/>
              <a:t> </a:t>
            </a:r>
            <a:r>
              <a:rPr lang="es-MX" sz="3200" dirty="0" err="1" smtClean="0"/>
              <a:t>the</a:t>
            </a:r>
            <a:r>
              <a:rPr lang="es-MX" sz="3200" dirty="0" smtClean="0"/>
              <a:t> </a:t>
            </a:r>
            <a:r>
              <a:rPr lang="es-MX" sz="3200" dirty="0" err="1" smtClean="0"/>
              <a:t>opposite</a:t>
            </a:r>
            <a:r>
              <a:rPr lang="es-MX" sz="3200" dirty="0" smtClean="0"/>
              <a:t> </a:t>
            </a:r>
            <a:r>
              <a:rPr lang="es-MX" sz="3200" dirty="0" err="1" smtClean="0"/>
              <a:t>is</a:t>
            </a:r>
            <a:r>
              <a:rPr lang="es-MX" sz="3200" dirty="0" smtClean="0"/>
              <a:t> </a:t>
            </a:r>
            <a:r>
              <a:rPr lang="es-MX" sz="3200" dirty="0" err="1" smtClean="0"/>
              <a:t>not</a:t>
            </a:r>
            <a:r>
              <a:rPr lang="es-MX" sz="3200" dirty="0" smtClean="0"/>
              <a:t> true [MarrelecG2005].</a:t>
            </a:r>
            <a:endParaRPr lang="es-MX" sz="7000" b="1" dirty="0" smtClean="0">
              <a:solidFill>
                <a:srgbClr val="FF0000"/>
              </a:solidFill>
            </a:endParaRPr>
          </a:p>
          <a:p>
            <a:r>
              <a:rPr lang="es-MX" sz="6600" b="1" dirty="0" err="1" smtClean="0">
                <a:solidFill>
                  <a:srgbClr val="FF0000"/>
                </a:solidFill>
              </a:rPr>
              <a:t>Correlation</a:t>
            </a:r>
            <a:r>
              <a:rPr lang="es-MX" sz="6600" b="1" dirty="0" smtClean="0">
                <a:solidFill>
                  <a:srgbClr val="FF0000"/>
                </a:solidFill>
              </a:rPr>
              <a:t> ≠ </a:t>
            </a:r>
            <a:r>
              <a:rPr lang="es-MX" sz="6600" b="1" dirty="0" err="1" smtClean="0">
                <a:solidFill>
                  <a:srgbClr val="FF0000"/>
                </a:solidFill>
              </a:rPr>
              <a:t>Causation</a:t>
            </a:r>
            <a:r>
              <a:rPr lang="es-MX" sz="3600" dirty="0" smtClean="0"/>
              <a:t> [YuleU1900 in CoxDR2004, WrightS1921]</a:t>
            </a:r>
            <a:endParaRPr lang="es-MX" dirty="0" smtClean="0"/>
          </a:p>
          <a:p>
            <a:pPr lvl="1"/>
            <a:r>
              <a:rPr lang="es-MX" sz="3200" dirty="0" err="1" smtClean="0"/>
              <a:t>Yet</a:t>
            </a:r>
            <a:r>
              <a:rPr lang="es-MX" sz="3200" dirty="0" smtClean="0"/>
              <a:t>, causal </a:t>
            </a:r>
            <a:r>
              <a:rPr lang="es-MX" sz="3200" dirty="0" err="1" smtClean="0"/>
              <a:t>conclusions</a:t>
            </a:r>
            <a:r>
              <a:rPr lang="es-MX" sz="3200" dirty="0" smtClean="0"/>
              <a:t> </a:t>
            </a:r>
            <a:r>
              <a:rPr lang="es-MX" sz="3200" dirty="0" err="1" smtClean="0"/>
              <a:t>from</a:t>
            </a:r>
            <a:r>
              <a:rPr lang="es-MX" sz="3200" dirty="0" smtClean="0"/>
              <a:t> a </a:t>
            </a:r>
            <a:r>
              <a:rPr lang="es-MX" sz="3200" dirty="0" err="1" smtClean="0"/>
              <a:t>carefully</a:t>
            </a:r>
            <a:r>
              <a:rPr lang="es-MX" sz="3200" dirty="0" smtClean="0"/>
              <a:t> </a:t>
            </a:r>
            <a:r>
              <a:rPr lang="es-MX" sz="3200" dirty="0" err="1" smtClean="0"/>
              <a:t>design</a:t>
            </a:r>
            <a:r>
              <a:rPr lang="es-MX" sz="3200" dirty="0" smtClean="0"/>
              <a:t>  (</a:t>
            </a:r>
            <a:r>
              <a:rPr lang="es-MX" sz="3200" dirty="0" err="1" smtClean="0"/>
              <a:t>often</a:t>
            </a:r>
            <a:r>
              <a:rPr lang="es-MX" sz="3200" dirty="0" smtClean="0"/>
              <a:t> </a:t>
            </a:r>
            <a:r>
              <a:rPr lang="es-MX" sz="3200" dirty="0" err="1" smtClean="0"/>
              <a:t>synonym</a:t>
            </a:r>
            <a:r>
              <a:rPr lang="es-MX" sz="3200" dirty="0" smtClean="0"/>
              <a:t> of </a:t>
            </a:r>
            <a:r>
              <a:rPr lang="es-MX" sz="3200" dirty="0" err="1" smtClean="0"/>
              <a:t>randomized</a:t>
            </a:r>
            <a:r>
              <a:rPr lang="es-MX" sz="3200" dirty="0" smtClean="0"/>
              <a:t>) </a:t>
            </a:r>
            <a:r>
              <a:rPr lang="es-MX" sz="3200" dirty="0" err="1" smtClean="0"/>
              <a:t>experiment</a:t>
            </a:r>
            <a:r>
              <a:rPr lang="es-MX" sz="3200" dirty="0" smtClean="0"/>
              <a:t> are </a:t>
            </a:r>
            <a:r>
              <a:rPr lang="es-MX" sz="3200" dirty="0" err="1" smtClean="0"/>
              <a:t>often</a:t>
            </a:r>
            <a:r>
              <a:rPr lang="es-MX" sz="3200" dirty="0" smtClean="0"/>
              <a:t> (</a:t>
            </a:r>
            <a:r>
              <a:rPr lang="es-MX" sz="3200" dirty="0" err="1" smtClean="0"/>
              <a:t>not</a:t>
            </a:r>
            <a:r>
              <a:rPr lang="es-MX" sz="3200" dirty="0" smtClean="0"/>
              <a:t> </a:t>
            </a:r>
            <a:r>
              <a:rPr lang="es-MX" sz="3200" dirty="0" err="1" smtClean="0"/>
              <a:t>always</a:t>
            </a:r>
            <a:r>
              <a:rPr lang="es-MX" sz="3200" dirty="0" smtClean="0"/>
              <a:t>) </a:t>
            </a:r>
            <a:r>
              <a:rPr lang="es-MX" sz="3200" dirty="0" err="1" smtClean="0"/>
              <a:t>valid</a:t>
            </a:r>
            <a:r>
              <a:rPr lang="es-MX" sz="3200" dirty="0" smtClean="0"/>
              <a:t> [HollandPW1986, FisherRA1926 in CoxDR2004]</a:t>
            </a:r>
            <a:endParaRPr lang="en-GB" sz="3200" dirty="0" smtClean="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59</a:t>
            </a:fld>
            <a:endParaRPr lang="es-ES"/>
          </a:p>
        </p:txBody>
      </p:sp>
      <p:sp>
        <p:nvSpPr>
          <p:cNvPr id="5" name="4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smtClean="0"/>
              <a:t>Theoretical and reference frameworks</a:t>
            </a:r>
            <a:endParaRPr lang="es-ES_tradnl" dirty="0"/>
          </a:p>
        </p:txBody>
      </p:sp>
      <p:sp>
        <p:nvSpPr>
          <p:cNvPr id="16387" name="Rectangle 1027"/>
          <p:cNvSpPr>
            <a:spLocks noGrp="1" noChangeArrowheads="1"/>
          </p:cNvSpPr>
          <p:nvPr>
            <p:ph type="body" idx="1"/>
          </p:nvPr>
        </p:nvSpPr>
        <p:spPr/>
        <p:txBody>
          <a:bodyPr>
            <a:normAutofit fontScale="85000" lnSpcReduction="10000"/>
          </a:bodyPr>
          <a:lstStyle/>
          <a:p>
            <a:r>
              <a:rPr lang="es-MX" dirty="0" smtClean="0"/>
              <a:t>In </a:t>
            </a:r>
            <a:r>
              <a:rPr lang="es-MX" dirty="0" err="1" smtClean="0"/>
              <a:t>writing</a:t>
            </a:r>
            <a:r>
              <a:rPr lang="es-MX" dirty="0" smtClean="0"/>
              <a:t> </a:t>
            </a:r>
            <a:r>
              <a:rPr lang="es-MX" dirty="0" err="1" smtClean="0"/>
              <a:t>these</a:t>
            </a:r>
            <a:r>
              <a:rPr lang="es-MX" dirty="0" smtClean="0"/>
              <a:t>:</a:t>
            </a:r>
          </a:p>
          <a:p>
            <a:pPr lvl="1"/>
            <a:r>
              <a:rPr lang="es-MX" dirty="0" err="1" smtClean="0"/>
              <a:t>Analyze</a:t>
            </a:r>
            <a:r>
              <a:rPr lang="es-MX" dirty="0" smtClean="0"/>
              <a:t>, </a:t>
            </a:r>
            <a:r>
              <a:rPr lang="es-MX" dirty="0" err="1" smtClean="0"/>
              <a:t>summarise</a:t>
            </a:r>
            <a:r>
              <a:rPr lang="es-MX" dirty="0" smtClean="0"/>
              <a:t> and </a:t>
            </a:r>
            <a:r>
              <a:rPr lang="es-MX" dirty="0" err="1" smtClean="0"/>
              <a:t>criticise</a:t>
            </a:r>
            <a:r>
              <a:rPr lang="es-MX" dirty="0" smtClean="0"/>
              <a:t> </a:t>
            </a:r>
            <a:r>
              <a:rPr lang="es-MX" dirty="0" err="1" smtClean="0"/>
              <a:t>the</a:t>
            </a:r>
            <a:r>
              <a:rPr lang="es-MX" dirty="0" smtClean="0"/>
              <a:t> </a:t>
            </a:r>
            <a:r>
              <a:rPr lang="es-MX" dirty="0" err="1" smtClean="0"/>
              <a:t>existing</a:t>
            </a:r>
            <a:r>
              <a:rPr lang="es-MX" dirty="0" smtClean="0"/>
              <a:t> </a:t>
            </a:r>
            <a:r>
              <a:rPr lang="es-MX" dirty="0" err="1" smtClean="0"/>
              <a:t>knowledge</a:t>
            </a:r>
            <a:endParaRPr lang="es-MX" dirty="0" smtClean="0"/>
          </a:p>
          <a:p>
            <a:pPr lvl="1"/>
            <a:r>
              <a:rPr lang="es-MX" dirty="0" err="1" smtClean="0"/>
              <a:t>Acknowledge</a:t>
            </a:r>
            <a:r>
              <a:rPr lang="es-MX" dirty="0" smtClean="0"/>
              <a:t> </a:t>
            </a:r>
            <a:r>
              <a:rPr lang="es-MX" dirty="0" err="1" smtClean="0"/>
              <a:t>the</a:t>
            </a:r>
            <a:r>
              <a:rPr lang="es-MX" dirty="0" smtClean="0"/>
              <a:t> </a:t>
            </a:r>
            <a:r>
              <a:rPr lang="es-MX" dirty="0" err="1" smtClean="0"/>
              <a:t>authorship</a:t>
            </a:r>
            <a:r>
              <a:rPr lang="es-MX" dirty="0" smtClean="0"/>
              <a:t> of </a:t>
            </a:r>
            <a:r>
              <a:rPr lang="es-MX" dirty="0" err="1" smtClean="0"/>
              <a:t>other</a:t>
            </a:r>
            <a:r>
              <a:rPr lang="es-MX" dirty="0" smtClean="0"/>
              <a:t> </a:t>
            </a:r>
            <a:r>
              <a:rPr lang="es-MX" dirty="0" err="1" smtClean="0"/>
              <a:t>authors</a:t>
            </a:r>
            <a:r>
              <a:rPr lang="es-MX" dirty="0" smtClean="0"/>
              <a:t> (</a:t>
            </a:r>
            <a:r>
              <a:rPr lang="es-MX" dirty="0" err="1" smtClean="0"/>
              <a:t>otherwise</a:t>
            </a:r>
            <a:r>
              <a:rPr lang="es-MX" dirty="0" smtClean="0"/>
              <a:t> </a:t>
            </a:r>
            <a:r>
              <a:rPr lang="es-MX" dirty="0" err="1" smtClean="0"/>
              <a:t>it</a:t>
            </a:r>
            <a:r>
              <a:rPr lang="es-MX" dirty="0" smtClean="0"/>
              <a:t> </a:t>
            </a:r>
            <a:r>
              <a:rPr lang="es-MX" dirty="0" err="1" smtClean="0"/>
              <a:t>is</a:t>
            </a:r>
            <a:r>
              <a:rPr lang="es-MX" dirty="0" smtClean="0"/>
              <a:t> </a:t>
            </a:r>
            <a:r>
              <a:rPr lang="es-MX" dirty="0" err="1" smtClean="0"/>
              <a:t>plagiarism</a:t>
            </a:r>
            <a:r>
              <a:rPr lang="es-MX" dirty="0" smtClean="0"/>
              <a:t>)</a:t>
            </a:r>
          </a:p>
          <a:p>
            <a:pPr lvl="1"/>
            <a:r>
              <a:rPr lang="es-MX" dirty="0" err="1" smtClean="0"/>
              <a:t>Ensure</a:t>
            </a:r>
            <a:r>
              <a:rPr lang="es-MX" dirty="0" smtClean="0"/>
              <a:t> </a:t>
            </a:r>
            <a:r>
              <a:rPr lang="es-MX" dirty="0" err="1" smtClean="0"/>
              <a:t>that</a:t>
            </a:r>
            <a:r>
              <a:rPr lang="es-MX" dirty="0" smtClean="0"/>
              <a:t> </a:t>
            </a:r>
            <a:r>
              <a:rPr lang="es-MX" dirty="0" err="1" smtClean="0"/>
              <a:t>you</a:t>
            </a:r>
            <a:r>
              <a:rPr lang="es-MX" dirty="0" smtClean="0"/>
              <a:t> cite </a:t>
            </a:r>
            <a:r>
              <a:rPr lang="es-MX" dirty="0" err="1" smtClean="0"/>
              <a:t>all</a:t>
            </a:r>
            <a:r>
              <a:rPr lang="es-MX" dirty="0" smtClean="0"/>
              <a:t> </a:t>
            </a:r>
            <a:r>
              <a:rPr lang="es-MX" dirty="0" err="1" smtClean="0"/>
              <a:t>key</a:t>
            </a:r>
            <a:r>
              <a:rPr lang="es-MX" dirty="0" smtClean="0"/>
              <a:t> </a:t>
            </a:r>
            <a:r>
              <a:rPr lang="es-MX" dirty="0" err="1" smtClean="0"/>
              <a:t>works</a:t>
            </a:r>
            <a:r>
              <a:rPr lang="es-MX" dirty="0" smtClean="0"/>
              <a:t> in </a:t>
            </a:r>
            <a:r>
              <a:rPr lang="es-MX" dirty="0" err="1" smtClean="0"/>
              <a:t>your</a:t>
            </a:r>
            <a:r>
              <a:rPr lang="es-MX" dirty="0" smtClean="0"/>
              <a:t> </a:t>
            </a:r>
            <a:r>
              <a:rPr lang="es-MX" dirty="0" err="1" smtClean="0"/>
              <a:t>area</a:t>
            </a:r>
            <a:endParaRPr lang="es-MX" dirty="0" smtClean="0"/>
          </a:p>
          <a:p>
            <a:endParaRPr lang="es-MX" dirty="0" smtClean="0"/>
          </a:p>
          <a:p>
            <a:r>
              <a:rPr lang="es-MX" dirty="0" err="1" smtClean="0"/>
              <a:t>Often</a:t>
            </a:r>
            <a:r>
              <a:rPr lang="es-MX" dirty="0" smtClean="0"/>
              <a:t>, at </a:t>
            </a:r>
            <a:r>
              <a:rPr lang="es-MX" dirty="0" err="1" smtClean="0"/>
              <a:t>the</a:t>
            </a:r>
            <a:r>
              <a:rPr lang="es-MX" dirty="0" smtClean="0"/>
              <a:t> time of </a:t>
            </a:r>
            <a:r>
              <a:rPr lang="es-MX" dirty="0" err="1" smtClean="0"/>
              <a:t>writing</a:t>
            </a:r>
            <a:r>
              <a:rPr lang="es-MX" dirty="0" smtClean="0"/>
              <a:t> </a:t>
            </a:r>
            <a:r>
              <a:rPr lang="es-MX" dirty="0" err="1" smtClean="0"/>
              <a:t>your</a:t>
            </a:r>
            <a:r>
              <a:rPr lang="es-MX" dirty="0" smtClean="0"/>
              <a:t> </a:t>
            </a:r>
            <a:r>
              <a:rPr lang="es-MX" dirty="0" err="1" smtClean="0"/>
              <a:t>protocol</a:t>
            </a:r>
            <a:r>
              <a:rPr lang="es-MX" dirty="0" smtClean="0"/>
              <a:t> </a:t>
            </a:r>
            <a:r>
              <a:rPr lang="es-MX" dirty="0" err="1" smtClean="0"/>
              <a:t>experiments</a:t>
            </a:r>
            <a:r>
              <a:rPr lang="es-MX" dirty="0" smtClean="0"/>
              <a:t> </a:t>
            </a:r>
            <a:r>
              <a:rPr lang="es-MX" dirty="0" err="1" smtClean="0"/>
              <a:t>may</a:t>
            </a:r>
            <a:r>
              <a:rPr lang="es-MX" dirty="0" smtClean="0"/>
              <a:t> </a:t>
            </a:r>
            <a:r>
              <a:rPr lang="es-MX" dirty="0" err="1" smtClean="0"/>
              <a:t>not</a:t>
            </a:r>
            <a:r>
              <a:rPr lang="es-MX" dirty="0" smtClean="0"/>
              <a:t> </a:t>
            </a:r>
            <a:r>
              <a:rPr lang="es-MX" dirty="0" err="1" smtClean="0"/>
              <a:t>have</a:t>
            </a:r>
            <a:r>
              <a:rPr lang="es-MX" dirty="0" smtClean="0"/>
              <a:t> </a:t>
            </a:r>
            <a:r>
              <a:rPr lang="es-MX" dirty="0" err="1" smtClean="0"/>
              <a:t>been</a:t>
            </a:r>
            <a:r>
              <a:rPr lang="es-MX" dirty="0" smtClean="0"/>
              <a:t> run</a:t>
            </a:r>
            <a:r>
              <a:rPr lang="es-MX" baseline="30000" dirty="0" smtClean="0">
                <a:solidFill>
                  <a:srgbClr val="0070C0"/>
                </a:solidFill>
              </a:rPr>
              <a:t>1</a:t>
            </a:r>
            <a:r>
              <a:rPr lang="es-MX" dirty="0" smtClean="0"/>
              <a:t> </a:t>
            </a:r>
            <a:r>
              <a:rPr lang="es-MX" dirty="0" err="1" smtClean="0"/>
              <a:t>but</a:t>
            </a:r>
            <a:r>
              <a:rPr lang="es-MX" dirty="0" smtClean="0"/>
              <a:t> a </a:t>
            </a:r>
            <a:r>
              <a:rPr lang="es-MX" dirty="0" err="1" smtClean="0"/>
              <a:t>good</a:t>
            </a:r>
            <a:r>
              <a:rPr lang="es-MX" dirty="0" smtClean="0"/>
              <a:t> </a:t>
            </a:r>
            <a:r>
              <a:rPr lang="es-MX" dirty="0" err="1" smtClean="0"/>
              <a:t>knowledge</a:t>
            </a:r>
            <a:r>
              <a:rPr lang="es-MX" dirty="0" smtClean="0"/>
              <a:t> of </a:t>
            </a:r>
            <a:r>
              <a:rPr lang="es-MX" dirty="0" err="1" smtClean="0"/>
              <a:t>the</a:t>
            </a:r>
            <a:r>
              <a:rPr lang="es-MX" dirty="0" smtClean="0"/>
              <a:t> </a:t>
            </a:r>
            <a:r>
              <a:rPr lang="es-MX" dirty="0" err="1" smtClean="0"/>
              <a:t>topic</a:t>
            </a:r>
            <a:r>
              <a:rPr lang="es-MX" dirty="0" smtClean="0"/>
              <a:t> </a:t>
            </a:r>
            <a:r>
              <a:rPr lang="es-MX" dirty="0" err="1" smtClean="0"/>
              <a:t>is</a:t>
            </a:r>
            <a:r>
              <a:rPr lang="es-MX" dirty="0" smtClean="0"/>
              <a:t> </a:t>
            </a:r>
            <a:r>
              <a:rPr lang="es-MX" dirty="0" err="1" smtClean="0"/>
              <a:t>expected</a:t>
            </a:r>
            <a:r>
              <a:rPr lang="es-MX" dirty="0" smtClean="0"/>
              <a:t>. </a:t>
            </a:r>
            <a:r>
              <a:rPr lang="es-MX" dirty="0" err="1" smtClean="0"/>
              <a:t>This</a:t>
            </a:r>
            <a:r>
              <a:rPr lang="es-MX" dirty="0" smtClean="0"/>
              <a:t> </a:t>
            </a:r>
            <a:r>
              <a:rPr lang="es-MX" dirty="0" err="1" smtClean="0"/>
              <a:t>includes</a:t>
            </a:r>
            <a:r>
              <a:rPr lang="es-MX" dirty="0" smtClean="0"/>
              <a:t>:</a:t>
            </a:r>
          </a:p>
          <a:p>
            <a:pPr lvl="1"/>
            <a:r>
              <a:rPr lang="es-MX" dirty="0" err="1" smtClean="0"/>
              <a:t>Domain</a:t>
            </a:r>
            <a:endParaRPr lang="es-MX" dirty="0" smtClean="0"/>
          </a:p>
          <a:p>
            <a:pPr lvl="1"/>
            <a:r>
              <a:rPr lang="es-MX" dirty="0" err="1" smtClean="0"/>
              <a:t>Subdomains</a:t>
            </a:r>
            <a:endParaRPr lang="es-MX" dirty="0" smtClean="0"/>
          </a:p>
        </p:txBody>
      </p:sp>
      <p:sp>
        <p:nvSpPr>
          <p:cNvPr id="4" name="Date Placeholder 3"/>
          <p:cNvSpPr>
            <a:spLocks noGrp="1"/>
          </p:cNvSpPr>
          <p:nvPr>
            <p:ph type="dt" sz="half" idx="10"/>
          </p:nvPr>
        </p:nvSpPr>
        <p:spPr/>
        <p:txBody>
          <a:bodyPr/>
          <a:lstStyle/>
          <a:p>
            <a:fld id="{3B4885E6-0C3B-D345-BC77-5D3ED83C45C1}"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a:t>
            </a:r>
            <a:endParaRPr lang="es-ES_tradnl"/>
          </a:p>
        </p:txBody>
      </p:sp>
      <p:sp>
        <p:nvSpPr>
          <p:cNvPr id="6" name="Slide Number Placeholder 5"/>
          <p:cNvSpPr>
            <a:spLocks noGrp="1"/>
          </p:cNvSpPr>
          <p:nvPr>
            <p:ph type="sldNum" sz="quarter" idx="12"/>
          </p:nvPr>
        </p:nvSpPr>
        <p:spPr/>
        <p:txBody>
          <a:bodyPr/>
          <a:lstStyle/>
          <a:p>
            <a:fld id="{903B81E7-A7B9-E94A-8C8B-E749CCEB8EF2}" type="slidenum">
              <a:rPr lang="es-ES_tradnl" smtClean="0"/>
              <a:pPr/>
              <a:t>6</a:t>
            </a:fld>
            <a:endParaRPr lang="es-ES_tradnl"/>
          </a:p>
        </p:txBody>
      </p:sp>
      <p:sp>
        <p:nvSpPr>
          <p:cNvPr id="12" name="11 CuadroTexto"/>
          <p:cNvSpPr txBox="1"/>
          <p:nvPr/>
        </p:nvSpPr>
        <p:spPr>
          <a:xfrm>
            <a:off x="251520" y="5805264"/>
            <a:ext cx="8568952" cy="646331"/>
          </a:xfrm>
          <a:prstGeom prst="rect">
            <a:avLst/>
          </a:prstGeom>
          <a:noFill/>
        </p:spPr>
        <p:txBody>
          <a:bodyPr wrap="square" rtlCol="0">
            <a:spAutoFit/>
          </a:bodyPr>
          <a:lstStyle/>
          <a:p>
            <a:r>
              <a:rPr lang="es-MX" baseline="30000" dirty="0" smtClean="0">
                <a:solidFill>
                  <a:srgbClr val="0070C0"/>
                </a:solidFill>
              </a:rPr>
              <a:t>1</a:t>
            </a:r>
            <a:r>
              <a:rPr lang="es-MX" dirty="0" smtClean="0">
                <a:solidFill>
                  <a:srgbClr val="0070C0"/>
                </a:solidFill>
              </a:rPr>
              <a:t>. At INAOE </a:t>
            </a:r>
            <a:r>
              <a:rPr lang="es-MX" dirty="0" err="1" smtClean="0">
                <a:solidFill>
                  <a:srgbClr val="0070C0"/>
                </a:solidFill>
              </a:rPr>
              <a:t>this</a:t>
            </a:r>
            <a:r>
              <a:rPr lang="es-MX" dirty="0" smtClean="0">
                <a:solidFill>
                  <a:srgbClr val="0070C0"/>
                </a:solidFill>
              </a:rPr>
              <a:t> </a:t>
            </a:r>
            <a:r>
              <a:rPr lang="es-MX" dirty="0" err="1" smtClean="0">
                <a:solidFill>
                  <a:srgbClr val="0070C0"/>
                </a:solidFill>
              </a:rPr>
              <a:t>is</a:t>
            </a:r>
            <a:r>
              <a:rPr lang="es-MX" dirty="0" smtClean="0">
                <a:solidFill>
                  <a:srgbClr val="0070C0"/>
                </a:solidFill>
              </a:rPr>
              <a:t> NOT </a:t>
            </a:r>
            <a:r>
              <a:rPr lang="es-MX" dirty="0" err="1" smtClean="0">
                <a:solidFill>
                  <a:srgbClr val="0070C0"/>
                </a:solidFill>
              </a:rPr>
              <a:t>the</a:t>
            </a:r>
            <a:r>
              <a:rPr lang="es-MX" dirty="0" smtClean="0">
                <a:solidFill>
                  <a:srgbClr val="0070C0"/>
                </a:solidFill>
              </a:rPr>
              <a:t> case; </a:t>
            </a:r>
            <a:r>
              <a:rPr lang="es-MX" dirty="0" err="1" smtClean="0">
                <a:solidFill>
                  <a:srgbClr val="0070C0"/>
                </a:solidFill>
              </a:rPr>
              <a:t>you</a:t>
            </a:r>
            <a:r>
              <a:rPr lang="es-MX" dirty="0" smtClean="0">
                <a:solidFill>
                  <a:srgbClr val="0070C0"/>
                </a:solidFill>
              </a:rPr>
              <a:t> are </a:t>
            </a:r>
            <a:r>
              <a:rPr lang="es-MX" dirty="0" err="1" smtClean="0">
                <a:solidFill>
                  <a:srgbClr val="0070C0"/>
                </a:solidFill>
              </a:rPr>
              <a:t>expected</a:t>
            </a:r>
            <a:r>
              <a:rPr lang="es-MX" dirty="0" smtClean="0">
                <a:solidFill>
                  <a:srgbClr val="0070C0"/>
                </a:solidFill>
              </a:rPr>
              <a:t> </a:t>
            </a:r>
            <a:r>
              <a:rPr lang="es-MX" dirty="0" err="1" smtClean="0">
                <a:solidFill>
                  <a:srgbClr val="0070C0"/>
                </a:solidFill>
              </a:rPr>
              <a:t>to</a:t>
            </a:r>
            <a:r>
              <a:rPr lang="es-MX" dirty="0" smtClean="0">
                <a:solidFill>
                  <a:srgbClr val="0070C0"/>
                </a:solidFill>
              </a:rPr>
              <a:t> </a:t>
            </a:r>
            <a:r>
              <a:rPr lang="es-MX" dirty="0" err="1" smtClean="0">
                <a:solidFill>
                  <a:srgbClr val="0070C0"/>
                </a:solidFill>
              </a:rPr>
              <a:t>have</a:t>
            </a:r>
            <a:r>
              <a:rPr lang="es-MX" dirty="0" smtClean="0">
                <a:solidFill>
                  <a:srgbClr val="0070C0"/>
                </a:solidFill>
              </a:rPr>
              <a:t> </a:t>
            </a:r>
            <a:r>
              <a:rPr lang="es-MX" dirty="0" err="1" smtClean="0">
                <a:solidFill>
                  <a:srgbClr val="0070C0"/>
                </a:solidFill>
              </a:rPr>
              <a:t>some</a:t>
            </a:r>
            <a:r>
              <a:rPr lang="es-MX" dirty="0" smtClean="0">
                <a:solidFill>
                  <a:srgbClr val="0070C0"/>
                </a:solidFill>
              </a:rPr>
              <a:t> </a:t>
            </a:r>
            <a:r>
              <a:rPr lang="es-MX" dirty="0" err="1" smtClean="0">
                <a:solidFill>
                  <a:srgbClr val="0070C0"/>
                </a:solidFill>
              </a:rPr>
              <a:t>preliminary</a:t>
            </a:r>
            <a:r>
              <a:rPr lang="es-MX" dirty="0" smtClean="0">
                <a:solidFill>
                  <a:srgbClr val="0070C0"/>
                </a:solidFill>
              </a:rPr>
              <a:t> </a:t>
            </a:r>
            <a:r>
              <a:rPr lang="es-MX" dirty="0" err="1" smtClean="0">
                <a:solidFill>
                  <a:srgbClr val="0070C0"/>
                </a:solidFill>
              </a:rPr>
              <a:t>results</a:t>
            </a:r>
            <a:r>
              <a:rPr lang="es-MX" dirty="0" smtClean="0">
                <a:solidFill>
                  <a:srgbClr val="0070C0"/>
                </a:solidFill>
              </a:rPr>
              <a:t> </a:t>
            </a:r>
            <a:r>
              <a:rPr lang="es-MX" dirty="0" err="1" smtClean="0">
                <a:solidFill>
                  <a:srgbClr val="0070C0"/>
                </a:solidFill>
              </a:rPr>
              <a:t>by</a:t>
            </a:r>
            <a:r>
              <a:rPr lang="es-MX" dirty="0" smtClean="0">
                <a:solidFill>
                  <a:srgbClr val="0070C0"/>
                </a:solidFill>
              </a:rPr>
              <a:t> </a:t>
            </a:r>
            <a:r>
              <a:rPr lang="es-MX" dirty="0" err="1" smtClean="0">
                <a:solidFill>
                  <a:srgbClr val="0070C0"/>
                </a:solidFill>
              </a:rPr>
              <a:t>the</a:t>
            </a:r>
            <a:r>
              <a:rPr lang="es-MX" dirty="0" smtClean="0">
                <a:solidFill>
                  <a:srgbClr val="0070C0"/>
                </a:solidFill>
              </a:rPr>
              <a:t> time </a:t>
            </a:r>
            <a:r>
              <a:rPr lang="es-MX" dirty="0" err="1" smtClean="0">
                <a:solidFill>
                  <a:srgbClr val="0070C0"/>
                </a:solidFill>
              </a:rPr>
              <a:t>you</a:t>
            </a:r>
            <a:r>
              <a:rPr lang="es-MX" dirty="0" smtClean="0">
                <a:solidFill>
                  <a:srgbClr val="0070C0"/>
                </a:solidFill>
              </a:rPr>
              <a:t> </a:t>
            </a:r>
            <a:r>
              <a:rPr lang="es-MX" dirty="0" err="1" smtClean="0">
                <a:solidFill>
                  <a:srgbClr val="0070C0"/>
                </a:solidFill>
              </a:rPr>
              <a:t>write</a:t>
            </a:r>
            <a:r>
              <a:rPr lang="es-MX" dirty="0" smtClean="0">
                <a:solidFill>
                  <a:srgbClr val="0070C0"/>
                </a:solidFill>
              </a:rPr>
              <a:t> </a:t>
            </a:r>
            <a:r>
              <a:rPr lang="es-MX" dirty="0" err="1" smtClean="0">
                <a:solidFill>
                  <a:srgbClr val="0070C0"/>
                </a:solidFill>
              </a:rPr>
              <a:t>your</a:t>
            </a:r>
            <a:r>
              <a:rPr lang="es-MX" dirty="0" smtClean="0">
                <a:solidFill>
                  <a:srgbClr val="0070C0"/>
                </a:solidFill>
              </a:rPr>
              <a:t> </a:t>
            </a:r>
            <a:r>
              <a:rPr lang="es-MX" dirty="0" err="1" smtClean="0">
                <a:solidFill>
                  <a:srgbClr val="0070C0"/>
                </a:solidFill>
              </a:rPr>
              <a:t>protocol</a:t>
            </a:r>
            <a:endParaRPr lang="en-GB" dirty="0">
              <a:solidFill>
                <a:srgbClr val="0070C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Statistical</a:t>
            </a:r>
            <a:r>
              <a:rPr lang="es-MX" dirty="0" smtClean="0"/>
              <a:t> </a:t>
            </a:r>
            <a:r>
              <a:rPr lang="es-MX" dirty="0" err="1" smtClean="0"/>
              <a:t>dependence</a:t>
            </a:r>
            <a:r>
              <a:rPr lang="es-MX" dirty="0" smtClean="0"/>
              <a:t> vs </a:t>
            </a:r>
            <a:r>
              <a:rPr lang="es-MX" dirty="0" err="1" smtClean="0"/>
              <a:t>Causality</a:t>
            </a:r>
            <a:endParaRPr lang="en-GB" dirty="0"/>
          </a:p>
        </p:txBody>
      </p:sp>
      <p:sp>
        <p:nvSpPr>
          <p:cNvPr id="3" name="2 Marcador de contenido"/>
          <p:cNvSpPr>
            <a:spLocks noGrp="1"/>
          </p:cNvSpPr>
          <p:nvPr>
            <p:ph idx="1"/>
          </p:nvPr>
        </p:nvSpPr>
        <p:spPr/>
        <p:txBody>
          <a:bodyPr>
            <a:normAutofit fontScale="92500" lnSpcReduction="20000"/>
          </a:bodyPr>
          <a:lstStyle/>
          <a:p>
            <a:r>
              <a:rPr lang="es-MX" dirty="0" err="1" smtClean="0"/>
              <a:t>Statistical</a:t>
            </a:r>
            <a:r>
              <a:rPr lang="es-MX" dirty="0" smtClean="0"/>
              <a:t> </a:t>
            </a:r>
            <a:r>
              <a:rPr lang="es-MX" dirty="0" err="1" smtClean="0"/>
              <a:t>dependence</a:t>
            </a:r>
            <a:r>
              <a:rPr lang="es-MX" dirty="0" smtClean="0"/>
              <a:t> </a:t>
            </a:r>
            <a:r>
              <a:rPr lang="es-MX" dirty="0" err="1" smtClean="0"/>
              <a:t>provide</a:t>
            </a:r>
            <a:r>
              <a:rPr lang="es-MX" dirty="0" smtClean="0"/>
              <a:t> </a:t>
            </a:r>
            <a:r>
              <a:rPr lang="es-MX" dirty="0" err="1" smtClean="0"/>
              <a:t>associational</a:t>
            </a:r>
            <a:r>
              <a:rPr lang="es-MX" dirty="0" smtClean="0"/>
              <a:t> </a:t>
            </a:r>
            <a:r>
              <a:rPr lang="es-MX" dirty="0" err="1" smtClean="0"/>
              <a:t>relations</a:t>
            </a:r>
            <a:r>
              <a:rPr lang="es-MX" dirty="0" smtClean="0"/>
              <a:t> and can </a:t>
            </a:r>
            <a:r>
              <a:rPr lang="es-MX" dirty="0" err="1" smtClean="0"/>
              <a:t>be</a:t>
            </a:r>
            <a:r>
              <a:rPr lang="es-MX" dirty="0" smtClean="0"/>
              <a:t> </a:t>
            </a:r>
            <a:r>
              <a:rPr lang="es-MX" dirty="0" err="1" smtClean="0"/>
              <a:t>expressed</a:t>
            </a:r>
            <a:r>
              <a:rPr lang="es-MX" dirty="0" smtClean="0"/>
              <a:t> in </a:t>
            </a:r>
            <a:r>
              <a:rPr lang="es-MX" dirty="0" err="1" smtClean="0"/>
              <a:t>terms</a:t>
            </a:r>
            <a:r>
              <a:rPr lang="es-MX" dirty="0" smtClean="0"/>
              <a:t> of a </a:t>
            </a:r>
            <a:r>
              <a:rPr lang="es-MX" dirty="0" err="1" smtClean="0"/>
              <a:t>joint</a:t>
            </a:r>
            <a:r>
              <a:rPr lang="es-MX" dirty="0" smtClean="0"/>
              <a:t> </a:t>
            </a:r>
            <a:r>
              <a:rPr lang="es-MX" dirty="0" err="1" smtClean="0"/>
              <a:t>distribution</a:t>
            </a:r>
            <a:r>
              <a:rPr lang="es-MX" dirty="0" smtClean="0"/>
              <a:t> </a:t>
            </a:r>
            <a:r>
              <a:rPr lang="es-MX" dirty="0" err="1" smtClean="0"/>
              <a:t>alone</a:t>
            </a:r>
            <a:endParaRPr lang="es-MX" dirty="0" smtClean="0"/>
          </a:p>
          <a:p>
            <a:pPr lvl="1"/>
            <a:r>
              <a:rPr lang="es-MX" dirty="0" smtClean="0"/>
              <a:t>Causal </a:t>
            </a:r>
            <a:r>
              <a:rPr lang="es-MX" dirty="0" err="1" smtClean="0"/>
              <a:t>relations</a:t>
            </a:r>
            <a:r>
              <a:rPr lang="es-MX" dirty="0" smtClean="0"/>
              <a:t> </a:t>
            </a:r>
            <a:r>
              <a:rPr lang="es-MX" b="1" dirty="0" smtClean="0"/>
              <a:t>CANNOT</a:t>
            </a:r>
            <a:r>
              <a:rPr lang="es-MX" dirty="0" smtClean="0"/>
              <a:t> </a:t>
            </a:r>
            <a:r>
              <a:rPr lang="es-MX" dirty="0" err="1" smtClean="0"/>
              <a:t>be</a:t>
            </a:r>
            <a:r>
              <a:rPr lang="es-MX" dirty="0" smtClean="0"/>
              <a:t> </a:t>
            </a:r>
            <a:r>
              <a:rPr lang="es-MX" dirty="0" err="1" smtClean="0"/>
              <a:t>expressed</a:t>
            </a:r>
            <a:r>
              <a:rPr lang="es-MX" dirty="0" smtClean="0"/>
              <a:t> </a:t>
            </a:r>
            <a:r>
              <a:rPr lang="es-MX" dirty="0" err="1" smtClean="0"/>
              <a:t>on</a:t>
            </a:r>
            <a:r>
              <a:rPr lang="es-MX" dirty="0" smtClean="0"/>
              <a:t> </a:t>
            </a:r>
            <a:r>
              <a:rPr lang="es-MX" dirty="0" err="1" smtClean="0"/>
              <a:t>terms</a:t>
            </a:r>
            <a:r>
              <a:rPr lang="es-MX" dirty="0" smtClean="0"/>
              <a:t> of </a:t>
            </a:r>
            <a:r>
              <a:rPr lang="es-MX" dirty="0" err="1" smtClean="0"/>
              <a:t>statistical</a:t>
            </a:r>
            <a:r>
              <a:rPr lang="es-MX" dirty="0" smtClean="0"/>
              <a:t> </a:t>
            </a:r>
            <a:r>
              <a:rPr lang="es-MX" dirty="0" err="1" smtClean="0"/>
              <a:t>association</a:t>
            </a:r>
            <a:r>
              <a:rPr lang="es-MX" dirty="0" smtClean="0"/>
              <a:t> </a:t>
            </a:r>
            <a:r>
              <a:rPr lang="es-MX" dirty="0" err="1" smtClean="0"/>
              <a:t>alone</a:t>
            </a:r>
            <a:r>
              <a:rPr lang="es-MX" dirty="0" smtClean="0"/>
              <a:t> [PearlJ2009]</a:t>
            </a:r>
          </a:p>
          <a:p>
            <a:endParaRPr lang="es-MX" dirty="0" smtClean="0"/>
          </a:p>
          <a:p>
            <a:r>
              <a:rPr lang="es-MX" dirty="0" err="1" smtClean="0">
                <a:solidFill>
                  <a:srgbClr val="FF0000"/>
                </a:solidFill>
              </a:rPr>
              <a:t>Associational</a:t>
            </a:r>
            <a:r>
              <a:rPr lang="es-MX" dirty="0" smtClean="0">
                <a:solidFill>
                  <a:srgbClr val="FF0000"/>
                </a:solidFill>
              </a:rPr>
              <a:t> </a:t>
            </a:r>
            <a:r>
              <a:rPr lang="es-MX" dirty="0" err="1" smtClean="0">
                <a:solidFill>
                  <a:srgbClr val="FF0000"/>
                </a:solidFill>
              </a:rPr>
              <a:t>inference</a:t>
            </a:r>
            <a:r>
              <a:rPr lang="es-MX" dirty="0" smtClean="0">
                <a:solidFill>
                  <a:srgbClr val="FF0000"/>
                </a:solidFill>
              </a:rPr>
              <a:t> ≠ Causal </a:t>
            </a:r>
            <a:r>
              <a:rPr lang="es-MX" dirty="0" err="1" smtClean="0">
                <a:solidFill>
                  <a:srgbClr val="FF0000"/>
                </a:solidFill>
              </a:rPr>
              <a:t>Inference</a:t>
            </a:r>
            <a:r>
              <a:rPr lang="es-MX" dirty="0" smtClean="0"/>
              <a:t> [HollandPW1986, PearlJ2009]</a:t>
            </a:r>
          </a:p>
          <a:p>
            <a:pPr lvl="1"/>
            <a:r>
              <a:rPr lang="es-MX" dirty="0" smtClean="0"/>
              <a:t>…ergo, </a:t>
            </a:r>
            <a:r>
              <a:rPr lang="es-MX" b="1" dirty="0" err="1" smtClean="0">
                <a:solidFill>
                  <a:srgbClr val="FF0000"/>
                </a:solidFill>
              </a:rPr>
              <a:t>Statistical</a:t>
            </a:r>
            <a:r>
              <a:rPr lang="es-MX" b="1" dirty="0" smtClean="0">
                <a:solidFill>
                  <a:srgbClr val="FF0000"/>
                </a:solidFill>
              </a:rPr>
              <a:t> </a:t>
            </a:r>
            <a:r>
              <a:rPr lang="es-MX" b="1" dirty="0" err="1" smtClean="0">
                <a:solidFill>
                  <a:srgbClr val="FF0000"/>
                </a:solidFill>
              </a:rPr>
              <a:t>dependence</a:t>
            </a:r>
            <a:r>
              <a:rPr lang="es-MX" b="1" dirty="0" smtClean="0">
                <a:solidFill>
                  <a:srgbClr val="FF0000"/>
                </a:solidFill>
              </a:rPr>
              <a:t> ≠ Causal </a:t>
            </a:r>
            <a:r>
              <a:rPr lang="es-MX" b="1" dirty="0" err="1" smtClean="0">
                <a:solidFill>
                  <a:srgbClr val="FF0000"/>
                </a:solidFill>
              </a:rPr>
              <a:t>Inference</a:t>
            </a:r>
            <a:endParaRPr lang="es-MX" b="1" dirty="0" smtClean="0"/>
          </a:p>
          <a:p>
            <a:pPr lvl="1"/>
            <a:r>
              <a:rPr lang="en-GB" dirty="0" smtClean="0">
                <a:solidFill>
                  <a:srgbClr val="00B050"/>
                </a:solidFill>
              </a:rPr>
              <a:t>In associational inference, </a:t>
            </a:r>
            <a:r>
              <a:rPr lang="en-GB" b="1" i="1" dirty="0" smtClean="0">
                <a:solidFill>
                  <a:srgbClr val="00B050"/>
                </a:solidFill>
              </a:rPr>
              <a:t>time</a:t>
            </a:r>
            <a:r>
              <a:rPr lang="en-GB" dirty="0" smtClean="0">
                <a:solidFill>
                  <a:srgbClr val="00B050"/>
                </a:solidFill>
              </a:rPr>
              <a:t> is merely operational</a:t>
            </a:r>
          </a:p>
          <a:p>
            <a:pPr>
              <a:buNone/>
            </a:pPr>
            <a:endParaRPr lang="es-MX" dirty="0" smtClean="0"/>
          </a:p>
          <a:p>
            <a:endParaRPr lang="en-GB"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60</a:t>
            </a:fld>
            <a:endParaRPr lang="es-ES"/>
          </a:p>
        </p:txBody>
      </p:sp>
      <p:sp>
        <p:nvSpPr>
          <p:cNvPr id="5" name="4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Causation</a:t>
            </a:r>
            <a:r>
              <a:rPr lang="es-MX" dirty="0" smtClean="0"/>
              <a:t> </a:t>
            </a:r>
            <a:r>
              <a:rPr lang="es-MX" dirty="0" err="1" smtClean="0"/>
              <a:t>defies</a:t>
            </a:r>
            <a:r>
              <a:rPr lang="es-MX" dirty="0" smtClean="0"/>
              <a:t> (1st </a:t>
            </a:r>
            <a:r>
              <a:rPr lang="es-MX" dirty="0" err="1" smtClean="0"/>
              <a:t>level</a:t>
            </a:r>
            <a:r>
              <a:rPr lang="es-MX" dirty="0" smtClean="0"/>
              <a:t>) </a:t>
            </a:r>
            <a:r>
              <a:rPr lang="es-MX" dirty="0" err="1" smtClean="0"/>
              <a:t>logic</a:t>
            </a:r>
            <a:r>
              <a:rPr lang="es-MX" dirty="0" smtClean="0"/>
              <a:t>…</a:t>
            </a:r>
            <a:endParaRPr lang="en-GB" dirty="0"/>
          </a:p>
        </p:txBody>
      </p:sp>
      <p:sp>
        <p:nvSpPr>
          <p:cNvPr id="3" name="2 Marcador de contenido"/>
          <p:cNvSpPr>
            <a:spLocks noGrp="1"/>
          </p:cNvSpPr>
          <p:nvPr>
            <p:ph idx="1"/>
          </p:nvPr>
        </p:nvSpPr>
        <p:spPr/>
        <p:txBody>
          <a:bodyPr/>
          <a:lstStyle/>
          <a:p>
            <a:r>
              <a:rPr lang="es-MX" dirty="0" smtClean="0"/>
              <a:t>Input:</a:t>
            </a:r>
          </a:p>
          <a:p>
            <a:pPr lvl="1"/>
            <a:r>
              <a:rPr lang="es-MX" dirty="0" smtClean="0"/>
              <a:t>“</a:t>
            </a:r>
            <a:r>
              <a:rPr lang="es-MX" dirty="0" err="1" smtClean="0"/>
              <a:t>If</a:t>
            </a:r>
            <a:r>
              <a:rPr lang="es-MX" dirty="0" smtClean="0"/>
              <a:t> </a:t>
            </a:r>
            <a:r>
              <a:rPr lang="es-MX" dirty="0" err="1" smtClean="0"/>
              <a:t>the</a:t>
            </a:r>
            <a:r>
              <a:rPr lang="es-MX" dirty="0" smtClean="0"/>
              <a:t> </a:t>
            </a:r>
            <a:r>
              <a:rPr lang="es-MX" dirty="0" err="1" smtClean="0"/>
              <a:t>floor</a:t>
            </a:r>
            <a:r>
              <a:rPr lang="es-MX" dirty="0" smtClean="0"/>
              <a:t> </a:t>
            </a:r>
            <a:r>
              <a:rPr lang="es-MX" dirty="0" err="1" smtClean="0"/>
              <a:t>is</a:t>
            </a:r>
            <a:r>
              <a:rPr lang="es-MX" dirty="0" smtClean="0"/>
              <a:t> </a:t>
            </a:r>
            <a:r>
              <a:rPr lang="es-MX" dirty="0" err="1" smtClean="0"/>
              <a:t>wet</a:t>
            </a:r>
            <a:r>
              <a:rPr lang="es-MX" dirty="0" smtClean="0"/>
              <a:t>, </a:t>
            </a:r>
            <a:r>
              <a:rPr lang="es-MX" dirty="0" err="1" smtClean="0"/>
              <a:t>then</a:t>
            </a:r>
            <a:r>
              <a:rPr lang="es-MX" dirty="0" smtClean="0"/>
              <a:t> </a:t>
            </a:r>
            <a:r>
              <a:rPr lang="es-MX" dirty="0" err="1" smtClean="0"/>
              <a:t>it</a:t>
            </a:r>
            <a:r>
              <a:rPr lang="es-MX" dirty="0" smtClean="0"/>
              <a:t> </a:t>
            </a:r>
            <a:r>
              <a:rPr lang="es-MX" dirty="0" err="1" smtClean="0"/>
              <a:t>rained</a:t>
            </a:r>
            <a:r>
              <a:rPr lang="es-MX" dirty="0" smtClean="0"/>
              <a:t>”</a:t>
            </a:r>
          </a:p>
          <a:p>
            <a:pPr lvl="1"/>
            <a:r>
              <a:rPr lang="es-MX" dirty="0" smtClean="0"/>
              <a:t>“</a:t>
            </a:r>
            <a:r>
              <a:rPr lang="es-MX" dirty="0" err="1" smtClean="0"/>
              <a:t>If</a:t>
            </a:r>
            <a:r>
              <a:rPr lang="es-MX" dirty="0" smtClean="0"/>
              <a:t> </a:t>
            </a:r>
            <a:r>
              <a:rPr lang="es-MX" dirty="0" err="1" smtClean="0"/>
              <a:t>we</a:t>
            </a:r>
            <a:r>
              <a:rPr lang="es-MX" dirty="0" smtClean="0"/>
              <a:t> break </a:t>
            </a:r>
            <a:r>
              <a:rPr lang="es-MX" dirty="0" err="1" smtClean="0"/>
              <a:t>this</a:t>
            </a:r>
            <a:r>
              <a:rPr lang="es-MX" dirty="0" smtClean="0"/>
              <a:t> </a:t>
            </a:r>
            <a:r>
              <a:rPr lang="es-MX" dirty="0" err="1" smtClean="0"/>
              <a:t>bottle</a:t>
            </a:r>
            <a:r>
              <a:rPr lang="es-MX" dirty="0" smtClean="0"/>
              <a:t>, </a:t>
            </a:r>
            <a:r>
              <a:rPr lang="es-MX" dirty="0" err="1" smtClean="0"/>
              <a:t>the</a:t>
            </a:r>
            <a:r>
              <a:rPr lang="es-MX" dirty="0" smtClean="0"/>
              <a:t> </a:t>
            </a:r>
            <a:r>
              <a:rPr lang="es-MX" dirty="0" err="1" smtClean="0"/>
              <a:t>floor</a:t>
            </a:r>
            <a:r>
              <a:rPr lang="es-MX" dirty="0" smtClean="0"/>
              <a:t> </a:t>
            </a:r>
            <a:r>
              <a:rPr lang="es-MX" dirty="0" err="1" smtClean="0"/>
              <a:t>will</a:t>
            </a:r>
            <a:r>
              <a:rPr lang="es-MX" dirty="0" smtClean="0"/>
              <a:t> </a:t>
            </a:r>
            <a:r>
              <a:rPr lang="es-MX" dirty="0" err="1" smtClean="0"/>
              <a:t>get</a:t>
            </a:r>
            <a:r>
              <a:rPr lang="es-MX" dirty="0" smtClean="0"/>
              <a:t> </a:t>
            </a:r>
            <a:r>
              <a:rPr lang="es-MX" dirty="0" err="1" smtClean="0"/>
              <a:t>wet</a:t>
            </a:r>
            <a:r>
              <a:rPr lang="es-MX" dirty="0" smtClean="0"/>
              <a:t>”</a:t>
            </a:r>
          </a:p>
          <a:p>
            <a:pPr lvl="1"/>
            <a:endParaRPr lang="es-MX" dirty="0" smtClean="0"/>
          </a:p>
          <a:p>
            <a:r>
              <a:rPr lang="es-MX" dirty="0" err="1" smtClean="0"/>
              <a:t>Logic</a:t>
            </a:r>
            <a:r>
              <a:rPr lang="es-MX" dirty="0" smtClean="0"/>
              <a:t> output:</a:t>
            </a:r>
          </a:p>
          <a:p>
            <a:pPr lvl="1"/>
            <a:r>
              <a:rPr lang="es-MX" dirty="0" smtClean="0"/>
              <a:t>“</a:t>
            </a:r>
            <a:r>
              <a:rPr lang="es-MX" dirty="0" err="1" smtClean="0"/>
              <a:t>If</a:t>
            </a:r>
            <a:r>
              <a:rPr lang="es-MX" dirty="0" smtClean="0"/>
              <a:t> </a:t>
            </a:r>
            <a:r>
              <a:rPr lang="es-MX" dirty="0" err="1" smtClean="0"/>
              <a:t>we</a:t>
            </a:r>
            <a:r>
              <a:rPr lang="es-MX" dirty="0" smtClean="0"/>
              <a:t> break </a:t>
            </a:r>
            <a:r>
              <a:rPr lang="es-MX" dirty="0" err="1" smtClean="0"/>
              <a:t>this</a:t>
            </a:r>
            <a:r>
              <a:rPr lang="es-MX" dirty="0" smtClean="0"/>
              <a:t> </a:t>
            </a:r>
            <a:r>
              <a:rPr lang="es-MX" dirty="0" err="1" smtClean="0"/>
              <a:t>bottle</a:t>
            </a:r>
            <a:r>
              <a:rPr lang="es-MX" dirty="0" smtClean="0"/>
              <a:t>, </a:t>
            </a:r>
            <a:r>
              <a:rPr lang="es-MX" dirty="0" err="1" smtClean="0"/>
              <a:t>then</a:t>
            </a:r>
            <a:r>
              <a:rPr lang="es-MX" dirty="0" smtClean="0"/>
              <a:t> </a:t>
            </a:r>
            <a:r>
              <a:rPr lang="es-MX" dirty="0" err="1" smtClean="0"/>
              <a:t>it</a:t>
            </a:r>
            <a:r>
              <a:rPr lang="es-MX" dirty="0" smtClean="0"/>
              <a:t> </a:t>
            </a:r>
            <a:r>
              <a:rPr lang="es-MX" dirty="0" err="1" smtClean="0"/>
              <a:t>rained</a:t>
            </a:r>
            <a:r>
              <a:rPr lang="es-MX" dirty="0" smtClean="0"/>
              <a:t>”</a:t>
            </a:r>
            <a:endParaRPr lang="en-GB" dirty="0"/>
          </a:p>
        </p:txBody>
      </p:sp>
      <p:sp>
        <p:nvSpPr>
          <p:cNvPr id="4" name="3 CuadroTexto"/>
          <p:cNvSpPr txBox="1"/>
          <p:nvPr/>
        </p:nvSpPr>
        <p:spPr>
          <a:xfrm>
            <a:off x="0" y="6519446"/>
            <a:ext cx="3071802" cy="338554"/>
          </a:xfrm>
          <a:prstGeom prst="rect">
            <a:avLst/>
          </a:prstGeom>
          <a:noFill/>
        </p:spPr>
        <p:txBody>
          <a:bodyPr wrap="square" rtlCol="0">
            <a:spAutoFit/>
          </a:bodyPr>
          <a:lstStyle/>
          <a:p>
            <a:r>
              <a:rPr lang="es-MX" sz="1600" dirty="0" err="1" smtClean="0"/>
              <a:t>Example</a:t>
            </a:r>
            <a:r>
              <a:rPr lang="es-MX" sz="1600" dirty="0" smtClean="0"/>
              <a:t> </a:t>
            </a:r>
            <a:r>
              <a:rPr lang="es-MX" sz="1600" dirty="0" err="1" smtClean="0"/>
              <a:t>taken</a:t>
            </a:r>
            <a:r>
              <a:rPr lang="es-MX" sz="1600" dirty="0" smtClean="0"/>
              <a:t> </a:t>
            </a:r>
            <a:r>
              <a:rPr lang="es-MX" sz="1600" dirty="0" err="1" smtClean="0"/>
              <a:t>from</a:t>
            </a:r>
            <a:r>
              <a:rPr lang="es-MX" sz="1600" dirty="0" smtClean="0"/>
              <a:t>  [PearlJ1999]</a:t>
            </a:r>
            <a:endParaRPr lang="en-GB" sz="16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61</a:t>
            </a:fld>
            <a:endParaRPr lang="es-ES"/>
          </a:p>
        </p:txBody>
      </p:sp>
      <p:sp>
        <p:nvSpPr>
          <p:cNvPr id="6" name="5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Granger’s</a:t>
            </a:r>
            <a:r>
              <a:rPr lang="es-MX" dirty="0" smtClean="0"/>
              <a:t> </a:t>
            </a:r>
            <a:r>
              <a:rPr lang="es-MX" dirty="0" err="1" smtClean="0"/>
              <a:t>Causality</a:t>
            </a:r>
            <a:endParaRPr lang="en-GB" dirty="0"/>
          </a:p>
        </p:txBody>
      </p:sp>
      <p:sp>
        <p:nvSpPr>
          <p:cNvPr id="4" name="3 Marcador de contenido"/>
          <p:cNvSpPr>
            <a:spLocks noGrp="1"/>
          </p:cNvSpPr>
          <p:nvPr>
            <p:ph sz="half" idx="1"/>
          </p:nvPr>
        </p:nvSpPr>
        <p:spPr>
          <a:xfrm>
            <a:off x="457200" y="1600200"/>
            <a:ext cx="4686304" cy="4972072"/>
          </a:xfrm>
        </p:spPr>
        <p:txBody>
          <a:bodyPr>
            <a:normAutofit fontScale="70000" lnSpcReduction="20000"/>
          </a:bodyPr>
          <a:lstStyle/>
          <a:p>
            <a:r>
              <a:rPr lang="es-MX" dirty="0" err="1" smtClean="0"/>
              <a:t>Granger´s</a:t>
            </a:r>
            <a:r>
              <a:rPr lang="es-MX" dirty="0" smtClean="0"/>
              <a:t> </a:t>
            </a:r>
            <a:r>
              <a:rPr lang="es-MX" dirty="0" err="1" smtClean="0"/>
              <a:t>causality</a:t>
            </a:r>
            <a:r>
              <a:rPr lang="es-MX" dirty="0" smtClean="0"/>
              <a:t>:</a:t>
            </a:r>
          </a:p>
          <a:p>
            <a:pPr lvl="1"/>
            <a:r>
              <a:rPr lang="es-MX" dirty="0" smtClean="0">
                <a:solidFill>
                  <a:srgbClr val="FF0000"/>
                </a:solidFill>
              </a:rPr>
              <a:t>Y </a:t>
            </a:r>
            <a:r>
              <a:rPr lang="es-MX" dirty="0" err="1" smtClean="0">
                <a:solidFill>
                  <a:srgbClr val="FF0000"/>
                </a:solidFill>
              </a:rPr>
              <a:t>is</a:t>
            </a:r>
            <a:r>
              <a:rPr lang="es-MX" dirty="0" smtClean="0">
                <a:solidFill>
                  <a:srgbClr val="FF0000"/>
                </a:solidFill>
              </a:rPr>
              <a:t> </a:t>
            </a:r>
            <a:r>
              <a:rPr lang="es-MX" dirty="0" err="1" smtClean="0">
                <a:solidFill>
                  <a:srgbClr val="FF0000"/>
                </a:solidFill>
              </a:rPr>
              <a:t>causing</a:t>
            </a:r>
            <a:r>
              <a:rPr lang="es-MX" dirty="0" smtClean="0">
                <a:solidFill>
                  <a:srgbClr val="FF0000"/>
                </a:solidFill>
              </a:rPr>
              <a:t> X (Y</a:t>
            </a:r>
            <a:r>
              <a:rPr lang="es-MX" dirty="0" smtClean="0">
                <a:solidFill>
                  <a:srgbClr val="FF0000"/>
                </a:solidFill>
                <a:sym typeface="Symbol"/>
              </a:rPr>
              <a:t>X) </a:t>
            </a:r>
            <a:r>
              <a:rPr lang="es-MX" dirty="0" err="1" smtClean="0">
                <a:solidFill>
                  <a:srgbClr val="FF0000"/>
                </a:solidFill>
                <a:sym typeface="Symbol"/>
              </a:rPr>
              <a:t>if</a:t>
            </a:r>
            <a:r>
              <a:rPr lang="es-MX" dirty="0" smtClean="0">
                <a:solidFill>
                  <a:srgbClr val="FF0000"/>
                </a:solidFill>
                <a:sym typeface="Symbol"/>
              </a:rPr>
              <a:t> </a:t>
            </a:r>
            <a:r>
              <a:rPr lang="es-MX" dirty="0" err="1" smtClean="0">
                <a:solidFill>
                  <a:srgbClr val="FF0000"/>
                </a:solidFill>
                <a:sym typeface="Symbol"/>
              </a:rPr>
              <a:t>we</a:t>
            </a:r>
            <a:r>
              <a:rPr lang="es-MX" dirty="0" smtClean="0">
                <a:solidFill>
                  <a:srgbClr val="FF0000"/>
                </a:solidFill>
                <a:sym typeface="Symbol"/>
              </a:rPr>
              <a:t> are </a:t>
            </a:r>
            <a:r>
              <a:rPr lang="es-MX" dirty="0" err="1" smtClean="0">
                <a:solidFill>
                  <a:srgbClr val="FF0000"/>
                </a:solidFill>
                <a:sym typeface="Symbol"/>
              </a:rPr>
              <a:t>better</a:t>
            </a:r>
            <a:r>
              <a:rPr lang="es-MX" dirty="0" smtClean="0">
                <a:solidFill>
                  <a:srgbClr val="FF0000"/>
                </a:solidFill>
                <a:sym typeface="Symbol"/>
              </a:rPr>
              <a:t> </a:t>
            </a:r>
            <a:r>
              <a:rPr lang="es-MX" dirty="0" err="1" smtClean="0">
                <a:solidFill>
                  <a:srgbClr val="FF0000"/>
                </a:solidFill>
                <a:sym typeface="Symbol"/>
              </a:rPr>
              <a:t>to</a:t>
            </a:r>
            <a:r>
              <a:rPr lang="es-MX" dirty="0" smtClean="0">
                <a:solidFill>
                  <a:srgbClr val="FF0000"/>
                </a:solidFill>
                <a:sym typeface="Symbol"/>
              </a:rPr>
              <a:t> </a:t>
            </a:r>
            <a:r>
              <a:rPr lang="es-MX" dirty="0" err="1" smtClean="0">
                <a:solidFill>
                  <a:srgbClr val="FF0000"/>
                </a:solidFill>
                <a:sym typeface="Symbol"/>
              </a:rPr>
              <a:t>predict</a:t>
            </a:r>
            <a:r>
              <a:rPr lang="es-MX" dirty="0" smtClean="0">
                <a:solidFill>
                  <a:srgbClr val="FF0000"/>
                </a:solidFill>
                <a:sym typeface="Symbol"/>
              </a:rPr>
              <a:t> X </a:t>
            </a:r>
            <a:r>
              <a:rPr lang="es-MX" dirty="0" err="1" smtClean="0">
                <a:solidFill>
                  <a:srgbClr val="FF0000"/>
                </a:solidFill>
                <a:sym typeface="Symbol"/>
              </a:rPr>
              <a:t>using</a:t>
            </a:r>
            <a:r>
              <a:rPr lang="es-MX" dirty="0" smtClean="0">
                <a:solidFill>
                  <a:srgbClr val="FF0000"/>
                </a:solidFill>
                <a:sym typeface="Symbol"/>
              </a:rPr>
              <a:t> </a:t>
            </a:r>
            <a:r>
              <a:rPr lang="es-MX" dirty="0" err="1" smtClean="0">
                <a:solidFill>
                  <a:srgbClr val="FF0000"/>
                </a:solidFill>
                <a:sym typeface="Symbol"/>
              </a:rPr>
              <a:t>all</a:t>
            </a:r>
            <a:r>
              <a:rPr lang="es-MX" dirty="0" smtClean="0">
                <a:solidFill>
                  <a:srgbClr val="FF0000"/>
                </a:solidFill>
                <a:sym typeface="Symbol"/>
              </a:rPr>
              <a:t> </a:t>
            </a:r>
            <a:r>
              <a:rPr lang="es-MX" dirty="0" err="1" smtClean="0">
                <a:solidFill>
                  <a:srgbClr val="FF0000"/>
                </a:solidFill>
                <a:sym typeface="Symbol"/>
              </a:rPr>
              <a:t>available</a:t>
            </a:r>
            <a:r>
              <a:rPr lang="es-MX" dirty="0" smtClean="0">
                <a:solidFill>
                  <a:srgbClr val="FF0000"/>
                </a:solidFill>
                <a:sym typeface="Symbol"/>
              </a:rPr>
              <a:t> </a:t>
            </a:r>
            <a:r>
              <a:rPr lang="es-MX" dirty="0" err="1" smtClean="0">
                <a:solidFill>
                  <a:srgbClr val="FF0000"/>
                </a:solidFill>
                <a:sym typeface="Symbol"/>
              </a:rPr>
              <a:t>information</a:t>
            </a:r>
            <a:r>
              <a:rPr lang="es-MX" dirty="0" smtClean="0">
                <a:solidFill>
                  <a:srgbClr val="FF0000"/>
                </a:solidFill>
                <a:sym typeface="Symbol"/>
              </a:rPr>
              <a:t> (Z) </a:t>
            </a:r>
            <a:r>
              <a:rPr lang="es-MX" dirty="0" err="1" smtClean="0">
                <a:solidFill>
                  <a:srgbClr val="FF0000"/>
                </a:solidFill>
                <a:sym typeface="Symbol"/>
              </a:rPr>
              <a:t>than</a:t>
            </a:r>
            <a:r>
              <a:rPr lang="es-MX" dirty="0" smtClean="0">
                <a:solidFill>
                  <a:srgbClr val="FF0000"/>
                </a:solidFill>
                <a:sym typeface="Symbol"/>
              </a:rPr>
              <a:t> </a:t>
            </a:r>
            <a:r>
              <a:rPr lang="es-MX" dirty="0" err="1" smtClean="0">
                <a:solidFill>
                  <a:srgbClr val="FF0000"/>
                </a:solidFill>
                <a:sym typeface="Symbol"/>
              </a:rPr>
              <a:t>if</a:t>
            </a:r>
            <a:r>
              <a:rPr lang="es-MX" dirty="0" smtClean="0">
                <a:solidFill>
                  <a:srgbClr val="FF0000"/>
                </a:solidFill>
                <a:sym typeface="Symbol"/>
              </a:rPr>
              <a:t> </a:t>
            </a:r>
            <a:r>
              <a:rPr lang="es-MX" dirty="0" err="1" smtClean="0">
                <a:solidFill>
                  <a:srgbClr val="FF0000"/>
                </a:solidFill>
                <a:sym typeface="Symbol"/>
              </a:rPr>
              <a:t>the</a:t>
            </a:r>
            <a:r>
              <a:rPr lang="es-MX" dirty="0" smtClean="0">
                <a:solidFill>
                  <a:srgbClr val="FF0000"/>
                </a:solidFill>
                <a:sym typeface="Symbol"/>
              </a:rPr>
              <a:t> </a:t>
            </a:r>
            <a:r>
              <a:rPr lang="es-MX" dirty="0" err="1" smtClean="0">
                <a:solidFill>
                  <a:srgbClr val="FF0000"/>
                </a:solidFill>
                <a:sym typeface="Symbol"/>
              </a:rPr>
              <a:t>information</a:t>
            </a:r>
            <a:r>
              <a:rPr lang="es-MX" dirty="0" smtClean="0">
                <a:solidFill>
                  <a:srgbClr val="FF0000"/>
                </a:solidFill>
                <a:sym typeface="Symbol"/>
              </a:rPr>
              <a:t> </a:t>
            </a:r>
            <a:r>
              <a:rPr lang="es-MX" dirty="0" err="1" smtClean="0">
                <a:solidFill>
                  <a:srgbClr val="FF0000"/>
                </a:solidFill>
                <a:sym typeface="Symbol"/>
              </a:rPr>
              <a:t>apart</a:t>
            </a:r>
            <a:r>
              <a:rPr lang="es-MX" dirty="0" smtClean="0">
                <a:solidFill>
                  <a:srgbClr val="FF0000"/>
                </a:solidFill>
                <a:sym typeface="Symbol"/>
              </a:rPr>
              <a:t> of Y </a:t>
            </a:r>
            <a:r>
              <a:rPr lang="es-MX" dirty="0" err="1" smtClean="0">
                <a:solidFill>
                  <a:srgbClr val="FF0000"/>
                </a:solidFill>
                <a:sym typeface="Symbol"/>
              </a:rPr>
              <a:t>had</a:t>
            </a:r>
            <a:r>
              <a:rPr lang="es-MX" dirty="0" smtClean="0">
                <a:solidFill>
                  <a:srgbClr val="FF0000"/>
                </a:solidFill>
                <a:sym typeface="Symbol"/>
              </a:rPr>
              <a:t> </a:t>
            </a:r>
            <a:r>
              <a:rPr lang="es-MX" dirty="0" err="1" smtClean="0">
                <a:solidFill>
                  <a:srgbClr val="FF0000"/>
                </a:solidFill>
                <a:sym typeface="Symbol"/>
              </a:rPr>
              <a:t>been</a:t>
            </a:r>
            <a:r>
              <a:rPr lang="es-MX" dirty="0" smtClean="0">
                <a:solidFill>
                  <a:srgbClr val="FF0000"/>
                </a:solidFill>
                <a:sym typeface="Symbol"/>
              </a:rPr>
              <a:t> </a:t>
            </a:r>
            <a:r>
              <a:rPr lang="es-MX" dirty="0" err="1" smtClean="0">
                <a:solidFill>
                  <a:srgbClr val="FF0000"/>
                </a:solidFill>
                <a:sym typeface="Symbol"/>
              </a:rPr>
              <a:t>used</a:t>
            </a:r>
            <a:r>
              <a:rPr lang="es-MX" dirty="0" smtClean="0">
                <a:solidFill>
                  <a:srgbClr val="FF0000"/>
                </a:solidFill>
                <a:sym typeface="Symbol"/>
              </a:rPr>
              <a:t>.</a:t>
            </a:r>
            <a:endParaRPr lang="es-MX" dirty="0" smtClean="0">
              <a:solidFill>
                <a:srgbClr val="FF0000"/>
              </a:solidFill>
            </a:endParaRPr>
          </a:p>
          <a:p>
            <a:pPr lvl="1"/>
            <a:endParaRPr lang="es-MX" dirty="0" smtClean="0"/>
          </a:p>
          <a:p>
            <a:r>
              <a:rPr lang="en-GB" dirty="0" smtClean="0"/>
              <a:t>The groundbreaking paper:</a:t>
            </a:r>
          </a:p>
          <a:p>
            <a:pPr lvl="1"/>
            <a:r>
              <a:rPr lang="en-GB" dirty="0" smtClean="0"/>
              <a:t>Granger  “</a:t>
            </a:r>
            <a:r>
              <a:rPr lang="en-GB" i="1" dirty="0" smtClean="0"/>
              <a:t>Investigating causal relations by econometric models and cross-spectral methods</a:t>
            </a:r>
            <a:r>
              <a:rPr lang="en-GB" dirty="0" smtClean="0"/>
              <a:t>” </a:t>
            </a:r>
            <a:r>
              <a:rPr lang="en-GB" dirty="0" err="1" smtClean="0"/>
              <a:t>Econometrica</a:t>
            </a:r>
            <a:r>
              <a:rPr lang="en-GB" dirty="0" smtClean="0"/>
              <a:t> 37(3): 424-438</a:t>
            </a:r>
          </a:p>
          <a:p>
            <a:endParaRPr lang="es-MX" dirty="0" smtClean="0"/>
          </a:p>
          <a:p>
            <a:r>
              <a:rPr lang="es-MX" dirty="0" err="1" smtClean="0"/>
              <a:t>Granger’s</a:t>
            </a:r>
            <a:r>
              <a:rPr lang="es-MX" dirty="0" smtClean="0"/>
              <a:t> </a:t>
            </a:r>
            <a:r>
              <a:rPr lang="es-MX" dirty="0" err="1" smtClean="0"/>
              <a:t>causality</a:t>
            </a:r>
            <a:r>
              <a:rPr lang="es-MX" dirty="0" smtClean="0"/>
              <a:t> </a:t>
            </a:r>
            <a:r>
              <a:rPr lang="es-MX" dirty="0" err="1" smtClean="0"/>
              <a:t>is</a:t>
            </a:r>
            <a:r>
              <a:rPr lang="es-MX" dirty="0" smtClean="0"/>
              <a:t> </a:t>
            </a:r>
            <a:r>
              <a:rPr lang="es-MX" dirty="0" err="1" smtClean="0"/>
              <a:t>only</a:t>
            </a:r>
            <a:r>
              <a:rPr lang="es-MX" dirty="0" smtClean="0"/>
              <a:t> a </a:t>
            </a:r>
            <a:r>
              <a:rPr lang="es-MX" dirty="0" err="1" smtClean="0"/>
              <a:t>statement</a:t>
            </a:r>
            <a:r>
              <a:rPr lang="es-MX" dirty="0" smtClean="0"/>
              <a:t> </a:t>
            </a:r>
            <a:r>
              <a:rPr lang="es-MX" dirty="0" err="1" smtClean="0"/>
              <a:t>about</a:t>
            </a:r>
            <a:r>
              <a:rPr lang="es-MX" dirty="0" smtClean="0"/>
              <a:t> </a:t>
            </a:r>
            <a:r>
              <a:rPr lang="es-MX" dirty="0" err="1" smtClean="0"/>
              <a:t>one</a:t>
            </a:r>
            <a:r>
              <a:rPr lang="es-MX" dirty="0" smtClean="0"/>
              <a:t> </a:t>
            </a:r>
            <a:r>
              <a:rPr lang="es-MX" dirty="0" err="1" smtClean="0"/>
              <a:t>thing</a:t>
            </a:r>
            <a:r>
              <a:rPr lang="es-MX" dirty="0" smtClean="0"/>
              <a:t> happening </a:t>
            </a:r>
            <a:r>
              <a:rPr lang="es-MX" dirty="0" err="1" smtClean="0"/>
              <a:t>before</a:t>
            </a:r>
            <a:r>
              <a:rPr lang="es-MX" dirty="0" smtClean="0"/>
              <a:t> </a:t>
            </a:r>
            <a:r>
              <a:rPr lang="es-MX" dirty="0" err="1" smtClean="0"/>
              <a:t>another</a:t>
            </a:r>
            <a:r>
              <a:rPr lang="es-MX" dirty="0" smtClean="0"/>
              <a:t>!</a:t>
            </a:r>
          </a:p>
          <a:p>
            <a:pPr lvl="1"/>
            <a:r>
              <a:rPr lang="es-MX" dirty="0" err="1" smtClean="0"/>
              <a:t>Rejects</a:t>
            </a:r>
            <a:r>
              <a:rPr lang="es-MX" dirty="0" smtClean="0"/>
              <a:t> </a:t>
            </a:r>
            <a:r>
              <a:rPr lang="es-MX" dirty="0" err="1" smtClean="0"/>
              <a:t>instantaneous</a:t>
            </a:r>
            <a:r>
              <a:rPr lang="es-MX" dirty="0" smtClean="0"/>
              <a:t> </a:t>
            </a:r>
            <a:r>
              <a:rPr lang="es-MX" dirty="0" err="1" smtClean="0"/>
              <a:t>causality</a:t>
            </a:r>
            <a:r>
              <a:rPr lang="es-MX" dirty="0" smtClean="0"/>
              <a:t> </a:t>
            </a:r>
            <a:r>
              <a:rPr lang="es-MX" dirty="0" smtClean="0">
                <a:solidFill>
                  <a:srgbClr val="00B050"/>
                </a:solidFill>
                <a:sym typeface="Symbol"/>
              </a:rPr>
              <a:t></a:t>
            </a:r>
            <a:r>
              <a:rPr lang="es-MX" dirty="0" smtClean="0">
                <a:solidFill>
                  <a:srgbClr val="00B050"/>
                </a:solidFill>
              </a:rPr>
              <a:t> </a:t>
            </a:r>
            <a:r>
              <a:rPr lang="es-MX" dirty="0" err="1" smtClean="0">
                <a:solidFill>
                  <a:srgbClr val="00B050"/>
                </a:solidFill>
              </a:rPr>
              <a:t>Considered</a:t>
            </a:r>
            <a:r>
              <a:rPr lang="es-MX" dirty="0" smtClean="0">
                <a:solidFill>
                  <a:srgbClr val="00B050"/>
                </a:solidFill>
              </a:rPr>
              <a:t> as </a:t>
            </a:r>
            <a:r>
              <a:rPr lang="es-MX" dirty="0" err="1" smtClean="0">
                <a:solidFill>
                  <a:srgbClr val="00B050"/>
                </a:solidFill>
              </a:rPr>
              <a:t>slowness</a:t>
            </a:r>
            <a:r>
              <a:rPr lang="es-MX" dirty="0" smtClean="0">
                <a:solidFill>
                  <a:srgbClr val="00B050"/>
                </a:solidFill>
              </a:rPr>
              <a:t> in </a:t>
            </a:r>
            <a:r>
              <a:rPr lang="es-MX" dirty="0" err="1" smtClean="0">
                <a:solidFill>
                  <a:srgbClr val="00B050"/>
                </a:solidFill>
              </a:rPr>
              <a:t>recording</a:t>
            </a:r>
            <a:r>
              <a:rPr lang="es-MX" dirty="0" smtClean="0">
                <a:solidFill>
                  <a:srgbClr val="00B050"/>
                </a:solidFill>
              </a:rPr>
              <a:t> of </a:t>
            </a:r>
            <a:r>
              <a:rPr lang="es-MX" dirty="0" err="1" smtClean="0">
                <a:solidFill>
                  <a:srgbClr val="00B050"/>
                </a:solidFill>
              </a:rPr>
              <a:t>information</a:t>
            </a:r>
            <a:endParaRPr lang="en-GB" dirty="0" smtClean="0">
              <a:solidFill>
                <a:srgbClr val="00B050"/>
              </a:solidFill>
            </a:endParaRPr>
          </a:p>
          <a:p>
            <a:pPr lvl="1"/>
            <a:endParaRPr lang="es-MX" dirty="0" smtClean="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357818" y="1714488"/>
            <a:ext cx="3388371" cy="2555397"/>
          </a:xfrm>
          <a:prstGeom prst="rect">
            <a:avLst/>
          </a:prstGeom>
          <a:noFill/>
          <a:ln w="9525">
            <a:noFill/>
            <a:miter lim="800000"/>
            <a:headEnd/>
            <a:tailEnd/>
          </a:ln>
          <a:effectLst/>
        </p:spPr>
      </p:pic>
      <p:sp>
        <p:nvSpPr>
          <p:cNvPr id="7" name="6 CuadroTexto"/>
          <p:cNvSpPr txBox="1"/>
          <p:nvPr/>
        </p:nvSpPr>
        <p:spPr>
          <a:xfrm>
            <a:off x="5643570" y="4500570"/>
            <a:ext cx="3143272" cy="1200329"/>
          </a:xfrm>
          <a:prstGeom prst="rect">
            <a:avLst/>
          </a:prstGeom>
          <a:noFill/>
        </p:spPr>
        <p:txBody>
          <a:bodyPr wrap="square" rtlCol="0">
            <a:spAutoFit/>
          </a:bodyPr>
          <a:lstStyle/>
          <a:p>
            <a:r>
              <a:rPr lang="en-GB" dirty="0" smtClean="0"/>
              <a:t>Sir </a:t>
            </a:r>
            <a:r>
              <a:rPr lang="en-GB" b="1" dirty="0" smtClean="0"/>
              <a:t>Clive William John Granger</a:t>
            </a:r>
            <a:r>
              <a:rPr lang="en-GB" dirty="0" smtClean="0"/>
              <a:t> (1934 –2009) – University of Nottingham – </a:t>
            </a:r>
            <a:r>
              <a:rPr lang="en-GB" dirty="0" smtClean="0">
                <a:solidFill>
                  <a:srgbClr val="FF0000"/>
                </a:solidFill>
              </a:rPr>
              <a:t>Nobel Prize Winner</a:t>
            </a:r>
            <a:endParaRPr lang="en-GB" dirty="0">
              <a:solidFill>
                <a:srgbClr val="FF0000"/>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62</a:t>
            </a:fld>
            <a:endParaRPr lang="es-ES"/>
          </a:p>
        </p:txBody>
      </p:sp>
      <p:sp>
        <p:nvSpPr>
          <p:cNvPr id="8" name="7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Granger’s</a:t>
            </a:r>
            <a:r>
              <a:rPr lang="es-MX" dirty="0" smtClean="0"/>
              <a:t> </a:t>
            </a:r>
            <a:r>
              <a:rPr lang="es-MX" dirty="0" err="1" smtClean="0"/>
              <a:t>Causality</a:t>
            </a:r>
            <a:endParaRPr lang="en-GB" dirty="0"/>
          </a:p>
        </p:txBody>
      </p:sp>
      <p:sp>
        <p:nvSpPr>
          <p:cNvPr id="5" name="4 Marcador de contenido"/>
          <p:cNvSpPr>
            <a:spLocks noGrp="1"/>
          </p:cNvSpPr>
          <p:nvPr>
            <p:ph idx="1"/>
          </p:nvPr>
        </p:nvSpPr>
        <p:spPr/>
        <p:txBody>
          <a:bodyPr>
            <a:normAutofit fontScale="92500" lnSpcReduction="10000"/>
          </a:bodyPr>
          <a:lstStyle/>
          <a:p>
            <a:r>
              <a:rPr lang="es-MX" dirty="0" smtClean="0"/>
              <a:t>“</a:t>
            </a:r>
            <a:r>
              <a:rPr lang="es-MX" dirty="0" err="1" smtClean="0">
                <a:solidFill>
                  <a:schemeClr val="tx2"/>
                </a:solidFill>
              </a:rPr>
              <a:t>The</a:t>
            </a:r>
            <a:r>
              <a:rPr lang="es-MX" dirty="0" smtClean="0">
                <a:solidFill>
                  <a:schemeClr val="tx2"/>
                </a:solidFill>
              </a:rPr>
              <a:t> </a:t>
            </a:r>
            <a:r>
              <a:rPr lang="es-MX" dirty="0" err="1" smtClean="0">
                <a:solidFill>
                  <a:schemeClr val="tx2"/>
                </a:solidFill>
              </a:rPr>
              <a:t>future</a:t>
            </a:r>
            <a:r>
              <a:rPr lang="es-MX" dirty="0" smtClean="0">
                <a:solidFill>
                  <a:schemeClr val="tx2"/>
                </a:solidFill>
              </a:rPr>
              <a:t> </a:t>
            </a:r>
            <a:r>
              <a:rPr lang="es-MX" dirty="0" err="1" smtClean="0">
                <a:solidFill>
                  <a:schemeClr val="tx2"/>
                </a:solidFill>
              </a:rPr>
              <a:t>cannot</a:t>
            </a:r>
            <a:r>
              <a:rPr lang="es-MX" dirty="0" smtClean="0">
                <a:solidFill>
                  <a:schemeClr val="tx2"/>
                </a:solidFill>
              </a:rPr>
              <a:t> cause </a:t>
            </a:r>
            <a:r>
              <a:rPr lang="es-MX" dirty="0" err="1" smtClean="0">
                <a:solidFill>
                  <a:schemeClr val="tx2"/>
                </a:solidFill>
              </a:rPr>
              <a:t>the</a:t>
            </a:r>
            <a:r>
              <a:rPr lang="es-MX" dirty="0" smtClean="0">
                <a:solidFill>
                  <a:schemeClr val="tx2"/>
                </a:solidFill>
              </a:rPr>
              <a:t> </a:t>
            </a:r>
            <a:r>
              <a:rPr lang="es-MX" dirty="0" err="1" smtClean="0">
                <a:solidFill>
                  <a:schemeClr val="tx2"/>
                </a:solidFill>
              </a:rPr>
              <a:t>past</a:t>
            </a:r>
            <a:r>
              <a:rPr lang="es-MX" dirty="0" smtClean="0"/>
              <a:t>” [</a:t>
            </a:r>
            <a:r>
              <a:rPr lang="es-MX" dirty="0" err="1" smtClean="0"/>
              <a:t>Granger</a:t>
            </a:r>
            <a:r>
              <a:rPr lang="es-MX" dirty="0" smtClean="0"/>
              <a:t> 1969]</a:t>
            </a:r>
          </a:p>
          <a:p>
            <a:pPr lvl="1"/>
            <a:r>
              <a:rPr lang="es-MX" dirty="0" smtClean="0"/>
              <a:t>“</a:t>
            </a:r>
            <a:r>
              <a:rPr lang="es-MX" dirty="0" err="1" smtClean="0"/>
              <a:t>the</a:t>
            </a:r>
            <a:r>
              <a:rPr lang="es-MX" dirty="0" smtClean="0"/>
              <a:t> </a:t>
            </a:r>
            <a:r>
              <a:rPr lang="es-MX" dirty="0" err="1" smtClean="0"/>
              <a:t>direction</a:t>
            </a:r>
            <a:r>
              <a:rPr lang="es-MX" dirty="0" smtClean="0"/>
              <a:t> of </a:t>
            </a:r>
            <a:r>
              <a:rPr lang="es-MX" dirty="0" err="1" smtClean="0"/>
              <a:t>the</a:t>
            </a:r>
            <a:r>
              <a:rPr lang="es-MX" dirty="0" smtClean="0"/>
              <a:t> </a:t>
            </a:r>
            <a:r>
              <a:rPr lang="es-MX" dirty="0" err="1" smtClean="0"/>
              <a:t>flow</a:t>
            </a:r>
            <a:r>
              <a:rPr lang="es-MX" dirty="0" smtClean="0"/>
              <a:t> of </a:t>
            </a:r>
            <a:r>
              <a:rPr lang="es-MX" b="1" dirty="0" smtClean="0">
                <a:solidFill>
                  <a:srgbClr val="00B050"/>
                </a:solidFill>
              </a:rPr>
              <a:t>time</a:t>
            </a:r>
            <a:r>
              <a:rPr lang="es-MX" dirty="0" smtClean="0"/>
              <a:t> [</a:t>
            </a:r>
            <a:r>
              <a:rPr lang="es-MX" dirty="0" err="1" smtClean="0"/>
              <a:t>is</a:t>
            </a:r>
            <a:r>
              <a:rPr lang="es-MX" dirty="0" smtClean="0"/>
              <a:t>] a central </a:t>
            </a:r>
            <a:r>
              <a:rPr lang="es-MX" dirty="0" err="1" smtClean="0"/>
              <a:t>feature</a:t>
            </a:r>
            <a:r>
              <a:rPr lang="es-MX" dirty="0" smtClean="0"/>
              <a:t>”</a:t>
            </a:r>
          </a:p>
          <a:p>
            <a:pPr lvl="1"/>
            <a:r>
              <a:rPr lang="es-MX" dirty="0" err="1" smtClean="0"/>
              <a:t>Feedback</a:t>
            </a:r>
            <a:r>
              <a:rPr lang="es-MX" dirty="0" smtClean="0"/>
              <a:t> </a:t>
            </a:r>
            <a:r>
              <a:rPr lang="es-MX" dirty="0" err="1" smtClean="0"/>
              <a:t>is</a:t>
            </a:r>
            <a:r>
              <a:rPr lang="es-MX" dirty="0" smtClean="0"/>
              <a:t> a </a:t>
            </a:r>
            <a:r>
              <a:rPr lang="es-MX" dirty="0" err="1" smtClean="0"/>
              <a:t>double</a:t>
            </a:r>
            <a:r>
              <a:rPr lang="es-MX" dirty="0" smtClean="0"/>
              <a:t> </a:t>
            </a:r>
            <a:r>
              <a:rPr lang="es-MX" dirty="0" err="1" smtClean="0"/>
              <a:t>causation</a:t>
            </a:r>
            <a:r>
              <a:rPr lang="es-MX" dirty="0" smtClean="0"/>
              <a:t>; X</a:t>
            </a:r>
            <a:r>
              <a:rPr lang="es-MX" dirty="0" smtClean="0">
                <a:sym typeface="Symbol"/>
              </a:rPr>
              <a:t>Y and YX </a:t>
            </a:r>
            <a:r>
              <a:rPr lang="es-MX" dirty="0" err="1" smtClean="0">
                <a:sym typeface="Symbol"/>
              </a:rPr>
              <a:t>denoted</a:t>
            </a:r>
            <a:r>
              <a:rPr lang="es-MX" dirty="0" smtClean="0">
                <a:sym typeface="Symbol"/>
              </a:rPr>
              <a:t> XY</a:t>
            </a:r>
          </a:p>
          <a:p>
            <a:pPr lvl="1"/>
            <a:endParaRPr lang="es-MX" dirty="0" smtClean="0">
              <a:sym typeface="Symbol"/>
            </a:endParaRPr>
          </a:p>
          <a:p>
            <a:r>
              <a:rPr lang="es-MX" dirty="0" smtClean="0">
                <a:sym typeface="Symbol"/>
              </a:rPr>
              <a:t>“</a:t>
            </a:r>
            <a:r>
              <a:rPr lang="es-MX" dirty="0" err="1" smtClean="0">
                <a:sym typeface="Symbol"/>
              </a:rPr>
              <a:t>causality</a:t>
            </a:r>
            <a:r>
              <a:rPr lang="es-MX" dirty="0" smtClean="0">
                <a:sym typeface="Symbol"/>
              </a:rPr>
              <a:t>…</a:t>
            </a:r>
            <a:r>
              <a:rPr lang="es-MX" dirty="0" err="1" smtClean="0">
                <a:sym typeface="Symbol"/>
              </a:rPr>
              <a:t>is</a:t>
            </a:r>
            <a:r>
              <a:rPr lang="es-MX" dirty="0" smtClean="0">
                <a:sym typeface="Symbol"/>
              </a:rPr>
              <a:t> </a:t>
            </a:r>
            <a:r>
              <a:rPr lang="es-MX" dirty="0" err="1" smtClean="0">
                <a:sym typeface="Symbol"/>
              </a:rPr>
              <a:t>based</a:t>
            </a:r>
            <a:r>
              <a:rPr lang="es-MX" dirty="0" smtClean="0">
                <a:sym typeface="Symbol"/>
              </a:rPr>
              <a:t> </a:t>
            </a:r>
            <a:r>
              <a:rPr lang="es-MX" dirty="0" err="1" smtClean="0">
                <a:sym typeface="Symbol"/>
              </a:rPr>
              <a:t>entirely</a:t>
            </a:r>
            <a:r>
              <a:rPr lang="es-MX" dirty="0" smtClean="0">
                <a:sym typeface="Symbol"/>
              </a:rPr>
              <a:t> </a:t>
            </a:r>
            <a:r>
              <a:rPr lang="es-MX" dirty="0" err="1" smtClean="0">
                <a:sym typeface="Symbol"/>
              </a:rPr>
              <a:t>on</a:t>
            </a:r>
            <a:r>
              <a:rPr lang="es-MX" dirty="0" smtClean="0">
                <a:sym typeface="Symbol"/>
              </a:rPr>
              <a:t> </a:t>
            </a:r>
            <a:r>
              <a:rPr lang="es-MX" dirty="0" err="1" smtClean="0">
                <a:sym typeface="Symbol"/>
              </a:rPr>
              <a:t>the</a:t>
            </a:r>
            <a:r>
              <a:rPr lang="es-MX" dirty="0" smtClean="0">
                <a:sym typeface="Symbol"/>
              </a:rPr>
              <a:t> </a:t>
            </a:r>
            <a:r>
              <a:rPr lang="es-MX" b="1" i="1" dirty="0" err="1" smtClean="0">
                <a:solidFill>
                  <a:srgbClr val="FF0000"/>
                </a:solidFill>
                <a:sym typeface="Symbol"/>
              </a:rPr>
              <a:t>predictability</a:t>
            </a:r>
            <a:r>
              <a:rPr lang="es-MX" dirty="0" smtClean="0">
                <a:sym typeface="Symbol"/>
              </a:rPr>
              <a:t> of </a:t>
            </a:r>
            <a:r>
              <a:rPr lang="es-MX" dirty="0" err="1" smtClean="0">
                <a:sym typeface="Symbol"/>
              </a:rPr>
              <a:t>some</a:t>
            </a:r>
            <a:r>
              <a:rPr lang="es-MX" dirty="0" smtClean="0">
                <a:sym typeface="Symbol"/>
              </a:rPr>
              <a:t> series…” </a:t>
            </a:r>
            <a:r>
              <a:rPr lang="es-MX" dirty="0" smtClean="0"/>
              <a:t>[</a:t>
            </a:r>
            <a:r>
              <a:rPr lang="es-MX" dirty="0" err="1" smtClean="0"/>
              <a:t>Granger</a:t>
            </a:r>
            <a:r>
              <a:rPr lang="es-MX" dirty="0" smtClean="0"/>
              <a:t> 1969]</a:t>
            </a:r>
          </a:p>
          <a:p>
            <a:pPr lvl="1"/>
            <a:r>
              <a:rPr lang="es-MX" dirty="0" smtClean="0"/>
              <a:t>Causal </a:t>
            </a:r>
            <a:r>
              <a:rPr lang="es-MX" dirty="0" err="1" smtClean="0"/>
              <a:t>relationships</a:t>
            </a:r>
            <a:r>
              <a:rPr lang="es-MX" dirty="0" smtClean="0"/>
              <a:t> </a:t>
            </a:r>
            <a:r>
              <a:rPr lang="es-MX" dirty="0" err="1" smtClean="0"/>
              <a:t>may</a:t>
            </a:r>
            <a:r>
              <a:rPr lang="es-MX" dirty="0" smtClean="0"/>
              <a:t> </a:t>
            </a:r>
            <a:r>
              <a:rPr lang="es-MX" dirty="0" err="1" smtClean="0"/>
              <a:t>be</a:t>
            </a:r>
            <a:r>
              <a:rPr lang="es-MX" dirty="0" smtClean="0"/>
              <a:t> </a:t>
            </a:r>
            <a:r>
              <a:rPr lang="es-MX" dirty="0" err="1" smtClean="0"/>
              <a:t>investigated</a:t>
            </a:r>
            <a:r>
              <a:rPr lang="es-MX" dirty="0" smtClean="0"/>
              <a:t> in </a:t>
            </a:r>
            <a:r>
              <a:rPr lang="es-MX" dirty="0" err="1" smtClean="0"/>
              <a:t>terms</a:t>
            </a:r>
            <a:r>
              <a:rPr lang="es-MX" dirty="0" smtClean="0"/>
              <a:t> of </a:t>
            </a:r>
            <a:r>
              <a:rPr lang="es-MX" dirty="0" err="1" smtClean="0"/>
              <a:t>coherence</a:t>
            </a:r>
            <a:r>
              <a:rPr lang="es-MX" dirty="0" smtClean="0"/>
              <a:t> and </a:t>
            </a:r>
            <a:r>
              <a:rPr lang="es-MX" dirty="0" err="1" smtClean="0"/>
              <a:t>phase</a:t>
            </a:r>
            <a:r>
              <a:rPr lang="es-MX" dirty="0" smtClean="0"/>
              <a:t> </a:t>
            </a:r>
            <a:r>
              <a:rPr lang="es-MX" dirty="0" err="1" smtClean="0"/>
              <a:t>diagrams</a:t>
            </a:r>
            <a:endParaRPr lang="en-GB"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63</a:t>
            </a:fld>
            <a:endParaRPr lang="es-ES"/>
          </a:p>
        </p:txBody>
      </p:sp>
      <p:sp>
        <p:nvSpPr>
          <p:cNvPr id="6" name="5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Topological</a:t>
            </a:r>
            <a:r>
              <a:rPr lang="es-MX" dirty="0" smtClean="0"/>
              <a:t> </a:t>
            </a:r>
            <a:r>
              <a:rPr lang="es-MX" dirty="0" err="1" smtClean="0"/>
              <a:t>causality</a:t>
            </a:r>
            <a:endParaRPr lang="en-GB" dirty="0"/>
          </a:p>
        </p:txBody>
      </p:sp>
      <p:sp>
        <p:nvSpPr>
          <p:cNvPr id="4" name="3 Marcador de contenido"/>
          <p:cNvSpPr>
            <a:spLocks noGrp="1"/>
          </p:cNvSpPr>
          <p:nvPr>
            <p:ph sz="half" idx="1"/>
          </p:nvPr>
        </p:nvSpPr>
        <p:spPr>
          <a:xfrm>
            <a:off x="457200" y="1600200"/>
            <a:ext cx="4757742" cy="4757758"/>
          </a:xfrm>
        </p:spPr>
        <p:txBody>
          <a:bodyPr>
            <a:normAutofit fontScale="62500" lnSpcReduction="20000"/>
          </a:bodyPr>
          <a:lstStyle/>
          <a:p>
            <a:r>
              <a:rPr lang="es-MX" dirty="0" smtClean="0"/>
              <a:t>“</a:t>
            </a:r>
            <a:r>
              <a:rPr lang="en-GB" dirty="0" smtClean="0">
                <a:solidFill>
                  <a:srgbClr val="FF0000"/>
                </a:solidFill>
              </a:rPr>
              <a:t>A causal manifold is one with an assignment to each of its points of a convex cone in the tangent space, representing physically the future directions at the point. The usual causality in M</a:t>
            </a:r>
            <a:r>
              <a:rPr lang="en-GB" baseline="-25000" dirty="0" smtClean="0">
                <a:solidFill>
                  <a:srgbClr val="FF0000"/>
                </a:solidFill>
              </a:rPr>
              <a:t>O</a:t>
            </a:r>
            <a:r>
              <a:rPr lang="en-GB" dirty="0" smtClean="0">
                <a:solidFill>
                  <a:srgbClr val="FF0000"/>
                </a:solidFill>
              </a:rPr>
              <a:t> extends to a causal structure in M’.</a:t>
            </a:r>
            <a:r>
              <a:rPr lang="es-MX" dirty="0" smtClean="0"/>
              <a:t>” [SegalIE1981]</a:t>
            </a:r>
          </a:p>
          <a:p>
            <a:endParaRPr lang="es-MX" dirty="0" smtClean="0"/>
          </a:p>
          <a:p>
            <a:r>
              <a:rPr lang="es-MX" dirty="0" err="1" smtClean="0"/>
              <a:t>Causality</a:t>
            </a:r>
            <a:r>
              <a:rPr lang="es-MX" dirty="0" smtClean="0"/>
              <a:t> </a:t>
            </a:r>
            <a:r>
              <a:rPr lang="es-MX" dirty="0" err="1" smtClean="0"/>
              <a:t>is</a:t>
            </a:r>
            <a:r>
              <a:rPr lang="es-MX" dirty="0" smtClean="0"/>
              <a:t> </a:t>
            </a:r>
            <a:r>
              <a:rPr lang="es-MX" dirty="0" err="1" smtClean="0"/>
              <a:t>seen</a:t>
            </a:r>
            <a:r>
              <a:rPr lang="es-MX" dirty="0" smtClean="0"/>
              <a:t> as </a:t>
            </a:r>
            <a:r>
              <a:rPr lang="es-MX" dirty="0" err="1" smtClean="0"/>
              <a:t>embedded</a:t>
            </a:r>
            <a:r>
              <a:rPr lang="es-MX" dirty="0" smtClean="0"/>
              <a:t> in </a:t>
            </a:r>
            <a:r>
              <a:rPr lang="es-MX" dirty="0" err="1" smtClean="0"/>
              <a:t>the</a:t>
            </a:r>
            <a:r>
              <a:rPr lang="es-MX" dirty="0" smtClean="0"/>
              <a:t> </a:t>
            </a:r>
            <a:r>
              <a:rPr lang="es-MX" dirty="0" err="1" smtClean="0"/>
              <a:t>geometry</a:t>
            </a:r>
            <a:r>
              <a:rPr lang="es-MX" dirty="0" smtClean="0"/>
              <a:t>/</a:t>
            </a:r>
            <a:r>
              <a:rPr lang="es-MX" dirty="0" err="1" smtClean="0"/>
              <a:t>topology</a:t>
            </a:r>
            <a:r>
              <a:rPr lang="es-MX" dirty="0" smtClean="0"/>
              <a:t> of </a:t>
            </a:r>
            <a:r>
              <a:rPr lang="es-MX" dirty="0" err="1" smtClean="0"/>
              <a:t>manifolds</a:t>
            </a:r>
            <a:endParaRPr lang="es-MX" dirty="0" smtClean="0"/>
          </a:p>
          <a:p>
            <a:pPr lvl="1"/>
            <a:r>
              <a:rPr lang="es-MX" dirty="0" err="1" smtClean="0"/>
              <a:t>Causality</a:t>
            </a:r>
            <a:r>
              <a:rPr lang="es-MX" dirty="0" smtClean="0"/>
              <a:t> </a:t>
            </a:r>
            <a:r>
              <a:rPr lang="es-MX" dirty="0" err="1" smtClean="0"/>
              <a:t>is</a:t>
            </a:r>
            <a:r>
              <a:rPr lang="es-MX" dirty="0" smtClean="0"/>
              <a:t> a curve </a:t>
            </a:r>
            <a:r>
              <a:rPr lang="es-MX" dirty="0" err="1" smtClean="0"/>
              <a:t>function</a:t>
            </a:r>
            <a:r>
              <a:rPr lang="es-MX" dirty="0" smtClean="0"/>
              <a:t> </a:t>
            </a:r>
            <a:r>
              <a:rPr lang="es-MX" dirty="0" err="1" smtClean="0"/>
              <a:t>defined</a:t>
            </a:r>
            <a:r>
              <a:rPr lang="es-MX" dirty="0" smtClean="0"/>
              <a:t> </a:t>
            </a:r>
            <a:r>
              <a:rPr lang="es-MX" dirty="0" err="1" smtClean="0"/>
              <a:t>over</a:t>
            </a:r>
            <a:r>
              <a:rPr lang="es-MX" dirty="0" smtClean="0"/>
              <a:t> </a:t>
            </a:r>
            <a:r>
              <a:rPr lang="es-MX" dirty="0" err="1" smtClean="0"/>
              <a:t>the</a:t>
            </a:r>
            <a:r>
              <a:rPr lang="es-MX" dirty="0" smtClean="0"/>
              <a:t> </a:t>
            </a:r>
            <a:r>
              <a:rPr lang="es-MX" dirty="0" err="1" smtClean="0"/>
              <a:t>manifdld</a:t>
            </a:r>
            <a:endParaRPr lang="es-MX" dirty="0" smtClean="0"/>
          </a:p>
          <a:p>
            <a:endParaRPr lang="es-MX" dirty="0" smtClean="0"/>
          </a:p>
          <a:p>
            <a:r>
              <a:rPr lang="en-GB" dirty="0" smtClean="0"/>
              <a:t>The groundbreaking book:</a:t>
            </a:r>
          </a:p>
          <a:p>
            <a:pPr lvl="1"/>
            <a:r>
              <a:rPr lang="en-GB" dirty="0" smtClean="0"/>
              <a:t>Segal IE  “Mathematical Cosmology and Extragalactic Astronomy” (1976)</a:t>
            </a:r>
            <a:endParaRPr lang="es-MX" dirty="0" smtClean="0"/>
          </a:p>
          <a:p>
            <a:endParaRPr lang="es-MX" dirty="0" smtClean="0"/>
          </a:p>
          <a:p>
            <a:r>
              <a:rPr lang="es-MX" dirty="0" smtClean="0">
                <a:solidFill>
                  <a:srgbClr val="00B050"/>
                </a:solidFill>
              </a:rPr>
              <a:t>I am </a:t>
            </a:r>
            <a:r>
              <a:rPr lang="es-MX" dirty="0" err="1" smtClean="0">
                <a:solidFill>
                  <a:srgbClr val="00B050"/>
                </a:solidFill>
              </a:rPr>
              <a:t>not</a:t>
            </a:r>
            <a:r>
              <a:rPr lang="es-MX" dirty="0" smtClean="0">
                <a:solidFill>
                  <a:srgbClr val="00B050"/>
                </a:solidFill>
              </a:rPr>
              <a:t> </a:t>
            </a:r>
            <a:r>
              <a:rPr lang="es-MX" dirty="0" err="1" smtClean="0">
                <a:solidFill>
                  <a:srgbClr val="00B050"/>
                </a:solidFill>
              </a:rPr>
              <a:t>sure</a:t>
            </a:r>
            <a:r>
              <a:rPr lang="es-MX" dirty="0" smtClean="0">
                <a:solidFill>
                  <a:srgbClr val="00B050"/>
                </a:solidFill>
              </a:rPr>
              <a:t> </a:t>
            </a:r>
            <a:r>
              <a:rPr lang="es-MX" dirty="0" err="1" smtClean="0">
                <a:solidFill>
                  <a:srgbClr val="00B050"/>
                </a:solidFill>
              </a:rPr>
              <a:t>whether</a:t>
            </a:r>
            <a:r>
              <a:rPr lang="es-MX" dirty="0" smtClean="0">
                <a:solidFill>
                  <a:srgbClr val="00B050"/>
                </a:solidFill>
              </a:rPr>
              <a:t> </a:t>
            </a:r>
            <a:r>
              <a:rPr lang="es-MX" dirty="0" err="1" smtClean="0">
                <a:solidFill>
                  <a:srgbClr val="00B050"/>
                </a:solidFill>
              </a:rPr>
              <a:t>Segal</a:t>
            </a:r>
            <a:r>
              <a:rPr lang="es-MX" dirty="0" smtClean="0">
                <a:solidFill>
                  <a:srgbClr val="00B050"/>
                </a:solidFill>
              </a:rPr>
              <a:t> </a:t>
            </a:r>
            <a:r>
              <a:rPr lang="es-MX" dirty="0" err="1" smtClean="0">
                <a:solidFill>
                  <a:srgbClr val="00B050"/>
                </a:solidFill>
              </a:rPr>
              <a:t>is</a:t>
            </a:r>
            <a:r>
              <a:rPr lang="es-MX" dirty="0" smtClean="0">
                <a:solidFill>
                  <a:srgbClr val="00B050"/>
                </a:solidFill>
              </a:rPr>
              <a:t> </a:t>
            </a:r>
            <a:r>
              <a:rPr lang="es-MX" dirty="0" err="1" smtClean="0">
                <a:solidFill>
                  <a:srgbClr val="00B050"/>
                </a:solidFill>
              </a:rPr>
              <a:t>the</a:t>
            </a:r>
            <a:r>
              <a:rPr lang="es-MX" dirty="0" smtClean="0">
                <a:solidFill>
                  <a:srgbClr val="00B050"/>
                </a:solidFill>
              </a:rPr>
              <a:t> </a:t>
            </a:r>
            <a:r>
              <a:rPr lang="es-MX" dirty="0" err="1" smtClean="0">
                <a:solidFill>
                  <a:srgbClr val="00B050"/>
                </a:solidFill>
              </a:rPr>
              <a:t>father</a:t>
            </a:r>
            <a:r>
              <a:rPr lang="es-MX" dirty="0" smtClean="0">
                <a:solidFill>
                  <a:srgbClr val="00B050"/>
                </a:solidFill>
              </a:rPr>
              <a:t> of causal </a:t>
            </a:r>
            <a:r>
              <a:rPr lang="es-MX" dirty="0" err="1" smtClean="0">
                <a:solidFill>
                  <a:srgbClr val="00B050"/>
                </a:solidFill>
              </a:rPr>
              <a:t>manifolds</a:t>
            </a:r>
            <a:r>
              <a:rPr lang="es-MX" dirty="0" smtClean="0">
                <a:solidFill>
                  <a:srgbClr val="00B050"/>
                </a:solidFill>
              </a:rPr>
              <a:t>, </a:t>
            </a:r>
            <a:r>
              <a:rPr lang="es-MX" dirty="0" err="1" smtClean="0">
                <a:solidFill>
                  <a:srgbClr val="00B050"/>
                </a:solidFill>
              </a:rPr>
              <a:t>but</a:t>
            </a:r>
            <a:r>
              <a:rPr lang="es-MX" dirty="0" smtClean="0">
                <a:solidFill>
                  <a:srgbClr val="00B050"/>
                </a:solidFill>
              </a:rPr>
              <a:t> </a:t>
            </a:r>
            <a:r>
              <a:rPr lang="es-MX" dirty="0" err="1" smtClean="0">
                <a:solidFill>
                  <a:srgbClr val="00B050"/>
                </a:solidFill>
              </a:rPr>
              <a:t>his</a:t>
            </a:r>
            <a:r>
              <a:rPr lang="es-MX" dirty="0" smtClean="0">
                <a:solidFill>
                  <a:srgbClr val="00B050"/>
                </a:solidFill>
              </a:rPr>
              <a:t> </a:t>
            </a:r>
            <a:r>
              <a:rPr lang="es-MX" dirty="0" err="1" smtClean="0">
                <a:solidFill>
                  <a:srgbClr val="00B050"/>
                </a:solidFill>
              </a:rPr>
              <a:t>contribution</a:t>
            </a:r>
            <a:r>
              <a:rPr lang="es-MX" dirty="0" smtClean="0">
                <a:solidFill>
                  <a:srgbClr val="00B050"/>
                </a:solidFill>
              </a:rPr>
              <a:t> </a:t>
            </a:r>
            <a:r>
              <a:rPr lang="es-MX" dirty="0" err="1" smtClean="0">
                <a:solidFill>
                  <a:srgbClr val="00B050"/>
                </a:solidFill>
              </a:rPr>
              <a:t>to</a:t>
            </a:r>
            <a:r>
              <a:rPr lang="es-MX" dirty="0" smtClean="0">
                <a:solidFill>
                  <a:srgbClr val="00B050"/>
                </a:solidFill>
              </a:rPr>
              <a:t> </a:t>
            </a:r>
            <a:r>
              <a:rPr lang="es-MX" dirty="0" err="1" smtClean="0">
                <a:solidFill>
                  <a:srgbClr val="00B050"/>
                </a:solidFill>
              </a:rPr>
              <a:t>the</a:t>
            </a:r>
            <a:r>
              <a:rPr lang="es-MX" dirty="0" smtClean="0">
                <a:solidFill>
                  <a:srgbClr val="00B050"/>
                </a:solidFill>
              </a:rPr>
              <a:t> </a:t>
            </a:r>
            <a:r>
              <a:rPr lang="es-MX" dirty="0" err="1" smtClean="0">
                <a:solidFill>
                  <a:srgbClr val="00B050"/>
                </a:solidFill>
              </a:rPr>
              <a:t>field</a:t>
            </a:r>
            <a:r>
              <a:rPr lang="es-MX" dirty="0" smtClean="0">
                <a:solidFill>
                  <a:srgbClr val="00B050"/>
                </a:solidFill>
              </a:rPr>
              <a:t> </a:t>
            </a:r>
            <a:r>
              <a:rPr lang="es-MX" dirty="0" err="1" smtClean="0">
                <a:solidFill>
                  <a:srgbClr val="00B050"/>
                </a:solidFill>
              </a:rPr>
              <a:t>is</a:t>
            </a:r>
            <a:r>
              <a:rPr lang="es-MX" dirty="0" smtClean="0">
                <a:solidFill>
                  <a:srgbClr val="00B050"/>
                </a:solidFill>
              </a:rPr>
              <a:t> </a:t>
            </a:r>
            <a:r>
              <a:rPr lang="es-MX" dirty="0" err="1" smtClean="0">
                <a:solidFill>
                  <a:srgbClr val="00B050"/>
                </a:solidFill>
              </a:rPr>
              <a:t>simply</a:t>
            </a:r>
            <a:r>
              <a:rPr lang="es-MX" dirty="0" smtClean="0">
                <a:solidFill>
                  <a:srgbClr val="00B050"/>
                </a:solidFill>
              </a:rPr>
              <a:t> </a:t>
            </a:r>
            <a:r>
              <a:rPr lang="es-MX" dirty="0" err="1" smtClean="0">
                <a:solidFill>
                  <a:srgbClr val="00B050"/>
                </a:solidFill>
              </a:rPr>
              <a:t>overwhelming</a:t>
            </a:r>
            <a:r>
              <a:rPr lang="es-MX" dirty="0" smtClean="0">
                <a:solidFill>
                  <a:srgbClr val="00B050"/>
                </a:solidFill>
              </a:rPr>
              <a:t>…</a:t>
            </a:r>
            <a:endParaRPr lang="en-GB" dirty="0">
              <a:solidFill>
                <a:srgbClr val="00B050"/>
              </a:solidFill>
            </a:endParaRPr>
          </a:p>
        </p:txBody>
      </p:sp>
      <p:sp>
        <p:nvSpPr>
          <p:cNvPr id="7" name="6 CuadroTexto"/>
          <p:cNvSpPr txBox="1"/>
          <p:nvPr/>
        </p:nvSpPr>
        <p:spPr>
          <a:xfrm>
            <a:off x="5357818" y="5429264"/>
            <a:ext cx="3357586" cy="646331"/>
          </a:xfrm>
          <a:prstGeom prst="rect">
            <a:avLst/>
          </a:prstGeom>
          <a:noFill/>
        </p:spPr>
        <p:txBody>
          <a:bodyPr wrap="square" rtlCol="0">
            <a:spAutoFit/>
          </a:bodyPr>
          <a:lstStyle/>
          <a:p>
            <a:r>
              <a:rPr lang="es-MX" dirty="0" smtClean="0"/>
              <a:t>Irving </a:t>
            </a:r>
            <a:r>
              <a:rPr lang="es-MX" dirty="0" err="1" smtClean="0"/>
              <a:t>Ezra</a:t>
            </a:r>
            <a:r>
              <a:rPr lang="es-MX" dirty="0" smtClean="0"/>
              <a:t> </a:t>
            </a:r>
            <a:r>
              <a:rPr lang="es-MX" dirty="0" err="1" smtClean="0"/>
              <a:t>Segal</a:t>
            </a:r>
            <a:r>
              <a:rPr lang="es-MX" dirty="0" smtClean="0"/>
              <a:t> (1918-1998) -</a:t>
            </a:r>
          </a:p>
          <a:p>
            <a:r>
              <a:rPr lang="en-GB" dirty="0" smtClean="0"/>
              <a:t>Professor of Mathematics at MIT</a:t>
            </a:r>
            <a:endParaRPr lang="en-GB" dirty="0"/>
          </a:p>
        </p:txBody>
      </p:sp>
      <p:pic>
        <p:nvPicPr>
          <p:cNvPr id="1028" name="Picture 4"/>
          <p:cNvPicPr>
            <a:picLocks noGrp="1" noChangeAspect="1" noChangeArrowheads="1"/>
          </p:cNvPicPr>
          <p:nvPr>
            <p:ph sz="half" idx="2"/>
          </p:nvPr>
        </p:nvPicPr>
        <p:blipFill>
          <a:blip r:embed="rId2" cstate="print"/>
          <a:srcRect/>
          <a:stretch>
            <a:fillRect/>
          </a:stretch>
        </p:blipFill>
        <p:spPr bwMode="auto">
          <a:xfrm>
            <a:off x="5429256" y="1428737"/>
            <a:ext cx="3134961" cy="4023738"/>
          </a:xfrm>
          <a:prstGeom prst="rect">
            <a:avLst/>
          </a:prstGeom>
          <a:noFill/>
          <a:ln w="9525">
            <a:noFill/>
            <a:miter lim="800000"/>
            <a:headEnd/>
            <a:tailEnd/>
          </a:ln>
          <a:effectLst/>
        </p:spPr>
      </p:pic>
      <p:sp>
        <p:nvSpPr>
          <p:cNvPr id="6" name="5 Marcador de número de diapositiva"/>
          <p:cNvSpPr>
            <a:spLocks noGrp="1"/>
          </p:cNvSpPr>
          <p:nvPr>
            <p:ph type="sldNum" sz="quarter" idx="12"/>
          </p:nvPr>
        </p:nvSpPr>
        <p:spPr/>
        <p:txBody>
          <a:bodyPr/>
          <a:lstStyle/>
          <a:p>
            <a:fld id="{132FADFE-3B8F-471C-ABF0-DBC7717ECBBC}" type="slidenum">
              <a:rPr lang="es-ES" smtClean="0"/>
              <a:pPr/>
              <a:t>64</a:t>
            </a:fld>
            <a:endParaRPr lang="es-ES"/>
          </a:p>
        </p:txBody>
      </p:sp>
      <p:sp>
        <p:nvSpPr>
          <p:cNvPr id="8" name="7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400" dirty="0" smtClean="0"/>
              <a:t>Causal (</a:t>
            </a:r>
            <a:r>
              <a:rPr lang="es-MX" sz="2400" dirty="0" err="1" smtClean="0"/>
              <a:t>homogeneous</a:t>
            </a:r>
            <a:r>
              <a:rPr lang="es-MX" sz="2400" dirty="0" smtClean="0"/>
              <a:t> </a:t>
            </a:r>
            <a:r>
              <a:rPr lang="es-MX" sz="2400" dirty="0" err="1" smtClean="0"/>
              <a:t>Lorentzian</a:t>
            </a:r>
            <a:r>
              <a:rPr lang="es-MX" sz="2400" dirty="0" smtClean="0"/>
              <a:t>) </a:t>
            </a:r>
            <a:r>
              <a:rPr lang="es-MX" sz="2400" dirty="0" err="1" smtClean="0"/>
              <a:t>Manifolds</a:t>
            </a:r>
            <a:r>
              <a:rPr lang="es-MX" sz="2400" dirty="0" smtClean="0"/>
              <a:t>: </a:t>
            </a:r>
            <a:r>
              <a:rPr lang="es-MX" sz="2400" dirty="0" err="1" smtClean="0"/>
              <a:t>The</a:t>
            </a:r>
            <a:r>
              <a:rPr lang="es-MX" sz="2400" dirty="0" smtClean="0"/>
              <a:t> </a:t>
            </a:r>
            <a:r>
              <a:rPr lang="es-MX" sz="2400" dirty="0" err="1" smtClean="0"/>
              <a:t>topological</a:t>
            </a:r>
            <a:r>
              <a:rPr lang="es-MX" sz="2400" dirty="0" smtClean="0"/>
              <a:t> </a:t>
            </a:r>
            <a:r>
              <a:rPr lang="es-MX" sz="2400" dirty="0" err="1" smtClean="0"/>
              <a:t>view</a:t>
            </a:r>
            <a:r>
              <a:rPr lang="es-MX" sz="2400" dirty="0" smtClean="0"/>
              <a:t> of </a:t>
            </a:r>
            <a:r>
              <a:rPr lang="es-MX" sz="2400" dirty="0" err="1" smtClean="0"/>
              <a:t>causality</a:t>
            </a:r>
            <a:endParaRPr lang="en-GB" sz="2400" dirty="0"/>
          </a:p>
        </p:txBody>
      </p:sp>
      <p:sp>
        <p:nvSpPr>
          <p:cNvPr id="5" name="4 Marcador de contenido"/>
          <p:cNvSpPr>
            <a:spLocks noGrp="1"/>
          </p:cNvSpPr>
          <p:nvPr>
            <p:ph idx="1"/>
          </p:nvPr>
        </p:nvSpPr>
        <p:spPr>
          <a:xfrm>
            <a:off x="285720" y="1500174"/>
            <a:ext cx="8229600" cy="4525963"/>
          </a:xfrm>
        </p:spPr>
        <p:txBody>
          <a:bodyPr>
            <a:normAutofit/>
          </a:bodyPr>
          <a:lstStyle/>
          <a:p>
            <a:r>
              <a:rPr lang="es-MX" sz="2400" dirty="0" err="1" smtClean="0">
                <a:solidFill>
                  <a:srgbClr val="FF0000"/>
                </a:solidFill>
              </a:rPr>
              <a:t>The</a:t>
            </a:r>
            <a:r>
              <a:rPr lang="es-MX" sz="2400" dirty="0" smtClean="0">
                <a:solidFill>
                  <a:srgbClr val="FF0000"/>
                </a:solidFill>
              </a:rPr>
              <a:t> </a:t>
            </a:r>
            <a:r>
              <a:rPr lang="es-MX" sz="2400" dirty="0" err="1" smtClean="0">
                <a:solidFill>
                  <a:srgbClr val="FF0000"/>
                </a:solidFill>
              </a:rPr>
              <a:t>cone</a:t>
            </a:r>
            <a:r>
              <a:rPr lang="es-MX" sz="2400" dirty="0" smtClean="0">
                <a:solidFill>
                  <a:srgbClr val="FF0000"/>
                </a:solidFill>
              </a:rPr>
              <a:t> of </a:t>
            </a:r>
            <a:r>
              <a:rPr lang="es-MX" sz="2400" dirty="0" err="1" smtClean="0">
                <a:solidFill>
                  <a:srgbClr val="FF0000"/>
                </a:solidFill>
              </a:rPr>
              <a:t>causality</a:t>
            </a:r>
            <a:r>
              <a:rPr lang="es-MX" sz="2400" dirty="0" smtClean="0">
                <a:solidFill>
                  <a:srgbClr val="FF0000"/>
                </a:solidFill>
              </a:rPr>
              <a:t> </a:t>
            </a:r>
            <a:r>
              <a:rPr lang="es-MX" sz="2400" dirty="0" smtClean="0"/>
              <a:t>[SegalIE1981,RainerM1999, MosleySN1990, KrymVR2002]</a:t>
            </a:r>
            <a:endParaRPr lang="en-GB" sz="2400" dirty="0"/>
          </a:p>
        </p:txBody>
      </p:sp>
      <p:grpSp>
        <p:nvGrpSpPr>
          <p:cNvPr id="3" name="31 Grupo"/>
          <p:cNvGrpSpPr/>
          <p:nvPr/>
        </p:nvGrpSpPr>
        <p:grpSpPr>
          <a:xfrm>
            <a:off x="5572132" y="2214554"/>
            <a:ext cx="3286148" cy="2786082"/>
            <a:chOff x="5000628" y="2285992"/>
            <a:chExt cx="3643338" cy="3214710"/>
          </a:xfrm>
        </p:grpSpPr>
        <p:sp>
          <p:nvSpPr>
            <p:cNvPr id="7" name="6 Paralelogramo"/>
            <p:cNvSpPr/>
            <p:nvPr/>
          </p:nvSpPr>
          <p:spPr>
            <a:xfrm>
              <a:off x="5000628" y="2285992"/>
              <a:ext cx="3643338" cy="321471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8 Conector recto"/>
            <p:cNvCxnSpPr>
              <a:stCxn id="7" idx="3"/>
              <a:endCxn id="7" idx="1"/>
            </p:cNvCxnSpPr>
            <p:nvPr/>
          </p:nvCxnSpPr>
          <p:spPr>
            <a:xfrm rot="5400000" flipH="1" flipV="1">
              <a:off x="5188154" y="3491508"/>
              <a:ext cx="3214710" cy="8036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flipH="1" flipV="1">
              <a:off x="5878722" y="3491508"/>
              <a:ext cx="3214710" cy="8036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5400000" flipH="1" flipV="1">
              <a:off x="4497586" y="3491508"/>
              <a:ext cx="3214710" cy="8036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flipH="1" flipV="1">
              <a:off x="5533438" y="3491508"/>
              <a:ext cx="3214710" cy="8036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5400000" flipH="1" flipV="1">
              <a:off x="6224004" y="3491508"/>
              <a:ext cx="3214710" cy="8036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flipH="1" flipV="1">
              <a:off x="4842870" y="3491508"/>
              <a:ext cx="3214710" cy="8036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5400000" flipH="1" flipV="1">
              <a:off x="4152302" y="3491508"/>
              <a:ext cx="3214710" cy="8036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19 Conector recto"/>
            <p:cNvCxnSpPr>
              <a:stCxn id="7" idx="2"/>
              <a:endCxn id="7" idx="5"/>
            </p:cNvCxnSpPr>
            <p:nvPr/>
          </p:nvCxnSpPr>
          <p:spPr>
            <a:xfrm flipH="1">
              <a:off x="5402467" y="3857627"/>
              <a:ext cx="283966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H="1">
              <a:off x="5586200" y="3047997"/>
              <a:ext cx="283966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H="1">
              <a:off x="5715008" y="2643182"/>
              <a:ext cx="283966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H="1">
              <a:off x="5500694" y="3452812"/>
              <a:ext cx="283966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flipH="1">
              <a:off x="5200874" y="4667257"/>
              <a:ext cx="283966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flipH="1">
              <a:off x="5286380" y="4262442"/>
              <a:ext cx="283966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flipH="1">
              <a:off x="5072066" y="5072074"/>
              <a:ext cx="2839660" cy="1588"/>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4" name="32 Grupo"/>
          <p:cNvGrpSpPr/>
          <p:nvPr/>
        </p:nvGrpSpPr>
        <p:grpSpPr>
          <a:xfrm>
            <a:off x="3214678" y="2913288"/>
            <a:ext cx="3286148" cy="2786082"/>
            <a:chOff x="5000628" y="2285992"/>
            <a:chExt cx="3643338" cy="3214710"/>
          </a:xfrm>
        </p:grpSpPr>
        <p:sp>
          <p:nvSpPr>
            <p:cNvPr id="34" name="33 Paralelogramo"/>
            <p:cNvSpPr/>
            <p:nvPr/>
          </p:nvSpPr>
          <p:spPr>
            <a:xfrm>
              <a:off x="5000628" y="2285992"/>
              <a:ext cx="3643338" cy="3214710"/>
            </a:xfrm>
            <a:prstGeom prst="parallelogram">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34 Conector recto"/>
            <p:cNvCxnSpPr>
              <a:stCxn id="34" idx="3"/>
              <a:endCxn id="34" idx="1"/>
            </p:cNvCxnSpPr>
            <p:nvPr/>
          </p:nvCxnSpPr>
          <p:spPr>
            <a:xfrm rot="5400000" flipH="1" flipV="1">
              <a:off x="5188154" y="3491508"/>
              <a:ext cx="3214710" cy="8036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flipH="1" flipV="1">
              <a:off x="5878722" y="3491508"/>
              <a:ext cx="3214710" cy="8036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rot="5400000" flipH="1" flipV="1">
              <a:off x="4497586" y="3491508"/>
              <a:ext cx="3214710" cy="8036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rot="5400000" flipH="1" flipV="1">
              <a:off x="5533438" y="3491508"/>
              <a:ext cx="3214710" cy="8036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flipH="1" flipV="1">
              <a:off x="6224004" y="3491508"/>
              <a:ext cx="3214710" cy="8036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rot="5400000" flipH="1" flipV="1">
              <a:off x="4842870" y="3491508"/>
              <a:ext cx="3214710" cy="8036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rot="5400000" flipH="1" flipV="1">
              <a:off x="4152302" y="3491508"/>
              <a:ext cx="3214710" cy="8036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a:stCxn id="34" idx="2"/>
              <a:endCxn id="34" idx="5"/>
            </p:cNvCxnSpPr>
            <p:nvPr/>
          </p:nvCxnSpPr>
          <p:spPr>
            <a:xfrm flipH="1">
              <a:off x="5402467" y="3857627"/>
              <a:ext cx="283966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flipH="1">
              <a:off x="5586200" y="3047997"/>
              <a:ext cx="283966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flipH="1">
              <a:off x="5715008" y="2643182"/>
              <a:ext cx="283966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flipH="1">
              <a:off x="5500694" y="3452812"/>
              <a:ext cx="283966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flipH="1">
              <a:off x="5200874" y="4667257"/>
              <a:ext cx="283966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flipH="1">
              <a:off x="5286380" y="4262442"/>
              <a:ext cx="283966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flipH="1">
              <a:off x="5072066" y="5072074"/>
              <a:ext cx="283966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48 Grupo"/>
          <p:cNvGrpSpPr/>
          <p:nvPr/>
        </p:nvGrpSpPr>
        <p:grpSpPr>
          <a:xfrm>
            <a:off x="714348" y="3643314"/>
            <a:ext cx="3286148" cy="2786082"/>
            <a:chOff x="5000628" y="2285992"/>
            <a:chExt cx="3643338" cy="3214710"/>
          </a:xfrm>
        </p:grpSpPr>
        <p:sp>
          <p:nvSpPr>
            <p:cNvPr id="50" name="49 Paralelogramo"/>
            <p:cNvSpPr/>
            <p:nvPr/>
          </p:nvSpPr>
          <p:spPr>
            <a:xfrm>
              <a:off x="5000628" y="2285992"/>
              <a:ext cx="3643338" cy="3214710"/>
            </a:xfrm>
            <a:prstGeom prst="parallelogram">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50 Conector recto"/>
            <p:cNvCxnSpPr>
              <a:stCxn id="50" idx="3"/>
              <a:endCxn id="50" idx="1"/>
            </p:cNvCxnSpPr>
            <p:nvPr/>
          </p:nvCxnSpPr>
          <p:spPr>
            <a:xfrm rot="5400000" flipH="1" flipV="1">
              <a:off x="5188154" y="3491508"/>
              <a:ext cx="3214710" cy="80367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rot="5400000" flipH="1" flipV="1">
              <a:off x="5878722" y="3491508"/>
              <a:ext cx="3214710" cy="80367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rot="5400000" flipH="1" flipV="1">
              <a:off x="4497586" y="3491508"/>
              <a:ext cx="3214710" cy="80367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rot="5400000" flipH="1" flipV="1">
              <a:off x="5533438" y="3491508"/>
              <a:ext cx="3214710" cy="80367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rot="5400000" flipH="1" flipV="1">
              <a:off x="6224004" y="3491508"/>
              <a:ext cx="3214710" cy="80367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rot="5400000" flipH="1" flipV="1">
              <a:off x="4842870" y="3491508"/>
              <a:ext cx="3214710" cy="80367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56 Conector recto"/>
            <p:cNvCxnSpPr/>
            <p:nvPr/>
          </p:nvCxnSpPr>
          <p:spPr>
            <a:xfrm rot="5400000" flipH="1" flipV="1">
              <a:off x="4152302" y="3491508"/>
              <a:ext cx="3214710" cy="80367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a:stCxn id="50" idx="2"/>
              <a:endCxn id="50" idx="5"/>
            </p:cNvCxnSpPr>
            <p:nvPr/>
          </p:nvCxnSpPr>
          <p:spPr>
            <a:xfrm flipH="1">
              <a:off x="5402467" y="3857627"/>
              <a:ext cx="283966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58 Conector recto"/>
            <p:cNvCxnSpPr/>
            <p:nvPr/>
          </p:nvCxnSpPr>
          <p:spPr>
            <a:xfrm flipH="1">
              <a:off x="5586200" y="3047997"/>
              <a:ext cx="283966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flipH="1">
              <a:off x="5715008" y="2643182"/>
              <a:ext cx="283966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flipH="1">
              <a:off x="5500694" y="3452812"/>
              <a:ext cx="283966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61 Conector recto"/>
            <p:cNvCxnSpPr/>
            <p:nvPr/>
          </p:nvCxnSpPr>
          <p:spPr>
            <a:xfrm flipH="1">
              <a:off x="5200874" y="4667257"/>
              <a:ext cx="283966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62 Conector recto"/>
            <p:cNvCxnSpPr/>
            <p:nvPr/>
          </p:nvCxnSpPr>
          <p:spPr>
            <a:xfrm flipH="1">
              <a:off x="5286380" y="4262442"/>
              <a:ext cx="283966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flipH="1">
              <a:off x="5072066" y="5072074"/>
              <a:ext cx="283966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5" name="64 Triángulo isósceles"/>
          <p:cNvSpPr/>
          <p:nvPr/>
        </p:nvSpPr>
        <p:spPr>
          <a:xfrm rot="15300326">
            <a:off x="5324184" y="2793267"/>
            <a:ext cx="1285884" cy="2379372"/>
          </a:xfrm>
          <a:prstGeom prst="triangle">
            <a:avLst/>
          </a:prstGeom>
          <a:solidFill>
            <a:schemeClr val="accent1">
              <a:alpha val="54000"/>
            </a:schemeClr>
          </a:solidFill>
          <a:scene3d>
            <a:camera prst="orthographicFront"/>
            <a:lightRig rig="threePt" dir="t"/>
          </a:scene3d>
          <a:sp3d>
            <a:bevelT w="361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65 Elipse"/>
          <p:cNvSpPr/>
          <p:nvPr/>
        </p:nvSpPr>
        <p:spPr>
          <a:xfrm rot="20950869">
            <a:off x="6909960" y="3001831"/>
            <a:ext cx="443232" cy="1270889"/>
          </a:xfrm>
          <a:prstGeom prst="ellipse">
            <a:avLst/>
          </a:prstGeom>
          <a:solidFill>
            <a:schemeClr val="accent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66 Triángulo isósceles"/>
          <p:cNvSpPr/>
          <p:nvPr/>
        </p:nvSpPr>
        <p:spPr>
          <a:xfrm rot="4358116">
            <a:off x="3054182" y="3458942"/>
            <a:ext cx="1285884" cy="2379372"/>
          </a:xfrm>
          <a:prstGeom prst="triangle">
            <a:avLst/>
          </a:prstGeom>
          <a:solidFill>
            <a:schemeClr val="accent3">
              <a:alpha val="54000"/>
            </a:schemeClr>
          </a:solidFill>
          <a:scene3d>
            <a:camera prst="orthographicFront"/>
            <a:lightRig rig="threePt" dir="t"/>
          </a:scene3d>
          <a:sp3d>
            <a:bevelT w="361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67 Elipse"/>
          <p:cNvSpPr/>
          <p:nvPr/>
        </p:nvSpPr>
        <p:spPr>
          <a:xfrm rot="10008659">
            <a:off x="2288790" y="4370538"/>
            <a:ext cx="443232" cy="1270889"/>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 name="69 Conector recto de flecha"/>
          <p:cNvCxnSpPr/>
          <p:nvPr/>
        </p:nvCxnSpPr>
        <p:spPr>
          <a:xfrm flipV="1">
            <a:off x="3643306" y="5143512"/>
            <a:ext cx="4714908" cy="142876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sp>
        <p:nvSpPr>
          <p:cNvPr id="71" name="70 CuadroTexto"/>
          <p:cNvSpPr txBox="1"/>
          <p:nvPr/>
        </p:nvSpPr>
        <p:spPr>
          <a:xfrm rot="20545993">
            <a:off x="5898474" y="5947302"/>
            <a:ext cx="649537" cy="369332"/>
          </a:xfrm>
          <a:prstGeom prst="rect">
            <a:avLst/>
          </a:prstGeom>
          <a:noFill/>
        </p:spPr>
        <p:txBody>
          <a:bodyPr wrap="none" rtlCol="0">
            <a:spAutoFit/>
          </a:bodyPr>
          <a:lstStyle/>
          <a:p>
            <a:r>
              <a:rPr lang="es-MX" dirty="0" smtClean="0"/>
              <a:t>Time</a:t>
            </a:r>
            <a:endParaRPr lang="en-GB" dirty="0"/>
          </a:p>
        </p:txBody>
      </p:sp>
      <p:cxnSp>
        <p:nvCxnSpPr>
          <p:cNvPr id="72" name="71 Conector recto de flecha"/>
          <p:cNvCxnSpPr/>
          <p:nvPr/>
        </p:nvCxnSpPr>
        <p:spPr>
          <a:xfrm>
            <a:off x="428596" y="6643710"/>
            <a:ext cx="2428892" cy="1588"/>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cxnSp>
        <p:nvCxnSpPr>
          <p:cNvPr id="74" name="73 Conector recto de flecha"/>
          <p:cNvCxnSpPr/>
          <p:nvPr/>
        </p:nvCxnSpPr>
        <p:spPr>
          <a:xfrm rot="5400000" flipH="1" flipV="1">
            <a:off x="-357222" y="5357826"/>
            <a:ext cx="2071702" cy="500066"/>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sp>
        <p:nvSpPr>
          <p:cNvPr id="79" name="78 CuadroTexto"/>
          <p:cNvSpPr txBox="1"/>
          <p:nvPr/>
        </p:nvSpPr>
        <p:spPr>
          <a:xfrm rot="17081560">
            <a:off x="211591" y="5018606"/>
            <a:ext cx="736099" cy="369332"/>
          </a:xfrm>
          <a:prstGeom prst="rect">
            <a:avLst/>
          </a:prstGeom>
          <a:noFill/>
        </p:spPr>
        <p:txBody>
          <a:bodyPr wrap="none" rtlCol="0">
            <a:spAutoFit/>
          </a:bodyPr>
          <a:lstStyle/>
          <a:p>
            <a:r>
              <a:rPr lang="es-MX" dirty="0" err="1" smtClean="0"/>
              <a:t>Space</a:t>
            </a:r>
            <a:endParaRPr lang="en-GB" dirty="0"/>
          </a:p>
        </p:txBody>
      </p:sp>
      <p:cxnSp>
        <p:nvCxnSpPr>
          <p:cNvPr id="81" name="80 Conector recto"/>
          <p:cNvCxnSpPr/>
          <p:nvPr/>
        </p:nvCxnSpPr>
        <p:spPr>
          <a:xfrm rot="10800000" flipV="1">
            <a:off x="2357422" y="3571876"/>
            <a:ext cx="4857784" cy="1449982"/>
          </a:xfrm>
          <a:prstGeom prst="line">
            <a:avLst/>
          </a:prstGeom>
          <a:ln w="63500">
            <a:gradFill>
              <a:gsLst>
                <a:gs pos="0">
                  <a:schemeClr val="tx2"/>
                </a:gs>
                <a:gs pos="50000">
                  <a:srgbClr val="FF0000"/>
                </a:gs>
                <a:gs pos="100000">
                  <a:srgbClr val="00B05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929058" y="2500306"/>
            <a:ext cx="1601913" cy="369332"/>
          </a:xfrm>
          <a:prstGeom prst="rect">
            <a:avLst/>
          </a:prstGeom>
          <a:noFill/>
        </p:spPr>
        <p:txBody>
          <a:bodyPr wrap="none" rtlCol="0">
            <a:spAutoFit/>
          </a:bodyPr>
          <a:lstStyle/>
          <a:p>
            <a:r>
              <a:rPr lang="es-MX" dirty="0" err="1" smtClean="0">
                <a:solidFill>
                  <a:srgbClr val="FF0000"/>
                </a:solidFill>
              </a:rPr>
              <a:t>Instant</a:t>
            </a:r>
            <a:r>
              <a:rPr lang="es-MX" dirty="0" smtClean="0">
                <a:solidFill>
                  <a:srgbClr val="FF0000"/>
                </a:solidFill>
              </a:rPr>
              <a:t> </a:t>
            </a:r>
            <a:r>
              <a:rPr lang="es-MX" dirty="0" err="1" smtClean="0">
                <a:solidFill>
                  <a:srgbClr val="FF0000"/>
                </a:solidFill>
              </a:rPr>
              <a:t>present</a:t>
            </a:r>
            <a:endParaRPr lang="en-GB" dirty="0">
              <a:solidFill>
                <a:srgbClr val="FF0000"/>
              </a:solidFill>
            </a:endParaRPr>
          </a:p>
        </p:txBody>
      </p:sp>
      <p:sp>
        <p:nvSpPr>
          <p:cNvPr id="87" name="86 CuadroTexto"/>
          <p:cNvSpPr txBox="1"/>
          <p:nvPr/>
        </p:nvSpPr>
        <p:spPr>
          <a:xfrm>
            <a:off x="6286512" y="1857364"/>
            <a:ext cx="803618" cy="369332"/>
          </a:xfrm>
          <a:prstGeom prst="rect">
            <a:avLst/>
          </a:prstGeom>
          <a:noFill/>
        </p:spPr>
        <p:txBody>
          <a:bodyPr wrap="none" rtlCol="0">
            <a:spAutoFit/>
          </a:bodyPr>
          <a:lstStyle/>
          <a:p>
            <a:r>
              <a:rPr lang="es-MX" dirty="0" err="1" smtClean="0">
                <a:solidFill>
                  <a:schemeClr val="tx2"/>
                </a:solidFill>
              </a:rPr>
              <a:t>Future</a:t>
            </a:r>
            <a:endParaRPr lang="en-GB" dirty="0">
              <a:solidFill>
                <a:schemeClr val="tx2"/>
              </a:solidFill>
            </a:endParaRPr>
          </a:p>
        </p:txBody>
      </p:sp>
      <p:sp>
        <p:nvSpPr>
          <p:cNvPr id="88" name="87 CuadroTexto"/>
          <p:cNvSpPr txBox="1"/>
          <p:nvPr/>
        </p:nvSpPr>
        <p:spPr>
          <a:xfrm>
            <a:off x="1428728" y="3214686"/>
            <a:ext cx="573106" cy="369332"/>
          </a:xfrm>
          <a:prstGeom prst="rect">
            <a:avLst/>
          </a:prstGeom>
          <a:noFill/>
        </p:spPr>
        <p:txBody>
          <a:bodyPr wrap="none" rtlCol="0">
            <a:spAutoFit/>
          </a:bodyPr>
          <a:lstStyle/>
          <a:p>
            <a:r>
              <a:rPr lang="es-MX" dirty="0" err="1" smtClean="0">
                <a:solidFill>
                  <a:srgbClr val="00B050"/>
                </a:solidFill>
              </a:rPr>
              <a:t>Past</a:t>
            </a:r>
            <a:endParaRPr lang="en-GB" dirty="0">
              <a:solidFill>
                <a:srgbClr val="00B050"/>
              </a:solidFill>
            </a:endParaRPr>
          </a:p>
        </p:txBody>
      </p:sp>
      <p:sp>
        <p:nvSpPr>
          <p:cNvPr id="69" name="68 Marcador de número de diapositiva"/>
          <p:cNvSpPr>
            <a:spLocks noGrp="1"/>
          </p:cNvSpPr>
          <p:nvPr>
            <p:ph type="sldNum" sz="quarter" idx="12"/>
          </p:nvPr>
        </p:nvSpPr>
        <p:spPr/>
        <p:txBody>
          <a:bodyPr/>
          <a:lstStyle/>
          <a:p>
            <a:fld id="{132FADFE-3B8F-471C-ABF0-DBC7717ECBBC}" type="slidenum">
              <a:rPr lang="es-ES" smtClean="0"/>
              <a:pPr/>
              <a:t>65</a:t>
            </a:fld>
            <a:endParaRPr lang="es-ES"/>
          </a:p>
        </p:txBody>
      </p:sp>
      <p:sp>
        <p:nvSpPr>
          <p:cNvPr id="73" name="72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Rubin</a:t>
            </a:r>
            <a:r>
              <a:rPr lang="es-MX" dirty="0" smtClean="0"/>
              <a:t> Causal </a:t>
            </a:r>
            <a:r>
              <a:rPr lang="es-MX" dirty="0" err="1" smtClean="0"/>
              <a:t>Model</a:t>
            </a:r>
            <a:endParaRPr lang="en-GB" dirty="0"/>
          </a:p>
        </p:txBody>
      </p:sp>
      <p:sp>
        <p:nvSpPr>
          <p:cNvPr id="6" name="5 Marcador de contenido"/>
          <p:cNvSpPr>
            <a:spLocks noGrp="1"/>
          </p:cNvSpPr>
          <p:nvPr>
            <p:ph sz="half" idx="1"/>
          </p:nvPr>
        </p:nvSpPr>
        <p:spPr>
          <a:xfrm>
            <a:off x="457200" y="1600200"/>
            <a:ext cx="4829180" cy="4900634"/>
          </a:xfrm>
        </p:spPr>
        <p:txBody>
          <a:bodyPr>
            <a:normAutofit fontScale="85000" lnSpcReduction="20000"/>
          </a:bodyPr>
          <a:lstStyle/>
          <a:p>
            <a:r>
              <a:rPr lang="es-MX" dirty="0" err="1" smtClean="0"/>
              <a:t>Rubin</a:t>
            </a:r>
            <a:r>
              <a:rPr lang="es-MX" dirty="0" smtClean="0"/>
              <a:t> Causal </a:t>
            </a:r>
            <a:r>
              <a:rPr lang="es-MX" dirty="0" err="1" smtClean="0"/>
              <a:t>Model</a:t>
            </a:r>
            <a:r>
              <a:rPr lang="es-MX" dirty="0" smtClean="0"/>
              <a:t>:</a:t>
            </a:r>
          </a:p>
          <a:p>
            <a:pPr lvl="1"/>
            <a:r>
              <a:rPr lang="es-MX" dirty="0" smtClean="0"/>
              <a:t>“</a:t>
            </a:r>
            <a:r>
              <a:rPr lang="es-MX" dirty="0" err="1" smtClean="0"/>
              <a:t>Intuitively</a:t>
            </a:r>
            <a:r>
              <a:rPr lang="es-MX" dirty="0" smtClean="0"/>
              <a:t>, </a:t>
            </a:r>
            <a:r>
              <a:rPr lang="en-GB" dirty="0" smtClean="0">
                <a:solidFill>
                  <a:srgbClr val="FF0000"/>
                </a:solidFill>
              </a:rPr>
              <a:t>the causal effect of one treatment relative to another for a particular experimental unit is the difference between the result if the unit had been exposed to the first treatment and the result if, instead, the unit had been exposed to the second treatment</a:t>
            </a:r>
            <a:r>
              <a:rPr lang="en-GB" dirty="0" smtClean="0"/>
              <a:t>”</a:t>
            </a:r>
          </a:p>
          <a:p>
            <a:r>
              <a:rPr lang="en-GB" dirty="0" smtClean="0"/>
              <a:t>The groundbreaking paper:</a:t>
            </a:r>
          </a:p>
          <a:p>
            <a:pPr lvl="1"/>
            <a:r>
              <a:rPr lang="en-GB" dirty="0" smtClean="0"/>
              <a:t>Rubin  “</a:t>
            </a:r>
            <a:r>
              <a:rPr lang="en-GB" i="1" dirty="0" smtClean="0"/>
              <a:t>Bayesian inference for causal effects: The role of randomization</a:t>
            </a:r>
            <a:r>
              <a:rPr lang="en-GB" dirty="0" smtClean="0"/>
              <a:t>” The Annals of Statistics 6(1): 34-58</a:t>
            </a:r>
          </a:p>
          <a:p>
            <a:r>
              <a:rPr lang="es-MX" dirty="0" err="1" smtClean="0"/>
              <a:t>The</a:t>
            </a:r>
            <a:r>
              <a:rPr lang="es-MX" dirty="0" smtClean="0"/>
              <a:t> </a:t>
            </a:r>
            <a:r>
              <a:rPr lang="es-MX" dirty="0" err="1" smtClean="0"/>
              <a:t>term</a:t>
            </a:r>
            <a:r>
              <a:rPr lang="es-MX" dirty="0" smtClean="0"/>
              <a:t> </a:t>
            </a:r>
            <a:r>
              <a:rPr lang="es-MX" dirty="0" err="1" smtClean="0">
                <a:solidFill>
                  <a:schemeClr val="tx2"/>
                </a:solidFill>
              </a:rPr>
              <a:t>Rubin</a:t>
            </a:r>
            <a:r>
              <a:rPr lang="es-MX" dirty="0" smtClean="0">
                <a:solidFill>
                  <a:schemeClr val="tx2"/>
                </a:solidFill>
              </a:rPr>
              <a:t> causal </a:t>
            </a:r>
            <a:r>
              <a:rPr lang="es-MX" dirty="0" err="1" smtClean="0">
                <a:solidFill>
                  <a:schemeClr val="tx2"/>
                </a:solidFill>
              </a:rPr>
              <a:t>model</a:t>
            </a:r>
            <a:r>
              <a:rPr lang="es-MX" dirty="0" smtClean="0">
                <a:solidFill>
                  <a:schemeClr val="tx2"/>
                </a:solidFill>
              </a:rPr>
              <a:t> </a:t>
            </a:r>
            <a:r>
              <a:rPr lang="es-MX" dirty="0" err="1" smtClean="0"/>
              <a:t>was</a:t>
            </a:r>
            <a:r>
              <a:rPr lang="es-MX" dirty="0" smtClean="0"/>
              <a:t> </a:t>
            </a:r>
            <a:r>
              <a:rPr lang="es-MX" dirty="0" err="1" smtClean="0"/>
              <a:t>coined</a:t>
            </a:r>
            <a:r>
              <a:rPr lang="es-MX" dirty="0" smtClean="0"/>
              <a:t> </a:t>
            </a:r>
            <a:r>
              <a:rPr lang="es-MX" dirty="0" err="1" smtClean="0"/>
              <a:t>by</a:t>
            </a:r>
            <a:r>
              <a:rPr lang="es-MX" dirty="0" smtClean="0"/>
              <a:t> </a:t>
            </a:r>
            <a:r>
              <a:rPr lang="es-MX" dirty="0" err="1" smtClean="0"/>
              <a:t>his</a:t>
            </a:r>
            <a:r>
              <a:rPr lang="es-MX" dirty="0" smtClean="0"/>
              <a:t> </a:t>
            </a:r>
            <a:r>
              <a:rPr lang="es-MX" dirty="0" err="1" smtClean="0"/>
              <a:t>student</a:t>
            </a:r>
            <a:r>
              <a:rPr lang="es-MX" dirty="0" smtClean="0"/>
              <a:t> </a:t>
            </a:r>
            <a:r>
              <a:rPr lang="es-MX" dirty="0" smtClean="0">
                <a:solidFill>
                  <a:srgbClr val="00B050"/>
                </a:solidFill>
              </a:rPr>
              <a:t>Paul </a:t>
            </a:r>
            <a:r>
              <a:rPr lang="es-MX" dirty="0" err="1" smtClean="0">
                <a:solidFill>
                  <a:srgbClr val="00B050"/>
                </a:solidFill>
              </a:rPr>
              <a:t>Holland</a:t>
            </a:r>
            <a:endParaRPr lang="en-GB" dirty="0" smtClean="0">
              <a:solidFill>
                <a:srgbClr val="00B050"/>
              </a:solidFill>
            </a:endParaRPr>
          </a:p>
          <a:p>
            <a:endParaRPr lang="en-GB" dirty="0" smtClean="0"/>
          </a:p>
          <a:p>
            <a:endParaRPr lang="en-GB" dirty="0"/>
          </a:p>
        </p:txBody>
      </p:sp>
      <p:sp>
        <p:nvSpPr>
          <p:cNvPr id="8" name="7 CuadroTexto"/>
          <p:cNvSpPr txBox="1"/>
          <p:nvPr/>
        </p:nvSpPr>
        <p:spPr>
          <a:xfrm>
            <a:off x="5643570" y="4500570"/>
            <a:ext cx="3143272" cy="923330"/>
          </a:xfrm>
          <a:prstGeom prst="rect">
            <a:avLst/>
          </a:prstGeom>
          <a:noFill/>
        </p:spPr>
        <p:txBody>
          <a:bodyPr wrap="square" rtlCol="0">
            <a:spAutoFit/>
          </a:bodyPr>
          <a:lstStyle/>
          <a:p>
            <a:r>
              <a:rPr lang="en-GB" dirty="0" smtClean="0"/>
              <a:t>Donald B Rubin (1943 – ) – John L. Loeb Professor of Stats at Harvard</a:t>
            </a:r>
            <a:endParaRPr lang="en-GB"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786446" y="1498111"/>
            <a:ext cx="2428892" cy="2678591"/>
          </a:xfrm>
          <a:prstGeom prst="rect">
            <a:avLst/>
          </a:prstGeom>
          <a:noFill/>
          <a:ln w="9525">
            <a:noFill/>
            <a:miter lim="800000"/>
            <a:headEnd/>
            <a:tailEnd/>
          </a:ln>
          <a:effectLst/>
        </p:spPr>
      </p:pic>
      <p:sp>
        <p:nvSpPr>
          <p:cNvPr id="7" name="6 Marcador de número de diapositiva"/>
          <p:cNvSpPr>
            <a:spLocks noGrp="1"/>
          </p:cNvSpPr>
          <p:nvPr>
            <p:ph type="sldNum" sz="quarter" idx="12"/>
          </p:nvPr>
        </p:nvSpPr>
        <p:spPr/>
        <p:txBody>
          <a:bodyPr/>
          <a:lstStyle/>
          <a:p>
            <a:fld id="{132FADFE-3B8F-471C-ABF0-DBC7717ECBBC}" type="slidenum">
              <a:rPr lang="es-ES" smtClean="0"/>
              <a:pPr/>
              <a:t>66</a:t>
            </a:fld>
            <a:endParaRPr lang="es-ES"/>
          </a:p>
        </p:txBody>
      </p:sp>
      <p:sp>
        <p:nvSpPr>
          <p:cNvPr id="9" name="8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Rubin</a:t>
            </a:r>
            <a:r>
              <a:rPr lang="es-MX" dirty="0" smtClean="0"/>
              <a:t> Causal </a:t>
            </a:r>
            <a:r>
              <a:rPr lang="es-MX" dirty="0" err="1" smtClean="0"/>
              <a:t>Model</a:t>
            </a:r>
            <a:endParaRPr lang="en-GB" dirty="0"/>
          </a:p>
        </p:txBody>
      </p:sp>
      <p:sp>
        <p:nvSpPr>
          <p:cNvPr id="3" name="2 Marcador de contenido"/>
          <p:cNvSpPr>
            <a:spLocks noGrp="1"/>
          </p:cNvSpPr>
          <p:nvPr>
            <p:ph idx="1"/>
          </p:nvPr>
        </p:nvSpPr>
        <p:spPr/>
        <p:txBody>
          <a:bodyPr>
            <a:normAutofit fontScale="85000" lnSpcReduction="10000"/>
          </a:bodyPr>
          <a:lstStyle/>
          <a:p>
            <a:r>
              <a:rPr lang="es-MX" dirty="0" err="1" smtClean="0"/>
              <a:t>Causality</a:t>
            </a:r>
            <a:r>
              <a:rPr lang="es-MX" dirty="0" smtClean="0"/>
              <a:t> </a:t>
            </a:r>
            <a:r>
              <a:rPr lang="es-MX" dirty="0" err="1" smtClean="0"/>
              <a:t>is</a:t>
            </a:r>
            <a:r>
              <a:rPr lang="es-MX" dirty="0" smtClean="0"/>
              <a:t> </a:t>
            </a:r>
            <a:r>
              <a:rPr lang="es-MX" dirty="0" err="1" smtClean="0"/>
              <a:t>an</a:t>
            </a:r>
            <a:r>
              <a:rPr lang="es-MX" dirty="0" smtClean="0"/>
              <a:t> </a:t>
            </a:r>
            <a:r>
              <a:rPr lang="es-MX" dirty="0" err="1" smtClean="0"/>
              <a:t>algebraic</a:t>
            </a:r>
            <a:r>
              <a:rPr lang="es-MX" dirty="0" smtClean="0"/>
              <a:t> </a:t>
            </a:r>
            <a:r>
              <a:rPr lang="es-MX" dirty="0" err="1" smtClean="0"/>
              <a:t>difference</a:t>
            </a:r>
            <a:r>
              <a:rPr lang="es-MX" dirty="0" smtClean="0"/>
              <a:t>:</a:t>
            </a:r>
          </a:p>
          <a:p>
            <a:pPr>
              <a:buNone/>
            </a:pPr>
            <a:endParaRPr lang="es-MX" dirty="0" smtClean="0"/>
          </a:p>
          <a:p>
            <a:pPr algn="ctr">
              <a:buNone/>
            </a:pPr>
            <a:r>
              <a:rPr lang="es-MX" i="1" dirty="0" err="1" smtClean="0"/>
              <a:t>treatment</a:t>
            </a:r>
            <a:r>
              <a:rPr lang="es-MX" dirty="0" smtClean="0"/>
              <a:t> causes </a:t>
            </a:r>
            <a:r>
              <a:rPr lang="es-MX" dirty="0" err="1" smtClean="0"/>
              <a:t>the</a:t>
            </a:r>
            <a:r>
              <a:rPr lang="es-MX" dirty="0" smtClean="0"/>
              <a:t> </a:t>
            </a:r>
            <a:r>
              <a:rPr lang="es-MX" dirty="0" err="1" smtClean="0"/>
              <a:t>effect</a:t>
            </a:r>
            <a:r>
              <a:rPr lang="es-MX" dirty="0" smtClean="0"/>
              <a:t> </a:t>
            </a:r>
            <a:r>
              <a:rPr lang="es-MX" dirty="0" err="1" smtClean="0"/>
              <a:t>Y</a:t>
            </a:r>
            <a:r>
              <a:rPr lang="es-MX" baseline="-25000" dirty="0" err="1" smtClean="0"/>
              <a:t>treatment</a:t>
            </a:r>
            <a:r>
              <a:rPr lang="es-MX" dirty="0" smtClean="0"/>
              <a:t>(u)-</a:t>
            </a:r>
            <a:r>
              <a:rPr lang="es-MX" dirty="0" err="1" smtClean="0"/>
              <a:t>Y</a:t>
            </a:r>
            <a:r>
              <a:rPr lang="es-MX" baseline="-25000" dirty="0" err="1" smtClean="0"/>
              <a:t>control</a:t>
            </a:r>
            <a:r>
              <a:rPr lang="es-MX" dirty="0" smtClean="0"/>
              <a:t>(u)</a:t>
            </a:r>
          </a:p>
          <a:p>
            <a:pPr>
              <a:buNone/>
            </a:pPr>
            <a:r>
              <a:rPr lang="es-MX" dirty="0" smtClean="0"/>
              <a:t> </a:t>
            </a:r>
          </a:p>
          <a:p>
            <a:pPr>
              <a:buNone/>
            </a:pPr>
            <a:r>
              <a:rPr lang="es-MX" dirty="0" smtClean="0"/>
              <a:t>…</a:t>
            </a:r>
            <a:r>
              <a:rPr lang="es-MX" dirty="0" err="1" smtClean="0"/>
              <a:t>or</a:t>
            </a:r>
            <a:r>
              <a:rPr lang="es-MX" dirty="0" smtClean="0"/>
              <a:t> in </a:t>
            </a:r>
            <a:r>
              <a:rPr lang="es-MX" dirty="0" err="1" smtClean="0"/>
              <a:t>other</a:t>
            </a:r>
            <a:r>
              <a:rPr lang="es-MX" dirty="0" smtClean="0"/>
              <a:t> </a:t>
            </a:r>
            <a:r>
              <a:rPr lang="es-MX" dirty="0" err="1" smtClean="0"/>
              <a:t>words</a:t>
            </a:r>
            <a:r>
              <a:rPr lang="es-MX" dirty="0" smtClean="0"/>
              <a:t>; </a:t>
            </a:r>
            <a:r>
              <a:rPr lang="es-MX" dirty="0" err="1" smtClean="0">
                <a:solidFill>
                  <a:srgbClr val="00B050"/>
                </a:solidFill>
              </a:rPr>
              <a:t>the</a:t>
            </a:r>
            <a:r>
              <a:rPr lang="es-MX" dirty="0" smtClean="0">
                <a:solidFill>
                  <a:srgbClr val="00B050"/>
                </a:solidFill>
              </a:rPr>
              <a:t> </a:t>
            </a:r>
            <a:r>
              <a:rPr lang="es-MX" dirty="0" err="1" smtClean="0">
                <a:solidFill>
                  <a:srgbClr val="00B050"/>
                </a:solidFill>
              </a:rPr>
              <a:t>effect</a:t>
            </a:r>
            <a:r>
              <a:rPr lang="es-MX" dirty="0" smtClean="0">
                <a:solidFill>
                  <a:srgbClr val="00B050"/>
                </a:solidFill>
              </a:rPr>
              <a:t> of a cause </a:t>
            </a:r>
            <a:r>
              <a:rPr lang="es-MX" dirty="0" err="1" smtClean="0">
                <a:solidFill>
                  <a:srgbClr val="00B050"/>
                </a:solidFill>
              </a:rPr>
              <a:t>is</a:t>
            </a:r>
            <a:r>
              <a:rPr lang="es-MX" dirty="0" smtClean="0">
                <a:solidFill>
                  <a:srgbClr val="00B050"/>
                </a:solidFill>
              </a:rPr>
              <a:t> </a:t>
            </a:r>
            <a:r>
              <a:rPr lang="es-MX" dirty="0" err="1" smtClean="0">
                <a:solidFill>
                  <a:srgbClr val="00B050"/>
                </a:solidFill>
              </a:rPr>
              <a:t>always</a:t>
            </a:r>
            <a:r>
              <a:rPr lang="es-MX" dirty="0" smtClean="0">
                <a:solidFill>
                  <a:srgbClr val="00B050"/>
                </a:solidFill>
              </a:rPr>
              <a:t> </a:t>
            </a:r>
            <a:r>
              <a:rPr lang="es-MX" dirty="0" err="1" smtClean="0">
                <a:solidFill>
                  <a:srgbClr val="00B050"/>
                </a:solidFill>
              </a:rPr>
              <a:t>relative</a:t>
            </a:r>
            <a:r>
              <a:rPr lang="es-MX" dirty="0" smtClean="0">
                <a:solidFill>
                  <a:srgbClr val="00B050"/>
                </a:solidFill>
              </a:rPr>
              <a:t> </a:t>
            </a:r>
            <a:r>
              <a:rPr lang="es-MX" dirty="0" err="1" smtClean="0">
                <a:solidFill>
                  <a:srgbClr val="00B050"/>
                </a:solidFill>
              </a:rPr>
              <a:t>to</a:t>
            </a:r>
            <a:r>
              <a:rPr lang="es-MX" dirty="0" smtClean="0">
                <a:solidFill>
                  <a:srgbClr val="00B050"/>
                </a:solidFill>
              </a:rPr>
              <a:t> </a:t>
            </a:r>
            <a:r>
              <a:rPr lang="es-MX" dirty="0" err="1" smtClean="0">
                <a:solidFill>
                  <a:srgbClr val="00B050"/>
                </a:solidFill>
              </a:rPr>
              <a:t>another</a:t>
            </a:r>
            <a:r>
              <a:rPr lang="es-MX" dirty="0" smtClean="0">
                <a:solidFill>
                  <a:srgbClr val="00B050"/>
                </a:solidFill>
              </a:rPr>
              <a:t> cause</a:t>
            </a:r>
            <a:r>
              <a:rPr lang="es-MX" dirty="0" smtClean="0"/>
              <a:t> [HollandPW1986]</a:t>
            </a:r>
          </a:p>
          <a:p>
            <a:pPr>
              <a:buNone/>
            </a:pPr>
            <a:endParaRPr lang="es-MX" dirty="0" smtClean="0"/>
          </a:p>
          <a:p>
            <a:r>
              <a:rPr lang="es-MX" dirty="0" err="1" smtClean="0"/>
              <a:t>Rubin</a:t>
            </a:r>
            <a:r>
              <a:rPr lang="es-MX" dirty="0" smtClean="0"/>
              <a:t> causal </a:t>
            </a:r>
            <a:r>
              <a:rPr lang="es-MX" dirty="0" err="1" smtClean="0"/>
              <a:t>model</a:t>
            </a:r>
            <a:r>
              <a:rPr lang="es-MX" dirty="0" smtClean="0"/>
              <a:t> </a:t>
            </a:r>
            <a:r>
              <a:rPr lang="es-MX" dirty="0" err="1" smtClean="0"/>
              <a:t>establishes</a:t>
            </a:r>
            <a:r>
              <a:rPr lang="es-MX" dirty="0" smtClean="0"/>
              <a:t> </a:t>
            </a:r>
            <a:r>
              <a:rPr lang="es-MX" dirty="0" err="1" smtClean="0"/>
              <a:t>the</a:t>
            </a:r>
            <a:r>
              <a:rPr lang="es-MX" dirty="0" smtClean="0"/>
              <a:t> </a:t>
            </a:r>
            <a:r>
              <a:rPr lang="es-MX" dirty="0" err="1" smtClean="0"/>
              <a:t>conditions</a:t>
            </a:r>
            <a:r>
              <a:rPr lang="es-MX" dirty="0" smtClean="0"/>
              <a:t> </a:t>
            </a:r>
            <a:r>
              <a:rPr lang="es-MX" dirty="0" err="1" smtClean="0"/>
              <a:t>under</a:t>
            </a:r>
            <a:r>
              <a:rPr lang="es-MX" dirty="0" smtClean="0"/>
              <a:t> </a:t>
            </a:r>
            <a:r>
              <a:rPr lang="es-MX" dirty="0" err="1" smtClean="0"/>
              <a:t>which</a:t>
            </a:r>
            <a:r>
              <a:rPr lang="es-MX" dirty="0" smtClean="0"/>
              <a:t> </a:t>
            </a:r>
            <a:r>
              <a:rPr lang="es-MX" dirty="0" err="1" smtClean="0"/>
              <a:t>associational</a:t>
            </a:r>
            <a:r>
              <a:rPr lang="es-MX" dirty="0" smtClean="0"/>
              <a:t> (</a:t>
            </a:r>
            <a:r>
              <a:rPr lang="es-MX" dirty="0" err="1" smtClean="0"/>
              <a:t>e.g.</a:t>
            </a:r>
            <a:r>
              <a:rPr lang="es-MX" dirty="0" smtClean="0"/>
              <a:t> </a:t>
            </a:r>
            <a:r>
              <a:rPr lang="es-MX" dirty="0" err="1" smtClean="0"/>
              <a:t>Bayesian</a:t>
            </a:r>
            <a:r>
              <a:rPr lang="es-MX" dirty="0" smtClean="0"/>
              <a:t>) </a:t>
            </a:r>
            <a:r>
              <a:rPr lang="es-MX" dirty="0" err="1" smtClean="0"/>
              <a:t>inference</a:t>
            </a:r>
            <a:r>
              <a:rPr lang="es-MX" dirty="0" smtClean="0"/>
              <a:t> </a:t>
            </a:r>
            <a:r>
              <a:rPr lang="es-MX" dirty="0" err="1" smtClean="0"/>
              <a:t>may</a:t>
            </a:r>
            <a:r>
              <a:rPr lang="es-MX" dirty="0" smtClean="0"/>
              <a:t> </a:t>
            </a:r>
            <a:r>
              <a:rPr lang="es-MX" dirty="0" err="1" smtClean="0"/>
              <a:t>infer</a:t>
            </a:r>
            <a:r>
              <a:rPr lang="es-MX" dirty="0" smtClean="0"/>
              <a:t> </a:t>
            </a:r>
            <a:r>
              <a:rPr lang="es-MX" dirty="0" err="1" smtClean="0"/>
              <a:t>causality</a:t>
            </a:r>
            <a:r>
              <a:rPr lang="es-MX" dirty="0" smtClean="0"/>
              <a:t> (</a:t>
            </a:r>
            <a:r>
              <a:rPr lang="es-MX" dirty="0" err="1" smtClean="0"/>
              <a:t>makes</a:t>
            </a:r>
            <a:r>
              <a:rPr lang="es-MX" dirty="0" smtClean="0"/>
              <a:t> </a:t>
            </a:r>
            <a:r>
              <a:rPr lang="es-MX" dirty="0" err="1" smtClean="0"/>
              <a:t>assumptions</a:t>
            </a:r>
            <a:r>
              <a:rPr lang="es-MX" dirty="0" smtClean="0"/>
              <a:t> </a:t>
            </a:r>
            <a:r>
              <a:rPr lang="es-MX" dirty="0" err="1" smtClean="0"/>
              <a:t>for</a:t>
            </a:r>
            <a:r>
              <a:rPr lang="es-MX" dirty="0" smtClean="0"/>
              <a:t> </a:t>
            </a:r>
            <a:r>
              <a:rPr lang="es-MX" dirty="0" err="1" smtClean="0"/>
              <a:t>causality</a:t>
            </a:r>
            <a:r>
              <a:rPr lang="es-MX" dirty="0" smtClean="0"/>
              <a:t> </a:t>
            </a:r>
            <a:r>
              <a:rPr lang="es-MX" dirty="0" err="1" smtClean="0"/>
              <a:t>explicit</a:t>
            </a:r>
            <a:r>
              <a:rPr lang="es-MX" dirty="0" smtClean="0"/>
              <a:t>).</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67</a:t>
            </a:fld>
            <a:endParaRPr lang="es-ES"/>
          </a:p>
        </p:txBody>
      </p:sp>
      <p:sp>
        <p:nvSpPr>
          <p:cNvPr id="5" name="4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mtClean="0"/>
              <a:t>Fundamental Problem of Causal Inference</a:t>
            </a:r>
            <a:endParaRPr lang="en-GB" dirty="0"/>
          </a:p>
        </p:txBody>
      </p:sp>
      <p:sp>
        <p:nvSpPr>
          <p:cNvPr id="3" name="2 Marcador de contenido"/>
          <p:cNvSpPr>
            <a:spLocks noGrp="1"/>
          </p:cNvSpPr>
          <p:nvPr>
            <p:ph idx="1"/>
          </p:nvPr>
        </p:nvSpPr>
        <p:spPr/>
        <p:txBody>
          <a:bodyPr>
            <a:normAutofit fontScale="85000" lnSpcReduction="10000"/>
          </a:bodyPr>
          <a:lstStyle/>
          <a:p>
            <a:r>
              <a:rPr lang="es-MX" dirty="0" err="1" smtClean="0">
                <a:solidFill>
                  <a:schemeClr val="tx2"/>
                </a:solidFill>
              </a:rPr>
              <a:t>Only</a:t>
            </a:r>
            <a:r>
              <a:rPr lang="es-MX" dirty="0" smtClean="0">
                <a:solidFill>
                  <a:schemeClr val="tx2"/>
                </a:solidFill>
              </a:rPr>
              <a:t> </a:t>
            </a:r>
            <a:r>
              <a:rPr lang="es-MX" dirty="0" err="1" smtClean="0">
                <a:solidFill>
                  <a:schemeClr val="tx2"/>
                </a:solidFill>
              </a:rPr>
              <a:t>Y</a:t>
            </a:r>
            <a:r>
              <a:rPr lang="es-MX" baseline="-25000" dirty="0" err="1" smtClean="0">
                <a:solidFill>
                  <a:schemeClr val="tx2"/>
                </a:solidFill>
              </a:rPr>
              <a:t>treatment</a:t>
            </a:r>
            <a:r>
              <a:rPr lang="es-MX" dirty="0" smtClean="0">
                <a:solidFill>
                  <a:schemeClr val="tx2"/>
                </a:solidFill>
              </a:rPr>
              <a:t>(u) </a:t>
            </a:r>
            <a:r>
              <a:rPr lang="es-MX" dirty="0" err="1" smtClean="0">
                <a:solidFill>
                  <a:schemeClr val="tx2"/>
                </a:solidFill>
              </a:rPr>
              <a:t>or</a:t>
            </a:r>
            <a:r>
              <a:rPr lang="es-MX" dirty="0" smtClean="0">
                <a:solidFill>
                  <a:schemeClr val="tx2"/>
                </a:solidFill>
              </a:rPr>
              <a:t> </a:t>
            </a:r>
            <a:r>
              <a:rPr lang="es-MX" dirty="0" err="1" smtClean="0">
                <a:solidFill>
                  <a:schemeClr val="tx2"/>
                </a:solidFill>
              </a:rPr>
              <a:t>Y</a:t>
            </a:r>
            <a:r>
              <a:rPr lang="es-MX" baseline="-25000" dirty="0" err="1" smtClean="0">
                <a:solidFill>
                  <a:schemeClr val="tx2"/>
                </a:solidFill>
              </a:rPr>
              <a:t>control</a:t>
            </a:r>
            <a:r>
              <a:rPr lang="es-MX" dirty="0" smtClean="0">
                <a:solidFill>
                  <a:schemeClr val="tx2"/>
                </a:solidFill>
              </a:rPr>
              <a:t>(u) can </a:t>
            </a:r>
            <a:r>
              <a:rPr lang="es-MX" dirty="0" err="1" smtClean="0">
                <a:solidFill>
                  <a:schemeClr val="tx2"/>
                </a:solidFill>
              </a:rPr>
              <a:t>be</a:t>
            </a:r>
            <a:r>
              <a:rPr lang="es-MX" dirty="0" smtClean="0">
                <a:solidFill>
                  <a:schemeClr val="tx2"/>
                </a:solidFill>
              </a:rPr>
              <a:t> </a:t>
            </a:r>
            <a:r>
              <a:rPr lang="es-MX" dirty="0" err="1" smtClean="0">
                <a:solidFill>
                  <a:schemeClr val="tx2"/>
                </a:solidFill>
              </a:rPr>
              <a:t>observed</a:t>
            </a:r>
            <a:r>
              <a:rPr lang="es-MX" dirty="0" smtClean="0">
                <a:solidFill>
                  <a:schemeClr val="tx2"/>
                </a:solidFill>
              </a:rPr>
              <a:t> </a:t>
            </a:r>
            <a:r>
              <a:rPr lang="es-MX" dirty="0" err="1" smtClean="0">
                <a:solidFill>
                  <a:schemeClr val="tx2"/>
                </a:solidFill>
              </a:rPr>
              <a:t>on</a:t>
            </a:r>
            <a:r>
              <a:rPr lang="es-MX" dirty="0" smtClean="0">
                <a:solidFill>
                  <a:schemeClr val="tx2"/>
                </a:solidFill>
              </a:rPr>
              <a:t> a </a:t>
            </a:r>
            <a:r>
              <a:rPr lang="es-MX" dirty="0" err="1" smtClean="0">
                <a:solidFill>
                  <a:schemeClr val="tx2"/>
                </a:solidFill>
              </a:rPr>
              <a:t>phenomena</a:t>
            </a:r>
            <a:r>
              <a:rPr lang="es-MX" dirty="0" smtClean="0">
                <a:solidFill>
                  <a:schemeClr val="tx2"/>
                </a:solidFill>
              </a:rPr>
              <a:t>, </a:t>
            </a:r>
            <a:r>
              <a:rPr lang="es-MX" dirty="0" err="1" smtClean="0">
                <a:solidFill>
                  <a:schemeClr val="tx2"/>
                </a:solidFill>
              </a:rPr>
              <a:t>but</a:t>
            </a:r>
            <a:r>
              <a:rPr lang="es-MX" dirty="0" smtClean="0">
                <a:solidFill>
                  <a:schemeClr val="tx2"/>
                </a:solidFill>
              </a:rPr>
              <a:t> </a:t>
            </a:r>
            <a:r>
              <a:rPr lang="es-MX" dirty="0" err="1" smtClean="0">
                <a:solidFill>
                  <a:schemeClr val="tx2"/>
                </a:solidFill>
              </a:rPr>
              <a:t>not</a:t>
            </a:r>
            <a:r>
              <a:rPr lang="es-MX" dirty="0" smtClean="0">
                <a:solidFill>
                  <a:schemeClr val="tx2"/>
                </a:solidFill>
              </a:rPr>
              <a:t> </a:t>
            </a:r>
            <a:r>
              <a:rPr lang="es-MX" dirty="0" err="1" smtClean="0">
                <a:solidFill>
                  <a:schemeClr val="tx2"/>
                </a:solidFill>
              </a:rPr>
              <a:t>both</a:t>
            </a:r>
            <a:r>
              <a:rPr lang="es-MX" dirty="0" smtClean="0">
                <a:solidFill>
                  <a:schemeClr val="tx2"/>
                </a:solidFill>
              </a:rPr>
              <a:t>.</a:t>
            </a:r>
          </a:p>
          <a:p>
            <a:pPr lvl="1"/>
            <a:r>
              <a:rPr lang="es-MX" dirty="0" smtClean="0">
                <a:solidFill>
                  <a:srgbClr val="FF0000"/>
                </a:solidFill>
              </a:rPr>
              <a:t>Causal </a:t>
            </a:r>
            <a:r>
              <a:rPr lang="es-MX" dirty="0" err="1" smtClean="0">
                <a:solidFill>
                  <a:srgbClr val="FF0000"/>
                </a:solidFill>
              </a:rPr>
              <a:t>inference</a:t>
            </a:r>
            <a:r>
              <a:rPr lang="es-MX" dirty="0" smtClean="0">
                <a:solidFill>
                  <a:srgbClr val="FF0000"/>
                </a:solidFill>
              </a:rPr>
              <a:t> </a:t>
            </a:r>
            <a:r>
              <a:rPr lang="es-MX" dirty="0" err="1" smtClean="0">
                <a:solidFill>
                  <a:srgbClr val="FF0000"/>
                </a:solidFill>
              </a:rPr>
              <a:t>is</a:t>
            </a:r>
            <a:r>
              <a:rPr lang="es-MX" dirty="0" smtClean="0">
                <a:solidFill>
                  <a:srgbClr val="FF0000"/>
                </a:solidFill>
              </a:rPr>
              <a:t> </a:t>
            </a:r>
            <a:r>
              <a:rPr lang="es-MX" dirty="0" err="1" smtClean="0">
                <a:solidFill>
                  <a:srgbClr val="FF0000"/>
                </a:solidFill>
              </a:rPr>
              <a:t>impossible</a:t>
            </a:r>
            <a:r>
              <a:rPr lang="es-MX" dirty="0" smtClean="0">
                <a:solidFill>
                  <a:srgbClr val="FF0000"/>
                </a:solidFill>
              </a:rPr>
              <a:t> </a:t>
            </a:r>
            <a:r>
              <a:rPr lang="es-MX" dirty="0" err="1" smtClean="0">
                <a:solidFill>
                  <a:srgbClr val="FF0000"/>
                </a:solidFill>
              </a:rPr>
              <a:t>without</a:t>
            </a:r>
            <a:r>
              <a:rPr lang="es-MX" dirty="0" smtClean="0">
                <a:solidFill>
                  <a:srgbClr val="FF0000"/>
                </a:solidFill>
              </a:rPr>
              <a:t> </a:t>
            </a:r>
            <a:r>
              <a:rPr lang="es-MX" dirty="0" err="1" smtClean="0">
                <a:solidFill>
                  <a:srgbClr val="FF0000"/>
                </a:solidFill>
              </a:rPr>
              <a:t>making</a:t>
            </a:r>
            <a:r>
              <a:rPr lang="es-MX" dirty="0" smtClean="0">
                <a:solidFill>
                  <a:srgbClr val="FF0000"/>
                </a:solidFill>
              </a:rPr>
              <a:t> </a:t>
            </a:r>
            <a:r>
              <a:rPr lang="es-MX" dirty="0" err="1" smtClean="0">
                <a:solidFill>
                  <a:srgbClr val="FF0000"/>
                </a:solidFill>
              </a:rPr>
              <a:t>untested</a:t>
            </a:r>
            <a:r>
              <a:rPr lang="es-MX" dirty="0" smtClean="0">
                <a:solidFill>
                  <a:srgbClr val="FF0000"/>
                </a:solidFill>
              </a:rPr>
              <a:t> </a:t>
            </a:r>
            <a:r>
              <a:rPr lang="es-MX" dirty="0" err="1" smtClean="0">
                <a:solidFill>
                  <a:srgbClr val="FF0000"/>
                </a:solidFill>
              </a:rPr>
              <a:t>assumptions</a:t>
            </a:r>
            <a:endParaRPr lang="es-MX" dirty="0" smtClean="0">
              <a:solidFill>
                <a:srgbClr val="FF0000"/>
              </a:solidFill>
            </a:endParaRPr>
          </a:p>
          <a:p>
            <a:pPr lvl="1"/>
            <a:r>
              <a:rPr lang="es-MX" dirty="0" smtClean="0">
                <a:solidFill>
                  <a:srgbClr val="FF0000"/>
                </a:solidFill>
              </a:rPr>
              <a:t>…</a:t>
            </a:r>
            <a:r>
              <a:rPr lang="es-MX" dirty="0" err="1" smtClean="0">
                <a:solidFill>
                  <a:srgbClr val="FF0000"/>
                </a:solidFill>
              </a:rPr>
              <a:t>yet</a:t>
            </a:r>
            <a:r>
              <a:rPr lang="es-MX" dirty="0" smtClean="0">
                <a:solidFill>
                  <a:srgbClr val="FF0000"/>
                </a:solidFill>
              </a:rPr>
              <a:t> causal </a:t>
            </a:r>
            <a:r>
              <a:rPr lang="es-MX" dirty="0" err="1" smtClean="0">
                <a:solidFill>
                  <a:srgbClr val="FF0000"/>
                </a:solidFill>
              </a:rPr>
              <a:t>inference</a:t>
            </a:r>
            <a:r>
              <a:rPr lang="es-MX" dirty="0" smtClean="0">
                <a:solidFill>
                  <a:srgbClr val="FF0000"/>
                </a:solidFill>
              </a:rPr>
              <a:t> </a:t>
            </a:r>
            <a:r>
              <a:rPr lang="es-MX" dirty="0" err="1" smtClean="0">
                <a:solidFill>
                  <a:srgbClr val="FF0000"/>
                </a:solidFill>
              </a:rPr>
              <a:t>is</a:t>
            </a:r>
            <a:r>
              <a:rPr lang="es-MX" dirty="0" smtClean="0">
                <a:solidFill>
                  <a:srgbClr val="FF0000"/>
                </a:solidFill>
              </a:rPr>
              <a:t> </a:t>
            </a:r>
            <a:r>
              <a:rPr lang="es-MX" dirty="0" err="1" smtClean="0">
                <a:solidFill>
                  <a:srgbClr val="FF0000"/>
                </a:solidFill>
              </a:rPr>
              <a:t>still</a:t>
            </a:r>
            <a:r>
              <a:rPr lang="es-MX" dirty="0" smtClean="0">
                <a:solidFill>
                  <a:srgbClr val="FF0000"/>
                </a:solidFill>
              </a:rPr>
              <a:t> </a:t>
            </a:r>
            <a:r>
              <a:rPr lang="es-MX" dirty="0" err="1" smtClean="0">
                <a:solidFill>
                  <a:srgbClr val="FF0000"/>
                </a:solidFill>
              </a:rPr>
              <a:t>possible</a:t>
            </a:r>
            <a:r>
              <a:rPr lang="es-MX" dirty="0" smtClean="0">
                <a:solidFill>
                  <a:srgbClr val="FF0000"/>
                </a:solidFill>
              </a:rPr>
              <a:t> </a:t>
            </a:r>
            <a:r>
              <a:rPr lang="es-MX" dirty="0" err="1" smtClean="0">
                <a:solidFill>
                  <a:srgbClr val="FF0000"/>
                </a:solidFill>
              </a:rPr>
              <a:t>under</a:t>
            </a:r>
            <a:r>
              <a:rPr lang="es-MX" dirty="0" smtClean="0">
                <a:solidFill>
                  <a:srgbClr val="FF0000"/>
                </a:solidFill>
              </a:rPr>
              <a:t> </a:t>
            </a:r>
            <a:r>
              <a:rPr lang="es-MX" dirty="0" err="1" smtClean="0">
                <a:solidFill>
                  <a:srgbClr val="FF0000"/>
                </a:solidFill>
              </a:rPr>
              <a:t>uncertainty</a:t>
            </a:r>
            <a:r>
              <a:rPr lang="es-MX" dirty="0" smtClean="0"/>
              <a:t> [HollandPW1986] (</a:t>
            </a:r>
            <a:r>
              <a:rPr lang="es-MX" dirty="0" err="1" smtClean="0"/>
              <a:t>two</a:t>
            </a:r>
            <a:r>
              <a:rPr lang="es-MX" dirty="0" smtClean="0"/>
              <a:t> </a:t>
            </a:r>
            <a:r>
              <a:rPr lang="es-MX" dirty="0" err="1" smtClean="0"/>
              <a:t>otherwise</a:t>
            </a:r>
            <a:r>
              <a:rPr lang="es-MX" dirty="0" smtClean="0"/>
              <a:t> </a:t>
            </a:r>
            <a:r>
              <a:rPr lang="es-MX" dirty="0" err="1" smtClean="0"/>
              <a:t>identical</a:t>
            </a:r>
            <a:r>
              <a:rPr lang="es-MX" dirty="0" smtClean="0"/>
              <a:t> </a:t>
            </a:r>
            <a:r>
              <a:rPr lang="es-MX" dirty="0" err="1" smtClean="0"/>
              <a:t>populations</a:t>
            </a:r>
            <a:r>
              <a:rPr lang="es-MX" dirty="0" smtClean="0"/>
              <a:t> </a:t>
            </a:r>
            <a:r>
              <a:rPr lang="es-MX" i="1" dirty="0" smtClean="0"/>
              <a:t>u</a:t>
            </a:r>
            <a:r>
              <a:rPr lang="es-MX" dirty="0" smtClean="0"/>
              <a:t> </a:t>
            </a:r>
            <a:r>
              <a:rPr lang="es-MX" dirty="0" err="1" smtClean="0"/>
              <a:t>must</a:t>
            </a:r>
            <a:r>
              <a:rPr lang="es-MX" dirty="0" smtClean="0"/>
              <a:t> </a:t>
            </a:r>
            <a:r>
              <a:rPr lang="es-MX" dirty="0" err="1" smtClean="0"/>
              <a:t>be</a:t>
            </a:r>
            <a:r>
              <a:rPr lang="es-MX" dirty="0" smtClean="0"/>
              <a:t> </a:t>
            </a:r>
            <a:r>
              <a:rPr lang="es-MX" dirty="0" err="1" smtClean="0"/>
              <a:t>prepared</a:t>
            </a:r>
            <a:r>
              <a:rPr lang="es-MX" dirty="0" smtClean="0"/>
              <a:t> and </a:t>
            </a:r>
            <a:r>
              <a:rPr lang="es-MX" dirty="0" err="1" smtClean="0"/>
              <a:t>all</a:t>
            </a:r>
            <a:r>
              <a:rPr lang="es-MX" dirty="0" smtClean="0"/>
              <a:t> </a:t>
            </a:r>
            <a:r>
              <a:rPr lang="es-MX" dirty="0" err="1" smtClean="0"/>
              <a:t>appropiate</a:t>
            </a:r>
            <a:r>
              <a:rPr lang="es-MX" dirty="0" smtClean="0"/>
              <a:t> </a:t>
            </a:r>
            <a:r>
              <a:rPr lang="es-MX" dirty="0" err="1" smtClean="0"/>
              <a:t>background</a:t>
            </a:r>
            <a:r>
              <a:rPr lang="es-MX" dirty="0" smtClean="0"/>
              <a:t> variables </a:t>
            </a:r>
            <a:r>
              <a:rPr lang="es-MX" dirty="0" err="1" smtClean="0"/>
              <a:t>must</a:t>
            </a:r>
            <a:r>
              <a:rPr lang="es-MX" dirty="0" smtClean="0"/>
              <a:t> </a:t>
            </a:r>
            <a:r>
              <a:rPr lang="es-MX" dirty="0" err="1" smtClean="0"/>
              <a:t>be</a:t>
            </a:r>
            <a:r>
              <a:rPr lang="es-MX" dirty="0" smtClean="0"/>
              <a:t> </a:t>
            </a:r>
            <a:r>
              <a:rPr lang="es-MX" dirty="0" err="1" smtClean="0"/>
              <a:t>considered</a:t>
            </a:r>
            <a:r>
              <a:rPr lang="es-MX" dirty="0" smtClean="0"/>
              <a:t> in B).</a:t>
            </a:r>
          </a:p>
          <a:p>
            <a:endParaRPr lang="es-MX" dirty="0" smtClean="0"/>
          </a:p>
          <a:p>
            <a:r>
              <a:rPr lang="es-MX" dirty="0" err="1" smtClean="0"/>
              <a:t>Again</a:t>
            </a:r>
            <a:r>
              <a:rPr lang="es-MX" dirty="0" smtClean="0"/>
              <a:t>! (</a:t>
            </a:r>
            <a:r>
              <a:rPr lang="es-MX" dirty="0" err="1" smtClean="0"/>
              <a:t>see</a:t>
            </a:r>
            <a:r>
              <a:rPr lang="es-MX" dirty="0" smtClean="0"/>
              <a:t> </a:t>
            </a:r>
            <a:r>
              <a:rPr lang="es-MX" dirty="0" err="1" smtClean="0"/>
              <a:t>slide</a:t>
            </a:r>
            <a:r>
              <a:rPr lang="es-MX" dirty="0" smtClean="0"/>
              <a:t> #24 “Statistical </a:t>
            </a:r>
            <a:r>
              <a:rPr lang="es-MX" dirty="0" err="1" smtClean="0"/>
              <a:t>dependence</a:t>
            </a:r>
            <a:r>
              <a:rPr lang="es-MX" dirty="0" smtClean="0"/>
              <a:t> vs </a:t>
            </a:r>
            <a:r>
              <a:rPr lang="es-MX" dirty="0" err="1" smtClean="0"/>
              <a:t>Causality</a:t>
            </a:r>
            <a:r>
              <a:rPr lang="es-MX" dirty="0" smtClean="0"/>
              <a:t>”); </a:t>
            </a:r>
            <a:r>
              <a:rPr lang="es-MX" dirty="0" smtClean="0">
                <a:solidFill>
                  <a:srgbClr val="00B050"/>
                </a:solidFill>
              </a:rPr>
              <a:t>Causal </a:t>
            </a:r>
            <a:r>
              <a:rPr lang="es-MX" dirty="0" err="1" smtClean="0">
                <a:solidFill>
                  <a:srgbClr val="00B050"/>
                </a:solidFill>
              </a:rPr>
              <a:t>questions</a:t>
            </a:r>
            <a:r>
              <a:rPr lang="es-MX" dirty="0" smtClean="0">
                <a:solidFill>
                  <a:srgbClr val="00B050"/>
                </a:solidFill>
              </a:rPr>
              <a:t> </a:t>
            </a:r>
            <a:r>
              <a:rPr lang="es-MX" dirty="0" err="1" smtClean="0">
                <a:solidFill>
                  <a:srgbClr val="00B050"/>
                </a:solidFill>
              </a:rPr>
              <a:t>cannot</a:t>
            </a:r>
            <a:r>
              <a:rPr lang="es-MX" dirty="0" smtClean="0">
                <a:solidFill>
                  <a:srgbClr val="00B050"/>
                </a:solidFill>
              </a:rPr>
              <a:t> </a:t>
            </a:r>
            <a:r>
              <a:rPr lang="es-MX" dirty="0" err="1" smtClean="0">
                <a:solidFill>
                  <a:srgbClr val="00B050"/>
                </a:solidFill>
              </a:rPr>
              <a:t>be</a:t>
            </a:r>
            <a:r>
              <a:rPr lang="es-MX" dirty="0" smtClean="0">
                <a:solidFill>
                  <a:srgbClr val="00B050"/>
                </a:solidFill>
              </a:rPr>
              <a:t> </a:t>
            </a:r>
            <a:r>
              <a:rPr lang="es-MX" dirty="0" err="1" smtClean="0">
                <a:solidFill>
                  <a:srgbClr val="00B050"/>
                </a:solidFill>
              </a:rPr>
              <a:t>computed</a:t>
            </a:r>
            <a:r>
              <a:rPr lang="es-MX" dirty="0" smtClean="0">
                <a:solidFill>
                  <a:srgbClr val="00B050"/>
                </a:solidFill>
              </a:rPr>
              <a:t> </a:t>
            </a:r>
            <a:r>
              <a:rPr lang="es-MX" dirty="0" err="1" smtClean="0">
                <a:solidFill>
                  <a:srgbClr val="00B050"/>
                </a:solidFill>
              </a:rPr>
              <a:t>from</a:t>
            </a:r>
            <a:r>
              <a:rPr lang="es-MX" dirty="0" smtClean="0">
                <a:solidFill>
                  <a:srgbClr val="00B050"/>
                </a:solidFill>
              </a:rPr>
              <a:t> </a:t>
            </a:r>
            <a:r>
              <a:rPr lang="es-MX" dirty="0" err="1" smtClean="0">
                <a:solidFill>
                  <a:srgbClr val="00B050"/>
                </a:solidFill>
              </a:rPr>
              <a:t>the</a:t>
            </a:r>
            <a:r>
              <a:rPr lang="es-MX" dirty="0" smtClean="0">
                <a:solidFill>
                  <a:srgbClr val="00B050"/>
                </a:solidFill>
              </a:rPr>
              <a:t> data </a:t>
            </a:r>
            <a:r>
              <a:rPr lang="es-MX" dirty="0" err="1" smtClean="0">
                <a:solidFill>
                  <a:srgbClr val="00B050"/>
                </a:solidFill>
              </a:rPr>
              <a:t>alone</a:t>
            </a:r>
            <a:r>
              <a:rPr lang="es-MX" dirty="0" smtClean="0">
                <a:solidFill>
                  <a:srgbClr val="00B050"/>
                </a:solidFill>
              </a:rPr>
              <a:t>, </a:t>
            </a:r>
            <a:r>
              <a:rPr lang="es-MX" dirty="0" err="1" smtClean="0">
                <a:solidFill>
                  <a:srgbClr val="00B050"/>
                </a:solidFill>
              </a:rPr>
              <a:t>nor</a:t>
            </a:r>
            <a:r>
              <a:rPr lang="es-MX" dirty="0" smtClean="0">
                <a:solidFill>
                  <a:srgbClr val="00B050"/>
                </a:solidFill>
              </a:rPr>
              <a:t> </a:t>
            </a:r>
            <a:r>
              <a:rPr lang="es-MX" dirty="0" err="1" smtClean="0">
                <a:solidFill>
                  <a:srgbClr val="00B050"/>
                </a:solidFill>
              </a:rPr>
              <a:t>from</a:t>
            </a:r>
            <a:r>
              <a:rPr lang="es-MX" dirty="0" smtClean="0">
                <a:solidFill>
                  <a:srgbClr val="00B050"/>
                </a:solidFill>
              </a:rPr>
              <a:t> </a:t>
            </a:r>
            <a:r>
              <a:rPr lang="es-MX" dirty="0" err="1" smtClean="0">
                <a:solidFill>
                  <a:srgbClr val="00B050"/>
                </a:solidFill>
              </a:rPr>
              <a:t>the</a:t>
            </a:r>
            <a:r>
              <a:rPr lang="es-MX" dirty="0" smtClean="0">
                <a:solidFill>
                  <a:srgbClr val="00B050"/>
                </a:solidFill>
              </a:rPr>
              <a:t> </a:t>
            </a:r>
            <a:r>
              <a:rPr lang="es-MX" dirty="0" err="1" smtClean="0">
                <a:solidFill>
                  <a:srgbClr val="00B050"/>
                </a:solidFill>
              </a:rPr>
              <a:t>distributions</a:t>
            </a:r>
            <a:r>
              <a:rPr lang="es-MX" dirty="0" smtClean="0">
                <a:solidFill>
                  <a:srgbClr val="00B050"/>
                </a:solidFill>
              </a:rPr>
              <a:t> </a:t>
            </a:r>
            <a:r>
              <a:rPr lang="es-MX" dirty="0" err="1" smtClean="0">
                <a:solidFill>
                  <a:srgbClr val="00B050"/>
                </a:solidFill>
              </a:rPr>
              <a:t>that</a:t>
            </a:r>
            <a:r>
              <a:rPr lang="es-MX" dirty="0" smtClean="0">
                <a:solidFill>
                  <a:srgbClr val="00B050"/>
                </a:solidFill>
              </a:rPr>
              <a:t> </a:t>
            </a:r>
            <a:r>
              <a:rPr lang="es-MX" dirty="0" err="1" smtClean="0">
                <a:solidFill>
                  <a:srgbClr val="00B050"/>
                </a:solidFill>
              </a:rPr>
              <a:t>govern</a:t>
            </a:r>
            <a:r>
              <a:rPr lang="es-MX" dirty="0" smtClean="0">
                <a:solidFill>
                  <a:srgbClr val="00B050"/>
                </a:solidFill>
              </a:rPr>
              <a:t> </a:t>
            </a:r>
            <a:r>
              <a:rPr lang="es-MX" dirty="0" err="1" smtClean="0">
                <a:solidFill>
                  <a:srgbClr val="00B050"/>
                </a:solidFill>
              </a:rPr>
              <a:t>the</a:t>
            </a:r>
            <a:r>
              <a:rPr lang="es-MX" dirty="0" smtClean="0">
                <a:solidFill>
                  <a:srgbClr val="00B050"/>
                </a:solidFill>
              </a:rPr>
              <a:t> data</a:t>
            </a:r>
            <a:r>
              <a:rPr lang="es-MX" dirty="0" smtClean="0"/>
              <a:t> [PearlJ2009]</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68</a:t>
            </a:fld>
            <a:endParaRPr lang="es-ES"/>
          </a:p>
        </p:txBody>
      </p:sp>
      <p:sp>
        <p:nvSpPr>
          <p:cNvPr id="5" name="4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Relation</a:t>
            </a:r>
            <a:r>
              <a:rPr lang="es-MX" dirty="0" smtClean="0"/>
              <a:t> </a:t>
            </a:r>
            <a:r>
              <a:rPr lang="es-MX" dirty="0" err="1" smtClean="0"/>
              <a:t>between</a:t>
            </a:r>
            <a:r>
              <a:rPr lang="es-MX" dirty="0" smtClean="0"/>
              <a:t> </a:t>
            </a:r>
            <a:r>
              <a:rPr lang="es-MX" dirty="0" err="1" smtClean="0"/>
              <a:t>Granger</a:t>
            </a:r>
            <a:r>
              <a:rPr lang="es-MX" dirty="0" smtClean="0"/>
              <a:t>, </a:t>
            </a:r>
            <a:r>
              <a:rPr lang="es-MX" dirty="0" err="1" smtClean="0"/>
              <a:t>Rubin</a:t>
            </a:r>
            <a:r>
              <a:rPr lang="es-MX" dirty="0" smtClean="0"/>
              <a:t> and </a:t>
            </a:r>
            <a:r>
              <a:rPr lang="es-MX" dirty="0" err="1" smtClean="0"/>
              <a:t>Suppes</a:t>
            </a:r>
            <a:r>
              <a:rPr lang="es-MX" dirty="0" smtClean="0"/>
              <a:t> </a:t>
            </a:r>
            <a:r>
              <a:rPr lang="es-MX" dirty="0" err="1" smtClean="0"/>
              <a:t>causalities</a:t>
            </a:r>
            <a:endParaRPr lang="en-GB" dirty="0"/>
          </a:p>
        </p:txBody>
      </p:sp>
      <p:graphicFrame>
        <p:nvGraphicFramePr>
          <p:cNvPr id="6" name="5 Marcador de contenido"/>
          <p:cNvGraphicFramePr>
            <a:graphicFrameLocks noGrp="1"/>
          </p:cNvGraphicFramePr>
          <p:nvPr>
            <p:ph sz="half" idx="1"/>
          </p:nvPr>
        </p:nvGraphicFramePr>
        <p:xfrm>
          <a:off x="457200" y="1600200"/>
          <a:ext cx="8186766" cy="1752600"/>
        </p:xfrm>
        <a:graphic>
          <a:graphicData uri="http://schemas.openxmlformats.org/drawingml/2006/table">
            <a:tbl>
              <a:tblPr firstRow="1" bandRow="1">
                <a:tableStyleId>{5C22544A-7EE6-4342-B048-85BDC9FD1C3A}</a:tableStyleId>
              </a:tblPr>
              <a:tblGrid>
                <a:gridCol w="2728922"/>
                <a:gridCol w="2728922"/>
                <a:gridCol w="2728922"/>
              </a:tblGrid>
              <a:tr h="370840">
                <a:tc>
                  <a:txBody>
                    <a:bodyPr/>
                    <a:lstStyle/>
                    <a:p>
                      <a:endParaRPr lang="en-GB" dirty="0"/>
                    </a:p>
                  </a:txBody>
                  <a:tcPr marL="44873" marR="44873" anchor="ctr"/>
                </a:tc>
                <a:tc>
                  <a:txBody>
                    <a:bodyPr/>
                    <a:lstStyle/>
                    <a:p>
                      <a:pPr algn="ctr"/>
                      <a:r>
                        <a:rPr lang="es-MX" dirty="0" err="1" smtClean="0"/>
                        <a:t>Granger</a:t>
                      </a:r>
                      <a:endParaRPr lang="en-GB" dirty="0"/>
                    </a:p>
                  </a:txBody>
                  <a:tcPr marL="44873" marR="44873" anchor="ctr"/>
                </a:tc>
                <a:tc>
                  <a:txBody>
                    <a:bodyPr/>
                    <a:lstStyle/>
                    <a:p>
                      <a:pPr algn="ctr"/>
                      <a:r>
                        <a:rPr lang="es-MX" dirty="0" err="1" smtClean="0"/>
                        <a:t>Rubin’s</a:t>
                      </a:r>
                      <a:r>
                        <a:rPr lang="es-MX" dirty="0" smtClean="0"/>
                        <a:t> </a:t>
                      </a:r>
                      <a:r>
                        <a:rPr lang="es-MX" dirty="0" err="1" smtClean="0"/>
                        <a:t>model</a:t>
                      </a:r>
                      <a:endParaRPr lang="en-GB" dirty="0"/>
                    </a:p>
                  </a:txBody>
                  <a:tcPr marL="44873" marR="44873" anchor="ctr"/>
                </a:tc>
              </a:tr>
              <a:tr h="370840">
                <a:tc>
                  <a:txBody>
                    <a:bodyPr/>
                    <a:lstStyle/>
                    <a:p>
                      <a:r>
                        <a:rPr lang="es-MX" dirty="0" smtClean="0"/>
                        <a:t>Cause (</a:t>
                      </a:r>
                      <a:r>
                        <a:rPr lang="es-MX" dirty="0" err="1" smtClean="0"/>
                        <a:t>Treatment</a:t>
                      </a:r>
                      <a:r>
                        <a:rPr lang="es-MX" dirty="0" smtClean="0"/>
                        <a:t>)</a:t>
                      </a:r>
                      <a:endParaRPr lang="en-GB" dirty="0"/>
                    </a:p>
                  </a:txBody>
                  <a:tcPr marL="44873" marR="44873" anchor="ctr"/>
                </a:tc>
                <a:tc>
                  <a:txBody>
                    <a:bodyPr/>
                    <a:lstStyle/>
                    <a:p>
                      <a:pPr algn="ctr"/>
                      <a:r>
                        <a:rPr lang="es-MX" dirty="0" smtClean="0"/>
                        <a:t>Y</a:t>
                      </a:r>
                      <a:endParaRPr lang="en-GB" dirty="0"/>
                    </a:p>
                  </a:txBody>
                  <a:tcPr marL="44873" marR="44873" anchor="ctr"/>
                </a:tc>
                <a:tc>
                  <a:txBody>
                    <a:bodyPr/>
                    <a:lstStyle/>
                    <a:p>
                      <a:pPr algn="ctr"/>
                      <a:r>
                        <a:rPr lang="es-MX" dirty="0" smtClean="0"/>
                        <a:t>t</a:t>
                      </a:r>
                      <a:endParaRPr lang="en-GB" dirty="0"/>
                    </a:p>
                  </a:txBody>
                  <a:tcPr marL="44873" marR="44873" anchor="ctr"/>
                </a:tc>
              </a:tr>
              <a:tr h="370840">
                <a:tc>
                  <a:txBody>
                    <a:bodyPr/>
                    <a:lstStyle/>
                    <a:p>
                      <a:r>
                        <a:rPr lang="es-MX" dirty="0" err="1" smtClean="0"/>
                        <a:t>Effect</a:t>
                      </a:r>
                      <a:endParaRPr lang="en-GB" dirty="0"/>
                    </a:p>
                  </a:txBody>
                  <a:tcPr marL="44873" marR="44873" anchor="ctr"/>
                </a:tc>
                <a:tc>
                  <a:txBody>
                    <a:bodyPr/>
                    <a:lstStyle/>
                    <a:p>
                      <a:pPr algn="ctr"/>
                      <a:r>
                        <a:rPr lang="es-MX" dirty="0" smtClean="0"/>
                        <a:t>X</a:t>
                      </a:r>
                      <a:endParaRPr lang="en-GB" dirty="0"/>
                    </a:p>
                  </a:txBody>
                  <a:tcPr marL="44873" marR="44873" anchor="ctr"/>
                </a:tc>
                <a:tc>
                  <a:txBody>
                    <a:bodyPr/>
                    <a:lstStyle/>
                    <a:p>
                      <a:pPr algn="ctr"/>
                      <a:r>
                        <a:rPr lang="es-MX" dirty="0" err="1" smtClean="0"/>
                        <a:t>Y</a:t>
                      </a:r>
                      <a:r>
                        <a:rPr lang="es-MX" baseline="-25000" dirty="0" err="1" smtClean="0"/>
                        <a:t>treatment</a:t>
                      </a:r>
                      <a:r>
                        <a:rPr lang="es-MX" dirty="0" smtClean="0"/>
                        <a:t>(u)</a:t>
                      </a:r>
                      <a:endParaRPr lang="en-GB" dirty="0"/>
                    </a:p>
                  </a:txBody>
                  <a:tcPr marL="44873" marR="44873" anchor="ctr"/>
                </a:tc>
              </a:tr>
              <a:tr h="370840">
                <a:tc>
                  <a:txBody>
                    <a:bodyPr/>
                    <a:lstStyle/>
                    <a:p>
                      <a:r>
                        <a:rPr lang="es-MX" dirty="0" err="1" smtClean="0"/>
                        <a:t>All</a:t>
                      </a:r>
                      <a:r>
                        <a:rPr lang="es-MX" baseline="0" dirty="0" smtClean="0"/>
                        <a:t> </a:t>
                      </a:r>
                      <a:r>
                        <a:rPr lang="es-MX" baseline="0" dirty="0" err="1" smtClean="0"/>
                        <a:t>other</a:t>
                      </a:r>
                      <a:r>
                        <a:rPr lang="es-MX" baseline="0" dirty="0" smtClean="0"/>
                        <a:t> </a:t>
                      </a:r>
                      <a:r>
                        <a:rPr lang="es-MX" baseline="0" dirty="0" err="1" smtClean="0"/>
                        <a:t>available</a:t>
                      </a:r>
                      <a:r>
                        <a:rPr lang="es-MX" baseline="0" dirty="0" smtClean="0"/>
                        <a:t> </a:t>
                      </a:r>
                      <a:r>
                        <a:rPr lang="es-MX" baseline="0" dirty="0" err="1" smtClean="0"/>
                        <a:t>information</a:t>
                      </a:r>
                      <a:endParaRPr lang="en-GB" dirty="0"/>
                    </a:p>
                  </a:txBody>
                  <a:tcPr marL="44873" marR="44873" anchor="ctr"/>
                </a:tc>
                <a:tc>
                  <a:txBody>
                    <a:bodyPr/>
                    <a:lstStyle/>
                    <a:p>
                      <a:pPr algn="ctr"/>
                      <a:r>
                        <a:rPr lang="es-MX" dirty="0" smtClean="0"/>
                        <a:t>Z</a:t>
                      </a:r>
                      <a:endParaRPr lang="en-GB" dirty="0"/>
                    </a:p>
                  </a:txBody>
                  <a:tcPr marL="44873" marR="44873" anchor="ctr"/>
                </a:tc>
                <a:tc>
                  <a:txBody>
                    <a:bodyPr/>
                    <a:lstStyle/>
                    <a:p>
                      <a:pPr algn="ctr"/>
                      <a:r>
                        <a:rPr lang="es-MX" dirty="0" smtClean="0"/>
                        <a:t>Z (pre-</a:t>
                      </a:r>
                      <a:r>
                        <a:rPr lang="es-MX" dirty="0" err="1" smtClean="0"/>
                        <a:t>exposure</a:t>
                      </a:r>
                      <a:r>
                        <a:rPr lang="es-MX" baseline="0" dirty="0" smtClean="0"/>
                        <a:t> variables)</a:t>
                      </a:r>
                      <a:endParaRPr lang="en-GB" dirty="0"/>
                    </a:p>
                  </a:txBody>
                  <a:tcPr marL="44873" marR="44873" anchor="ctr"/>
                </a:tc>
              </a:tr>
            </a:tbl>
          </a:graphicData>
        </a:graphic>
      </p:graphicFrame>
      <p:sp>
        <p:nvSpPr>
          <p:cNvPr id="7" name="6 Marcador de contenido"/>
          <p:cNvSpPr>
            <a:spLocks noGrp="1"/>
          </p:cNvSpPr>
          <p:nvPr>
            <p:ph sz="half" idx="2"/>
          </p:nvPr>
        </p:nvSpPr>
        <p:spPr>
          <a:xfrm>
            <a:off x="500034" y="3571876"/>
            <a:ext cx="8186766" cy="2554287"/>
          </a:xfrm>
        </p:spPr>
        <p:txBody>
          <a:bodyPr>
            <a:normAutofit fontScale="92500" lnSpcReduction="10000"/>
          </a:bodyPr>
          <a:lstStyle/>
          <a:p>
            <a:r>
              <a:rPr lang="es-MX" dirty="0" err="1" smtClean="0"/>
              <a:t>Granger’s</a:t>
            </a:r>
            <a:r>
              <a:rPr lang="es-MX" dirty="0" smtClean="0"/>
              <a:t> </a:t>
            </a:r>
            <a:r>
              <a:rPr lang="es-MX" dirty="0" err="1" smtClean="0"/>
              <a:t>noncausality</a:t>
            </a:r>
            <a:r>
              <a:rPr lang="es-MX" dirty="0" smtClean="0"/>
              <a:t>:</a:t>
            </a:r>
            <a:endParaRPr lang="en-GB" dirty="0" smtClean="0"/>
          </a:p>
          <a:p>
            <a:pPr algn="ctr">
              <a:buNone/>
            </a:pPr>
            <a:r>
              <a:rPr lang="es-MX" dirty="0" smtClean="0">
                <a:solidFill>
                  <a:srgbClr val="FF0000"/>
                </a:solidFill>
              </a:rPr>
              <a:t>X </a:t>
            </a:r>
            <a:r>
              <a:rPr lang="es-MX" dirty="0" err="1" smtClean="0">
                <a:solidFill>
                  <a:srgbClr val="FF0000"/>
                </a:solidFill>
              </a:rPr>
              <a:t>is</a:t>
            </a:r>
            <a:r>
              <a:rPr lang="es-MX" dirty="0" smtClean="0">
                <a:solidFill>
                  <a:srgbClr val="FF0000"/>
                </a:solidFill>
              </a:rPr>
              <a:t> </a:t>
            </a:r>
            <a:r>
              <a:rPr lang="es-MX" b="1" dirty="0" err="1" smtClean="0">
                <a:solidFill>
                  <a:srgbClr val="FF0000"/>
                </a:solidFill>
              </a:rPr>
              <a:t>not</a:t>
            </a:r>
            <a:r>
              <a:rPr lang="es-MX" dirty="0" smtClean="0">
                <a:solidFill>
                  <a:srgbClr val="FF0000"/>
                </a:solidFill>
              </a:rPr>
              <a:t> </a:t>
            </a:r>
            <a:r>
              <a:rPr lang="es-MX" dirty="0" err="1" smtClean="0">
                <a:solidFill>
                  <a:srgbClr val="FF0000"/>
                </a:solidFill>
              </a:rPr>
              <a:t>Granger</a:t>
            </a:r>
            <a:r>
              <a:rPr lang="es-MX" dirty="0" smtClean="0">
                <a:solidFill>
                  <a:srgbClr val="FF0000"/>
                </a:solidFill>
              </a:rPr>
              <a:t> cause of Y (</a:t>
            </a:r>
            <a:r>
              <a:rPr lang="es-MX" dirty="0" err="1" smtClean="0">
                <a:solidFill>
                  <a:srgbClr val="FF0000"/>
                </a:solidFill>
              </a:rPr>
              <a:t>relative</a:t>
            </a:r>
            <a:r>
              <a:rPr lang="es-MX" dirty="0" smtClean="0">
                <a:solidFill>
                  <a:srgbClr val="FF0000"/>
                </a:solidFill>
              </a:rPr>
              <a:t> </a:t>
            </a:r>
            <a:r>
              <a:rPr lang="es-MX" dirty="0" err="1" smtClean="0">
                <a:solidFill>
                  <a:srgbClr val="FF0000"/>
                </a:solidFill>
              </a:rPr>
              <a:t>to</a:t>
            </a:r>
            <a:r>
              <a:rPr lang="es-MX" dirty="0" smtClean="0">
                <a:solidFill>
                  <a:srgbClr val="FF0000"/>
                </a:solidFill>
              </a:rPr>
              <a:t> </a:t>
            </a:r>
            <a:r>
              <a:rPr lang="es-MX" dirty="0" err="1" smtClean="0">
                <a:solidFill>
                  <a:srgbClr val="FF0000"/>
                </a:solidFill>
              </a:rPr>
              <a:t>information</a:t>
            </a:r>
            <a:r>
              <a:rPr lang="es-MX" dirty="0" smtClean="0">
                <a:solidFill>
                  <a:srgbClr val="FF0000"/>
                </a:solidFill>
              </a:rPr>
              <a:t> in Z) </a:t>
            </a:r>
            <a:r>
              <a:rPr lang="es-MX" dirty="0" smtClean="0">
                <a:solidFill>
                  <a:srgbClr val="FF0000"/>
                </a:solidFill>
                <a:sym typeface="Symbol"/>
              </a:rPr>
              <a:t></a:t>
            </a:r>
            <a:r>
              <a:rPr lang="es-MX" dirty="0" smtClean="0">
                <a:solidFill>
                  <a:srgbClr val="FF0000"/>
                </a:solidFill>
              </a:rPr>
              <a:t> X and Y are </a:t>
            </a:r>
            <a:r>
              <a:rPr lang="es-MX" dirty="0" err="1" smtClean="0">
                <a:solidFill>
                  <a:srgbClr val="FF0000"/>
                </a:solidFill>
              </a:rPr>
              <a:t>conditionally</a:t>
            </a:r>
            <a:r>
              <a:rPr lang="es-MX" dirty="0" smtClean="0">
                <a:solidFill>
                  <a:srgbClr val="FF0000"/>
                </a:solidFill>
              </a:rPr>
              <a:t> </a:t>
            </a:r>
            <a:r>
              <a:rPr lang="es-MX" dirty="0" err="1" smtClean="0">
                <a:solidFill>
                  <a:srgbClr val="FF0000"/>
                </a:solidFill>
              </a:rPr>
              <a:t>independent</a:t>
            </a:r>
            <a:r>
              <a:rPr lang="es-MX" dirty="0" smtClean="0">
                <a:solidFill>
                  <a:srgbClr val="FF0000"/>
                </a:solidFill>
              </a:rPr>
              <a:t> (</a:t>
            </a:r>
            <a:r>
              <a:rPr lang="es-MX" dirty="0" err="1" smtClean="0">
                <a:solidFill>
                  <a:srgbClr val="FF0000"/>
                </a:solidFill>
              </a:rPr>
              <a:t>i.e.</a:t>
            </a:r>
            <a:r>
              <a:rPr lang="es-MX" dirty="0" smtClean="0">
                <a:solidFill>
                  <a:srgbClr val="FF0000"/>
                </a:solidFill>
              </a:rPr>
              <a:t> P(Y|X,Z)=P(Y|Z))</a:t>
            </a:r>
          </a:p>
          <a:p>
            <a:r>
              <a:rPr lang="es-MX" dirty="0" err="1" smtClean="0"/>
              <a:t>Granger’s</a:t>
            </a:r>
            <a:r>
              <a:rPr lang="es-MX" dirty="0" smtClean="0"/>
              <a:t> </a:t>
            </a:r>
            <a:r>
              <a:rPr lang="es-MX" dirty="0" err="1" smtClean="0"/>
              <a:t>noncausality</a:t>
            </a:r>
            <a:r>
              <a:rPr lang="es-MX" dirty="0" smtClean="0"/>
              <a:t> </a:t>
            </a:r>
            <a:r>
              <a:rPr lang="es-MX" dirty="0" err="1" smtClean="0"/>
              <a:t>is</a:t>
            </a:r>
            <a:r>
              <a:rPr lang="es-MX" dirty="0" smtClean="0"/>
              <a:t> </a:t>
            </a:r>
            <a:r>
              <a:rPr lang="es-MX" dirty="0" err="1" smtClean="0"/>
              <a:t>equal</a:t>
            </a:r>
            <a:r>
              <a:rPr lang="es-MX" dirty="0" smtClean="0"/>
              <a:t> </a:t>
            </a:r>
            <a:r>
              <a:rPr lang="es-MX" dirty="0" err="1" smtClean="0"/>
              <a:t>to</a:t>
            </a:r>
            <a:r>
              <a:rPr lang="es-MX" dirty="0" smtClean="0"/>
              <a:t> </a:t>
            </a:r>
            <a:r>
              <a:rPr lang="es-MX" dirty="0" err="1" smtClean="0"/>
              <a:t>Suppes</a:t>
            </a:r>
            <a:r>
              <a:rPr lang="es-MX" dirty="0" smtClean="0"/>
              <a:t> </a:t>
            </a:r>
            <a:r>
              <a:rPr lang="es-MX" dirty="0" err="1" smtClean="0"/>
              <a:t>spurious</a:t>
            </a:r>
            <a:r>
              <a:rPr lang="es-MX" dirty="0" smtClean="0"/>
              <a:t> case</a:t>
            </a:r>
          </a:p>
        </p:txBody>
      </p:sp>
      <p:sp>
        <p:nvSpPr>
          <p:cNvPr id="4" name="3 CuadroTexto"/>
          <p:cNvSpPr txBox="1"/>
          <p:nvPr/>
        </p:nvSpPr>
        <p:spPr>
          <a:xfrm>
            <a:off x="0" y="6519446"/>
            <a:ext cx="3357554" cy="338554"/>
          </a:xfrm>
          <a:prstGeom prst="rect">
            <a:avLst/>
          </a:prstGeom>
          <a:noFill/>
        </p:spPr>
        <p:txBody>
          <a:bodyPr wrap="square" rtlCol="0">
            <a:spAutoFit/>
          </a:bodyPr>
          <a:lstStyle/>
          <a:p>
            <a:r>
              <a:rPr lang="es-MX" sz="1600" dirty="0" err="1" smtClean="0"/>
              <a:t>Modified</a:t>
            </a:r>
            <a:r>
              <a:rPr lang="es-MX" sz="1600" dirty="0" smtClean="0"/>
              <a:t> </a:t>
            </a:r>
            <a:r>
              <a:rPr lang="es-MX" sz="1600" dirty="0" err="1" smtClean="0"/>
              <a:t>from</a:t>
            </a:r>
            <a:r>
              <a:rPr lang="es-MX" sz="1600" dirty="0" smtClean="0"/>
              <a:t>  [HollandPW1986]</a:t>
            </a:r>
            <a:endParaRPr lang="en-GB" sz="1600" dirty="0"/>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69</a:t>
            </a:fld>
            <a:endParaRPr lang="es-ES"/>
          </a:p>
        </p:txBody>
      </p:sp>
      <p:sp>
        <p:nvSpPr>
          <p:cNvPr id="9" name="8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s-ES_tradnl" altLang="ja-JP" dirty="0" err="1" smtClean="0"/>
              <a:t>Theoretical</a:t>
            </a:r>
            <a:r>
              <a:rPr lang="es-ES_tradnl" altLang="ja-JP" dirty="0" smtClean="0"/>
              <a:t> </a:t>
            </a:r>
            <a:r>
              <a:rPr lang="es-ES_tradnl" altLang="ja-JP" dirty="0" err="1" smtClean="0"/>
              <a:t>framework</a:t>
            </a:r>
            <a:endParaRPr lang="es-ES_tradnl" dirty="0"/>
          </a:p>
        </p:txBody>
      </p:sp>
      <p:sp>
        <p:nvSpPr>
          <p:cNvPr id="24579" name="Rectangle 3"/>
          <p:cNvSpPr>
            <a:spLocks noGrp="1" noChangeArrowheads="1"/>
          </p:cNvSpPr>
          <p:nvPr>
            <p:ph type="body" idx="1"/>
          </p:nvPr>
        </p:nvSpPr>
        <p:spPr/>
        <p:txBody>
          <a:bodyPr>
            <a:normAutofit fontScale="85000" lnSpcReduction="10000"/>
          </a:bodyPr>
          <a:lstStyle/>
          <a:p>
            <a:r>
              <a:rPr lang="es-MX" dirty="0" err="1" smtClean="0"/>
              <a:t>It</a:t>
            </a:r>
            <a:r>
              <a:rPr lang="es-MX" dirty="0" smtClean="0"/>
              <a:t> </a:t>
            </a:r>
            <a:r>
              <a:rPr lang="es-MX" dirty="0" err="1" smtClean="0"/>
              <a:t>gives</a:t>
            </a:r>
            <a:r>
              <a:rPr lang="es-MX" dirty="0" smtClean="0"/>
              <a:t> a </a:t>
            </a:r>
            <a:r>
              <a:rPr lang="es-MX" dirty="0" err="1" smtClean="0"/>
              <a:t>broad</a:t>
            </a:r>
            <a:r>
              <a:rPr lang="es-MX" dirty="0" smtClean="0"/>
              <a:t> </a:t>
            </a:r>
            <a:r>
              <a:rPr lang="es-MX" dirty="0" err="1" smtClean="0"/>
              <a:t>view</a:t>
            </a:r>
            <a:r>
              <a:rPr lang="es-MX" dirty="0" smtClean="0"/>
              <a:t> of </a:t>
            </a:r>
            <a:r>
              <a:rPr lang="es-MX" dirty="0" err="1" smtClean="0"/>
              <a:t>all</a:t>
            </a:r>
            <a:r>
              <a:rPr lang="es-MX" dirty="0" smtClean="0"/>
              <a:t> </a:t>
            </a:r>
            <a:r>
              <a:rPr lang="es-MX" dirty="0" err="1" smtClean="0"/>
              <a:t>the</a:t>
            </a:r>
            <a:r>
              <a:rPr lang="es-MX" dirty="0" smtClean="0"/>
              <a:t> </a:t>
            </a:r>
            <a:r>
              <a:rPr lang="es-MX" dirty="0" err="1" smtClean="0"/>
              <a:t>knowledge</a:t>
            </a:r>
            <a:r>
              <a:rPr lang="es-MX" dirty="0" smtClean="0"/>
              <a:t> </a:t>
            </a:r>
            <a:r>
              <a:rPr lang="es-MX" dirty="0" err="1" smtClean="0"/>
              <a:t>related</a:t>
            </a:r>
            <a:r>
              <a:rPr lang="es-MX" dirty="0" smtClean="0"/>
              <a:t> </a:t>
            </a:r>
            <a:r>
              <a:rPr lang="es-MX" dirty="0" err="1" smtClean="0"/>
              <a:t>to</a:t>
            </a:r>
            <a:r>
              <a:rPr lang="es-MX" dirty="0" smtClean="0"/>
              <a:t> </a:t>
            </a:r>
            <a:r>
              <a:rPr lang="es-MX" dirty="0" err="1" smtClean="0"/>
              <a:t>your</a:t>
            </a:r>
            <a:r>
              <a:rPr lang="es-MX" dirty="0" smtClean="0"/>
              <a:t> </a:t>
            </a:r>
            <a:r>
              <a:rPr lang="es-MX" dirty="0" err="1" smtClean="0"/>
              <a:t>thesis</a:t>
            </a:r>
            <a:r>
              <a:rPr lang="es-MX" dirty="0" smtClean="0"/>
              <a:t> </a:t>
            </a:r>
            <a:r>
              <a:rPr lang="es-MX" dirty="0" err="1" smtClean="0"/>
              <a:t>ensuring</a:t>
            </a:r>
            <a:r>
              <a:rPr lang="es-MX" dirty="0" smtClean="0"/>
              <a:t> </a:t>
            </a:r>
            <a:r>
              <a:rPr lang="es-MX" dirty="0" err="1" smtClean="0"/>
              <a:t>it</a:t>
            </a:r>
            <a:r>
              <a:rPr lang="es-MX" dirty="0" smtClean="0"/>
              <a:t> </a:t>
            </a:r>
            <a:r>
              <a:rPr lang="es-MX" dirty="0" err="1" smtClean="0"/>
              <a:t>is</a:t>
            </a:r>
            <a:r>
              <a:rPr lang="es-MX" dirty="0" smtClean="0"/>
              <a:t> </a:t>
            </a:r>
            <a:r>
              <a:rPr lang="es-MX" dirty="0" err="1" smtClean="0">
                <a:solidFill>
                  <a:srgbClr val="0070C0"/>
                </a:solidFill>
              </a:rPr>
              <a:t>self-contained</a:t>
            </a:r>
            <a:endParaRPr lang="es-MX" dirty="0" smtClean="0">
              <a:solidFill>
                <a:srgbClr val="0070C0"/>
              </a:solidFill>
            </a:endParaRPr>
          </a:p>
          <a:p>
            <a:pPr lvl="1"/>
            <a:r>
              <a:rPr lang="es-MX" dirty="0" err="1" smtClean="0"/>
              <a:t>This</a:t>
            </a:r>
            <a:r>
              <a:rPr lang="es-MX" dirty="0" smtClean="0"/>
              <a:t> </a:t>
            </a:r>
            <a:r>
              <a:rPr lang="es-MX" dirty="0" err="1" smtClean="0"/>
              <a:t>is</a:t>
            </a:r>
            <a:r>
              <a:rPr lang="es-MX" dirty="0" smtClean="0"/>
              <a:t> </a:t>
            </a:r>
            <a:r>
              <a:rPr lang="es-MX" dirty="0" err="1" smtClean="0"/>
              <a:t>where</a:t>
            </a:r>
            <a:r>
              <a:rPr lang="es-MX" dirty="0" smtClean="0"/>
              <a:t> </a:t>
            </a:r>
            <a:r>
              <a:rPr lang="es-MX" dirty="0" err="1" smtClean="0"/>
              <a:t>your</a:t>
            </a:r>
            <a:r>
              <a:rPr lang="es-MX" dirty="0" smtClean="0"/>
              <a:t> panel </a:t>
            </a:r>
            <a:r>
              <a:rPr lang="es-MX" dirty="0" err="1" smtClean="0"/>
              <a:t>will</a:t>
            </a:r>
            <a:r>
              <a:rPr lang="es-MX" dirty="0" smtClean="0"/>
              <a:t> </a:t>
            </a:r>
            <a:r>
              <a:rPr lang="es-MX" dirty="0" err="1" smtClean="0"/>
              <a:t>assess</a:t>
            </a:r>
            <a:r>
              <a:rPr lang="es-MX" dirty="0" smtClean="0"/>
              <a:t> </a:t>
            </a:r>
            <a:r>
              <a:rPr lang="es-MX" dirty="0" err="1" smtClean="0"/>
              <a:t>your</a:t>
            </a:r>
            <a:r>
              <a:rPr lang="es-MX" dirty="0" smtClean="0"/>
              <a:t> “</a:t>
            </a:r>
            <a:r>
              <a:rPr lang="es-MX" dirty="0" err="1" smtClean="0">
                <a:solidFill>
                  <a:srgbClr val="0070C0"/>
                </a:solidFill>
              </a:rPr>
              <a:t>peripheral</a:t>
            </a:r>
            <a:r>
              <a:rPr lang="es-MX" dirty="0" smtClean="0">
                <a:solidFill>
                  <a:srgbClr val="0070C0"/>
                </a:solidFill>
              </a:rPr>
              <a:t> </a:t>
            </a:r>
            <a:r>
              <a:rPr lang="es-MX" dirty="0" err="1" smtClean="0">
                <a:solidFill>
                  <a:srgbClr val="0070C0"/>
                </a:solidFill>
              </a:rPr>
              <a:t>vision</a:t>
            </a:r>
            <a:r>
              <a:rPr lang="es-MX" dirty="0" smtClean="0"/>
              <a:t>”</a:t>
            </a:r>
          </a:p>
          <a:p>
            <a:endParaRPr lang="es-MX" dirty="0" smtClean="0"/>
          </a:p>
          <a:p>
            <a:r>
              <a:rPr lang="es-MX" dirty="0" err="1" smtClean="0"/>
              <a:t>Includes</a:t>
            </a:r>
            <a:r>
              <a:rPr lang="es-MX" dirty="0" smtClean="0"/>
              <a:t> </a:t>
            </a:r>
            <a:r>
              <a:rPr lang="es-MX" dirty="0" err="1" smtClean="0"/>
              <a:t>the</a:t>
            </a:r>
            <a:r>
              <a:rPr lang="es-MX" dirty="0" smtClean="0"/>
              <a:t> </a:t>
            </a:r>
            <a:r>
              <a:rPr lang="es-MX" dirty="0" err="1" smtClean="0"/>
              <a:t>knowledge</a:t>
            </a:r>
            <a:r>
              <a:rPr lang="es-MX" dirty="0" smtClean="0"/>
              <a:t> </a:t>
            </a:r>
            <a:r>
              <a:rPr lang="es-MX" dirty="0" err="1" smtClean="0"/>
              <a:t>accepted</a:t>
            </a:r>
            <a:r>
              <a:rPr lang="es-MX" dirty="0" smtClean="0"/>
              <a:t> </a:t>
            </a:r>
            <a:r>
              <a:rPr lang="es-MX" dirty="0" err="1" smtClean="0"/>
              <a:t>by</a:t>
            </a:r>
            <a:r>
              <a:rPr lang="es-MX" dirty="0" smtClean="0"/>
              <a:t> </a:t>
            </a:r>
            <a:r>
              <a:rPr lang="es-MX" dirty="0" err="1" smtClean="0"/>
              <a:t>the</a:t>
            </a:r>
            <a:r>
              <a:rPr lang="es-MX" dirty="0" smtClean="0"/>
              <a:t> </a:t>
            </a:r>
            <a:r>
              <a:rPr lang="es-MX" dirty="0" err="1" smtClean="0"/>
              <a:t>research</a:t>
            </a:r>
            <a:r>
              <a:rPr lang="es-MX" dirty="0" smtClean="0"/>
              <a:t> </a:t>
            </a:r>
            <a:r>
              <a:rPr lang="es-MX" dirty="0" err="1" smtClean="0"/>
              <a:t>community</a:t>
            </a:r>
            <a:r>
              <a:rPr lang="es-MX" dirty="0" smtClean="0"/>
              <a:t> and </a:t>
            </a:r>
            <a:r>
              <a:rPr lang="es-MX" dirty="0" err="1" smtClean="0"/>
              <a:t>all</a:t>
            </a:r>
            <a:r>
              <a:rPr lang="es-MX" dirty="0" smtClean="0"/>
              <a:t> </a:t>
            </a:r>
            <a:r>
              <a:rPr lang="es-MX" dirty="0" err="1" smtClean="0"/>
              <a:t>the</a:t>
            </a:r>
            <a:r>
              <a:rPr lang="es-MX" dirty="0" smtClean="0"/>
              <a:t> </a:t>
            </a:r>
            <a:r>
              <a:rPr lang="es-MX" dirty="0" err="1" smtClean="0"/>
              <a:t>theories</a:t>
            </a:r>
            <a:r>
              <a:rPr lang="es-MX" dirty="0" smtClean="0"/>
              <a:t> </a:t>
            </a:r>
            <a:r>
              <a:rPr lang="es-MX" dirty="0" err="1" smtClean="0"/>
              <a:t>that</a:t>
            </a:r>
            <a:r>
              <a:rPr lang="es-MX" dirty="0" smtClean="0"/>
              <a:t> </a:t>
            </a:r>
            <a:r>
              <a:rPr lang="es-MX" dirty="0" err="1" smtClean="0"/>
              <a:t>will</a:t>
            </a:r>
            <a:r>
              <a:rPr lang="es-MX" dirty="0" smtClean="0"/>
              <a:t> </a:t>
            </a:r>
            <a:r>
              <a:rPr lang="es-MX" dirty="0" err="1" smtClean="0"/>
              <a:t>support</a:t>
            </a:r>
            <a:r>
              <a:rPr lang="es-MX" dirty="0" smtClean="0"/>
              <a:t> </a:t>
            </a:r>
            <a:r>
              <a:rPr lang="es-MX" dirty="0" err="1" smtClean="0"/>
              <a:t>our</a:t>
            </a:r>
            <a:r>
              <a:rPr lang="es-MX" dirty="0" smtClean="0"/>
              <a:t> </a:t>
            </a:r>
            <a:r>
              <a:rPr lang="es-MX" dirty="0" err="1" smtClean="0"/>
              <a:t>work</a:t>
            </a:r>
            <a:endParaRPr lang="es-MX" dirty="0" smtClean="0"/>
          </a:p>
          <a:p>
            <a:endParaRPr lang="es-MX" dirty="0" smtClean="0"/>
          </a:p>
          <a:p>
            <a:r>
              <a:rPr lang="es-MX" dirty="0" err="1" smtClean="0"/>
              <a:t>It</a:t>
            </a:r>
            <a:r>
              <a:rPr lang="es-MX" dirty="0" smtClean="0"/>
              <a:t> </a:t>
            </a:r>
            <a:r>
              <a:rPr lang="es-MX" dirty="0" err="1" smtClean="0"/>
              <a:t>does</a:t>
            </a:r>
            <a:r>
              <a:rPr lang="es-MX" dirty="0" smtClean="0"/>
              <a:t> </a:t>
            </a:r>
            <a:r>
              <a:rPr lang="es-MX" dirty="0" err="1" smtClean="0"/>
              <a:t>not</a:t>
            </a:r>
            <a:r>
              <a:rPr lang="es-MX" dirty="0" smtClean="0"/>
              <a:t> </a:t>
            </a:r>
            <a:r>
              <a:rPr lang="es-MX" dirty="0" err="1" smtClean="0"/>
              <a:t>yet</a:t>
            </a:r>
            <a:r>
              <a:rPr lang="es-MX" dirty="0" smtClean="0"/>
              <a:t> </a:t>
            </a:r>
            <a:r>
              <a:rPr lang="es-MX" dirty="0" err="1" smtClean="0"/>
              <a:t>include</a:t>
            </a:r>
            <a:r>
              <a:rPr lang="es-MX" dirty="0" smtClean="0"/>
              <a:t> </a:t>
            </a:r>
            <a:r>
              <a:rPr lang="es-MX" dirty="0" err="1" smtClean="0"/>
              <a:t>any</a:t>
            </a:r>
            <a:r>
              <a:rPr lang="es-MX" dirty="0" smtClean="0"/>
              <a:t> of </a:t>
            </a:r>
            <a:r>
              <a:rPr lang="es-MX" dirty="0" err="1" smtClean="0"/>
              <a:t>your</a:t>
            </a:r>
            <a:r>
              <a:rPr lang="es-MX" dirty="0" smtClean="0"/>
              <a:t> </a:t>
            </a:r>
            <a:r>
              <a:rPr lang="es-MX" dirty="0" err="1" smtClean="0"/>
              <a:t>work</a:t>
            </a:r>
            <a:r>
              <a:rPr lang="es-MX" dirty="0" smtClean="0"/>
              <a:t>, </a:t>
            </a:r>
            <a:r>
              <a:rPr lang="es-MX" dirty="0" err="1" smtClean="0"/>
              <a:t>but</a:t>
            </a:r>
            <a:r>
              <a:rPr lang="es-MX" dirty="0" smtClean="0"/>
              <a:t> </a:t>
            </a:r>
            <a:r>
              <a:rPr lang="es-MX" dirty="0" err="1" smtClean="0"/>
              <a:t>some</a:t>
            </a:r>
            <a:r>
              <a:rPr lang="es-MX" dirty="0" smtClean="0"/>
              <a:t> </a:t>
            </a:r>
            <a:r>
              <a:rPr lang="es-MX" dirty="0" err="1" smtClean="0"/>
              <a:t>cirticism</a:t>
            </a:r>
            <a:r>
              <a:rPr lang="es-MX" dirty="0" smtClean="0"/>
              <a:t> </a:t>
            </a:r>
            <a:r>
              <a:rPr lang="es-MX" dirty="0" err="1" smtClean="0"/>
              <a:t>on</a:t>
            </a:r>
            <a:r>
              <a:rPr lang="es-MX" dirty="0" smtClean="0"/>
              <a:t> </a:t>
            </a:r>
            <a:r>
              <a:rPr lang="es-MX" dirty="0" err="1" smtClean="0"/>
              <a:t>the</a:t>
            </a:r>
            <a:r>
              <a:rPr lang="es-MX" dirty="0" smtClean="0"/>
              <a:t> </a:t>
            </a:r>
            <a:r>
              <a:rPr lang="es-MX" dirty="0" err="1" smtClean="0"/>
              <a:t>evidence</a:t>
            </a:r>
            <a:r>
              <a:rPr lang="es-MX" dirty="0" smtClean="0"/>
              <a:t> </a:t>
            </a:r>
            <a:r>
              <a:rPr lang="es-MX" dirty="0" err="1" smtClean="0"/>
              <a:t>thrown</a:t>
            </a:r>
            <a:r>
              <a:rPr lang="es-MX" dirty="0" smtClean="0"/>
              <a:t> </a:t>
            </a:r>
            <a:r>
              <a:rPr lang="es-MX" dirty="0" err="1" smtClean="0"/>
              <a:t>by</a:t>
            </a:r>
            <a:r>
              <a:rPr lang="es-MX" dirty="0" smtClean="0"/>
              <a:t> </a:t>
            </a:r>
            <a:r>
              <a:rPr lang="es-MX" dirty="0" err="1" smtClean="0"/>
              <a:t>your</a:t>
            </a:r>
            <a:r>
              <a:rPr lang="es-MX" dirty="0" smtClean="0"/>
              <a:t> </a:t>
            </a:r>
            <a:r>
              <a:rPr lang="es-MX" dirty="0" err="1" smtClean="0"/>
              <a:t>thesis</a:t>
            </a:r>
            <a:r>
              <a:rPr lang="es-MX" dirty="0" smtClean="0"/>
              <a:t> </a:t>
            </a:r>
            <a:r>
              <a:rPr lang="es-MX" dirty="0" err="1" smtClean="0"/>
              <a:t>is</a:t>
            </a:r>
            <a:r>
              <a:rPr lang="es-MX" dirty="0" smtClean="0"/>
              <a:t> </a:t>
            </a:r>
            <a:r>
              <a:rPr lang="es-MX" dirty="0" err="1" smtClean="0"/>
              <a:t>acceptable</a:t>
            </a:r>
            <a:r>
              <a:rPr lang="es-MX" dirty="0" smtClean="0"/>
              <a:t> (and </a:t>
            </a:r>
            <a:r>
              <a:rPr lang="es-MX" dirty="0" err="1" smtClean="0"/>
              <a:t>encouragable</a:t>
            </a:r>
            <a:r>
              <a:rPr lang="es-MX" dirty="0" smtClean="0"/>
              <a:t>)</a:t>
            </a:r>
          </a:p>
        </p:txBody>
      </p:sp>
      <p:sp>
        <p:nvSpPr>
          <p:cNvPr id="4" name="Date Placeholder 3"/>
          <p:cNvSpPr>
            <a:spLocks noGrp="1"/>
          </p:cNvSpPr>
          <p:nvPr>
            <p:ph type="dt" sz="half" idx="10"/>
          </p:nvPr>
        </p:nvSpPr>
        <p:spPr/>
        <p:txBody>
          <a:bodyPr/>
          <a:lstStyle/>
          <a:p>
            <a:fld id="{AE0507B5-E2D7-CE47-AD08-A2AA5DE00B1E}"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E7362E74-2FE6-3248-B94A-7A0261CE3B03}" type="slidenum">
              <a:rPr lang="es-ES_tradnl" smtClean="0"/>
              <a:pPr/>
              <a:t>7</a:t>
            </a:fld>
            <a:endParaRPr lang="es-ES_tradnl"/>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MX" dirty="0" err="1" smtClean="0"/>
              <a:t>Pearl’s</a:t>
            </a:r>
            <a:r>
              <a:rPr lang="es-MX" dirty="0" smtClean="0"/>
              <a:t> </a:t>
            </a:r>
            <a:r>
              <a:rPr lang="es-MX" dirty="0" err="1" smtClean="0"/>
              <a:t>statistical</a:t>
            </a:r>
            <a:r>
              <a:rPr lang="es-MX" dirty="0" smtClean="0"/>
              <a:t> </a:t>
            </a:r>
            <a:r>
              <a:rPr lang="es-MX" dirty="0" err="1" smtClean="0"/>
              <a:t>causality</a:t>
            </a:r>
            <a:r>
              <a:rPr lang="es-MX" dirty="0" smtClean="0"/>
              <a:t/>
            </a:r>
            <a:br>
              <a:rPr lang="es-MX" dirty="0" smtClean="0"/>
            </a:br>
            <a:r>
              <a:rPr lang="es-MX" dirty="0" smtClean="0"/>
              <a:t>(</a:t>
            </a:r>
            <a:r>
              <a:rPr lang="es-MX" dirty="0" err="1" smtClean="0"/>
              <a:t>a.k.a.</a:t>
            </a:r>
            <a:r>
              <a:rPr lang="es-MX" dirty="0" smtClean="0"/>
              <a:t> </a:t>
            </a:r>
            <a:r>
              <a:rPr lang="es-MX" dirty="0" err="1" smtClean="0"/>
              <a:t>structural</a:t>
            </a:r>
            <a:r>
              <a:rPr lang="es-MX" dirty="0" smtClean="0"/>
              <a:t> </a:t>
            </a:r>
            <a:r>
              <a:rPr lang="es-MX" dirty="0" err="1" smtClean="0"/>
              <a:t>theory</a:t>
            </a:r>
            <a:r>
              <a:rPr lang="es-MX" dirty="0" smtClean="0"/>
              <a:t>) </a:t>
            </a:r>
            <a:endParaRPr lang="en-GB" dirty="0"/>
          </a:p>
        </p:txBody>
      </p:sp>
      <p:sp>
        <p:nvSpPr>
          <p:cNvPr id="5" name="4 Marcador de contenido"/>
          <p:cNvSpPr>
            <a:spLocks noGrp="1"/>
          </p:cNvSpPr>
          <p:nvPr>
            <p:ph sz="half" idx="1"/>
          </p:nvPr>
        </p:nvSpPr>
        <p:spPr>
          <a:xfrm>
            <a:off x="457200" y="1600200"/>
            <a:ext cx="5114932" cy="4757758"/>
          </a:xfrm>
        </p:spPr>
        <p:txBody>
          <a:bodyPr>
            <a:normAutofit fontScale="70000" lnSpcReduction="20000"/>
          </a:bodyPr>
          <a:lstStyle/>
          <a:p>
            <a:r>
              <a:rPr lang="es-MX" dirty="0" smtClean="0"/>
              <a:t>“</a:t>
            </a:r>
            <a:r>
              <a:rPr lang="es-MX" dirty="0" err="1" smtClean="0">
                <a:solidFill>
                  <a:srgbClr val="FF0000"/>
                </a:solidFill>
              </a:rPr>
              <a:t>Causation</a:t>
            </a:r>
            <a:r>
              <a:rPr lang="es-MX" dirty="0" smtClean="0">
                <a:solidFill>
                  <a:srgbClr val="FF0000"/>
                </a:solidFill>
              </a:rPr>
              <a:t> </a:t>
            </a:r>
            <a:r>
              <a:rPr lang="es-MX" dirty="0" err="1" smtClean="0">
                <a:solidFill>
                  <a:srgbClr val="FF0000"/>
                </a:solidFill>
              </a:rPr>
              <a:t>is</a:t>
            </a:r>
            <a:r>
              <a:rPr lang="es-MX" dirty="0" smtClean="0">
                <a:solidFill>
                  <a:srgbClr val="FF0000"/>
                </a:solidFill>
              </a:rPr>
              <a:t> </a:t>
            </a:r>
            <a:r>
              <a:rPr lang="es-MX" dirty="0" err="1" smtClean="0">
                <a:solidFill>
                  <a:srgbClr val="FF0000"/>
                </a:solidFill>
              </a:rPr>
              <a:t>encoding</a:t>
            </a:r>
            <a:r>
              <a:rPr lang="es-MX" dirty="0" smtClean="0">
                <a:solidFill>
                  <a:srgbClr val="FF0000"/>
                </a:solidFill>
              </a:rPr>
              <a:t> </a:t>
            </a:r>
            <a:r>
              <a:rPr lang="es-MX" dirty="0" err="1" smtClean="0">
                <a:solidFill>
                  <a:srgbClr val="FF0000"/>
                </a:solidFill>
              </a:rPr>
              <a:t>behaviour</a:t>
            </a:r>
            <a:r>
              <a:rPr lang="es-MX" dirty="0" smtClean="0">
                <a:solidFill>
                  <a:srgbClr val="FF0000"/>
                </a:solidFill>
              </a:rPr>
              <a:t> </a:t>
            </a:r>
            <a:r>
              <a:rPr lang="es-MX" dirty="0" err="1" smtClean="0">
                <a:solidFill>
                  <a:srgbClr val="FF0000"/>
                </a:solidFill>
              </a:rPr>
              <a:t>under</a:t>
            </a:r>
            <a:r>
              <a:rPr lang="es-MX" dirty="0" smtClean="0">
                <a:solidFill>
                  <a:srgbClr val="FF0000"/>
                </a:solidFill>
              </a:rPr>
              <a:t> </a:t>
            </a:r>
            <a:r>
              <a:rPr lang="es-MX" dirty="0" err="1" smtClean="0">
                <a:solidFill>
                  <a:srgbClr val="FF0000"/>
                </a:solidFill>
              </a:rPr>
              <a:t>intervention</a:t>
            </a:r>
            <a:r>
              <a:rPr lang="es-MX" dirty="0" smtClean="0">
                <a:solidFill>
                  <a:srgbClr val="FF0000"/>
                </a:solidFill>
              </a:rPr>
              <a:t> […] </a:t>
            </a:r>
            <a:r>
              <a:rPr lang="es-MX" dirty="0" err="1" smtClean="0">
                <a:solidFill>
                  <a:srgbClr val="FF0000"/>
                </a:solidFill>
              </a:rPr>
              <a:t>Causality</a:t>
            </a:r>
            <a:r>
              <a:rPr lang="es-MX" dirty="0" smtClean="0">
                <a:solidFill>
                  <a:srgbClr val="FF0000"/>
                </a:solidFill>
              </a:rPr>
              <a:t> </a:t>
            </a:r>
            <a:r>
              <a:rPr lang="es-MX" dirty="0" err="1" smtClean="0">
                <a:solidFill>
                  <a:srgbClr val="FF0000"/>
                </a:solidFill>
              </a:rPr>
              <a:t>tells</a:t>
            </a:r>
            <a:r>
              <a:rPr lang="es-MX" dirty="0" smtClean="0">
                <a:solidFill>
                  <a:srgbClr val="FF0000"/>
                </a:solidFill>
              </a:rPr>
              <a:t> </a:t>
            </a:r>
            <a:r>
              <a:rPr lang="es-MX" dirty="0" err="1" smtClean="0">
                <a:solidFill>
                  <a:srgbClr val="FF0000"/>
                </a:solidFill>
              </a:rPr>
              <a:t>us</a:t>
            </a:r>
            <a:r>
              <a:rPr lang="es-MX" dirty="0" smtClean="0">
                <a:solidFill>
                  <a:srgbClr val="FF0000"/>
                </a:solidFill>
              </a:rPr>
              <a:t> </a:t>
            </a:r>
            <a:r>
              <a:rPr lang="es-MX" dirty="0" err="1" smtClean="0">
                <a:solidFill>
                  <a:srgbClr val="FF0000"/>
                </a:solidFill>
              </a:rPr>
              <a:t>which</a:t>
            </a:r>
            <a:r>
              <a:rPr lang="es-MX" dirty="0" smtClean="0">
                <a:solidFill>
                  <a:srgbClr val="FF0000"/>
                </a:solidFill>
              </a:rPr>
              <a:t> </a:t>
            </a:r>
            <a:r>
              <a:rPr lang="es-MX" dirty="0" err="1" smtClean="0">
                <a:solidFill>
                  <a:srgbClr val="FF0000"/>
                </a:solidFill>
              </a:rPr>
              <a:t>mechanisms</a:t>
            </a:r>
            <a:r>
              <a:rPr lang="es-MX" dirty="0" smtClean="0">
                <a:solidFill>
                  <a:srgbClr val="FF0000"/>
                </a:solidFill>
              </a:rPr>
              <a:t> [</a:t>
            </a:r>
            <a:r>
              <a:rPr lang="es-MX" dirty="0" err="1" smtClean="0">
                <a:solidFill>
                  <a:srgbClr val="00B050"/>
                </a:solidFill>
              </a:rPr>
              <a:t>stable</a:t>
            </a:r>
            <a:r>
              <a:rPr lang="es-MX" dirty="0" smtClean="0">
                <a:solidFill>
                  <a:srgbClr val="00B050"/>
                </a:solidFill>
              </a:rPr>
              <a:t> </a:t>
            </a:r>
            <a:r>
              <a:rPr lang="es-MX" dirty="0" err="1" smtClean="0">
                <a:solidFill>
                  <a:srgbClr val="00B050"/>
                </a:solidFill>
              </a:rPr>
              <a:t>functional</a:t>
            </a:r>
            <a:r>
              <a:rPr lang="es-MX" dirty="0" smtClean="0">
                <a:solidFill>
                  <a:srgbClr val="00B050"/>
                </a:solidFill>
              </a:rPr>
              <a:t> </a:t>
            </a:r>
            <a:r>
              <a:rPr lang="es-MX" dirty="0" err="1" smtClean="0">
                <a:solidFill>
                  <a:srgbClr val="00B050"/>
                </a:solidFill>
              </a:rPr>
              <a:t>relationships</a:t>
            </a:r>
            <a:r>
              <a:rPr lang="es-MX" dirty="0" smtClean="0">
                <a:solidFill>
                  <a:srgbClr val="FF0000"/>
                </a:solidFill>
              </a:rPr>
              <a:t>] </a:t>
            </a:r>
            <a:r>
              <a:rPr lang="es-MX" dirty="0" err="1" smtClean="0">
                <a:solidFill>
                  <a:srgbClr val="FF0000"/>
                </a:solidFill>
              </a:rPr>
              <a:t>is</a:t>
            </a:r>
            <a:r>
              <a:rPr lang="es-MX" dirty="0" smtClean="0">
                <a:solidFill>
                  <a:srgbClr val="FF0000"/>
                </a:solidFill>
              </a:rPr>
              <a:t> </a:t>
            </a:r>
            <a:r>
              <a:rPr lang="es-MX" dirty="0" err="1" smtClean="0">
                <a:solidFill>
                  <a:srgbClr val="FF0000"/>
                </a:solidFill>
              </a:rPr>
              <a:t>to</a:t>
            </a:r>
            <a:r>
              <a:rPr lang="es-MX" dirty="0" smtClean="0">
                <a:solidFill>
                  <a:srgbClr val="FF0000"/>
                </a:solidFill>
              </a:rPr>
              <a:t> </a:t>
            </a:r>
            <a:r>
              <a:rPr lang="es-MX" dirty="0" err="1" smtClean="0">
                <a:solidFill>
                  <a:srgbClr val="FF0000"/>
                </a:solidFill>
              </a:rPr>
              <a:t>be</a:t>
            </a:r>
            <a:r>
              <a:rPr lang="es-MX" dirty="0" smtClean="0">
                <a:solidFill>
                  <a:srgbClr val="FF0000"/>
                </a:solidFill>
              </a:rPr>
              <a:t> </a:t>
            </a:r>
            <a:r>
              <a:rPr lang="es-MX" dirty="0" err="1" smtClean="0">
                <a:solidFill>
                  <a:srgbClr val="FF0000"/>
                </a:solidFill>
              </a:rPr>
              <a:t>modified</a:t>
            </a:r>
            <a:r>
              <a:rPr lang="es-MX" dirty="0" smtClean="0">
                <a:solidFill>
                  <a:srgbClr val="FF0000"/>
                </a:solidFill>
              </a:rPr>
              <a:t> [</a:t>
            </a:r>
            <a:r>
              <a:rPr lang="es-MX" dirty="0" err="1" smtClean="0">
                <a:solidFill>
                  <a:srgbClr val="FF0000"/>
                </a:solidFill>
              </a:rPr>
              <a:t>i.e.</a:t>
            </a:r>
            <a:r>
              <a:rPr lang="es-MX" dirty="0" smtClean="0">
                <a:solidFill>
                  <a:srgbClr val="FF0000"/>
                </a:solidFill>
              </a:rPr>
              <a:t> </a:t>
            </a:r>
            <a:r>
              <a:rPr lang="es-MX" dirty="0" err="1" smtClean="0">
                <a:solidFill>
                  <a:srgbClr val="FF0000"/>
                </a:solidFill>
              </a:rPr>
              <a:t>broken</a:t>
            </a:r>
            <a:r>
              <a:rPr lang="es-MX" dirty="0" smtClean="0">
                <a:solidFill>
                  <a:srgbClr val="FF0000"/>
                </a:solidFill>
              </a:rPr>
              <a:t>] </a:t>
            </a:r>
            <a:r>
              <a:rPr lang="es-MX" dirty="0" err="1" smtClean="0">
                <a:solidFill>
                  <a:srgbClr val="FF0000"/>
                </a:solidFill>
              </a:rPr>
              <a:t>by</a:t>
            </a:r>
            <a:r>
              <a:rPr lang="es-MX" dirty="0" smtClean="0">
                <a:solidFill>
                  <a:srgbClr val="FF0000"/>
                </a:solidFill>
              </a:rPr>
              <a:t> a </a:t>
            </a:r>
            <a:r>
              <a:rPr lang="es-MX" dirty="0" err="1" smtClean="0">
                <a:solidFill>
                  <a:srgbClr val="FF0000"/>
                </a:solidFill>
              </a:rPr>
              <a:t>given</a:t>
            </a:r>
            <a:r>
              <a:rPr lang="es-MX" dirty="0" smtClean="0">
                <a:solidFill>
                  <a:srgbClr val="FF0000"/>
                </a:solidFill>
              </a:rPr>
              <a:t> </a:t>
            </a:r>
            <a:r>
              <a:rPr lang="es-MX" dirty="0" err="1" smtClean="0">
                <a:solidFill>
                  <a:srgbClr val="FF0000"/>
                </a:solidFill>
              </a:rPr>
              <a:t>action</a:t>
            </a:r>
            <a:r>
              <a:rPr lang="es-MX" dirty="0" smtClean="0"/>
              <a:t>” [PearlJ1999_IJCAI]</a:t>
            </a:r>
          </a:p>
          <a:p>
            <a:endParaRPr lang="es-MX" dirty="0" smtClean="0"/>
          </a:p>
          <a:p>
            <a:r>
              <a:rPr lang="es-MX" dirty="0" err="1" smtClean="0"/>
              <a:t>Causality</a:t>
            </a:r>
            <a:r>
              <a:rPr lang="es-MX" dirty="0" smtClean="0"/>
              <a:t>, </a:t>
            </a:r>
            <a:r>
              <a:rPr lang="es-MX" dirty="0" err="1" smtClean="0"/>
              <a:t>intervention</a:t>
            </a:r>
            <a:r>
              <a:rPr lang="es-MX" dirty="0" smtClean="0"/>
              <a:t> and </a:t>
            </a:r>
            <a:r>
              <a:rPr lang="es-MX" dirty="0" err="1" smtClean="0"/>
              <a:t>mechanisms</a:t>
            </a:r>
            <a:r>
              <a:rPr lang="es-MX" dirty="0" smtClean="0"/>
              <a:t> can </a:t>
            </a:r>
            <a:r>
              <a:rPr lang="es-MX" dirty="0" err="1" smtClean="0"/>
              <a:t>be</a:t>
            </a:r>
            <a:r>
              <a:rPr lang="es-MX" dirty="0" smtClean="0"/>
              <a:t> </a:t>
            </a:r>
            <a:r>
              <a:rPr lang="es-MX" dirty="0" err="1" smtClean="0"/>
              <a:t>encapsulated</a:t>
            </a:r>
            <a:r>
              <a:rPr lang="es-MX" dirty="0" smtClean="0"/>
              <a:t> in a </a:t>
            </a:r>
            <a:r>
              <a:rPr lang="es-MX" dirty="0" smtClean="0">
                <a:solidFill>
                  <a:srgbClr val="00B050"/>
                </a:solidFill>
              </a:rPr>
              <a:t>causal </a:t>
            </a:r>
            <a:r>
              <a:rPr lang="es-MX" dirty="0" err="1" smtClean="0">
                <a:solidFill>
                  <a:srgbClr val="00B050"/>
                </a:solidFill>
              </a:rPr>
              <a:t>model</a:t>
            </a:r>
            <a:endParaRPr lang="es-MX" dirty="0" smtClean="0">
              <a:solidFill>
                <a:srgbClr val="00B050"/>
              </a:solidFill>
            </a:endParaRPr>
          </a:p>
          <a:p>
            <a:endParaRPr lang="es-MX" dirty="0" smtClean="0"/>
          </a:p>
          <a:p>
            <a:r>
              <a:rPr lang="en-GB" dirty="0" smtClean="0"/>
              <a:t>The groundbreaking book:</a:t>
            </a:r>
          </a:p>
          <a:p>
            <a:pPr lvl="1"/>
            <a:r>
              <a:rPr lang="en-GB" dirty="0" smtClean="0"/>
              <a:t>Pearl J  “Causality: Models, Reasoning and Inference” (2000)</a:t>
            </a:r>
            <a:r>
              <a:rPr lang="en-GB" dirty="0" smtClean="0">
                <a:solidFill>
                  <a:srgbClr val="FF0000"/>
                </a:solidFill>
              </a:rPr>
              <a:t>*</a:t>
            </a:r>
            <a:endParaRPr lang="es-MX" dirty="0" smtClean="0">
              <a:solidFill>
                <a:srgbClr val="FF0000"/>
              </a:solidFill>
            </a:endParaRPr>
          </a:p>
          <a:p>
            <a:endParaRPr lang="es-MX" dirty="0" smtClean="0"/>
          </a:p>
          <a:p>
            <a:r>
              <a:rPr lang="es-MX" dirty="0" err="1" smtClean="0"/>
              <a:t>Pearl’s</a:t>
            </a:r>
            <a:r>
              <a:rPr lang="es-MX" dirty="0" smtClean="0"/>
              <a:t> </a:t>
            </a:r>
            <a:r>
              <a:rPr lang="es-MX" dirty="0" err="1" smtClean="0"/>
              <a:t>results</a:t>
            </a:r>
            <a:r>
              <a:rPr lang="es-MX" dirty="0" smtClean="0"/>
              <a:t> do </a:t>
            </a:r>
            <a:r>
              <a:rPr lang="es-MX" dirty="0" err="1" smtClean="0"/>
              <a:t>establish</a:t>
            </a:r>
            <a:r>
              <a:rPr lang="es-MX" dirty="0" smtClean="0"/>
              <a:t> </a:t>
            </a:r>
            <a:r>
              <a:rPr lang="es-MX" dirty="0" err="1" smtClean="0"/>
              <a:t>conditions</a:t>
            </a:r>
            <a:r>
              <a:rPr lang="es-MX" dirty="0" smtClean="0"/>
              <a:t> </a:t>
            </a:r>
            <a:r>
              <a:rPr lang="es-MX" dirty="0" err="1" smtClean="0"/>
              <a:t>under</a:t>
            </a:r>
            <a:r>
              <a:rPr lang="es-MX" dirty="0" smtClean="0"/>
              <a:t> </a:t>
            </a:r>
            <a:r>
              <a:rPr lang="es-MX" dirty="0" err="1" smtClean="0">
                <a:solidFill>
                  <a:schemeClr val="accent1"/>
                </a:solidFill>
              </a:rPr>
              <a:t>which</a:t>
            </a:r>
            <a:r>
              <a:rPr lang="es-MX" dirty="0" smtClean="0">
                <a:solidFill>
                  <a:schemeClr val="accent1"/>
                </a:solidFill>
              </a:rPr>
              <a:t> </a:t>
            </a:r>
            <a:r>
              <a:rPr lang="es-MX" dirty="0" err="1" smtClean="0">
                <a:solidFill>
                  <a:schemeClr val="accent1"/>
                </a:solidFill>
              </a:rPr>
              <a:t>first</a:t>
            </a:r>
            <a:r>
              <a:rPr lang="es-MX" dirty="0" smtClean="0">
                <a:solidFill>
                  <a:schemeClr val="accent1"/>
                </a:solidFill>
              </a:rPr>
              <a:t> </a:t>
            </a:r>
            <a:r>
              <a:rPr lang="es-MX" dirty="0" err="1" smtClean="0">
                <a:solidFill>
                  <a:schemeClr val="accent1"/>
                </a:solidFill>
              </a:rPr>
              <a:t>level</a:t>
            </a:r>
            <a:r>
              <a:rPr lang="es-MX" dirty="0" smtClean="0">
                <a:solidFill>
                  <a:schemeClr val="accent1"/>
                </a:solidFill>
              </a:rPr>
              <a:t> causal </a:t>
            </a:r>
            <a:r>
              <a:rPr lang="es-MX" dirty="0" err="1" smtClean="0"/>
              <a:t>conclusions</a:t>
            </a:r>
            <a:r>
              <a:rPr lang="es-MX" dirty="0" smtClean="0"/>
              <a:t> are </a:t>
            </a:r>
            <a:r>
              <a:rPr lang="es-MX" dirty="0" err="1" smtClean="0"/>
              <a:t>possible</a:t>
            </a:r>
            <a:r>
              <a:rPr lang="en-GB" dirty="0" smtClean="0"/>
              <a:t> [CoxDR2004]</a:t>
            </a:r>
            <a:endParaRPr lang="es-MX" dirty="0" smtClean="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6392051" y="1124744"/>
            <a:ext cx="2180477" cy="2783587"/>
          </a:xfrm>
          <a:prstGeom prst="rect">
            <a:avLst/>
          </a:prstGeom>
          <a:noFill/>
          <a:ln w="9525">
            <a:noFill/>
            <a:miter lim="800000"/>
            <a:headEnd/>
            <a:tailEnd/>
          </a:ln>
          <a:effectLst/>
        </p:spPr>
      </p:pic>
      <p:sp>
        <p:nvSpPr>
          <p:cNvPr id="8" name="7 CuadroTexto"/>
          <p:cNvSpPr txBox="1"/>
          <p:nvPr/>
        </p:nvSpPr>
        <p:spPr>
          <a:xfrm>
            <a:off x="5643570" y="3908331"/>
            <a:ext cx="3500430" cy="1077218"/>
          </a:xfrm>
          <a:prstGeom prst="rect">
            <a:avLst/>
          </a:prstGeom>
          <a:noFill/>
        </p:spPr>
        <p:txBody>
          <a:bodyPr wrap="square" rtlCol="0">
            <a:spAutoFit/>
          </a:bodyPr>
          <a:lstStyle/>
          <a:p>
            <a:r>
              <a:rPr lang="es-MX" sz="1600" dirty="0" smtClean="0"/>
              <a:t>Judea </a:t>
            </a:r>
            <a:r>
              <a:rPr lang="es-MX" sz="1600" dirty="0" err="1" smtClean="0"/>
              <a:t>Pearl</a:t>
            </a:r>
            <a:r>
              <a:rPr lang="es-MX" sz="1600" dirty="0" smtClean="0"/>
              <a:t> (1936-) -</a:t>
            </a:r>
          </a:p>
          <a:p>
            <a:r>
              <a:rPr lang="en-GB" sz="1600" dirty="0" smtClean="0"/>
              <a:t>Professor of computer science and statistics at UCLA and Turing Award winner</a:t>
            </a:r>
            <a:endParaRPr lang="en-GB" sz="1600" dirty="0"/>
          </a:p>
        </p:txBody>
      </p:sp>
      <p:sp>
        <p:nvSpPr>
          <p:cNvPr id="6" name="5 Rectángulo"/>
          <p:cNvSpPr/>
          <p:nvPr/>
        </p:nvSpPr>
        <p:spPr>
          <a:xfrm>
            <a:off x="4939195" y="6488668"/>
            <a:ext cx="4204805" cy="369332"/>
          </a:xfrm>
          <a:prstGeom prst="rect">
            <a:avLst/>
          </a:prstGeom>
        </p:spPr>
        <p:txBody>
          <a:bodyPr wrap="none">
            <a:spAutoFit/>
          </a:bodyPr>
          <a:lstStyle/>
          <a:p>
            <a:r>
              <a:rPr lang="es-MX" dirty="0" smtClean="0"/>
              <a:t>[PearlJ2000, Lauritzen2000, DawidAP2002]</a:t>
            </a:r>
            <a:endParaRPr lang="en-GB"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70</a:t>
            </a:fld>
            <a:endParaRPr lang="es-ES" dirty="0"/>
          </a:p>
        </p:txBody>
      </p:sp>
      <p:sp>
        <p:nvSpPr>
          <p:cNvPr id="9" name="8 Marcador de pie de página"/>
          <p:cNvSpPr>
            <a:spLocks noGrp="1"/>
          </p:cNvSpPr>
          <p:nvPr>
            <p:ph type="ftr" sz="quarter" idx="11"/>
          </p:nvPr>
        </p:nvSpPr>
        <p:spPr/>
        <p:txBody>
          <a:bodyPr/>
          <a:lstStyle/>
          <a:p>
            <a:r>
              <a:rPr lang="es-ES" dirty="0" smtClean="0"/>
              <a:t>Felipe Orihuela-Espina (INAOE)</a:t>
            </a:r>
            <a:endParaRPr lang="es-ES" dirty="0"/>
          </a:p>
        </p:txBody>
      </p:sp>
      <p:sp>
        <p:nvSpPr>
          <p:cNvPr id="10" name="9 Rectángulo"/>
          <p:cNvSpPr/>
          <p:nvPr/>
        </p:nvSpPr>
        <p:spPr>
          <a:xfrm>
            <a:off x="0" y="6550247"/>
            <a:ext cx="4595104" cy="307777"/>
          </a:xfrm>
          <a:prstGeom prst="rect">
            <a:avLst/>
          </a:prstGeom>
        </p:spPr>
        <p:txBody>
          <a:bodyPr wrap="none">
            <a:spAutoFit/>
          </a:bodyPr>
          <a:lstStyle/>
          <a:p>
            <a:r>
              <a:rPr lang="es-MX" sz="1400" dirty="0" smtClean="0">
                <a:solidFill>
                  <a:srgbClr val="FF0000"/>
                </a:solidFill>
              </a:rPr>
              <a:t>* </a:t>
            </a:r>
            <a:r>
              <a:rPr lang="es-MX" sz="1400" dirty="0" err="1" smtClean="0">
                <a:solidFill>
                  <a:srgbClr val="FF0000"/>
                </a:solidFill>
              </a:rPr>
              <a:t>With</a:t>
            </a:r>
            <a:r>
              <a:rPr lang="es-MX" sz="1400" dirty="0" smtClean="0">
                <a:solidFill>
                  <a:srgbClr val="FF0000"/>
                </a:solidFill>
              </a:rPr>
              <a:t> </a:t>
            </a:r>
            <a:r>
              <a:rPr lang="es-MX" sz="1400" dirty="0" err="1" smtClean="0">
                <a:solidFill>
                  <a:srgbClr val="FF0000"/>
                </a:solidFill>
              </a:rPr>
              <a:t>permission</a:t>
            </a:r>
            <a:r>
              <a:rPr lang="es-MX" sz="1400" dirty="0" smtClean="0">
                <a:solidFill>
                  <a:srgbClr val="FF0000"/>
                </a:solidFill>
              </a:rPr>
              <a:t> of </a:t>
            </a:r>
            <a:r>
              <a:rPr lang="es-MX" sz="1400" dirty="0" err="1" smtClean="0">
                <a:solidFill>
                  <a:srgbClr val="FF0000"/>
                </a:solidFill>
              </a:rPr>
              <a:t>his</a:t>
            </a:r>
            <a:r>
              <a:rPr lang="es-MX" sz="1400" dirty="0" smtClean="0">
                <a:solidFill>
                  <a:srgbClr val="FF0000"/>
                </a:solidFill>
              </a:rPr>
              <a:t> 1995 </a:t>
            </a:r>
            <a:r>
              <a:rPr lang="es-MX" sz="1400" i="1" dirty="0" err="1" smtClean="0">
                <a:solidFill>
                  <a:srgbClr val="FF0000"/>
                </a:solidFill>
              </a:rPr>
              <a:t>Biometrika</a:t>
            </a:r>
            <a:r>
              <a:rPr lang="es-MX" sz="1400" dirty="0" smtClean="0">
                <a:solidFill>
                  <a:srgbClr val="FF0000"/>
                </a:solidFill>
              </a:rPr>
              <a:t> </a:t>
            </a:r>
            <a:r>
              <a:rPr lang="es-MX" sz="1400" dirty="0" err="1" smtClean="0">
                <a:solidFill>
                  <a:srgbClr val="FF0000"/>
                </a:solidFill>
              </a:rPr>
              <a:t>paper</a:t>
            </a:r>
            <a:r>
              <a:rPr lang="es-MX" sz="1400" dirty="0" smtClean="0">
                <a:solidFill>
                  <a:srgbClr val="FF0000"/>
                </a:solidFill>
              </a:rPr>
              <a:t> </a:t>
            </a:r>
            <a:r>
              <a:rPr lang="es-MX" sz="1400" dirty="0" err="1" smtClean="0">
                <a:solidFill>
                  <a:srgbClr val="FF0000"/>
                </a:solidFill>
              </a:rPr>
              <a:t>masterpiece</a:t>
            </a:r>
            <a:endParaRPr lang="en-GB" sz="1400" dirty="0">
              <a:solidFill>
                <a:srgbClr val="FF0000"/>
              </a:solidFill>
            </a:endParaRPr>
          </a:p>
        </p:txBody>
      </p:sp>
      <p:pic>
        <p:nvPicPr>
          <p:cNvPr id="3074" name="Picture 2"/>
          <p:cNvPicPr>
            <a:picLocks noChangeAspect="1" noChangeArrowheads="1"/>
          </p:cNvPicPr>
          <p:nvPr/>
        </p:nvPicPr>
        <p:blipFill>
          <a:blip r:embed="rId3" cstate="print"/>
          <a:srcRect/>
          <a:stretch>
            <a:fillRect/>
          </a:stretch>
        </p:blipFill>
        <p:spPr bwMode="auto">
          <a:xfrm>
            <a:off x="5715009" y="5072074"/>
            <a:ext cx="1225152" cy="1500186"/>
          </a:xfrm>
          <a:prstGeom prst="rect">
            <a:avLst/>
          </a:prstGeom>
          <a:noFill/>
          <a:ln w="9525">
            <a:noFill/>
            <a:miter lim="800000"/>
            <a:headEnd/>
            <a:tailEnd/>
          </a:ln>
          <a:effectLst/>
        </p:spPr>
      </p:pic>
      <p:sp>
        <p:nvSpPr>
          <p:cNvPr id="11" name="10 CuadroTexto"/>
          <p:cNvSpPr txBox="1"/>
          <p:nvPr/>
        </p:nvSpPr>
        <p:spPr>
          <a:xfrm>
            <a:off x="6929454" y="5357826"/>
            <a:ext cx="2214546" cy="1077218"/>
          </a:xfrm>
          <a:prstGeom prst="rect">
            <a:avLst/>
          </a:prstGeom>
          <a:noFill/>
        </p:spPr>
        <p:txBody>
          <a:bodyPr wrap="square" rtlCol="0">
            <a:spAutoFit/>
          </a:bodyPr>
          <a:lstStyle/>
          <a:p>
            <a:r>
              <a:rPr lang="es-MX" sz="1600" dirty="0" err="1" smtClean="0"/>
              <a:t>Sewall</a:t>
            </a:r>
            <a:r>
              <a:rPr lang="es-MX" sz="1600" dirty="0" smtClean="0"/>
              <a:t> Green Wright (1889-1988) – </a:t>
            </a:r>
            <a:r>
              <a:rPr lang="es-MX" sz="1600" dirty="0" err="1" smtClean="0"/>
              <a:t>Father</a:t>
            </a:r>
            <a:r>
              <a:rPr lang="es-MX" sz="1600" dirty="0" smtClean="0"/>
              <a:t> of </a:t>
            </a:r>
            <a:r>
              <a:rPr lang="es-MX" sz="1600" dirty="0" err="1" smtClean="0"/>
              <a:t>path</a:t>
            </a:r>
            <a:r>
              <a:rPr lang="es-MX" sz="1600" dirty="0" smtClean="0"/>
              <a:t> </a:t>
            </a:r>
            <a:r>
              <a:rPr lang="es-MX" sz="1600" dirty="0" err="1" smtClean="0"/>
              <a:t>analysis</a:t>
            </a:r>
            <a:r>
              <a:rPr lang="es-MX" sz="1600" dirty="0" smtClean="0"/>
              <a:t> (</a:t>
            </a:r>
            <a:r>
              <a:rPr lang="es-MX" sz="1600" dirty="0" err="1" smtClean="0"/>
              <a:t>graphical</a:t>
            </a:r>
            <a:r>
              <a:rPr lang="es-MX" sz="1600" dirty="0" smtClean="0"/>
              <a:t> rules)</a:t>
            </a:r>
            <a:endParaRPr lang="en-GB" sz="16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Statistical</a:t>
            </a:r>
            <a:r>
              <a:rPr lang="es-MX" dirty="0" smtClean="0"/>
              <a:t> </a:t>
            </a:r>
            <a:r>
              <a:rPr lang="es-MX" dirty="0" err="1" smtClean="0"/>
              <a:t>causality</a:t>
            </a:r>
            <a:endParaRPr lang="en-GB" dirty="0"/>
          </a:p>
        </p:txBody>
      </p:sp>
      <p:sp>
        <p:nvSpPr>
          <p:cNvPr id="5" name="4 Marcador de contenido"/>
          <p:cNvSpPr>
            <a:spLocks noGrp="1"/>
          </p:cNvSpPr>
          <p:nvPr>
            <p:ph idx="1"/>
          </p:nvPr>
        </p:nvSpPr>
        <p:spPr/>
        <p:txBody>
          <a:bodyPr>
            <a:normAutofit fontScale="85000" lnSpcReduction="20000"/>
          </a:bodyPr>
          <a:lstStyle/>
          <a:p>
            <a:r>
              <a:rPr lang="es-MX" dirty="0" err="1" smtClean="0"/>
              <a:t>Conditioning</a:t>
            </a:r>
            <a:r>
              <a:rPr lang="es-MX" dirty="0" smtClean="0"/>
              <a:t> vs </a:t>
            </a:r>
            <a:r>
              <a:rPr lang="es-MX" dirty="0" err="1" smtClean="0"/>
              <a:t>Intervening</a:t>
            </a:r>
            <a:r>
              <a:rPr lang="es-MX" dirty="0" smtClean="0"/>
              <a:t> [PearlJ2000]</a:t>
            </a:r>
          </a:p>
          <a:p>
            <a:pPr lvl="1"/>
            <a:r>
              <a:rPr lang="es-MX" dirty="0" err="1" smtClean="0">
                <a:solidFill>
                  <a:srgbClr val="FF0000"/>
                </a:solidFill>
              </a:rPr>
              <a:t>Conditioning</a:t>
            </a:r>
            <a:r>
              <a:rPr lang="es-MX" dirty="0" smtClean="0"/>
              <a:t>: P(R|C)=P(R|CB)</a:t>
            </a:r>
            <a:r>
              <a:rPr lang="es-MX" dirty="0" smtClean="0">
                <a:sym typeface="Wingdings 2"/>
              </a:rPr>
              <a:t>P(B|C) </a:t>
            </a:r>
            <a:r>
              <a:rPr lang="es-MX" dirty="0" smtClean="0">
                <a:solidFill>
                  <a:srgbClr val="00B050"/>
                </a:solidFill>
                <a:sym typeface="Symbol"/>
              </a:rPr>
              <a:t> </a:t>
            </a:r>
            <a:r>
              <a:rPr lang="es-MX" dirty="0" err="1" smtClean="0">
                <a:solidFill>
                  <a:srgbClr val="00B050"/>
                </a:solidFill>
                <a:sym typeface="Symbol"/>
              </a:rPr>
              <a:t>useful</a:t>
            </a:r>
            <a:r>
              <a:rPr lang="es-MX" dirty="0" smtClean="0">
                <a:solidFill>
                  <a:srgbClr val="00B050"/>
                </a:solidFill>
                <a:sym typeface="Symbol"/>
              </a:rPr>
              <a:t> </a:t>
            </a:r>
            <a:r>
              <a:rPr lang="es-MX" dirty="0" err="1" smtClean="0">
                <a:solidFill>
                  <a:srgbClr val="00B050"/>
                </a:solidFill>
                <a:sym typeface="Symbol"/>
              </a:rPr>
              <a:t>but</a:t>
            </a:r>
            <a:r>
              <a:rPr lang="es-MX" dirty="0" smtClean="0">
                <a:solidFill>
                  <a:srgbClr val="00B050"/>
                </a:solidFill>
                <a:sym typeface="Symbol"/>
              </a:rPr>
              <a:t> </a:t>
            </a:r>
            <a:r>
              <a:rPr lang="es-MX" dirty="0" err="1" smtClean="0">
                <a:solidFill>
                  <a:srgbClr val="00B050"/>
                </a:solidFill>
                <a:sym typeface="Symbol"/>
              </a:rPr>
              <a:t>innappropiate</a:t>
            </a:r>
            <a:r>
              <a:rPr lang="es-MX" dirty="0" smtClean="0">
                <a:solidFill>
                  <a:srgbClr val="00B050"/>
                </a:solidFill>
                <a:sym typeface="Symbol"/>
              </a:rPr>
              <a:t> </a:t>
            </a:r>
            <a:r>
              <a:rPr lang="es-MX" dirty="0" err="1" smtClean="0">
                <a:solidFill>
                  <a:srgbClr val="00B050"/>
                </a:solidFill>
                <a:sym typeface="Symbol"/>
              </a:rPr>
              <a:t>for</a:t>
            </a:r>
            <a:r>
              <a:rPr lang="es-MX" dirty="0" smtClean="0">
                <a:solidFill>
                  <a:srgbClr val="00B050"/>
                </a:solidFill>
                <a:sym typeface="Symbol"/>
              </a:rPr>
              <a:t> </a:t>
            </a:r>
            <a:r>
              <a:rPr lang="es-MX" dirty="0" err="1" smtClean="0">
                <a:solidFill>
                  <a:srgbClr val="00B050"/>
                </a:solidFill>
                <a:sym typeface="Symbol"/>
              </a:rPr>
              <a:t>causality</a:t>
            </a:r>
            <a:r>
              <a:rPr lang="es-MX" dirty="0" smtClean="0">
                <a:solidFill>
                  <a:srgbClr val="00B050"/>
                </a:solidFill>
                <a:sym typeface="Symbol"/>
              </a:rPr>
              <a:t> as </a:t>
            </a:r>
            <a:r>
              <a:rPr lang="es-MX" dirty="0" err="1" smtClean="0">
                <a:solidFill>
                  <a:srgbClr val="00B050"/>
                </a:solidFill>
                <a:sym typeface="Symbol"/>
              </a:rPr>
              <a:t>changes</a:t>
            </a:r>
            <a:r>
              <a:rPr lang="es-MX" dirty="0" smtClean="0">
                <a:solidFill>
                  <a:srgbClr val="00B050"/>
                </a:solidFill>
                <a:sym typeface="Symbol"/>
              </a:rPr>
              <a:t> in </a:t>
            </a:r>
            <a:r>
              <a:rPr lang="es-MX" dirty="0" err="1" smtClean="0">
                <a:solidFill>
                  <a:srgbClr val="00B050"/>
                </a:solidFill>
                <a:sym typeface="Symbol"/>
              </a:rPr>
              <a:t>the</a:t>
            </a:r>
            <a:r>
              <a:rPr lang="es-MX" dirty="0" smtClean="0">
                <a:solidFill>
                  <a:srgbClr val="00B050"/>
                </a:solidFill>
                <a:sym typeface="Symbol"/>
              </a:rPr>
              <a:t> </a:t>
            </a:r>
            <a:r>
              <a:rPr lang="es-MX" dirty="0" err="1" smtClean="0">
                <a:solidFill>
                  <a:srgbClr val="00B050"/>
                </a:solidFill>
                <a:sym typeface="Symbol"/>
              </a:rPr>
              <a:t>past</a:t>
            </a:r>
            <a:r>
              <a:rPr lang="es-MX" dirty="0" smtClean="0">
                <a:solidFill>
                  <a:srgbClr val="00B050"/>
                </a:solidFill>
                <a:sym typeface="Symbol"/>
              </a:rPr>
              <a:t> (B) </a:t>
            </a:r>
            <a:r>
              <a:rPr lang="es-MX" dirty="0" err="1" smtClean="0">
                <a:solidFill>
                  <a:srgbClr val="00B050"/>
                </a:solidFill>
                <a:sym typeface="Symbol"/>
              </a:rPr>
              <a:t>occur</a:t>
            </a:r>
            <a:r>
              <a:rPr lang="es-MX" dirty="0" smtClean="0">
                <a:solidFill>
                  <a:srgbClr val="00B050"/>
                </a:solidFill>
                <a:sym typeface="Symbol"/>
              </a:rPr>
              <a:t> </a:t>
            </a:r>
            <a:r>
              <a:rPr lang="es-MX" dirty="0" err="1" smtClean="0">
                <a:solidFill>
                  <a:srgbClr val="00B050"/>
                </a:solidFill>
                <a:sym typeface="Symbol"/>
              </a:rPr>
              <a:t>before</a:t>
            </a:r>
            <a:r>
              <a:rPr lang="es-MX" dirty="0" smtClean="0">
                <a:solidFill>
                  <a:srgbClr val="00B050"/>
                </a:solidFill>
                <a:sym typeface="Symbol"/>
              </a:rPr>
              <a:t> </a:t>
            </a:r>
            <a:r>
              <a:rPr lang="es-MX" dirty="0" err="1" smtClean="0">
                <a:solidFill>
                  <a:srgbClr val="00B050"/>
                </a:solidFill>
                <a:sym typeface="Symbol"/>
              </a:rPr>
              <a:t>intervention</a:t>
            </a:r>
            <a:r>
              <a:rPr lang="es-MX" dirty="0" smtClean="0">
                <a:solidFill>
                  <a:srgbClr val="00B050"/>
                </a:solidFill>
                <a:sym typeface="Symbol"/>
              </a:rPr>
              <a:t> (C)</a:t>
            </a:r>
            <a:endParaRPr lang="es-MX" dirty="0" smtClean="0">
              <a:sym typeface="Wingdings 2"/>
            </a:endParaRPr>
          </a:p>
          <a:p>
            <a:pPr lvl="1"/>
            <a:r>
              <a:rPr lang="es-MX" dirty="0" err="1" smtClean="0">
                <a:solidFill>
                  <a:srgbClr val="FF0000"/>
                </a:solidFill>
                <a:sym typeface="Wingdings 2"/>
              </a:rPr>
              <a:t>Intervention</a:t>
            </a:r>
            <a:r>
              <a:rPr lang="es-MX" dirty="0" smtClean="0">
                <a:sym typeface="Wingdings 2"/>
              </a:rPr>
              <a:t>: </a:t>
            </a:r>
            <a:r>
              <a:rPr lang="es-MX" dirty="0" smtClean="0"/>
              <a:t> P(R</a:t>
            </a:r>
            <a:r>
              <a:rPr lang="es-MX" dirty="0" smtClean="0">
                <a:solidFill>
                  <a:srgbClr val="FF0000"/>
                </a:solidFill>
                <a:latin typeface="Courier New"/>
                <a:cs typeface="Courier New"/>
              </a:rPr>
              <a:t>║</a:t>
            </a:r>
            <a:r>
              <a:rPr lang="es-MX" dirty="0" smtClean="0"/>
              <a:t>C)=P(R|CB)</a:t>
            </a:r>
            <a:r>
              <a:rPr lang="es-MX" dirty="0" smtClean="0">
                <a:sym typeface="Wingdings 2"/>
              </a:rPr>
              <a:t></a:t>
            </a:r>
            <a:r>
              <a:rPr lang="es-MX" dirty="0" smtClean="0">
                <a:solidFill>
                  <a:srgbClr val="FF0000"/>
                </a:solidFill>
                <a:sym typeface="Wingdings 2"/>
              </a:rPr>
              <a:t>P(B) </a:t>
            </a:r>
            <a:r>
              <a:rPr lang="es-MX" dirty="0" smtClean="0">
                <a:solidFill>
                  <a:srgbClr val="00B050"/>
                </a:solidFill>
                <a:sym typeface="Symbol"/>
              </a:rPr>
              <a:t> </a:t>
            </a:r>
            <a:r>
              <a:rPr lang="es-MX" dirty="0" err="1" smtClean="0">
                <a:solidFill>
                  <a:srgbClr val="00B050"/>
                </a:solidFill>
                <a:sym typeface="Symbol"/>
              </a:rPr>
              <a:t>Pearl´s</a:t>
            </a:r>
            <a:r>
              <a:rPr lang="es-MX" dirty="0" smtClean="0">
                <a:solidFill>
                  <a:srgbClr val="00B050"/>
                </a:solidFill>
                <a:sym typeface="Symbol"/>
              </a:rPr>
              <a:t> </a:t>
            </a:r>
            <a:r>
              <a:rPr lang="es-MX" dirty="0" err="1" smtClean="0">
                <a:solidFill>
                  <a:srgbClr val="00B050"/>
                </a:solidFill>
                <a:sym typeface="Symbol"/>
              </a:rPr>
              <a:t>definition</a:t>
            </a:r>
            <a:r>
              <a:rPr lang="es-MX" dirty="0" smtClean="0">
                <a:solidFill>
                  <a:srgbClr val="00B050"/>
                </a:solidFill>
                <a:sym typeface="Symbol"/>
              </a:rPr>
              <a:t> of </a:t>
            </a:r>
            <a:r>
              <a:rPr lang="es-MX" dirty="0" err="1" smtClean="0">
                <a:solidFill>
                  <a:srgbClr val="00B050"/>
                </a:solidFill>
                <a:sym typeface="Symbol"/>
              </a:rPr>
              <a:t>causality</a:t>
            </a:r>
            <a:endParaRPr lang="es-MX" dirty="0" smtClean="0">
              <a:solidFill>
                <a:srgbClr val="00B050"/>
              </a:solidFill>
              <a:sym typeface="Symbol"/>
            </a:endParaRPr>
          </a:p>
          <a:p>
            <a:pPr lvl="1"/>
            <a:endParaRPr lang="es-MX" dirty="0" smtClean="0">
              <a:solidFill>
                <a:srgbClr val="00B050"/>
              </a:solidFill>
              <a:sym typeface="Symbol"/>
            </a:endParaRPr>
          </a:p>
          <a:p>
            <a:r>
              <a:rPr lang="es-MX" dirty="0" err="1" smtClean="0">
                <a:sym typeface="Symbol"/>
              </a:rPr>
              <a:t>Underlying</a:t>
            </a:r>
            <a:r>
              <a:rPr lang="es-MX" dirty="0" smtClean="0">
                <a:sym typeface="Symbol"/>
              </a:rPr>
              <a:t> </a:t>
            </a:r>
            <a:r>
              <a:rPr lang="es-MX" dirty="0" err="1" smtClean="0">
                <a:sym typeface="Symbol"/>
              </a:rPr>
              <a:t>assumption</a:t>
            </a:r>
            <a:r>
              <a:rPr lang="es-MX" dirty="0" smtClean="0">
                <a:sym typeface="Symbol"/>
              </a:rPr>
              <a:t>: </a:t>
            </a:r>
            <a:r>
              <a:rPr lang="es-MX" dirty="0" err="1" smtClean="0">
                <a:solidFill>
                  <a:schemeClr val="tx2"/>
                </a:solidFill>
                <a:sym typeface="Symbol"/>
              </a:rPr>
              <a:t>The</a:t>
            </a:r>
            <a:r>
              <a:rPr lang="es-MX" dirty="0" smtClean="0">
                <a:solidFill>
                  <a:schemeClr val="tx2"/>
                </a:solidFill>
                <a:sym typeface="Symbol"/>
              </a:rPr>
              <a:t> </a:t>
            </a:r>
            <a:r>
              <a:rPr lang="es-MX" dirty="0" err="1" smtClean="0">
                <a:solidFill>
                  <a:schemeClr val="tx2"/>
                </a:solidFill>
                <a:sym typeface="Symbol"/>
              </a:rPr>
              <a:t>distribution</a:t>
            </a:r>
            <a:r>
              <a:rPr lang="es-MX" dirty="0" smtClean="0">
                <a:solidFill>
                  <a:schemeClr val="tx2"/>
                </a:solidFill>
                <a:sym typeface="Symbol"/>
              </a:rPr>
              <a:t> of R (and I) </a:t>
            </a:r>
            <a:r>
              <a:rPr lang="es-MX" dirty="0" err="1" smtClean="0">
                <a:solidFill>
                  <a:schemeClr val="tx2"/>
                </a:solidFill>
                <a:sym typeface="Symbol"/>
              </a:rPr>
              <a:t>remains</a:t>
            </a:r>
            <a:r>
              <a:rPr lang="es-MX" dirty="0" smtClean="0">
                <a:solidFill>
                  <a:schemeClr val="tx2"/>
                </a:solidFill>
                <a:sym typeface="Symbol"/>
              </a:rPr>
              <a:t> </a:t>
            </a:r>
            <a:r>
              <a:rPr lang="es-MX" dirty="0" err="1" smtClean="0">
                <a:solidFill>
                  <a:schemeClr val="tx2"/>
                </a:solidFill>
                <a:sym typeface="Symbol"/>
              </a:rPr>
              <a:t>unaffected</a:t>
            </a:r>
            <a:r>
              <a:rPr lang="es-MX" dirty="0" smtClean="0">
                <a:solidFill>
                  <a:schemeClr val="tx2"/>
                </a:solidFill>
                <a:sym typeface="Symbol"/>
              </a:rPr>
              <a:t> </a:t>
            </a:r>
            <a:r>
              <a:rPr lang="es-MX" dirty="0" err="1" smtClean="0">
                <a:solidFill>
                  <a:schemeClr val="tx2"/>
                </a:solidFill>
                <a:sym typeface="Symbol"/>
              </a:rPr>
              <a:t>by</a:t>
            </a:r>
            <a:r>
              <a:rPr lang="es-MX" dirty="0" smtClean="0">
                <a:solidFill>
                  <a:schemeClr val="tx2"/>
                </a:solidFill>
                <a:sym typeface="Symbol"/>
              </a:rPr>
              <a:t> </a:t>
            </a:r>
            <a:r>
              <a:rPr lang="es-MX" dirty="0" err="1" smtClean="0">
                <a:solidFill>
                  <a:schemeClr val="tx2"/>
                </a:solidFill>
                <a:sym typeface="Symbol"/>
              </a:rPr>
              <a:t>the</a:t>
            </a:r>
            <a:r>
              <a:rPr lang="es-MX" dirty="0" smtClean="0">
                <a:solidFill>
                  <a:schemeClr val="tx2"/>
                </a:solidFill>
                <a:sym typeface="Symbol"/>
              </a:rPr>
              <a:t> </a:t>
            </a:r>
            <a:r>
              <a:rPr lang="es-MX" dirty="0" err="1" smtClean="0">
                <a:solidFill>
                  <a:schemeClr val="tx2"/>
                </a:solidFill>
                <a:sym typeface="Symbol"/>
              </a:rPr>
              <a:t>intervention</a:t>
            </a:r>
            <a:r>
              <a:rPr lang="es-MX" dirty="0" smtClean="0">
                <a:sym typeface="Symbol"/>
              </a:rPr>
              <a:t>.</a:t>
            </a:r>
          </a:p>
          <a:p>
            <a:pPr lvl="1"/>
            <a:r>
              <a:rPr lang="es-MX" dirty="0" err="1" smtClean="0">
                <a:sym typeface="Symbol"/>
              </a:rPr>
              <a:t>Watch</a:t>
            </a:r>
            <a:r>
              <a:rPr lang="es-MX" dirty="0" smtClean="0">
                <a:sym typeface="Symbol"/>
              </a:rPr>
              <a:t> </a:t>
            </a:r>
            <a:r>
              <a:rPr lang="es-MX" dirty="0" err="1" smtClean="0">
                <a:sym typeface="Symbol"/>
              </a:rPr>
              <a:t>out</a:t>
            </a:r>
            <a:r>
              <a:rPr lang="es-MX" dirty="0" smtClean="0">
                <a:sym typeface="Symbol"/>
              </a:rPr>
              <a:t>! </a:t>
            </a:r>
            <a:r>
              <a:rPr lang="es-MX" dirty="0" err="1" smtClean="0">
                <a:sym typeface="Symbol"/>
              </a:rPr>
              <a:t>This</a:t>
            </a:r>
            <a:r>
              <a:rPr lang="es-MX" dirty="0" smtClean="0">
                <a:sym typeface="Symbol"/>
              </a:rPr>
              <a:t> </a:t>
            </a:r>
            <a:r>
              <a:rPr lang="es-MX" dirty="0" err="1" smtClean="0">
                <a:sym typeface="Symbol"/>
              </a:rPr>
              <a:t>is</a:t>
            </a:r>
            <a:r>
              <a:rPr lang="es-MX" dirty="0" smtClean="0">
                <a:sym typeface="Symbol"/>
              </a:rPr>
              <a:t> </a:t>
            </a:r>
            <a:r>
              <a:rPr lang="es-MX" dirty="0" err="1" smtClean="0">
                <a:sym typeface="Symbol"/>
              </a:rPr>
              <a:t>not</a:t>
            </a:r>
            <a:r>
              <a:rPr lang="es-MX" dirty="0" smtClean="0">
                <a:sym typeface="Symbol"/>
              </a:rPr>
              <a:t> trivial  </a:t>
            </a:r>
            <a:r>
              <a:rPr lang="es-MX" dirty="0" err="1" smtClean="0">
                <a:sym typeface="Symbol"/>
              </a:rPr>
              <a:t>serious</a:t>
            </a:r>
            <a:r>
              <a:rPr lang="es-MX" dirty="0" smtClean="0">
                <a:sym typeface="Symbol"/>
              </a:rPr>
              <a:t> </a:t>
            </a:r>
            <a:r>
              <a:rPr lang="es-MX" dirty="0" err="1" smtClean="0">
                <a:sym typeface="Symbol"/>
              </a:rPr>
              <a:t>interventions</a:t>
            </a:r>
            <a:r>
              <a:rPr lang="es-MX" dirty="0" smtClean="0">
                <a:sym typeface="Symbol"/>
              </a:rPr>
              <a:t> </a:t>
            </a:r>
            <a:r>
              <a:rPr lang="es-MX" dirty="0" err="1" smtClean="0">
                <a:sym typeface="Symbol"/>
              </a:rPr>
              <a:t>may</a:t>
            </a:r>
            <a:r>
              <a:rPr lang="es-MX" dirty="0" smtClean="0">
                <a:sym typeface="Symbol"/>
              </a:rPr>
              <a:t> </a:t>
            </a:r>
            <a:r>
              <a:rPr lang="es-MX" dirty="0" err="1" smtClean="0">
                <a:sym typeface="Symbol"/>
              </a:rPr>
              <a:t>distort</a:t>
            </a:r>
            <a:r>
              <a:rPr lang="es-MX" dirty="0" smtClean="0">
                <a:sym typeface="Symbol"/>
              </a:rPr>
              <a:t> </a:t>
            </a:r>
            <a:r>
              <a:rPr lang="es-MX" dirty="0" err="1" smtClean="0">
                <a:sym typeface="Symbol"/>
              </a:rPr>
              <a:t>all</a:t>
            </a:r>
            <a:r>
              <a:rPr lang="es-MX" dirty="0" smtClean="0">
                <a:sym typeface="Symbol"/>
              </a:rPr>
              <a:t> </a:t>
            </a:r>
            <a:r>
              <a:rPr lang="es-MX" dirty="0" err="1" smtClean="0">
                <a:sym typeface="Symbol"/>
              </a:rPr>
              <a:t>relations</a:t>
            </a:r>
            <a:r>
              <a:rPr lang="es-MX" dirty="0" smtClean="0">
                <a:sym typeface="Symbol"/>
              </a:rPr>
              <a:t> [CoxDR2004]</a:t>
            </a:r>
          </a:p>
          <a:p>
            <a:pPr lvl="1"/>
            <a:endParaRPr lang="es-MX" dirty="0" smtClean="0">
              <a:sym typeface="Symbol"/>
            </a:endParaRPr>
          </a:p>
          <a:p>
            <a:r>
              <a:rPr lang="el-GR" dirty="0" smtClean="0">
                <a:sym typeface="Symbol"/>
              </a:rPr>
              <a:t>β</a:t>
            </a:r>
            <a:r>
              <a:rPr lang="es-MX" baseline="-25000" dirty="0" smtClean="0">
                <a:sym typeface="Symbol"/>
              </a:rPr>
              <a:t>CB</a:t>
            </a:r>
            <a:r>
              <a:rPr lang="es-MX" dirty="0" smtClean="0">
                <a:sym typeface="Symbol"/>
              </a:rPr>
              <a:t>=0  C</a:t>
            </a:r>
            <a:r>
              <a:rPr lang="es-MX" dirty="0" smtClean="0">
                <a:latin typeface="Courier New"/>
                <a:cs typeface="Courier New"/>
                <a:sym typeface="Symbol"/>
              </a:rPr>
              <a:t>╨</a:t>
            </a:r>
            <a:r>
              <a:rPr lang="es-MX" dirty="0" smtClean="0">
                <a:sym typeface="Symbol"/>
              </a:rPr>
              <a:t>B  </a:t>
            </a:r>
            <a:r>
              <a:rPr lang="es-MX" dirty="0" smtClean="0">
                <a:solidFill>
                  <a:srgbClr val="FF0000"/>
                </a:solidFill>
                <a:sym typeface="Symbol"/>
              </a:rPr>
              <a:t></a:t>
            </a:r>
            <a:r>
              <a:rPr lang="es-MX" dirty="0" smtClean="0">
                <a:sym typeface="Symbol"/>
              </a:rPr>
              <a:t> P(R|C)=P(R</a:t>
            </a:r>
            <a:r>
              <a:rPr lang="es-MX" dirty="0" smtClean="0">
                <a:latin typeface="Courier New"/>
                <a:cs typeface="Courier New"/>
                <a:sym typeface="Symbol"/>
              </a:rPr>
              <a:t>║</a:t>
            </a:r>
            <a:r>
              <a:rPr lang="es-MX" dirty="0" smtClean="0">
                <a:sym typeface="Symbol"/>
              </a:rPr>
              <a:t>C)</a:t>
            </a:r>
            <a:endParaRPr lang="es-MX" dirty="0" smtClean="0"/>
          </a:p>
        </p:txBody>
      </p:sp>
      <p:sp>
        <p:nvSpPr>
          <p:cNvPr id="6" name="5 CuadroTexto"/>
          <p:cNvSpPr txBox="1"/>
          <p:nvPr/>
        </p:nvSpPr>
        <p:spPr>
          <a:xfrm>
            <a:off x="285721" y="5997379"/>
            <a:ext cx="121444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MX" dirty="0" err="1" smtClean="0"/>
              <a:t>Structural</a:t>
            </a:r>
            <a:endParaRPr lang="es-MX" dirty="0" smtClean="0"/>
          </a:p>
          <a:p>
            <a:r>
              <a:rPr lang="es-MX" dirty="0" err="1" smtClean="0"/>
              <a:t>coefficient</a:t>
            </a:r>
            <a:endParaRPr lang="en-GB" dirty="0"/>
          </a:p>
        </p:txBody>
      </p:sp>
      <p:sp>
        <p:nvSpPr>
          <p:cNvPr id="7" name="6 CuadroTexto"/>
          <p:cNvSpPr txBox="1"/>
          <p:nvPr/>
        </p:nvSpPr>
        <p:spPr>
          <a:xfrm>
            <a:off x="1714480" y="6013738"/>
            <a:ext cx="157163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MX" dirty="0" err="1" smtClean="0"/>
              <a:t>Conditional</a:t>
            </a:r>
            <a:r>
              <a:rPr lang="es-MX" dirty="0" smtClean="0"/>
              <a:t> </a:t>
            </a:r>
            <a:r>
              <a:rPr lang="es-MX" dirty="0" err="1" smtClean="0"/>
              <a:t>independence</a:t>
            </a:r>
            <a:endParaRPr lang="en-GB" dirty="0"/>
          </a:p>
        </p:txBody>
      </p:sp>
      <p:cxnSp>
        <p:nvCxnSpPr>
          <p:cNvPr id="9" name="8 Conector recto de flecha"/>
          <p:cNvCxnSpPr>
            <a:stCxn id="6" idx="0"/>
          </p:cNvCxnSpPr>
          <p:nvPr/>
        </p:nvCxnSpPr>
        <p:spPr>
          <a:xfrm rot="5400000" flipH="1" flipV="1">
            <a:off x="805341" y="5874058"/>
            <a:ext cx="210925" cy="35718"/>
          </a:xfrm>
          <a:prstGeom prst="straightConnector1">
            <a:avLst/>
          </a:prstGeom>
          <a:ln w="2540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a:stCxn id="7" idx="0"/>
          </p:cNvCxnSpPr>
          <p:nvPr/>
        </p:nvCxnSpPr>
        <p:spPr>
          <a:xfrm rot="16200000" flipV="1">
            <a:off x="2321703" y="5835143"/>
            <a:ext cx="285752" cy="71438"/>
          </a:xfrm>
          <a:prstGeom prst="straightConnector1">
            <a:avLst/>
          </a:prstGeom>
          <a:ln w="2540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4929190" y="5429264"/>
            <a:ext cx="3714776" cy="646331"/>
          </a:xfrm>
          <a:prstGeom prst="rect">
            <a:avLst/>
          </a:prstGeom>
          <a:noFill/>
        </p:spPr>
        <p:txBody>
          <a:bodyPr wrap="square" rtlCol="0">
            <a:spAutoFit/>
          </a:bodyPr>
          <a:lstStyle/>
          <a:p>
            <a:r>
              <a:rPr lang="es-MX" dirty="0" smtClean="0">
                <a:solidFill>
                  <a:srgbClr val="00B050"/>
                </a:solidFill>
                <a:sym typeface="Symbol"/>
              </a:rPr>
              <a:t> </a:t>
            </a:r>
            <a:r>
              <a:rPr lang="es-MX" dirty="0" err="1" smtClean="0">
                <a:solidFill>
                  <a:srgbClr val="00B050"/>
                </a:solidFill>
                <a:sym typeface="Symbol"/>
              </a:rPr>
              <a:t>i.e.</a:t>
            </a:r>
            <a:r>
              <a:rPr lang="es-MX" dirty="0" smtClean="0">
                <a:solidFill>
                  <a:srgbClr val="00B050"/>
                </a:solidFill>
                <a:sym typeface="Symbol"/>
              </a:rPr>
              <a:t> </a:t>
            </a:r>
            <a:r>
              <a:rPr lang="es-MX" dirty="0" err="1" smtClean="0">
                <a:solidFill>
                  <a:srgbClr val="00B050"/>
                </a:solidFill>
                <a:sym typeface="Symbol"/>
              </a:rPr>
              <a:t>there</a:t>
            </a:r>
            <a:r>
              <a:rPr lang="es-MX" dirty="0" smtClean="0">
                <a:solidFill>
                  <a:srgbClr val="00B050"/>
                </a:solidFill>
                <a:sym typeface="Symbol"/>
              </a:rPr>
              <a:t> </a:t>
            </a:r>
            <a:r>
              <a:rPr lang="es-MX" dirty="0" err="1" smtClean="0">
                <a:solidFill>
                  <a:srgbClr val="00B050"/>
                </a:solidFill>
                <a:sym typeface="Symbol"/>
              </a:rPr>
              <a:t>is</a:t>
            </a:r>
            <a:r>
              <a:rPr lang="es-MX" dirty="0" smtClean="0">
                <a:solidFill>
                  <a:srgbClr val="00B050"/>
                </a:solidFill>
                <a:sym typeface="Symbol"/>
              </a:rPr>
              <a:t> no </a:t>
            </a:r>
            <a:r>
              <a:rPr lang="es-MX" dirty="0" err="1" smtClean="0">
                <a:solidFill>
                  <a:srgbClr val="00B050"/>
                </a:solidFill>
                <a:sym typeface="Symbol"/>
              </a:rPr>
              <a:t>difference</a:t>
            </a:r>
            <a:r>
              <a:rPr lang="es-MX" dirty="0" smtClean="0">
                <a:solidFill>
                  <a:srgbClr val="00B050"/>
                </a:solidFill>
                <a:sym typeface="Symbol"/>
              </a:rPr>
              <a:t> </a:t>
            </a:r>
            <a:r>
              <a:rPr lang="es-MX" dirty="0" err="1" smtClean="0">
                <a:solidFill>
                  <a:srgbClr val="00B050"/>
                </a:solidFill>
                <a:sym typeface="Symbol"/>
              </a:rPr>
              <a:t>between</a:t>
            </a:r>
            <a:r>
              <a:rPr lang="es-MX" dirty="0" smtClean="0">
                <a:solidFill>
                  <a:srgbClr val="00B050"/>
                </a:solidFill>
                <a:sym typeface="Symbol"/>
              </a:rPr>
              <a:t> </a:t>
            </a:r>
            <a:r>
              <a:rPr lang="es-MX" dirty="0" err="1" smtClean="0">
                <a:solidFill>
                  <a:srgbClr val="00B050"/>
                </a:solidFill>
                <a:sym typeface="Symbol"/>
              </a:rPr>
              <a:t>conditioning</a:t>
            </a:r>
            <a:r>
              <a:rPr lang="es-MX" dirty="0" smtClean="0">
                <a:solidFill>
                  <a:srgbClr val="00B050"/>
                </a:solidFill>
                <a:sym typeface="Symbol"/>
              </a:rPr>
              <a:t> and </a:t>
            </a:r>
            <a:r>
              <a:rPr lang="es-MX" dirty="0" err="1" smtClean="0">
                <a:solidFill>
                  <a:srgbClr val="00B050"/>
                </a:solidFill>
                <a:sym typeface="Symbol"/>
              </a:rPr>
              <a:t>intervention</a:t>
            </a:r>
            <a:endParaRPr lang="en-GB" dirty="0">
              <a:solidFill>
                <a:srgbClr val="00B050"/>
              </a:solidFill>
            </a:endParaRPr>
          </a:p>
        </p:txBody>
      </p:sp>
      <p:sp>
        <p:nvSpPr>
          <p:cNvPr id="11" name="10 Marcador de número de diapositiva"/>
          <p:cNvSpPr>
            <a:spLocks noGrp="1"/>
          </p:cNvSpPr>
          <p:nvPr>
            <p:ph type="sldNum" sz="quarter" idx="12"/>
          </p:nvPr>
        </p:nvSpPr>
        <p:spPr/>
        <p:txBody>
          <a:bodyPr/>
          <a:lstStyle/>
          <a:p>
            <a:fld id="{132FADFE-3B8F-471C-ABF0-DBC7717ECBBC}" type="slidenum">
              <a:rPr lang="es-ES" smtClean="0"/>
              <a:pPr/>
              <a:t>71</a:t>
            </a:fld>
            <a:endParaRPr lang="es-ES"/>
          </a:p>
        </p:txBody>
      </p:sp>
      <p:sp>
        <p:nvSpPr>
          <p:cNvPr id="12" name="11 Marcador de pie de página"/>
          <p:cNvSpPr>
            <a:spLocks noGrp="1"/>
          </p:cNvSpPr>
          <p:nvPr>
            <p:ph type="ftr" sz="quarter" idx="11"/>
          </p:nvPr>
        </p:nvSpPr>
        <p:spPr/>
        <p:txBody>
          <a:bodyPr/>
          <a:lstStyle/>
          <a:p>
            <a:r>
              <a:rPr lang="es-ES" smtClean="0"/>
              <a:t>Felipe Orihuela-Espina (INAOE)</a:t>
            </a:r>
            <a:endParaRPr lang="es-E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Discussion</a:t>
            </a:r>
            <a:endParaRPr lang="en-GB" dirty="0"/>
          </a:p>
        </p:txBody>
      </p:sp>
      <p:sp>
        <p:nvSpPr>
          <p:cNvPr id="8" name="7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AFDFD536-AB16-4BB4-A039-10EAFA0B9BD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72</a:t>
            </a:fld>
            <a:endParaRPr lang="es-E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es-ES_tradnl" altLang="ja-JP" dirty="0" err="1" smtClean="0"/>
              <a:t>Discussion</a:t>
            </a:r>
            <a:endParaRPr lang="es-ES_tradnl" dirty="0"/>
          </a:p>
        </p:txBody>
      </p:sp>
      <p:sp>
        <p:nvSpPr>
          <p:cNvPr id="60419" name="Rectangle 3"/>
          <p:cNvSpPr>
            <a:spLocks noGrp="1" noChangeArrowheads="1"/>
          </p:cNvSpPr>
          <p:nvPr>
            <p:ph type="body" idx="1"/>
          </p:nvPr>
        </p:nvSpPr>
        <p:spPr/>
        <p:txBody>
          <a:bodyPr>
            <a:normAutofit lnSpcReduction="10000"/>
          </a:bodyPr>
          <a:lstStyle/>
          <a:p>
            <a:r>
              <a:rPr lang="es-ES_tradnl" altLang="ja-JP" dirty="0" err="1" smtClean="0">
                <a:solidFill>
                  <a:srgbClr val="FF0000"/>
                </a:solidFill>
              </a:rPr>
              <a:t>Discussion</a:t>
            </a:r>
            <a:r>
              <a:rPr lang="es-ES_tradnl" altLang="ja-JP" dirty="0" smtClean="0"/>
              <a:t>: </a:t>
            </a:r>
            <a:r>
              <a:rPr lang="es-ES_tradnl" altLang="ja-JP" dirty="0" err="1" smtClean="0"/>
              <a:t>This</a:t>
            </a:r>
            <a:r>
              <a:rPr lang="es-ES_tradnl" altLang="ja-JP" dirty="0" smtClean="0"/>
              <a:t> </a:t>
            </a:r>
            <a:r>
              <a:rPr lang="es-ES_tradnl" altLang="ja-JP" dirty="0" err="1" smtClean="0"/>
              <a:t>is</a:t>
            </a:r>
            <a:r>
              <a:rPr lang="es-ES_tradnl" altLang="ja-JP" dirty="0" smtClean="0"/>
              <a:t> </a:t>
            </a:r>
            <a:r>
              <a:rPr lang="es-ES_tradnl" altLang="ja-JP" dirty="0" err="1" smtClean="0"/>
              <a:t>where</a:t>
            </a:r>
            <a:r>
              <a:rPr lang="es-ES_tradnl" altLang="ja-JP" dirty="0" smtClean="0"/>
              <a:t> </a:t>
            </a:r>
            <a:r>
              <a:rPr lang="es-ES_tradnl" altLang="ja-JP" dirty="0" err="1" smtClean="0"/>
              <a:t>you</a:t>
            </a:r>
            <a:r>
              <a:rPr lang="es-ES_tradnl" altLang="ja-JP" dirty="0" smtClean="0"/>
              <a:t> </a:t>
            </a:r>
            <a:r>
              <a:rPr lang="es-ES_tradnl" altLang="ja-JP" dirty="0" err="1" smtClean="0">
                <a:solidFill>
                  <a:schemeClr val="accent3"/>
                </a:solidFill>
              </a:rPr>
              <a:t>evaluate</a:t>
            </a:r>
            <a:r>
              <a:rPr lang="es-ES_tradnl" altLang="ja-JP" dirty="0" smtClean="0">
                <a:solidFill>
                  <a:schemeClr val="accent3"/>
                </a:solidFill>
              </a:rPr>
              <a:t> </a:t>
            </a:r>
            <a:r>
              <a:rPr lang="es-ES_tradnl" altLang="ja-JP" dirty="0" err="1" smtClean="0">
                <a:solidFill>
                  <a:schemeClr val="accent3"/>
                </a:solidFill>
              </a:rPr>
              <a:t>your</a:t>
            </a:r>
            <a:r>
              <a:rPr lang="es-ES_tradnl" altLang="ja-JP" dirty="0" smtClean="0">
                <a:solidFill>
                  <a:schemeClr val="accent3"/>
                </a:solidFill>
              </a:rPr>
              <a:t> </a:t>
            </a:r>
            <a:r>
              <a:rPr lang="es-ES_tradnl" altLang="ja-JP" dirty="0" err="1" smtClean="0">
                <a:solidFill>
                  <a:schemeClr val="accent3"/>
                </a:solidFill>
              </a:rPr>
              <a:t>findings</a:t>
            </a:r>
            <a:r>
              <a:rPr lang="es-ES_tradnl" altLang="ja-JP" dirty="0" smtClean="0">
                <a:solidFill>
                  <a:schemeClr val="accent3"/>
                </a:solidFill>
              </a:rPr>
              <a:t> and </a:t>
            </a:r>
            <a:r>
              <a:rPr lang="es-ES_tradnl" altLang="ja-JP" dirty="0" err="1" smtClean="0">
                <a:solidFill>
                  <a:schemeClr val="accent3"/>
                </a:solidFill>
              </a:rPr>
              <a:t>contextualize</a:t>
            </a:r>
            <a:r>
              <a:rPr lang="es-ES_tradnl" altLang="ja-JP" dirty="0" smtClean="0">
                <a:solidFill>
                  <a:schemeClr val="accent3"/>
                </a:solidFill>
              </a:rPr>
              <a:t> </a:t>
            </a:r>
            <a:r>
              <a:rPr lang="es-ES_tradnl" altLang="ja-JP" dirty="0" err="1" smtClean="0">
                <a:solidFill>
                  <a:schemeClr val="accent3"/>
                </a:solidFill>
              </a:rPr>
              <a:t>them</a:t>
            </a:r>
            <a:r>
              <a:rPr lang="es-ES_tradnl" altLang="ja-JP" dirty="0" smtClean="0">
                <a:solidFill>
                  <a:schemeClr val="accent3"/>
                </a:solidFill>
              </a:rPr>
              <a:t> </a:t>
            </a:r>
            <a:r>
              <a:rPr lang="es-ES_tradnl" altLang="ja-JP" dirty="0" err="1" smtClean="0"/>
              <a:t>with</a:t>
            </a:r>
            <a:r>
              <a:rPr lang="es-ES_tradnl" altLang="ja-JP" dirty="0" smtClean="0"/>
              <a:t> </a:t>
            </a:r>
            <a:r>
              <a:rPr lang="es-ES_tradnl" altLang="ja-JP" dirty="0" err="1" smtClean="0"/>
              <a:t>accepted</a:t>
            </a:r>
            <a:r>
              <a:rPr lang="es-ES_tradnl" altLang="ja-JP" dirty="0" smtClean="0"/>
              <a:t> </a:t>
            </a:r>
            <a:r>
              <a:rPr lang="es-ES_tradnl" altLang="ja-JP" dirty="0" err="1" smtClean="0"/>
              <a:t>knowledge</a:t>
            </a:r>
            <a:endParaRPr lang="es-ES_tradnl" altLang="ja-JP" dirty="0" smtClean="0"/>
          </a:p>
          <a:p>
            <a:pPr lvl="1"/>
            <a:r>
              <a:rPr lang="es-ES_tradnl" dirty="0" err="1" smtClean="0"/>
              <a:t>Identify</a:t>
            </a:r>
            <a:r>
              <a:rPr lang="es-ES_tradnl" dirty="0" smtClean="0"/>
              <a:t> </a:t>
            </a:r>
            <a:r>
              <a:rPr lang="es-ES_tradnl" dirty="0" err="1" smtClean="0"/>
              <a:t>your</a:t>
            </a:r>
            <a:r>
              <a:rPr lang="es-ES_tradnl" dirty="0" smtClean="0"/>
              <a:t> </a:t>
            </a:r>
            <a:r>
              <a:rPr lang="es-ES_tradnl" dirty="0" err="1" smtClean="0"/>
              <a:t>own</a:t>
            </a:r>
            <a:r>
              <a:rPr lang="es-ES_tradnl" dirty="0" smtClean="0"/>
              <a:t> </a:t>
            </a:r>
            <a:r>
              <a:rPr lang="es-ES_tradnl" dirty="0" err="1" smtClean="0"/>
              <a:t>weaknesses</a:t>
            </a:r>
            <a:r>
              <a:rPr lang="es-ES_tradnl" dirty="0" smtClean="0"/>
              <a:t>, </a:t>
            </a:r>
            <a:r>
              <a:rPr lang="es-ES_tradnl" dirty="0" err="1" smtClean="0"/>
              <a:t>assumptions</a:t>
            </a:r>
            <a:r>
              <a:rPr lang="es-ES_tradnl" dirty="0" smtClean="0"/>
              <a:t> (</a:t>
            </a:r>
            <a:r>
              <a:rPr lang="es-ES_tradnl" dirty="0" err="1" smtClean="0"/>
              <a:t>especially</a:t>
            </a:r>
            <a:r>
              <a:rPr lang="es-ES_tradnl" dirty="0" smtClean="0"/>
              <a:t> </a:t>
            </a:r>
            <a:r>
              <a:rPr lang="es-ES_tradnl" dirty="0" err="1" smtClean="0"/>
              <a:t>those</a:t>
            </a:r>
            <a:r>
              <a:rPr lang="es-ES_tradnl" dirty="0" smtClean="0"/>
              <a:t> </a:t>
            </a:r>
            <a:r>
              <a:rPr lang="es-ES_tradnl" dirty="0" err="1" smtClean="0"/>
              <a:t>hidden</a:t>
            </a:r>
            <a:r>
              <a:rPr lang="es-ES_tradnl" dirty="0" smtClean="0"/>
              <a:t> </a:t>
            </a:r>
            <a:r>
              <a:rPr lang="es-ES_tradnl" dirty="0" err="1" smtClean="0"/>
              <a:t>or</a:t>
            </a:r>
            <a:r>
              <a:rPr lang="es-ES_tradnl" dirty="0" smtClean="0"/>
              <a:t> </a:t>
            </a:r>
            <a:r>
              <a:rPr lang="es-ES_tradnl" dirty="0" err="1" smtClean="0"/>
              <a:t>not</a:t>
            </a:r>
            <a:r>
              <a:rPr lang="es-ES_tradnl" dirty="0" smtClean="0"/>
              <a:t> </a:t>
            </a:r>
            <a:r>
              <a:rPr lang="es-ES_tradnl" dirty="0" err="1" smtClean="0"/>
              <a:t>obvious</a:t>
            </a:r>
            <a:r>
              <a:rPr lang="es-ES_tradnl" dirty="0" smtClean="0"/>
              <a:t>), </a:t>
            </a:r>
            <a:r>
              <a:rPr lang="es-ES_tradnl" dirty="0" err="1" smtClean="0"/>
              <a:t>biases</a:t>
            </a:r>
            <a:r>
              <a:rPr lang="es-ES_tradnl" dirty="0" smtClean="0"/>
              <a:t>, </a:t>
            </a:r>
            <a:r>
              <a:rPr lang="es-ES_tradnl" dirty="0" err="1" smtClean="0"/>
              <a:t>etc</a:t>
            </a:r>
            <a:endParaRPr lang="es-ES_tradnl" dirty="0" smtClean="0"/>
          </a:p>
          <a:p>
            <a:pPr lvl="1"/>
            <a:r>
              <a:rPr lang="es-ES_tradnl" dirty="0" smtClean="0"/>
              <a:t>Be </a:t>
            </a:r>
            <a:r>
              <a:rPr lang="es-ES_tradnl" dirty="0" err="1" smtClean="0"/>
              <a:t>critical</a:t>
            </a:r>
            <a:r>
              <a:rPr lang="es-ES_tradnl" dirty="0" smtClean="0"/>
              <a:t> and </a:t>
            </a:r>
            <a:r>
              <a:rPr lang="es-ES_tradnl" dirty="0" err="1" smtClean="0"/>
              <a:t>objective</a:t>
            </a:r>
            <a:r>
              <a:rPr lang="es-ES_tradnl" dirty="0" smtClean="0"/>
              <a:t> </a:t>
            </a:r>
            <a:r>
              <a:rPr lang="es-ES_tradnl" dirty="0" err="1" smtClean="0"/>
              <a:t>to</a:t>
            </a:r>
            <a:r>
              <a:rPr lang="es-ES_tradnl" dirty="0" smtClean="0"/>
              <a:t> </a:t>
            </a:r>
            <a:r>
              <a:rPr lang="es-ES_tradnl" dirty="0" err="1" smtClean="0"/>
              <a:t>your</a:t>
            </a:r>
            <a:r>
              <a:rPr lang="es-ES_tradnl" dirty="0" smtClean="0"/>
              <a:t> </a:t>
            </a:r>
            <a:r>
              <a:rPr lang="es-ES_tradnl" dirty="0" err="1" smtClean="0"/>
              <a:t>own</a:t>
            </a:r>
            <a:r>
              <a:rPr lang="es-ES_tradnl" dirty="0" smtClean="0"/>
              <a:t> </a:t>
            </a:r>
            <a:r>
              <a:rPr lang="es-ES_tradnl" dirty="0" err="1" smtClean="0"/>
              <a:t>work</a:t>
            </a:r>
            <a:endParaRPr lang="es-ES_tradnl" dirty="0" smtClean="0"/>
          </a:p>
          <a:p>
            <a:pPr lvl="1"/>
            <a:r>
              <a:rPr lang="es-ES_tradnl" dirty="0" err="1" smtClean="0"/>
              <a:t>Contextualize</a:t>
            </a:r>
            <a:r>
              <a:rPr lang="es-ES_tradnl" dirty="0" smtClean="0"/>
              <a:t> </a:t>
            </a:r>
            <a:r>
              <a:rPr lang="es-ES_tradnl" dirty="0" err="1" smtClean="0"/>
              <a:t>with</a:t>
            </a:r>
            <a:r>
              <a:rPr lang="es-ES_tradnl" dirty="0" smtClean="0"/>
              <a:t> </a:t>
            </a:r>
            <a:r>
              <a:rPr lang="es-ES_tradnl" dirty="0" err="1" smtClean="0"/>
              <a:t>accepted</a:t>
            </a:r>
            <a:r>
              <a:rPr lang="es-ES_tradnl" dirty="0" smtClean="0"/>
              <a:t> </a:t>
            </a:r>
            <a:r>
              <a:rPr lang="es-ES_tradnl" dirty="0" err="1" smtClean="0"/>
              <a:t>knowledge</a:t>
            </a:r>
            <a:r>
              <a:rPr lang="es-ES_tradnl" dirty="0" smtClean="0"/>
              <a:t> (</a:t>
            </a:r>
            <a:r>
              <a:rPr lang="es-ES_tradnl" b="1" dirty="0" err="1" smtClean="0">
                <a:solidFill>
                  <a:srgbClr val="FF0000"/>
                </a:solidFill>
              </a:rPr>
              <a:t>nomological</a:t>
            </a:r>
            <a:r>
              <a:rPr lang="es-ES_tradnl" b="1" dirty="0" smtClean="0">
                <a:solidFill>
                  <a:srgbClr val="FF0000"/>
                </a:solidFill>
              </a:rPr>
              <a:t> </a:t>
            </a:r>
            <a:r>
              <a:rPr lang="es-ES_tradnl" b="1" dirty="0" err="1" smtClean="0">
                <a:solidFill>
                  <a:srgbClr val="FF0000"/>
                </a:solidFill>
              </a:rPr>
              <a:t>validity</a:t>
            </a:r>
            <a:r>
              <a:rPr lang="es-ES_tradnl" dirty="0" smtClean="0"/>
              <a:t>)</a:t>
            </a:r>
          </a:p>
          <a:p>
            <a:pPr lvl="2"/>
            <a:r>
              <a:rPr lang="es-ES_tradnl" dirty="0" smtClean="0"/>
              <a:t>A </a:t>
            </a:r>
            <a:r>
              <a:rPr lang="es-ES_tradnl" dirty="0" err="1" smtClean="0"/>
              <a:t>strong</a:t>
            </a:r>
            <a:r>
              <a:rPr lang="es-ES_tradnl" dirty="0" smtClean="0"/>
              <a:t> </a:t>
            </a:r>
            <a:r>
              <a:rPr lang="es-ES_tradnl" dirty="0" err="1" smtClean="0"/>
              <a:t>discussion</a:t>
            </a:r>
            <a:r>
              <a:rPr lang="es-ES_tradnl" dirty="0" smtClean="0"/>
              <a:t> </a:t>
            </a:r>
            <a:r>
              <a:rPr lang="es-ES_tradnl" dirty="0" err="1" smtClean="0"/>
              <a:t>saves</a:t>
            </a:r>
            <a:r>
              <a:rPr lang="es-ES_tradnl" dirty="0" smtClean="0"/>
              <a:t> a </a:t>
            </a:r>
            <a:r>
              <a:rPr lang="es-ES_tradnl" dirty="0" err="1" smtClean="0"/>
              <a:t>weak</a:t>
            </a:r>
            <a:r>
              <a:rPr lang="es-ES_tradnl" dirty="0" smtClean="0"/>
              <a:t> </a:t>
            </a:r>
            <a:r>
              <a:rPr lang="es-ES_tradnl" dirty="0" err="1" smtClean="0"/>
              <a:t>thesis</a:t>
            </a:r>
            <a:r>
              <a:rPr lang="es-ES_tradnl" dirty="0" smtClean="0"/>
              <a:t>; a </a:t>
            </a:r>
            <a:r>
              <a:rPr lang="es-ES_tradnl" dirty="0" err="1" smtClean="0"/>
              <a:t>weak</a:t>
            </a:r>
            <a:r>
              <a:rPr lang="es-ES_tradnl" dirty="0" smtClean="0"/>
              <a:t> </a:t>
            </a:r>
            <a:r>
              <a:rPr lang="es-ES_tradnl" dirty="0" err="1" smtClean="0"/>
              <a:t>discussion</a:t>
            </a:r>
            <a:r>
              <a:rPr lang="es-ES_tradnl" dirty="0" smtClean="0"/>
              <a:t> </a:t>
            </a:r>
            <a:r>
              <a:rPr lang="es-ES_tradnl" dirty="0" err="1" smtClean="0"/>
              <a:t>spoils</a:t>
            </a:r>
            <a:r>
              <a:rPr lang="es-ES_tradnl" dirty="0" smtClean="0"/>
              <a:t> a </a:t>
            </a:r>
            <a:r>
              <a:rPr lang="es-ES_tradnl" dirty="0" err="1" smtClean="0"/>
              <a:t>good</a:t>
            </a:r>
            <a:r>
              <a:rPr lang="es-ES_tradnl" dirty="0" smtClean="0"/>
              <a:t> </a:t>
            </a:r>
            <a:r>
              <a:rPr lang="es-ES_tradnl" dirty="0" err="1" smtClean="0"/>
              <a:t>thesis</a:t>
            </a:r>
            <a:endParaRPr lang="es-ES_tradnl" dirty="0" smtClean="0"/>
          </a:p>
        </p:txBody>
      </p:sp>
      <p:sp>
        <p:nvSpPr>
          <p:cNvPr id="4" name="Date Placeholder 3"/>
          <p:cNvSpPr>
            <a:spLocks noGrp="1"/>
          </p:cNvSpPr>
          <p:nvPr>
            <p:ph type="dt" sz="half" idx="10"/>
          </p:nvPr>
        </p:nvSpPr>
        <p:spPr/>
        <p:txBody>
          <a:bodyPr/>
          <a:lstStyle/>
          <a:p>
            <a:fld id="{D37CA8FD-5156-824A-9100-372B1C7C26AA}"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14478F0F-C85E-634E-9A5B-01A922E1D41E}" type="slidenum">
              <a:rPr lang="es-ES_tradnl" smtClean="0"/>
              <a:pPr/>
              <a:t>73</a:t>
            </a:fld>
            <a:endParaRPr lang="es-ES_tradnl"/>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Discussion</a:t>
            </a:r>
            <a:endParaRPr lang="en-GB" dirty="0"/>
          </a:p>
        </p:txBody>
      </p:sp>
      <p:sp>
        <p:nvSpPr>
          <p:cNvPr id="3" name="2 Marcador de contenido"/>
          <p:cNvSpPr>
            <a:spLocks noGrp="1"/>
          </p:cNvSpPr>
          <p:nvPr>
            <p:ph idx="1"/>
          </p:nvPr>
        </p:nvSpPr>
        <p:spPr>
          <a:xfrm>
            <a:off x="467544" y="1124744"/>
            <a:ext cx="8229600" cy="5054617"/>
          </a:xfrm>
        </p:spPr>
        <p:txBody>
          <a:bodyPr>
            <a:noAutofit/>
          </a:bodyPr>
          <a:lstStyle/>
          <a:p>
            <a:pPr algn="ctr">
              <a:buNone/>
            </a:pPr>
            <a:endParaRPr lang="es-MX" sz="4000" dirty="0" smtClean="0"/>
          </a:p>
          <a:p>
            <a:pPr algn="ctr">
              <a:buNone/>
            </a:pPr>
            <a:r>
              <a:rPr lang="es-MX" sz="6000" b="1" dirty="0" err="1" smtClean="0">
                <a:solidFill>
                  <a:srgbClr val="FF0000"/>
                </a:solidFill>
              </a:rPr>
              <a:t>Discussion</a:t>
            </a:r>
            <a:r>
              <a:rPr lang="es-MX" sz="6000" b="1" dirty="0" smtClean="0">
                <a:solidFill>
                  <a:srgbClr val="FF0000"/>
                </a:solidFill>
              </a:rPr>
              <a:t> </a:t>
            </a:r>
            <a:r>
              <a:rPr lang="es-MX" sz="6000" b="1" dirty="0" err="1" smtClean="0">
                <a:solidFill>
                  <a:srgbClr val="FF0000"/>
                </a:solidFill>
              </a:rPr>
              <a:t>is</a:t>
            </a:r>
            <a:r>
              <a:rPr lang="es-MX" sz="6000" b="1" dirty="0" smtClean="0">
                <a:solidFill>
                  <a:srgbClr val="FF0000"/>
                </a:solidFill>
              </a:rPr>
              <a:t> NOT a re-</a:t>
            </a:r>
            <a:r>
              <a:rPr lang="es-MX" sz="6000" b="1" dirty="0" err="1" smtClean="0">
                <a:solidFill>
                  <a:srgbClr val="FF0000"/>
                </a:solidFill>
              </a:rPr>
              <a:t>statement</a:t>
            </a:r>
            <a:r>
              <a:rPr lang="es-MX" sz="6000" b="1" dirty="0" smtClean="0">
                <a:solidFill>
                  <a:srgbClr val="FF0000"/>
                </a:solidFill>
              </a:rPr>
              <a:t> of </a:t>
            </a:r>
            <a:r>
              <a:rPr lang="es-MX" sz="6000" b="1" dirty="0" err="1" smtClean="0">
                <a:solidFill>
                  <a:srgbClr val="FF0000"/>
                </a:solidFill>
              </a:rPr>
              <a:t>your</a:t>
            </a:r>
            <a:r>
              <a:rPr lang="es-MX" sz="6000" b="1" dirty="0" smtClean="0">
                <a:solidFill>
                  <a:srgbClr val="FF0000"/>
                </a:solidFill>
              </a:rPr>
              <a:t> </a:t>
            </a:r>
            <a:r>
              <a:rPr lang="es-MX" sz="6000" b="1" dirty="0" err="1" smtClean="0">
                <a:solidFill>
                  <a:srgbClr val="FF0000"/>
                </a:solidFill>
              </a:rPr>
              <a:t>results</a:t>
            </a:r>
            <a:endParaRPr lang="en-GB" sz="6000" b="1" dirty="0">
              <a:solidFill>
                <a:srgbClr val="FF0000"/>
              </a:solidFill>
            </a:endParaRPr>
          </a:p>
        </p:txBody>
      </p:sp>
      <p:sp>
        <p:nvSpPr>
          <p:cNvPr id="4" name="3 Marcador de fecha"/>
          <p:cNvSpPr>
            <a:spLocks noGrp="1"/>
          </p:cNvSpPr>
          <p:nvPr>
            <p:ph type="dt" sz="half" idx="10"/>
          </p:nvPr>
        </p:nvSpPr>
        <p:spPr/>
        <p:txBody>
          <a:bodyPr/>
          <a:lstStyle/>
          <a:p>
            <a:fld id="{AFDFD536-AB16-4BB4-A039-10EAFA0B9BD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74</a:t>
            </a:fld>
            <a:endParaRPr lang="es-E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Discussion</a:t>
            </a:r>
            <a:endParaRPr lang="en-GB" dirty="0"/>
          </a:p>
        </p:txBody>
      </p:sp>
      <p:sp>
        <p:nvSpPr>
          <p:cNvPr id="9" name="8 Marcador de contenido"/>
          <p:cNvSpPr>
            <a:spLocks noGrp="1"/>
          </p:cNvSpPr>
          <p:nvPr>
            <p:ph idx="1"/>
          </p:nvPr>
        </p:nvSpPr>
        <p:spPr/>
        <p:txBody>
          <a:bodyPr>
            <a:normAutofit/>
          </a:bodyPr>
          <a:lstStyle/>
          <a:p>
            <a:r>
              <a:rPr lang="es-MX" dirty="0" err="1" smtClean="0"/>
              <a:t>When</a:t>
            </a:r>
            <a:r>
              <a:rPr lang="es-MX" dirty="0" smtClean="0"/>
              <a:t> </a:t>
            </a:r>
            <a:r>
              <a:rPr lang="es-MX" dirty="0" err="1" smtClean="0"/>
              <a:t>reporting</a:t>
            </a:r>
            <a:r>
              <a:rPr lang="es-MX" dirty="0" smtClean="0"/>
              <a:t> </a:t>
            </a:r>
            <a:r>
              <a:rPr lang="es-MX" dirty="0" err="1" smtClean="0"/>
              <a:t>your</a:t>
            </a:r>
            <a:r>
              <a:rPr lang="es-MX" dirty="0" smtClean="0"/>
              <a:t> </a:t>
            </a:r>
            <a:r>
              <a:rPr lang="es-MX" dirty="0" err="1" smtClean="0"/>
              <a:t>results</a:t>
            </a:r>
            <a:r>
              <a:rPr lang="es-MX" dirty="0" smtClean="0"/>
              <a:t>, </a:t>
            </a:r>
            <a:r>
              <a:rPr lang="es-MX" dirty="0" err="1" smtClean="0">
                <a:solidFill>
                  <a:srgbClr val="FF0000"/>
                </a:solidFill>
              </a:rPr>
              <a:t>discussion</a:t>
            </a:r>
            <a:r>
              <a:rPr lang="es-MX" dirty="0" smtClean="0"/>
              <a:t> </a:t>
            </a:r>
            <a:r>
              <a:rPr lang="es-MX" dirty="0" err="1" smtClean="0"/>
              <a:t>is</a:t>
            </a:r>
            <a:r>
              <a:rPr lang="es-MX" dirty="0" smtClean="0"/>
              <a:t> </a:t>
            </a:r>
            <a:r>
              <a:rPr lang="es-MX" dirty="0" err="1" smtClean="0"/>
              <a:t>the</a:t>
            </a:r>
            <a:r>
              <a:rPr lang="es-MX" dirty="0" smtClean="0"/>
              <a:t> </a:t>
            </a:r>
            <a:r>
              <a:rPr lang="es-MX" i="1" dirty="0" err="1" smtClean="0">
                <a:solidFill>
                  <a:srgbClr val="0070C0"/>
                </a:solidFill>
              </a:rPr>
              <a:t>critical</a:t>
            </a:r>
            <a:r>
              <a:rPr lang="es-MX" dirty="0" smtClean="0"/>
              <a:t> (in </a:t>
            </a:r>
            <a:r>
              <a:rPr lang="es-MX" dirty="0" err="1" smtClean="0"/>
              <a:t>both</a:t>
            </a:r>
            <a:r>
              <a:rPr lang="es-MX" dirty="0" smtClean="0"/>
              <a:t> </a:t>
            </a:r>
            <a:r>
              <a:rPr lang="es-MX" dirty="0" err="1" smtClean="0"/>
              <a:t>senses</a:t>
            </a:r>
            <a:r>
              <a:rPr lang="es-MX" dirty="0" smtClean="0"/>
              <a:t>; fundamental and </a:t>
            </a:r>
            <a:r>
              <a:rPr lang="es-MX" dirty="0" err="1" smtClean="0"/>
              <a:t>criticism</a:t>
            </a:r>
            <a:r>
              <a:rPr lang="es-MX" dirty="0" smtClean="0"/>
              <a:t>) </a:t>
            </a:r>
            <a:r>
              <a:rPr lang="es-MX" dirty="0" err="1" smtClean="0"/>
              <a:t>element</a:t>
            </a:r>
            <a:r>
              <a:rPr lang="es-MX" dirty="0" smtClean="0"/>
              <a:t>.</a:t>
            </a:r>
          </a:p>
          <a:p>
            <a:endParaRPr lang="es-MX" dirty="0" smtClean="0"/>
          </a:p>
          <a:p>
            <a:r>
              <a:rPr lang="en-GB" i="1" dirty="0" smtClean="0">
                <a:solidFill>
                  <a:srgbClr val="00B050"/>
                </a:solidFill>
              </a:rPr>
              <a:t>“If you have nothing to discuss, then your paper is not worth more than the actual paper it is written on!”</a:t>
            </a:r>
            <a:r>
              <a:rPr lang="en-GB" dirty="0" smtClean="0"/>
              <a:t> [RamakantanR2007]</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75</a:t>
            </a:fld>
            <a:endParaRPr lang="es-E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Discussion</a:t>
            </a:r>
            <a:endParaRPr lang="en-GB" dirty="0"/>
          </a:p>
        </p:txBody>
      </p:sp>
      <p:sp>
        <p:nvSpPr>
          <p:cNvPr id="9" name="8 Marcador de contenido"/>
          <p:cNvSpPr>
            <a:spLocks noGrp="1"/>
          </p:cNvSpPr>
          <p:nvPr>
            <p:ph idx="1"/>
          </p:nvPr>
        </p:nvSpPr>
        <p:spPr/>
        <p:txBody>
          <a:bodyPr>
            <a:normAutofit/>
          </a:bodyPr>
          <a:lstStyle/>
          <a:p>
            <a:r>
              <a:rPr lang="es-MX" dirty="0" err="1" smtClean="0"/>
              <a:t>Discussion</a:t>
            </a:r>
            <a:r>
              <a:rPr lang="es-MX" dirty="0" smtClean="0"/>
              <a:t> </a:t>
            </a:r>
            <a:r>
              <a:rPr lang="es-MX" dirty="0" err="1" smtClean="0"/>
              <a:t>aims</a:t>
            </a:r>
            <a:r>
              <a:rPr lang="es-MX" dirty="0" smtClean="0"/>
              <a:t> at:</a:t>
            </a:r>
          </a:p>
          <a:p>
            <a:pPr lvl="1"/>
            <a:r>
              <a:rPr lang="en-GB" dirty="0" smtClean="0"/>
              <a:t>Explaining the </a:t>
            </a:r>
            <a:r>
              <a:rPr lang="en-GB" i="1" dirty="0" smtClean="0"/>
              <a:t>meaning</a:t>
            </a:r>
            <a:r>
              <a:rPr lang="en-GB" dirty="0" smtClean="0"/>
              <a:t> of the results to the reader [HessDR2004]</a:t>
            </a:r>
          </a:p>
          <a:p>
            <a:pPr lvl="1"/>
            <a:r>
              <a:rPr lang="en-GB" dirty="0" smtClean="0"/>
              <a:t>State your interpretations and opinions, explain the implications of your findings, and make suggestions for future research</a:t>
            </a:r>
          </a:p>
          <a:p>
            <a:pPr lvl="2"/>
            <a:r>
              <a:rPr lang="en-GB" dirty="0" smtClean="0"/>
              <a:t>[“Fourteen Steps to Writing an Effective Discussion Section” - http://www.sfedit.net/discussion.pdf]</a:t>
            </a:r>
            <a:endParaRPr lang="es-MX" dirty="0" smtClean="0"/>
          </a:p>
          <a:p>
            <a:pPr lvl="1"/>
            <a:r>
              <a:rPr lang="en-GB" dirty="0" smtClean="0"/>
              <a:t>Bring out all the pros and cons of the results, and critical appraisal of the research [RamakantanR2007]</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76</a:t>
            </a:fld>
            <a:endParaRPr lang="es-E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Discussion</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77</a:t>
            </a:fld>
            <a:endParaRPr lang="es-ES"/>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853764"/>
            <a:ext cx="8229600" cy="3490198"/>
          </a:xfrm>
          <a:prstGeom prst="rect">
            <a:avLst/>
          </a:prstGeom>
          <a:noFill/>
          <a:ln w="9525">
            <a:noFill/>
            <a:miter lim="800000"/>
            <a:headEnd/>
            <a:tailEnd/>
          </a:ln>
        </p:spPr>
      </p:pic>
      <p:sp>
        <p:nvSpPr>
          <p:cNvPr id="8" name="7 CuadroTexto"/>
          <p:cNvSpPr txBox="1"/>
          <p:nvPr/>
        </p:nvSpPr>
        <p:spPr>
          <a:xfrm>
            <a:off x="5364088" y="5733256"/>
            <a:ext cx="2617127" cy="369332"/>
          </a:xfrm>
          <a:prstGeom prst="rect">
            <a:avLst/>
          </a:prstGeom>
          <a:noFill/>
        </p:spPr>
        <p:txBody>
          <a:bodyPr wrap="none" rtlCol="0">
            <a:spAutoFit/>
          </a:bodyPr>
          <a:lstStyle/>
          <a:p>
            <a:r>
              <a:rPr lang="es-MX" dirty="0" err="1" smtClean="0"/>
              <a:t>Table</a:t>
            </a:r>
            <a:r>
              <a:rPr lang="es-MX" dirty="0" smtClean="0"/>
              <a:t> </a:t>
            </a:r>
            <a:r>
              <a:rPr lang="es-MX" dirty="0" err="1" smtClean="0"/>
              <a:t>from</a:t>
            </a:r>
            <a:r>
              <a:rPr lang="es-MX" dirty="0" smtClean="0"/>
              <a:t>: [HessDR2004]</a:t>
            </a:r>
            <a:endParaRPr lang="en-GB" dirty="0"/>
          </a:p>
        </p:txBody>
      </p:sp>
      <p:sp>
        <p:nvSpPr>
          <p:cNvPr id="9" name="8 Rectángulo redondeado"/>
          <p:cNvSpPr/>
          <p:nvPr/>
        </p:nvSpPr>
        <p:spPr>
          <a:xfrm>
            <a:off x="7452320" y="3140968"/>
            <a:ext cx="1490464"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Nomological</a:t>
            </a:r>
            <a:r>
              <a:rPr lang="es-MX" dirty="0" smtClean="0"/>
              <a:t> </a:t>
            </a:r>
            <a:r>
              <a:rPr lang="es-MX" dirty="0" err="1" smtClean="0"/>
              <a:t>validity</a:t>
            </a:r>
            <a:endParaRPr lang="en-GB" dirty="0"/>
          </a:p>
        </p:txBody>
      </p:sp>
      <p:cxnSp>
        <p:nvCxnSpPr>
          <p:cNvPr id="11" name="10 Conector recto de flecha"/>
          <p:cNvCxnSpPr>
            <a:stCxn id="9" idx="1"/>
          </p:cNvCxnSpPr>
          <p:nvPr/>
        </p:nvCxnSpPr>
        <p:spPr>
          <a:xfrm flipH="1">
            <a:off x="5724128" y="3454152"/>
            <a:ext cx="1728192" cy="46856"/>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Discussion</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78</a:t>
            </a:fld>
            <a:endParaRPr lang="es-ES"/>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666729"/>
            <a:ext cx="8229600" cy="3864268"/>
          </a:xfrm>
          <a:prstGeom prst="rect">
            <a:avLst/>
          </a:prstGeom>
          <a:noFill/>
          <a:ln w="9525">
            <a:noFill/>
            <a:miter lim="800000"/>
            <a:headEnd/>
            <a:tailEnd/>
          </a:ln>
        </p:spPr>
      </p:pic>
      <p:sp>
        <p:nvSpPr>
          <p:cNvPr id="8" name="7 CuadroTexto"/>
          <p:cNvSpPr txBox="1"/>
          <p:nvPr/>
        </p:nvSpPr>
        <p:spPr>
          <a:xfrm>
            <a:off x="5364088" y="5733256"/>
            <a:ext cx="2617127" cy="369332"/>
          </a:xfrm>
          <a:prstGeom prst="rect">
            <a:avLst/>
          </a:prstGeom>
          <a:noFill/>
        </p:spPr>
        <p:txBody>
          <a:bodyPr wrap="none" rtlCol="0">
            <a:spAutoFit/>
          </a:bodyPr>
          <a:lstStyle/>
          <a:p>
            <a:r>
              <a:rPr lang="es-MX" dirty="0" err="1" smtClean="0"/>
              <a:t>Table</a:t>
            </a:r>
            <a:r>
              <a:rPr lang="es-MX" dirty="0" smtClean="0"/>
              <a:t> </a:t>
            </a:r>
            <a:r>
              <a:rPr lang="es-MX" dirty="0" err="1" smtClean="0"/>
              <a:t>from</a:t>
            </a:r>
            <a:r>
              <a:rPr lang="es-MX" dirty="0" smtClean="0"/>
              <a:t>: [HessDR2004]</a:t>
            </a:r>
            <a:endParaRPr lang="en-GB" dirty="0"/>
          </a:p>
        </p:txBody>
      </p:sp>
      <p:sp>
        <p:nvSpPr>
          <p:cNvPr id="9" name="8 Rectángulo redondeado"/>
          <p:cNvSpPr/>
          <p:nvPr/>
        </p:nvSpPr>
        <p:spPr>
          <a:xfrm>
            <a:off x="7380312" y="2852936"/>
            <a:ext cx="1490464"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Leaps</a:t>
            </a:r>
            <a:r>
              <a:rPr lang="es-MX" dirty="0" smtClean="0"/>
              <a:t> in </a:t>
            </a:r>
            <a:r>
              <a:rPr lang="es-MX" dirty="0" err="1" smtClean="0"/>
              <a:t>thinking</a:t>
            </a:r>
            <a:endParaRPr lang="en-GB" dirty="0"/>
          </a:p>
        </p:txBody>
      </p:sp>
      <p:cxnSp>
        <p:nvCxnSpPr>
          <p:cNvPr id="10" name="9 Conector recto de flecha"/>
          <p:cNvCxnSpPr>
            <a:stCxn id="9" idx="1"/>
          </p:cNvCxnSpPr>
          <p:nvPr/>
        </p:nvCxnSpPr>
        <p:spPr>
          <a:xfrm flipH="1">
            <a:off x="5724128" y="3166120"/>
            <a:ext cx="1656184" cy="1198984"/>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9" idx="1"/>
          </p:cNvCxnSpPr>
          <p:nvPr/>
        </p:nvCxnSpPr>
        <p:spPr>
          <a:xfrm flipH="1" flipV="1">
            <a:off x="3419872" y="2924944"/>
            <a:ext cx="3960440" cy="241176"/>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Discussion</a:t>
            </a:r>
            <a:endParaRPr lang="en-GB" dirty="0"/>
          </a:p>
        </p:txBody>
      </p:sp>
      <p:sp>
        <p:nvSpPr>
          <p:cNvPr id="3" name="2 Marcador de contenido"/>
          <p:cNvSpPr>
            <a:spLocks noGrp="1"/>
          </p:cNvSpPr>
          <p:nvPr>
            <p:ph idx="1"/>
          </p:nvPr>
        </p:nvSpPr>
        <p:spPr/>
        <p:txBody>
          <a:bodyPr>
            <a:normAutofit fontScale="62500" lnSpcReduction="20000"/>
          </a:bodyPr>
          <a:lstStyle/>
          <a:p>
            <a:r>
              <a:rPr lang="es-MX" dirty="0" smtClean="0"/>
              <a:t>General rules </a:t>
            </a:r>
            <a:r>
              <a:rPr lang="es-MX" dirty="0" err="1" smtClean="0"/>
              <a:t>to</a:t>
            </a:r>
            <a:r>
              <a:rPr lang="es-MX" dirty="0" smtClean="0"/>
              <a:t> </a:t>
            </a:r>
            <a:r>
              <a:rPr lang="es-MX" dirty="0" err="1" smtClean="0"/>
              <a:t>adopt</a:t>
            </a:r>
            <a:r>
              <a:rPr lang="es-MX" dirty="0" smtClean="0"/>
              <a:t> [</a:t>
            </a:r>
            <a:r>
              <a:rPr lang="en-GB" dirty="0" smtClean="0"/>
              <a:t>RamakantanR2007, DoschMP2009 and self-contribution]</a:t>
            </a:r>
          </a:p>
          <a:p>
            <a:pPr lvl="1"/>
            <a:r>
              <a:rPr lang="en-GB" dirty="0" smtClean="0"/>
              <a:t>Don’t repeat results</a:t>
            </a:r>
          </a:p>
          <a:p>
            <a:pPr lvl="1"/>
            <a:r>
              <a:rPr lang="en-GB" dirty="0" smtClean="0"/>
              <a:t>Emphasize what is new, different, or important about your results</a:t>
            </a:r>
          </a:p>
          <a:p>
            <a:pPr lvl="1"/>
            <a:r>
              <a:rPr lang="en-GB" dirty="0" smtClean="0"/>
              <a:t>Avoid biased language</a:t>
            </a:r>
          </a:p>
          <a:p>
            <a:pPr lvl="2"/>
            <a:r>
              <a:rPr lang="en-GB" dirty="0" smtClean="0"/>
              <a:t>Use simple language - be miserly with the use of words!</a:t>
            </a:r>
          </a:p>
          <a:p>
            <a:pPr lvl="2"/>
            <a:r>
              <a:rPr lang="en-GB" dirty="0" smtClean="0"/>
              <a:t>Do not be verbose or repetitive.</a:t>
            </a:r>
          </a:p>
          <a:p>
            <a:pPr lvl="2"/>
            <a:r>
              <a:rPr lang="en-GB" dirty="0" smtClean="0"/>
              <a:t>Do not take liberties with the English language.</a:t>
            </a:r>
          </a:p>
          <a:p>
            <a:pPr lvl="1"/>
            <a:r>
              <a:rPr lang="en-GB" dirty="0" smtClean="0"/>
              <a:t>Follow a logical stream of thought.</a:t>
            </a:r>
          </a:p>
          <a:p>
            <a:pPr lvl="1"/>
            <a:r>
              <a:rPr lang="en-GB" dirty="0" smtClean="0"/>
              <a:t>Avoid biased citation of previous work</a:t>
            </a:r>
          </a:p>
          <a:p>
            <a:pPr lvl="1"/>
            <a:r>
              <a:rPr lang="en-GB" dirty="0" smtClean="0"/>
              <a:t>Use the present tense for the discussion, especially for established facts;</a:t>
            </a:r>
          </a:p>
          <a:p>
            <a:pPr lvl="1"/>
            <a:r>
              <a:rPr lang="en-GB" dirty="0" smtClean="0"/>
              <a:t>...however, refer to specific works and references in the past tense.</a:t>
            </a:r>
          </a:p>
          <a:p>
            <a:pPr lvl="1"/>
            <a:r>
              <a:rPr lang="en-GB" dirty="0" smtClean="0"/>
              <a:t>Don’t confuse:</a:t>
            </a:r>
          </a:p>
          <a:p>
            <a:pPr lvl="2"/>
            <a:r>
              <a:rPr lang="en-GB" dirty="0" smtClean="0"/>
              <a:t>non-significance (large P) with "no difference" especially with small sample sizes</a:t>
            </a:r>
          </a:p>
          <a:p>
            <a:pPr lvl="2"/>
            <a:r>
              <a:rPr lang="en-GB" dirty="0" smtClean="0"/>
              <a:t>Statistical significance with physical (real world) importance</a:t>
            </a:r>
          </a:p>
          <a:p>
            <a:pPr lvl="1"/>
            <a:r>
              <a:rPr lang="es-MX" dirty="0" err="1" smtClean="0"/>
              <a:t>Graciously</a:t>
            </a:r>
            <a:r>
              <a:rPr lang="es-MX" dirty="0" smtClean="0"/>
              <a:t> </a:t>
            </a:r>
            <a:r>
              <a:rPr lang="es-MX" dirty="0" err="1" smtClean="0"/>
              <a:t>accept</a:t>
            </a:r>
            <a:r>
              <a:rPr lang="es-MX" dirty="0" smtClean="0"/>
              <a:t> </a:t>
            </a:r>
            <a:r>
              <a:rPr lang="es-MX" dirty="0" err="1" smtClean="0"/>
              <a:t>alterntive</a:t>
            </a:r>
            <a:r>
              <a:rPr lang="es-MX" dirty="0" smtClean="0"/>
              <a:t> </a:t>
            </a:r>
            <a:r>
              <a:rPr lang="es-MX" dirty="0" err="1" smtClean="0"/>
              <a:t>explanations</a:t>
            </a:r>
            <a:r>
              <a:rPr lang="es-MX" dirty="0" smtClean="0"/>
              <a:t> </a:t>
            </a:r>
            <a:r>
              <a:rPr lang="es-MX" dirty="0" err="1" smtClean="0"/>
              <a:t>if</a:t>
            </a:r>
            <a:r>
              <a:rPr lang="es-MX" dirty="0" smtClean="0"/>
              <a:t> </a:t>
            </a:r>
            <a:r>
              <a:rPr lang="es-MX" dirty="0" err="1" smtClean="0"/>
              <a:t>results</a:t>
            </a:r>
            <a:r>
              <a:rPr lang="es-MX" dirty="0" smtClean="0"/>
              <a:t> </a:t>
            </a:r>
            <a:r>
              <a:rPr lang="es-MX" dirty="0" err="1" smtClean="0"/>
              <a:t>contradict</a:t>
            </a:r>
            <a:r>
              <a:rPr lang="es-MX" dirty="0" smtClean="0"/>
              <a:t> </a:t>
            </a:r>
            <a:r>
              <a:rPr lang="es-MX" dirty="0" err="1" smtClean="0"/>
              <a:t>your</a:t>
            </a:r>
            <a:r>
              <a:rPr lang="es-MX" dirty="0" smtClean="0"/>
              <a:t> </a:t>
            </a:r>
            <a:r>
              <a:rPr lang="es-MX" dirty="0" err="1" smtClean="0"/>
              <a:t>hypothesis</a:t>
            </a:r>
            <a:r>
              <a:rPr lang="es-MX" dirty="0" smtClean="0"/>
              <a:t> </a:t>
            </a:r>
            <a:r>
              <a:rPr lang="es-MX" dirty="0" err="1" smtClean="0"/>
              <a:t>or</a:t>
            </a:r>
            <a:r>
              <a:rPr lang="es-MX" dirty="0" smtClean="0"/>
              <a:t> </a:t>
            </a:r>
            <a:r>
              <a:rPr lang="es-MX" dirty="0" err="1" smtClean="0"/>
              <a:t>even</a:t>
            </a:r>
            <a:r>
              <a:rPr lang="es-MX" dirty="0" smtClean="0"/>
              <a:t> </a:t>
            </a:r>
            <a:r>
              <a:rPr lang="es-MX" dirty="0" err="1" smtClean="0"/>
              <a:t>previous</a:t>
            </a:r>
            <a:r>
              <a:rPr lang="es-MX" dirty="0" smtClean="0"/>
              <a:t> </a:t>
            </a:r>
            <a:r>
              <a:rPr lang="es-MX" dirty="0" err="1" smtClean="0"/>
              <a:t>findings</a:t>
            </a:r>
            <a:r>
              <a:rPr lang="es-MX" dirty="0" smtClean="0"/>
              <a:t> (</a:t>
            </a:r>
            <a:r>
              <a:rPr lang="es-MX" dirty="0" err="1" smtClean="0"/>
              <a:t>e.g.</a:t>
            </a:r>
            <a:r>
              <a:rPr lang="es-MX" dirty="0" smtClean="0"/>
              <a:t> in </a:t>
            </a:r>
            <a:r>
              <a:rPr lang="es-MX" dirty="0" err="1" smtClean="0"/>
              <a:t>previous</a:t>
            </a:r>
            <a:r>
              <a:rPr lang="es-MX" dirty="0" smtClean="0"/>
              <a:t> </a:t>
            </a:r>
            <a:r>
              <a:rPr lang="es-MX" dirty="0" err="1" smtClean="0"/>
              <a:t>papers</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79</a:t>
            </a:fld>
            <a:endParaRPr lang="es-E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s-ES_tradnl" altLang="ja-JP" dirty="0" err="1" smtClean="0"/>
              <a:t>Theoretical</a:t>
            </a:r>
            <a:r>
              <a:rPr lang="es-ES_tradnl" altLang="ja-JP" dirty="0" smtClean="0"/>
              <a:t> </a:t>
            </a:r>
            <a:r>
              <a:rPr lang="es-ES_tradnl" altLang="ja-JP" dirty="0" err="1" smtClean="0"/>
              <a:t>framework</a:t>
            </a:r>
            <a:endParaRPr lang="es-ES_tradnl" dirty="0"/>
          </a:p>
        </p:txBody>
      </p:sp>
      <p:sp>
        <p:nvSpPr>
          <p:cNvPr id="28675" name="Rectangle 3"/>
          <p:cNvSpPr>
            <a:spLocks noGrp="1" noChangeArrowheads="1"/>
          </p:cNvSpPr>
          <p:nvPr>
            <p:ph type="body" idx="1"/>
          </p:nvPr>
        </p:nvSpPr>
        <p:spPr/>
        <p:txBody>
          <a:bodyPr>
            <a:normAutofit fontScale="92500"/>
          </a:bodyPr>
          <a:lstStyle/>
          <a:p>
            <a:r>
              <a:rPr lang="es-MX" dirty="0" smtClean="0"/>
              <a:t>Do </a:t>
            </a:r>
            <a:r>
              <a:rPr lang="es-MX" dirty="0" err="1" smtClean="0"/>
              <a:t>not</a:t>
            </a:r>
            <a:r>
              <a:rPr lang="es-MX" dirty="0" smtClean="0"/>
              <a:t> </a:t>
            </a:r>
            <a:r>
              <a:rPr lang="es-MX" dirty="0" err="1" smtClean="0"/>
              <a:t>include</a:t>
            </a:r>
            <a:r>
              <a:rPr lang="es-MX" dirty="0" smtClean="0"/>
              <a:t> </a:t>
            </a:r>
            <a:r>
              <a:rPr lang="es-MX" dirty="0" err="1" smtClean="0"/>
              <a:t>things</a:t>
            </a:r>
            <a:r>
              <a:rPr lang="es-MX" dirty="0" smtClean="0"/>
              <a:t> </a:t>
            </a:r>
            <a:r>
              <a:rPr lang="es-MX" dirty="0" err="1" smtClean="0"/>
              <a:t>which</a:t>
            </a:r>
            <a:r>
              <a:rPr lang="es-MX" dirty="0" smtClean="0"/>
              <a:t> </a:t>
            </a:r>
            <a:r>
              <a:rPr lang="es-MX" dirty="0" err="1" smtClean="0"/>
              <a:t>will</a:t>
            </a:r>
            <a:r>
              <a:rPr lang="es-MX" dirty="0" smtClean="0"/>
              <a:t> </a:t>
            </a:r>
            <a:r>
              <a:rPr lang="es-MX" dirty="0" err="1" smtClean="0"/>
              <a:t>not</a:t>
            </a:r>
            <a:r>
              <a:rPr lang="es-MX" dirty="0" smtClean="0"/>
              <a:t> </a:t>
            </a:r>
            <a:r>
              <a:rPr lang="es-MX" dirty="0" err="1" smtClean="0"/>
              <a:t>be</a:t>
            </a:r>
            <a:r>
              <a:rPr lang="es-MX" dirty="0" smtClean="0"/>
              <a:t> </a:t>
            </a:r>
            <a:r>
              <a:rPr lang="es-MX" dirty="0" err="1" smtClean="0"/>
              <a:t>used</a:t>
            </a:r>
            <a:endParaRPr lang="es-MX" dirty="0" smtClean="0"/>
          </a:p>
          <a:p>
            <a:pPr lvl="1"/>
            <a:r>
              <a:rPr lang="es-MX" dirty="0" err="1" smtClean="0"/>
              <a:t>Example</a:t>
            </a:r>
            <a:r>
              <a:rPr lang="es-MX" dirty="0" smtClean="0"/>
              <a:t>: </a:t>
            </a:r>
            <a:r>
              <a:rPr lang="es-MX" dirty="0" err="1" smtClean="0"/>
              <a:t>If</a:t>
            </a:r>
            <a:r>
              <a:rPr lang="es-MX" dirty="0" smtClean="0"/>
              <a:t> </a:t>
            </a:r>
            <a:r>
              <a:rPr lang="es-MX" dirty="0" err="1" smtClean="0"/>
              <a:t>you</a:t>
            </a:r>
            <a:r>
              <a:rPr lang="es-MX" dirty="0" smtClean="0"/>
              <a:t> </a:t>
            </a:r>
            <a:r>
              <a:rPr lang="es-MX" dirty="0" err="1" smtClean="0"/>
              <a:t>include</a:t>
            </a:r>
            <a:r>
              <a:rPr lang="es-MX" dirty="0" smtClean="0"/>
              <a:t> </a:t>
            </a:r>
            <a:r>
              <a:rPr lang="es-MX" dirty="0" err="1" smtClean="0"/>
              <a:t>an</a:t>
            </a:r>
            <a:r>
              <a:rPr lang="es-MX" dirty="0" smtClean="0"/>
              <a:t> </a:t>
            </a:r>
            <a:r>
              <a:rPr lang="es-MX" dirty="0" err="1" smtClean="0"/>
              <a:t>alternative</a:t>
            </a:r>
            <a:r>
              <a:rPr lang="es-MX" dirty="0" smtClean="0"/>
              <a:t> </a:t>
            </a:r>
            <a:r>
              <a:rPr lang="es-MX" dirty="0" err="1" smtClean="0"/>
              <a:t>theory</a:t>
            </a:r>
            <a:r>
              <a:rPr lang="es-MX" dirty="0" smtClean="0"/>
              <a:t> </a:t>
            </a:r>
            <a:r>
              <a:rPr lang="es-MX" dirty="0" err="1" smtClean="0"/>
              <a:t>upon</a:t>
            </a:r>
            <a:r>
              <a:rPr lang="es-MX" dirty="0" smtClean="0"/>
              <a:t> </a:t>
            </a:r>
            <a:r>
              <a:rPr lang="es-MX" dirty="0" err="1" smtClean="0"/>
              <a:t>which</a:t>
            </a:r>
            <a:r>
              <a:rPr lang="es-MX" dirty="0" smtClean="0"/>
              <a:t> </a:t>
            </a:r>
            <a:r>
              <a:rPr lang="es-MX" dirty="0" err="1" smtClean="0"/>
              <a:t>your</a:t>
            </a:r>
            <a:r>
              <a:rPr lang="es-MX" dirty="0" smtClean="0"/>
              <a:t> </a:t>
            </a:r>
            <a:r>
              <a:rPr lang="es-MX" dirty="0" err="1" smtClean="0"/>
              <a:t>thesis</a:t>
            </a:r>
            <a:r>
              <a:rPr lang="es-MX" dirty="0" smtClean="0"/>
              <a:t> </a:t>
            </a:r>
            <a:r>
              <a:rPr lang="es-MX" dirty="0" err="1" smtClean="0"/>
              <a:t>is</a:t>
            </a:r>
            <a:r>
              <a:rPr lang="es-MX" dirty="0" smtClean="0"/>
              <a:t> </a:t>
            </a:r>
            <a:r>
              <a:rPr lang="es-MX" dirty="0" err="1" smtClean="0"/>
              <a:t>not</a:t>
            </a:r>
            <a:r>
              <a:rPr lang="es-MX" dirty="0" smtClean="0"/>
              <a:t> </a:t>
            </a:r>
            <a:r>
              <a:rPr lang="es-MX" dirty="0" err="1" smtClean="0"/>
              <a:t>based</a:t>
            </a:r>
            <a:r>
              <a:rPr lang="es-MX" dirty="0" smtClean="0"/>
              <a:t>, </a:t>
            </a:r>
            <a:r>
              <a:rPr lang="es-MX" dirty="0" err="1" smtClean="0"/>
              <a:t>it</a:t>
            </a:r>
            <a:r>
              <a:rPr lang="es-MX" dirty="0" smtClean="0"/>
              <a:t> </a:t>
            </a:r>
            <a:r>
              <a:rPr lang="es-MX" dirty="0" err="1" smtClean="0"/>
              <a:t>is</a:t>
            </a:r>
            <a:r>
              <a:rPr lang="es-MX" dirty="0" smtClean="0"/>
              <a:t> </a:t>
            </a:r>
            <a:r>
              <a:rPr lang="es-MX" dirty="0" err="1" smtClean="0"/>
              <a:t>because</a:t>
            </a:r>
            <a:r>
              <a:rPr lang="es-MX" dirty="0" smtClean="0"/>
              <a:t> </a:t>
            </a:r>
            <a:r>
              <a:rPr lang="es-MX" dirty="0" err="1" smtClean="0"/>
              <a:t>you</a:t>
            </a:r>
            <a:r>
              <a:rPr lang="es-MX" dirty="0" smtClean="0"/>
              <a:t> </a:t>
            </a:r>
            <a:r>
              <a:rPr lang="es-MX" dirty="0" err="1" smtClean="0"/>
              <a:t>will</a:t>
            </a:r>
            <a:r>
              <a:rPr lang="es-MX" dirty="0" smtClean="0"/>
              <a:t> </a:t>
            </a:r>
            <a:r>
              <a:rPr lang="es-MX" dirty="0" err="1" smtClean="0"/>
              <a:t>contextualize</a:t>
            </a:r>
            <a:r>
              <a:rPr lang="es-MX" dirty="0" smtClean="0"/>
              <a:t> </a:t>
            </a:r>
            <a:r>
              <a:rPr lang="es-MX" dirty="0" err="1" smtClean="0"/>
              <a:t>your</a:t>
            </a:r>
            <a:r>
              <a:rPr lang="es-MX" dirty="0" smtClean="0"/>
              <a:t> </a:t>
            </a:r>
            <a:r>
              <a:rPr lang="es-MX" dirty="0" err="1" smtClean="0"/>
              <a:t>finding</a:t>
            </a:r>
            <a:r>
              <a:rPr lang="es-MX" dirty="0" smtClean="0"/>
              <a:t> </a:t>
            </a:r>
            <a:r>
              <a:rPr lang="es-MX" dirty="0" err="1" smtClean="0"/>
              <a:t>against</a:t>
            </a:r>
            <a:r>
              <a:rPr lang="es-MX" dirty="0" smtClean="0"/>
              <a:t> </a:t>
            </a:r>
            <a:r>
              <a:rPr lang="es-MX" dirty="0" err="1" smtClean="0"/>
              <a:t>it</a:t>
            </a:r>
            <a:endParaRPr lang="es-MX" dirty="0" smtClean="0"/>
          </a:p>
          <a:p>
            <a:pPr lvl="1"/>
            <a:endParaRPr lang="es-MX" dirty="0" smtClean="0"/>
          </a:p>
          <a:p>
            <a:r>
              <a:rPr lang="es-MX" dirty="0" smtClean="0"/>
              <a:t>Do </a:t>
            </a:r>
            <a:r>
              <a:rPr lang="es-MX" dirty="0" err="1" smtClean="0"/>
              <a:t>not</a:t>
            </a:r>
            <a:r>
              <a:rPr lang="es-MX" dirty="0" smtClean="0"/>
              <a:t> </a:t>
            </a:r>
            <a:r>
              <a:rPr lang="es-MX" dirty="0" err="1" smtClean="0"/>
              <a:t>throw</a:t>
            </a:r>
            <a:r>
              <a:rPr lang="es-MX" dirty="0" smtClean="0"/>
              <a:t> </a:t>
            </a:r>
            <a:r>
              <a:rPr lang="es-MX" dirty="0" err="1" smtClean="0"/>
              <a:t>everything</a:t>
            </a:r>
            <a:r>
              <a:rPr lang="es-MX" dirty="0" smtClean="0"/>
              <a:t> </a:t>
            </a:r>
            <a:r>
              <a:rPr lang="es-MX" dirty="0" err="1" smtClean="0"/>
              <a:t>you</a:t>
            </a:r>
            <a:r>
              <a:rPr lang="es-MX" dirty="0" smtClean="0"/>
              <a:t> </a:t>
            </a:r>
            <a:r>
              <a:rPr lang="es-MX" dirty="0" err="1" smtClean="0"/>
              <a:t>know</a:t>
            </a:r>
            <a:r>
              <a:rPr lang="es-MX" dirty="0" smtClean="0"/>
              <a:t> </a:t>
            </a:r>
            <a:r>
              <a:rPr lang="es-MX" dirty="0" err="1" smtClean="0"/>
              <a:t>here</a:t>
            </a:r>
            <a:r>
              <a:rPr lang="es-MX" dirty="0" smtClean="0"/>
              <a:t>;</a:t>
            </a:r>
          </a:p>
          <a:p>
            <a:pPr lvl="1"/>
            <a:r>
              <a:rPr lang="es-MX" dirty="0" err="1" smtClean="0"/>
              <a:t>It</a:t>
            </a:r>
            <a:r>
              <a:rPr lang="es-MX" dirty="0" smtClean="0"/>
              <a:t> </a:t>
            </a:r>
            <a:r>
              <a:rPr lang="es-MX" dirty="0" err="1" smtClean="0"/>
              <a:t>is</a:t>
            </a:r>
            <a:r>
              <a:rPr lang="es-MX" dirty="0" smtClean="0"/>
              <a:t> </a:t>
            </a:r>
            <a:r>
              <a:rPr lang="es-MX" dirty="0" err="1" smtClean="0"/>
              <a:t>not</a:t>
            </a:r>
            <a:r>
              <a:rPr lang="es-MX" dirty="0" smtClean="0"/>
              <a:t> </a:t>
            </a:r>
            <a:r>
              <a:rPr lang="es-MX" dirty="0" err="1" smtClean="0"/>
              <a:t>about</a:t>
            </a:r>
            <a:r>
              <a:rPr lang="es-MX" dirty="0" smtClean="0"/>
              <a:t> </a:t>
            </a:r>
            <a:r>
              <a:rPr lang="es-MX" dirty="0" err="1" smtClean="0"/>
              <a:t>showing</a:t>
            </a:r>
            <a:r>
              <a:rPr lang="es-MX" dirty="0" smtClean="0"/>
              <a:t> off </a:t>
            </a:r>
            <a:r>
              <a:rPr lang="es-MX" dirty="0" err="1" smtClean="0"/>
              <a:t>or</a:t>
            </a:r>
            <a:r>
              <a:rPr lang="es-MX" dirty="0" smtClean="0"/>
              <a:t> </a:t>
            </a:r>
            <a:r>
              <a:rPr lang="es-MX" dirty="0" err="1" smtClean="0"/>
              <a:t>boasting</a:t>
            </a:r>
            <a:r>
              <a:rPr lang="es-MX" dirty="0" smtClean="0"/>
              <a:t> </a:t>
            </a:r>
            <a:r>
              <a:rPr lang="es-MX" dirty="0" err="1" smtClean="0"/>
              <a:t>how</a:t>
            </a:r>
            <a:r>
              <a:rPr lang="es-MX" dirty="0" smtClean="0"/>
              <a:t> </a:t>
            </a:r>
            <a:r>
              <a:rPr lang="es-MX" dirty="0" err="1" smtClean="0"/>
              <a:t>much</a:t>
            </a:r>
            <a:r>
              <a:rPr lang="es-MX" dirty="0" smtClean="0"/>
              <a:t> </a:t>
            </a:r>
            <a:r>
              <a:rPr lang="es-MX" dirty="0" err="1" smtClean="0"/>
              <a:t>you</a:t>
            </a:r>
            <a:r>
              <a:rPr lang="es-MX" dirty="0" smtClean="0"/>
              <a:t> </a:t>
            </a:r>
            <a:r>
              <a:rPr lang="es-MX" dirty="0" err="1" smtClean="0"/>
              <a:t>know</a:t>
            </a:r>
            <a:endParaRPr lang="es-MX" dirty="0" smtClean="0"/>
          </a:p>
          <a:p>
            <a:pPr lvl="1"/>
            <a:r>
              <a:rPr lang="es-MX" dirty="0" smtClean="0"/>
              <a:t>…</a:t>
            </a:r>
            <a:r>
              <a:rPr lang="es-MX" dirty="0" err="1" smtClean="0"/>
              <a:t>yet</a:t>
            </a:r>
            <a:r>
              <a:rPr lang="es-MX" dirty="0" smtClean="0"/>
              <a:t> </a:t>
            </a:r>
            <a:r>
              <a:rPr lang="es-MX" dirty="0" err="1" smtClean="0"/>
              <a:t>ensure</a:t>
            </a:r>
            <a:r>
              <a:rPr lang="es-MX" dirty="0" smtClean="0"/>
              <a:t> </a:t>
            </a:r>
            <a:r>
              <a:rPr lang="es-MX" dirty="0" err="1" smtClean="0"/>
              <a:t>it</a:t>
            </a:r>
            <a:r>
              <a:rPr lang="es-MX" dirty="0" smtClean="0"/>
              <a:t> transpires </a:t>
            </a:r>
            <a:r>
              <a:rPr lang="es-MX" dirty="0" err="1" smtClean="0"/>
              <a:t>that</a:t>
            </a:r>
            <a:r>
              <a:rPr lang="es-MX" dirty="0" smtClean="0"/>
              <a:t> </a:t>
            </a:r>
            <a:r>
              <a:rPr lang="es-MX" dirty="0" err="1" smtClean="0"/>
              <a:t>you</a:t>
            </a:r>
            <a:r>
              <a:rPr lang="es-MX" dirty="0" smtClean="0"/>
              <a:t> are a true </a:t>
            </a:r>
            <a:r>
              <a:rPr lang="es-MX" dirty="0" err="1" smtClean="0"/>
              <a:t>expert</a:t>
            </a:r>
            <a:r>
              <a:rPr lang="es-MX" dirty="0" smtClean="0"/>
              <a:t> </a:t>
            </a:r>
            <a:r>
              <a:rPr lang="es-MX" dirty="0" err="1" smtClean="0"/>
              <a:t>on</a:t>
            </a:r>
            <a:r>
              <a:rPr lang="es-MX" dirty="0" smtClean="0"/>
              <a:t> </a:t>
            </a:r>
            <a:r>
              <a:rPr lang="es-MX" dirty="0" err="1" smtClean="0"/>
              <a:t>your</a:t>
            </a:r>
            <a:r>
              <a:rPr lang="es-MX" dirty="0" smtClean="0"/>
              <a:t> </a:t>
            </a:r>
            <a:r>
              <a:rPr lang="es-MX" dirty="0" err="1" smtClean="0"/>
              <a:t>field</a:t>
            </a:r>
            <a:endParaRPr lang="es-MX" dirty="0" smtClean="0"/>
          </a:p>
        </p:txBody>
      </p:sp>
      <p:sp>
        <p:nvSpPr>
          <p:cNvPr id="4" name="Date Placeholder 3"/>
          <p:cNvSpPr>
            <a:spLocks noGrp="1"/>
          </p:cNvSpPr>
          <p:nvPr>
            <p:ph type="dt" sz="half" idx="10"/>
          </p:nvPr>
        </p:nvSpPr>
        <p:spPr/>
        <p:txBody>
          <a:bodyPr/>
          <a:lstStyle/>
          <a:p>
            <a:fld id="{CB01140D-7145-634C-8BC2-E5539CA809B5}"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 (2006) </a:t>
            </a:r>
            <a:endParaRPr lang="es-ES_tradnl"/>
          </a:p>
        </p:txBody>
      </p:sp>
      <p:sp>
        <p:nvSpPr>
          <p:cNvPr id="6" name="Slide Number Placeholder 5"/>
          <p:cNvSpPr>
            <a:spLocks noGrp="1"/>
          </p:cNvSpPr>
          <p:nvPr>
            <p:ph type="sldNum" sz="quarter" idx="12"/>
          </p:nvPr>
        </p:nvSpPr>
        <p:spPr/>
        <p:txBody>
          <a:bodyPr/>
          <a:lstStyle/>
          <a:p>
            <a:fld id="{ACFE69B8-DA5D-3B46-B87C-487D0992C601}" type="slidenum">
              <a:rPr lang="es-ES_tradnl" smtClean="0"/>
              <a:pPr/>
              <a:t>8</a:t>
            </a:fld>
            <a:endParaRPr lang="es-ES_tradnl"/>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ThankS</a:t>
            </a:r>
            <a:r>
              <a:rPr lang="es-MX" dirty="0" smtClean="0"/>
              <a:t>, </a:t>
            </a:r>
            <a:r>
              <a:rPr lang="es-MX" smtClean="0"/>
              <a:t>Questions?</a:t>
            </a:r>
            <a:endParaRPr lang="en-GB" dirty="0"/>
          </a:p>
        </p:txBody>
      </p:sp>
      <p:sp>
        <p:nvSpPr>
          <p:cNvPr id="8" name="7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AFDFD536-AB16-4BB4-A039-10EAFA0B9BD4}" type="datetime1">
              <a:rPr lang="es-ES" smtClean="0"/>
              <a:pPr/>
              <a:t>09/09/2014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80</a:t>
            </a:fld>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US" dirty="0" smtClean="0"/>
              <a:t>Reference framework</a:t>
            </a:r>
            <a:endParaRPr lang="en-US" dirty="0" smtClean="0"/>
          </a:p>
        </p:txBody>
      </p:sp>
      <p:sp>
        <p:nvSpPr>
          <p:cNvPr id="6149" name="Rectangle 5"/>
          <p:cNvSpPr>
            <a:spLocks noGrp="1" noChangeArrowheads="1"/>
          </p:cNvSpPr>
          <p:nvPr>
            <p:ph type="body" idx="1"/>
          </p:nvPr>
        </p:nvSpPr>
        <p:spPr/>
        <p:txBody>
          <a:bodyPr>
            <a:normAutofit fontScale="92500" lnSpcReduction="20000"/>
          </a:bodyPr>
          <a:lstStyle/>
          <a:p>
            <a:r>
              <a:rPr lang="es-MX" dirty="0" err="1" smtClean="0"/>
              <a:t>It</a:t>
            </a:r>
            <a:r>
              <a:rPr lang="es-MX" dirty="0" smtClean="0"/>
              <a:t> </a:t>
            </a:r>
            <a:r>
              <a:rPr lang="es-MX" dirty="0" err="1" smtClean="0"/>
              <a:t>should</a:t>
            </a:r>
            <a:r>
              <a:rPr lang="es-MX" dirty="0" smtClean="0"/>
              <a:t> describe </a:t>
            </a:r>
            <a:r>
              <a:rPr lang="es-MX" dirty="0" err="1" smtClean="0"/>
              <a:t>some</a:t>
            </a:r>
            <a:r>
              <a:rPr lang="es-MX" dirty="0" smtClean="0"/>
              <a:t> </a:t>
            </a:r>
            <a:r>
              <a:rPr lang="es-MX" dirty="0" err="1" smtClean="0"/>
              <a:t>relevant</a:t>
            </a:r>
            <a:r>
              <a:rPr lang="es-MX" dirty="0" smtClean="0"/>
              <a:t> prior </a:t>
            </a:r>
            <a:r>
              <a:rPr lang="es-MX" dirty="0" err="1" smtClean="0"/>
              <a:t>knowledge</a:t>
            </a:r>
            <a:endParaRPr lang="es-MX" dirty="0" smtClean="0"/>
          </a:p>
          <a:p>
            <a:r>
              <a:rPr lang="es-MX" dirty="0" err="1" smtClean="0"/>
              <a:t>It</a:t>
            </a:r>
            <a:r>
              <a:rPr lang="es-MX" dirty="0" smtClean="0"/>
              <a:t> </a:t>
            </a:r>
            <a:r>
              <a:rPr lang="es-MX" dirty="0" err="1" smtClean="0"/>
              <a:t>should</a:t>
            </a:r>
            <a:r>
              <a:rPr lang="es-MX" dirty="0" smtClean="0"/>
              <a:t> </a:t>
            </a:r>
            <a:r>
              <a:rPr lang="es-MX" dirty="0" err="1" smtClean="0"/>
              <a:t>very</a:t>
            </a:r>
            <a:r>
              <a:rPr lang="es-MX" dirty="0" smtClean="0"/>
              <a:t> </a:t>
            </a:r>
            <a:r>
              <a:rPr lang="es-MX" dirty="0" err="1" smtClean="0"/>
              <a:t>briefly</a:t>
            </a:r>
            <a:r>
              <a:rPr lang="es-MX" dirty="0" smtClean="0"/>
              <a:t> </a:t>
            </a:r>
            <a:r>
              <a:rPr lang="es-MX" dirty="0" err="1" smtClean="0"/>
              <a:t>summarised</a:t>
            </a:r>
            <a:r>
              <a:rPr lang="es-MX" dirty="0" smtClean="0"/>
              <a:t> </a:t>
            </a:r>
            <a:r>
              <a:rPr lang="es-MX" dirty="0" err="1" smtClean="0"/>
              <a:t>the</a:t>
            </a:r>
            <a:r>
              <a:rPr lang="es-MX" dirty="0" smtClean="0"/>
              <a:t> </a:t>
            </a:r>
            <a:r>
              <a:rPr lang="es-MX" dirty="0" err="1" smtClean="0"/>
              <a:t>state</a:t>
            </a:r>
            <a:r>
              <a:rPr lang="es-MX" dirty="0" smtClean="0"/>
              <a:t> of </a:t>
            </a:r>
            <a:r>
              <a:rPr lang="es-MX" dirty="0" err="1" smtClean="0"/>
              <a:t>the</a:t>
            </a:r>
            <a:r>
              <a:rPr lang="es-MX" dirty="0" smtClean="0"/>
              <a:t> art</a:t>
            </a:r>
          </a:p>
          <a:p>
            <a:pPr lvl="1"/>
            <a:r>
              <a:rPr lang="es-MX" dirty="0" smtClean="0"/>
              <a:t>A </a:t>
            </a:r>
            <a:r>
              <a:rPr lang="es-MX" dirty="0" err="1" smtClean="0"/>
              <a:t>rather</a:t>
            </a:r>
            <a:r>
              <a:rPr lang="es-MX" dirty="0" smtClean="0"/>
              <a:t> </a:t>
            </a:r>
            <a:r>
              <a:rPr lang="es-MX" dirty="0" err="1" smtClean="0"/>
              <a:t>naive</a:t>
            </a:r>
            <a:r>
              <a:rPr lang="es-MX" dirty="0" smtClean="0"/>
              <a:t> </a:t>
            </a:r>
            <a:r>
              <a:rPr lang="es-MX" dirty="0" err="1" smtClean="0"/>
              <a:t>way</a:t>
            </a:r>
            <a:r>
              <a:rPr lang="es-MX" dirty="0" smtClean="0"/>
              <a:t> of </a:t>
            </a:r>
            <a:r>
              <a:rPr lang="es-MX" dirty="0" err="1" smtClean="0"/>
              <a:t>doing</a:t>
            </a:r>
            <a:r>
              <a:rPr lang="es-MX" dirty="0" smtClean="0"/>
              <a:t> </a:t>
            </a:r>
            <a:r>
              <a:rPr lang="es-MX" dirty="0" err="1" smtClean="0"/>
              <a:t>it</a:t>
            </a:r>
            <a:r>
              <a:rPr lang="es-MX" dirty="0" smtClean="0"/>
              <a:t> </a:t>
            </a:r>
            <a:r>
              <a:rPr lang="es-MX" dirty="0" err="1" smtClean="0"/>
              <a:t>is</a:t>
            </a:r>
            <a:r>
              <a:rPr lang="es-MX" dirty="0" smtClean="0"/>
              <a:t> </a:t>
            </a:r>
            <a:r>
              <a:rPr lang="es-MX" dirty="0" err="1" smtClean="0"/>
              <a:t>by</a:t>
            </a:r>
            <a:r>
              <a:rPr lang="es-MX" dirty="0" smtClean="0"/>
              <a:t> </a:t>
            </a:r>
            <a:r>
              <a:rPr lang="es-MX" dirty="0" err="1" smtClean="0"/>
              <a:t>enumeration</a:t>
            </a:r>
            <a:r>
              <a:rPr lang="es-MX" dirty="0" smtClean="0"/>
              <a:t>: “</a:t>
            </a:r>
            <a:r>
              <a:rPr lang="es-MX" dirty="0" err="1" smtClean="0"/>
              <a:t>This</a:t>
            </a:r>
            <a:r>
              <a:rPr lang="es-MX" dirty="0" smtClean="0"/>
              <a:t> </a:t>
            </a:r>
            <a:r>
              <a:rPr lang="es-MX" dirty="0" err="1" smtClean="0"/>
              <a:t>fellow</a:t>
            </a:r>
            <a:r>
              <a:rPr lang="es-MX" dirty="0" smtClean="0"/>
              <a:t> </a:t>
            </a:r>
            <a:r>
              <a:rPr lang="es-MX" dirty="0" err="1" smtClean="0"/>
              <a:t>did</a:t>
            </a:r>
            <a:r>
              <a:rPr lang="es-MX" dirty="0" smtClean="0"/>
              <a:t> </a:t>
            </a:r>
            <a:r>
              <a:rPr lang="es-MX" dirty="0" err="1" smtClean="0"/>
              <a:t>this</a:t>
            </a:r>
            <a:r>
              <a:rPr lang="es-MX" dirty="0" smtClean="0"/>
              <a:t>. </a:t>
            </a:r>
            <a:r>
              <a:rPr lang="es-MX" dirty="0" err="1" smtClean="0"/>
              <a:t>This</a:t>
            </a:r>
            <a:r>
              <a:rPr lang="es-MX" dirty="0" smtClean="0"/>
              <a:t> </a:t>
            </a:r>
            <a:r>
              <a:rPr lang="es-MX" dirty="0" err="1" smtClean="0"/>
              <a:t>fellow</a:t>
            </a:r>
            <a:r>
              <a:rPr lang="es-MX" dirty="0" smtClean="0"/>
              <a:t> </a:t>
            </a:r>
            <a:r>
              <a:rPr lang="es-MX" dirty="0" err="1" smtClean="0"/>
              <a:t>did</a:t>
            </a:r>
            <a:r>
              <a:rPr lang="es-MX" dirty="0" smtClean="0"/>
              <a:t> </a:t>
            </a:r>
            <a:r>
              <a:rPr lang="es-MX" dirty="0" err="1" smtClean="0"/>
              <a:t>that</a:t>
            </a:r>
            <a:r>
              <a:rPr lang="es-MX" dirty="0" smtClean="0"/>
              <a:t>, …”</a:t>
            </a:r>
          </a:p>
          <a:p>
            <a:pPr lvl="2"/>
            <a:r>
              <a:rPr lang="es-MX" dirty="0" err="1" smtClean="0"/>
              <a:t>You’ll</a:t>
            </a:r>
            <a:r>
              <a:rPr lang="es-MX" dirty="0" smtClean="0"/>
              <a:t> </a:t>
            </a:r>
            <a:r>
              <a:rPr lang="es-MX" dirty="0" err="1" smtClean="0"/>
              <a:t>be</a:t>
            </a:r>
            <a:r>
              <a:rPr lang="es-MX" dirty="0" smtClean="0"/>
              <a:t> </a:t>
            </a:r>
            <a:r>
              <a:rPr lang="es-MX" dirty="0" err="1" smtClean="0"/>
              <a:t>shouting</a:t>
            </a:r>
            <a:r>
              <a:rPr lang="es-MX" dirty="0" smtClean="0"/>
              <a:t> </a:t>
            </a:r>
            <a:r>
              <a:rPr lang="es-MX" dirty="0" err="1" smtClean="0"/>
              <a:t>that</a:t>
            </a:r>
            <a:r>
              <a:rPr lang="es-MX" dirty="0" smtClean="0"/>
              <a:t> </a:t>
            </a:r>
            <a:r>
              <a:rPr lang="es-MX" dirty="0" err="1" smtClean="0"/>
              <a:t>you’re</a:t>
            </a:r>
            <a:r>
              <a:rPr lang="es-MX" dirty="0" smtClean="0"/>
              <a:t> a </a:t>
            </a:r>
            <a:r>
              <a:rPr lang="es-MX" dirty="0" err="1" smtClean="0"/>
              <a:t>novice</a:t>
            </a:r>
            <a:r>
              <a:rPr lang="es-MX" dirty="0" smtClean="0"/>
              <a:t> in </a:t>
            </a:r>
            <a:r>
              <a:rPr lang="es-MX" dirty="0" err="1" smtClean="0"/>
              <a:t>the</a:t>
            </a:r>
            <a:r>
              <a:rPr lang="es-MX" dirty="0" smtClean="0"/>
              <a:t> </a:t>
            </a:r>
            <a:r>
              <a:rPr lang="es-MX" dirty="0" err="1" smtClean="0"/>
              <a:t>field</a:t>
            </a:r>
            <a:endParaRPr lang="es-MX" dirty="0" smtClean="0"/>
          </a:p>
          <a:p>
            <a:pPr lvl="1"/>
            <a:r>
              <a:rPr lang="es-MX" dirty="0" smtClean="0"/>
              <a:t>A more </a:t>
            </a:r>
            <a:r>
              <a:rPr lang="es-MX" dirty="0" err="1" smtClean="0"/>
              <a:t>elegant</a:t>
            </a:r>
            <a:r>
              <a:rPr lang="es-MX" dirty="0" smtClean="0"/>
              <a:t>/</a:t>
            </a:r>
            <a:r>
              <a:rPr lang="es-MX" dirty="0" err="1" smtClean="0"/>
              <a:t>smart</a:t>
            </a:r>
            <a:r>
              <a:rPr lang="es-MX" dirty="0" smtClean="0"/>
              <a:t> </a:t>
            </a:r>
            <a:r>
              <a:rPr lang="es-MX" dirty="0" err="1" smtClean="0"/>
              <a:t>way</a:t>
            </a:r>
            <a:r>
              <a:rPr lang="es-MX" dirty="0" smtClean="0"/>
              <a:t> </a:t>
            </a:r>
            <a:r>
              <a:rPr lang="es-MX" dirty="0" err="1" smtClean="0"/>
              <a:t>is</a:t>
            </a:r>
            <a:r>
              <a:rPr lang="es-MX" dirty="0" smtClean="0"/>
              <a:t> </a:t>
            </a:r>
            <a:r>
              <a:rPr lang="es-MX" dirty="0" err="1" smtClean="0"/>
              <a:t>to</a:t>
            </a:r>
            <a:r>
              <a:rPr lang="es-MX" dirty="0" smtClean="0"/>
              <a:t> </a:t>
            </a:r>
            <a:r>
              <a:rPr lang="es-MX" dirty="0" err="1" smtClean="0"/>
              <a:t>tell</a:t>
            </a:r>
            <a:r>
              <a:rPr lang="es-MX" dirty="0" smtClean="0"/>
              <a:t> </a:t>
            </a:r>
            <a:r>
              <a:rPr lang="es-MX" dirty="0" err="1" smtClean="0"/>
              <a:t>the</a:t>
            </a:r>
            <a:r>
              <a:rPr lang="es-MX" dirty="0" smtClean="0"/>
              <a:t> </a:t>
            </a:r>
            <a:r>
              <a:rPr lang="es-MX" dirty="0" err="1" smtClean="0"/>
              <a:t>story</a:t>
            </a:r>
            <a:r>
              <a:rPr lang="es-MX" dirty="0" smtClean="0"/>
              <a:t> </a:t>
            </a:r>
            <a:r>
              <a:rPr lang="es-MX" dirty="0" err="1" smtClean="0"/>
              <a:t>with</a:t>
            </a:r>
            <a:r>
              <a:rPr lang="es-MX" dirty="0" smtClean="0"/>
              <a:t> a </a:t>
            </a:r>
            <a:r>
              <a:rPr lang="es-MX" dirty="0" err="1" smtClean="0"/>
              <a:t>good</a:t>
            </a:r>
            <a:r>
              <a:rPr lang="es-MX" dirty="0" smtClean="0"/>
              <a:t> </a:t>
            </a:r>
            <a:r>
              <a:rPr lang="es-MX" dirty="0" err="1" smtClean="0"/>
              <a:t>flow</a:t>
            </a:r>
            <a:r>
              <a:rPr lang="es-MX" dirty="0" smtClean="0"/>
              <a:t> of ideas, and </a:t>
            </a:r>
            <a:r>
              <a:rPr lang="es-MX" dirty="0" err="1" smtClean="0"/>
              <a:t>simply</a:t>
            </a:r>
            <a:r>
              <a:rPr lang="es-MX" dirty="0" smtClean="0"/>
              <a:t> </a:t>
            </a:r>
            <a:r>
              <a:rPr lang="es-MX" dirty="0" err="1" smtClean="0"/>
              <a:t>drop</a:t>
            </a:r>
            <a:r>
              <a:rPr lang="es-MX" dirty="0" smtClean="0"/>
              <a:t> </a:t>
            </a:r>
            <a:r>
              <a:rPr lang="es-MX" dirty="0" err="1" smtClean="0"/>
              <a:t>the</a:t>
            </a:r>
            <a:r>
              <a:rPr lang="es-MX" dirty="0" smtClean="0"/>
              <a:t> </a:t>
            </a:r>
            <a:r>
              <a:rPr lang="es-MX" dirty="0" err="1" smtClean="0"/>
              <a:t>key</a:t>
            </a:r>
            <a:r>
              <a:rPr lang="es-MX" dirty="0" smtClean="0"/>
              <a:t> </a:t>
            </a:r>
            <a:r>
              <a:rPr lang="es-MX" dirty="0" err="1" smtClean="0"/>
              <a:t>references</a:t>
            </a:r>
            <a:r>
              <a:rPr lang="es-MX" dirty="0" smtClean="0"/>
              <a:t> </a:t>
            </a:r>
            <a:r>
              <a:rPr lang="es-MX" dirty="0" err="1" smtClean="0"/>
              <a:t>where</a:t>
            </a:r>
            <a:r>
              <a:rPr lang="es-MX" dirty="0" smtClean="0"/>
              <a:t> </a:t>
            </a:r>
            <a:r>
              <a:rPr lang="es-MX" dirty="0" err="1" smtClean="0"/>
              <a:t>suitable</a:t>
            </a:r>
            <a:endParaRPr lang="es-MX" dirty="0" smtClean="0"/>
          </a:p>
          <a:p>
            <a:endParaRPr lang="es-MX" dirty="0" smtClean="0"/>
          </a:p>
          <a:p>
            <a:r>
              <a:rPr lang="es-MX" dirty="0" smtClean="0"/>
              <a:t>In </a:t>
            </a:r>
            <a:r>
              <a:rPr lang="es-MX" dirty="0" err="1" smtClean="0"/>
              <a:t>computer</a:t>
            </a:r>
            <a:r>
              <a:rPr lang="es-MX" dirty="0" smtClean="0"/>
              <a:t> </a:t>
            </a:r>
            <a:r>
              <a:rPr lang="es-MX" dirty="0" err="1" smtClean="0"/>
              <a:t>science</a:t>
            </a:r>
            <a:r>
              <a:rPr lang="es-MX" dirty="0" smtClean="0"/>
              <a:t>, </a:t>
            </a:r>
            <a:r>
              <a:rPr lang="es-MX" dirty="0" err="1" smtClean="0"/>
              <a:t>related</a:t>
            </a:r>
            <a:r>
              <a:rPr lang="es-MX" dirty="0" smtClean="0"/>
              <a:t> </a:t>
            </a:r>
            <a:r>
              <a:rPr lang="es-MX" dirty="0" err="1" smtClean="0"/>
              <a:t>work</a:t>
            </a:r>
            <a:r>
              <a:rPr lang="es-MX" dirty="0" smtClean="0"/>
              <a:t> </a:t>
            </a:r>
            <a:r>
              <a:rPr lang="es-MX" dirty="0" err="1" smtClean="0"/>
              <a:t>is</a:t>
            </a:r>
            <a:r>
              <a:rPr lang="es-MX" dirty="0" smtClean="0"/>
              <a:t> </a:t>
            </a:r>
            <a:r>
              <a:rPr lang="es-MX" dirty="0" err="1" smtClean="0"/>
              <a:t>often</a:t>
            </a:r>
            <a:r>
              <a:rPr lang="es-MX" dirty="0" smtClean="0"/>
              <a:t> </a:t>
            </a:r>
            <a:r>
              <a:rPr lang="es-MX" dirty="0" err="1" smtClean="0"/>
              <a:t>written</a:t>
            </a:r>
            <a:r>
              <a:rPr lang="es-MX" dirty="0" smtClean="0"/>
              <a:t> in a </a:t>
            </a:r>
            <a:r>
              <a:rPr lang="es-MX" dirty="0" err="1" smtClean="0"/>
              <a:t>separate</a:t>
            </a:r>
            <a:r>
              <a:rPr lang="es-MX" dirty="0" smtClean="0"/>
              <a:t> </a:t>
            </a:r>
            <a:r>
              <a:rPr lang="es-MX" dirty="0" err="1" smtClean="0"/>
              <a:t>chapter</a:t>
            </a:r>
            <a:r>
              <a:rPr lang="es-MX" dirty="0" smtClean="0"/>
              <a:t>/</a:t>
            </a:r>
            <a:r>
              <a:rPr lang="es-MX" dirty="0" err="1" smtClean="0"/>
              <a:t>section</a:t>
            </a:r>
            <a:r>
              <a:rPr lang="es-MX" dirty="0" smtClean="0"/>
              <a:t>.</a:t>
            </a:r>
          </a:p>
        </p:txBody>
      </p:sp>
      <p:sp>
        <p:nvSpPr>
          <p:cNvPr id="4" name="Date Placeholder 3"/>
          <p:cNvSpPr>
            <a:spLocks noGrp="1"/>
          </p:cNvSpPr>
          <p:nvPr>
            <p:ph type="dt" sz="half" idx="10"/>
          </p:nvPr>
        </p:nvSpPr>
        <p:spPr/>
        <p:txBody>
          <a:bodyPr/>
          <a:lstStyle/>
          <a:p>
            <a:fld id="{1E977EA3-E5F6-3D47-9A09-C65B534B6E15}" type="datetime1">
              <a:rPr lang="es-ES_tradnl" smtClean="0"/>
              <a:pPr/>
              <a:t>09/09/2014</a:t>
            </a:fld>
            <a:endParaRPr lang="es-ES_tradnl"/>
          </a:p>
        </p:txBody>
      </p:sp>
      <p:sp>
        <p:nvSpPr>
          <p:cNvPr id="5" name="Footer Placeholder 4"/>
          <p:cNvSpPr>
            <a:spLocks noGrp="1"/>
          </p:cNvSpPr>
          <p:nvPr>
            <p:ph type="ftr" sz="quarter" idx="11"/>
          </p:nvPr>
        </p:nvSpPr>
        <p:spPr/>
        <p:txBody>
          <a:bodyPr/>
          <a:lstStyle/>
          <a:p>
            <a:r>
              <a:rPr lang="es-ES_tradnl" smtClean="0"/>
              <a:t>Dr. Felipe Orihuela Espina</a:t>
            </a:r>
            <a:endParaRPr lang="es-ES_tradnl"/>
          </a:p>
        </p:txBody>
      </p:sp>
      <p:sp>
        <p:nvSpPr>
          <p:cNvPr id="6" name="Slide Number Placeholder 5"/>
          <p:cNvSpPr>
            <a:spLocks noGrp="1"/>
          </p:cNvSpPr>
          <p:nvPr>
            <p:ph type="sldNum" sz="quarter" idx="12"/>
          </p:nvPr>
        </p:nvSpPr>
        <p:spPr/>
        <p:txBody>
          <a:bodyPr/>
          <a:lstStyle/>
          <a:p>
            <a:fld id="{279F7A96-9D6C-C646-BEB1-E03C1E701704}" type="slidenum">
              <a:rPr lang="es-ES_tradnl" smtClean="0"/>
              <a:pPr/>
              <a:t>9</a:t>
            </a:fld>
            <a:endParaRPr lang="es-ES_tradn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3678</TotalTime>
  <Words>6346</Words>
  <Application>Microsoft Office PowerPoint</Application>
  <PresentationFormat>Presentación en pantalla (4:3)</PresentationFormat>
  <Paragraphs>816</Paragraphs>
  <Slides>80</Slides>
  <Notes>7</Notes>
  <HiddenSlides>0</HiddenSlides>
  <MMClips>0</MMClips>
  <ScaleCrop>false</ScaleCrop>
  <HeadingPairs>
    <vt:vector size="4" baseType="variant">
      <vt:variant>
        <vt:lpstr>Tema</vt:lpstr>
      </vt:variant>
      <vt:variant>
        <vt:i4>1</vt:i4>
      </vt:variant>
      <vt:variant>
        <vt:lpstr>Títulos de diapositiva</vt:lpstr>
      </vt:variant>
      <vt:variant>
        <vt:i4>80</vt:i4>
      </vt:variant>
    </vt:vector>
  </HeadingPairs>
  <TitlesOfParts>
    <vt:vector size="81" baseType="lpstr">
      <vt:lpstr>Office Theme</vt:lpstr>
      <vt:lpstr>Week 7. Theoretical and Reference Framework, Result interpretation and Discussion</vt:lpstr>
      <vt:lpstr>Contents</vt:lpstr>
      <vt:lpstr>THEORETICAL AND reference FRAMEWORK</vt:lpstr>
      <vt:lpstr>Theoretical and reference frameworks</vt:lpstr>
      <vt:lpstr>Theoretical and reference frameworks</vt:lpstr>
      <vt:lpstr>Theoretical and reference frameworks</vt:lpstr>
      <vt:lpstr>Theoretical framework</vt:lpstr>
      <vt:lpstr>Theoretical framework</vt:lpstr>
      <vt:lpstr>Reference framework</vt:lpstr>
      <vt:lpstr>Reference framework</vt:lpstr>
      <vt:lpstr>Reference framework</vt:lpstr>
      <vt:lpstr>Reference framework</vt:lpstr>
      <vt:lpstr>Reference framework</vt:lpstr>
      <vt:lpstr>Reference framework</vt:lpstr>
      <vt:lpstr>Reference framework</vt:lpstr>
      <vt:lpstr>Results interpretation</vt:lpstr>
      <vt:lpstr>Knowledge generation</vt:lpstr>
      <vt:lpstr>The three levels of analysis</vt:lpstr>
      <vt:lpstr>The three levels of analysis</vt:lpstr>
      <vt:lpstr>Knowledge discovery</vt:lpstr>
      <vt:lpstr>Data interpretation</vt:lpstr>
      <vt:lpstr>Data interpretation</vt:lpstr>
      <vt:lpstr>Interpretation guidelines</vt:lpstr>
      <vt:lpstr>Interpretation guidelines</vt:lpstr>
      <vt:lpstr>Interpretation guidelines</vt:lpstr>
      <vt:lpstr>Interpretation guidelines</vt:lpstr>
      <vt:lpstr>Results interpretation</vt:lpstr>
      <vt:lpstr>Results interpretation</vt:lpstr>
      <vt:lpstr>Results interpretation</vt:lpstr>
      <vt:lpstr>Results interpretation</vt:lpstr>
      <vt:lpstr>Results interpretation</vt:lpstr>
      <vt:lpstr>Results interpretation</vt:lpstr>
      <vt:lpstr>Results interpretation</vt:lpstr>
      <vt:lpstr>Results interpretation</vt:lpstr>
      <vt:lpstr>Results interpretation</vt:lpstr>
      <vt:lpstr>Results interpretation</vt:lpstr>
      <vt:lpstr>Results interpretation</vt:lpstr>
      <vt:lpstr>Results interpretation</vt:lpstr>
      <vt:lpstr>Results interpretation</vt:lpstr>
      <vt:lpstr>Results interpretation</vt:lpstr>
      <vt:lpstr>Results interpretation</vt:lpstr>
      <vt:lpstr>Results interpretation</vt:lpstr>
      <vt:lpstr>Results interpretation</vt:lpstr>
      <vt:lpstr>Results interpretation</vt:lpstr>
      <vt:lpstr>CAUSALITY</vt:lpstr>
      <vt:lpstr>Diapositiva 46</vt:lpstr>
      <vt:lpstr>Why is causality so problematic?</vt:lpstr>
      <vt:lpstr>Causality in Phylosophy</vt:lpstr>
      <vt:lpstr>Causality in Phylosophy</vt:lpstr>
      <vt:lpstr>Causality in Phylosophy</vt:lpstr>
      <vt:lpstr>Causality in Phylosophy</vt:lpstr>
      <vt:lpstr>Causality requires time!</vt:lpstr>
      <vt:lpstr>Causality requires directionality!</vt:lpstr>
      <vt:lpstr>From association to causation</vt:lpstr>
      <vt:lpstr>Causality</vt:lpstr>
      <vt:lpstr>Variable types and their joint probability distribution</vt:lpstr>
      <vt:lpstr>Statistical dependence</vt:lpstr>
      <vt:lpstr>Associational Inference ≡ Descriptive Statistics!!!</vt:lpstr>
      <vt:lpstr>Regression and Correlation; two common forms of associational inference</vt:lpstr>
      <vt:lpstr>Statistical dependence vs Causality</vt:lpstr>
      <vt:lpstr>Causation defies (1st level) logic…</vt:lpstr>
      <vt:lpstr>Granger’s Causality</vt:lpstr>
      <vt:lpstr>Granger’s Causality</vt:lpstr>
      <vt:lpstr>Topological causality</vt:lpstr>
      <vt:lpstr>Causal (homogeneous Lorentzian) Manifolds: The topological view of causality</vt:lpstr>
      <vt:lpstr>Rubin Causal Model</vt:lpstr>
      <vt:lpstr>Rubin Causal Model</vt:lpstr>
      <vt:lpstr>Fundamental Problem of Causal Inference</vt:lpstr>
      <vt:lpstr>Relation between Granger, Rubin and Suppes causalities</vt:lpstr>
      <vt:lpstr>Pearl’s statistical causality (a.k.a. structural theory) </vt:lpstr>
      <vt:lpstr>Statistical causality</vt:lpstr>
      <vt:lpstr>Discussion</vt:lpstr>
      <vt:lpstr>Discussion</vt:lpstr>
      <vt:lpstr>Discussion</vt:lpstr>
      <vt:lpstr>Discussion</vt:lpstr>
      <vt:lpstr>Discussion</vt:lpstr>
      <vt:lpstr>Discussion</vt:lpstr>
      <vt:lpstr>Discussion</vt:lpstr>
      <vt:lpstr>Discussion</vt:lpstr>
      <vt:lpstr>ThankS, 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foe</cp:lastModifiedBy>
  <cp:revision>610</cp:revision>
  <dcterms:created xsi:type="dcterms:W3CDTF">2014-02-13T04:18:21Z</dcterms:created>
  <dcterms:modified xsi:type="dcterms:W3CDTF">2014-09-10T05:00:02Z</dcterms:modified>
</cp:coreProperties>
</file>