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257" r:id="rId2"/>
    <p:sldId id="370" r:id="rId3"/>
    <p:sldId id="611" r:id="rId4"/>
    <p:sldId id="612" r:id="rId5"/>
    <p:sldId id="613" r:id="rId6"/>
    <p:sldId id="614" r:id="rId7"/>
    <p:sldId id="615" r:id="rId8"/>
    <p:sldId id="616" r:id="rId9"/>
    <p:sldId id="617" r:id="rId10"/>
    <p:sldId id="643" r:id="rId11"/>
    <p:sldId id="618" r:id="rId12"/>
    <p:sldId id="632" r:id="rId13"/>
    <p:sldId id="633" r:id="rId14"/>
    <p:sldId id="644" r:id="rId15"/>
    <p:sldId id="619" r:id="rId16"/>
    <p:sldId id="637" r:id="rId17"/>
    <p:sldId id="620" r:id="rId18"/>
    <p:sldId id="627" r:id="rId19"/>
    <p:sldId id="628" r:id="rId20"/>
    <p:sldId id="626" r:id="rId21"/>
    <p:sldId id="625" r:id="rId22"/>
    <p:sldId id="621" r:id="rId23"/>
    <p:sldId id="622" r:id="rId24"/>
    <p:sldId id="623" r:id="rId25"/>
    <p:sldId id="624" r:id="rId26"/>
    <p:sldId id="634" r:id="rId27"/>
    <p:sldId id="636" r:id="rId28"/>
    <p:sldId id="635" r:id="rId29"/>
    <p:sldId id="631" r:id="rId30"/>
    <p:sldId id="629" r:id="rId31"/>
    <p:sldId id="639" r:id="rId32"/>
    <p:sldId id="638" r:id="rId33"/>
    <p:sldId id="640" r:id="rId34"/>
    <p:sldId id="641" r:id="rId35"/>
    <p:sldId id="630" r:id="rId36"/>
    <p:sldId id="642" r:id="rId37"/>
    <p:sldId id="369" r:id="rId3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0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D4A0A-EFA9-4EA4-A123-97A52096F368}" type="datetimeFigureOut">
              <a:rPr lang="es-ES" smtClean="0"/>
              <a:pPr/>
              <a:t>10/09/2014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2B4C0-EDDA-4DEF-BB40-C5D86FA4A3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DACA-587F-4A5C-8DF6-D47E2226138C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8" name="7 Imagen" descr="INAOE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1518" y="51517"/>
            <a:ext cx="1720878" cy="2020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E25D-F3CB-4A85-AC76-738CD6B914DC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90DF-D2C0-4256-8163-3A3A0210B7F7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FA49-6789-4F23-9C3E-C57EAEE2D45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7924-D692-4DDB-B975-30658EE0F3AE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4063-7CDE-4A3F-B2CE-D207918B7FBD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50811-E88E-4B85-A888-1309861AF407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F764-716D-4176-8905-4BE0ACDCBA67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4104-BE79-463D-9B47-1C22FF58091D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4BD3-A97A-4F1B-8903-9E20BAD17C95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0232" y="0"/>
            <a:ext cx="642942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8229600" cy="505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8150F-3EA5-462C-B673-E24CFF50EBD8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A98DE-B0C0-4510-8517-23F285C36B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rgbClr val="FFFF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2060"/>
        </a:buClr>
        <a:buSzPct val="120000"/>
        <a:buFont typeface="Wingdings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SzPct val="120000"/>
        <a:buFont typeface="Wingdings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2060"/>
        </a:buClr>
        <a:buSzPct val="120000"/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2060"/>
        </a:buClr>
        <a:buSzPct val="12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2060"/>
        </a:buClr>
        <a:buSzPct val="12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 smtClean="0"/>
              <a:t>Week</a:t>
            </a:r>
            <a:r>
              <a:rPr lang="es-MX" dirty="0" smtClean="0"/>
              <a:t> 6.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r>
              <a:rPr lang="es-MX" dirty="0" smtClean="0"/>
              <a:t> </a:t>
            </a:r>
            <a:r>
              <a:rPr lang="es-MX" dirty="0" err="1" smtClean="0"/>
              <a:t>elements</a:t>
            </a:r>
            <a:endParaRPr lang="en-GB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err="1" smtClean="0"/>
              <a:t>MSc</a:t>
            </a:r>
            <a:r>
              <a:rPr lang="es-MX" dirty="0" smtClean="0"/>
              <a:t> </a:t>
            </a:r>
            <a:r>
              <a:rPr lang="es-MX" dirty="0" err="1" smtClean="0"/>
              <a:t>Methodology</a:t>
            </a:r>
            <a:r>
              <a:rPr lang="es-MX" dirty="0" smtClean="0"/>
              <a:t> </a:t>
            </a:r>
            <a:r>
              <a:rPr lang="es-MX" dirty="0" err="1" smtClean="0"/>
              <a:t>Seminar</a:t>
            </a:r>
            <a:r>
              <a:rPr lang="es-MX" dirty="0" smtClean="0"/>
              <a:t> I</a:t>
            </a:r>
          </a:p>
          <a:p>
            <a:r>
              <a:rPr lang="es-MX" dirty="0" smtClean="0"/>
              <a:t>Dr. Felipe Orihuela-Espina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Contribution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science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err="1" smtClean="0"/>
              <a:t>Contributions</a:t>
            </a:r>
            <a:r>
              <a:rPr lang="es-MX" dirty="0" smtClean="0"/>
              <a:t> in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field</a:t>
            </a:r>
            <a:r>
              <a:rPr lang="es-MX" dirty="0" smtClean="0"/>
              <a:t> vs </a:t>
            </a:r>
            <a:r>
              <a:rPr lang="es-MX" dirty="0" err="1" smtClean="0"/>
              <a:t>contribution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science</a:t>
            </a:r>
            <a:endParaRPr lang="es-MX" dirty="0" smtClean="0"/>
          </a:p>
          <a:p>
            <a:pPr lvl="1"/>
            <a:r>
              <a:rPr lang="es-MX" dirty="0" err="1" smtClean="0"/>
              <a:t>Depending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reviewer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panelist</a:t>
            </a:r>
            <a:r>
              <a:rPr lang="es-MX" dirty="0" smtClean="0"/>
              <a:t>, </a:t>
            </a:r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different</a:t>
            </a:r>
            <a:r>
              <a:rPr lang="es-MX" dirty="0" smtClean="0"/>
              <a:t> </a:t>
            </a:r>
            <a:r>
              <a:rPr lang="es-MX" dirty="0" err="1" smtClean="0"/>
              <a:t>expectations</a:t>
            </a:r>
            <a:r>
              <a:rPr lang="es-MX" dirty="0" smtClean="0"/>
              <a:t>:</a:t>
            </a:r>
          </a:p>
          <a:p>
            <a:pPr lvl="2"/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are </a:t>
            </a:r>
            <a:r>
              <a:rPr lang="es-MX" dirty="0" err="1" smtClean="0"/>
              <a:t>presenting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r>
              <a:rPr lang="es-MX" dirty="0" smtClean="0"/>
              <a:t> in a </a:t>
            </a:r>
            <a:r>
              <a:rPr lang="es-MX" dirty="0" err="1" smtClean="0"/>
              <a:t>computing</a:t>
            </a:r>
            <a:r>
              <a:rPr lang="es-MX" dirty="0" smtClean="0"/>
              <a:t> </a:t>
            </a:r>
            <a:r>
              <a:rPr lang="es-MX" dirty="0" err="1" smtClean="0"/>
              <a:t>department</a:t>
            </a:r>
            <a:r>
              <a:rPr lang="es-MX" dirty="0" smtClean="0"/>
              <a:t>, </a:t>
            </a:r>
            <a:r>
              <a:rPr lang="es-MX" dirty="0" err="1" smtClean="0"/>
              <a:t>some</a:t>
            </a:r>
            <a:r>
              <a:rPr lang="es-MX" dirty="0" smtClean="0"/>
              <a:t> </a:t>
            </a:r>
            <a:r>
              <a:rPr lang="es-MX" dirty="0" err="1" smtClean="0"/>
              <a:t>reviewers</a:t>
            </a:r>
            <a:r>
              <a:rPr lang="es-MX" dirty="0" smtClean="0"/>
              <a:t>/</a:t>
            </a:r>
            <a:r>
              <a:rPr lang="es-MX" dirty="0" err="1" smtClean="0"/>
              <a:t>panelists</a:t>
            </a:r>
            <a:r>
              <a:rPr lang="es-MX" dirty="0" smtClean="0"/>
              <a:t> </a:t>
            </a:r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err="1" smtClean="0"/>
              <a:t>expect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contribution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specifically</a:t>
            </a:r>
            <a:r>
              <a:rPr lang="es-MX" dirty="0" smtClean="0"/>
              <a:t> in </a:t>
            </a:r>
            <a:r>
              <a:rPr lang="es-MX" dirty="0" err="1" smtClean="0"/>
              <a:t>computing</a:t>
            </a:r>
            <a:r>
              <a:rPr lang="es-MX" dirty="0" smtClean="0"/>
              <a:t> </a:t>
            </a:r>
            <a:r>
              <a:rPr lang="es-MX" dirty="0" err="1" smtClean="0"/>
              <a:t>disregarding</a:t>
            </a:r>
            <a:r>
              <a:rPr lang="es-MX" dirty="0" smtClean="0"/>
              <a:t> </a:t>
            </a:r>
            <a:r>
              <a:rPr lang="es-MX" dirty="0" err="1" smtClean="0"/>
              <a:t>multidisciplinary</a:t>
            </a:r>
            <a:r>
              <a:rPr lang="es-MX" dirty="0" smtClean="0"/>
              <a:t> </a:t>
            </a:r>
            <a:r>
              <a:rPr lang="es-MX" dirty="0" err="1" smtClean="0"/>
              <a:t>efforts</a:t>
            </a:r>
            <a:r>
              <a:rPr lang="es-MX" dirty="0" smtClean="0"/>
              <a:t>.</a:t>
            </a:r>
          </a:p>
          <a:p>
            <a:pPr lvl="2"/>
            <a:r>
              <a:rPr lang="es-MX" dirty="0" smtClean="0"/>
              <a:t>…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perhaps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find</a:t>
            </a:r>
            <a:r>
              <a:rPr lang="es-MX" dirty="0" smtClean="0"/>
              <a:t> </a:t>
            </a:r>
            <a:r>
              <a:rPr lang="es-MX" dirty="0" err="1" smtClean="0"/>
              <a:t>yourself</a:t>
            </a:r>
            <a:r>
              <a:rPr lang="es-MX" dirty="0" smtClean="0"/>
              <a:t> </a:t>
            </a:r>
            <a:r>
              <a:rPr lang="es-MX" dirty="0" err="1" smtClean="0"/>
              <a:t>assessed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some</a:t>
            </a:r>
            <a:r>
              <a:rPr lang="es-MX" dirty="0" smtClean="0"/>
              <a:t> </a:t>
            </a:r>
            <a:r>
              <a:rPr lang="es-MX" dirty="0" err="1" smtClean="0"/>
              <a:t>external</a:t>
            </a:r>
            <a:r>
              <a:rPr lang="es-MX" dirty="0" smtClean="0"/>
              <a:t> </a:t>
            </a:r>
            <a:r>
              <a:rPr lang="es-MX" dirty="0" err="1" smtClean="0"/>
              <a:t>who</a:t>
            </a:r>
            <a:r>
              <a:rPr lang="es-MX" dirty="0" smtClean="0"/>
              <a:t> </a:t>
            </a:r>
            <a:r>
              <a:rPr lang="es-MX" dirty="0" err="1" smtClean="0"/>
              <a:t>doesn’t</a:t>
            </a:r>
            <a:r>
              <a:rPr lang="es-MX" dirty="0" smtClean="0"/>
              <a:t> </a:t>
            </a:r>
            <a:r>
              <a:rPr lang="es-MX" dirty="0" err="1" smtClean="0"/>
              <a:t>care</a:t>
            </a:r>
            <a:r>
              <a:rPr lang="es-MX" dirty="0" smtClean="0"/>
              <a:t> of “</a:t>
            </a:r>
            <a:r>
              <a:rPr lang="es-MX" dirty="0" err="1" smtClean="0"/>
              <a:t>where</a:t>
            </a:r>
            <a:r>
              <a:rPr lang="es-MX" dirty="0" smtClean="0"/>
              <a:t>”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being</a:t>
            </a:r>
            <a:r>
              <a:rPr lang="es-MX" dirty="0" smtClean="0"/>
              <a:t> </a:t>
            </a:r>
            <a:r>
              <a:rPr lang="es-MX" dirty="0" err="1" smtClean="0"/>
              <a:t>presented</a:t>
            </a:r>
            <a:r>
              <a:rPr lang="es-MX" dirty="0" smtClean="0"/>
              <a:t> and </a:t>
            </a:r>
            <a:r>
              <a:rPr lang="es-MX" dirty="0" err="1" smtClean="0"/>
              <a:t>instead</a:t>
            </a:r>
            <a:r>
              <a:rPr lang="es-MX" dirty="0" smtClean="0"/>
              <a:t> </a:t>
            </a:r>
            <a:r>
              <a:rPr lang="es-MX" dirty="0" err="1" smtClean="0"/>
              <a:t>wants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see</a:t>
            </a:r>
            <a:r>
              <a:rPr lang="es-MX" dirty="0" smtClean="0"/>
              <a:t> </a:t>
            </a:r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contribution</a:t>
            </a:r>
            <a:r>
              <a:rPr lang="es-MX" dirty="0" smtClean="0"/>
              <a:t> </a:t>
            </a:r>
            <a:r>
              <a:rPr lang="es-MX" dirty="0" err="1" smtClean="0"/>
              <a:t>impacts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science</a:t>
            </a:r>
            <a:r>
              <a:rPr lang="es-MX" dirty="0" smtClean="0"/>
              <a:t> in general and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fields</a:t>
            </a:r>
            <a:r>
              <a:rPr lang="es-MX" dirty="0" smtClean="0"/>
              <a:t> in particular</a:t>
            </a:r>
          </a:p>
          <a:p>
            <a:pPr lvl="2"/>
            <a:endParaRPr lang="es-MX" dirty="0" smtClean="0"/>
          </a:p>
          <a:p>
            <a:pPr lvl="1"/>
            <a:r>
              <a:rPr lang="es-MX" dirty="0" err="1" smtClean="0"/>
              <a:t>There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no </a:t>
            </a:r>
            <a:r>
              <a:rPr lang="es-MX" dirty="0" err="1" smtClean="0"/>
              <a:t>guaranteed</a:t>
            </a:r>
            <a:r>
              <a:rPr lang="es-MX" dirty="0" smtClean="0"/>
              <a:t> </a:t>
            </a:r>
            <a:r>
              <a:rPr lang="es-MX" dirty="0" err="1" smtClean="0"/>
              <a:t>success</a:t>
            </a:r>
            <a:r>
              <a:rPr lang="es-MX" dirty="0" smtClean="0"/>
              <a:t> </a:t>
            </a:r>
            <a:r>
              <a:rPr lang="es-MX" dirty="0" err="1" smtClean="0"/>
              <a:t>recipe</a:t>
            </a:r>
            <a:r>
              <a:rPr lang="es-MX" dirty="0" smtClean="0"/>
              <a:t>.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responsibility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able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defend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contribution</a:t>
            </a:r>
            <a:r>
              <a:rPr lang="es-MX" dirty="0" smtClean="0"/>
              <a:t>.</a:t>
            </a:r>
          </a:p>
          <a:p>
            <a:pPr lvl="2"/>
            <a:r>
              <a:rPr lang="es-MX" dirty="0" err="1" smtClean="0"/>
              <a:t>Ensure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understand</a:t>
            </a:r>
            <a:r>
              <a:rPr lang="es-MX" dirty="0" smtClean="0"/>
              <a:t> WHY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a </a:t>
            </a:r>
            <a:r>
              <a:rPr lang="es-MX" dirty="0" err="1" smtClean="0"/>
              <a:t>contribution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FRAMING</a:t>
            </a:r>
            <a:endParaRPr lang="en-GB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FA49-6789-4F23-9C3E-C57EAEE2D45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Framing</a:t>
            </a:r>
            <a:endParaRPr lang="en-GB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framing</a:t>
            </a:r>
            <a:r>
              <a:rPr lang="es-ES" dirty="0" smtClean="0"/>
              <a:t> </a:t>
            </a:r>
            <a:r>
              <a:rPr lang="es-ES" dirty="0" err="1" smtClean="0"/>
              <a:t>refers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endParaRPr lang="es-ES" dirty="0" smtClean="0"/>
          </a:p>
          <a:p>
            <a:pPr lvl="1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main</a:t>
            </a:r>
            <a:r>
              <a:rPr lang="es-ES" dirty="0" smtClean="0"/>
              <a:t> </a:t>
            </a:r>
            <a:r>
              <a:rPr lang="es-ES" dirty="0" err="1" smtClean="0"/>
              <a:t>project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r>
              <a:rPr lang="es-ES" dirty="0" smtClean="0"/>
              <a:t> line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includes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thesis</a:t>
            </a:r>
            <a:r>
              <a:rPr lang="es-ES" dirty="0" smtClean="0"/>
              <a:t>-</a:t>
            </a:r>
          </a:p>
          <a:p>
            <a:pPr lvl="2"/>
            <a:r>
              <a:rPr lang="es-ES" dirty="0" err="1" smtClean="0"/>
              <a:t>Example</a:t>
            </a:r>
            <a:r>
              <a:rPr lang="es-ES" dirty="0" smtClean="0"/>
              <a:t>: </a:t>
            </a:r>
            <a:r>
              <a:rPr lang="es-ES" dirty="0" err="1" smtClean="0"/>
              <a:t>Suppose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supervisor has a </a:t>
            </a:r>
            <a:r>
              <a:rPr lang="es-ES" dirty="0" err="1" smtClean="0"/>
              <a:t>funded</a:t>
            </a:r>
            <a:r>
              <a:rPr lang="es-ES" dirty="0" smtClean="0"/>
              <a:t> </a:t>
            </a:r>
            <a:r>
              <a:rPr lang="es-ES" dirty="0" err="1" smtClean="0"/>
              <a:t>project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country </a:t>
            </a:r>
            <a:r>
              <a:rPr lang="es-ES" dirty="0" err="1" smtClean="0"/>
              <a:t>research</a:t>
            </a:r>
            <a:r>
              <a:rPr lang="es-ES" dirty="0" smtClean="0"/>
              <a:t> </a:t>
            </a:r>
            <a:r>
              <a:rPr lang="es-ES" dirty="0" err="1" smtClean="0"/>
              <a:t>council</a:t>
            </a:r>
            <a:r>
              <a:rPr lang="es-ES" dirty="0" smtClean="0"/>
              <a:t>, and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thesis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contribute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project</a:t>
            </a:r>
            <a:r>
              <a:rPr lang="es-ES" dirty="0" smtClean="0"/>
              <a:t>. </a:t>
            </a:r>
            <a:r>
              <a:rPr lang="es-ES" dirty="0" err="1" smtClean="0"/>
              <a:t>Then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framing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something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: “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work</a:t>
            </a:r>
            <a:r>
              <a:rPr lang="es-ES" dirty="0" smtClean="0"/>
              <a:t> has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carried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as </a:t>
            </a:r>
            <a:r>
              <a:rPr lang="es-ES" dirty="0" err="1" smtClean="0"/>
              <a:t>part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activities</a:t>
            </a:r>
            <a:r>
              <a:rPr lang="es-ES" dirty="0" smtClean="0"/>
              <a:t> of </a:t>
            </a:r>
            <a:r>
              <a:rPr lang="es-ES" dirty="0" err="1" smtClean="0"/>
              <a:t>project</a:t>
            </a:r>
            <a:r>
              <a:rPr lang="es-ES" dirty="0" smtClean="0"/>
              <a:t> 123456 </a:t>
            </a:r>
            <a:r>
              <a:rPr lang="es-ES" dirty="0" err="1" smtClean="0"/>
              <a:t>funded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National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r>
              <a:rPr lang="es-ES" dirty="0" smtClean="0"/>
              <a:t> Council.”</a:t>
            </a:r>
          </a:p>
          <a:p>
            <a:pPr lvl="1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collaboration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private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public</a:t>
            </a:r>
            <a:r>
              <a:rPr lang="es-ES" dirty="0" smtClean="0"/>
              <a:t> sector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perhaps</a:t>
            </a:r>
            <a:r>
              <a:rPr lang="es-ES" dirty="0" smtClean="0"/>
              <a:t> </a:t>
            </a:r>
            <a:r>
              <a:rPr lang="es-ES" dirty="0" err="1" smtClean="0"/>
              <a:t>another</a:t>
            </a:r>
            <a:r>
              <a:rPr lang="es-ES" dirty="0" smtClean="0"/>
              <a:t> </a:t>
            </a:r>
            <a:r>
              <a:rPr lang="es-ES" dirty="0" err="1" smtClean="0"/>
              <a:t>higher</a:t>
            </a:r>
            <a:r>
              <a:rPr lang="es-ES" dirty="0" smtClean="0"/>
              <a:t> </a:t>
            </a:r>
            <a:r>
              <a:rPr lang="es-ES" dirty="0" err="1" smtClean="0"/>
              <a:t>education</a:t>
            </a:r>
            <a:r>
              <a:rPr lang="es-ES" dirty="0" smtClean="0"/>
              <a:t> </a:t>
            </a:r>
            <a:r>
              <a:rPr lang="es-ES" dirty="0" err="1" smtClean="0"/>
              <a:t>institution</a:t>
            </a:r>
            <a:endParaRPr lang="es-ES" dirty="0" smtClean="0"/>
          </a:p>
          <a:p>
            <a:pPr lvl="2"/>
            <a:r>
              <a:rPr lang="es-ES" dirty="0" err="1" smtClean="0"/>
              <a:t>Example</a:t>
            </a:r>
            <a:r>
              <a:rPr lang="es-ES" dirty="0" smtClean="0"/>
              <a:t>: “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work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part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ongoing</a:t>
            </a:r>
            <a:r>
              <a:rPr lang="es-ES" dirty="0" smtClean="0"/>
              <a:t> </a:t>
            </a:r>
            <a:r>
              <a:rPr lang="es-ES" dirty="0" err="1" smtClean="0"/>
              <a:t>collaboration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Intel and INAOE </a:t>
            </a:r>
            <a:r>
              <a:rPr lang="es-ES" dirty="0" err="1" smtClean="0"/>
              <a:t>under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agreement</a:t>
            </a:r>
            <a:r>
              <a:rPr lang="es-ES" dirty="0" smtClean="0"/>
              <a:t> 123456 </a:t>
            </a:r>
            <a:r>
              <a:rPr lang="es-ES" dirty="0" err="1" smtClean="0"/>
              <a:t>intended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favour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r>
              <a:rPr lang="es-ES" dirty="0" smtClean="0"/>
              <a:t> </a:t>
            </a:r>
            <a:r>
              <a:rPr lang="es-ES" dirty="0" err="1" smtClean="0"/>
              <a:t>secondments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students</a:t>
            </a:r>
            <a:r>
              <a:rPr lang="es-ES" dirty="0" smtClean="0"/>
              <a:t>.”</a:t>
            </a:r>
          </a:p>
          <a:p>
            <a:pPr lvl="1"/>
            <a:r>
              <a:rPr lang="es-ES" dirty="0" err="1" smtClean="0"/>
              <a:t>Disclosure</a:t>
            </a:r>
            <a:r>
              <a:rPr lang="es-ES" dirty="0" smtClean="0"/>
              <a:t> of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conflicts</a:t>
            </a:r>
            <a:r>
              <a:rPr lang="es-ES" dirty="0" smtClean="0"/>
              <a:t> of </a:t>
            </a:r>
            <a:r>
              <a:rPr lang="es-ES" dirty="0" err="1" smtClean="0"/>
              <a:t>interest</a:t>
            </a:r>
            <a:endParaRPr lang="es-ES" dirty="0" smtClean="0"/>
          </a:p>
          <a:p>
            <a:pPr lvl="2"/>
            <a:r>
              <a:rPr lang="es-ES" dirty="0" err="1" smtClean="0"/>
              <a:t>Example</a:t>
            </a:r>
            <a:r>
              <a:rPr lang="es-ES" dirty="0" smtClean="0"/>
              <a:t>: “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partially</a:t>
            </a:r>
            <a:r>
              <a:rPr lang="es-ES" dirty="0" smtClean="0"/>
              <a:t> </a:t>
            </a:r>
            <a:r>
              <a:rPr lang="es-ES" dirty="0" err="1" smtClean="0"/>
              <a:t>funded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THE COMPANY.” Note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company</a:t>
            </a:r>
            <a:r>
              <a:rPr lang="es-ES" dirty="0" smtClean="0"/>
              <a:t>,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commercial</a:t>
            </a:r>
            <a:r>
              <a:rPr lang="es-ES" dirty="0" smtClean="0"/>
              <a:t> </a:t>
            </a:r>
            <a:r>
              <a:rPr lang="es-ES" dirty="0" err="1" smtClean="0"/>
              <a:t>interests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adhere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scientific</a:t>
            </a:r>
            <a:r>
              <a:rPr lang="es-ES" dirty="0" smtClean="0"/>
              <a:t> </a:t>
            </a:r>
            <a:r>
              <a:rPr lang="es-ES" dirty="0" err="1" smtClean="0"/>
              <a:t>standards</a:t>
            </a:r>
            <a:endParaRPr lang="es-ES" dirty="0" smtClean="0"/>
          </a:p>
          <a:p>
            <a:pPr lvl="2"/>
            <a:r>
              <a:rPr lang="es-ES" dirty="0" err="1" smtClean="0"/>
              <a:t>Example</a:t>
            </a:r>
            <a:r>
              <a:rPr lang="es-ES" dirty="0" smtClean="0"/>
              <a:t>: “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r>
              <a:rPr lang="es-ES" dirty="0" smtClean="0"/>
              <a:t> has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funded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a </a:t>
            </a:r>
            <a:r>
              <a:rPr lang="es-ES" dirty="0" err="1" smtClean="0"/>
              <a:t>scholarship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National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r>
              <a:rPr lang="es-ES" dirty="0" smtClean="0"/>
              <a:t> Council” Note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NRC </a:t>
            </a:r>
            <a:r>
              <a:rPr lang="es-ES" dirty="0" err="1" smtClean="0"/>
              <a:t>interest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training </a:t>
            </a:r>
            <a:r>
              <a:rPr lang="es-ES" dirty="0" err="1" smtClean="0"/>
              <a:t>human</a:t>
            </a:r>
            <a:r>
              <a:rPr lang="es-ES" dirty="0" smtClean="0"/>
              <a:t> </a:t>
            </a:r>
            <a:r>
              <a:rPr lang="es-ES" dirty="0" err="1" smtClean="0"/>
              <a:t>resources</a:t>
            </a:r>
            <a:r>
              <a:rPr lang="es-ES" dirty="0" smtClean="0"/>
              <a:t> and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a </a:t>
            </a:r>
            <a:r>
              <a:rPr lang="es-ES" dirty="0" err="1" smtClean="0"/>
              <a:t>political</a:t>
            </a:r>
            <a:r>
              <a:rPr lang="es-ES" dirty="0" smtClean="0"/>
              <a:t> agenda (</a:t>
            </a:r>
            <a:r>
              <a:rPr lang="es-ES" dirty="0" err="1" smtClean="0"/>
              <a:t>e.g.</a:t>
            </a:r>
            <a:r>
              <a:rPr lang="es-ES" dirty="0" smtClean="0"/>
              <a:t> </a:t>
            </a:r>
            <a:r>
              <a:rPr lang="es-ES" dirty="0" err="1" smtClean="0"/>
              <a:t>ensuring</a:t>
            </a:r>
            <a:r>
              <a:rPr lang="es-ES" dirty="0" smtClean="0"/>
              <a:t> a </a:t>
            </a:r>
            <a:r>
              <a:rPr lang="es-ES" dirty="0" err="1" smtClean="0"/>
              <a:t>number</a:t>
            </a:r>
            <a:r>
              <a:rPr lang="es-ES" dirty="0" smtClean="0"/>
              <a:t> of </a:t>
            </a:r>
            <a:r>
              <a:rPr lang="es-ES" dirty="0" err="1" smtClean="0"/>
              <a:t>graduates</a:t>
            </a:r>
            <a:r>
              <a:rPr lang="es-ES" dirty="0" smtClean="0"/>
              <a:t> per </a:t>
            </a:r>
            <a:r>
              <a:rPr lang="es-ES" dirty="0" err="1" smtClean="0"/>
              <a:t>year</a:t>
            </a:r>
            <a:r>
              <a:rPr lang="es-ES" dirty="0" smtClean="0"/>
              <a:t> –</a:t>
            </a:r>
            <a:r>
              <a:rPr lang="es-ES" dirty="0" err="1" smtClean="0"/>
              <a:t>regardless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quality</a:t>
            </a:r>
            <a:r>
              <a:rPr lang="es-ES" dirty="0" smtClean="0"/>
              <a:t>-, </a:t>
            </a:r>
            <a:r>
              <a:rPr lang="es-ES" dirty="0" err="1" smtClean="0"/>
              <a:t>etc</a:t>
            </a:r>
            <a:r>
              <a:rPr lang="es-ES" dirty="0" smtClean="0"/>
              <a:t>)</a:t>
            </a:r>
            <a:endParaRPr lang="es-ES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FA49-6789-4F23-9C3E-C57EAEE2D45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Framing</a:t>
            </a:r>
            <a:endParaRPr lang="en-GB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don’t</a:t>
            </a:r>
            <a:r>
              <a:rPr lang="es-ES" dirty="0" smtClean="0"/>
              <a:t> </a:t>
            </a:r>
            <a:r>
              <a:rPr lang="es-ES" dirty="0" err="1" smtClean="0"/>
              <a:t>include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framing</a:t>
            </a:r>
            <a:r>
              <a:rPr lang="es-ES" dirty="0" smtClean="0"/>
              <a:t>, </a:t>
            </a:r>
            <a:r>
              <a:rPr lang="es-ES" dirty="0" err="1" smtClean="0"/>
              <a:t>then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justification</a:t>
            </a:r>
            <a:r>
              <a:rPr lang="es-ES" dirty="0" smtClean="0"/>
              <a:t> and </a:t>
            </a:r>
            <a:r>
              <a:rPr lang="es-ES" dirty="0" err="1" smtClean="0"/>
              <a:t>motivation</a:t>
            </a:r>
            <a:r>
              <a:rPr lang="es-ES" dirty="0" smtClean="0"/>
              <a:t>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of </a:t>
            </a:r>
            <a:r>
              <a:rPr lang="es-ES" dirty="0" err="1" smtClean="0"/>
              <a:t>additional</a:t>
            </a:r>
            <a:r>
              <a:rPr lang="es-ES" dirty="0" smtClean="0"/>
              <a:t> </a:t>
            </a:r>
            <a:r>
              <a:rPr lang="es-ES" dirty="0" err="1" smtClean="0"/>
              <a:t>elements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thesis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already</a:t>
            </a:r>
            <a:r>
              <a:rPr lang="es-ES" dirty="0" smtClean="0"/>
              <a:t> </a:t>
            </a:r>
            <a:r>
              <a:rPr lang="es-ES" dirty="0" err="1" smtClean="0"/>
              <a:t>part</a:t>
            </a:r>
            <a:r>
              <a:rPr lang="es-ES" dirty="0" smtClean="0"/>
              <a:t> of a </a:t>
            </a:r>
            <a:r>
              <a:rPr lang="es-ES" dirty="0" err="1" smtClean="0"/>
              <a:t>funded</a:t>
            </a:r>
            <a:r>
              <a:rPr lang="es-ES" dirty="0" smtClean="0"/>
              <a:t> </a:t>
            </a:r>
            <a:r>
              <a:rPr lang="es-ES" dirty="0" err="1" smtClean="0"/>
              <a:t>project</a:t>
            </a:r>
            <a:r>
              <a:rPr lang="es-ES" dirty="0" smtClean="0"/>
              <a:t>, </a:t>
            </a:r>
            <a:r>
              <a:rPr lang="es-ES" dirty="0" err="1" smtClean="0"/>
              <a:t>then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limits</a:t>
            </a:r>
            <a:r>
              <a:rPr lang="es-ES" dirty="0" smtClean="0"/>
              <a:t> of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project</a:t>
            </a:r>
            <a:r>
              <a:rPr lang="es-ES" dirty="0" smtClean="0"/>
              <a:t>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apply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thesis</a:t>
            </a:r>
            <a:r>
              <a:rPr lang="es-ES" dirty="0" smtClean="0"/>
              <a:t>.</a:t>
            </a:r>
          </a:p>
          <a:p>
            <a:pPr lvl="2"/>
            <a:r>
              <a:rPr lang="es-ES" dirty="0" err="1" smtClean="0"/>
              <a:t>Example</a:t>
            </a:r>
            <a:r>
              <a:rPr lang="es-ES" dirty="0" smtClean="0"/>
              <a:t>: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project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granted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count</a:t>
            </a:r>
            <a:r>
              <a:rPr lang="es-ES" dirty="0" smtClean="0"/>
              <a:t> </a:t>
            </a:r>
            <a:r>
              <a:rPr lang="es-ES" dirty="0" err="1" smtClean="0"/>
              <a:t>cocoroaches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tropical </a:t>
            </a:r>
            <a:r>
              <a:rPr lang="es-ES" dirty="0" err="1" smtClean="0"/>
              <a:t>Africa</a:t>
            </a:r>
            <a:r>
              <a:rPr lang="es-ES" dirty="0" smtClean="0"/>
              <a:t>, </a:t>
            </a:r>
            <a:r>
              <a:rPr lang="es-ES" dirty="0" err="1" smtClean="0"/>
              <a:t>then</a:t>
            </a:r>
            <a:r>
              <a:rPr lang="es-ES" dirty="0" smtClean="0"/>
              <a:t> </a:t>
            </a:r>
            <a:r>
              <a:rPr lang="es-ES" dirty="0" err="1" smtClean="0"/>
              <a:t>nobody</a:t>
            </a:r>
            <a:r>
              <a:rPr lang="es-ES" dirty="0" smtClean="0"/>
              <a:t> can </a:t>
            </a:r>
            <a:r>
              <a:rPr lang="es-ES" dirty="0" err="1" smtClean="0"/>
              <a:t>ask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generalize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counting</a:t>
            </a:r>
            <a:r>
              <a:rPr lang="es-ES" dirty="0" smtClean="0"/>
              <a:t> </a:t>
            </a:r>
            <a:r>
              <a:rPr lang="es-ES" dirty="0" err="1" smtClean="0"/>
              <a:t>algorithm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consider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bugs</a:t>
            </a:r>
            <a:r>
              <a:rPr lang="es-ES" dirty="0" smtClean="0"/>
              <a:t>,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geographical</a:t>
            </a:r>
            <a:r>
              <a:rPr lang="es-ES" dirty="0" smtClean="0"/>
              <a:t> </a:t>
            </a:r>
            <a:r>
              <a:rPr lang="es-ES" dirty="0" err="1" smtClean="0"/>
              <a:t>areas</a:t>
            </a:r>
            <a:r>
              <a:rPr lang="es-ES" dirty="0" smtClean="0"/>
              <a:t>, etc.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FA49-6789-4F23-9C3E-C57EAEE2D45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Framing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 </a:t>
            </a:r>
            <a:r>
              <a:rPr lang="es-ES" dirty="0" err="1" smtClean="0"/>
              <a:t>engineering</a:t>
            </a:r>
            <a:r>
              <a:rPr lang="es-ES" dirty="0" smtClean="0"/>
              <a:t> </a:t>
            </a:r>
            <a:r>
              <a:rPr lang="es-ES" dirty="0" err="1" smtClean="0"/>
              <a:t>thesis</a:t>
            </a:r>
            <a:r>
              <a:rPr lang="es-ES" dirty="0" smtClean="0"/>
              <a:t>, </a:t>
            </a:r>
            <a:r>
              <a:rPr lang="es-ES" dirty="0" err="1" smtClean="0"/>
              <a:t>framing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absolutely</a:t>
            </a:r>
            <a:r>
              <a:rPr lang="es-ES" dirty="0" smtClean="0"/>
              <a:t> a </a:t>
            </a:r>
            <a:r>
              <a:rPr lang="es-ES" dirty="0" err="1" smtClean="0"/>
              <a:t>must</a:t>
            </a:r>
            <a:r>
              <a:rPr lang="es-ES" dirty="0" smtClean="0"/>
              <a:t>!</a:t>
            </a:r>
          </a:p>
          <a:p>
            <a:endParaRPr lang="es-ES" dirty="0" smtClean="0"/>
          </a:p>
          <a:p>
            <a:r>
              <a:rPr lang="es-ES" dirty="0" smtClean="0"/>
              <a:t>In </a:t>
            </a:r>
            <a:r>
              <a:rPr lang="es-ES" dirty="0" err="1" smtClean="0"/>
              <a:t>physical</a:t>
            </a:r>
            <a:r>
              <a:rPr lang="es-ES" dirty="0" smtClean="0"/>
              <a:t> and social </a:t>
            </a:r>
            <a:r>
              <a:rPr lang="es-ES" dirty="0" err="1" smtClean="0"/>
              <a:t>sciences</a:t>
            </a:r>
            <a:r>
              <a:rPr lang="es-ES" dirty="0" smtClean="0"/>
              <a:t>, </a:t>
            </a:r>
            <a:r>
              <a:rPr lang="es-ES" dirty="0" err="1" smtClean="0"/>
              <a:t>framing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usually</a:t>
            </a:r>
            <a:r>
              <a:rPr lang="es-ES" dirty="0" smtClean="0"/>
              <a:t> </a:t>
            </a:r>
            <a:r>
              <a:rPr lang="es-ES" dirty="0" err="1" smtClean="0"/>
              <a:t>seen</a:t>
            </a:r>
            <a:r>
              <a:rPr lang="es-ES" dirty="0" smtClean="0"/>
              <a:t> as a </a:t>
            </a:r>
            <a:r>
              <a:rPr lang="es-ES" dirty="0" err="1" smtClean="0"/>
              <a:t>lesser</a:t>
            </a:r>
            <a:r>
              <a:rPr lang="es-ES" dirty="0" smtClean="0"/>
              <a:t> </a:t>
            </a:r>
            <a:r>
              <a:rPr lang="es-ES" dirty="0" err="1" smtClean="0"/>
              <a:t>part</a:t>
            </a:r>
            <a:r>
              <a:rPr lang="es-ES" dirty="0" smtClean="0"/>
              <a:t> and </a:t>
            </a:r>
            <a:r>
              <a:rPr lang="es-ES" dirty="0" err="1" smtClean="0"/>
              <a:t>most</a:t>
            </a:r>
            <a:r>
              <a:rPr lang="es-ES" dirty="0" smtClean="0"/>
              <a:t> times </a:t>
            </a:r>
            <a:r>
              <a:rPr lang="es-ES" dirty="0" err="1" smtClean="0"/>
              <a:t>obviated</a:t>
            </a:r>
            <a:r>
              <a:rPr lang="es-ES" dirty="0" smtClean="0"/>
              <a:t>.</a:t>
            </a:r>
          </a:p>
          <a:p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SCOpe</a:t>
            </a:r>
            <a:r>
              <a:rPr lang="es-MX" dirty="0" smtClean="0"/>
              <a:t>, </a:t>
            </a:r>
            <a:r>
              <a:rPr lang="es-MX" dirty="0" err="1" smtClean="0"/>
              <a:t>limitations</a:t>
            </a:r>
            <a:r>
              <a:rPr lang="es-MX" dirty="0" smtClean="0"/>
              <a:t> AND </a:t>
            </a:r>
            <a:r>
              <a:rPr lang="es-MX" dirty="0" err="1" smtClean="0"/>
              <a:t>Assessment</a:t>
            </a:r>
            <a:endParaRPr lang="en-GB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FA49-6789-4F23-9C3E-C57EAEE2D45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Scope</a:t>
            </a:r>
            <a:r>
              <a:rPr lang="es-MX" dirty="0" smtClean="0"/>
              <a:t> and </a:t>
            </a:r>
            <a:r>
              <a:rPr lang="es-MX" dirty="0" err="1" smtClean="0"/>
              <a:t>limitations</a:t>
            </a:r>
            <a:endParaRPr lang="en-GB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Perhaps</a:t>
            </a:r>
            <a:r>
              <a:rPr lang="es-MX" dirty="0" smtClean="0"/>
              <a:t> </a:t>
            </a:r>
            <a:r>
              <a:rPr lang="es-MX" dirty="0" err="1" smtClean="0"/>
              <a:t>one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most</a:t>
            </a:r>
            <a:r>
              <a:rPr lang="es-MX" dirty="0" smtClean="0"/>
              <a:t> </a:t>
            </a:r>
            <a:r>
              <a:rPr lang="es-MX" dirty="0" err="1" smtClean="0"/>
              <a:t>common</a:t>
            </a:r>
            <a:r>
              <a:rPr lang="es-MX" dirty="0" smtClean="0"/>
              <a:t> </a:t>
            </a:r>
            <a:r>
              <a:rPr lang="es-MX" dirty="0" err="1" smtClean="0"/>
              <a:t>mistakes</a:t>
            </a:r>
            <a:r>
              <a:rPr lang="es-MX" dirty="0" smtClean="0"/>
              <a:t> </a:t>
            </a:r>
            <a:r>
              <a:rPr lang="es-MX" dirty="0" err="1" smtClean="0"/>
              <a:t>made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students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miscalculating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scope</a:t>
            </a:r>
            <a:r>
              <a:rPr lang="es-MX" dirty="0" smtClean="0"/>
              <a:t> and </a:t>
            </a:r>
            <a:r>
              <a:rPr lang="es-MX" dirty="0" err="1" smtClean="0"/>
              <a:t>limitations</a:t>
            </a:r>
            <a:r>
              <a:rPr lang="es-MX" dirty="0" smtClean="0"/>
              <a:t> of </a:t>
            </a:r>
            <a:r>
              <a:rPr lang="es-MX" dirty="0" err="1" smtClean="0"/>
              <a:t>their</a:t>
            </a:r>
            <a:r>
              <a:rPr lang="es-MX" dirty="0" smtClean="0"/>
              <a:t> </a:t>
            </a:r>
            <a:r>
              <a:rPr lang="es-MX" dirty="0" err="1" smtClean="0"/>
              <a:t>research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pPr lvl="1"/>
            <a:r>
              <a:rPr lang="es-MX" dirty="0" err="1" smtClean="0"/>
              <a:t>Too</a:t>
            </a:r>
            <a:r>
              <a:rPr lang="es-MX" dirty="0" smtClean="0"/>
              <a:t> </a:t>
            </a:r>
            <a:r>
              <a:rPr lang="es-MX" dirty="0" err="1" smtClean="0"/>
              <a:t>large</a:t>
            </a:r>
            <a:r>
              <a:rPr lang="es-MX" dirty="0" smtClean="0"/>
              <a:t> and </a:t>
            </a:r>
            <a:r>
              <a:rPr lang="es-MX" dirty="0" err="1" smtClean="0"/>
              <a:t>you’ll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unable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succeed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allowed</a:t>
            </a:r>
            <a:r>
              <a:rPr lang="es-MX" dirty="0" smtClean="0"/>
              <a:t> </a:t>
            </a:r>
            <a:r>
              <a:rPr lang="es-MX" dirty="0" err="1" smtClean="0"/>
              <a:t>timeframe</a:t>
            </a:r>
            <a:endParaRPr lang="es-MX" dirty="0" smtClean="0"/>
          </a:p>
          <a:p>
            <a:pPr lvl="1"/>
            <a:r>
              <a:rPr lang="es-MX" dirty="0" err="1" smtClean="0"/>
              <a:t>Too</a:t>
            </a:r>
            <a:r>
              <a:rPr lang="es-MX" dirty="0" smtClean="0"/>
              <a:t> </a:t>
            </a:r>
            <a:r>
              <a:rPr lang="es-MX" dirty="0" err="1" smtClean="0"/>
              <a:t>small</a:t>
            </a:r>
            <a:r>
              <a:rPr lang="es-MX" dirty="0" smtClean="0"/>
              <a:t> and </a:t>
            </a:r>
            <a:r>
              <a:rPr lang="es-MX" dirty="0" err="1" smtClean="0"/>
              <a:t>you’ll</a:t>
            </a:r>
            <a:r>
              <a:rPr lang="es-MX" dirty="0" smtClean="0"/>
              <a:t> </a:t>
            </a:r>
            <a:r>
              <a:rPr lang="es-MX" dirty="0" err="1" smtClean="0"/>
              <a:t>risk</a:t>
            </a:r>
            <a:r>
              <a:rPr lang="es-MX" dirty="0" smtClean="0"/>
              <a:t> </a:t>
            </a:r>
            <a:r>
              <a:rPr lang="es-MX" dirty="0" err="1" smtClean="0"/>
              <a:t>lacking</a:t>
            </a:r>
            <a:r>
              <a:rPr lang="es-MX" dirty="0" smtClean="0"/>
              <a:t> </a:t>
            </a:r>
            <a:r>
              <a:rPr lang="es-MX" dirty="0" err="1" smtClean="0"/>
              <a:t>relevance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get</a:t>
            </a:r>
            <a:r>
              <a:rPr lang="es-MX" dirty="0" smtClean="0"/>
              <a:t> a </a:t>
            </a:r>
            <a:r>
              <a:rPr lang="es-MX" dirty="0" err="1" smtClean="0"/>
              <a:t>degree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FA49-6789-4F23-9C3E-C57EAEE2D45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Scope</a:t>
            </a:r>
            <a:r>
              <a:rPr lang="es-MX" dirty="0" smtClean="0"/>
              <a:t> and </a:t>
            </a:r>
            <a:r>
              <a:rPr lang="es-MX" dirty="0" err="1" smtClean="0"/>
              <a:t>limitations</a:t>
            </a:r>
            <a:endParaRPr lang="es-E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err="1" smtClean="0"/>
              <a:t>Clearly</a:t>
            </a:r>
            <a:r>
              <a:rPr lang="es-MX" dirty="0" smtClean="0"/>
              <a:t> </a:t>
            </a:r>
            <a:r>
              <a:rPr lang="es-MX" dirty="0" err="1" smtClean="0"/>
              <a:t>indicate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limits</a:t>
            </a:r>
            <a:r>
              <a:rPr lang="es-MX" dirty="0" smtClean="0"/>
              <a:t> of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work</a:t>
            </a:r>
            <a:endParaRPr lang="es-MX" dirty="0" smtClean="0"/>
          </a:p>
          <a:p>
            <a:pPr lvl="1"/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MSc</a:t>
            </a:r>
            <a:r>
              <a:rPr lang="es-MX" dirty="0" smtClean="0"/>
              <a:t>/</a:t>
            </a:r>
            <a:r>
              <a:rPr lang="es-MX" dirty="0" err="1" smtClean="0"/>
              <a:t>PhD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moment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get</a:t>
            </a:r>
            <a:r>
              <a:rPr lang="es-MX" dirty="0" smtClean="0"/>
              <a:t> a Nobel </a:t>
            </a:r>
            <a:r>
              <a:rPr lang="es-MX" dirty="0" err="1" smtClean="0"/>
              <a:t>prize</a:t>
            </a:r>
            <a:endParaRPr lang="es-MX" dirty="0" smtClean="0"/>
          </a:p>
          <a:p>
            <a:pPr lvl="1"/>
            <a:r>
              <a:rPr lang="es-MX" dirty="0" smtClean="0"/>
              <a:t>Try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realistic</a:t>
            </a:r>
            <a:r>
              <a:rPr lang="es-MX" dirty="0" smtClean="0"/>
              <a:t>,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easy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under</a:t>
            </a:r>
            <a:r>
              <a:rPr lang="es-MX" dirty="0" smtClean="0"/>
              <a:t>-/</a:t>
            </a:r>
            <a:r>
              <a:rPr lang="es-MX" dirty="0" err="1" smtClean="0"/>
              <a:t>over-estimate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capacity</a:t>
            </a:r>
            <a:endParaRPr lang="es-MX" dirty="0" smtClean="0"/>
          </a:p>
          <a:p>
            <a:pPr lvl="1"/>
            <a:endParaRPr lang="es-MX" dirty="0" smtClean="0"/>
          </a:p>
          <a:p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at times </a:t>
            </a:r>
            <a:r>
              <a:rPr lang="es-MX" dirty="0" err="1" smtClean="0"/>
              <a:t>hard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differentiate</a:t>
            </a:r>
            <a:r>
              <a:rPr lang="es-MX" dirty="0" smtClean="0"/>
              <a:t> </a:t>
            </a:r>
            <a:r>
              <a:rPr lang="es-MX" dirty="0" err="1" smtClean="0"/>
              <a:t>limits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goal</a:t>
            </a:r>
            <a:endParaRPr lang="es-MX" dirty="0" smtClean="0"/>
          </a:p>
          <a:p>
            <a:pPr lvl="1"/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too</a:t>
            </a:r>
            <a:r>
              <a:rPr lang="es-MX" dirty="0" smtClean="0"/>
              <a:t> short; </a:t>
            </a:r>
            <a:r>
              <a:rPr lang="es-MX" dirty="0" err="1" smtClean="0"/>
              <a:t>maybe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enough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get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degree</a:t>
            </a:r>
            <a:endParaRPr lang="es-MX" dirty="0" smtClean="0"/>
          </a:p>
          <a:p>
            <a:pPr lvl="1"/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too</a:t>
            </a:r>
            <a:r>
              <a:rPr lang="es-MX" dirty="0" smtClean="0"/>
              <a:t> </a:t>
            </a:r>
            <a:r>
              <a:rPr lang="es-MX" dirty="0" err="1" smtClean="0"/>
              <a:t>ambituous</a:t>
            </a:r>
            <a:r>
              <a:rPr lang="es-MX" dirty="0" smtClean="0"/>
              <a:t>; </a:t>
            </a:r>
            <a:r>
              <a:rPr lang="es-MX" dirty="0" err="1" smtClean="0"/>
              <a:t>maybe</a:t>
            </a:r>
            <a:r>
              <a:rPr lang="es-MX" dirty="0" smtClean="0"/>
              <a:t> </a:t>
            </a:r>
            <a:r>
              <a:rPr lang="es-MX" dirty="0" err="1" smtClean="0"/>
              <a:t>unfeasible</a:t>
            </a:r>
            <a:r>
              <a:rPr lang="es-MX" dirty="0" smtClean="0"/>
              <a:t> and </a:t>
            </a:r>
            <a:r>
              <a:rPr lang="es-MX" dirty="0" err="1" smtClean="0"/>
              <a:t>unable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defend</a:t>
            </a:r>
            <a:endParaRPr lang="es-MX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AC0-B1DF-F74A-89BE-FE276EA67CE0}" type="datetime1">
              <a:rPr lang="es-ES_tradnl" smtClean="0"/>
              <a:pPr/>
              <a:t>10/09/2014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71DF-38E5-B54A-9780-C770D64FAEEC}" type="slidenum">
              <a:rPr lang="es-ES_tradnl" smtClean="0"/>
              <a:pPr/>
              <a:t>17</a:t>
            </a:fld>
            <a:endParaRPr lang="es-ES_tradn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Scope</a:t>
            </a:r>
            <a:r>
              <a:rPr lang="es-MX" dirty="0" smtClean="0"/>
              <a:t> and </a:t>
            </a:r>
            <a:r>
              <a:rPr lang="es-MX" dirty="0" err="1" smtClean="0"/>
              <a:t>limitations</a:t>
            </a:r>
            <a:endParaRPr lang="es-ES_tradnl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 err="1" smtClean="0"/>
              <a:t>Goals</a:t>
            </a:r>
            <a:r>
              <a:rPr lang="es-ES_tradnl" dirty="0" smtClean="0"/>
              <a:t> and </a:t>
            </a:r>
            <a:r>
              <a:rPr lang="es-ES_tradnl" dirty="0" err="1" smtClean="0"/>
              <a:t>limits</a:t>
            </a:r>
            <a:endParaRPr lang="es-ES_tradnl" dirty="0" smtClean="0"/>
          </a:p>
          <a:p>
            <a:pPr lvl="1"/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complying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a </a:t>
            </a:r>
            <a:r>
              <a:rPr lang="es-ES_tradnl" dirty="0" err="1" smtClean="0"/>
              <a:t>goal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a </a:t>
            </a:r>
            <a:r>
              <a:rPr lang="es-ES_tradnl" dirty="0" err="1" smtClean="0"/>
              <a:t>severe</a:t>
            </a:r>
            <a:r>
              <a:rPr lang="es-ES_tradnl" dirty="0" smtClean="0"/>
              <a:t> </a:t>
            </a:r>
            <a:r>
              <a:rPr lang="es-ES_tradnl" dirty="0" err="1" smtClean="0"/>
              <a:t>fault</a:t>
            </a:r>
            <a:r>
              <a:rPr lang="es-ES_tradnl" dirty="0" smtClean="0"/>
              <a:t> </a:t>
            </a:r>
            <a:r>
              <a:rPr lang="es-ES_tradnl" dirty="0" err="1" smtClean="0"/>
              <a:t>if</a:t>
            </a:r>
            <a:r>
              <a:rPr lang="es-ES_tradnl" dirty="0" smtClean="0"/>
              <a:t>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justified</a:t>
            </a:r>
            <a:endParaRPr lang="es-ES_tradnl" dirty="0" smtClean="0"/>
          </a:p>
          <a:p>
            <a:pPr lvl="2"/>
            <a:r>
              <a:rPr lang="es-ES_tradnl" dirty="0" err="1" smtClean="0"/>
              <a:t>Again</a:t>
            </a:r>
            <a:r>
              <a:rPr lang="es-ES_tradnl" dirty="0" smtClean="0"/>
              <a:t>, </a:t>
            </a:r>
            <a:r>
              <a:rPr lang="es-ES_tradnl" dirty="0" err="1" smtClean="0"/>
              <a:t>justified</a:t>
            </a:r>
            <a:r>
              <a:rPr lang="es-ES_tradnl" dirty="0" smtClean="0"/>
              <a:t> </a:t>
            </a:r>
            <a:r>
              <a:rPr lang="es-ES_tradnl" dirty="0" err="1" smtClean="0"/>
              <a:t>deviations</a:t>
            </a:r>
            <a:r>
              <a:rPr lang="es-ES_tradnl" dirty="0" smtClean="0"/>
              <a:t> are </a:t>
            </a:r>
            <a:r>
              <a:rPr lang="es-ES_tradnl" dirty="0" err="1" smtClean="0"/>
              <a:t>acceptable</a:t>
            </a:r>
            <a:endParaRPr lang="es-ES_tradnl" dirty="0" smtClean="0"/>
          </a:p>
          <a:p>
            <a:pPr lvl="2"/>
            <a:r>
              <a:rPr lang="es-ES_tradnl" dirty="0" smtClean="0"/>
              <a:t>…</a:t>
            </a:r>
            <a:r>
              <a:rPr lang="es-ES_tradnl" dirty="0" err="1" smtClean="0"/>
              <a:t>but</a:t>
            </a:r>
            <a:r>
              <a:rPr lang="es-ES_tradnl" dirty="0" smtClean="0"/>
              <a:t> </a:t>
            </a:r>
            <a:r>
              <a:rPr lang="es-ES_tradnl" dirty="0" err="1" smtClean="0"/>
              <a:t>even</a:t>
            </a:r>
            <a:r>
              <a:rPr lang="es-ES_tradnl" dirty="0" smtClean="0"/>
              <a:t> more </a:t>
            </a:r>
            <a:r>
              <a:rPr lang="es-ES_tradnl" dirty="0" err="1" smtClean="0"/>
              <a:t>acceptable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stick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original </a:t>
            </a:r>
            <a:r>
              <a:rPr lang="es-ES_tradnl" dirty="0" err="1" smtClean="0"/>
              <a:t>statements</a:t>
            </a:r>
            <a:r>
              <a:rPr lang="es-ES_tradnl" dirty="0" smtClean="0"/>
              <a:t> and describe </a:t>
            </a:r>
            <a:r>
              <a:rPr lang="es-ES_tradnl" dirty="0" err="1" smtClean="0"/>
              <a:t>why</a:t>
            </a:r>
            <a:r>
              <a:rPr lang="es-ES_tradnl" dirty="0" smtClean="0"/>
              <a:t> </a:t>
            </a:r>
            <a:r>
              <a:rPr lang="es-ES_tradnl" dirty="0" err="1" smtClean="0"/>
              <a:t>haven’t</a:t>
            </a:r>
            <a:r>
              <a:rPr lang="es-ES_tradnl" dirty="0" smtClean="0"/>
              <a:t> </a:t>
            </a:r>
            <a:r>
              <a:rPr lang="es-ES_tradnl" dirty="0" err="1" smtClean="0"/>
              <a:t>they</a:t>
            </a:r>
            <a:r>
              <a:rPr lang="es-ES_tradnl" dirty="0" smtClean="0"/>
              <a:t> </a:t>
            </a:r>
            <a:r>
              <a:rPr lang="es-ES_tradnl" dirty="0" err="1" smtClean="0"/>
              <a:t>been</a:t>
            </a:r>
            <a:r>
              <a:rPr lang="es-ES_tradnl" dirty="0" smtClean="0"/>
              <a:t> </a:t>
            </a:r>
            <a:r>
              <a:rPr lang="es-ES_tradnl" dirty="0" err="1" smtClean="0"/>
              <a:t>achieved</a:t>
            </a:r>
            <a:r>
              <a:rPr lang="es-ES_tradnl" dirty="0" smtClean="0"/>
              <a:t> as </a:t>
            </a:r>
            <a:r>
              <a:rPr lang="es-ES_tradnl" dirty="0" err="1" smtClean="0"/>
              <a:t>planned</a:t>
            </a:r>
            <a:endParaRPr lang="es-ES_tradnl" dirty="0" smtClean="0"/>
          </a:p>
          <a:p>
            <a:pPr lvl="1"/>
            <a:endParaRPr lang="es-ES_tradnl" dirty="0" smtClean="0"/>
          </a:p>
          <a:p>
            <a:pPr lvl="1"/>
            <a:r>
              <a:rPr lang="es-ES_tradnl" dirty="0" smtClean="0"/>
              <a:t>A </a:t>
            </a:r>
            <a:r>
              <a:rPr lang="es-ES_tradnl" dirty="0" smtClean="0">
                <a:solidFill>
                  <a:srgbClr val="FF0000"/>
                </a:solidFill>
              </a:rPr>
              <a:t>time </a:t>
            </a:r>
            <a:r>
              <a:rPr lang="es-ES_tradnl" dirty="0" err="1" smtClean="0">
                <a:solidFill>
                  <a:srgbClr val="FF0000"/>
                </a:solidFill>
              </a:rPr>
              <a:t>limitation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, more </a:t>
            </a:r>
            <a:r>
              <a:rPr lang="es-ES_tradnl" dirty="0" err="1" smtClean="0"/>
              <a:t>often</a:t>
            </a:r>
            <a:r>
              <a:rPr lang="es-ES_tradnl" dirty="0" smtClean="0"/>
              <a:t> </a:t>
            </a:r>
            <a:r>
              <a:rPr lang="es-ES_tradnl" dirty="0" err="1" smtClean="0"/>
              <a:t>than</a:t>
            </a:r>
            <a:r>
              <a:rPr lang="es-ES_tradnl" dirty="0" smtClean="0"/>
              <a:t> </a:t>
            </a:r>
            <a:r>
              <a:rPr lang="es-ES_tradnl" dirty="0" err="1" smtClean="0"/>
              <a:t>not</a:t>
            </a:r>
            <a:r>
              <a:rPr lang="es-ES_tradnl" dirty="0" smtClean="0"/>
              <a:t>, </a:t>
            </a:r>
            <a:r>
              <a:rPr lang="es-ES_tradnl" dirty="0" err="1" smtClean="0">
                <a:solidFill>
                  <a:srgbClr val="0070C0"/>
                </a:solidFill>
              </a:rPr>
              <a:t>insufficient</a:t>
            </a:r>
            <a:endParaRPr lang="es-ES_tradnl" dirty="0" smtClean="0">
              <a:solidFill>
                <a:srgbClr val="0070C0"/>
              </a:solidFill>
            </a:endParaRPr>
          </a:p>
          <a:p>
            <a:pPr lvl="2"/>
            <a:r>
              <a:rPr lang="es-ES_tradnl" dirty="0" smtClean="0"/>
              <a:t>…</a:t>
            </a:r>
            <a:r>
              <a:rPr lang="es-ES_tradnl" dirty="0" err="1" smtClean="0"/>
              <a:t>that’s</a:t>
            </a:r>
            <a:r>
              <a:rPr lang="es-ES_tradnl" dirty="0" smtClean="0"/>
              <a:t> </a:t>
            </a:r>
            <a:r>
              <a:rPr lang="es-ES_tradnl" dirty="0" err="1" smtClean="0"/>
              <a:t>why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put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limits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protocol</a:t>
            </a:r>
            <a:r>
              <a:rPr lang="es-ES_tradnl" dirty="0" smtClean="0"/>
              <a:t>!</a:t>
            </a:r>
          </a:p>
          <a:p>
            <a:pPr lvl="1"/>
            <a:r>
              <a:rPr lang="es-ES_tradnl" dirty="0" smtClean="0"/>
              <a:t>A </a:t>
            </a:r>
            <a:r>
              <a:rPr lang="es-ES_tradnl" dirty="0" err="1" smtClean="0">
                <a:solidFill>
                  <a:srgbClr val="FF0000"/>
                </a:solidFill>
              </a:rPr>
              <a:t>deviation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from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the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topic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a </a:t>
            </a:r>
            <a:r>
              <a:rPr lang="es-ES_tradnl" dirty="0" err="1" smtClean="0">
                <a:solidFill>
                  <a:srgbClr val="0070C0"/>
                </a:solidFill>
              </a:rPr>
              <a:t>weak</a:t>
            </a:r>
            <a:r>
              <a:rPr lang="es-ES_tradnl" dirty="0" smtClean="0"/>
              <a:t> </a:t>
            </a:r>
            <a:r>
              <a:rPr lang="es-ES_tradnl" dirty="0" err="1" smtClean="0"/>
              <a:t>justification</a:t>
            </a:r>
            <a:r>
              <a:rPr lang="es-ES_tradnl" dirty="0" smtClean="0"/>
              <a:t>.</a:t>
            </a:r>
          </a:p>
          <a:p>
            <a:pPr lvl="2"/>
            <a:r>
              <a:rPr lang="es-ES_tradnl" dirty="0" smtClean="0"/>
              <a:t>In </a:t>
            </a:r>
            <a:r>
              <a:rPr lang="es-ES_tradnl" dirty="0" err="1" smtClean="0"/>
              <a:t>that</a:t>
            </a:r>
            <a:r>
              <a:rPr lang="es-ES_tradnl" dirty="0" smtClean="0"/>
              <a:t> case, a new </a:t>
            </a:r>
            <a:r>
              <a:rPr lang="es-ES_tradnl" dirty="0" err="1" smtClean="0"/>
              <a:t>protocol</a:t>
            </a:r>
            <a:r>
              <a:rPr lang="es-ES_tradnl" dirty="0" smtClean="0"/>
              <a:t> </a:t>
            </a:r>
            <a:r>
              <a:rPr lang="es-ES_tradnl" dirty="0" err="1" smtClean="0"/>
              <a:t>would</a:t>
            </a:r>
            <a:r>
              <a:rPr lang="es-ES_tradnl" dirty="0" smtClean="0"/>
              <a:t> </a:t>
            </a:r>
            <a:r>
              <a:rPr lang="es-ES_tradnl" dirty="0" err="1" smtClean="0"/>
              <a:t>have</a:t>
            </a:r>
            <a:r>
              <a:rPr lang="es-ES_tradnl" dirty="0" smtClean="0"/>
              <a:t> </a:t>
            </a:r>
            <a:r>
              <a:rPr lang="es-ES_tradnl" dirty="0" err="1" smtClean="0"/>
              <a:t>been</a:t>
            </a:r>
            <a:r>
              <a:rPr lang="es-ES_tradnl" dirty="0" smtClean="0"/>
              <a:t> </a:t>
            </a:r>
            <a:r>
              <a:rPr lang="es-ES_tradnl" dirty="0" err="1" smtClean="0"/>
              <a:t>required</a:t>
            </a:r>
            <a:endParaRPr lang="es-ES_tradnl" dirty="0" smtClean="0"/>
          </a:p>
          <a:p>
            <a:pPr lvl="1"/>
            <a:r>
              <a:rPr lang="es-ES_tradnl" dirty="0" err="1" smtClean="0">
                <a:solidFill>
                  <a:srgbClr val="FF0000"/>
                </a:solidFill>
              </a:rPr>
              <a:t>Complications</a:t>
            </a:r>
            <a:r>
              <a:rPr lang="es-ES_tradnl" dirty="0" smtClean="0"/>
              <a:t> </a:t>
            </a:r>
            <a:r>
              <a:rPr lang="es-ES_tradnl" dirty="0" err="1" smtClean="0"/>
              <a:t>arise</a:t>
            </a:r>
            <a:r>
              <a:rPr lang="es-ES_tradnl" dirty="0" smtClean="0"/>
              <a:t> </a:t>
            </a:r>
            <a:r>
              <a:rPr lang="es-ES_tradnl" dirty="0" err="1" smtClean="0"/>
              <a:t>during</a:t>
            </a:r>
            <a:r>
              <a:rPr lang="es-ES_tradnl" dirty="0" smtClean="0"/>
              <a:t> </a:t>
            </a:r>
            <a:r>
              <a:rPr lang="es-ES_tradnl" dirty="0" err="1" smtClean="0"/>
              <a:t>research</a:t>
            </a:r>
            <a:r>
              <a:rPr lang="es-ES_tradnl" dirty="0" smtClean="0"/>
              <a:t> </a:t>
            </a:r>
            <a:r>
              <a:rPr lang="es-ES_tradnl" dirty="0" smtClean="0">
                <a:solidFill>
                  <a:srgbClr val="FF0000"/>
                </a:solidFill>
              </a:rPr>
              <a:t>and </a:t>
            </a:r>
            <a:r>
              <a:rPr lang="es-ES_tradnl" dirty="0" err="1" smtClean="0">
                <a:solidFill>
                  <a:srgbClr val="FF0000"/>
                </a:solidFill>
              </a:rPr>
              <a:t>errors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hypothesis</a:t>
            </a:r>
            <a:r>
              <a:rPr lang="es-ES_tradnl" dirty="0" smtClean="0"/>
              <a:t> </a:t>
            </a:r>
            <a:r>
              <a:rPr lang="es-ES_tradnl" dirty="0" err="1" smtClean="0"/>
              <a:t>based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new </a:t>
            </a:r>
            <a:r>
              <a:rPr lang="es-ES_tradnl" dirty="0" err="1" smtClean="0"/>
              <a:t>evidence</a:t>
            </a:r>
            <a:r>
              <a:rPr lang="es-ES_tradnl" dirty="0" smtClean="0"/>
              <a:t> </a:t>
            </a:r>
            <a:r>
              <a:rPr lang="es-ES_tradnl" dirty="0" err="1" smtClean="0"/>
              <a:t>collected</a:t>
            </a:r>
            <a:r>
              <a:rPr lang="es-ES_tradnl" dirty="0" smtClean="0"/>
              <a:t> </a:t>
            </a:r>
            <a:r>
              <a:rPr lang="es-ES_tradnl" dirty="0" err="1" smtClean="0"/>
              <a:t>during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thesis</a:t>
            </a:r>
            <a:r>
              <a:rPr lang="es-ES_tradnl" dirty="0" smtClean="0"/>
              <a:t> are </a:t>
            </a:r>
            <a:r>
              <a:rPr lang="es-ES_tradnl" dirty="0" err="1" smtClean="0">
                <a:solidFill>
                  <a:srgbClr val="0070C0"/>
                </a:solidFill>
              </a:rPr>
              <a:t>strong</a:t>
            </a:r>
            <a:r>
              <a:rPr lang="es-ES_tradnl" dirty="0" smtClean="0"/>
              <a:t> </a:t>
            </a:r>
            <a:r>
              <a:rPr lang="es-ES_tradnl" dirty="0" err="1" smtClean="0"/>
              <a:t>justifications</a:t>
            </a:r>
            <a:endParaRPr lang="es-ES_tradnl" dirty="0" smtClean="0"/>
          </a:p>
          <a:p>
            <a:pPr lvl="2"/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thesis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all</a:t>
            </a:r>
            <a:r>
              <a:rPr lang="es-ES_tradnl" dirty="0" smtClean="0"/>
              <a:t> </a:t>
            </a:r>
            <a:r>
              <a:rPr lang="es-ES_tradnl" dirty="0" err="1" smtClean="0"/>
              <a:t>about</a:t>
            </a:r>
            <a:r>
              <a:rPr lang="es-ES_tradnl" dirty="0" smtClean="0"/>
              <a:t>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F83C-AA12-5B4E-8265-E8C7B82BD2EB}" type="datetime1">
              <a:rPr lang="es-ES_tradnl" smtClean="0"/>
              <a:pPr/>
              <a:t>10/09/2014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©Dr. Felipe Orihuela Espina (2006) 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0773-AE35-4540-9E8E-46CA8A86135F}" type="slidenum">
              <a:rPr lang="es-ES_tradnl" smtClean="0"/>
              <a:pPr/>
              <a:t>18</a:t>
            </a:fld>
            <a:endParaRPr lang="es-ES_tradn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Scope</a:t>
            </a:r>
            <a:r>
              <a:rPr lang="es-MX" dirty="0" smtClean="0"/>
              <a:t> and </a:t>
            </a:r>
            <a:r>
              <a:rPr lang="es-MX" dirty="0" err="1" smtClean="0"/>
              <a:t>limitations</a:t>
            </a:r>
            <a:endParaRPr lang="es-ES_tradnl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 smtClean="0"/>
              <a:t>Goals</a:t>
            </a:r>
            <a:r>
              <a:rPr lang="es-ES_tradnl" dirty="0" smtClean="0"/>
              <a:t> and </a:t>
            </a:r>
            <a:r>
              <a:rPr lang="es-ES_tradnl" dirty="0" err="1" smtClean="0"/>
              <a:t>limits</a:t>
            </a:r>
            <a:endParaRPr lang="es-ES_tradnl" dirty="0" smtClean="0"/>
          </a:p>
          <a:p>
            <a:pPr lvl="1"/>
            <a:r>
              <a:rPr lang="es-ES_tradnl" dirty="0" err="1" smtClean="0"/>
              <a:t>Goals</a:t>
            </a:r>
            <a:r>
              <a:rPr lang="es-ES_tradnl" dirty="0" smtClean="0"/>
              <a:t> and </a:t>
            </a:r>
            <a:r>
              <a:rPr lang="es-ES_tradnl" dirty="0" err="1" smtClean="0"/>
              <a:t>limits</a:t>
            </a:r>
            <a:r>
              <a:rPr lang="es-ES_tradnl" dirty="0" smtClean="0"/>
              <a:t> </a:t>
            </a:r>
            <a:r>
              <a:rPr lang="es-ES_tradnl" dirty="0" err="1" smtClean="0"/>
              <a:t>should</a:t>
            </a:r>
            <a:r>
              <a:rPr lang="es-ES_tradnl" dirty="0" smtClean="0"/>
              <a:t> </a:t>
            </a:r>
            <a:r>
              <a:rPr lang="es-ES_tradnl" dirty="0" err="1" smtClean="0"/>
              <a:t>have</a:t>
            </a:r>
            <a:r>
              <a:rPr lang="es-ES_tradnl" dirty="0" smtClean="0"/>
              <a:t> </a:t>
            </a:r>
            <a:r>
              <a:rPr lang="es-ES_tradnl" dirty="0" err="1" smtClean="0"/>
              <a:t>been</a:t>
            </a:r>
            <a:r>
              <a:rPr lang="es-ES_tradnl" dirty="0" smtClean="0"/>
              <a:t> </a:t>
            </a:r>
            <a:r>
              <a:rPr lang="es-ES_tradnl" dirty="0" err="1" smtClean="0"/>
              <a:t>defined</a:t>
            </a:r>
            <a:r>
              <a:rPr lang="es-ES_tradnl" dirty="0" smtClean="0"/>
              <a:t> a priori,</a:t>
            </a:r>
          </a:p>
          <a:p>
            <a:pPr lvl="1"/>
            <a:r>
              <a:rPr lang="es-ES_tradnl" dirty="0" smtClean="0"/>
              <a:t>…</a:t>
            </a:r>
            <a:r>
              <a:rPr lang="es-ES_tradnl" dirty="0" err="1" smtClean="0"/>
              <a:t>but</a:t>
            </a:r>
            <a:r>
              <a:rPr lang="es-ES_tradnl" dirty="0" smtClean="0"/>
              <a:t> </a:t>
            </a:r>
            <a:r>
              <a:rPr lang="es-ES_tradnl" dirty="0" err="1" smtClean="0"/>
              <a:t>truth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many</a:t>
            </a:r>
            <a:r>
              <a:rPr lang="es-ES_tradnl" dirty="0" smtClean="0"/>
              <a:t> do “</a:t>
            </a:r>
            <a:r>
              <a:rPr lang="es-ES_tradnl" dirty="0" err="1" smtClean="0"/>
              <a:t>adjust</a:t>
            </a:r>
            <a:r>
              <a:rPr lang="es-ES_tradnl" dirty="0" smtClean="0"/>
              <a:t>” </a:t>
            </a:r>
            <a:r>
              <a:rPr lang="es-ES_tradnl" dirty="0" err="1" smtClean="0"/>
              <a:t>them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what</a:t>
            </a:r>
            <a:r>
              <a:rPr lang="es-ES_tradnl" dirty="0" smtClean="0"/>
              <a:t> has </a:t>
            </a:r>
            <a:r>
              <a:rPr lang="es-ES_tradnl" dirty="0" err="1" smtClean="0"/>
              <a:t>been</a:t>
            </a:r>
            <a:r>
              <a:rPr lang="es-ES_tradnl" dirty="0" smtClean="0"/>
              <a:t> </a:t>
            </a:r>
            <a:r>
              <a:rPr lang="es-ES_tradnl" dirty="0" err="1" smtClean="0"/>
              <a:t>achieved</a:t>
            </a:r>
            <a:endParaRPr lang="es-ES_tradnl" dirty="0" smtClean="0"/>
          </a:p>
          <a:p>
            <a:pPr lvl="2"/>
            <a:r>
              <a:rPr lang="es-ES_tradnl" dirty="0" err="1" smtClean="0">
                <a:solidFill>
                  <a:srgbClr val="FF0000"/>
                </a:solidFill>
              </a:rPr>
              <a:t>Watch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out</a:t>
            </a:r>
            <a:r>
              <a:rPr lang="es-ES_tradnl" dirty="0" smtClean="0">
                <a:solidFill>
                  <a:srgbClr val="FF0000"/>
                </a:solidFill>
              </a:rPr>
              <a:t>! </a:t>
            </a:r>
            <a:r>
              <a:rPr lang="es-ES_tradnl" dirty="0" err="1" smtClean="0">
                <a:solidFill>
                  <a:srgbClr val="FF0000"/>
                </a:solidFill>
              </a:rPr>
              <a:t>This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ensures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that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you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comply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but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it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is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often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considered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dishonest</a:t>
            </a:r>
            <a:r>
              <a:rPr lang="es-ES_tradnl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E8B5-8856-1545-84A0-7E481A12C2E0}" type="datetime1">
              <a:rPr lang="es-ES_tradnl" smtClean="0"/>
              <a:pPr/>
              <a:t>10/09/2014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©Dr. Felipe Orihuela Espina (2006) 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71E5-5824-B44B-A11D-799C509E23FC}" type="slidenum">
              <a:rPr lang="es-ES_tradnl" smtClean="0"/>
              <a:pPr/>
              <a:t>19</a:t>
            </a:fld>
            <a:endParaRPr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s-MX" dirty="0" smtClean="0"/>
              <a:t>J</a:t>
            </a:r>
            <a:r>
              <a:rPr lang="es-ES" dirty="0" err="1" smtClean="0"/>
              <a:t>ustification</a:t>
            </a:r>
            <a:r>
              <a:rPr lang="es-ES" dirty="0" smtClean="0"/>
              <a:t> and Motivación</a:t>
            </a:r>
          </a:p>
          <a:p>
            <a:pPr marL="609600" indent="-609600">
              <a:buFontTx/>
              <a:buAutoNum type="arabicPeriod"/>
            </a:pPr>
            <a:r>
              <a:rPr lang="es-ES" dirty="0" err="1" smtClean="0"/>
              <a:t>Contribution</a:t>
            </a:r>
            <a:endParaRPr lang="es-ES" dirty="0" smtClean="0"/>
          </a:p>
          <a:p>
            <a:pPr marL="609600" indent="-609600">
              <a:buFontTx/>
              <a:buAutoNum type="arabicPeriod"/>
            </a:pPr>
            <a:r>
              <a:rPr lang="es-ES" dirty="0" err="1" smtClean="0"/>
              <a:t>Framing</a:t>
            </a:r>
            <a:endParaRPr lang="es-ES" dirty="0" smtClean="0"/>
          </a:p>
          <a:p>
            <a:pPr marL="609600" indent="-609600">
              <a:buFontTx/>
              <a:buAutoNum type="arabicPeriod"/>
            </a:pPr>
            <a:r>
              <a:rPr lang="es-ES" dirty="0" err="1" smtClean="0"/>
              <a:t>Scope</a:t>
            </a:r>
            <a:r>
              <a:rPr lang="es-ES" dirty="0" smtClean="0"/>
              <a:t>, </a:t>
            </a:r>
            <a:r>
              <a:rPr lang="es-ES" dirty="0" err="1" smtClean="0"/>
              <a:t>limitations</a:t>
            </a:r>
            <a:r>
              <a:rPr lang="es-ES" dirty="0" smtClean="0"/>
              <a:t> and </a:t>
            </a:r>
            <a:r>
              <a:rPr lang="es-ES" dirty="0" err="1" smtClean="0"/>
              <a:t>assessment</a:t>
            </a:r>
            <a:endParaRPr lang="es-ES" dirty="0" smtClean="0"/>
          </a:p>
          <a:p>
            <a:pPr marL="609600" indent="-609600">
              <a:buFontTx/>
              <a:buAutoNum type="arabicPeriod"/>
            </a:pPr>
            <a:r>
              <a:rPr lang="es-ES" dirty="0" err="1" smtClean="0"/>
              <a:t>Publications</a:t>
            </a:r>
            <a:r>
              <a:rPr lang="es-ES" dirty="0" smtClean="0"/>
              <a:t> plan</a:t>
            </a:r>
            <a:endParaRPr lang="es-MX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Scope</a:t>
            </a:r>
            <a:r>
              <a:rPr lang="es-MX" dirty="0" smtClean="0"/>
              <a:t> and </a:t>
            </a:r>
            <a:r>
              <a:rPr lang="es-MX" dirty="0" err="1" smtClean="0"/>
              <a:t>limitations</a:t>
            </a:r>
            <a:endParaRPr lang="es-ES_tradnl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err="1" smtClean="0"/>
              <a:t>Goals</a:t>
            </a:r>
            <a:r>
              <a:rPr lang="es-ES_tradnl" dirty="0" smtClean="0"/>
              <a:t> and </a:t>
            </a:r>
            <a:r>
              <a:rPr lang="es-ES_tradnl" dirty="0" err="1" smtClean="0"/>
              <a:t>limits</a:t>
            </a:r>
            <a:endParaRPr lang="es-ES_tradnl" dirty="0" smtClean="0"/>
          </a:p>
          <a:p>
            <a:pPr lvl="1"/>
            <a:r>
              <a:rPr lang="es-ES_tradnl" dirty="0" err="1" smtClean="0"/>
              <a:t>Restate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original </a:t>
            </a:r>
            <a:r>
              <a:rPr lang="es-ES_tradnl" dirty="0" err="1" smtClean="0"/>
              <a:t>goals</a:t>
            </a:r>
            <a:r>
              <a:rPr lang="es-ES_tradnl" dirty="0" smtClean="0"/>
              <a:t> </a:t>
            </a:r>
            <a:r>
              <a:rPr lang="es-ES_tradnl" dirty="0" err="1" smtClean="0"/>
              <a:t>if</a:t>
            </a:r>
            <a:r>
              <a:rPr lang="es-ES_tradnl" dirty="0" smtClean="0"/>
              <a:t> </a:t>
            </a:r>
            <a:r>
              <a:rPr lang="es-ES_tradnl" dirty="0" err="1" smtClean="0"/>
              <a:t>necessary</a:t>
            </a:r>
            <a:r>
              <a:rPr lang="es-ES_tradnl" dirty="0" smtClean="0"/>
              <a:t> </a:t>
            </a:r>
            <a:r>
              <a:rPr lang="es-ES_tradnl" dirty="0" err="1" smtClean="0"/>
              <a:t>but</a:t>
            </a:r>
            <a:r>
              <a:rPr lang="es-ES_tradnl" dirty="0" smtClean="0"/>
              <a:t> try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keep</a:t>
            </a:r>
            <a:r>
              <a:rPr lang="es-ES_tradnl" dirty="0" smtClean="0"/>
              <a:t> </a:t>
            </a:r>
            <a:r>
              <a:rPr lang="es-ES_tradnl" dirty="0" err="1" smtClean="0"/>
              <a:t>them</a:t>
            </a:r>
            <a:r>
              <a:rPr lang="es-ES_tradnl" dirty="0" smtClean="0"/>
              <a:t> as </a:t>
            </a:r>
            <a:r>
              <a:rPr lang="es-ES_tradnl" dirty="0" err="1" smtClean="0"/>
              <a:t>close</a:t>
            </a:r>
            <a:r>
              <a:rPr lang="es-ES_tradnl" dirty="0" smtClean="0"/>
              <a:t> as </a:t>
            </a:r>
            <a:r>
              <a:rPr lang="es-ES_tradnl" dirty="0" err="1" smtClean="0"/>
              <a:t>possible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originally</a:t>
            </a:r>
            <a:r>
              <a:rPr lang="es-ES_tradnl" dirty="0" smtClean="0"/>
              <a:t> </a:t>
            </a:r>
            <a:r>
              <a:rPr lang="es-ES_tradnl" dirty="0" err="1" smtClean="0"/>
              <a:t>stated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protocol</a:t>
            </a:r>
            <a:endParaRPr lang="es-ES_tradnl" dirty="0" smtClean="0"/>
          </a:p>
          <a:p>
            <a:pPr lvl="1"/>
            <a:endParaRPr lang="es-ES_tradnl" dirty="0" smtClean="0"/>
          </a:p>
          <a:p>
            <a:pPr lvl="1"/>
            <a:r>
              <a:rPr lang="es-ES_tradnl" dirty="0" smtClean="0"/>
              <a:t>Time and </a:t>
            </a:r>
            <a:r>
              <a:rPr lang="es-ES_tradnl" dirty="0" err="1" smtClean="0"/>
              <a:t>money</a:t>
            </a:r>
            <a:r>
              <a:rPr lang="es-ES_tradnl" dirty="0" smtClean="0"/>
              <a:t> </a:t>
            </a:r>
            <a:r>
              <a:rPr lang="es-ES_tradnl" dirty="0" err="1" smtClean="0"/>
              <a:t>affecting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goals</a:t>
            </a:r>
            <a:r>
              <a:rPr lang="es-ES_tradnl" dirty="0" smtClean="0"/>
              <a:t> </a:t>
            </a:r>
            <a:r>
              <a:rPr lang="es-ES_tradnl" dirty="0" err="1" smtClean="0"/>
              <a:t>constraints</a:t>
            </a:r>
            <a:r>
              <a:rPr lang="es-ES_tradnl" dirty="0" smtClean="0"/>
              <a:t> </a:t>
            </a:r>
            <a:r>
              <a:rPr lang="es-ES_tradnl" dirty="0" err="1" smtClean="0"/>
              <a:t>should</a:t>
            </a:r>
            <a:r>
              <a:rPr lang="es-ES_tradnl" dirty="0" smtClean="0"/>
              <a:t> </a:t>
            </a:r>
            <a:r>
              <a:rPr lang="es-ES_tradnl" dirty="0" err="1" smtClean="0"/>
              <a:t>be</a:t>
            </a:r>
            <a:r>
              <a:rPr lang="es-ES_tradnl" dirty="0" smtClean="0"/>
              <a:t> </a:t>
            </a:r>
            <a:r>
              <a:rPr lang="es-ES_tradnl" dirty="0" err="1" smtClean="0"/>
              <a:t>explicitly</a:t>
            </a:r>
            <a:r>
              <a:rPr lang="es-ES_tradnl" dirty="0" smtClean="0"/>
              <a:t> </a:t>
            </a:r>
            <a:r>
              <a:rPr lang="es-ES_tradnl" dirty="0" err="1" smtClean="0"/>
              <a:t>declared</a:t>
            </a:r>
            <a:endParaRPr lang="es-ES_tradnl" dirty="0" smtClean="0"/>
          </a:p>
          <a:p>
            <a:pPr lvl="1"/>
            <a:endParaRPr lang="es-ES_tradnl" dirty="0" smtClean="0"/>
          </a:p>
          <a:p>
            <a:pPr lvl="1"/>
            <a:r>
              <a:rPr lang="es-ES_tradnl" dirty="0" smtClean="0"/>
              <a:t>In </a:t>
            </a:r>
            <a:r>
              <a:rPr lang="es-ES_tradnl" dirty="0" err="1" smtClean="0"/>
              <a:t>engineering</a:t>
            </a:r>
            <a:r>
              <a:rPr lang="es-ES_tradnl" dirty="0" smtClean="0"/>
              <a:t>, and as </a:t>
            </a:r>
            <a:r>
              <a:rPr lang="es-ES_tradnl" dirty="0" err="1" smtClean="0"/>
              <a:t>well</a:t>
            </a:r>
            <a:r>
              <a:rPr lang="es-ES_tradnl" dirty="0" smtClean="0"/>
              <a:t> in </a:t>
            </a:r>
            <a:r>
              <a:rPr lang="es-ES_tradnl" dirty="0" err="1" smtClean="0"/>
              <a:t>computer</a:t>
            </a:r>
            <a:r>
              <a:rPr lang="es-ES_tradnl" dirty="0" smtClean="0"/>
              <a:t> </a:t>
            </a:r>
            <a:r>
              <a:rPr lang="es-ES_tradnl" dirty="0" err="1" smtClean="0"/>
              <a:t>science</a:t>
            </a:r>
            <a:r>
              <a:rPr lang="es-ES_tradnl" dirty="0" smtClean="0"/>
              <a:t>, </a:t>
            </a:r>
            <a:r>
              <a:rPr lang="es-ES_tradnl" dirty="0" err="1" smtClean="0"/>
              <a:t>they</a:t>
            </a:r>
            <a:r>
              <a:rPr lang="es-ES_tradnl" dirty="0" smtClean="0"/>
              <a:t> </a:t>
            </a:r>
            <a:r>
              <a:rPr lang="es-ES_tradnl" dirty="0" err="1" smtClean="0"/>
              <a:t>should</a:t>
            </a:r>
            <a:r>
              <a:rPr lang="es-ES_tradnl" dirty="0" smtClean="0"/>
              <a:t> </a:t>
            </a:r>
            <a:r>
              <a:rPr lang="es-ES_tradnl" dirty="0" err="1" smtClean="0"/>
              <a:t>be</a:t>
            </a:r>
            <a:r>
              <a:rPr lang="es-ES_tradnl" dirty="0" smtClean="0"/>
              <a:t> </a:t>
            </a:r>
            <a:r>
              <a:rPr lang="es-ES_tradnl" dirty="0" err="1" smtClean="0"/>
              <a:t>quantitative</a:t>
            </a:r>
            <a:r>
              <a:rPr lang="es-ES_tradnl" dirty="0" smtClean="0"/>
              <a:t> </a:t>
            </a:r>
            <a:r>
              <a:rPr lang="es-ES_tradnl" dirty="0" err="1" smtClean="0"/>
              <a:t>if</a:t>
            </a:r>
            <a:r>
              <a:rPr lang="es-ES_tradnl" dirty="0" smtClean="0"/>
              <a:t> </a:t>
            </a:r>
            <a:r>
              <a:rPr lang="es-ES_tradnl" dirty="0" err="1" smtClean="0"/>
              <a:t>possible</a:t>
            </a:r>
            <a:endParaRPr lang="es-ES_tradnl" dirty="0" smtClean="0"/>
          </a:p>
          <a:p>
            <a:pPr lvl="1"/>
            <a:endParaRPr lang="es-ES_tradnl" dirty="0" smtClean="0"/>
          </a:p>
          <a:p>
            <a:pPr lvl="1"/>
            <a:r>
              <a:rPr lang="es-ES_tradnl" dirty="0" err="1" smtClean="0"/>
              <a:t>Limits</a:t>
            </a:r>
            <a:r>
              <a:rPr lang="es-ES_tradnl" dirty="0" smtClean="0"/>
              <a:t> can </a:t>
            </a:r>
            <a:r>
              <a:rPr lang="es-ES_tradnl" dirty="0" err="1" smtClean="0"/>
              <a:t>still</a:t>
            </a:r>
            <a:r>
              <a:rPr lang="es-ES_tradnl" dirty="0" smtClean="0"/>
              <a:t> </a:t>
            </a:r>
            <a:r>
              <a:rPr lang="es-ES_tradnl" dirty="0" err="1" smtClean="0"/>
              <a:t>be</a:t>
            </a:r>
            <a:r>
              <a:rPr lang="es-ES_tradnl" dirty="0" smtClean="0"/>
              <a:t> </a:t>
            </a:r>
            <a:r>
              <a:rPr lang="es-ES_tradnl" dirty="0" err="1" smtClean="0"/>
              <a:t>described</a:t>
            </a:r>
            <a:r>
              <a:rPr lang="es-ES_tradnl" dirty="0" smtClean="0"/>
              <a:t> in </a:t>
            </a:r>
            <a:r>
              <a:rPr lang="es-ES_tradnl" dirty="0" err="1" smtClean="0"/>
              <a:t>terms</a:t>
            </a:r>
            <a:r>
              <a:rPr lang="es-ES_tradnl" dirty="0" smtClean="0"/>
              <a:t> of </a:t>
            </a:r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has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been</a:t>
            </a:r>
            <a:r>
              <a:rPr lang="es-ES_tradnl" dirty="0" smtClean="0"/>
              <a:t> done</a:t>
            </a:r>
            <a:endParaRPr lang="es-ES_trad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59BB-3C13-EA4D-A24C-22A4FB239353}" type="datetime1">
              <a:rPr lang="es-ES_tradnl" smtClean="0"/>
              <a:pPr/>
              <a:t>10/09/2014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©Dr. Felipe Orihuela Espina (2006) 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1FCA-F307-794D-A64C-63B74F59E0ED}" type="slidenum">
              <a:rPr lang="es-ES_tradnl" smtClean="0"/>
              <a:pPr/>
              <a:t>20</a:t>
            </a:fld>
            <a:endParaRPr lang="es-ES_tradn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scope: The abstract</a:t>
            </a:r>
            <a:endParaRPr lang="es-ES_tradnl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err="1" smtClean="0"/>
              <a:t>If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well</a:t>
            </a:r>
            <a:r>
              <a:rPr lang="es-ES_tradnl" dirty="0" smtClean="0"/>
              <a:t> </a:t>
            </a:r>
            <a:r>
              <a:rPr lang="es-ES_tradnl" dirty="0" err="1" smtClean="0"/>
              <a:t>written</a:t>
            </a:r>
            <a:r>
              <a:rPr lang="es-ES_tradnl" dirty="0" smtClean="0"/>
              <a:t>,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abstract</a:t>
            </a:r>
            <a:r>
              <a:rPr lang="es-ES_tradnl" dirty="0" smtClean="0"/>
              <a:t> </a:t>
            </a:r>
            <a:r>
              <a:rPr lang="es-ES_tradnl" dirty="0" err="1" smtClean="0"/>
              <a:t>should</a:t>
            </a:r>
            <a:r>
              <a:rPr lang="es-ES_tradnl" dirty="0" smtClean="0"/>
              <a:t> </a:t>
            </a:r>
            <a:r>
              <a:rPr lang="es-ES_tradnl" dirty="0" err="1" smtClean="0"/>
              <a:t>clarify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scope</a:t>
            </a:r>
            <a:r>
              <a:rPr lang="es-ES_tradnl" dirty="0" smtClean="0"/>
              <a:t> of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thesis</a:t>
            </a:r>
            <a:r>
              <a:rPr lang="es-ES_tradnl" dirty="0" smtClean="0"/>
              <a:t>.</a:t>
            </a:r>
          </a:p>
          <a:p>
            <a:pPr lvl="1"/>
            <a:r>
              <a:rPr lang="es-ES_tradnl" dirty="0" smtClean="0"/>
              <a:t>In a </a:t>
            </a:r>
            <a:r>
              <a:rPr lang="es-ES_tradnl" dirty="0" err="1" smtClean="0"/>
              <a:t>thesis</a:t>
            </a:r>
            <a:r>
              <a:rPr lang="es-ES_tradnl" dirty="0" smtClean="0"/>
              <a:t>,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abstract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about</a:t>
            </a:r>
            <a:r>
              <a:rPr lang="es-ES_tradnl" dirty="0" smtClean="0"/>
              <a:t> 1 </a:t>
            </a:r>
            <a:r>
              <a:rPr lang="es-ES_tradnl" dirty="0" err="1" smtClean="0"/>
              <a:t>pg</a:t>
            </a:r>
            <a:r>
              <a:rPr lang="es-ES_tradnl" dirty="0" smtClean="0"/>
              <a:t> </a:t>
            </a:r>
            <a:r>
              <a:rPr lang="es-ES_tradnl" dirty="0" err="1" smtClean="0"/>
              <a:t>long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_tradnl" dirty="0" err="1" smtClean="0"/>
              <a:t>After</a:t>
            </a:r>
            <a:r>
              <a:rPr lang="es-ES_tradnl" dirty="0" smtClean="0"/>
              <a:t> </a:t>
            </a:r>
            <a:r>
              <a:rPr lang="es-ES_tradnl" dirty="0" err="1" smtClean="0"/>
              <a:t>reading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abstract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reader</a:t>
            </a:r>
            <a:r>
              <a:rPr lang="es-ES_tradnl" dirty="0" smtClean="0"/>
              <a:t> </a:t>
            </a:r>
            <a:r>
              <a:rPr lang="es-ES_tradnl" dirty="0" err="1" smtClean="0"/>
              <a:t>must</a:t>
            </a:r>
            <a:r>
              <a:rPr lang="es-ES_tradnl" dirty="0" smtClean="0"/>
              <a:t> </a:t>
            </a:r>
            <a:r>
              <a:rPr lang="es-ES_tradnl" dirty="0" err="1" smtClean="0"/>
              <a:t>know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was</a:t>
            </a:r>
            <a:r>
              <a:rPr lang="es-ES_tradnl" dirty="0" smtClean="0"/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the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problem</a:t>
            </a:r>
            <a:r>
              <a:rPr lang="es-ES_tradnl" dirty="0" smtClean="0"/>
              <a:t> </a:t>
            </a:r>
            <a:r>
              <a:rPr lang="es-ES_tradnl" dirty="0" err="1" smtClean="0"/>
              <a:t>before</a:t>
            </a:r>
            <a:r>
              <a:rPr lang="es-ES_tradnl" dirty="0" smtClean="0"/>
              <a:t> </a:t>
            </a:r>
            <a:r>
              <a:rPr lang="es-ES_tradnl" dirty="0" err="1" smtClean="0"/>
              <a:t>this</a:t>
            </a:r>
            <a:r>
              <a:rPr lang="es-ES_tradnl" dirty="0" smtClean="0"/>
              <a:t> </a:t>
            </a:r>
            <a:r>
              <a:rPr lang="es-ES_tradnl" dirty="0" err="1" smtClean="0"/>
              <a:t>thesis</a:t>
            </a:r>
            <a:endParaRPr lang="es-ES_tradnl" dirty="0" smtClean="0"/>
          </a:p>
          <a:p>
            <a:pPr lvl="1"/>
            <a:r>
              <a:rPr lang="es-ES_tradnl" dirty="0" err="1" smtClean="0"/>
              <a:t>What</a:t>
            </a:r>
            <a:r>
              <a:rPr lang="es-ES_tradnl" dirty="0" smtClean="0"/>
              <a:t> has </a:t>
            </a:r>
            <a:r>
              <a:rPr lang="es-ES_tradnl" dirty="0" err="1" smtClean="0"/>
              <a:t>been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contribution</a:t>
            </a:r>
            <a:endParaRPr lang="es-ES_tradnl" dirty="0" smtClean="0">
              <a:solidFill>
                <a:srgbClr val="FF0000"/>
              </a:solidFill>
            </a:endParaRPr>
          </a:p>
          <a:p>
            <a:pPr lvl="1"/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highlights</a:t>
            </a:r>
            <a:r>
              <a:rPr lang="es-ES_tradnl" dirty="0" smtClean="0"/>
              <a:t> of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findings</a:t>
            </a:r>
            <a:endParaRPr lang="es-ES_tradnl" dirty="0" smtClean="0">
              <a:solidFill>
                <a:srgbClr val="FF0000"/>
              </a:solidFill>
            </a:endParaRPr>
          </a:p>
          <a:p>
            <a:pPr lvl="1"/>
            <a:r>
              <a:rPr lang="es-ES_tradnl" dirty="0" err="1" smtClean="0"/>
              <a:t>How</a:t>
            </a:r>
            <a:r>
              <a:rPr lang="es-ES_tradnl" dirty="0" smtClean="0"/>
              <a:t> </a:t>
            </a:r>
            <a:r>
              <a:rPr lang="es-ES_tradnl" dirty="0" err="1" smtClean="0"/>
              <a:t>this</a:t>
            </a:r>
            <a:r>
              <a:rPr lang="es-ES_tradnl" dirty="0" smtClean="0"/>
              <a:t> </a:t>
            </a:r>
            <a:r>
              <a:rPr lang="es-ES_tradnl" dirty="0" err="1" smtClean="0"/>
              <a:t>thesis</a:t>
            </a:r>
            <a:r>
              <a:rPr lang="es-ES_tradnl" dirty="0" smtClean="0"/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impact</a:t>
            </a:r>
            <a:r>
              <a:rPr lang="es-ES_tradnl" dirty="0" smtClean="0"/>
              <a:t> </a:t>
            </a:r>
            <a:r>
              <a:rPr lang="es-ES_tradnl" dirty="0" err="1" smtClean="0"/>
              <a:t>science</a:t>
            </a:r>
            <a:endParaRPr lang="es-ES_tradn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64DC-B799-0241-8E15-4219069A8D88}" type="datetime1">
              <a:rPr lang="es-ES_tradnl" smtClean="0"/>
              <a:pPr/>
              <a:t>10/09/2014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©Dr. Felipe Orihuela Espina (2006) 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8514-B19A-1C48-B56F-8E8BDFF0E825}" type="slidenum">
              <a:rPr lang="es-ES_tradnl" smtClean="0"/>
              <a:pPr/>
              <a:t>21</a:t>
            </a:fld>
            <a:endParaRPr lang="es-ES_tradn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limits</a:t>
            </a:r>
            <a:endParaRPr lang="es-ES_tradnl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 smtClean="0"/>
              <a:t>Limits</a:t>
            </a:r>
            <a:r>
              <a:rPr lang="es-ES_tradnl" dirty="0" smtClean="0"/>
              <a:t> are </a:t>
            </a:r>
            <a:r>
              <a:rPr lang="es-ES_tradnl" dirty="0" err="1" smtClean="0"/>
              <a:t>often</a:t>
            </a:r>
            <a:r>
              <a:rPr lang="es-ES_tradnl" dirty="0" smtClean="0"/>
              <a:t> </a:t>
            </a:r>
            <a:r>
              <a:rPr lang="es-ES_tradnl" dirty="0" err="1" smtClean="0"/>
              <a:t>stated</a:t>
            </a:r>
            <a:r>
              <a:rPr lang="es-ES_tradnl" dirty="0" smtClean="0"/>
              <a:t> in </a:t>
            </a:r>
            <a:r>
              <a:rPr lang="es-ES_tradnl" dirty="0" err="1" smtClean="0"/>
              <a:t>terms</a:t>
            </a:r>
            <a:r>
              <a:rPr lang="es-ES_tradnl" dirty="0" smtClean="0"/>
              <a:t> of </a:t>
            </a:r>
            <a:r>
              <a:rPr lang="es-ES_tradnl" dirty="0" err="1" smtClean="0"/>
              <a:t>what’s</a:t>
            </a:r>
            <a:r>
              <a:rPr lang="es-ES_tradnl" dirty="0" smtClean="0"/>
              <a:t> </a:t>
            </a:r>
            <a:r>
              <a:rPr lang="es-ES_tradnl" dirty="0" err="1" smtClean="0"/>
              <a:t>goind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be</a:t>
            </a:r>
            <a:r>
              <a:rPr lang="es-ES_tradnl" dirty="0" smtClean="0"/>
              <a:t> </a:t>
            </a:r>
            <a:r>
              <a:rPr lang="es-ES_tradnl" dirty="0" err="1" smtClean="0"/>
              <a:t>excluded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_tradnl" dirty="0" smtClean="0"/>
              <a:t>In </a:t>
            </a:r>
            <a:r>
              <a:rPr lang="es-ES_tradnl" dirty="0" err="1" smtClean="0"/>
              <a:t>engineering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often</a:t>
            </a:r>
            <a:r>
              <a:rPr lang="es-ES_tradnl" dirty="0" smtClean="0"/>
              <a:t> comes </a:t>
            </a:r>
            <a:r>
              <a:rPr lang="es-ES_tradnl" dirty="0" err="1" smtClean="0"/>
              <a:t>bounded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project</a:t>
            </a:r>
            <a:r>
              <a:rPr lang="es-ES_tradnl" dirty="0" smtClean="0"/>
              <a:t> </a:t>
            </a:r>
            <a:r>
              <a:rPr lang="es-ES_tradnl" dirty="0" err="1" smtClean="0"/>
              <a:t>itself</a:t>
            </a:r>
            <a:endParaRPr lang="es-ES_tradn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29E8-105E-E94B-8B65-9AF81F7E1DF6}" type="datetime1">
              <a:rPr lang="es-ES_tradnl" smtClean="0"/>
              <a:pPr/>
              <a:t>10/09/2014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BC3D-7B80-5241-83EE-68334CEAF912}" type="slidenum">
              <a:rPr lang="es-ES_tradnl" smtClean="0"/>
              <a:pPr/>
              <a:t>22</a:t>
            </a:fld>
            <a:endParaRPr lang="es-ES_tradn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limits: The title</a:t>
            </a:r>
            <a:endParaRPr lang="es-ES_tradnl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altLang="ja-JP" dirty="0" err="1" smtClean="0"/>
              <a:t>The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title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is</a:t>
            </a:r>
            <a:r>
              <a:rPr lang="es-ES_tradnl" altLang="ja-JP" dirty="0" smtClean="0"/>
              <a:t> a </a:t>
            </a:r>
            <a:r>
              <a:rPr lang="es-ES_tradnl" altLang="ja-JP" dirty="0" err="1" smtClean="0"/>
              <a:t>good</a:t>
            </a:r>
            <a:r>
              <a:rPr lang="es-ES_tradnl" altLang="ja-JP" dirty="0" smtClean="0"/>
              <a:t> place </a:t>
            </a:r>
            <a:r>
              <a:rPr lang="es-ES_tradnl" altLang="ja-JP" dirty="0" err="1" smtClean="0"/>
              <a:t>to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start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defining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your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limits</a:t>
            </a:r>
            <a:endParaRPr lang="es-ES_tradnl" altLang="ja-JP" dirty="0" smtClean="0"/>
          </a:p>
          <a:p>
            <a:pPr lvl="1"/>
            <a:r>
              <a:rPr lang="es-ES_tradnl" altLang="ja-JP" dirty="0" err="1" smtClean="0"/>
              <a:t>The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title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must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strictly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stick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to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the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developed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research</a:t>
            </a:r>
            <a:endParaRPr lang="es-ES_tradnl" altLang="ja-JP" dirty="0" smtClean="0"/>
          </a:p>
          <a:p>
            <a:pPr lvl="2"/>
            <a:r>
              <a:rPr lang="es-ES_tradnl" altLang="ja-JP" dirty="0" smtClean="0"/>
              <a:t>…and </a:t>
            </a:r>
            <a:r>
              <a:rPr lang="es-ES_tradnl" altLang="ja-JP" dirty="0" err="1" smtClean="0"/>
              <a:t>not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to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the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phenomenon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or</a:t>
            </a:r>
            <a:r>
              <a:rPr lang="es-ES_tradnl" altLang="ja-JP" dirty="0" smtClean="0"/>
              <a:t> general </a:t>
            </a:r>
            <a:r>
              <a:rPr lang="es-ES_tradnl" altLang="ja-JP" dirty="0" err="1" smtClean="0"/>
              <a:t>field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investigated</a:t>
            </a:r>
            <a:endParaRPr lang="es-ES_tradnl" altLang="ja-JP" dirty="0" smtClean="0"/>
          </a:p>
          <a:p>
            <a:pPr lvl="1"/>
            <a:endParaRPr lang="es-ES_tradnl" altLang="ja-JP" dirty="0" smtClean="0"/>
          </a:p>
          <a:p>
            <a:pPr lvl="1"/>
            <a:r>
              <a:rPr lang="es-ES_tradnl" dirty="0" err="1" smtClean="0"/>
              <a:t>Accuracy</a:t>
            </a:r>
            <a:r>
              <a:rPr lang="es-ES_tradnl" dirty="0" smtClean="0"/>
              <a:t> </a:t>
            </a:r>
            <a:r>
              <a:rPr lang="es-ES_tradnl" dirty="0" err="1" smtClean="0"/>
              <a:t>should</a:t>
            </a:r>
            <a:r>
              <a:rPr lang="es-ES_tradnl" dirty="0" smtClean="0"/>
              <a:t> </a:t>
            </a:r>
            <a:r>
              <a:rPr lang="es-ES_tradnl" dirty="0" err="1" smtClean="0"/>
              <a:t>reign</a:t>
            </a:r>
            <a:r>
              <a:rPr lang="es-ES_tradnl" dirty="0" smtClean="0"/>
              <a:t> </a:t>
            </a:r>
            <a:r>
              <a:rPr lang="es-ES_tradnl" dirty="0" err="1" smtClean="0"/>
              <a:t>over</a:t>
            </a:r>
            <a:r>
              <a:rPr lang="es-ES_tradnl" dirty="0" smtClean="0"/>
              <a:t> </a:t>
            </a:r>
            <a:r>
              <a:rPr lang="es-ES_tradnl" dirty="0" err="1" smtClean="0"/>
              <a:t>generality</a:t>
            </a:r>
            <a:endParaRPr lang="es-ES_tradnl" altLang="ja-JP" dirty="0" smtClean="0"/>
          </a:p>
          <a:p>
            <a:pPr lvl="1"/>
            <a:endParaRPr lang="es-ES_tradnl" altLang="ja-JP" dirty="0" smtClean="0"/>
          </a:p>
          <a:p>
            <a:pPr lvl="1"/>
            <a:r>
              <a:rPr lang="es-ES_tradnl" altLang="ja-JP" dirty="0" smtClean="0"/>
              <a:t>Be </a:t>
            </a:r>
            <a:r>
              <a:rPr lang="es-ES_tradnl" altLang="ja-JP" dirty="0" err="1" smtClean="0"/>
              <a:t>scrupulously</a:t>
            </a:r>
            <a:r>
              <a:rPr lang="es-ES_tradnl" altLang="ja-JP" dirty="0" smtClean="0"/>
              <a:t> precise in </a:t>
            </a:r>
            <a:r>
              <a:rPr lang="es-ES_tradnl" altLang="ja-JP" dirty="0" err="1" smtClean="0"/>
              <a:t>the</a:t>
            </a:r>
            <a:r>
              <a:rPr lang="es-ES_tradnl" altLang="ja-JP" dirty="0" smtClean="0"/>
              <a:t> use of </a:t>
            </a:r>
            <a:r>
              <a:rPr lang="es-ES_tradnl" altLang="ja-JP" dirty="0" err="1" smtClean="0"/>
              <a:t>technical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terms</a:t>
            </a:r>
            <a:endParaRPr lang="es-ES_trad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E96E-BA93-364D-827F-5A2A11C42F09}" type="datetime1">
              <a:rPr lang="es-ES_tradnl" smtClean="0"/>
              <a:pPr/>
              <a:t>10/09/2014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©Dr. Felipe Orihuela Espina (2006) 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3229-0C6F-4449-8188-726D6B82A1EF}" type="slidenum">
              <a:rPr lang="es-ES_tradnl" smtClean="0"/>
              <a:pPr/>
              <a:t>23</a:t>
            </a:fld>
            <a:endParaRPr lang="es-ES_tradn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limits: The title</a:t>
            </a:r>
            <a:endParaRPr lang="es-ES_tradnl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A </a:t>
            </a:r>
            <a:r>
              <a:rPr lang="es-ES_tradnl" dirty="0" err="1" smtClean="0"/>
              <a:t>weak</a:t>
            </a:r>
            <a:r>
              <a:rPr lang="es-ES_tradnl" dirty="0" smtClean="0"/>
              <a:t>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might</a:t>
            </a:r>
            <a:r>
              <a:rPr lang="es-ES_tradnl" dirty="0" smtClean="0"/>
              <a:t> </a:t>
            </a:r>
            <a:r>
              <a:rPr lang="es-ES_tradnl" dirty="0" err="1" smtClean="0"/>
              <a:t>be</a:t>
            </a:r>
            <a:r>
              <a:rPr lang="es-ES_tradnl" dirty="0" smtClean="0"/>
              <a:t> </a:t>
            </a:r>
            <a:r>
              <a:rPr lang="es-ES_tradnl" dirty="0" err="1" smtClean="0"/>
              <a:t>misleading</a:t>
            </a:r>
            <a:endParaRPr lang="es-ES_tradnl" dirty="0" smtClean="0"/>
          </a:p>
          <a:p>
            <a:pPr lvl="1"/>
            <a:r>
              <a:rPr lang="es-ES_tradnl" dirty="0" smtClean="0"/>
              <a:t>…</a:t>
            </a:r>
            <a:r>
              <a:rPr lang="es-ES_tradnl" dirty="0" err="1" smtClean="0"/>
              <a:t>specifically</a:t>
            </a:r>
            <a:r>
              <a:rPr lang="es-ES_tradnl" dirty="0" smtClean="0"/>
              <a:t>,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might</a:t>
            </a:r>
            <a:r>
              <a:rPr lang="es-ES_tradnl" dirty="0" smtClean="0"/>
              <a:t> lead </a:t>
            </a:r>
            <a:r>
              <a:rPr lang="es-ES_tradnl" dirty="0" err="1" smtClean="0"/>
              <a:t>to</a:t>
            </a:r>
            <a:r>
              <a:rPr lang="es-ES_tradnl" dirty="0" smtClean="0"/>
              <a:t> false </a:t>
            </a:r>
            <a:r>
              <a:rPr lang="es-ES_tradnl" dirty="0" err="1" smtClean="0"/>
              <a:t>expectations</a:t>
            </a:r>
            <a:endParaRPr lang="es-ES_tradnl" dirty="0" smtClean="0"/>
          </a:p>
          <a:p>
            <a:pPr lvl="1"/>
            <a:r>
              <a:rPr lang="es-ES_tradnl" dirty="0" smtClean="0"/>
              <a:t>…and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include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panel!</a:t>
            </a:r>
          </a:p>
          <a:p>
            <a:endParaRPr lang="es-ES_tradnl" dirty="0" smtClean="0"/>
          </a:p>
          <a:p>
            <a:r>
              <a:rPr lang="es-ES_tradnl" altLang="ja-JP" dirty="0" smtClean="0"/>
              <a:t>A </a:t>
            </a:r>
            <a:r>
              <a:rPr lang="es-ES_tradnl" altLang="ja-JP" dirty="0" err="1" smtClean="0"/>
              <a:t>good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title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might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help</a:t>
            </a:r>
            <a:r>
              <a:rPr lang="es-ES_tradnl" altLang="ja-JP" dirty="0" smtClean="0"/>
              <a:t> a </a:t>
            </a:r>
            <a:r>
              <a:rPr lang="es-ES_tradnl" altLang="ja-JP" dirty="0" err="1" smtClean="0"/>
              <a:t>correct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search</a:t>
            </a:r>
            <a:endParaRPr lang="es-ES_tradnl" altLang="ja-JP" dirty="0" smtClean="0"/>
          </a:p>
          <a:p>
            <a:pPr lvl="1"/>
            <a:r>
              <a:rPr lang="es-ES_tradnl" dirty="0" smtClean="0"/>
              <a:t>Rules are similar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those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protocol</a:t>
            </a:r>
            <a:endParaRPr lang="es-ES_tradnl" dirty="0" smtClean="0"/>
          </a:p>
          <a:p>
            <a:pPr lvl="1"/>
            <a:r>
              <a:rPr lang="es-ES_tradnl" dirty="0" smtClean="0"/>
              <a:t>…</a:t>
            </a:r>
            <a:r>
              <a:rPr lang="es-ES_tradnl" dirty="0" err="1" smtClean="0"/>
              <a:t>however</a:t>
            </a:r>
            <a:r>
              <a:rPr lang="es-ES_tradnl" dirty="0" smtClean="0"/>
              <a:t> </a:t>
            </a:r>
            <a:r>
              <a:rPr lang="es-ES_tradnl" dirty="0" err="1" smtClean="0"/>
              <a:t>this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final! </a:t>
            </a:r>
            <a:r>
              <a:rPr lang="es-ES_tradnl" dirty="0" err="1" smtClean="0"/>
              <a:t>This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would</a:t>
            </a:r>
            <a:r>
              <a:rPr lang="es-ES_tradnl" dirty="0" smtClean="0"/>
              <a:t> </a:t>
            </a:r>
            <a:r>
              <a:rPr lang="es-ES_tradnl" dirty="0" err="1" smtClean="0"/>
              <a:t>be</a:t>
            </a:r>
            <a:r>
              <a:rPr lang="es-ES_tradnl" dirty="0" smtClean="0"/>
              <a:t> </a:t>
            </a:r>
            <a:r>
              <a:rPr lang="es-ES_tradnl" dirty="0" err="1" smtClean="0"/>
              <a:t>indexed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engines</a:t>
            </a:r>
            <a:endParaRPr lang="es-ES_tradnl" dirty="0" smtClean="0"/>
          </a:p>
          <a:p>
            <a:endParaRPr lang="es-ES_tradnl" altLang="ja-JP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D96F-18F3-4D4A-84B6-B4AB48542645}" type="datetime1">
              <a:rPr lang="es-ES_tradnl" smtClean="0"/>
              <a:pPr/>
              <a:t>10/09/2014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©Dr. Felipe Orihuela Espina (2006) 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08C-111A-094F-A3F5-1A27B1648779}" type="slidenum">
              <a:rPr lang="es-ES_tradnl" smtClean="0"/>
              <a:pPr/>
              <a:t>24</a:t>
            </a:fld>
            <a:endParaRPr lang="es-ES_tradn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limits: The title</a:t>
            </a:r>
            <a:endParaRPr lang="es-ES_tradnl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s-ES_tradnl" dirty="0" smtClean="0"/>
              <a:t>Do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worry</a:t>
            </a:r>
            <a:r>
              <a:rPr lang="es-ES_tradnl" dirty="0" smtClean="0"/>
              <a:t> </a:t>
            </a:r>
            <a:r>
              <a:rPr lang="es-ES_tradnl" dirty="0" err="1" smtClean="0"/>
              <a:t>if</a:t>
            </a:r>
            <a:r>
              <a:rPr lang="es-ES_tradnl" dirty="0" smtClean="0"/>
              <a:t>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a bit </a:t>
            </a:r>
            <a:r>
              <a:rPr lang="es-ES_tradnl" dirty="0" err="1" smtClean="0"/>
              <a:t>long</a:t>
            </a:r>
            <a:endParaRPr lang="es-ES_tradnl" dirty="0" smtClean="0"/>
          </a:p>
          <a:p>
            <a:pPr lvl="1"/>
            <a:r>
              <a:rPr lang="es-ES_tradnl" dirty="0" smtClean="0"/>
              <a:t>…as </a:t>
            </a:r>
            <a:r>
              <a:rPr lang="es-ES_tradnl" dirty="0" err="1" smtClean="0"/>
              <a:t>long</a:t>
            </a:r>
            <a:r>
              <a:rPr lang="es-ES_tradnl" dirty="0" smtClean="0"/>
              <a:t> as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justified</a:t>
            </a:r>
            <a:endParaRPr lang="es-ES_tradnl" dirty="0" smtClean="0"/>
          </a:p>
          <a:p>
            <a:pPr lvl="1"/>
            <a:r>
              <a:rPr lang="es-ES_tradnl" dirty="0" smtClean="0"/>
              <a:t>…</a:t>
            </a:r>
            <a:r>
              <a:rPr lang="es-ES_tradnl" dirty="0" err="1" smtClean="0"/>
              <a:t>but</a:t>
            </a:r>
            <a:r>
              <a:rPr lang="es-ES_tradnl" dirty="0" smtClean="0"/>
              <a:t> </a:t>
            </a:r>
            <a:r>
              <a:rPr lang="es-ES_tradnl" dirty="0" err="1" smtClean="0"/>
              <a:t>if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find</a:t>
            </a:r>
            <a:r>
              <a:rPr lang="es-ES_tradnl" dirty="0" smtClean="0"/>
              <a:t> </a:t>
            </a:r>
            <a:r>
              <a:rPr lang="es-ES_tradnl" dirty="0" err="1" smtClean="0"/>
              <a:t>yourself</a:t>
            </a:r>
            <a:r>
              <a:rPr lang="es-ES_tradnl" dirty="0" smtClean="0"/>
              <a:t> </a:t>
            </a:r>
            <a:r>
              <a:rPr lang="es-ES_tradnl" dirty="0" err="1" smtClean="0"/>
              <a:t>having</a:t>
            </a:r>
            <a:r>
              <a:rPr lang="es-ES_tradnl" dirty="0" smtClean="0"/>
              <a:t> a </a:t>
            </a:r>
            <a:r>
              <a:rPr lang="es-ES_tradnl" dirty="0" err="1" smtClean="0"/>
              <a:t>rather</a:t>
            </a:r>
            <a:r>
              <a:rPr lang="es-ES_tradnl" dirty="0" smtClean="0"/>
              <a:t> </a:t>
            </a:r>
            <a:r>
              <a:rPr lang="es-ES_tradnl" dirty="0" err="1" smtClean="0"/>
              <a:t>long</a:t>
            </a:r>
            <a:r>
              <a:rPr lang="es-ES_tradnl" dirty="0" smtClean="0"/>
              <a:t> </a:t>
            </a:r>
            <a:r>
              <a:rPr lang="es-ES_tradnl" dirty="0" err="1" smtClean="0"/>
              <a:t>title</a:t>
            </a:r>
            <a:r>
              <a:rPr lang="es-ES_tradnl" dirty="0" smtClean="0"/>
              <a:t>, </a:t>
            </a:r>
            <a:r>
              <a:rPr lang="es-ES_tradnl" dirty="0" err="1" smtClean="0"/>
              <a:t>suspect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are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being</a:t>
            </a:r>
            <a:r>
              <a:rPr lang="es-ES_tradnl" dirty="0" smtClean="0"/>
              <a:t> </a:t>
            </a:r>
            <a:r>
              <a:rPr lang="es-ES_tradnl" dirty="0" err="1" smtClean="0"/>
              <a:t>concise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_tradnl" altLang="ja-JP" dirty="0" err="1" smtClean="0"/>
              <a:t>If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the</a:t>
            </a:r>
            <a:r>
              <a:rPr lang="es-ES_tradnl" altLang="ja-JP" dirty="0" smtClean="0"/>
              <a:t> more </a:t>
            </a:r>
            <a:r>
              <a:rPr lang="es-ES_tradnl" altLang="ja-JP" dirty="0" err="1" smtClean="0"/>
              <a:t>important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part</a:t>
            </a:r>
            <a:r>
              <a:rPr lang="es-ES_tradnl" altLang="ja-JP" dirty="0" smtClean="0"/>
              <a:t> of </a:t>
            </a:r>
            <a:r>
              <a:rPr lang="es-ES_tradnl" altLang="ja-JP" dirty="0" err="1" smtClean="0"/>
              <a:t>the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research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is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the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methodology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itself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over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its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application</a:t>
            </a:r>
            <a:r>
              <a:rPr lang="es-ES_tradnl" altLang="ja-JP" dirty="0" smtClean="0"/>
              <a:t>, </a:t>
            </a:r>
            <a:r>
              <a:rPr lang="es-ES_tradnl" altLang="ja-JP" dirty="0" err="1" smtClean="0"/>
              <a:t>then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subtitles</a:t>
            </a:r>
            <a:r>
              <a:rPr lang="es-ES_tradnl" altLang="ja-JP" dirty="0" smtClean="0"/>
              <a:t> are </a:t>
            </a:r>
            <a:r>
              <a:rPr lang="es-ES_tradnl" altLang="ja-JP" dirty="0" err="1" smtClean="0"/>
              <a:t>often</a:t>
            </a:r>
            <a:r>
              <a:rPr lang="es-ES_tradnl" altLang="ja-JP" dirty="0" smtClean="0"/>
              <a:t> a </a:t>
            </a:r>
            <a:r>
              <a:rPr lang="es-ES_tradnl" altLang="ja-JP" dirty="0" err="1" smtClean="0"/>
              <a:t>convinience</a:t>
            </a:r>
            <a:endParaRPr lang="es-ES_tradnl" altLang="ja-JP" dirty="0" smtClean="0"/>
          </a:p>
          <a:p>
            <a:pPr lvl="1"/>
            <a:r>
              <a:rPr lang="es-ES_tradnl" altLang="ja-JP" dirty="0" err="1" smtClean="0"/>
              <a:t>Example</a:t>
            </a:r>
            <a:r>
              <a:rPr lang="es-ES_tradnl" altLang="ja-JP" dirty="0" smtClean="0"/>
              <a:t>: </a:t>
            </a:r>
            <a:r>
              <a:rPr lang="es-ES_tradnl" altLang="ja-JP" dirty="0" err="1" smtClean="0"/>
              <a:t>Database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access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through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the</a:t>
            </a:r>
            <a:r>
              <a:rPr lang="es-ES_tradnl" altLang="ja-JP" dirty="0" smtClean="0"/>
              <a:t> web </a:t>
            </a:r>
            <a:r>
              <a:rPr lang="es-ES_tradnl" altLang="ja-JP" dirty="0" err="1" smtClean="0"/>
              <a:t>using</a:t>
            </a:r>
            <a:r>
              <a:rPr lang="es-ES_tradnl" altLang="ja-JP" dirty="0" smtClean="0"/>
              <a:t> ASP: </a:t>
            </a:r>
            <a:r>
              <a:rPr lang="es-ES_tradnl" altLang="ja-JP" dirty="0" err="1" smtClean="0"/>
              <a:t>Application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to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Probesi</a:t>
            </a:r>
            <a:endParaRPr lang="es-ES_tradnl" altLang="ja-JP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3460-43F6-8F47-B475-54C1937D26D8}" type="datetime1">
              <a:rPr lang="es-ES_tradnl" smtClean="0"/>
              <a:pPr/>
              <a:t>10/09/2014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©Dr. Felipe Orihuela Espina (2006) 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B266-EC6C-D447-BF9F-8DC9F47FBE66}" type="slidenum">
              <a:rPr lang="es-ES_tradnl" smtClean="0"/>
              <a:pPr/>
              <a:t>25</a:t>
            </a:fld>
            <a:endParaRPr lang="es-ES_tradn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Assessment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err="1" smtClean="0"/>
              <a:t>Assessment</a:t>
            </a:r>
            <a:r>
              <a:rPr lang="es-ES" dirty="0" smtClean="0"/>
              <a:t> </a:t>
            </a:r>
            <a:r>
              <a:rPr lang="es-ES" dirty="0" err="1" smtClean="0"/>
              <a:t>refers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how</a:t>
            </a:r>
            <a:r>
              <a:rPr lang="es-ES" dirty="0" smtClean="0"/>
              <a:t> 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want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thesis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understood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indicates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specific</a:t>
            </a:r>
            <a:r>
              <a:rPr lang="es-ES" dirty="0" smtClean="0"/>
              <a:t> </a:t>
            </a:r>
            <a:r>
              <a:rPr lang="es-ES" dirty="0" err="1" smtClean="0"/>
              <a:t>area</a:t>
            </a:r>
            <a:r>
              <a:rPr lang="es-ES" dirty="0" smtClean="0"/>
              <a:t> of </a:t>
            </a:r>
            <a:r>
              <a:rPr lang="es-ES" dirty="0" err="1" smtClean="0"/>
              <a:t>science</a:t>
            </a:r>
            <a:r>
              <a:rPr lang="es-ES" dirty="0" smtClean="0"/>
              <a:t> are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contributing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problem</a:t>
            </a:r>
            <a:r>
              <a:rPr lang="es-ES" dirty="0" smtClean="0"/>
              <a:t> of </a:t>
            </a:r>
            <a:r>
              <a:rPr lang="es-ES" dirty="0" err="1" smtClean="0"/>
              <a:t>engineering</a:t>
            </a:r>
            <a:r>
              <a:rPr lang="es-ES" dirty="0" smtClean="0"/>
              <a:t> are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tackling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Note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contributions</a:t>
            </a:r>
            <a:r>
              <a:rPr lang="es-ES" dirty="0" smtClean="0"/>
              <a:t>.</a:t>
            </a:r>
          </a:p>
          <a:p>
            <a:pPr lvl="1"/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assessment</a:t>
            </a:r>
            <a:r>
              <a:rPr lang="es-ES" dirty="0" smtClean="0"/>
              <a:t> </a:t>
            </a:r>
            <a:r>
              <a:rPr lang="es-ES" dirty="0" err="1" smtClean="0"/>
              <a:t>allows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bring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reader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field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…ergo </a:t>
            </a:r>
            <a:r>
              <a:rPr lang="es-ES" dirty="0" err="1" smtClean="0"/>
              <a:t>avoiding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 </a:t>
            </a:r>
            <a:r>
              <a:rPr lang="es-ES" dirty="0" err="1" smtClean="0"/>
              <a:t>too</a:t>
            </a:r>
            <a:r>
              <a:rPr lang="es-ES" dirty="0" smtClean="0"/>
              <a:t> </a:t>
            </a:r>
            <a:r>
              <a:rPr lang="es-ES" dirty="0" err="1" smtClean="0"/>
              <a:t>close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panelists</a:t>
            </a:r>
            <a:r>
              <a:rPr lang="es-ES" dirty="0" smtClean="0"/>
              <a:t>’ </a:t>
            </a:r>
            <a:r>
              <a:rPr lang="es-ES" dirty="0" err="1" smtClean="0"/>
              <a:t>expertise</a:t>
            </a:r>
            <a:r>
              <a:rPr lang="es-ES" dirty="0" smtClean="0"/>
              <a:t>! ;)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Assessment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reader</a:t>
            </a:r>
            <a:r>
              <a:rPr lang="es-ES" dirty="0" smtClean="0"/>
              <a:t> </a:t>
            </a:r>
            <a:r>
              <a:rPr lang="es-ES" dirty="0" err="1" smtClean="0"/>
              <a:t>must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directed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want</a:t>
            </a:r>
            <a:r>
              <a:rPr lang="es-ES" dirty="0" smtClean="0"/>
              <a:t> </a:t>
            </a:r>
            <a:r>
              <a:rPr lang="es-ES" dirty="0" err="1" smtClean="0"/>
              <a:t>him</a:t>
            </a:r>
            <a:r>
              <a:rPr lang="es-ES" dirty="0" smtClean="0"/>
              <a:t>/</a:t>
            </a:r>
            <a:r>
              <a:rPr lang="es-ES" dirty="0" err="1" smtClean="0"/>
              <a:t>her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get</a:t>
            </a:r>
            <a:r>
              <a:rPr lang="es-ES" dirty="0" smtClean="0"/>
              <a:t>/</a:t>
            </a:r>
            <a:r>
              <a:rPr lang="es-ES" dirty="0" err="1" smtClean="0"/>
              <a:t>extract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thesis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Example</a:t>
            </a:r>
            <a:r>
              <a:rPr lang="es-ES" dirty="0" smtClean="0"/>
              <a:t>: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thesis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multidisciplinary</a:t>
            </a:r>
            <a:r>
              <a:rPr lang="es-ES" dirty="0" smtClean="0"/>
              <a:t>; 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want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evaluated</a:t>
            </a:r>
            <a:r>
              <a:rPr lang="es-ES" dirty="0" smtClean="0"/>
              <a:t> </a:t>
            </a:r>
            <a:r>
              <a:rPr lang="es-ES" dirty="0" err="1" smtClean="0"/>
              <a:t>just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of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contribution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computing</a:t>
            </a:r>
            <a:r>
              <a:rPr lang="es-ES" dirty="0" smtClean="0"/>
              <a:t> </a:t>
            </a:r>
            <a:r>
              <a:rPr lang="es-ES" dirty="0" err="1" smtClean="0"/>
              <a:t>where</a:t>
            </a:r>
            <a:r>
              <a:rPr lang="es-ES" dirty="0" smtClean="0"/>
              <a:t> </a:t>
            </a:r>
            <a:r>
              <a:rPr lang="es-ES" dirty="0" err="1" smtClean="0"/>
              <a:t>multidisciplinarity</a:t>
            </a:r>
            <a:r>
              <a:rPr lang="es-ES" dirty="0" smtClean="0"/>
              <a:t>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refers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application</a:t>
            </a:r>
            <a:r>
              <a:rPr lang="es-ES" dirty="0" smtClean="0"/>
              <a:t>?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precisely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crossover of disciplines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makes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work</a:t>
            </a:r>
            <a:r>
              <a:rPr lang="es-ES" dirty="0" smtClean="0"/>
              <a:t> </a:t>
            </a:r>
            <a:r>
              <a:rPr lang="es-ES" dirty="0" err="1" smtClean="0"/>
              <a:t>relevant</a:t>
            </a:r>
            <a:r>
              <a:rPr lang="es-ES" dirty="0" smtClean="0"/>
              <a:t>?</a:t>
            </a:r>
          </a:p>
          <a:p>
            <a:pPr lvl="1"/>
            <a:r>
              <a:rPr lang="es-ES" dirty="0" err="1" smtClean="0"/>
              <a:t>Example</a:t>
            </a:r>
            <a:r>
              <a:rPr lang="es-ES" dirty="0" smtClean="0"/>
              <a:t>: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thesis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constrained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computing</a:t>
            </a:r>
            <a:r>
              <a:rPr lang="es-ES" dirty="0" smtClean="0"/>
              <a:t>; 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want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understood</a:t>
            </a:r>
            <a:r>
              <a:rPr lang="es-ES" dirty="0" smtClean="0"/>
              <a:t> as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analytical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empirical</a:t>
            </a:r>
            <a:r>
              <a:rPr lang="es-ES" dirty="0" smtClean="0"/>
              <a:t> </a:t>
            </a:r>
            <a:r>
              <a:rPr lang="es-ES" dirty="0" err="1" smtClean="0"/>
              <a:t>contribution</a:t>
            </a:r>
            <a:r>
              <a:rPr lang="es-ES" dirty="0" smtClean="0"/>
              <a:t>? </a:t>
            </a:r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did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choose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analytical</a:t>
            </a:r>
            <a:r>
              <a:rPr lang="es-ES" dirty="0" smtClean="0"/>
              <a:t>/</a:t>
            </a:r>
            <a:r>
              <a:rPr lang="es-ES" dirty="0" err="1" smtClean="0"/>
              <a:t>empirical</a:t>
            </a:r>
            <a:r>
              <a:rPr lang="es-ES" dirty="0" smtClean="0"/>
              <a:t> and </a:t>
            </a:r>
            <a:r>
              <a:rPr lang="es-ES" dirty="0" err="1" smtClean="0"/>
              <a:t>what</a:t>
            </a:r>
            <a:r>
              <a:rPr lang="es-ES" dirty="0" smtClean="0"/>
              <a:t> are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consequences</a:t>
            </a:r>
            <a:r>
              <a:rPr lang="es-ES" dirty="0" smtClean="0"/>
              <a:t>?</a:t>
            </a:r>
          </a:p>
          <a:p>
            <a:pPr lvl="1"/>
            <a:r>
              <a:rPr lang="es-ES" dirty="0" err="1" smtClean="0"/>
              <a:t>Example</a:t>
            </a:r>
            <a:r>
              <a:rPr lang="es-ES" dirty="0" smtClean="0"/>
              <a:t>: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thesis</a:t>
            </a:r>
            <a:r>
              <a:rPr lang="es-ES" dirty="0" smtClean="0"/>
              <a:t> </a:t>
            </a:r>
            <a:r>
              <a:rPr lang="es-ES" dirty="0" err="1" smtClean="0"/>
              <a:t>involves</a:t>
            </a:r>
            <a:r>
              <a:rPr lang="es-ES" dirty="0" smtClean="0"/>
              <a:t> </a:t>
            </a:r>
            <a:r>
              <a:rPr lang="es-ES" dirty="0" err="1" smtClean="0"/>
              <a:t>generating</a:t>
            </a:r>
            <a:r>
              <a:rPr lang="es-ES" dirty="0" smtClean="0"/>
              <a:t> a new </a:t>
            </a:r>
            <a:r>
              <a:rPr lang="es-ES" dirty="0" err="1" smtClean="0"/>
              <a:t>algorithm</a:t>
            </a:r>
            <a:r>
              <a:rPr lang="es-ES" dirty="0" smtClean="0"/>
              <a:t>;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makes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algorithm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a </a:t>
            </a:r>
            <a:r>
              <a:rPr lang="es-ES" dirty="0" err="1" smtClean="0"/>
              <a:t>engineeering</a:t>
            </a:r>
            <a:r>
              <a:rPr lang="es-ES" dirty="0" smtClean="0"/>
              <a:t> </a:t>
            </a:r>
            <a:r>
              <a:rPr lang="es-ES" dirty="0" err="1" smtClean="0"/>
              <a:t>project</a:t>
            </a:r>
            <a:r>
              <a:rPr lang="es-ES" dirty="0" smtClean="0"/>
              <a:t>?</a:t>
            </a:r>
          </a:p>
          <a:p>
            <a:pPr lvl="2"/>
            <a:r>
              <a:rPr lang="es-ES" dirty="0" err="1" smtClean="0"/>
              <a:t>Please</a:t>
            </a:r>
            <a:r>
              <a:rPr lang="es-ES" dirty="0" smtClean="0"/>
              <a:t> </a:t>
            </a:r>
            <a:r>
              <a:rPr lang="es-ES" dirty="0" err="1" smtClean="0"/>
              <a:t>restrain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look </a:t>
            </a:r>
            <a:r>
              <a:rPr lang="es-ES" dirty="0" err="1" smtClean="0"/>
              <a:t>like</a:t>
            </a:r>
            <a:r>
              <a:rPr lang="es-ES" dirty="0" smtClean="0"/>
              <a:t> a </a:t>
            </a:r>
            <a:r>
              <a:rPr lang="es-ES" dirty="0" err="1" smtClean="0"/>
              <a:t>fool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saying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engineering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science</a:t>
            </a:r>
            <a:r>
              <a:rPr lang="es-ES" dirty="0" smtClean="0"/>
              <a:t>.</a:t>
            </a:r>
          </a:p>
          <a:p>
            <a:endParaRPr lang="es-ES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27</a:t>
            </a:fld>
            <a:endParaRPr lang="es-E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Assessment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In general,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assessment</a:t>
            </a:r>
            <a:r>
              <a:rPr lang="es-ES" dirty="0" smtClean="0"/>
              <a:t> </a:t>
            </a:r>
            <a:r>
              <a:rPr lang="es-ES" dirty="0" err="1" smtClean="0"/>
              <a:t>helps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reviewers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guide and </a:t>
            </a:r>
            <a:r>
              <a:rPr lang="es-ES" dirty="0" err="1" smtClean="0"/>
              <a:t>bound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consider</a:t>
            </a:r>
            <a:r>
              <a:rPr lang="es-ES" dirty="0" smtClean="0"/>
              <a:t> </a:t>
            </a:r>
            <a:r>
              <a:rPr lang="es-ES" dirty="0" err="1" smtClean="0"/>
              <a:t>important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foundamental</a:t>
            </a:r>
            <a:r>
              <a:rPr lang="es-ES" dirty="0" smtClean="0"/>
              <a:t> in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thesis</a:t>
            </a:r>
            <a:r>
              <a:rPr lang="es-ES" dirty="0" smtClean="0"/>
              <a:t>.</a:t>
            </a:r>
          </a:p>
          <a:p>
            <a:pPr lvl="1"/>
            <a:endParaRPr lang="es-ES" dirty="0" smtClean="0"/>
          </a:p>
          <a:p>
            <a:pPr lvl="1"/>
            <a:r>
              <a:rPr lang="es-ES" dirty="0" err="1" smtClean="0"/>
              <a:t>Beware</a:t>
            </a:r>
            <a:r>
              <a:rPr lang="es-ES" dirty="0" smtClean="0"/>
              <a:t>!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do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explicitly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assessment</a:t>
            </a:r>
            <a:r>
              <a:rPr lang="es-ES" dirty="0" smtClean="0"/>
              <a:t>, </a:t>
            </a:r>
            <a:r>
              <a:rPr lang="es-ES" dirty="0" err="1" smtClean="0"/>
              <a:t>then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are </a:t>
            </a:r>
            <a:r>
              <a:rPr lang="es-ES" dirty="0" err="1" smtClean="0"/>
              <a:t>leaving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door</a:t>
            </a:r>
            <a:r>
              <a:rPr lang="es-ES" dirty="0" smtClean="0"/>
              <a:t> open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…</a:t>
            </a:r>
          </a:p>
          <a:p>
            <a:pPr lvl="1"/>
            <a:r>
              <a:rPr lang="es-ES" dirty="0" smtClean="0"/>
              <a:t>…and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won’t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excuse “…</a:t>
            </a:r>
            <a:r>
              <a:rPr lang="es-ES" dirty="0" err="1" smtClean="0"/>
              <a:t>but</a:t>
            </a:r>
            <a:r>
              <a:rPr lang="es-ES" dirty="0" smtClean="0"/>
              <a:t> my </a:t>
            </a:r>
            <a:r>
              <a:rPr lang="es-ES" dirty="0" err="1" smtClean="0"/>
              <a:t>thesis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pattern</a:t>
            </a:r>
            <a:r>
              <a:rPr lang="es-ES" dirty="0" smtClean="0"/>
              <a:t> </a:t>
            </a:r>
            <a:r>
              <a:rPr lang="es-ES" dirty="0" err="1" smtClean="0"/>
              <a:t>recognition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graph</a:t>
            </a:r>
            <a:r>
              <a:rPr lang="es-ES" dirty="0" smtClean="0"/>
              <a:t> </a:t>
            </a:r>
            <a:r>
              <a:rPr lang="es-ES" dirty="0" err="1" smtClean="0"/>
              <a:t>theory</a:t>
            </a:r>
            <a:r>
              <a:rPr lang="es-ES" dirty="0" smtClean="0"/>
              <a:t>”. I </a:t>
            </a:r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monkeys</a:t>
            </a:r>
            <a:r>
              <a:rPr lang="es-ES" dirty="0" smtClean="0"/>
              <a:t>;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tell</a:t>
            </a:r>
            <a:r>
              <a:rPr lang="es-ES" dirty="0" smtClean="0"/>
              <a:t> in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asessment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28</a:t>
            </a:fld>
            <a:endParaRPr lang="es-E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Asessment</a:t>
            </a:r>
            <a:endParaRPr lang="es-ES_tradnl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Do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underestimate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benefit</a:t>
            </a:r>
            <a:r>
              <a:rPr lang="es-ES_tradnl" dirty="0" smtClean="0"/>
              <a:t> of </a:t>
            </a:r>
            <a:r>
              <a:rPr lang="es-ES_tradnl" dirty="0" err="1" smtClean="0"/>
              <a:t>including</a:t>
            </a:r>
            <a:r>
              <a:rPr lang="es-ES_tradnl" dirty="0" smtClean="0"/>
              <a:t> a </a:t>
            </a:r>
            <a:r>
              <a:rPr lang="es-ES_tradnl" dirty="0" err="1" smtClean="0"/>
              <a:t>good</a:t>
            </a:r>
            <a:r>
              <a:rPr lang="es-ES_tradnl" dirty="0" smtClean="0"/>
              <a:t> </a:t>
            </a:r>
            <a:r>
              <a:rPr lang="es-ES_tradnl" dirty="0" err="1" smtClean="0"/>
              <a:t>assessment</a:t>
            </a:r>
            <a:r>
              <a:rPr lang="es-ES_tradnl" dirty="0" smtClean="0"/>
              <a:t>.</a:t>
            </a:r>
          </a:p>
          <a:p>
            <a:pPr lvl="1"/>
            <a:endParaRPr lang="es-ES_tradnl" dirty="0" smtClean="0"/>
          </a:p>
          <a:p>
            <a:pPr lvl="1"/>
            <a:r>
              <a:rPr lang="es-ES_tradnl" dirty="0" err="1" smtClean="0"/>
              <a:t>Assessment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about</a:t>
            </a:r>
            <a:r>
              <a:rPr lang="es-ES_tradnl" dirty="0" smtClean="0"/>
              <a:t> </a:t>
            </a:r>
            <a:r>
              <a:rPr lang="es-ES_tradnl" dirty="0" err="1" smtClean="0"/>
              <a:t>telling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panel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qualification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expect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work</a:t>
            </a:r>
            <a:endParaRPr lang="es-ES_tradnl" dirty="0" smtClean="0"/>
          </a:p>
          <a:p>
            <a:pPr lvl="1"/>
            <a:endParaRPr lang="es-ES_tradnl" dirty="0" smtClean="0"/>
          </a:p>
          <a:p>
            <a:pPr lvl="1"/>
            <a:r>
              <a:rPr lang="es-ES_tradnl" dirty="0" smtClean="0"/>
              <a:t>…</a:t>
            </a:r>
            <a:r>
              <a:rPr lang="es-ES_tradnl" dirty="0" err="1" smtClean="0"/>
              <a:t>but</a:t>
            </a:r>
            <a:r>
              <a:rPr lang="es-ES_tradnl" dirty="0" smtClean="0"/>
              <a:t> </a:t>
            </a:r>
            <a:r>
              <a:rPr lang="es-ES_tradnl" dirty="0" err="1" smtClean="0"/>
              <a:t>about</a:t>
            </a:r>
            <a:r>
              <a:rPr lang="es-ES_tradnl" dirty="0" smtClean="0"/>
              <a:t> </a:t>
            </a:r>
            <a:r>
              <a:rPr lang="es-ES_tradnl" dirty="0" err="1" smtClean="0"/>
              <a:t>telling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reader</a:t>
            </a:r>
            <a:r>
              <a:rPr lang="es-ES_tradnl" dirty="0" smtClean="0"/>
              <a:t> </a:t>
            </a:r>
            <a:r>
              <a:rPr lang="es-ES_tradnl" dirty="0" err="1" smtClean="0"/>
              <a:t>how</a:t>
            </a:r>
            <a:r>
              <a:rPr lang="es-ES_tradnl" dirty="0" smtClean="0"/>
              <a:t> </a:t>
            </a:r>
            <a:r>
              <a:rPr lang="es-ES_tradnl" dirty="0" err="1" smtClean="0"/>
              <a:t>should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thesis</a:t>
            </a:r>
            <a:r>
              <a:rPr lang="es-ES_tradnl" dirty="0" smtClean="0"/>
              <a:t> </a:t>
            </a:r>
            <a:r>
              <a:rPr lang="es-ES_tradnl" dirty="0" err="1" smtClean="0"/>
              <a:t>be</a:t>
            </a:r>
            <a:r>
              <a:rPr lang="es-ES_tradnl" dirty="0" smtClean="0"/>
              <a:t> </a:t>
            </a:r>
            <a:r>
              <a:rPr lang="es-ES_tradnl" dirty="0" err="1" smtClean="0"/>
              <a:t>interpreted</a:t>
            </a:r>
            <a:r>
              <a:rPr lang="es-ES_tradnl" dirty="0" smtClean="0"/>
              <a:t> and </a:t>
            </a:r>
            <a:r>
              <a:rPr lang="es-ES_tradnl" dirty="0" err="1" smtClean="0"/>
              <a:t>contextualized</a:t>
            </a:r>
            <a:endParaRPr lang="es-ES_tradn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50BC-77E7-AE4B-90AD-F3143D111341}" type="datetime1">
              <a:rPr lang="es-ES_tradnl" smtClean="0"/>
              <a:pPr/>
              <a:t>10/09/2014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©Dr. Felipe Orihuela Espina (2006) 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ECC5-4500-F04D-8354-7B16319E3ACF}" type="slidenum">
              <a:rPr lang="es-ES_tradnl" smtClean="0"/>
              <a:pPr/>
              <a:t>29</a:t>
            </a:fld>
            <a:endParaRPr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Justification</a:t>
            </a:r>
            <a:r>
              <a:rPr lang="es-MX" dirty="0" smtClean="0"/>
              <a:t> and </a:t>
            </a:r>
            <a:r>
              <a:rPr lang="es-MX" dirty="0" err="1" smtClean="0"/>
              <a:t>motivation</a:t>
            </a:r>
            <a:endParaRPr lang="en-GB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Publications</a:t>
            </a:r>
            <a:r>
              <a:rPr lang="es-MX" dirty="0" smtClean="0"/>
              <a:t> plan</a:t>
            </a:r>
            <a:endParaRPr lang="en-GB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30</a:t>
            </a:fld>
            <a:endParaRPr lang="es-E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Publications</a:t>
            </a:r>
            <a:r>
              <a:rPr lang="es-MX" dirty="0" smtClean="0"/>
              <a:t> plan</a:t>
            </a:r>
            <a:endParaRPr lang="en-GB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publications</a:t>
            </a:r>
            <a:r>
              <a:rPr lang="es-MX" dirty="0" smtClean="0"/>
              <a:t> plan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part</a:t>
            </a:r>
            <a:r>
              <a:rPr lang="es-MX" dirty="0" smtClean="0"/>
              <a:t> of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r>
              <a:rPr lang="es-MX" dirty="0" smtClean="0"/>
              <a:t>, </a:t>
            </a:r>
            <a:r>
              <a:rPr lang="es-MX" dirty="0" err="1" smtClean="0"/>
              <a:t>but</a:t>
            </a:r>
            <a:r>
              <a:rPr lang="es-MX" dirty="0" smtClean="0"/>
              <a:t> of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protocol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err="1" smtClean="0"/>
              <a:t>omit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…</a:t>
            </a:r>
            <a:r>
              <a:rPr lang="es-MX" dirty="0" err="1" smtClean="0"/>
              <a:t>however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excelent</a:t>
            </a:r>
            <a:r>
              <a:rPr lang="es-MX" dirty="0" smtClean="0"/>
              <a:t> </a:t>
            </a:r>
            <a:r>
              <a:rPr lang="es-MX" dirty="0" err="1" smtClean="0"/>
              <a:t>measure</a:t>
            </a:r>
            <a:r>
              <a:rPr lang="es-MX" dirty="0" smtClean="0"/>
              <a:t> of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progress</a:t>
            </a:r>
            <a:r>
              <a:rPr lang="es-MX" dirty="0" smtClean="0"/>
              <a:t>.</a:t>
            </a:r>
          </a:p>
          <a:p>
            <a:pPr lvl="1"/>
            <a:r>
              <a:rPr lang="es-MX" dirty="0" err="1" smtClean="0"/>
              <a:t>Check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compliance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.</a:t>
            </a:r>
          </a:p>
          <a:p>
            <a:pPr lvl="1"/>
            <a:r>
              <a:rPr lang="es-MX" dirty="0" smtClean="0"/>
              <a:t>Revise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necessary</a:t>
            </a:r>
            <a:endParaRPr lang="es-MX" dirty="0" smtClean="0"/>
          </a:p>
          <a:p>
            <a:pPr lvl="1"/>
            <a:endParaRPr lang="es-MX" dirty="0" smtClean="0"/>
          </a:p>
          <a:p>
            <a:r>
              <a:rPr lang="es-MX" dirty="0" err="1" smtClean="0"/>
              <a:t>After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PhD</a:t>
            </a:r>
            <a:r>
              <a:rPr lang="es-MX" dirty="0" smtClean="0"/>
              <a:t>, </a:t>
            </a:r>
            <a:r>
              <a:rPr lang="es-MX" dirty="0" err="1" smtClean="0"/>
              <a:t>when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become</a:t>
            </a:r>
            <a:r>
              <a:rPr lang="es-MX" dirty="0" smtClean="0"/>
              <a:t> a </a:t>
            </a:r>
            <a:r>
              <a:rPr lang="es-MX" dirty="0" err="1" smtClean="0"/>
              <a:t>postdoc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more </a:t>
            </a:r>
            <a:r>
              <a:rPr lang="es-MX" dirty="0" err="1" smtClean="0"/>
              <a:t>often</a:t>
            </a:r>
            <a:r>
              <a:rPr lang="es-MX" dirty="0" smtClean="0"/>
              <a:t> </a:t>
            </a:r>
            <a:r>
              <a:rPr lang="es-MX" dirty="0" err="1" smtClean="0"/>
              <a:t>than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judged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publications</a:t>
            </a:r>
            <a:r>
              <a:rPr lang="es-MX" dirty="0" smtClean="0"/>
              <a:t> plan.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FA49-6789-4F23-9C3E-C57EAEE2D45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31</a:t>
            </a:fld>
            <a:endParaRPr lang="es-E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Publications</a:t>
            </a:r>
            <a:r>
              <a:rPr lang="es-MX" dirty="0" smtClean="0"/>
              <a:t> plan</a:t>
            </a:r>
            <a:endParaRPr lang="en-GB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A </a:t>
            </a:r>
            <a:r>
              <a:rPr lang="es-ES" dirty="0" err="1" smtClean="0"/>
              <a:t>publications</a:t>
            </a:r>
            <a:r>
              <a:rPr lang="es-ES" dirty="0" smtClean="0"/>
              <a:t> plan </a:t>
            </a:r>
            <a:r>
              <a:rPr lang="es-ES" dirty="0" err="1" smtClean="0"/>
              <a:t>include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every</a:t>
            </a:r>
            <a:r>
              <a:rPr lang="es-ES" dirty="0" smtClean="0"/>
              <a:t> </a:t>
            </a:r>
            <a:r>
              <a:rPr lang="es-ES" dirty="0" err="1" smtClean="0"/>
              <a:t>publication</a:t>
            </a:r>
            <a:r>
              <a:rPr lang="es-ES" dirty="0" smtClean="0"/>
              <a:t>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estimated</a:t>
            </a:r>
            <a:r>
              <a:rPr lang="es-ES" dirty="0" smtClean="0"/>
              <a:t> </a:t>
            </a:r>
            <a:r>
              <a:rPr lang="es-ES" dirty="0" err="1" smtClean="0"/>
              <a:t>submission</a:t>
            </a:r>
            <a:r>
              <a:rPr lang="es-ES" dirty="0" smtClean="0"/>
              <a:t> time</a:t>
            </a:r>
          </a:p>
          <a:p>
            <a:pPr marL="1371600" lvl="2" indent="-514350"/>
            <a:r>
              <a:rPr lang="es-ES" dirty="0" smtClean="0"/>
              <a:t>Note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conferences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specific</a:t>
            </a:r>
            <a:r>
              <a:rPr lang="es-ES" dirty="0" smtClean="0"/>
              <a:t> </a:t>
            </a:r>
            <a:r>
              <a:rPr lang="es-ES" dirty="0" err="1" smtClean="0"/>
              <a:t>deadlines</a:t>
            </a:r>
            <a:endParaRPr lang="es-E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s-ES" dirty="0" smtClean="0"/>
              <a:t>Target: </a:t>
            </a:r>
            <a:r>
              <a:rPr lang="es-ES" dirty="0" err="1" smtClean="0"/>
              <a:t>Journal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conference</a:t>
            </a:r>
            <a:r>
              <a:rPr lang="es-ES" dirty="0" smtClean="0"/>
              <a:t>.</a:t>
            </a:r>
          </a:p>
          <a:p>
            <a:pPr marL="1371600" lvl="2" indent="-514350"/>
            <a:r>
              <a:rPr lang="es-ES" dirty="0" smtClean="0"/>
              <a:t>Be </a:t>
            </a:r>
            <a:r>
              <a:rPr lang="es-ES" dirty="0" err="1" smtClean="0"/>
              <a:t>specific</a:t>
            </a:r>
            <a:r>
              <a:rPr lang="es-ES" dirty="0" smtClean="0"/>
              <a:t> as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targets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audiences</a:t>
            </a:r>
            <a:r>
              <a:rPr lang="es-ES" dirty="0" smtClean="0"/>
              <a:t> </a:t>
            </a:r>
            <a:r>
              <a:rPr lang="es-ES" dirty="0" err="1" smtClean="0"/>
              <a:t>etc</a:t>
            </a:r>
            <a:endParaRPr lang="es-E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r>
              <a:rPr lang="es-ES" dirty="0" smtClean="0"/>
              <a:t> </a:t>
            </a:r>
            <a:r>
              <a:rPr lang="es-ES" dirty="0" err="1" smtClean="0"/>
              <a:t>question</a:t>
            </a:r>
            <a:r>
              <a:rPr lang="es-ES" dirty="0" smtClean="0"/>
              <a:t>, </a:t>
            </a:r>
            <a:r>
              <a:rPr lang="es-ES" dirty="0" err="1" smtClean="0"/>
              <a:t>finding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advance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presented</a:t>
            </a:r>
            <a:r>
              <a:rPr lang="es-ES" dirty="0" smtClean="0"/>
              <a:t>.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include</a:t>
            </a:r>
            <a:r>
              <a:rPr lang="es-ES" dirty="0" smtClean="0"/>
              <a:t> </a:t>
            </a:r>
          </a:p>
          <a:p>
            <a:pPr marL="1371600" lvl="2" indent="-514350">
              <a:buFont typeface="+mj-lt"/>
              <a:buAutoNum type="arabicPeriod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associated</a:t>
            </a:r>
            <a:r>
              <a:rPr lang="es-ES" dirty="0" smtClean="0"/>
              <a:t> </a:t>
            </a:r>
            <a:r>
              <a:rPr lang="es-ES" dirty="0" err="1" smtClean="0"/>
              <a:t>experiments</a:t>
            </a:r>
            <a:r>
              <a:rPr lang="es-ES" dirty="0" smtClean="0"/>
              <a:t> and/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mathematical</a:t>
            </a:r>
            <a:r>
              <a:rPr lang="es-ES" dirty="0" smtClean="0"/>
              <a:t> </a:t>
            </a:r>
            <a:r>
              <a:rPr lang="es-ES" dirty="0" err="1" smtClean="0"/>
              <a:t>proofs</a:t>
            </a:r>
            <a:endParaRPr lang="es-ES" dirty="0" smtClean="0"/>
          </a:p>
          <a:p>
            <a:pPr marL="1371600" lvl="2" indent="-514350">
              <a:buFont typeface="+mj-lt"/>
              <a:buAutoNum type="arabicPeriod"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expected</a:t>
            </a:r>
            <a:r>
              <a:rPr lang="es-ES" dirty="0" smtClean="0"/>
              <a:t> </a:t>
            </a:r>
            <a:r>
              <a:rPr lang="es-ES" dirty="0" err="1" smtClean="0"/>
              <a:t>results</a:t>
            </a:r>
            <a:endParaRPr lang="es-E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s-MX" dirty="0" err="1" smtClean="0"/>
              <a:t>Scope</a:t>
            </a:r>
            <a:r>
              <a:rPr lang="es-MX" dirty="0" smtClean="0"/>
              <a:t> and </a:t>
            </a:r>
            <a:r>
              <a:rPr lang="es-MX" dirty="0" err="1" smtClean="0"/>
              <a:t>aim</a:t>
            </a:r>
            <a:endParaRPr lang="es-MX" dirty="0" smtClean="0"/>
          </a:p>
          <a:p>
            <a:pPr marL="1371600" lvl="2" indent="-514350"/>
            <a:r>
              <a:rPr lang="es-MX" dirty="0" err="1" smtClean="0"/>
              <a:t>Check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journal</a:t>
            </a:r>
            <a:r>
              <a:rPr lang="es-MX" dirty="0" smtClean="0"/>
              <a:t>/</a:t>
            </a:r>
            <a:r>
              <a:rPr lang="es-MX" dirty="0" err="1" smtClean="0"/>
              <a:t>conference</a:t>
            </a:r>
            <a:r>
              <a:rPr lang="es-MX" dirty="0" smtClean="0"/>
              <a:t> </a:t>
            </a:r>
            <a:r>
              <a:rPr lang="es-MX" dirty="0" err="1" smtClean="0"/>
              <a:t>scope</a:t>
            </a:r>
            <a:r>
              <a:rPr lang="es-MX" dirty="0" smtClean="0"/>
              <a:t> and </a:t>
            </a:r>
            <a:r>
              <a:rPr lang="es-MX" dirty="0" err="1" smtClean="0"/>
              <a:t>aims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FA49-6789-4F23-9C3E-C57EAEE2D45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32</a:t>
            </a:fld>
            <a:endParaRPr lang="es-E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Publications</a:t>
            </a:r>
            <a:r>
              <a:rPr lang="es-MX" dirty="0" smtClean="0"/>
              <a:t> plan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Be </a:t>
            </a:r>
            <a:r>
              <a:rPr lang="es-MX" dirty="0" err="1" smtClean="0"/>
              <a:t>ambitious</a:t>
            </a:r>
            <a:r>
              <a:rPr lang="es-MX" dirty="0" smtClean="0"/>
              <a:t>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realistic</a:t>
            </a:r>
            <a:endParaRPr lang="es-MX" dirty="0" smtClean="0"/>
          </a:p>
          <a:p>
            <a:pPr lvl="1"/>
            <a:r>
              <a:rPr lang="es-MX" dirty="0" err="1" smtClean="0"/>
              <a:t>You</a:t>
            </a:r>
            <a:r>
              <a:rPr lang="es-MX" dirty="0" smtClean="0"/>
              <a:t> are </a:t>
            </a:r>
            <a:r>
              <a:rPr lang="es-MX" dirty="0" err="1" smtClean="0"/>
              <a:t>unlikely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publish</a:t>
            </a:r>
            <a:r>
              <a:rPr lang="es-MX" dirty="0" smtClean="0"/>
              <a:t> in </a:t>
            </a:r>
            <a:r>
              <a:rPr lang="es-MX" dirty="0" err="1" smtClean="0"/>
              <a:t>Nature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Science</a:t>
            </a:r>
            <a:r>
              <a:rPr lang="es-MX" dirty="0" smtClean="0"/>
              <a:t> </a:t>
            </a:r>
            <a:r>
              <a:rPr lang="es-MX" dirty="0" err="1" smtClean="0"/>
              <a:t>during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MSc</a:t>
            </a:r>
            <a:endParaRPr lang="es-MX" dirty="0" smtClean="0"/>
          </a:p>
          <a:p>
            <a:pPr lvl="1"/>
            <a:r>
              <a:rPr lang="es-MX" dirty="0" smtClean="0"/>
              <a:t>…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nothing</a:t>
            </a:r>
            <a:r>
              <a:rPr lang="es-MX" dirty="0" smtClean="0"/>
              <a:t> </a:t>
            </a:r>
            <a:r>
              <a:rPr lang="es-MX" dirty="0" err="1" smtClean="0"/>
              <a:t>prevents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aiming</a:t>
            </a:r>
            <a:r>
              <a:rPr lang="es-MX" dirty="0" smtClean="0"/>
              <a:t> </a:t>
            </a:r>
            <a:r>
              <a:rPr lang="es-MX" dirty="0" err="1" smtClean="0"/>
              <a:t>high</a:t>
            </a:r>
            <a:r>
              <a:rPr lang="es-MX" dirty="0" smtClean="0"/>
              <a:t>; look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top </a:t>
            </a:r>
            <a:r>
              <a:rPr lang="es-MX" dirty="0" err="1" smtClean="0"/>
              <a:t>conferences</a:t>
            </a:r>
            <a:r>
              <a:rPr lang="es-MX" dirty="0" smtClean="0"/>
              <a:t> and </a:t>
            </a:r>
            <a:r>
              <a:rPr lang="es-MX" dirty="0" err="1" smtClean="0"/>
              <a:t>journals</a:t>
            </a:r>
            <a:r>
              <a:rPr lang="es-MX" dirty="0" smtClean="0"/>
              <a:t> in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field</a:t>
            </a:r>
            <a:endParaRPr lang="es-MX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33</a:t>
            </a:fld>
            <a:endParaRPr lang="es-E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Publications</a:t>
            </a:r>
            <a:r>
              <a:rPr lang="es-MX" dirty="0" smtClean="0"/>
              <a:t> plan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dirty="0" smtClean="0"/>
              <a:t>Be </a:t>
            </a:r>
            <a:r>
              <a:rPr lang="es-MX" dirty="0" err="1" smtClean="0"/>
              <a:t>ambitious</a:t>
            </a:r>
            <a:r>
              <a:rPr lang="es-MX" dirty="0" smtClean="0"/>
              <a:t>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realistic</a:t>
            </a:r>
            <a:endParaRPr lang="es-MX" dirty="0" smtClean="0"/>
          </a:p>
          <a:p>
            <a:pPr lvl="1"/>
            <a:r>
              <a:rPr lang="es-MX" dirty="0" err="1" smtClean="0"/>
              <a:t>Take</a:t>
            </a:r>
            <a:r>
              <a:rPr lang="es-MX" dirty="0" smtClean="0"/>
              <a:t> </a:t>
            </a:r>
            <a:r>
              <a:rPr lang="es-MX" dirty="0" err="1" smtClean="0"/>
              <a:t>into</a:t>
            </a:r>
            <a:r>
              <a:rPr lang="es-MX" dirty="0" smtClean="0"/>
              <a:t> </a:t>
            </a:r>
            <a:r>
              <a:rPr lang="es-MX" dirty="0" err="1" smtClean="0"/>
              <a:t>account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time </a:t>
            </a:r>
            <a:r>
              <a:rPr lang="es-MX" dirty="0" err="1" smtClean="0"/>
              <a:t>necessary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designing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experiment</a:t>
            </a:r>
            <a:r>
              <a:rPr lang="es-MX" dirty="0" smtClean="0"/>
              <a:t>, </a:t>
            </a:r>
            <a:r>
              <a:rPr lang="es-MX" dirty="0" err="1" smtClean="0"/>
              <a:t>collecting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data, </a:t>
            </a:r>
            <a:r>
              <a:rPr lang="es-MX" dirty="0" err="1" smtClean="0"/>
              <a:t>analsying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and </a:t>
            </a:r>
            <a:r>
              <a:rPr lang="es-MX" dirty="0" err="1" smtClean="0"/>
              <a:t>writing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manuscript</a:t>
            </a:r>
            <a:endParaRPr lang="es-MX" dirty="0" smtClean="0"/>
          </a:p>
          <a:p>
            <a:pPr lvl="1"/>
            <a:r>
              <a:rPr lang="es-MX" dirty="0" smtClean="0"/>
              <a:t>Experimental </a:t>
            </a:r>
            <a:r>
              <a:rPr lang="es-MX" dirty="0" err="1" smtClean="0"/>
              <a:t>design</a:t>
            </a:r>
            <a:r>
              <a:rPr lang="es-MX" dirty="0" smtClean="0"/>
              <a:t> (a </a:t>
            </a:r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one</a:t>
            </a:r>
            <a:r>
              <a:rPr lang="es-MX" dirty="0" smtClean="0"/>
              <a:t>) can consume </a:t>
            </a:r>
            <a:r>
              <a:rPr lang="es-MX" dirty="0" err="1" smtClean="0"/>
              <a:t>easily</a:t>
            </a:r>
            <a:r>
              <a:rPr lang="es-MX" dirty="0" smtClean="0"/>
              <a:t> </a:t>
            </a:r>
            <a:r>
              <a:rPr lang="es-MX" dirty="0" err="1" smtClean="0"/>
              <a:t>one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two</a:t>
            </a:r>
            <a:r>
              <a:rPr lang="es-MX" dirty="0" smtClean="0"/>
              <a:t> </a:t>
            </a:r>
            <a:r>
              <a:rPr lang="es-MX" dirty="0" err="1" smtClean="0"/>
              <a:t>months</a:t>
            </a:r>
            <a:endParaRPr lang="es-MX" dirty="0" smtClean="0"/>
          </a:p>
          <a:p>
            <a:pPr lvl="2"/>
            <a:r>
              <a:rPr lang="es-MX" dirty="0" err="1" smtClean="0"/>
              <a:t>Including</a:t>
            </a:r>
            <a:r>
              <a:rPr lang="es-MX" dirty="0" smtClean="0"/>
              <a:t> </a:t>
            </a:r>
            <a:r>
              <a:rPr lang="es-MX" dirty="0" err="1" smtClean="0"/>
              <a:t>some</a:t>
            </a:r>
            <a:r>
              <a:rPr lang="es-MX" dirty="0" smtClean="0"/>
              <a:t> </a:t>
            </a:r>
            <a:r>
              <a:rPr lang="es-MX" dirty="0" err="1" smtClean="0"/>
              <a:t>piloting</a:t>
            </a:r>
            <a:r>
              <a:rPr lang="es-MX" dirty="0" smtClean="0"/>
              <a:t>, </a:t>
            </a:r>
            <a:r>
              <a:rPr lang="es-MX" dirty="0" err="1" smtClean="0"/>
              <a:t>some</a:t>
            </a:r>
            <a:r>
              <a:rPr lang="es-MX" dirty="0" smtClean="0"/>
              <a:t> </a:t>
            </a:r>
            <a:r>
              <a:rPr lang="es-MX" dirty="0" err="1" smtClean="0"/>
              <a:t>unstructured</a:t>
            </a:r>
            <a:r>
              <a:rPr lang="es-MX" dirty="0" smtClean="0"/>
              <a:t> </a:t>
            </a:r>
            <a:r>
              <a:rPr lang="es-MX" dirty="0" err="1" smtClean="0"/>
              <a:t>simulations</a:t>
            </a:r>
            <a:r>
              <a:rPr lang="es-MX" dirty="0" smtClean="0"/>
              <a:t> (</a:t>
            </a:r>
            <a:r>
              <a:rPr lang="es-MX" dirty="0" err="1" smtClean="0"/>
              <a:t>i.e.</a:t>
            </a:r>
            <a:r>
              <a:rPr lang="es-MX" dirty="0" smtClean="0"/>
              <a:t> </a:t>
            </a:r>
            <a:r>
              <a:rPr lang="es-MX" dirty="0" err="1" smtClean="0"/>
              <a:t>out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experiment</a:t>
            </a:r>
            <a:r>
              <a:rPr lang="es-MX" dirty="0" smtClean="0"/>
              <a:t> </a:t>
            </a:r>
            <a:r>
              <a:rPr lang="es-MX" dirty="0" err="1" smtClean="0"/>
              <a:t>itself</a:t>
            </a:r>
            <a:r>
              <a:rPr lang="es-MX" dirty="0" smtClean="0"/>
              <a:t> </a:t>
            </a:r>
            <a:r>
              <a:rPr lang="es-MX" dirty="0" err="1" smtClean="0"/>
              <a:t>e.g.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find</a:t>
            </a:r>
            <a:r>
              <a:rPr lang="es-MX" dirty="0" smtClean="0"/>
              <a:t> </a:t>
            </a:r>
            <a:r>
              <a:rPr lang="es-MX" dirty="0" err="1" smtClean="0"/>
              <a:t>values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controlled</a:t>
            </a:r>
            <a:r>
              <a:rPr lang="es-MX" dirty="0" smtClean="0"/>
              <a:t> variables), </a:t>
            </a:r>
            <a:r>
              <a:rPr lang="es-MX" dirty="0" err="1" smtClean="0"/>
              <a:t>etc</a:t>
            </a:r>
            <a:endParaRPr lang="es-MX" dirty="0" smtClean="0"/>
          </a:p>
          <a:p>
            <a:pPr lvl="1"/>
            <a:r>
              <a:rPr lang="es-MX" dirty="0" err="1" smtClean="0"/>
              <a:t>Depending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field</a:t>
            </a:r>
            <a:r>
              <a:rPr lang="es-MX" dirty="0" smtClean="0"/>
              <a:t> data </a:t>
            </a:r>
            <a:r>
              <a:rPr lang="es-MX" dirty="0" err="1" smtClean="0"/>
              <a:t>harvesting</a:t>
            </a:r>
            <a:r>
              <a:rPr lang="es-MX" dirty="0" smtClean="0"/>
              <a:t> </a:t>
            </a:r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time </a:t>
            </a:r>
            <a:r>
              <a:rPr lang="es-MX" dirty="0" err="1" smtClean="0"/>
              <a:t>consuming</a:t>
            </a:r>
            <a:endParaRPr lang="es-MX" dirty="0" smtClean="0"/>
          </a:p>
          <a:p>
            <a:pPr lvl="2"/>
            <a:r>
              <a:rPr lang="es-MX" dirty="0" err="1" smtClean="0"/>
              <a:t>Synthetic</a:t>
            </a:r>
            <a:r>
              <a:rPr lang="es-MX" dirty="0" smtClean="0"/>
              <a:t> </a:t>
            </a:r>
            <a:r>
              <a:rPr lang="es-MX" dirty="0" err="1" smtClean="0"/>
              <a:t>computer</a:t>
            </a:r>
            <a:r>
              <a:rPr lang="es-MX" dirty="0" smtClean="0"/>
              <a:t> </a:t>
            </a:r>
            <a:r>
              <a:rPr lang="es-MX" dirty="0" err="1" smtClean="0"/>
              <a:t>simulations</a:t>
            </a:r>
            <a:r>
              <a:rPr lang="es-MX" dirty="0" smtClean="0"/>
              <a:t> </a:t>
            </a:r>
            <a:r>
              <a:rPr lang="es-MX" dirty="0" err="1" smtClean="0"/>
              <a:t>which</a:t>
            </a:r>
            <a:r>
              <a:rPr lang="es-MX" dirty="0" smtClean="0"/>
              <a:t> </a:t>
            </a:r>
            <a:r>
              <a:rPr lang="es-MX" dirty="0" err="1" smtClean="0"/>
              <a:t>last</a:t>
            </a:r>
            <a:r>
              <a:rPr lang="es-MX" dirty="0" smtClean="0"/>
              <a:t> 2 </a:t>
            </a:r>
            <a:r>
              <a:rPr lang="es-MX" dirty="0" err="1" smtClean="0"/>
              <a:t>seconds</a:t>
            </a:r>
            <a:r>
              <a:rPr lang="es-MX" dirty="0" smtClean="0"/>
              <a:t> (</a:t>
            </a:r>
            <a:r>
              <a:rPr lang="es-MX" dirty="0" err="1" smtClean="0"/>
              <a:t>or</a:t>
            </a:r>
            <a:r>
              <a:rPr lang="es-MX" dirty="0" smtClean="0"/>
              <a:t> a </a:t>
            </a:r>
            <a:r>
              <a:rPr lang="es-MX" dirty="0" err="1" smtClean="0"/>
              <a:t>thousand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sake of </a:t>
            </a:r>
            <a:r>
              <a:rPr lang="es-MX" dirty="0" err="1" smtClean="0"/>
              <a:t>it</a:t>
            </a:r>
            <a:r>
              <a:rPr lang="es-MX" dirty="0" smtClean="0"/>
              <a:t>),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reusing</a:t>
            </a:r>
            <a:r>
              <a:rPr lang="es-MX" dirty="0" smtClean="0"/>
              <a:t> </a:t>
            </a:r>
            <a:r>
              <a:rPr lang="es-MX" dirty="0" err="1" smtClean="0"/>
              <a:t>existing</a:t>
            </a:r>
            <a:r>
              <a:rPr lang="es-MX" dirty="0" smtClean="0"/>
              <a:t> </a:t>
            </a:r>
            <a:r>
              <a:rPr lang="es-MX" dirty="0" err="1" smtClean="0"/>
              <a:t>databases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negligible</a:t>
            </a:r>
            <a:r>
              <a:rPr lang="es-MX" dirty="0" smtClean="0"/>
              <a:t>;</a:t>
            </a:r>
          </a:p>
          <a:p>
            <a:pPr lvl="2"/>
            <a:r>
              <a:rPr lang="es-MX" dirty="0" err="1" smtClean="0"/>
              <a:t>I’m</a:t>
            </a:r>
            <a:r>
              <a:rPr lang="es-MX" dirty="0" smtClean="0"/>
              <a:t> </a:t>
            </a:r>
            <a:r>
              <a:rPr lang="es-MX" dirty="0" err="1" smtClean="0"/>
              <a:t>talking</a:t>
            </a:r>
            <a:r>
              <a:rPr lang="es-MX" dirty="0" smtClean="0"/>
              <a:t> </a:t>
            </a:r>
            <a:r>
              <a:rPr lang="es-MX" dirty="0" err="1" smtClean="0"/>
              <a:t>here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months</a:t>
            </a:r>
            <a:r>
              <a:rPr lang="es-MX" dirty="0" smtClean="0"/>
              <a:t> of “real” data </a:t>
            </a:r>
            <a:r>
              <a:rPr lang="es-MX" dirty="0" err="1" smtClean="0"/>
              <a:t>collection</a:t>
            </a:r>
            <a:r>
              <a:rPr lang="es-MX" dirty="0" smtClean="0"/>
              <a:t> (</a:t>
            </a:r>
            <a:r>
              <a:rPr lang="es-MX" dirty="0" err="1" smtClean="0"/>
              <a:t>e.g.</a:t>
            </a:r>
            <a:r>
              <a:rPr lang="es-MX" dirty="0" smtClean="0"/>
              <a:t> </a:t>
            </a:r>
            <a:r>
              <a:rPr lang="es-MX" dirty="0" err="1" smtClean="0"/>
              <a:t>clinical</a:t>
            </a:r>
            <a:r>
              <a:rPr lang="es-MX" dirty="0" smtClean="0"/>
              <a:t> data, </a:t>
            </a:r>
            <a:r>
              <a:rPr lang="es-MX" dirty="0" err="1" smtClean="0"/>
              <a:t>agricultural</a:t>
            </a:r>
            <a:r>
              <a:rPr lang="es-MX" dirty="0" smtClean="0"/>
              <a:t> data, </a:t>
            </a:r>
            <a:r>
              <a:rPr lang="es-MX" dirty="0" err="1" smtClean="0"/>
              <a:t>etc</a:t>
            </a:r>
            <a:r>
              <a:rPr lang="es-MX" dirty="0" smtClean="0"/>
              <a:t>)</a:t>
            </a:r>
          </a:p>
          <a:p>
            <a:pPr lvl="1"/>
            <a:r>
              <a:rPr lang="es-MX" dirty="0" err="1" smtClean="0"/>
              <a:t>Analysis</a:t>
            </a:r>
            <a:r>
              <a:rPr lang="es-MX" dirty="0" smtClean="0"/>
              <a:t> and </a:t>
            </a:r>
            <a:r>
              <a:rPr lang="es-MX" dirty="0" err="1" smtClean="0"/>
              <a:t>interpretation</a:t>
            </a:r>
            <a:r>
              <a:rPr lang="es-MX" dirty="0" smtClean="0"/>
              <a:t> can </a:t>
            </a:r>
            <a:r>
              <a:rPr lang="es-MX" dirty="0" err="1" smtClean="0"/>
              <a:t>take</a:t>
            </a:r>
            <a:r>
              <a:rPr lang="es-MX" dirty="0" smtClean="0"/>
              <a:t> quite </a:t>
            </a:r>
            <a:r>
              <a:rPr lang="es-MX" dirty="0" err="1" smtClean="0"/>
              <a:t>some</a:t>
            </a:r>
            <a:r>
              <a:rPr lang="es-MX" dirty="0" smtClean="0"/>
              <a:t> time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thorough</a:t>
            </a:r>
            <a:r>
              <a:rPr lang="es-MX" dirty="0" smtClean="0"/>
              <a:t> </a:t>
            </a:r>
            <a:r>
              <a:rPr lang="es-MX" dirty="0" err="1" smtClean="0"/>
              <a:t>enough</a:t>
            </a:r>
            <a:endParaRPr lang="es-MX" dirty="0" smtClean="0"/>
          </a:p>
          <a:p>
            <a:pPr lvl="2"/>
            <a:r>
              <a:rPr lang="es-MX" dirty="0" err="1" smtClean="0"/>
              <a:t>While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other</a:t>
            </a:r>
            <a:r>
              <a:rPr lang="es-MX" dirty="0" smtClean="0"/>
              <a:t> bits are more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less</a:t>
            </a:r>
            <a:r>
              <a:rPr lang="es-MX" dirty="0" smtClean="0"/>
              <a:t> </a:t>
            </a:r>
            <a:r>
              <a:rPr lang="es-MX" dirty="0" err="1" smtClean="0"/>
              <a:t>standard</a:t>
            </a:r>
            <a:r>
              <a:rPr lang="es-MX" dirty="0" smtClean="0"/>
              <a:t> </a:t>
            </a:r>
            <a:r>
              <a:rPr lang="es-MX" dirty="0" err="1" smtClean="0"/>
              <a:t>across</a:t>
            </a:r>
            <a:r>
              <a:rPr lang="es-MX" dirty="0" smtClean="0"/>
              <a:t> </a:t>
            </a:r>
            <a:r>
              <a:rPr lang="es-MX" dirty="0" err="1" smtClean="0"/>
              <a:t>publications</a:t>
            </a:r>
            <a:r>
              <a:rPr lang="es-MX" dirty="0" smtClean="0"/>
              <a:t>;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a </a:t>
            </a:r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analysis</a:t>
            </a:r>
            <a:r>
              <a:rPr lang="es-MX" dirty="0" smtClean="0"/>
              <a:t> and </a:t>
            </a:r>
            <a:r>
              <a:rPr lang="es-MX" dirty="0" err="1" smtClean="0"/>
              <a:t>interpretation</a:t>
            </a:r>
            <a:r>
              <a:rPr lang="es-MX" dirty="0" smtClean="0"/>
              <a:t> </a:t>
            </a:r>
            <a:r>
              <a:rPr lang="es-MX" dirty="0" err="1" smtClean="0"/>
              <a:t>what</a:t>
            </a:r>
            <a:r>
              <a:rPr lang="es-MX" dirty="0" smtClean="0"/>
              <a:t> </a:t>
            </a:r>
            <a:r>
              <a:rPr lang="es-MX" dirty="0" err="1" smtClean="0"/>
              <a:t>distinguish</a:t>
            </a:r>
            <a:r>
              <a:rPr lang="es-MX" dirty="0" smtClean="0"/>
              <a:t> a </a:t>
            </a:r>
            <a:r>
              <a:rPr lang="es-MX" dirty="0" err="1" smtClean="0"/>
              <a:t>first</a:t>
            </a:r>
            <a:r>
              <a:rPr lang="es-MX" dirty="0" smtClean="0"/>
              <a:t> </a:t>
            </a:r>
            <a:r>
              <a:rPr lang="es-MX" dirty="0" err="1" smtClean="0"/>
              <a:t>class</a:t>
            </a:r>
            <a:r>
              <a:rPr lang="es-MX" dirty="0" smtClean="0"/>
              <a:t> </a:t>
            </a:r>
            <a:r>
              <a:rPr lang="es-MX" dirty="0" err="1" smtClean="0"/>
              <a:t>paper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toilet</a:t>
            </a:r>
            <a:r>
              <a:rPr lang="es-MX" dirty="0" smtClean="0"/>
              <a:t> </a:t>
            </a:r>
            <a:r>
              <a:rPr lang="es-MX" dirty="0" err="1" smtClean="0"/>
              <a:t>paper</a:t>
            </a:r>
            <a:endParaRPr lang="es-MX" dirty="0" smtClean="0"/>
          </a:p>
          <a:p>
            <a:pPr lvl="1"/>
            <a:r>
              <a:rPr lang="es-MX" dirty="0" smtClean="0"/>
              <a:t>And do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underestimate</a:t>
            </a:r>
            <a:r>
              <a:rPr lang="es-MX" dirty="0" smtClean="0"/>
              <a:t> </a:t>
            </a:r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long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</a:t>
            </a:r>
            <a:r>
              <a:rPr lang="es-MX" dirty="0" err="1" smtClean="0"/>
              <a:t>take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write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manuscript</a:t>
            </a:r>
            <a:r>
              <a:rPr lang="es-MX" dirty="0" smtClean="0"/>
              <a:t> </a:t>
            </a:r>
            <a:r>
              <a:rPr lang="es-MX" dirty="0" err="1" smtClean="0"/>
              <a:t>especially</a:t>
            </a:r>
            <a:r>
              <a:rPr lang="es-MX" dirty="0" smtClean="0"/>
              <a:t> </a:t>
            </a:r>
            <a:r>
              <a:rPr lang="es-MX" dirty="0" err="1" smtClean="0"/>
              <a:t>when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are </a:t>
            </a:r>
            <a:r>
              <a:rPr lang="es-MX" dirty="0" err="1" smtClean="0"/>
              <a:t>inexperienced</a:t>
            </a:r>
            <a:r>
              <a:rPr lang="es-MX" dirty="0" smtClean="0"/>
              <a:t>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34</a:t>
            </a:fld>
            <a:endParaRPr lang="es-E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Publications</a:t>
            </a:r>
            <a:r>
              <a:rPr lang="es-ES_tradnl" dirty="0" smtClean="0"/>
              <a:t> in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thesis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In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required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privide</a:t>
            </a:r>
            <a:r>
              <a:rPr lang="es-MX" dirty="0" smtClean="0"/>
              <a:t> a </a:t>
            </a:r>
            <a:r>
              <a:rPr lang="es-MX" dirty="0" err="1" smtClean="0"/>
              <a:t>list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publications</a:t>
            </a:r>
            <a:r>
              <a:rPr lang="es-MX" dirty="0" smtClean="0"/>
              <a:t> </a:t>
            </a:r>
            <a:r>
              <a:rPr lang="es-MX" dirty="0" err="1" smtClean="0"/>
              <a:t>derived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endParaRPr lang="es-MX" dirty="0" smtClean="0"/>
          </a:p>
          <a:p>
            <a:pPr lvl="1"/>
            <a:r>
              <a:rPr lang="es-MX" dirty="0" err="1" smtClean="0"/>
              <a:t>Include</a:t>
            </a:r>
            <a:r>
              <a:rPr lang="es-MX" dirty="0" smtClean="0"/>
              <a:t> </a:t>
            </a:r>
            <a:r>
              <a:rPr lang="es-MX" dirty="0" err="1" smtClean="0"/>
              <a:t>all</a:t>
            </a:r>
            <a:r>
              <a:rPr lang="es-MX" dirty="0" smtClean="0"/>
              <a:t> </a:t>
            </a:r>
            <a:r>
              <a:rPr lang="es-MX" dirty="0" err="1" smtClean="0"/>
              <a:t>publications</a:t>
            </a:r>
            <a:r>
              <a:rPr lang="es-MX" dirty="0" smtClean="0"/>
              <a:t> </a:t>
            </a:r>
            <a:r>
              <a:rPr lang="es-MX" dirty="0" err="1" smtClean="0"/>
              <a:t>derived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endParaRPr lang="es-MX" dirty="0" smtClean="0"/>
          </a:p>
          <a:p>
            <a:pPr lvl="1"/>
            <a:r>
              <a:rPr lang="es-MX" dirty="0" err="1" smtClean="0"/>
              <a:t>Clearly</a:t>
            </a:r>
            <a:r>
              <a:rPr lang="es-MX" dirty="0" smtClean="0"/>
              <a:t> </a:t>
            </a:r>
            <a:r>
              <a:rPr lang="es-MX" dirty="0" err="1" smtClean="0"/>
              <a:t>separate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journal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then</a:t>
            </a:r>
            <a:r>
              <a:rPr lang="es-MX" dirty="0" smtClean="0"/>
              <a:t> </a:t>
            </a:r>
            <a:r>
              <a:rPr lang="es-MX" dirty="0" err="1" smtClean="0"/>
              <a:t>conferences</a:t>
            </a:r>
            <a:endParaRPr lang="es-MX" dirty="0" smtClean="0"/>
          </a:p>
          <a:p>
            <a:pPr lvl="1"/>
            <a:r>
              <a:rPr lang="es-MX" dirty="0" err="1" smtClean="0"/>
              <a:t>Clearly</a:t>
            </a:r>
            <a:r>
              <a:rPr lang="es-MX" dirty="0" smtClean="0"/>
              <a:t> </a:t>
            </a:r>
            <a:r>
              <a:rPr lang="es-MX" dirty="0" err="1" smtClean="0"/>
              <a:t>separate</a:t>
            </a:r>
            <a:r>
              <a:rPr lang="es-MX" dirty="0" smtClean="0"/>
              <a:t> peer-</a:t>
            </a:r>
            <a:r>
              <a:rPr lang="es-MX" dirty="0" err="1" smtClean="0"/>
              <a:t>reviewed</a:t>
            </a:r>
            <a:r>
              <a:rPr lang="es-MX" dirty="0" smtClean="0"/>
              <a:t> </a:t>
            </a:r>
            <a:r>
              <a:rPr lang="es-MX" dirty="0" err="1" smtClean="0"/>
              <a:t>ones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others</a:t>
            </a:r>
            <a:r>
              <a:rPr lang="es-MX" dirty="0" smtClean="0"/>
              <a:t>.</a:t>
            </a:r>
          </a:p>
          <a:p>
            <a:pPr lvl="1"/>
            <a:r>
              <a:rPr lang="es-MX" dirty="0" smtClean="0"/>
              <a:t>Show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read</a:t>
            </a:r>
            <a:r>
              <a:rPr lang="es-MX" dirty="0" smtClean="0"/>
              <a:t> </a:t>
            </a:r>
            <a:r>
              <a:rPr lang="es-MX" dirty="0" err="1" smtClean="0"/>
              <a:t>adequately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publishing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theoretical</a:t>
            </a:r>
            <a:r>
              <a:rPr lang="es-MX" dirty="0" smtClean="0"/>
              <a:t> and </a:t>
            </a:r>
            <a:r>
              <a:rPr lang="es-MX" dirty="0" err="1" smtClean="0"/>
              <a:t>reference</a:t>
            </a:r>
            <a:r>
              <a:rPr lang="es-MX" dirty="0" smtClean="0"/>
              <a:t> </a:t>
            </a:r>
            <a:r>
              <a:rPr lang="es-MX" dirty="0" err="1" smtClean="0"/>
              <a:t>frameworks</a:t>
            </a:r>
            <a:r>
              <a:rPr lang="es-MX" dirty="0" smtClean="0"/>
              <a:t> as a </a:t>
            </a:r>
            <a:r>
              <a:rPr lang="es-MX" dirty="0" err="1" smtClean="0"/>
              <a:t>review</a:t>
            </a:r>
            <a:endParaRPr lang="es-MX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35</a:t>
            </a:fld>
            <a:endParaRPr lang="es-E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Publications</a:t>
            </a:r>
            <a:r>
              <a:rPr lang="es-ES_tradnl" dirty="0" smtClean="0"/>
              <a:t> in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thesis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Rule of </a:t>
            </a:r>
            <a:r>
              <a:rPr lang="es-MX" dirty="0" err="1" smtClean="0"/>
              <a:t>thumb</a:t>
            </a:r>
            <a:r>
              <a:rPr lang="es-MX" dirty="0" smtClean="0"/>
              <a:t>;</a:t>
            </a:r>
          </a:p>
          <a:p>
            <a:pPr lvl="1"/>
            <a:r>
              <a:rPr lang="es-MX" dirty="0" smtClean="0"/>
              <a:t>A </a:t>
            </a:r>
            <a:r>
              <a:rPr lang="es-MX" dirty="0" err="1" smtClean="0"/>
              <a:t>thesis</a:t>
            </a:r>
            <a:r>
              <a:rPr lang="es-MX" dirty="0" smtClean="0"/>
              <a:t> </a:t>
            </a:r>
            <a:r>
              <a:rPr lang="es-MX" dirty="0" err="1" smtClean="0"/>
              <a:t>supported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outstanding</a:t>
            </a:r>
            <a:r>
              <a:rPr lang="es-MX" dirty="0" smtClean="0"/>
              <a:t> record of </a:t>
            </a:r>
            <a:r>
              <a:rPr lang="es-MX" dirty="0" err="1" smtClean="0"/>
              <a:t>publications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a </a:t>
            </a:r>
            <a:r>
              <a:rPr lang="es-MX" dirty="0" err="1" smtClean="0"/>
              <a:t>safe</a:t>
            </a:r>
            <a:r>
              <a:rPr lang="es-MX" dirty="0" smtClean="0"/>
              <a:t> </a:t>
            </a:r>
            <a:r>
              <a:rPr lang="es-MX" dirty="0" err="1" smtClean="0"/>
              <a:t>shot</a:t>
            </a:r>
            <a:endParaRPr lang="es-MX" dirty="0" smtClean="0"/>
          </a:p>
          <a:p>
            <a:pPr lvl="2"/>
            <a:r>
              <a:rPr lang="es-MX" dirty="0" err="1" smtClean="0"/>
              <a:t>Go</a:t>
            </a:r>
            <a:r>
              <a:rPr lang="es-MX" dirty="0" smtClean="0"/>
              <a:t> </a:t>
            </a:r>
            <a:r>
              <a:rPr lang="es-MX" dirty="0" err="1" smtClean="0"/>
              <a:t>well</a:t>
            </a:r>
            <a:r>
              <a:rPr lang="es-MX" dirty="0" smtClean="0"/>
              <a:t> </a:t>
            </a:r>
            <a:r>
              <a:rPr lang="es-MX" dirty="0" err="1" smtClean="0"/>
              <a:t>beyond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minima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comply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institution</a:t>
            </a:r>
            <a:r>
              <a:rPr lang="es-MX" dirty="0" smtClean="0"/>
              <a:t> </a:t>
            </a:r>
            <a:r>
              <a:rPr lang="es-MX" dirty="0" err="1" smtClean="0"/>
              <a:t>demands</a:t>
            </a:r>
            <a:r>
              <a:rPr lang="es-MX" dirty="0" smtClean="0"/>
              <a:t> </a:t>
            </a:r>
          </a:p>
          <a:p>
            <a:pPr lvl="1"/>
            <a:endParaRPr lang="es-MX" dirty="0" smtClean="0"/>
          </a:p>
          <a:p>
            <a:pPr lvl="1"/>
            <a:r>
              <a:rPr lang="es-MX" dirty="0" smtClean="0"/>
              <a:t>A </a:t>
            </a:r>
            <a:r>
              <a:rPr lang="es-MX" dirty="0" err="1" smtClean="0"/>
              <a:t>thesis</a:t>
            </a:r>
            <a:r>
              <a:rPr lang="es-MX" dirty="0" smtClean="0"/>
              <a:t> </a:t>
            </a:r>
            <a:r>
              <a:rPr lang="es-MX" dirty="0" err="1" smtClean="0"/>
              <a:t>without</a:t>
            </a:r>
            <a:r>
              <a:rPr lang="es-MX" dirty="0" smtClean="0"/>
              <a:t> </a:t>
            </a:r>
            <a:r>
              <a:rPr lang="es-MX" dirty="0" err="1" smtClean="0"/>
              <a:t>published</a:t>
            </a:r>
            <a:r>
              <a:rPr lang="es-MX" dirty="0" smtClean="0"/>
              <a:t> back up </a:t>
            </a:r>
            <a:r>
              <a:rPr lang="es-MX" dirty="0" err="1" smtClean="0"/>
              <a:t>would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thoroughly</a:t>
            </a:r>
            <a:r>
              <a:rPr lang="es-MX" dirty="0" smtClean="0"/>
              <a:t> </a:t>
            </a:r>
            <a:r>
              <a:rPr lang="es-MX" dirty="0" err="1" smtClean="0"/>
              <a:t>questioned</a:t>
            </a:r>
            <a:r>
              <a:rPr lang="es-MX" dirty="0" smtClean="0"/>
              <a:t> and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unlikely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enough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grant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degree</a:t>
            </a:r>
            <a:endParaRPr lang="es-MX" dirty="0" smtClean="0"/>
          </a:p>
          <a:p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36</a:t>
            </a:fld>
            <a:endParaRPr lang="es-E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ThankS</a:t>
            </a:r>
            <a:r>
              <a:rPr lang="es-MX" dirty="0" smtClean="0"/>
              <a:t>, </a:t>
            </a:r>
            <a:r>
              <a:rPr lang="es-MX" smtClean="0"/>
              <a:t>Questions?</a:t>
            </a:r>
            <a:endParaRPr lang="en-GB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37</a:t>
            </a:fld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Justification</a:t>
            </a:r>
            <a:r>
              <a:rPr lang="es-MX" dirty="0" smtClean="0"/>
              <a:t> and </a:t>
            </a:r>
            <a:r>
              <a:rPr lang="es-MX" dirty="0" err="1" smtClean="0"/>
              <a:t>Motivation</a:t>
            </a:r>
            <a:endParaRPr lang="es-E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err="1" smtClean="0"/>
              <a:t>You</a:t>
            </a:r>
            <a:r>
              <a:rPr lang="es-MX" dirty="0" smtClean="0"/>
              <a:t> do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take</a:t>
            </a:r>
            <a:r>
              <a:rPr lang="es-MX" dirty="0" smtClean="0"/>
              <a:t> </a:t>
            </a:r>
            <a:r>
              <a:rPr lang="es-MX" dirty="0" err="1" smtClean="0"/>
              <a:t>over</a:t>
            </a:r>
            <a:r>
              <a:rPr lang="es-MX" dirty="0" smtClean="0"/>
              <a:t>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MSc</a:t>
            </a:r>
            <a:r>
              <a:rPr lang="es-MX" dirty="0" smtClean="0"/>
              <a:t>/</a:t>
            </a:r>
            <a:r>
              <a:rPr lang="es-MX" dirty="0" err="1" smtClean="0"/>
              <a:t>PhD</a:t>
            </a:r>
            <a:r>
              <a:rPr lang="es-MX" dirty="0" smtClean="0"/>
              <a:t> </a:t>
            </a:r>
            <a:r>
              <a:rPr lang="es-MX" dirty="0" err="1" smtClean="0"/>
              <a:t>because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are </a:t>
            </a:r>
            <a:r>
              <a:rPr lang="es-MX" dirty="0" err="1" smtClean="0"/>
              <a:t>bored</a:t>
            </a:r>
            <a:r>
              <a:rPr lang="es-MX" dirty="0" smtClean="0"/>
              <a:t> at home…</a:t>
            </a:r>
          </a:p>
          <a:p>
            <a:endParaRPr lang="es-MX" dirty="0" smtClean="0"/>
          </a:p>
          <a:p>
            <a:r>
              <a:rPr lang="es-MX" dirty="0" smtClean="0"/>
              <a:t>…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because</a:t>
            </a:r>
            <a:r>
              <a:rPr lang="es-MX" dirty="0" smtClean="0"/>
              <a:t> </a:t>
            </a:r>
            <a:r>
              <a:rPr lang="es-MX" dirty="0" err="1" smtClean="0"/>
              <a:t>there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a real </a:t>
            </a:r>
            <a:r>
              <a:rPr lang="es-MX" dirty="0" err="1" smtClean="0"/>
              <a:t>need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understand</a:t>
            </a:r>
            <a:r>
              <a:rPr lang="es-MX" dirty="0" smtClean="0"/>
              <a:t> a </a:t>
            </a:r>
            <a:r>
              <a:rPr lang="es-MX" dirty="0" err="1" smtClean="0"/>
              <a:t>phenomena</a:t>
            </a:r>
            <a:endParaRPr lang="es-MX" dirty="0" smtClean="0"/>
          </a:p>
          <a:p>
            <a:pPr lvl="1"/>
            <a:r>
              <a:rPr lang="es-MX" dirty="0" err="1" smtClean="0"/>
              <a:t>Economical</a:t>
            </a:r>
            <a:endParaRPr lang="es-MX" dirty="0" smtClean="0"/>
          </a:p>
          <a:p>
            <a:pPr lvl="1"/>
            <a:r>
              <a:rPr lang="es-MX" dirty="0" err="1" smtClean="0"/>
              <a:t>Scientific</a:t>
            </a:r>
            <a:endParaRPr lang="es-MX" dirty="0" smtClean="0"/>
          </a:p>
          <a:p>
            <a:pPr lvl="1"/>
            <a:r>
              <a:rPr lang="es-MX" dirty="0" err="1" smtClean="0"/>
              <a:t>Academic</a:t>
            </a:r>
            <a:endParaRPr lang="es-MX" dirty="0" smtClean="0"/>
          </a:p>
          <a:p>
            <a:pPr lvl="1"/>
            <a:r>
              <a:rPr lang="es-MX" dirty="0" err="1" smtClean="0"/>
              <a:t>Others</a:t>
            </a:r>
            <a:endParaRPr lang="es-MX" dirty="0" smtClean="0"/>
          </a:p>
          <a:p>
            <a:pPr lvl="1"/>
            <a:endParaRPr lang="es-MX" dirty="0" smtClean="0"/>
          </a:p>
          <a:p>
            <a:pPr lvl="1"/>
            <a:r>
              <a:rPr lang="es-MX" dirty="0" err="1" smtClean="0"/>
              <a:t>Nope</a:t>
            </a:r>
            <a:r>
              <a:rPr lang="es-MX" dirty="0" smtClean="0"/>
              <a:t>! “…</a:t>
            </a:r>
            <a:r>
              <a:rPr lang="es-MX" dirty="0" err="1" smtClean="0"/>
              <a:t>because</a:t>
            </a:r>
            <a:r>
              <a:rPr lang="es-MX" dirty="0" smtClean="0"/>
              <a:t> I </a:t>
            </a:r>
            <a:r>
              <a:rPr lang="es-MX" dirty="0" err="1" smtClean="0"/>
              <a:t>need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get</a:t>
            </a:r>
            <a:r>
              <a:rPr lang="es-MX" dirty="0" smtClean="0"/>
              <a:t> my </a:t>
            </a:r>
            <a:r>
              <a:rPr lang="es-MX" dirty="0" err="1" smtClean="0"/>
              <a:t>degree</a:t>
            </a:r>
            <a:r>
              <a:rPr lang="es-MX" dirty="0" smtClean="0"/>
              <a:t>” </a:t>
            </a:r>
            <a:r>
              <a:rPr lang="es-MX" dirty="0" err="1" smtClean="0"/>
              <a:t>is</a:t>
            </a:r>
            <a:r>
              <a:rPr lang="es-MX" dirty="0" smtClean="0"/>
              <a:t> NOT a </a:t>
            </a:r>
            <a:r>
              <a:rPr lang="es-MX" dirty="0" err="1" smtClean="0"/>
              <a:t>valid</a:t>
            </a:r>
            <a:r>
              <a:rPr lang="es-MX" dirty="0" smtClean="0"/>
              <a:t> </a:t>
            </a:r>
            <a:r>
              <a:rPr lang="es-MX" dirty="0" err="1" smtClean="0"/>
              <a:t>justification</a:t>
            </a:r>
            <a:r>
              <a:rPr lang="es-MX" dirty="0" smtClean="0"/>
              <a:t> </a:t>
            </a:r>
            <a:r>
              <a:rPr lang="es-MX" dirty="0" err="1" smtClean="0"/>
              <a:t>even</a:t>
            </a:r>
            <a:r>
              <a:rPr lang="es-MX" dirty="0" smtClean="0"/>
              <a:t>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only</a:t>
            </a:r>
            <a:r>
              <a:rPr lang="es-MX" dirty="0" smtClean="0"/>
              <a:t> real </a:t>
            </a:r>
            <a:r>
              <a:rPr lang="es-MX" dirty="0" err="1" smtClean="0"/>
              <a:t>one</a:t>
            </a:r>
            <a:endParaRPr lang="es-MX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032A-B3CE-0F43-A64A-0CABAB57CA17}" type="datetime1">
              <a:rPr lang="es-ES_tradnl" smtClean="0"/>
              <a:pPr/>
              <a:t>10/09/2014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Dr. Felipe Orihuela Espina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A04A-D572-2F44-AE49-D5608A20F89E}" type="slidenum">
              <a:rPr lang="es-ES_tradnl" smtClean="0"/>
              <a:pPr/>
              <a:t>4</a:t>
            </a:fld>
            <a:endParaRPr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Justification</a:t>
            </a:r>
            <a:r>
              <a:rPr lang="es-MX" dirty="0" smtClean="0"/>
              <a:t> and </a:t>
            </a:r>
            <a:r>
              <a:rPr lang="es-MX" dirty="0" err="1" smtClean="0"/>
              <a:t>Motivation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justification</a:t>
            </a:r>
            <a:r>
              <a:rPr lang="es-MX" dirty="0" smtClean="0"/>
              <a:t> </a:t>
            </a:r>
            <a:r>
              <a:rPr lang="es-MX" dirty="0" err="1" smtClean="0"/>
              <a:t>identifies</a:t>
            </a:r>
            <a:r>
              <a:rPr lang="es-MX" dirty="0" smtClean="0"/>
              <a:t> </a:t>
            </a:r>
            <a:r>
              <a:rPr lang="es-MX" dirty="0" err="1" smtClean="0"/>
              <a:t>an</a:t>
            </a:r>
            <a:r>
              <a:rPr lang="es-MX" dirty="0" smtClean="0"/>
              <a:t> open </a:t>
            </a:r>
            <a:r>
              <a:rPr lang="es-MX" dirty="0" err="1" smtClean="0"/>
              <a:t>problem</a:t>
            </a:r>
            <a:r>
              <a:rPr lang="es-MX" dirty="0" smtClean="0"/>
              <a:t> in </a:t>
            </a:r>
            <a:r>
              <a:rPr lang="es-MX" dirty="0" err="1" smtClean="0"/>
              <a:t>science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existing</a:t>
            </a:r>
            <a:r>
              <a:rPr lang="es-MX" dirty="0" smtClean="0"/>
              <a:t> </a:t>
            </a:r>
            <a:r>
              <a:rPr lang="es-MX" dirty="0" err="1" smtClean="0"/>
              <a:t>challenge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society</a:t>
            </a:r>
            <a:r>
              <a:rPr lang="es-MX" dirty="0" smtClean="0"/>
              <a:t>.</a:t>
            </a:r>
          </a:p>
          <a:p>
            <a:pPr lvl="1"/>
            <a:r>
              <a:rPr lang="es-MX" dirty="0" err="1" smtClean="0"/>
              <a:t>E.g.</a:t>
            </a:r>
            <a:r>
              <a:rPr lang="es-MX" dirty="0" smtClean="0"/>
              <a:t>; </a:t>
            </a:r>
            <a:r>
              <a:rPr lang="es-MX" dirty="0" err="1" smtClean="0"/>
              <a:t>Stroke</a:t>
            </a:r>
            <a:r>
              <a:rPr lang="es-MX" dirty="0" smtClean="0"/>
              <a:t> </a:t>
            </a:r>
            <a:r>
              <a:rPr lang="es-MX" dirty="0" err="1" smtClean="0"/>
              <a:t>affects</a:t>
            </a:r>
            <a:r>
              <a:rPr lang="es-MX" dirty="0" smtClean="0"/>
              <a:t> </a:t>
            </a:r>
            <a:r>
              <a:rPr lang="es-MX" dirty="0" err="1" smtClean="0"/>
              <a:t>over</a:t>
            </a:r>
            <a:r>
              <a:rPr lang="es-MX" dirty="0" smtClean="0"/>
              <a:t> 200,000 new </a:t>
            </a:r>
            <a:r>
              <a:rPr lang="es-MX" dirty="0" err="1" smtClean="0"/>
              <a:t>patients</a:t>
            </a:r>
            <a:r>
              <a:rPr lang="es-MX" dirty="0" smtClean="0"/>
              <a:t> in </a:t>
            </a:r>
            <a:r>
              <a:rPr lang="es-MX" dirty="0" err="1" smtClean="0"/>
              <a:t>Mexico</a:t>
            </a:r>
            <a:r>
              <a:rPr lang="es-MX" dirty="0" smtClean="0"/>
              <a:t> </a:t>
            </a:r>
            <a:r>
              <a:rPr lang="es-MX" dirty="0" err="1" smtClean="0"/>
              <a:t>annually</a:t>
            </a:r>
            <a:endParaRPr lang="es-MX" dirty="0" smtClean="0"/>
          </a:p>
          <a:p>
            <a:pPr lvl="1"/>
            <a:endParaRPr lang="es-MX" dirty="0" smtClean="0"/>
          </a:p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motivation</a:t>
            </a:r>
            <a:r>
              <a:rPr lang="es-MX" dirty="0" smtClean="0"/>
              <a:t> </a:t>
            </a:r>
            <a:r>
              <a:rPr lang="es-MX" dirty="0" err="1" smtClean="0"/>
              <a:t>identifies</a:t>
            </a:r>
            <a:r>
              <a:rPr lang="es-MX" dirty="0" smtClean="0"/>
              <a:t> </a:t>
            </a:r>
            <a:r>
              <a:rPr lang="es-MX" i="1" dirty="0" err="1" smtClean="0">
                <a:solidFill>
                  <a:schemeClr val="accent1"/>
                </a:solidFill>
              </a:rPr>
              <a:t>why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necessary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act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solve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problem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why</a:t>
            </a:r>
            <a:r>
              <a:rPr lang="es-MX" dirty="0" smtClean="0"/>
              <a:t> </a:t>
            </a:r>
            <a:r>
              <a:rPr lang="es-MX" dirty="0" err="1" smtClean="0"/>
              <a:t>we</a:t>
            </a:r>
            <a:r>
              <a:rPr lang="es-MX" dirty="0" smtClean="0"/>
              <a:t> </a:t>
            </a:r>
            <a:r>
              <a:rPr lang="es-MX" dirty="0" err="1" smtClean="0"/>
              <a:t>need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get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extra </a:t>
            </a:r>
            <a:r>
              <a:rPr lang="es-MX" dirty="0" err="1" smtClean="0"/>
              <a:t>knowledge</a:t>
            </a:r>
            <a:endParaRPr lang="es-MX" dirty="0" smtClean="0"/>
          </a:p>
          <a:p>
            <a:pPr lvl="1"/>
            <a:r>
              <a:rPr lang="es-MX" dirty="0" err="1" smtClean="0"/>
              <a:t>E.g.</a:t>
            </a:r>
            <a:r>
              <a:rPr lang="es-MX" dirty="0" smtClean="0"/>
              <a:t>;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quality</a:t>
            </a:r>
            <a:r>
              <a:rPr lang="es-MX" dirty="0" smtClean="0"/>
              <a:t> of </a:t>
            </a:r>
            <a:r>
              <a:rPr lang="es-MX" dirty="0" err="1" smtClean="0"/>
              <a:t>life</a:t>
            </a:r>
            <a:r>
              <a:rPr lang="es-MX" dirty="0" smtClean="0"/>
              <a:t> of </a:t>
            </a:r>
            <a:r>
              <a:rPr lang="es-MX" dirty="0" err="1" smtClean="0"/>
              <a:t>stroke</a:t>
            </a:r>
            <a:r>
              <a:rPr lang="es-MX" dirty="0" smtClean="0"/>
              <a:t> </a:t>
            </a:r>
            <a:r>
              <a:rPr lang="es-MX" dirty="0" err="1" smtClean="0"/>
              <a:t>survivors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severely</a:t>
            </a:r>
            <a:r>
              <a:rPr lang="es-MX" dirty="0" smtClean="0"/>
              <a:t> </a:t>
            </a:r>
            <a:r>
              <a:rPr lang="es-MX" dirty="0" err="1" smtClean="0"/>
              <a:t>affected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leaving</a:t>
            </a:r>
            <a:r>
              <a:rPr lang="es-MX" dirty="0" smtClean="0"/>
              <a:t> </a:t>
            </a:r>
            <a:r>
              <a:rPr lang="es-MX" dirty="0" err="1" smtClean="0"/>
              <a:t>them</a:t>
            </a:r>
            <a:r>
              <a:rPr lang="es-MX" dirty="0" smtClean="0"/>
              <a:t> </a:t>
            </a:r>
            <a:r>
              <a:rPr lang="es-MX" dirty="0" err="1" smtClean="0"/>
              <a:t>depending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third</a:t>
            </a:r>
            <a:r>
              <a:rPr lang="es-MX" dirty="0" smtClean="0"/>
              <a:t> </a:t>
            </a:r>
            <a:r>
              <a:rPr lang="es-MX" dirty="0" err="1" smtClean="0"/>
              <a:t>people</a:t>
            </a:r>
            <a:r>
              <a:rPr lang="es-MX" dirty="0" smtClean="0"/>
              <a:t>.</a:t>
            </a:r>
          </a:p>
          <a:p>
            <a:pPr lvl="1"/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cost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health</a:t>
            </a:r>
            <a:r>
              <a:rPr lang="es-MX" dirty="0" smtClean="0"/>
              <a:t> </a:t>
            </a:r>
            <a:r>
              <a:rPr lang="es-MX" dirty="0" err="1" smtClean="0"/>
              <a:t>systems</a:t>
            </a:r>
            <a:r>
              <a:rPr lang="es-MX" dirty="0" smtClean="0"/>
              <a:t> of </a:t>
            </a:r>
            <a:r>
              <a:rPr lang="es-MX" dirty="0" err="1" smtClean="0"/>
              <a:t>rehabilitation</a:t>
            </a:r>
            <a:r>
              <a:rPr lang="es-MX" dirty="0" smtClean="0"/>
              <a:t> </a:t>
            </a:r>
            <a:r>
              <a:rPr lang="es-MX" dirty="0" err="1" smtClean="0"/>
              <a:t>therapies</a:t>
            </a:r>
            <a:r>
              <a:rPr lang="es-MX" dirty="0" smtClean="0"/>
              <a:t> </a:t>
            </a:r>
            <a:r>
              <a:rPr lang="es-MX" dirty="0" err="1" smtClean="0"/>
              <a:t>exceed</a:t>
            </a:r>
            <a:r>
              <a:rPr lang="es-MX" dirty="0" smtClean="0"/>
              <a:t> </a:t>
            </a:r>
            <a:r>
              <a:rPr lang="es-MX" dirty="0" err="1" smtClean="0"/>
              <a:t>such</a:t>
            </a:r>
            <a:r>
              <a:rPr lang="es-MX" dirty="0" smtClean="0"/>
              <a:t> and </a:t>
            </a:r>
            <a:r>
              <a:rPr lang="es-MX" dirty="0" err="1" smtClean="0"/>
              <a:t>such</a:t>
            </a:r>
            <a:r>
              <a:rPr lang="es-MX" dirty="0" smtClean="0"/>
              <a:t> </a:t>
            </a:r>
            <a:r>
              <a:rPr lang="es-MX" dirty="0" err="1" smtClean="0"/>
              <a:t>amount</a:t>
            </a:r>
            <a:r>
              <a:rPr lang="es-MX" dirty="0" smtClean="0"/>
              <a:t>.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Justification and Motivation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err="1" smtClean="0"/>
              <a:t>Justification</a:t>
            </a:r>
            <a:r>
              <a:rPr lang="es-MX" dirty="0" smtClean="0"/>
              <a:t> and </a:t>
            </a:r>
            <a:r>
              <a:rPr lang="es-MX" dirty="0" err="1" smtClean="0"/>
              <a:t>motivation</a:t>
            </a:r>
            <a:r>
              <a:rPr lang="es-MX" dirty="0" smtClean="0"/>
              <a:t> </a:t>
            </a:r>
            <a:r>
              <a:rPr lang="es-MX" dirty="0" err="1" smtClean="0"/>
              <a:t>often</a:t>
            </a:r>
            <a:r>
              <a:rPr lang="es-MX" dirty="0" smtClean="0"/>
              <a:t> </a:t>
            </a:r>
            <a:r>
              <a:rPr lang="es-MX" dirty="0" err="1" smtClean="0"/>
              <a:t>go</a:t>
            </a:r>
            <a:r>
              <a:rPr lang="es-MX" dirty="0" smtClean="0"/>
              <a:t> </a:t>
            </a:r>
            <a:r>
              <a:rPr lang="es-MX" dirty="0" err="1" smtClean="0"/>
              <a:t>hand</a:t>
            </a:r>
            <a:r>
              <a:rPr lang="es-MX" dirty="0" smtClean="0"/>
              <a:t> in </a:t>
            </a:r>
            <a:r>
              <a:rPr lang="es-MX" dirty="0" err="1" smtClean="0"/>
              <a:t>hand</a:t>
            </a:r>
            <a:r>
              <a:rPr lang="es-MX" dirty="0" smtClean="0"/>
              <a:t>.</a:t>
            </a:r>
          </a:p>
          <a:p>
            <a:pPr lvl="1"/>
            <a:r>
              <a:rPr lang="es-MX" dirty="0" smtClean="0"/>
              <a:t>A </a:t>
            </a:r>
            <a:r>
              <a:rPr lang="es-MX" dirty="0" err="1" smtClean="0"/>
              <a:t>strong</a:t>
            </a:r>
            <a:r>
              <a:rPr lang="es-MX" dirty="0" smtClean="0"/>
              <a:t> </a:t>
            </a:r>
            <a:r>
              <a:rPr lang="es-MX" dirty="0" err="1" smtClean="0"/>
              <a:t>justification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at times </a:t>
            </a:r>
            <a:r>
              <a:rPr lang="es-MX" dirty="0" err="1" smtClean="0"/>
              <a:t>sufficient</a:t>
            </a:r>
            <a:r>
              <a:rPr lang="es-MX" dirty="0" smtClean="0"/>
              <a:t> </a:t>
            </a:r>
            <a:r>
              <a:rPr lang="es-MX" dirty="0" err="1" smtClean="0"/>
              <a:t>motivation</a:t>
            </a:r>
            <a:r>
              <a:rPr lang="es-MX" dirty="0" smtClean="0"/>
              <a:t>.</a:t>
            </a:r>
          </a:p>
          <a:p>
            <a:pPr lvl="1"/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science</a:t>
            </a:r>
            <a:r>
              <a:rPr lang="es-MX" dirty="0" smtClean="0"/>
              <a:t>; </a:t>
            </a:r>
            <a:r>
              <a:rPr lang="es-MX" dirty="0" err="1" smtClean="0"/>
              <a:t>justification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sufficient</a:t>
            </a:r>
            <a:endParaRPr lang="es-MX" dirty="0" smtClean="0"/>
          </a:p>
          <a:p>
            <a:pPr lvl="2"/>
            <a:r>
              <a:rPr lang="es-MX" dirty="0" smtClean="0"/>
              <a:t>As </a:t>
            </a:r>
            <a:r>
              <a:rPr lang="es-MX" dirty="0" err="1" smtClean="0"/>
              <a:t>long</a:t>
            </a:r>
            <a:r>
              <a:rPr lang="es-MX" dirty="0" smtClean="0"/>
              <a:t> as </a:t>
            </a:r>
            <a:r>
              <a:rPr lang="es-MX" dirty="0" err="1" smtClean="0"/>
              <a:t>there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a gap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knowledge</a:t>
            </a:r>
            <a:r>
              <a:rPr lang="es-MX" dirty="0" smtClean="0"/>
              <a:t>,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worth</a:t>
            </a:r>
            <a:r>
              <a:rPr lang="es-MX" dirty="0" smtClean="0"/>
              <a:t> </a:t>
            </a:r>
            <a:r>
              <a:rPr lang="es-MX" dirty="0" err="1" smtClean="0"/>
              <a:t>spending</a:t>
            </a:r>
            <a:r>
              <a:rPr lang="es-MX" dirty="0" smtClean="0"/>
              <a:t> </a:t>
            </a:r>
            <a:r>
              <a:rPr lang="es-MX" dirty="0" err="1" smtClean="0"/>
              <a:t>effort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understand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.</a:t>
            </a:r>
          </a:p>
          <a:p>
            <a:pPr lvl="1"/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governments</a:t>
            </a:r>
            <a:r>
              <a:rPr lang="es-MX" dirty="0" smtClean="0"/>
              <a:t> and </a:t>
            </a:r>
            <a:r>
              <a:rPr lang="es-MX" dirty="0" err="1" smtClean="0"/>
              <a:t>funding</a:t>
            </a:r>
            <a:r>
              <a:rPr lang="es-MX" dirty="0" smtClean="0"/>
              <a:t> </a:t>
            </a:r>
            <a:r>
              <a:rPr lang="es-MX" dirty="0" err="1" smtClean="0"/>
              <a:t>bodies</a:t>
            </a:r>
            <a:r>
              <a:rPr lang="es-MX" dirty="0" smtClean="0"/>
              <a:t>, </a:t>
            </a:r>
            <a:r>
              <a:rPr lang="es-MX" dirty="0" err="1" smtClean="0"/>
              <a:t>motivation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often</a:t>
            </a:r>
            <a:r>
              <a:rPr lang="es-MX" dirty="0" smtClean="0"/>
              <a:t> more </a:t>
            </a:r>
            <a:r>
              <a:rPr lang="es-MX" dirty="0" err="1" smtClean="0"/>
              <a:t>important</a:t>
            </a:r>
            <a:r>
              <a:rPr lang="es-MX" dirty="0" smtClean="0"/>
              <a:t>.</a:t>
            </a:r>
          </a:p>
          <a:p>
            <a:pPr lvl="2"/>
            <a:r>
              <a:rPr lang="es-MX" dirty="0" err="1" smtClean="0"/>
              <a:t>Nobody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</a:t>
            </a:r>
            <a:r>
              <a:rPr lang="es-MX" dirty="0" err="1" smtClean="0"/>
              <a:t>fund</a:t>
            </a:r>
            <a:r>
              <a:rPr lang="es-MX" dirty="0" smtClean="0"/>
              <a:t> </a:t>
            </a:r>
            <a:r>
              <a:rPr lang="es-MX" dirty="0" err="1" smtClean="0"/>
              <a:t>things</a:t>
            </a:r>
            <a:r>
              <a:rPr lang="es-MX" dirty="0" smtClean="0"/>
              <a:t> </a:t>
            </a:r>
            <a:r>
              <a:rPr lang="es-MX" dirty="0" err="1" smtClean="0"/>
              <a:t>which</a:t>
            </a:r>
            <a:r>
              <a:rPr lang="es-MX" dirty="0" smtClean="0"/>
              <a:t> are </a:t>
            </a:r>
            <a:r>
              <a:rPr lang="es-MX" dirty="0" err="1" smtClean="0"/>
              <a:t>perceived</a:t>
            </a:r>
            <a:r>
              <a:rPr lang="es-MX" dirty="0" smtClean="0"/>
              <a:t> as </a:t>
            </a:r>
            <a:r>
              <a:rPr lang="es-MX" dirty="0" err="1" smtClean="0"/>
              <a:t>unuseful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society</a:t>
            </a:r>
            <a:r>
              <a:rPr lang="es-MX" dirty="0" smtClean="0"/>
              <a:t> (</a:t>
            </a:r>
            <a:r>
              <a:rPr lang="es-MX" dirty="0" err="1" smtClean="0"/>
              <a:t>whether</a:t>
            </a:r>
            <a:r>
              <a:rPr lang="es-MX" dirty="0" smtClean="0"/>
              <a:t> at </a:t>
            </a:r>
            <a:r>
              <a:rPr lang="es-MX" dirty="0" err="1" smtClean="0"/>
              <a:t>present</a:t>
            </a:r>
            <a:r>
              <a:rPr lang="es-MX" dirty="0" smtClean="0"/>
              <a:t> time </a:t>
            </a:r>
            <a:r>
              <a:rPr lang="es-MX" dirty="0" err="1" smtClean="0"/>
              <a:t>or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future</a:t>
            </a:r>
            <a:r>
              <a:rPr lang="es-MX" dirty="0" smtClean="0"/>
              <a:t>).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Justification</a:t>
            </a:r>
            <a:r>
              <a:rPr lang="es-MX" dirty="0" smtClean="0"/>
              <a:t> and </a:t>
            </a:r>
            <a:r>
              <a:rPr lang="es-MX" dirty="0" err="1" smtClean="0"/>
              <a:t>Motivation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Research</a:t>
            </a:r>
            <a:r>
              <a:rPr lang="es-MX" dirty="0" smtClean="0"/>
              <a:t> </a:t>
            </a:r>
            <a:r>
              <a:rPr lang="es-MX" dirty="0" err="1" smtClean="0"/>
              <a:t>hypothesis</a:t>
            </a:r>
            <a:r>
              <a:rPr lang="es-MX" dirty="0" smtClean="0"/>
              <a:t> </a:t>
            </a:r>
            <a:r>
              <a:rPr lang="es-MX" dirty="0" err="1" smtClean="0"/>
              <a:t>statement</a:t>
            </a:r>
            <a:endParaRPr lang="es-MX" dirty="0" smtClean="0"/>
          </a:p>
          <a:p>
            <a:pPr lvl="1"/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demands</a:t>
            </a:r>
            <a:r>
              <a:rPr lang="es-MX" dirty="0" smtClean="0"/>
              <a:t> a </a:t>
            </a:r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analysis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requisites</a:t>
            </a:r>
            <a:r>
              <a:rPr lang="es-MX" dirty="0" smtClean="0"/>
              <a:t>.</a:t>
            </a:r>
          </a:p>
          <a:p>
            <a:pPr lvl="1"/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err="1" smtClean="0"/>
              <a:t>change</a:t>
            </a:r>
            <a:r>
              <a:rPr lang="es-MX" dirty="0" smtClean="0"/>
              <a:t> as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progress</a:t>
            </a:r>
            <a:r>
              <a:rPr lang="es-MX" dirty="0" smtClean="0"/>
              <a:t>,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more </a:t>
            </a:r>
            <a:r>
              <a:rPr lang="es-MX" dirty="0" err="1" smtClean="0"/>
              <a:t>honest</a:t>
            </a:r>
            <a:r>
              <a:rPr lang="es-MX" dirty="0" smtClean="0"/>
              <a:t> </a:t>
            </a:r>
            <a:r>
              <a:rPr lang="es-MX" dirty="0" err="1" smtClean="0"/>
              <a:t>way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proceed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keep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fixed</a:t>
            </a:r>
            <a:r>
              <a:rPr lang="es-MX" dirty="0" smtClean="0"/>
              <a:t> and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necessary</a:t>
            </a:r>
            <a:r>
              <a:rPr lang="es-MX" dirty="0" smtClean="0"/>
              <a:t> </a:t>
            </a:r>
            <a:r>
              <a:rPr lang="es-MX" dirty="0" err="1" smtClean="0"/>
              <a:t>when</a:t>
            </a:r>
            <a:r>
              <a:rPr lang="es-MX" dirty="0" smtClean="0"/>
              <a:t> </a:t>
            </a:r>
            <a:r>
              <a:rPr lang="es-MX" dirty="0" err="1" smtClean="0"/>
              <a:t>writing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thesis</a:t>
            </a:r>
            <a:r>
              <a:rPr lang="es-MX" dirty="0" smtClean="0"/>
              <a:t> </a:t>
            </a:r>
            <a:r>
              <a:rPr lang="es-MX" dirty="0" err="1" smtClean="0"/>
              <a:t>state</a:t>
            </a:r>
            <a:r>
              <a:rPr lang="es-MX" dirty="0" smtClean="0"/>
              <a:t> </a:t>
            </a:r>
            <a:r>
              <a:rPr lang="es-MX" dirty="0" err="1" smtClean="0"/>
              <a:t>both</a:t>
            </a:r>
            <a:r>
              <a:rPr lang="es-MX" dirty="0" smtClean="0"/>
              <a:t>, </a:t>
            </a:r>
            <a:r>
              <a:rPr lang="es-MX" dirty="0" err="1" smtClean="0"/>
              <a:t>the</a:t>
            </a:r>
            <a:r>
              <a:rPr lang="es-MX" dirty="0" smtClean="0"/>
              <a:t> original </a:t>
            </a:r>
            <a:r>
              <a:rPr lang="es-MX" dirty="0" err="1" smtClean="0"/>
              <a:t>hypothesis</a:t>
            </a:r>
            <a:r>
              <a:rPr lang="es-MX" dirty="0" smtClean="0"/>
              <a:t> and </a:t>
            </a:r>
            <a:r>
              <a:rPr lang="es-MX" dirty="0" err="1" smtClean="0"/>
              <a:t>the</a:t>
            </a:r>
            <a:r>
              <a:rPr lang="es-MX" dirty="0" smtClean="0"/>
              <a:t> new </a:t>
            </a:r>
            <a:r>
              <a:rPr lang="es-MX" dirty="0" err="1" smtClean="0"/>
              <a:t>one</a:t>
            </a:r>
            <a:r>
              <a:rPr lang="es-MX" dirty="0" smtClean="0"/>
              <a:t> </a:t>
            </a:r>
            <a:r>
              <a:rPr lang="es-MX" dirty="0" err="1" smtClean="0"/>
              <a:t>explaining</a:t>
            </a:r>
            <a:r>
              <a:rPr lang="es-MX" dirty="0" smtClean="0"/>
              <a:t> </a:t>
            </a:r>
            <a:r>
              <a:rPr lang="es-MX" dirty="0" err="1" smtClean="0"/>
              <a:t>why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change</a:t>
            </a:r>
            <a:r>
              <a:rPr lang="es-MX" dirty="0" smtClean="0"/>
              <a:t> of </a:t>
            </a:r>
            <a:r>
              <a:rPr lang="es-MX" dirty="0" err="1" smtClean="0"/>
              <a:t>mind</a:t>
            </a:r>
            <a:endParaRPr lang="es-MX" dirty="0" smtClean="0"/>
          </a:p>
          <a:p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Contribution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SCIENCE</a:t>
            </a:r>
            <a:endParaRPr lang="en-GB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Contribution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science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err="1" smtClean="0"/>
              <a:t>Contributions</a:t>
            </a:r>
            <a:endParaRPr lang="es-MX" dirty="0" smtClean="0"/>
          </a:p>
          <a:p>
            <a:pPr lvl="1"/>
            <a:r>
              <a:rPr lang="es-ES_tradnl" altLang="ja-JP" dirty="0" err="1" smtClean="0"/>
              <a:t>Indicate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what</a:t>
            </a:r>
            <a:r>
              <a:rPr lang="es-ES_tradnl" altLang="ja-JP" dirty="0" smtClean="0"/>
              <a:t> </a:t>
            </a:r>
            <a:r>
              <a:rPr lang="es-ES_tradnl" altLang="ja-JP" dirty="0" smtClean="0">
                <a:solidFill>
                  <a:srgbClr val="FF0000"/>
                </a:solidFill>
              </a:rPr>
              <a:t>new </a:t>
            </a:r>
            <a:r>
              <a:rPr lang="es-ES_tradnl" altLang="ja-JP" dirty="0" err="1" smtClean="0">
                <a:solidFill>
                  <a:srgbClr val="FF0000"/>
                </a:solidFill>
              </a:rPr>
              <a:t>knowledge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have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you</a:t>
            </a:r>
            <a:r>
              <a:rPr lang="es-ES_tradnl" altLang="ja-JP" dirty="0" smtClean="0"/>
              <a:t> </a:t>
            </a:r>
            <a:r>
              <a:rPr lang="es-ES_tradnl" altLang="ja-JP" dirty="0" err="1" smtClean="0">
                <a:solidFill>
                  <a:srgbClr val="FF0000"/>
                </a:solidFill>
              </a:rPr>
              <a:t>generated</a:t>
            </a:r>
            <a:endParaRPr lang="es-ES_tradnl" altLang="ja-JP" dirty="0" smtClean="0">
              <a:solidFill>
                <a:srgbClr val="FF0000"/>
              </a:solidFill>
            </a:endParaRPr>
          </a:p>
          <a:p>
            <a:pPr lvl="2"/>
            <a:endParaRPr lang="es-ES_tradnl" altLang="ja-JP" dirty="0" smtClean="0"/>
          </a:p>
          <a:p>
            <a:pPr lvl="1"/>
            <a:r>
              <a:rPr lang="es-ES_tradnl" altLang="ja-JP" dirty="0" err="1" smtClean="0"/>
              <a:t>If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collateral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achievements</a:t>
            </a:r>
            <a:r>
              <a:rPr lang="es-ES_tradnl" altLang="ja-JP" dirty="0" smtClean="0"/>
              <a:t> are </a:t>
            </a:r>
            <a:r>
              <a:rPr lang="es-ES_tradnl" altLang="ja-JP" dirty="0" err="1" smtClean="0"/>
              <a:t>worth</a:t>
            </a:r>
            <a:r>
              <a:rPr lang="es-ES_tradnl" altLang="ja-JP" dirty="0" smtClean="0"/>
              <a:t> (</a:t>
            </a:r>
            <a:r>
              <a:rPr lang="es-ES_tradnl" altLang="ja-JP" dirty="0" err="1" smtClean="0"/>
              <a:t>specific</a:t>
            </a:r>
            <a:r>
              <a:rPr lang="es-ES_tradnl" altLang="ja-JP" dirty="0" smtClean="0"/>
              <a:t> new </a:t>
            </a:r>
            <a:r>
              <a:rPr lang="es-ES_tradnl" altLang="ja-JP" dirty="0" err="1" smtClean="0"/>
              <a:t>algorithms</a:t>
            </a:r>
            <a:r>
              <a:rPr lang="es-ES_tradnl" altLang="ja-JP" dirty="0" smtClean="0"/>
              <a:t>, </a:t>
            </a:r>
            <a:r>
              <a:rPr lang="es-ES_tradnl" altLang="ja-JP" dirty="0" err="1" smtClean="0"/>
              <a:t>databases</a:t>
            </a:r>
            <a:r>
              <a:rPr lang="es-ES_tradnl" altLang="ja-JP" dirty="0" smtClean="0"/>
              <a:t>/corpus, new </a:t>
            </a:r>
            <a:r>
              <a:rPr lang="es-ES_tradnl" altLang="ja-JP" dirty="0" err="1" smtClean="0"/>
              <a:t>tools</a:t>
            </a:r>
            <a:r>
              <a:rPr lang="es-ES_tradnl" altLang="ja-JP" dirty="0" smtClean="0"/>
              <a:t>, </a:t>
            </a:r>
            <a:r>
              <a:rPr lang="es-ES_tradnl" altLang="ja-JP" dirty="0" err="1" smtClean="0"/>
              <a:t>innovative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analysis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approaches</a:t>
            </a:r>
            <a:r>
              <a:rPr lang="es-ES_tradnl" altLang="ja-JP" dirty="0" smtClean="0"/>
              <a:t>, </a:t>
            </a:r>
            <a:r>
              <a:rPr lang="es-ES_tradnl" altLang="ja-JP" dirty="0" err="1" smtClean="0"/>
              <a:t>etc</a:t>
            </a:r>
            <a:r>
              <a:rPr lang="es-ES_tradnl" altLang="ja-JP" dirty="0" smtClean="0"/>
              <a:t>), </a:t>
            </a:r>
            <a:r>
              <a:rPr lang="es-ES_tradnl" altLang="ja-JP" dirty="0" err="1" smtClean="0"/>
              <a:t>then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state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these</a:t>
            </a:r>
            <a:r>
              <a:rPr lang="es-ES_tradnl" altLang="ja-JP" dirty="0" smtClean="0"/>
              <a:t> as </a:t>
            </a:r>
            <a:r>
              <a:rPr lang="es-ES_tradnl" altLang="ja-JP" dirty="0" err="1" smtClean="0"/>
              <a:t>well</a:t>
            </a:r>
            <a:endParaRPr lang="es-ES_tradnl" altLang="ja-JP" dirty="0" smtClean="0"/>
          </a:p>
          <a:p>
            <a:pPr lvl="2"/>
            <a:r>
              <a:rPr lang="es-ES_tradnl" altLang="ja-JP" dirty="0" err="1" smtClean="0"/>
              <a:t>These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by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themselves</a:t>
            </a:r>
            <a:r>
              <a:rPr lang="es-ES_tradnl" altLang="ja-JP" dirty="0" smtClean="0"/>
              <a:t> are </a:t>
            </a:r>
            <a:r>
              <a:rPr lang="es-ES_tradnl" altLang="ja-JP" dirty="0" err="1" smtClean="0"/>
              <a:t>insufficient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to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guarantee</a:t>
            </a:r>
            <a:r>
              <a:rPr lang="es-ES_tradnl" altLang="ja-JP" dirty="0" smtClean="0"/>
              <a:t> a </a:t>
            </a:r>
            <a:r>
              <a:rPr lang="es-ES_tradnl" altLang="ja-JP" dirty="0" err="1" smtClean="0"/>
              <a:t>degree</a:t>
            </a:r>
            <a:endParaRPr lang="es-ES_tradnl" altLang="ja-JP" dirty="0" smtClean="0"/>
          </a:p>
          <a:p>
            <a:pPr lvl="2"/>
            <a:r>
              <a:rPr lang="es-ES_tradnl" altLang="ja-JP" dirty="0" smtClean="0"/>
              <a:t>In </a:t>
            </a:r>
            <a:r>
              <a:rPr lang="es-ES_tradnl" altLang="ja-JP" dirty="0" err="1" smtClean="0"/>
              <a:t>MSc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thesis</a:t>
            </a:r>
            <a:r>
              <a:rPr lang="es-ES_tradnl" altLang="ja-JP" dirty="0" smtClean="0"/>
              <a:t>, </a:t>
            </a:r>
            <a:r>
              <a:rPr lang="es-ES_tradnl" altLang="ja-JP" dirty="0" err="1" smtClean="0"/>
              <a:t>this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is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often</a:t>
            </a:r>
            <a:r>
              <a:rPr lang="es-ES_tradnl" altLang="ja-JP" dirty="0" smtClean="0"/>
              <a:t> a </a:t>
            </a:r>
            <a:r>
              <a:rPr lang="es-ES_tradnl" altLang="ja-JP" dirty="0" err="1" smtClean="0"/>
              <a:t>strong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weakness</a:t>
            </a:r>
            <a:r>
              <a:rPr lang="es-ES_tradnl" altLang="ja-JP" dirty="0" smtClean="0"/>
              <a:t>; </a:t>
            </a:r>
            <a:r>
              <a:rPr lang="es-ES_tradnl" altLang="ja-JP" dirty="0" err="1" smtClean="0"/>
              <a:t>students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tend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to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focus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on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collateral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achievements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rather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than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on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the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main</a:t>
            </a:r>
            <a:r>
              <a:rPr lang="es-ES_tradnl" altLang="ja-JP" dirty="0" smtClean="0"/>
              <a:t> </a:t>
            </a:r>
            <a:r>
              <a:rPr lang="es-ES_tradnl" altLang="ja-JP" dirty="0" err="1" smtClean="0"/>
              <a:t>contribution</a:t>
            </a:r>
            <a:r>
              <a:rPr lang="es-ES_tradnl" altLang="ja-JP" dirty="0" smtClean="0"/>
              <a:t>.</a:t>
            </a:r>
          </a:p>
          <a:p>
            <a:pPr lvl="2"/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D536-AB16-4BB4-A039-10EAFA0B9BD4}" type="datetime1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8DE-B0C0-4510-8517-23F285C36BE2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3746</TotalTime>
  <Words>2406</Words>
  <Application>Microsoft Office PowerPoint</Application>
  <PresentationFormat>Presentación en pantalla (4:3)</PresentationFormat>
  <Paragraphs>329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8" baseType="lpstr">
      <vt:lpstr>Office Theme</vt:lpstr>
      <vt:lpstr>Week 6. Other thesis elements</vt:lpstr>
      <vt:lpstr>Outline</vt:lpstr>
      <vt:lpstr>Justification and motivation</vt:lpstr>
      <vt:lpstr>Justification and Motivation</vt:lpstr>
      <vt:lpstr>Justification and Motivation</vt:lpstr>
      <vt:lpstr>Justification and Motivation</vt:lpstr>
      <vt:lpstr>Justification and Motivation</vt:lpstr>
      <vt:lpstr>Contribution to SCIENCE</vt:lpstr>
      <vt:lpstr>Contribution to science</vt:lpstr>
      <vt:lpstr>Contribution to science</vt:lpstr>
      <vt:lpstr>FRAMING</vt:lpstr>
      <vt:lpstr>Framing</vt:lpstr>
      <vt:lpstr>Framing</vt:lpstr>
      <vt:lpstr>Framing</vt:lpstr>
      <vt:lpstr>SCOpe, limitations AND Assessment</vt:lpstr>
      <vt:lpstr>Scope and limitations</vt:lpstr>
      <vt:lpstr>Scope and limitations</vt:lpstr>
      <vt:lpstr>Scope and limitations</vt:lpstr>
      <vt:lpstr>Scope and limitations</vt:lpstr>
      <vt:lpstr>Scope and limitations</vt:lpstr>
      <vt:lpstr>Defining the scope: The abstract</vt:lpstr>
      <vt:lpstr>Defining limits</vt:lpstr>
      <vt:lpstr>Defining limits: The title</vt:lpstr>
      <vt:lpstr>Defining limits: The title</vt:lpstr>
      <vt:lpstr>Defining limits: The title</vt:lpstr>
      <vt:lpstr>Assessment</vt:lpstr>
      <vt:lpstr>Assessment</vt:lpstr>
      <vt:lpstr>Assessment</vt:lpstr>
      <vt:lpstr>Asessment</vt:lpstr>
      <vt:lpstr>Publications plan</vt:lpstr>
      <vt:lpstr>Publications plan</vt:lpstr>
      <vt:lpstr>Publications plan</vt:lpstr>
      <vt:lpstr>Publications plan</vt:lpstr>
      <vt:lpstr>Publications plan</vt:lpstr>
      <vt:lpstr>Publications in your thesis</vt:lpstr>
      <vt:lpstr>Publications in your thesis</vt:lpstr>
      <vt:lpstr>ThankS, Questions?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foe</cp:lastModifiedBy>
  <cp:revision>627</cp:revision>
  <dcterms:created xsi:type="dcterms:W3CDTF">2014-02-13T04:18:21Z</dcterms:created>
  <dcterms:modified xsi:type="dcterms:W3CDTF">2014-09-10T05:02:12Z</dcterms:modified>
</cp:coreProperties>
</file>