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9"/>
  </p:notesMasterIdLst>
  <p:sldIdLst>
    <p:sldId id="257" r:id="rId2"/>
    <p:sldId id="370" r:id="rId3"/>
    <p:sldId id="606" r:id="rId4"/>
    <p:sldId id="599" r:id="rId5"/>
    <p:sldId id="600" r:id="rId6"/>
    <p:sldId id="601" r:id="rId7"/>
    <p:sldId id="602" r:id="rId8"/>
    <p:sldId id="603" r:id="rId9"/>
    <p:sldId id="604" r:id="rId10"/>
    <p:sldId id="605" r:id="rId11"/>
    <p:sldId id="371" r:id="rId12"/>
    <p:sldId id="375" r:id="rId13"/>
    <p:sldId id="379" r:id="rId14"/>
    <p:sldId id="380" r:id="rId15"/>
    <p:sldId id="612" r:id="rId16"/>
    <p:sldId id="381" r:id="rId17"/>
    <p:sldId id="382" r:id="rId18"/>
    <p:sldId id="587" r:id="rId19"/>
    <p:sldId id="608" r:id="rId20"/>
    <p:sldId id="384" r:id="rId21"/>
    <p:sldId id="385" r:id="rId22"/>
    <p:sldId id="386" r:id="rId23"/>
    <p:sldId id="387" r:id="rId24"/>
    <p:sldId id="388" r:id="rId25"/>
    <p:sldId id="389" r:id="rId26"/>
    <p:sldId id="390" r:id="rId27"/>
    <p:sldId id="611" r:id="rId28"/>
    <p:sldId id="391" r:id="rId29"/>
    <p:sldId id="392" r:id="rId30"/>
    <p:sldId id="393" r:id="rId31"/>
    <p:sldId id="394" r:id="rId32"/>
    <p:sldId id="395" r:id="rId33"/>
    <p:sldId id="396" r:id="rId34"/>
    <p:sldId id="397" r:id="rId35"/>
    <p:sldId id="398" r:id="rId36"/>
    <p:sldId id="399" r:id="rId37"/>
    <p:sldId id="400" r:id="rId38"/>
    <p:sldId id="404" r:id="rId39"/>
    <p:sldId id="588" r:id="rId40"/>
    <p:sldId id="613" r:id="rId41"/>
    <p:sldId id="644" r:id="rId42"/>
    <p:sldId id="645" r:id="rId43"/>
    <p:sldId id="646" r:id="rId44"/>
    <p:sldId id="614" r:id="rId45"/>
    <p:sldId id="647" r:id="rId46"/>
    <p:sldId id="615" r:id="rId47"/>
    <p:sldId id="616" r:id="rId48"/>
    <p:sldId id="617" r:id="rId49"/>
    <p:sldId id="618" r:id="rId50"/>
    <p:sldId id="619" r:id="rId51"/>
    <p:sldId id="620" r:id="rId52"/>
    <p:sldId id="621" r:id="rId53"/>
    <p:sldId id="648" r:id="rId54"/>
    <p:sldId id="622" r:id="rId55"/>
    <p:sldId id="623" r:id="rId56"/>
    <p:sldId id="624" r:id="rId57"/>
    <p:sldId id="369" r:id="rId5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0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D4A0A-EFA9-4EA4-A123-97A52096F368}" type="datetimeFigureOut">
              <a:rPr lang="es-ES" smtClean="0"/>
              <a:pPr/>
              <a:t>09/09/2014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2B4C0-EDDA-4DEF-BB40-C5D86FA4A3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DACA-587F-4A5C-8DF6-D47E2226138C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8" name="7 Imagen" descr="INAOE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1518" y="51517"/>
            <a:ext cx="1720878" cy="2020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E25D-F3CB-4A85-AC76-738CD6B914DC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90DF-D2C0-4256-8163-3A3A0210B7F7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7924-D692-4DDB-B975-30658EE0F3AE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4063-7CDE-4A3F-B2CE-D207918B7FBD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0811-E88E-4B85-A888-1309861AF407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F764-716D-4176-8905-4BE0ACDCBA67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4104-BE79-463D-9B47-1C22FF58091D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4BD3-A97A-4F1B-8903-9E20BAD17C95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0232" y="0"/>
            <a:ext cx="642942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8150F-3EA5-462C-B673-E24CFF50EBD8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rgbClr val="FFFF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Week</a:t>
            </a:r>
            <a:r>
              <a:rPr lang="es-MX" dirty="0" smtClean="0"/>
              <a:t> 5. </a:t>
            </a:r>
            <a:r>
              <a:rPr lang="es-MX" dirty="0" err="1" smtClean="0"/>
              <a:t>Research</a:t>
            </a:r>
            <a:r>
              <a:rPr lang="es-MX" dirty="0" smtClean="0"/>
              <a:t> </a:t>
            </a:r>
            <a:r>
              <a:rPr lang="es-MX" dirty="0" err="1" smtClean="0"/>
              <a:t>Questions</a:t>
            </a:r>
            <a:r>
              <a:rPr lang="es-MX" dirty="0" smtClean="0"/>
              <a:t>, </a:t>
            </a:r>
            <a:r>
              <a:rPr lang="es-MX" dirty="0" err="1" smtClean="0"/>
              <a:t>Goals</a:t>
            </a:r>
            <a:r>
              <a:rPr lang="es-MX" dirty="0" smtClean="0"/>
              <a:t>, </a:t>
            </a:r>
            <a:r>
              <a:rPr lang="es-MX" dirty="0" err="1" smtClean="0"/>
              <a:t>Experiments</a:t>
            </a:r>
            <a:r>
              <a:rPr lang="es-MX" dirty="0" smtClean="0"/>
              <a:t> and </a:t>
            </a:r>
            <a:r>
              <a:rPr lang="es-MX" dirty="0" err="1" smtClean="0"/>
              <a:t>Methodology</a:t>
            </a:r>
            <a:endParaRPr lang="en-GB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 smtClean="0"/>
              <a:t>MSc</a:t>
            </a:r>
            <a:r>
              <a:rPr lang="es-MX" dirty="0" smtClean="0"/>
              <a:t> </a:t>
            </a:r>
            <a:r>
              <a:rPr lang="es-MX" dirty="0" err="1" smtClean="0"/>
              <a:t>Methodology</a:t>
            </a:r>
            <a:r>
              <a:rPr lang="es-MX" dirty="0" smtClean="0"/>
              <a:t> </a:t>
            </a:r>
            <a:r>
              <a:rPr lang="es-MX" dirty="0" err="1" smtClean="0"/>
              <a:t>Seminar</a:t>
            </a:r>
            <a:r>
              <a:rPr lang="es-MX" dirty="0" smtClean="0"/>
              <a:t> I</a:t>
            </a:r>
          </a:p>
          <a:p>
            <a:r>
              <a:rPr lang="es-MX" dirty="0" smtClean="0"/>
              <a:t>Dr. Felipe Orihuela-Espina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Some</a:t>
            </a:r>
            <a:r>
              <a:rPr lang="es-MX" dirty="0" smtClean="0"/>
              <a:t> </a:t>
            </a:r>
            <a:r>
              <a:rPr lang="es-MX" dirty="0" err="1" smtClean="0"/>
              <a:t>tips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err="1" smtClean="0"/>
              <a:t>Read</a:t>
            </a:r>
            <a:r>
              <a:rPr lang="es-MX" dirty="0" smtClean="0"/>
              <a:t> and </a:t>
            </a:r>
            <a:r>
              <a:rPr lang="es-MX" dirty="0" err="1" smtClean="0"/>
              <a:t>write</a:t>
            </a:r>
            <a:r>
              <a:rPr lang="es-MX" dirty="0" smtClean="0"/>
              <a:t>!</a:t>
            </a:r>
          </a:p>
          <a:p>
            <a:pPr lvl="1"/>
            <a:r>
              <a:rPr lang="es-MX" dirty="0" err="1" smtClean="0"/>
              <a:t>For</a:t>
            </a:r>
            <a:r>
              <a:rPr lang="es-MX" dirty="0" smtClean="0"/>
              <a:t> a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understanding</a:t>
            </a:r>
            <a:r>
              <a:rPr lang="es-MX" dirty="0" smtClean="0"/>
              <a:t>, </a:t>
            </a:r>
            <a:r>
              <a:rPr lang="es-MX" dirty="0" err="1" smtClean="0"/>
              <a:t>reading</a:t>
            </a:r>
            <a:r>
              <a:rPr lang="es-MX" dirty="0" smtClean="0"/>
              <a:t> a </a:t>
            </a:r>
            <a:r>
              <a:rPr lang="es-MX" dirty="0" err="1" smtClean="0"/>
              <a:t>paper</a:t>
            </a:r>
            <a:r>
              <a:rPr lang="es-MX" dirty="0" smtClean="0"/>
              <a:t> once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often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enough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fine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fail</a:t>
            </a:r>
            <a:r>
              <a:rPr lang="es-MX" dirty="0" smtClean="0"/>
              <a:t>, and </a:t>
            </a:r>
            <a:r>
              <a:rPr lang="es-MX" dirty="0" err="1" smtClean="0"/>
              <a:t>publish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endParaRPr lang="es-MX" dirty="0" smtClean="0"/>
          </a:p>
          <a:p>
            <a:pPr lvl="1"/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r>
              <a:rPr lang="es-MX" dirty="0" smtClean="0"/>
              <a:t>, so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guess</a:t>
            </a:r>
            <a:r>
              <a:rPr lang="es-MX" dirty="0" smtClean="0"/>
              <a:t> </a:t>
            </a:r>
            <a:r>
              <a:rPr lang="es-MX" dirty="0" err="1" smtClean="0"/>
              <a:t>what’s</a:t>
            </a:r>
            <a:r>
              <a:rPr lang="es-MX" dirty="0" smtClean="0"/>
              <a:t> </a:t>
            </a:r>
            <a:r>
              <a:rPr lang="es-MX" dirty="0" err="1" smtClean="0"/>
              <a:t>going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happen</a:t>
            </a:r>
            <a:r>
              <a:rPr lang="es-MX" dirty="0" smtClean="0"/>
              <a:t>,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cannot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sure</a:t>
            </a:r>
            <a:r>
              <a:rPr lang="es-MX" dirty="0" smtClean="0"/>
              <a:t>.</a:t>
            </a:r>
          </a:p>
          <a:p>
            <a:pPr lvl="1"/>
            <a:r>
              <a:rPr lang="es-MX" dirty="0" smtClean="0"/>
              <a:t>Publishing </a:t>
            </a:r>
            <a:r>
              <a:rPr lang="es-MX" dirty="0" err="1" smtClean="0"/>
              <a:t>bias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nevertheless</a:t>
            </a:r>
            <a:r>
              <a:rPr lang="es-MX" dirty="0" smtClean="0"/>
              <a:t> </a:t>
            </a:r>
            <a:r>
              <a:rPr lang="es-MX" dirty="0" err="1" smtClean="0"/>
              <a:t>make</a:t>
            </a:r>
            <a:r>
              <a:rPr lang="es-MX" dirty="0" smtClean="0"/>
              <a:t> </a:t>
            </a:r>
            <a:r>
              <a:rPr lang="es-MX" dirty="0" err="1" smtClean="0"/>
              <a:t>difficult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publish</a:t>
            </a:r>
            <a:r>
              <a:rPr lang="es-MX" dirty="0" smtClean="0"/>
              <a:t> </a:t>
            </a:r>
            <a:r>
              <a:rPr lang="es-MX" dirty="0" err="1" smtClean="0"/>
              <a:t>negative</a:t>
            </a:r>
            <a:r>
              <a:rPr lang="es-MX" dirty="0" smtClean="0"/>
              <a:t> </a:t>
            </a:r>
            <a:r>
              <a:rPr lang="es-MX" dirty="0" err="1" smtClean="0"/>
              <a:t>results</a:t>
            </a:r>
            <a:r>
              <a:rPr lang="es-MX" dirty="0" smtClean="0"/>
              <a:t>.</a:t>
            </a:r>
          </a:p>
          <a:p>
            <a:pPr lvl="1"/>
            <a:endParaRPr lang="es-MX" dirty="0" smtClean="0"/>
          </a:p>
          <a:p>
            <a:r>
              <a:rPr lang="es-MX" dirty="0" err="1" smtClean="0"/>
              <a:t>Admit</a:t>
            </a:r>
            <a:r>
              <a:rPr lang="es-MX" dirty="0" smtClean="0"/>
              <a:t> </a:t>
            </a:r>
            <a:r>
              <a:rPr lang="es-MX" dirty="0" err="1" smtClean="0"/>
              <a:t>ignorance</a:t>
            </a:r>
            <a:endParaRPr lang="es-MX" dirty="0" smtClean="0"/>
          </a:p>
          <a:p>
            <a:pPr lvl="1"/>
            <a:r>
              <a:rPr lang="es-MX" dirty="0" smtClean="0"/>
              <a:t>…</a:t>
            </a:r>
            <a:r>
              <a:rPr lang="es-MX" dirty="0" err="1" smtClean="0"/>
              <a:t>make</a:t>
            </a:r>
            <a:r>
              <a:rPr lang="es-MX" dirty="0" smtClean="0"/>
              <a:t> </a:t>
            </a:r>
            <a:r>
              <a:rPr lang="es-MX" dirty="0" err="1" smtClean="0"/>
              <a:t>questions</a:t>
            </a:r>
            <a:r>
              <a:rPr lang="es-MX" dirty="0" smtClean="0"/>
              <a:t>, </a:t>
            </a:r>
            <a:r>
              <a:rPr lang="es-MX" dirty="0" err="1" smtClean="0"/>
              <a:t>even</a:t>
            </a: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think</a:t>
            </a:r>
            <a:r>
              <a:rPr lang="es-MX" dirty="0" smtClean="0"/>
              <a:t>: (i)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expert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going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laugh</a:t>
            </a:r>
            <a:r>
              <a:rPr lang="es-MX" dirty="0" smtClean="0"/>
              <a:t> at </a:t>
            </a:r>
            <a:r>
              <a:rPr lang="es-MX" dirty="0" err="1" smtClean="0"/>
              <a:t>you</a:t>
            </a:r>
            <a:r>
              <a:rPr lang="es-MX" dirty="0" smtClean="0"/>
              <a:t>, </a:t>
            </a:r>
            <a:r>
              <a:rPr lang="es-MX" dirty="0" err="1" smtClean="0"/>
              <a:t>or</a:t>
            </a:r>
            <a:r>
              <a:rPr lang="es-MX" dirty="0" smtClean="0"/>
              <a:t> (</a:t>
            </a:r>
            <a:r>
              <a:rPr lang="es-MX" dirty="0" err="1" smtClean="0"/>
              <a:t>ii</a:t>
            </a:r>
            <a:r>
              <a:rPr lang="es-MX" dirty="0" smtClean="0"/>
              <a:t>) </a:t>
            </a:r>
            <a:r>
              <a:rPr lang="es-MX" dirty="0" err="1" smtClean="0"/>
              <a:t>what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are </a:t>
            </a:r>
            <a:r>
              <a:rPr lang="es-MX" dirty="0" err="1" smtClean="0"/>
              <a:t>asking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obvious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everyone</a:t>
            </a:r>
            <a:r>
              <a:rPr lang="es-MX" dirty="0" smtClean="0"/>
              <a:t> </a:t>
            </a:r>
            <a:r>
              <a:rPr lang="es-MX" dirty="0" err="1" smtClean="0"/>
              <a:t>else</a:t>
            </a:r>
            <a:r>
              <a:rPr lang="es-MX" dirty="0" smtClean="0"/>
              <a:t>.</a:t>
            </a:r>
          </a:p>
          <a:p>
            <a:pPr lvl="1"/>
            <a:r>
              <a:rPr lang="es-MX" dirty="0" smtClean="0"/>
              <a:t>“Quien pregunta es tonto 5 </a:t>
            </a:r>
            <a:r>
              <a:rPr lang="es-MX" dirty="0" err="1" smtClean="0"/>
              <a:t>mins</a:t>
            </a:r>
            <a:r>
              <a:rPr lang="es-MX" dirty="0" smtClean="0"/>
              <a:t>., quien no pregunta es tonto toda la vida” </a:t>
            </a:r>
            <a:r>
              <a:rPr lang="es-MX" dirty="0" err="1" smtClean="0"/>
              <a:t>Spanish</a:t>
            </a:r>
            <a:r>
              <a:rPr lang="es-MX" dirty="0" smtClean="0"/>
              <a:t> </a:t>
            </a:r>
            <a:r>
              <a:rPr lang="es-MX" dirty="0" err="1" smtClean="0"/>
              <a:t>saying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How to </a:t>
            </a:r>
            <a:r>
              <a:rPr lang="es-MX" dirty="0" err="1" smtClean="0"/>
              <a:t>elaborate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MS</a:t>
            </a:r>
            <a:r>
              <a:rPr lang="es-MX" cap="none" dirty="0" err="1" smtClean="0"/>
              <a:t>c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elaborate a thesis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Definition: What is a thesis?</a:t>
            </a:r>
          </a:p>
          <a:p>
            <a:r>
              <a:rPr lang="en-US" dirty="0" smtClean="0"/>
              <a:t>What has a thesis got to demonstrate?</a:t>
            </a:r>
          </a:p>
          <a:p>
            <a:r>
              <a:rPr lang="en-US" dirty="0" smtClean="0"/>
              <a:t>How to choose a thesis topic</a:t>
            </a:r>
          </a:p>
          <a:p>
            <a:r>
              <a:rPr lang="en-US" dirty="0" smtClean="0"/>
              <a:t>The actors</a:t>
            </a:r>
          </a:p>
          <a:p>
            <a:pPr lvl="1"/>
            <a:r>
              <a:rPr lang="en-US" dirty="0" smtClean="0"/>
              <a:t>The student</a:t>
            </a:r>
          </a:p>
          <a:p>
            <a:pPr lvl="1"/>
            <a:r>
              <a:rPr lang="en-US" dirty="0" smtClean="0"/>
              <a:t>The supervisor</a:t>
            </a:r>
          </a:p>
          <a:p>
            <a:pPr lvl="1"/>
            <a:r>
              <a:rPr lang="en-US" dirty="0" smtClean="0"/>
              <a:t>The thesis committee</a:t>
            </a:r>
          </a:p>
          <a:p>
            <a:pPr lvl="1"/>
            <a:r>
              <a:rPr lang="en-US" dirty="0" smtClean="0"/>
              <a:t>The panel</a:t>
            </a:r>
          </a:p>
          <a:p>
            <a:r>
              <a:rPr lang="en-US" dirty="0" smtClean="0"/>
              <a:t>How to write the thesis</a:t>
            </a:r>
          </a:p>
          <a:p>
            <a:pPr lvl="1"/>
            <a:r>
              <a:rPr lang="en-US" dirty="0" smtClean="0"/>
              <a:t>Developing the project</a:t>
            </a:r>
          </a:p>
          <a:p>
            <a:pPr lvl="1"/>
            <a:r>
              <a:rPr lang="en-US" dirty="0" smtClean="0"/>
              <a:t>Periodic monitoring by the supervisor and the committee</a:t>
            </a:r>
          </a:p>
          <a:p>
            <a:pPr lvl="1"/>
            <a:r>
              <a:rPr lang="en-US" dirty="0" smtClean="0"/>
              <a:t>Writing the document</a:t>
            </a:r>
          </a:p>
          <a:p>
            <a:pPr lvl="1"/>
            <a:r>
              <a:rPr lang="en-US" dirty="0" smtClean="0"/>
              <a:t>Formatting</a:t>
            </a:r>
          </a:p>
          <a:p>
            <a:r>
              <a:rPr lang="en-US" dirty="0" smtClean="0"/>
              <a:t>Legal authorship (Institution) and intellectual authorship (student)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Some references for this section</a:t>
            </a:r>
            <a:endParaRPr lang="es-E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[Camacho2003] Camacho Mejía, Felipe; Herrera Barrera, Armando; Guía para la elaboración de una tesis (2003) Universidad Autónoma del Estado de México (UAEMex)</a:t>
            </a:r>
          </a:p>
          <a:p>
            <a:r>
              <a:rPr lang="es-MX" dirty="0" smtClean="0"/>
              <a:t>[Sloman??] Sloman, Aaron </a:t>
            </a:r>
            <a:r>
              <a:rPr lang="es-MX" altLang="ja-JP" dirty="0" smtClean="0"/>
              <a:t>“Writing a thesis” University of Birmingham</a:t>
            </a:r>
          </a:p>
          <a:p>
            <a:r>
              <a:rPr lang="es-MX" dirty="0" smtClean="0"/>
              <a:t>[??] </a:t>
            </a:r>
            <a:r>
              <a:rPr lang="es-MX" altLang="ja-JP" dirty="0" smtClean="0"/>
              <a:t>“How to write a PhD thesis”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DE4-5774-B449-96AE-C55BD8795238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FC9F-A9AD-604E-BC6C-10FAC226A8D1}" type="slidenum">
              <a:rPr lang="es-ES_tradnl" smtClean="0"/>
              <a:pPr/>
              <a:t>13</a:t>
            </a:fld>
            <a:endParaRPr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Definition of a thesis</a:t>
            </a:r>
            <a:endParaRPr lang="es-E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 thesis is a scientific text describing a an in-depth description of a phenomenon (that includes computing) together with a set of solutions/hypothesis to yet unsolved problems or questions about the phenomena, and that further provides extensive support and evidence to back up any claims made. [Self definition]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C160-892C-7C46-9419-40863AB66F67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EC1D-7F7C-AF4C-85DF-1D6ED14CC8CA}" type="slidenum">
              <a:rPr lang="es-ES_tradnl" smtClean="0"/>
              <a:pPr/>
              <a:t>14</a:t>
            </a:fld>
            <a:endParaRPr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choose</a:t>
            </a:r>
            <a:r>
              <a:rPr lang="es-MX" dirty="0" smtClean="0"/>
              <a:t> a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topic</a:t>
            </a:r>
            <a:endParaRPr lang="en-GB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a thesis got to demonstrate?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That the student is capable of:</a:t>
            </a:r>
          </a:p>
          <a:p>
            <a:pPr lvl="1"/>
            <a:r>
              <a:rPr lang="es-MX" dirty="0" smtClean="0"/>
              <a:t>Carrying out innovative research by himself</a:t>
            </a:r>
          </a:p>
          <a:p>
            <a:pPr lvl="1"/>
            <a:r>
              <a:rPr lang="es-MX" dirty="0" smtClean="0"/>
              <a:t>Criticism; both towards other’s work and to his own work</a:t>
            </a:r>
          </a:p>
          <a:p>
            <a:pPr lvl="1"/>
            <a:r>
              <a:rPr lang="es-MX" dirty="0" smtClean="0"/>
              <a:t>Planning, executing and finishing a long term project</a:t>
            </a:r>
          </a:p>
          <a:p>
            <a:pPr lvl="1"/>
            <a:r>
              <a:rPr lang="es-MX" dirty="0" smtClean="0"/>
              <a:t>Communicating knowledge and ideas</a:t>
            </a:r>
          </a:p>
          <a:p>
            <a:pPr lvl="2"/>
            <a:r>
              <a:rPr lang="es-MX" dirty="0" smtClean="0"/>
              <a:t>…in an organised fashion understandable by non-experts</a:t>
            </a:r>
          </a:p>
          <a:p>
            <a:pPr lvl="2"/>
            <a:r>
              <a:rPr lang="es-MX" dirty="0" smtClean="0"/>
              <a:t>…yet without sacrificing accuracy</a:t>
            </a:r>
          </a:p>
          <a:p>
            <a:pPr lvl="1"/>
            <a:endParaRPr lang="es-MX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C785-6D1F-3A4D-B1D9-3B7B13D89F02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64F3-C266-4C4D-90C0-A4E2CE241B65}" type="slidenum">
              <a:rPr lang="es-ES_tradnl" smtClean="0"/>
              <a:pPr/>
              <a:t>16</a:t>
            </a:fld>
            <a:endParaRPr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choose a thesis topic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Proposed by the department or the supervisor</a:t>
            </a:r>
          </a:p>
          <a:p>
            <a:pPr lvl="1"/>
            <a:r>
              <a:rPr lang="es-MX" dirty="0" smtClean="0"/>
              <a:t>Often as a result of a research project, a necessity/research priority of the institution or sometimes from a collaboration with an industrial partner</a:t>
            </a:r>
          </a:p>
          <a:p>
            <a:pPr lvl="1"/>
            <a:r>
              <a:rPr lang="es-MX" dirty="0" smtClean="0"/>
              <a:t>Pros:</a:t>
            </a:r>
          </a:p>
          <a:p>
            <a:pPr lvl="2"/>
            <a:r>
              <a:rPr lang="es-MX" dirty="0" smtClean="0"/>
              <a:t>Saves some headaches such as questioning one-self what do I do?</a:t>
            </a:r>
          </a:p>
          <a:p>
            <a:pPr lvl="2"/>
            <a:r>
              <a:rPr lang="es-MX" dirty="0" smtClean="0"/>
              <a:t>The problem definition, extension and coverage are often well studied and defined</a:t>
            </a:r>
          </a:p>
          <a:p>
            <a:pPr lvl="2"/>
            <a:r>
              <a:rPr lang="es-MX" dirty="0" smtClean="0"/>
              <a:t>Motivation and justification is clear</a:t>
            </a:r>
          </a:p>
          <a:p>
            <a:pPr lvl="2"/>
            <a:r>
              <a:rPr lang="es-MX" dirty="0" smtClean="0"/>
              <a:t>There is already a researcher interested or involved, almost certainly with expertise on the topic</a:t>
            </a:r>
          </a:p>
          <a:p>
            <a:pPr lvl="1"/>
            <a:r>
              <a:rPr lang="es-MX" dirty="0" smtClean="0"/>
              <a:t>Cons:</a:t>
            </a:r>
          </a:p>
          <a:p>
            <a:pPr lvl="2"/>
            <a:r>
              <a:rPr lang="es-MX" dirty="0" smtClean="0"/>
              <a:t>You might not love the topic</a:t>
            </a:r>
          </a:p>
          <a:p>
            <a:pPr lvl="2"/>
            <a:r>
              <a:rPr lang="es-MX" dirty="0" smtClean="0"/>
              <a:t>You might not get on well with the supervisor</a:t>
            </a:r>
          </a:p>
          <a:p>
            <a:pPr lvl="2"/>
            <a:r>
              <a:rPr lang="es-MX" dirty="0" smtClean="0"/>
              <a:t>You risk just following instructions, and not demonstrating initiative (necessary for obtaining the degree)</a:t>
            </a:r>
          </a:p>
          <a:p>
            <a:pPr lvl="1">
              <a:buNone/>
            </a:pPr>
            <a:endParaRPr lang="es-MX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8A04-BB47-1246-96FD-022C81D5D1F3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8CAF-958A-3E49-B3F0-2D07F39995D7}" type="slidenum">
              <a:rPr lang="es-ES_tradnl" smtClean="0"/>
              <a:pPr/>
              <a:t>17</a:t>
            </a:fld>
            <a:endParaRPr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choose a thesis topic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Proposed by the student</a:t>
            </a:r>
          </a:p>
          <a:p>
            <a:pPr lvl="1"/>
            <a:r>
              <a:rPr lang="es-MX" dirty="0" smtClean="0"/>
              <a:t>Often as a result of the student’s interests</a:t>
            </a:r>
          </a:p>
          <a:p>
            <a:pPr lvl="1"/>
            <a:r>
              <a:rPr lang="es-MX" dirty="0" smtClean="0"/>
              <a:t>Pros:</a:t>
            </a:r>
          </a:p>
          <a:p>
            <a:pPr lvl="2"/>
            <a:r>
              <a:rPr lang="es-MX" dirty="0" smtClean="0"/>
              <a:t>You are likely to love the topic</a:t>
            </a:r>
          </a:p>
          <a:p>
            <a:pPr lvl="2"/>
            <a:r>
              <a:rPr lang="es-MX" dirty="0" smtClean="0"/>
              <a:t>You are free to find a supervisor which you want to work with</a:t>
            </a:r>
          </a:p>
          <a:p>
            <a:pPr lvl="2"/>
            <a:r>
              <a:rPr lang="es-MX" dirty="0" smtClean="0"/>
              <a:t>You are already demostrating drive and initiative</a:t>
            </a:r>
          </a:p>
          <a:p>
            <a:pPr lvl="1"/>
            <a:r>
              <a:rPr lang="es-MX" dirty="0" smtClean="0"/>
              <a:t>Cons:</a:t>
            </a:r>
          </a:p>
          <a:p>
            <a:pPr lvl="2"/>
            <a:r>
              <a:rPr lang="es-MX" dirty="0" smtClean="0"/>
              <a:t>There might not be any researcher willing to supervise the thesis or with enough knowledge about the topic</a:t>
            </a:r>
          </a:p>
          <a:p>
            <a:pPr lvl="2"/>
            <a:r>
              <a:rPr lang="es-MX" dirty="0" smtClean="0"/>
              <a:t>You’ll have to work on the problem definition, motivation, etc</a:t>
            </a:r>
          </a:p>
          <a:p>
            <a:pPr lvl="2"/>
            <a:r>
              <a:rPr lang="es-MX" dirty="0" smtClean="0"/>
              <a:t>Funding?</a:t>
            </a:r>
          </a:p>
          <a:p>
            <a:pPr lvl="2"/>
            <a:endParaRPr lang="es-MX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8A04-BB47-1246-96FD-022C81D5D1F3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8CAF-958A-3E49-B3F0-2D07F39995D7}" type="slidenum">
              <a:rPr lang="es-ES_tradnl" smtClean="0"/>
              <a:pPr/>
              <a:t>18</a:t>
            </a:fld>
            <a:endParaRPr lang="es-ES_trad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The</a:t>
            </a:r>
            <a:r>
              <a:rPr lang="es-MX" dirty="0" smtClean="0"/>
              <a:t> ACTORS</a:t>
            </a:r>
            <a:endParaRPr lang="en-GB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s-MX" dirty="0" err="1" smtClean="0"/>
              <a:t>What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thesis</a:t>
            </a:r>
            <a:r>
              <a:rPr lang="es-MX" dirty="0" smtClean="0"/>
              <a:t>?</a:t>
            </a:r>
          </a:p>
          <a:p>
            <a:pPr marL="609600" indent="-609600">
              <a:buFontTx/>
              <a:buAutoNum type="arabicPeriod"/>
            </a:pPr>
            <a:r>
              <a:rPr lang="es-MX" dirty="0" err="1" smtClean="0"/>
              <a:t>How</a:t>
            </a:r>
            <a:r>
              <a:rPr lang="es-MX" dirty="0" smtClean="0"/>
              <a:t> to </a:t>
            </a:r>
            <a:r>
              <a:rPr lang="es-MX" dirty="0" err="1" smtClean="0"/>
              <a:t>elaborate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MSc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endParaRPr lang="es-MX" dirty="0" smtClean="0"/>
          </a:p>
          <a:p>
            <a:pPr marL="1009650" lvl="1" indent="-609600">
              <a:buFontTx/>
              <a:buAutoNum type="arabicPeriod"/>
            </a:pPr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choose</a:t>
            </a:r>
            <a:r>
              <a:rPr lang="es-MX" dirty="0" smtClean="0"/>
              <a:t> a </a:t>
            </a:r>
            <a:r>
              <a:rPr lang="es-MX" dirty="0" err="1" smtClean="0"/>
              <a:t>topic</a:t>
            </a:r>
            <a:endParaRPr lang="es-MX" dirty="0" smtClean="0"/>
          </a:p>
          <a:p>
            <a:pPr marL="1009650" lvl="1" indent="-609600">
              <a:buFontTx/>
              <a:buAutoNum type="arabicPeriod"/>
            </a:pP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actors</a:t>
            </a:r>
            <a:endParaRPr lang="es-MX" dirty="0" smtClean="0"/>
          </a:p>
          <a:p>
            <a:pPr marL="1009650" lvl="1" indent="-609600">
              <a:buFontTx/>
              <a:buAutoNum type="arabicPeriod"/>
            </a:pPr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write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endParaRPr lang="es-MX" dirty="0" smtClean="0"/>
          </a:p>
          <a:p>
            <a:pPr marL="609600" indent="-609600">
              <a:buFontTx/>
              <a:buAutoNum type="arabicPeriod"/>
            </a:pPr>
            <a:r>
              <a:rPr lang="es-MX" dirty="0" err="1" smtClean="0"/>
              <a:t>Main</a:t>
            </a:r>
            <a:r>
              <a:rPr lang="es-MX" dirty="0" smtClean="0"/>
              <a:t> </a:t>
            </a:r>
            <a:r>
              <a:rPr lang="es-MX" dirty="0" err="1" smtClean="0"/>
              <a:t>parts</a:t>
            </a:r>
            <a:r>
              <a:rPr lang="es-MX" dirty="0" smtClean="0"/>
              <a:t> of a </a:t>
            </a:r>
            <a:r>
              <a:rPr lang="es-MX" dirty="0" err="1" smtClean="0"/>
              <a:t>thesis</a:t>
            </a:r>
            <a:endParaRPr lang="es-MX" dirty="0" smtClean="0"/>
          </a:p>
          <a:p>
            <a:pPr marL="1009650" lvl="1" indent="-609600">
              <a:buFontTx/>
              <a:buAutoNum type="arabicPeriod"/>
            </a:pPr>
            <a:r>
              <a:rPr lang="es-MX" dirty="0" err="1" smtClean="0"/>
              <a:t>Research</a:t>
            </a:r>
            <a:r>
              <a:rPr lang="es-MX" dirty="0" smtClean="0"/>
              <a:t> </a:t>
            </a:r>
            <a:r>
              <a:rPr lang="es-MX" dirty="0" err="1" smtClean="0"/>
              <a:t>Questions</a:t>
            </a:r>
            <a:endParaRPr lang="es-MX" dirty="0" smtClean="0"/>
          </a:p>
          <a:p>
            <a:pPr marL="1009650" lvl="1" indent="-609600">
              <a:buFontTx/>
              <a:buAutoNum type="arabicPeriod"/>
            </a:pPr>
            <a:r>
              <a:rPr lang="es-MX" dirty="0" err="1" smtClean="0"/>
              <a:t>Goals</a:t>
            </a:r>
            <a:endParaRPr lang="es-MX" dirty="0" smtClean="0"/>
          </a:p>
          <a:p>
            <a:pPr marL="1009650" lvl="1" indent="-609600">
              <a:buFontTx/>
              <a:buAutoNum type="arabicPeriod"/>
            </a:pPr>
            <a:r>
              <a:rPr lang="es-MX" dirty="0" err="1" smtClean="0"/>
              <a:t>Experiments</a:t>
            </a:r>
            <a:r>
              <a:rPr lang="es-MX" dirty="0" smtClean="0"/>
              <a:t> and </a:t>
            </a:r>
            <a:r>
              <a:rPr lang="es-MX" dirty="0" err="1" smtClean="0"/>
              <a:t>Methodology</a:t>
            </a:r>
            <a:endParaRPr lang="es-MX" dirty="0" smtClean="0"/>
          </a:p>
          <a:p>
            <a:pPr marL="609600" indent="-609600">
              <a:buFontTx/>
              <a:buAutoNum type="arabicPeriod"/>
            </a:pPr>
            <a:endParaRPr lang="es-MX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The actors</a:t>
            </a:r>
            <a:endParaRPr lang="es-E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student</a:t>
            </a:r>
          </a:p>
          <a:p>
            <a:r>
              <a:rPr lang="en-US" smtClean="0"/>
              <a:t>The supervisor</a:t>
            </a:r>
          </a:p>
          <a:p>
            <a:r>
              <a:rPr lang="en-US" smtClean="0"/>
              <a:t>The thesis committee</a:t>
            </a:r>
          </a:p>
          <a:p>
            <a:r>
              <a:rPr lang="en-US" smtClean="0"/>
              <a:t>The panel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52B9-49BF-AC42-9F4A-AFD7788C9901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8A94-F6B5-874F-9691-63B0E42B4D4D}" type="slidenum">
              <a:rPr lang="es-ES_tradnl" smtClean="0"/>
              <a:pPr/>
              <a:t>20</a:t>
            </a:fld>
            <a:endParaRPr lang="es-ES_tradn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The student</a:t>
            </a:r>
            <a:endParaRPr lang="es-ES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 err="1" smtClean="0"/>
              <a:t>You</a:t>
            </a:r>
            <a:r>
              <a:rPr lang="es-MX" dirty="0" smtClean="0"/>
              <a:t>!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 </a:t>
            </a:r>
            <a:r>
              <a:rPr lang="es-MX" dirty="0" err="1" smtClean="0"/>
              <a:t>carrying</a:t>
            </a:r>
            <a:r>
              <a:rPr lang="es-MX" dirty="0" smtClean="0"/>
              <a:t> </a:t>
            </a:r>
            <a:r>
              <a:rPr lang="es-MX" dirty="0" err="1" smtClean="0"/>
              <a:t>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project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err="1" smtClean="0"/>
              <a:t>Responsible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:</a:t>
            </a:r>
          </a:p>
          <a:p>
            <a:pPr lvl="1"/>
            <a:r>
              <a:rPr lang="es-MX" dirty="0" err="1" smtClean="0"/>
              <a:t>Solving</a:t>
            </a:r>
            <a:r>
              <a:rPr lang="es-MX" dirty="0" smtClean="0"/>
              <a:t>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problems</a:t>
            </a:r>
            <a:r>
              <a:rPr lang="es-MX" dirty="0" smtClean="0"/>
              <a:t> </a:t>
            </a:r>
            <a:r>
              <a:rPr lang="es-MX" dirty="0" err="1" smtClean="0"/>
              <a:t>related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endParaRPr lang="es-MX" dirty="0" smtClean="0"/>
          </a:p>
          <a:p>
            <a:pPr lvl="1"/>
            <a:r>
              <a:rPr lang="es-MX" dirty="0" err="1" smtClean="0"/>
              <a:t>Carry</a:t>
            </a:r>
            <a:r>
              <a:rPr lang="es-MX" dirty="0" smtClean="0"/>
              <a:t> </a:t>
            </a:r>
            <a:r>
              <a:rPr lang="es-MX" dirty="0" err="1" smtClean="0"/>
              <a:t>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experiments</a:t>
            </a:r>
            <a:endParaRPr lang="es-MX" dirty="0" smtClean="0"/>
          </a:p>
          <a:p>
            <a:pPr lvl="1"/>
            <a:r>
              <a:rPr lang="es-MX" dirty="0" err="1" smtClean="0"/>
              <a:t>Proposing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solutions</a:t>
            </a:r>
            <a:endParaRPr lang="es-MX" dirty="0" smtClean="0"/>
          </a:p>
          <a:p>
            <a:pPr lvl="1"/>
            <a:r>
              <a:rPr lang="es-MX" dirty="0" err="1" smtClean="0"/>
              <a:t>Writing</a:t>
            </a:r>
            <a:r>
              <a:rPr lang="es-MX" dirty="0" smtClean="0"/>
              <a:t> and </a:t>
            </a:r>
            <a:r>
              <a:rPr lang="es-MX" dirty="0" err="1" smtClean="0"/>
              <a:t>submitting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protocol</a:t>
            </a:r>
            <a:r>
              <a:rPr lang="es-MX" dirty="0" smtClean="0"/>
              <a:t>,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 and </a:t>
            </a:r>
            <a:r>
              <a:rPr lang="es-MX" dirty="0" err="1" smtClean="0"/>
              <a:t>any</a:t>
            </a:r>
            <a:r>
              <a:rPr lang="es-MX" dirty="0" smtClean="0"/>
              <a:t> </a:t>
            </a:r>
            <a:r>
              <a:rPr lang="es-MX" dirty="0" err="1" smtClean="0"/>
              <a:t>papers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result</a:t>
            </a:r>
            <a:endParaRPr lang="es-MX" dirty="0" smtClean="0"/>
          </a:p>
          <a:p>
            <a:pPr lvl="1"/>
            <a:r>
              <a:rPr lang="es-MX" dirty="0" err="1" smtClean="0"/>
              <a:t>Successful</a:t>
            </a:r>
            <a:r>
              <a:rPr lang="es-MX" dirty="0" smtClean="0"/>
              <a:t> </a:t>
            </a:r>
            <a:r>
              <a:rPr lang="es-MX" dirty="0" err="1" smtClean="0"/>
              <a:t>finalization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endParaRPr lang="es-MX" dirty="0" smtClean="0"/>
          </a:p>
          <a:p>
            <a:pPr lvl="2"/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something</a:t>
            </a:r>
            <a:r>
              <a:rPr lang="es-MX" dirty="0" smtClean="0"/>
              <a:t> </a:t>
            </a:r>
            <a:r>
              <a:rPr lang="es-MX" dirty="0" err="1" smtClean="0"/>
              <a:t>goes</a:t>
            </a:r>
            <a:r>
              <a:rPr lang="es-MX" dirty="0" smtClean="0"/>
              <a:t> </a:t>
            </a:r>
            <a:r>
              <a:rPr lang="es-MX" dirty="0" err="1" smtClean="0"/>
              <a:t>wrong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fault</a:t>
            </a:r>
            <a:r>
              <a:rPr lang="es-MX" dirty="0" smtClean="0"/>
              <a:t>, so do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blame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supervisor.</a:t>
            </a:r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quality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 (legal)</a:t>
            </a:r>
          </a:p>
          <a:p>
            <a:pPr lvl="1"/>
            <a:r>
              <a:rPr lang="es-MX" dirty="0" err="1" smtClean="0"/>
              <a:t>Finding</a:t>
            </a:r>
            <a:r>
              <a:rPr lang="es-MX" dirty="0" smtClean="0"/>
              <a:t> </a:t>
            </a:r>
            <a:r>
              <a:rPr lang="es-MX" dirty="0" err="1" smtClean="0"/>
              <a:t>funding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his</a:t>
            </a:r>
            <a:r>
              <a:rPr lang="es-MX" dirty="0" smtClean="0"/>
              <a:t>/</a:t>
            </a:r>
            <a:r>
              <a:rPr lang="es-MX" dirty="0" err="1" smtClean="0"/>
              <a:t>her</a:t>
            </a:r>
            <a:r>
              <a:rPr lang="es-MX" dirty="0" smtClean="0"/>
              <a:t> </a:t>
            </a:r>
            <a:r>
              <a:rPr lang="es-MX" dirty="0" err="1" smtClean="0"/>
              <a:t>conference</a:t>
            </a:r>
            <a:r>
              <a:rPr lang="es-MX" dirty="0" smtClean="0"/>
              <a:t> </a:t>
            </a:r>
            <a:r>
              <a:rPr lang="es-MX" dirty="0" err="1" smtClean="0"/>
              <a:t>attendance</a:t>
            </a:r>
            <a:endParaRPr lang="es-MX" dirty="0" smtClean="0"/>
          </a:p>
          <a:p>
            <a:pPr lvl="1"/>
            <a:endParaRPr lang="es-MX" dirty="0" smtClean="0"/>
          </a:p>
          <a:p>
            <a:r>
              <a:rPr lang="es-MX" dirty="0" err="1" smtClean="0"/>
              <a:t>Entitled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:</a:t>
            </a:r>
          </a:p>
          <a:p>
            <a:pPr lvl="1"/>
            <a:r>
              <a:rPr lang="es-MX" dirty="0" err="1" smtClean="0"/>
              <a:t>Institutional</a:t>
            </a:r>
            <a:r>
              <a:rPr lang="es-MX" dirty="0" smtClean="0"/>
              <a:t> </a:t>
            </a:r>
            <a:r>
              <a:rPr lang="es-MX" dirty="0" err="1" smtClean="0"/>
              <a:t>support</a:t>
            </a:r>
            <a:endParaRPr lang="es-MX" dirty="0" smtClean="0"/>
          </a:p>
          <a:p>
            <a:pPr lvl="1"/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adequate</a:t>
            </a:r>
            <a:r>
              <a:rPr lang="es-MX" dirty="0" smtClean="0"/>
              <a:t> </a:t>
            </a:r>
            <a:r>
              <a:rPr lang="es-MX" dirty="0" err="1" smtClean="0"/>
              <a:t>supervision</a:t>
            </a:r>
            <a:endParaRPr lang="es-MX" dirty="0" smtClean="0"/>
          </a:p>
          <a:p>
            <a:pPr lvl="2"/>
            <a:r>
              <a:rPr lang="es-ES" dirty="0" err="1" smtClean="0"/>
              <a:t>That’s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mean </a:t>
            </a:r>
            <a:r>
              <a:rPr lang="es-ES" dirty="0" err="1" smtClean="0"/>
              <a:t>babysitting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39BA-D8EE-3A43-BDA9-97CF52BC7214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89FD-F83A-D64B-B4D9-50111C222D49}" type="slidenum">
              <a:rPr lang="es-ES_tradnl" smtClean="0"/>
              <a:pPr/>
              <a:t>21</a:t>
            </a:fld>
            <a:endParaRPr lang="es-ES_tradn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The supervisor</a:t>
            </a:r>
            <a:endParaRPr lang="es-E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err="1" smtClean="0"/>
              <a:t>Whether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 </a:t>
            </a:r>
            <a:r>
              <a:rPr lang="es-MX" dirty="0" err="1" smtClean="0"/>
              <a:t>who</a:t>
            </a:r>
            <a:r>
              <a:rPr lang="es-MX" dirty="0" smtClean="0"/>
              <a:t> </a:t>
            </a:r>
            <a:r>
              <a:rPr lang="es-MX" dirty="0" err="1" smtClean="0"/>
              <a:t>originally</a:t>
            </a:r>
            <a:r>
              <a:rPr lang="es-MX" dirty="0" smtClean="0"/>
              <a:t> </a:t>
            </a:r>
            <a:r>
              <a:rPr lang="es-MX" dirty="0" err="1" smtClean="0"/>
              <a:t>offered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topic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chosen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That’s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boss</a:t>
            </a:r>
            <a:r>
              <a:rPr lang="es-MX" dirty="0" smtClean="0"/>
              <a:t>, </a:t>
            </a:r>
            <a:r>
              <a:rPr lang="es-MX" dirty="0" err="1" smtClean="0"/>
              <a:t>just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companion</a:t>
            </a:r>
            <a:r>
              <a:rPr lang="es-MX" dirty="0" smtClean="0"/>
              <a:t>!</a:t>
            </a:r>
          </a:p>
          <a:p>
            <a:pPr lvl="1"/>
            <a:r>
              <a:rPr lang="es-MX" dirty="0" smtClean="0"/>
              <a:t>In </a:t>
            </a:r>
            <a:r>
              <a:rPr lang="es-MX" dirty="0" err="1" smtClean="0"/>
              <a:t>every</a:t>
            </a:r>
            <a:r>
              <a:rPr lang="es-MX" dirty="0" smtClean="0"/>
              <a:t> </a:t>
            </a:r>
            <a:r>
              <a:rPr lang="es-MX" dirty="0" err="1" smtClean="0"/>
              <a:t>aspect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r>
              <a:rPr lang="es-MX" dirty="0" smtClean="0"/>
              <a:t>,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word</a:t>
            </a:r>
            <a:r>
              <a:rPr lang="es-MX" dirty="0" smtClean="0"/>
              <a:t>. </a:t>
            </a:r>
            <a:r>
              <a:rPr lang="es-MX" dirty="0" err="1" smtClean="0"/>
              <a:t>It’s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,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his</a:t>
            </a:r>
            <a:r>
              <a:rPr lang="es-MX" dirty="0" smtClean="0"/>
              <a:t>/</a:t>
            </a:r>
            <a:r>
              <a:rPr lang="es-MX" dirty="0" err="1" smtClean="0"/>
              <a:t>hers</a:t>
            </a:r>
            <a:r>
              <a:rPr lang="es-MX" dirty="0" smtClean="0"/>
              <a:t>.</a:t>
            </a:r>
          </a:p>
          <a:p>
            <a:pPr lvl="1"/>
            <a:endParaRPr lang="es-MX" dirty="0" smtClean="0"/>
          </a:p>
          <a:p>
            <a:r>
              <a:rPr lang="es-MX" dirty="0" err="1" smtClean="0"/>
              <a:t>Responsible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:</a:t>
            </a:r>
          </a:p>
          <a:p>
            <a:pPr lvl="1"/>
            <a:r>
              <a:rPr lang="es-MX" dirty="0" err="1" smtClean="0"/>
              <a:t>Providing</a:t>
            </a:r>
            <a:r>
              <a:rPr lang="es-MX" dirty="0" smtClean="0"/>
              <a:t> </a:t>
            </a:r>
            <a:r>
              <a:rPr lang="es-MX" dirty="0" err="1" smtClean="0"/>
              <a:t>adequate</a:t>
            </a:r>
            <a:r>
              <a:rPr lang="es-MX" dirty="0" smtClean="0"/>
              <a:t> </a:t>
            </a:r>
            <a:r>
              <a:rPr lang="es-MX" dirty="0" err="1" smtClean="0"/>
              <a:t>guidance</a:t>
            </a:r>
            <a:r>
              <a:rPr lang="es-MX" dirty="0" smtClean="0"/>
              <a:t>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throughout</a:t>
            </a:r>
            <a:endParaRPr lang="es-MX" dirty="0" smtClean="0"/>
          </a:p>
          <a:p>
            <a:pPr lvl="1"/>
            <a:r>
              <a:rPr lang="es-MX" dirty="0" err="1" smtClean="0"/>
              <a:t>Providing</a:t>
            </a:r>
            <a:r>
              <a:rPr lang="es-MX" dirty="0" smtClean="0"/>
              <a:t> </a:t>
            </a:r>
            <a:r>
              <a:rPr lang="es-MX" dirty="0" err="1" smtClean="0"/>
              <a:t>starting</a:t>
            </a:r>
            <a:r>
              <a:rPr lang="es-MX" dirty="0" smtClean="0"/>
              <a:t> </a:t>
            </a:r>
            <a:r>
              <a:rPr lang="es-MX" dirty="0" err="1" smtClean="0"/>
              <a:t>knowledge</a:t>
            </a:r>
            <a:r>
              <a:rPr lang="es-MX" dirty="0" smtClean="0"/>
              <a:t>/</a:t>
            </a:r>
            <a:r>
              <a:rPr lang="es-MX" dirty="0" err="1" smtClean="0"/>
              <a:t>context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problem</a:t>
            </a:r>
            <a:endParaRPr lang="es-MX" dirty="0" smtClean="0"/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quality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 (moral)</a:t>
            </a:r>
          </a:p>
          <a:p>
            <a:pPr lvl="1"/>
            <a:r>
              <a:rPr lang="es-MX" dirty="0" err="1" smtClean="0"/>
              <a:t>Ensuring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 </a:t>
            </a:r>
            <a:r>
              <a:rPr lang="es-MX" dirty="0" err="1" smtClean="0"/>
              <a:t>finishes</a:t>
            </a:r>
            <a:r>
              <a:rPr lang="es-MX" dirty="0" smtClean="0"/>
              <a:t> in time and </a:t>
            </a:r>
            <a:r>
              <a:rPr lang="es-MX" dirty="0" err="1" smtClean="0"/>
              <a:t>form</a:t>
            </a:r>
            <a:endParaRPr lang="es-MX" dirty="0" smtClean="0"/>
          </a:p>
          <a:p>
            <a:pPr lvl="2"/>
            <a:r>
              <a:rPr lang="es-MX" dirty="0" smtClean="0"/>
              <a:t>…</a:t>
            </a:r>
            <a:r>
              <a:rPr lang="es-MX" dirty="0" err="1" smtClean="0"/>
              <a:t>despite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student’s</a:t>
            </a:r>
            <a:r>
              <a:rPr lang="es-MX" dirty="0" smtClean="0"/>
              <a:t> </a:t>
            </a:r>
            <a:r>
              <a:rPr lang="es-MX" dirty="0" err="1" smtClean="0"/>
              <a:t>best</a:t>
            </a:r>
            <a:r>
              <a:rPr lang="es-MX" dirty="0" smtClean="0"/>
              <a:t> </a:t>
            </a:r>
            <a:r>
              <a:rPr lang="es-MX" dirty="0" err="1" smtClean="0"/>
              <a:t>efforts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…</a:t>
            </a:r>
          </a:p>
          <a:p>
            <a:pPr lvl="2"/>
            <a:endParaRPr lang="es-MX" dirty="0" smtClean="0"/>
          </a:p>
          <a:p>
            <a:r>
              <a:rPr lang="es-MX" dirty="0" err="1" smtClean="0"/>
              <a:t>Entitled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:</a:t>
            </a:r>
          </a:p>
          <a:p>
            <a:pPr lvl="1"/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appropriate</a:t>
            </a:r>
            <a:r>
              <a:rPr lang="es-MX" dirty="0" smtClean="0"/>
              <a:t>, </a:t>
            </a:r>
            <a:r>
              <a:rPr lang="es-MX" dirty="0" err="1" smtClean="0"/>
              <a:t>co-authorships</a:t>
            </a:r>
            <a:r>
              <a:rPr lang="es-MX" dirty="0" smtClean="0"/>
              <a:t> in </a:t>
            </a:r>
            <a:r>
              <a:rPr lang="es-MX" dirty="0" err="1" smtClean="0"/>
              <a:t>publications</a:t>
            </a:r>
            <a:endParaRPr lang="es-MX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1EB6-E3F3-3A4B-91BD-3523C35C735A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D4654-7846-D143-82E0-42A7E85E781E}" type="slidenum">
              <a:rPr lang="es-ES_tradnl" smtClean="0"/>
              <a:pPr/>
              <a:t>22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The supervisor</a:t>
            </a:r>
            <a:endParaRPr lang="es-E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dirty="0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responsible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solving</a:t>
            </a:r>
            <a:r>
              <a:rPr lang="es-MX" dirty="0" smtClean="0"/>
              <a:t> </a:t>
            </a:r>
            <a:r>
              <a:rPr lang="es-MX" dirty="0" err="1" smtClean="0"/>
              <a:t>anything</a:t>
            </a:r>
            <a:r>
              <a:rPr lang="es-MX" dirty="0" smtClean="0"/>
              <a:t> at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 </a:t>
            </a:r>
            <a:r>
              <a:rPr lang="es-MX" dirty="0" err="1" smtClean="0"/>
              <a:t>shall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assume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his</a:t>
            </a:r>
            <a:r>
              <a:rPr lang="es-MX" dirty="0" smtClean="0"/>
              <a:t> supervisor </a:t>
            </a:r>
            <a:r>
              <a:rPr lang="es-MX" dirty="0" err="1" smtClean="0"/>
              <a:t>knows</a:t>
            </a:r>
            <a:r>
              <a:rPr lang="es-MX" dirty="0" smtClean="0"/>
              <a:t> </a:t>
            </a:r>
            <a:r>
              <a:rPr lang="es-MX" dirty="0" err="1" smtClean="0"/>
              <a:t>everything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topic</a:t>
            </a:r>
            <a:endParaRPr lang="es-MX" dirty="0" smtClean="0"/>
          </a:p>
          <a:p>
            <a:pPr lvl="1"/>
            <a:r>
              <a:rPr lang="es-MX" dirty="0" err="1" smtClean="0"/>
              <a:t>Moreover</a:t>
            </a:r>
            <a:r>
              <a:rPr lang="es-MX" dirty="0" smtClean="0"/>
              <a:t>, </a:t>
            </a:r>
            <a:r>
              <a:rPr lang="es-MX" dirty="0" err="1" smtClean="0"/>
              <a:t>after</a:t>
            </a:r>
            <a:r>
              <a:rPr lang="es-MX" dirty="0" smtClean="0"/>
              <a:t> a </a:t>
            </a:r>
            <a:r>
              <a:rPr lang="es-MX" dirty="0" err="1" smtClean="0"/>
              <a:t>year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so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 </a:t>
            </a:r>
            <a:r>
              <a:rPr lang="es-MX" dirty="0" err="1" smtClean="0"/>
              <a:t>ought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surpass</a:t>
            </a:r>
            <a:r>
              <a:rPr lang="es-MX" dirty="0" smtClean="0"/>
              <a:t> </a:t>
            </a:r>
            <a:r>
              <a:rPr lang="es-MX" dirty="0" err="1" smtClean="0"/>
              <a:t>his</a:t>
            </a:r>
            <a:r>
              <a:rPr lang="es-MX" dirty="0" smtClean="0"/>
              <a:t> supervisor in </a:t>
            </a:r>
            <a:r>
              <a:rPr lang="es-MX" dirty="0" err="1" smtClean="0"/>
              <a:t>knowledge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topic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err="1" smtClean="0"/>
              <a:t>Often</a:t>
            </a:r>
            <a:r>
              <a:rPr lang="es-MX" dirty="0" smtClean="0"/>
              <a:t> can </a:t>
            </a:r>
            <a:r>
              <a:rPr lang="es-MX" dirty="0" err="1" smtClean="0"/>
              <a:t>recommend</a:t>
            </a:r>
            <a:r>
              <a:rPr lang="es-MX" dirty="0" smtClean="0"/>
              <a:t> </a:t>
            </a:r>
            <a:r>
              <a:rPr lang="es-MX" dirty="0" err="1" smtClean="0"/>
              <a:t>bibliography</a:t>
            </a:r>
            <a:r>
              <a:rPr lang="es-MX" dirty="0" smtClean="0"/>
              <a:t> and </a:t>
            </a:r>
            <a:r>
              <a:rPr lang="es-MX" dirty="0" err="1" smtClean="0"/>
              <a:t>references</a:t>
            </a:r>
            <a:endParaRPr lang="es-MX" dirty="0" smtClean="0"/>
          </a:p>
          <a:p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help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a </a:t>
            </a:r>
            <a:r>
              <a:rPr lang="es-MX" dirty="0" err="1" smtClean="0"/>
              <a:t>degree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writing</a:t>
            </a:r>
            <a:r>
              <a:rPr lang="es-MX" dirty="0" smtClean="0"/>
              <a:t> and </a:t>
            </a:r>
            <a:r>
              <a:rPr lang="es-MX" dirty="0" err="1" smtClean="0"/>
              <a:t>proof</a:t>
            </a:r>
            <a:r>
              <a:rPr lang="es-MX" dirty="0" smtClean="0"/>
              <a:t> </a:t>
            </a:r>
            <a:r>
              <a:rPr lang="es-MX" dirty="0" err="1" smtClean="0"/>
              <a:t>reading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endParaRPr lang="es-MX" dirty="0" smtClean="0"/>
          </a:p>
          <a:p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suggest</a:t>
            </a:r>
            <a:r>
              <a:rPr lang="es-MX" dirty="0" smtClean="0"/>
              <a:t> a </a:t>
            </a:r>
            <a:r>
              <a:rPr lang="es-MX" dirty="0" err="1" smtClean="0"/>
              <a:t>publication</a:t>
            </a:r>
            <a:r>
              <a:rPr lang="es-MX" dirty="0" smtClean="0"/>
              <a:t> </a:t>
            </a:r>
            <a:r>
              <a:rPr lang="es-MX" dirty="0" err="1" smtClean="0"/>
              <a:t>strategy</a:t>
            </a:r>
            <a:endParaRPr lang="es-MX" dirty="0" smtClean="0"/>
          </a:p>
          <a:p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help</a:t>
            </a:r>
            <a:r>
              <a:rPr lang="es-MX" dirty="0" smtClean="0"/>
              <a:t> in </a:t>
            </a:r>
            <a:r>
              <a:rPr lang="es-MX" dirty="0" err="1" smtClean="0"/>
              <a:t>funding</a:t>
            </a:r>
            <a:r>
              <a:rPr lang="es-MX" dirty="0" smtClean="0"/>
              <a:t> </a:t>
            </a:r>
            <a:r>
              <a:rPr lang="es-MX" dirty="0" err="1" smtClean="0"/>
              <a:t>search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conference</a:t>
            </a:r>
            <a:r>
              <a:rPr lang="es-MX" dirty="0" smtClean="0"/>
              <a:t> </a:t>
            </a:r>
            <a:r>
              <a:rPr lang="es-MX" dirty="0" err="1" smtClean="0"/>
              <a:t>attendance</a:t>
            </a:r>
            <a:endParaRPr lang="es-MX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70F4-648C-B641-9794-05D458683F01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612E-F362-9D43-B72D-ECC56E5A962A}" type="slidenum">
              <a:rPr lang="es-ES_tradnl" smtClean="0"/>
              <a:pPr/>
              <a:t>23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The supervisor</a:t>
            </a:r>
            <a:endParaRPr lang="es-ES_tradnl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The</a:t>
            </a:r>
            <a:r>
              <a:rPr lang="es-MX" dirty="0" smtClean="0"/>
              <a:t> supervisor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responsible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quality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, as in time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become</a:t>
            </a:r>
            <a:r>
              <a:rPr lang="es-MX" dirty="0" smtClean="0"/>
              <a:t> </a:t>
            </a:r>
            <a:r>
              <a:rPr lang="es-MX" dirty="0" err="1" smtClean="0"/>
              <a:t>part</a:t>
            </a:r>
            <a:r>
              <a:rPr lang="es-MX" dirty="0" smtClean="0"/>
              <a:t> of </a:t>
            </a:r>
            <a:r>
              <a:rPr lang="es-MX" dirty="0" err="1" smtClean="0"/>
              <a:t>his</a:t>
            </a:r>
            <a:r>
              <a:rPr lang="es-MX" dirty="0" smtClean="0"/>
              <a:t> CV and </a:t>
            </a:r>
            <a:r>
              <a:rPr lang="es-MX" dirty="0" err="1" smtClean="0"/>
              <a:t>consequently</a:t>
            </a:r>
            <a:r>
              <a:rPr lang="es-MX" dirty="0" smtClean="0"/>
              <a:t> </a:t>
            </a:r>
            <a:r>
              <a:rPr lang="es-MX" dirty="0" err="1" smtClean="0"/>
              <a:t>linked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his</a:t>
            </a:r>
            <a:r>
              <a:rPr lang="es-MX" dirty="0" smtClean="0"/>
              <a:t>/</a:t>
            </a:r>
            <a:r>
              <a:rPr lang="es-MX" dirty="0" err="1" smtClean="0"/>
              <a:t>her</a:t>
            </a:r>
            <a:r>
              <a:rPr lang="es-MX" dirty="0" smtClean="0"/>
              <a:t> </a:t>
            </a:r>
            <a:r>
              <a:rPr lang="es-MX" dirty="0" err="1" smtClean="0"/>
              <a:t>reputation</a:t>
            </a:r>
            <a:endParaRPr lang="es-MX" dirty="0" smtClean="0"/>
          </a:p>
          <a:p>
            <a:r>
              <a:rPr lang="es-MX" dirty="0" err="1" smtClean="0"/>
              <a:t>However</a:t>
            </a:r>
            <a:endParaRPr lang="es-MX" dirty="0" smtClean="0"/>
          </a:p>
          <a:p>
            <a:pPr lvl="1"/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responsibility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only</a:t>
            </a:r>
            <a:r>
              <a:rPr lang="es-MX" dirty="0" smtClean="0"/>
              <a:t> moral, </a:t>
            </a:r>
            <a:r>
              <a:rPr lang="es-MX" dirty="0" err="1" smtClean="0"/>
              <a:t>not</a:t>
            </a:r>
            <a:r>
              <a:rPr lang="es-MX" dirty="0" smtClean="0"/>
              <a:t> legal.</a:t>
            </a:r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free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submit</a:t>
            </a:r>
            <a:r>
              <a:rPr lang="es-MX" dirty="0" smtClean="0"/>
              <a:t> </a:t>
            </a:r>
            <a:r>
              <a:rPr lang="es-MX" dirty="0" err="1" smtClean="0"/>
              <a:t>his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 </a:t>
            </a:r>
            <a:r>
              <a:rPr lang="es-MX" dirty="0" err="1" smtClean="0"/>
              <a:t>even</a:t>
            </a:r>
            <a:r>
              <a:rPr lang="es-MX" dirty="0" smtClean="0"/>
              <a:t> </a:t>
            </a:r>
            <a:r>
              <a:rPr lang="es-MX" dirty="0" err="1" smtClean="0"/>
              <a:t>without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consent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supervisor and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obliged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comply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any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supervisor </a:t>
            </a:r>
            <a:r>
              <a:rPr lang="es-MX" dirty="0" err="1" smtClean="0"/>
              <a:t>recommendations</a:t>
            </a:r>
            <a:r>
              <a:rPr lang="es-MX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DDC3-0B2A-DC41-B897-CC08FBA20929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89CE-CA59-2641-B65E-F27482E1B47F}" type="slidenum">
              <a:rPr lang="es-ES_tradnl" smtClean="0"/>
              <a:pPr/>
              <a:t>24</a:t>
            </a:fld>
            <a:endParaRPr lang="es-ES_tradn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The thesis committee</a:t>
            </a:r>
            <a:endParaRPr lang="es-ES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4 </a:t>
            </a:r>
            <a:r>
              <a:rPr lang="es-MX" dirty="0" err="1" smtClean="0"/>
              <a:t>members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faculty</a:t>
            </a:r>
            <a:r>
              <a:rPr lang="es-MX" dirty="0" smtClean="0"/>
              <a:t> plus 1 </a:t>
            </a:r>
            <a:r>
              <a:rPr lang="es-MX" dirty="0" err="1" smtClean="0"/>
              <a:t>external</a:t>
            </a:r>
            <a:endParaRPr lang="es-MX" dirty="0" smtClean="0"/>
          </a:p>
          <a:p>
            <a:pPr lvl="1"/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expertise</a:t>
            </a:r>
            <a:r>
              <a:rPr lang="es-MX" dirty="0" smtClean="0"/>
              <a:t> </a:t>
            </a:r>
            <a:r>
              <a:rPr lang="es-MX" dirty="0" err="1" smtClean="0"/>
              <a:t>related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topic</a:t>
            </a:r>
            <a:r>
              <a:rPr lang="es-MX" dirty="0" smtClean="0"/>
              <a:t>,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offers</a:t>
            </a:r>
            <a:r>
              <a:rPr lang="es-MX" dirty="0" smtClean="0"/>
              <a:t> a </a:t>
            </a:r>
            <a:r>
              <a:rPr lang="es-MX" dirty="0" err="1" smtClean="0"/>
              <a:t>different</a:t>
            </a:r>
            <a:r>
              <a:rPr lang="es-MX" dirty="0" smtClean="0"/>
              <a:t> </a:t>
            </a:r>
            <a:r>
              <a:rPr lang="es-MX" dirty="0" err="1" smtClean="0"/>
              <a:t>point</a:t>
            </a:r>
            <a:r>
              <a:rPr lang="es-MX" dirty="0" smtClean="0"/>
              <a:t> of </a:t>
            </a:r>
            <a:r>
              <a:rPr lang="es-MX" dirty="0" err="1" smtClean="0"/>
              <a:t>view</a:t>
            </a:r>
            <a:endParaRPr lang="es-MX" dirty="0" smtClean="0"/>
          </a:p>
          <a:p>
            <a:r>
              <a:rPr lang="es-MX" dirty="0" err="1" smtClean="0"/>
              <a:t>Ultimately</a:t>
            </a:r>
            <a:r>
              <a:rPr lang="es-MX" dirty="0" smtClean="0"/>
              <a:t> </a:t>
            </a:r>
            <a:r>
              <a:rPr lang="es-MX" dirty="0" err="1" smtClean="0"/>
              <a:t>chosen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faculty</a:t>
            </a:r>
            <a:r>
              <a:rPr lang="es-MX" dirty="0" smtClean="0"/>
              <a:t>,</a:t>
            </a:r>
          </a:p>
          <a:p>
            <a:pPr lvl="1"/>
            <a:r>
              <a:rPr lang="es-MX" dirty="0" smtClean="0"/>
              <a:t>…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 and (</a:t>
            </a:r>
            <a:r>
              <a:rPr lang="es-MX" dirty="0" err="1" smtClean="0"/>
              <a:t>perhaps</a:t>
            </a:r>
            <a:r>
              <a:rPr lang="es-MX" dirty="0" smtClean="0"/>
              <a:t>) </a:t>
            </a:r>
            <a:r>
              <a:rPr lang="es-MX" dirty="0" err="1" smtClean="0"/>
              <a:t>the</a:t>
            </a:r>
            <a:r>
              <a:rPr lang="es-MX" dirty="0" smtClean="0"/>
              <a:t> supervisor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proposed</a:t>
            </a:r>
            <a:r>
              <a:rPr lang="es-MX" dirty="0" smtClean="0"/>
              <a:t> </a:t>
            </a:r>
            <a:r>
              <a:rPr lang="es-MX" dirty="0" err="1" smtClean="0"/>
              <a:t>alternatives</a:t>
            </a:r>
            <a:endParaRPr lang="es-MX" dirty="0" smtClean="0"/>
          </a:p>
          <a:p>
            <a:r>
              <a:rPr lang="es-MX" dirty="0" err="1" smtClean="0"/>
              <a:t>Responsible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:</a:t>
            </a:r>
          </a:p>
          <a:p>
            <a:pPr lvl="1"/>
            <a:r>
              <a:rPr lang="es-MX" dirty="0" err="1" smtClean="0"/>
              <a:t>Periodically</a:t>
            </a:r>
            <a:r>
              <a:rPr lang="es-MX" dirty="0" smtClean="0"/>
              <a:t> </a:t>
            </a:r>
            <a:r>
              <a:rPr lang="es-MX" dirty="0" err="1" smtClean="0"/>
              <a:t>evaluating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 </a:t>
            </a:r>
            <a:r>
              <a:rPr lang="es-MX" dirty="0" err="1" smtClean="0"/>
              <a:t>progress</a:t>
            </a:r>
            <a:endParaRPr lang="es-MX" dirty="0" smtClean="0"/>
          </a:p>
          <a:p>
            <a:pPr lvl="1"/>
            <a:r>
              <a:rPr lang="es-MX" dirty="0" err="1" smtClean="0"/>
              <a:t>Detecting</a:t>
            </a:r>
            <a:r>
              <a:rPr lang="es-MX" dirty="0" smtClean="0"/>
              <a:t> </a:t>
            </a:r>
            <a:r>
              <a:rPr lang="es-MX" dirty="0" err="1" smtClean="0"/>
              <a:t>weaknesses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endParaRPr lang="es-MX" dirty="0" smtClean="0"/>
          </a:p>
          <a:p>
            <a:pPr lvl="1"/>
            <a:r>
              <a:rPr lang="es-MX" dirty="0" err="1" smtClean="0"/>
              <a:t>Providing</a:t>
            </a:r>
            <a:r>
              <a:rPr lang="es-MX" dirty="0" smtClean="0"/>
              <a:t> </a:t>
            </a:r>
            <a:r>
              <a:rPr lang="es-MX" dirty="0" err="1" smtClean="0"/>
              <a:t>suggestions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amending</a:t>
            </a:r>
            <a:r>
              <a:rPr lang="es-MX" dirty="0" smtClean="0"/>
              <a:t> </a:t>
            </a:r>
            <a:r>
              <a:rPr lang="es-MX" dirty="0" err="1" smtClean="0"/>
              <a:t>deviations</a:t>
            </a:r>
            <a:r>
              <a:rPr lang="es-MX" dirty="0" smtClean="0"/>
              <a:t> </a:t>
            </a:r>
            <a:r>
              <a:rPr lang="es-MX" dirty="0" err="1" smtClean="0"/>
              <a:t>menacing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finalization</a:t>
            </a:r>
            <a:r>
              <a:rPr lang="es-MX" dirty="0" smtClean="0"/>
              <a:t> </a:t>
            </a:r>
            <a:r>
              <a:rPr lang="es-MX" dirty="0" err="1" smtClean="0"/>
              <a:t>within</a:t>
            </a:r>
            <a:r>
              <a:rPr lang="es-MX" dirty="0" smtClean="0"/>
              <a:t> time </a:t>
            </a:r>
            <a:r>
              <a:rPr lang="es-MX" dirty="0" err="1" smtClean="0"/>
              <a:t>constraints</a:t>
            </a:r>
            <a:endParaRPr lang="es-MX" dirty="0" smtClean="0"/>
          </a:p>
          <a:p>
            <a:pPr lvl="1"/>
            <a:endParaRPr lang="es-MX" dirty="0" smtClean="0"/>
          </a:p>
          <a:p>
            <a:r>
              <a:rPr lang="es-MX" dirty="0" err="1" smtClean="0"/>
              <a:t>Entitled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:</a:t>
            </a:r>
          </a:p>
          <a:p>
            <a:pPr lvl="1"/>
            <a:r>
              <a:rPr lang="es-MX" dirty="0" err="1" smtClean="0"/>
              <a:t>Being</a:t>
            </a:r>
            <a:r>
              <a:rPr lang="es-MX" dirty="0" smtClean="0"/>
              <a:t> </a:t>
            </a:r>
            <a:r>
              <a:rPr lang="es-MX" dirty="0" err="1" smtClean="0"/>
              <a:t>provided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advances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enough</a:t>
            </a:r>
            <a:r>
              <a:rPr lang="es-MX" dirty="0" smtClean="0"/>
              <a:t> time</a:t>
            </a:r>
          </a:p>
          <a:p>
            <a:pPr lvl="1"/>
            <a:r>
              <a:rPr lang="es-MX" dirty="0" smtClean="0"/>
              <a:t>…in </a:t>
            </a:r>
            <a:r>
              <a:rPr lang="es-MX" dirty="0" err="1" smtClean="0"/>
              <a:t>English</a:t>
            </a: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Spanish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their</a:t>
            </a:r>
            <a:r>
              <a:rPr lang="es-MX" dirty="0" smtClean="0"/>
              <a:t> </a:t>
            </a:r>
            <a:r>
              <a:rPr lang="es-MX" dirty="0" err="1" smtClean="0"/>
              <a:t>first</a:t>
            </a:r>
            <a:r>
              <a:rPr lang="es-MX" dirty="0" smtClean="0"/>
              <a:t> </a:t>
            </a:r>
            <a:r>
              <a:rPr lang="es-MX" dirty="0" err="1" smtClean="0"/>
              <a:t>language</a:t>
            </a:r>
            <a:r>
              <a:rPr lang="es-MX" dirty="0" smtClean="0"/>
              <a:t>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54D1-66E4-6349-820E-7BAF03BDE2BE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4A723-7DAD-1747-9100-B364987F3CCF}" type="slidenum">
              <a:rPr lang="es-ES_tradnl" smtClean="0"/>
              <a:pPr/>
              <a:t>25</a:t>
            </a:fld>
            <a:endParaRPr lang="es-ES_tradn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The panel</a:t>
            </a:r>
            <a:endParaRPr lang="es-E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err="1" smtClean="0"/>
              <a:t>Peers</a:t>
            </a:r>
            <a:r>
              <a:rPr lang="es-MX" dirty="0" smtClean="0"/>
              <a:t> </a:t>
            </a:r>
            <a:r>
              <a:rPr lang="es-MX" dirty="0" err="1" smtClean="0"/>
              <a:t>assessing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final </a:t>
            </a:r>
            <a:r>
              <a:rPr lang="es-MX" dirty="0" err="1" smtClean="0"/>
              <a:t>workpiece</a:t>
            </a:r>
            <a:endParaRPr lang="es-MX" dirty="0" smtClean="0"/>
          </a:p>
          <a:p>
            <a:pPr lvl="1"/>
            <a:r>
              <a:rPr lang="es-MX" dirty="0" err="1" smtClean="0"/>
              <a:t>Experts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field</a:t>
            </a:r>
            <a:endParaRPr lang="es-MX" dirty="0" smtClean="0"/>
          </a:p>
          <a:p>
            <a:pPr lvl="1"/>
            <a:endParaRPr lang="es-MX" dirty="0" smtClean="0"/>
          </a:p>
          <a:p>
            <a:r>
              <a:rPr lang="es-MX" dirty="0" err="1" smtClean="0"/>
              <a:t>Responsible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:</a:t>
            </a:r>
          </a:p>
          <a:p>
            <a:pPr lvl="1"/>
            <a:r>
              <a:rPr lang="es-MX" dirty="0" err="1" smtClean="0"/>
              <a:t>Evaluating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final </a:t>
            </a:r>
            <a:r>
              <a:rPr lang="es-MX" dirty="0" err="1" smtClean="0"/>
              <a:t>thesis</a:t>
            </a:r>
            <a:endParaRPr lang="es-MX" dirty="0" smtClean="0"/>
          </a:p>
          <a:p>
            <a:pPr lvl="1"/>
            <a:r>
              <a:rPr lang="es-MX" dirty="0" err="1" smtClean="0"/>
              <a:t>Rejecting</a:t>
            </a:r>
            <a:r>
              <a:rPr lang="es-MX" dirty="0" smtClean="0"/>
              <a:t> </a:t>
            </a:r>
            <a:r>
              <a:rPr lang="es-MX" dirty="0" err="1" smtClean="0"/>
              <a:t>works</a:t>
            </a:r>
            <a:r>
              <a:rPr lang="es-MX" dirty="0" smtClean="0"/>
              <a:t> </a:t>
            </a:r>
            <a:r>
              <a:rPr lang="es-MX" dirty="0" err="1" smtClean="0"/>
              <a:t>which</a:t>
            </a:r>
            <a:r>
              <a:rPr lang="es-MX" dirty="0" smtClean="0"/>
              <a:t> do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exhibit</a:t>
            </a:r>
            <a:r>
              <a:rPr lang="es-MX" dirty="0" smtClean="0"/>
              <a:t> </a:t>
            </a:r>
            <a:r>
              <a:rPr lang="es-MX" dirty="0" err="1" smtClean="0"/>
              <a:t>originality</a:t>
            </a:r>
            <a:r>
              <a:rPr lang="es-MX" dirty="0" smtClean="0"/>
              <a:t>, </a:t>
            </a:r>
            <a:r>
              <a:rPr lang="es-MX" dirty="0" err="1" smtClean="0"/>
              <a:t>or</a:t>
            </a:r>
            <a:r>
              <a:rPr lang="es-MX" dirty="0" smtClean="0"/>
              <a:t> do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reach</a:t>
            </a:r>
            <a:r>
              <a:rPr lang="es-MX" dirty="0" smtClean="0"/>
              <a:t>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standards</a:t>
            </a:r>
            <a:endParaRPr lang="es-MX" dirty="0" smtClean="0"/>
          </a:p>
          <a:p>
            <a:pPr lvl="1"/>
            <a:endParaRPr lang="es-MX" dirty="0" smtClean="0"/>
          </a:p>
          <a:p>
            <a:r>
              <a:rPr lang="es-MX" dirty="0" err="1" smtClean="0"/>
              <a:t>Entitled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: </a:t>
            </a:r>
          </a:p>
          <a:p>
            <a:pPr lvl="1"/>
            <a:r>
              <a:rPr lang="es-MX" dirty="0" err="1" smtClean="0"/>
              <a:t>Being</a:t>
            </a:r>
            <a:r>
              <a:rPr lang="es-MX" dirty="0" smtClean="0"/>
              <a:t> </a:t>
            </a:r>
            <a:r>
              <a:rPr lang="es-MX" dirty="0" err="1" smtClean="0"/>
              <a:t>provided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advances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enough</a:t>
            </a:r>
            <a:r>
              <a:rPr lang="es-MX" dirty="0" smtClean="0"/>
              <a:t> time</a:t>
            </a:r>
          </a:p>
          <a:p>
            <a:pPr lvl="1"/>
            <a:r>
              <a:rPr lang="es-MX" dirty="0" smtClean="0"/>
              <a:t>…in </a:t>
            </a:r>
            <a:r>
              <a:rPr lang="es-MX" dirty="0" err="1" smtClean="0"/>
              <a:t>English</a:t>
            </a: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Spanish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their</a:t>
            </a:r>
            <a:r>
              <a:rPr lang="es-MX" dirty="0" smtClean="0"/>
              <a:t> </a:t>
            </a:r>
            <a:r>
              <a:rPr lang="es-MX" dirty="0" err="1" smtClean="0"/>
              <a:t>first</a:t>
            </a:r>
            <a:r>
              <a:rPr lang="es-MX" dirty="0" smtClean="0"/>
              <a:t> </a:t>
            </a:r>
            <a:r>
              <a:rPr lang="es-MX" dirty="0" err="1" smtClean="0"/>
              <a:t>language</a:t>
            </a:r>
            <a:r>
              <a:rPr lang="es-MX" dirty="0" smtClean="0"/>
              <a:t>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A62E-7AC3-8F40-BDF3-9B3C08AE66DA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CD93-37EB-3C44-B715-601B4B2F7979}" type="slidenum">
              <a:rPr lang="es-ES_tradnl" smtClean="0"/>
              <a:pPr/>
              <a:t>26</a:t>
            </a:fld>
            <a:endParaRPr lang="es-ES_tradn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write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endParaRPr lang="en-GB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448F-FD37-B74C-A6B7-DD461EC5F6E3}" type="datetime1">
              <a:rPr lang="es-ES_tradnl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Dr. Felipe Orihuela Espina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BE59-CF2D-4446-8501-53788A6893B4}" type="slidenum">
              <a:rPr lang="es-ES_tradnl"/>
              <a:pPr/>
              <a:t>28</a:t>
            </a:fld>
            <a:endParaRPr lang="es-ES_trad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write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endParaRPr lang="es-E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Developing the project</a:t>
            </a:r>
          </a:p>
          <a:p>
            <a:r>
              <a:rPr lang="en-US" dirty="0" smtClean="0"/>
              <a:t>Periodic monitoring by the supervisor and the committee</a:t>
            </a:r>
          </a:p>
          <a:p>
            <a:r>
              <a:rPr lang="en-US" dirty="0" smtClean="0"/>
              <a:t>Writing the document</a:t>
            </a:r>
          </a:p>
          <a:p>
            <a:r>
              <a:rPr lang="en-US" dirty="0" smtClean="0"/>
              <a:t>Formatting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Developing the project</a:t>
            </a:r>
            <a:endParaRPr lang="es-E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A </a:t>
            </a:r>
            <a:r>
              <a:rPr lang="es-MX" dirty="0" err="1" smtClean="0"/>
              <a:t>coarse</a:t>
            </a:r>
            <a:r>
              <a:rPr lang="es-MX" dirty="0" smtClean="0"/>
              <a:t> </a:t>
            </a:r>
            <a:r>
              <a:rPr lang="es-MX" dirty="0" err="1" smtClean="0"/>
              <a:t>overview</a:t>
            </a:r>
            <a:r>
              <a:rPr lang="es-MX" dirty="0" smtClean="0"/>
              <a:t>:</a:t>
            </a:r>
          </a:p>
          <a:p>
            <a:pPr lvl="1"/>
            <a:r>
              <a:rPr lang="es-MX" dirty="0" smtClean="0"/>
              <a:t>Reading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background</a:t>
            </a:r>
            <a:endParaRPr lang="es-MX" dirty="0" smtClean="0"/>
          </a:p>
          <a:p>
            <a:pPr lvl="1"/>
            <a:r>
              <a:rPr lang="es-MX" dirty="0" err="1" smtClean="0"/>
              <a:t>Establish</a:t>
            </a:r>
            <a:r>
              <a:rPr lang="es-MX" dirty="0" smtClean="0"/>
              <a:t> a calendar</a:t>
            </a:r>
          </a:p>
          <a:p>
            <a:pPr lvl="2"/>
            <a:r>
              <a:rPr lang="es-MX" dirty="0" err="1" smtClean="0">
                <a:solidFill>
                  <a:srgbClr val="FF0000"/>
                </a:solidFill>
              </a:rPr>
              <a:t>Tentative</a:t>
            </a:r>
            <a:r>
              <a:rPr lang="es-MX" dirty="0" smtClean="0"/>
              <a:t>: </a:t>
            </a:r>
            <a:r>
              <a:rPr lang="es-MX" dirty="0" err="1" smtClean="0"/>
              <a:t>if</a:t>
            </a:r>
            <a:r>
              <a:rPr lang="es-MX" dirty="0" smtClean="0"/>
              <a:t> no </a:t>
            </a:r>
            <a:r>
              <a:rPr lang="es-MX" dirty="0" err="1" smtClean="0"/>
              <a:t>special</a:t>
            </a:r>
            <a:r>
              <a:rPr lang="es-MX" dirty="0" smtClean="0"/>
              <a:t> </a:t>
            </a:r>
            <a:r>
              <a:rPr lang="es-MX" dirty="0" err="1" smtClean="0"/>
              <a:t>constraints</a:t>
            </a:r>
            <a:r>
              <a:rPr lang="es-MX" dirty="0" smtClean="0"/>
              <a:t> </a:t>
            </a:r>
            <a:r>
              <a:rPr lang="es-MX" dirty="0" err="1" smtClean="0"/>
              <a:t>applied</a:t>
            </a:r>
            <a:r>
              <a:rPr lang="es-MX" dirty="0" smtClean="0"/>
              <a:t>. </a:t>
            </a:r>
            <a:r>
              <a:rPr lang="es-MX" dirty="0" err="1" smtClean="0"/>
              <a:t>Admit</a:t>
            </a:r>
            <a:r>
              <a:rPr lang="es-MX" dirty="0" smtClean="0"/>
              <a:t> </a:t>
            </a:r>
            <a:r>
              <a:rPr lang="es-MX" dirty="0" err="1" smtClean="0"/>
              <a:t>deviations</a:t>
            </a:r>
            <a:endParaRPr lang="es-MX" dirty="0" smtClean="0"/>
          </a:p>
          <a:p>
            <a:pPr lvl="2"/>
            <a:r>
              <a:rPr lang="es-MX" dirty="0" err="1" smtClean="0">
                <a:solidFill>
                  <a:srgbClr val="FF0000"/>
                </a:solidFill>
              </a:rPr>
              <a:t>Imposed</a:t>
            </a:r>
            <a:r>
              <a:rPr lang="es-MX" dirty="0" smtClean="0"/>
              <a:t>: </a:t>
            </a:r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special</a:t>
            </a:r>
            <a:r>
              <a:rPr lang="es-MX" dirty="0" smtClean="0"/>
              <a:t> </a:t>
            </a:r>
            <a:r>
              <a:rPr lang="es-MX" dirty="0" err="1" smtClean="0"/>
              <a:t>project</a:t>
            </a:r>
            <a:r>
              <a:rPr lang="es-MX" dirty="0" smtClean="0"/>
              <a:t> </a:t>
            </a:r>
            <a:r>
              <a:rPr lang="es-MX" dirty="0" err="1" smtClean="0"/>
              <a:t>constraints</a:t>
            </a:r>
            <a:r>
              <a:rPr lang="es-MX" dirty="0" smtClean="0"/>
              <a:t> </a:t>
            </a:r>
            <a:r>
              <a:rPr lang="es-MX" dirty="0" err="1" smtClean="0"/>
              <a:t>applied</a:t>
            </a:r>
            <a:r>
              <a:rPr lang="es-MX" dirty="0" smtClean="0"/>
              <a:t>. </a:t>
            </a:r>
            <a:r>
              <a:rPr lang="es-MX" dirty="0" err="1" smtClean="0"/>
              <a:t>Does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admit</a:t>
            </a:r>
            <a:r>
              <a:rPr lang="es-MX" dirty="0" smtClean="0"/>
              <a:t> </a:t>
            </a:r>
            <a:r>
              <a:rPr lang="es-MX" dirty="0" err="1" smtClean="0"/>
              <a:t>deviations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If</a:t>
            </a:r>
            <a:r>
              <a:rPr lang="es-MX" dirty="0" smtClean="0"/>
              <a:t> in </a:t>
            </a:r>
            <a:r>
              <a:rPr lang="es-MX" dirty="0" err="1" smtClean="0"/>
              <a:t>engineering</a:t>
            </a:r>
            <a:r>
              <a:rPr lang="es-MX" dirty="0" smtClean="0"/>
              <a:t>;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budget</a:t>
            </a:r>
            <a:r>
              <a:rPr lang="es-MX" dirty="0" smtClean="0"/>
              <a:t> </a:t>
            </a:r>
            <a:r>
              <a:rPr lang="es-MX" dirty="0" err="1" smtClean="0"/>
              <a:t>proposal</a:t>
            </a:r>
            <a:endParaRPr lang="es-MX" dirty="0" smtClean="0"/>
          </a:p>
          <a:p>
            <a:pPr lvl="2"/>
            <a:r>
              <a:rPr lang="es-MX" dirty="0" smtClean="0"/>
              <a:t>Inc. </a:t>
            </a:r>
            <a:r>
              <a:rPr lang="es-MX" dirty="0" err="1" smtClean="0"/>
              <a:t>materials</a:t>
            </a:r>
            <a:r>
              <a:rPr lang="es-MX" dirty="0" smtClean="0"/>
              <a:t> and </a:t>
            </a:r>
            <a:r>
              <a:rPr lang="es-MX" dirty="0" err="1" smtClean="0"/>
              <a:t>human</a:t>
            </a:r>
            <a:r>
              <a:rPr lang="es-MX" dirty="0" smtClean="0"/>
              <a:t> </a:t>
            </a:r>
            <a:r>
              <a:rPr lang="es-MX" dirty="0" err="1" smtClean="0"/>
              <a:t>resources</a:t>
            </a:r>
            <a:endParaRPr lang="es-MX" dirty="0" smtClean="0"/>
          </a:p>
          <a:p>
            <a:pPr lvl="1"/>
            <a:r>
              <a:rPr lang="es-MX" dirty="0" err="1" smtClean="0"/>
              <a:t>Launch</a:t>
            </a:r>
            <a:r>
              <a:rPr lang="es-MX" dirty="0" smtClean="0"/>
              <a:t> </a:t>
            </a:r>
            <a:r>
              <a:rPr lang="es-MX" dirty="0" err="1" smtClean="0"/>
              <a:t>hypothesis</a:t>
            </a:r>
            <a:r>
              <a:rPr lang="es-MX" dirty="0" smtClean="0"/>
              <a:t> and </a:t>
            </a:r>
            <a:r>
              <a:rPr lang="es-MX" dirty="0" err="1" smtClean="0"/>
              <a:t>analyse</a:t>
            </a:r>
            <a:r>
              <a:rPr lang="es-MX" dirty="0" smtClean="0"/>
              <a:t> </a:t>
            </a:r>
            <a:r>
              <a:rPr lang="es-MX" dirty="0" err="1" smtClean="0"/>
              <a:t>project</a:t>
            </a:r>
            <a:r>
              <a:rPr lang="es-MX" dirty="0" smtClean="0"/>
              <a:t> </a:t>
            </a:r>
            <a:r>
              <a:rPr lang="es-MX" dirty="0" err="1" smtClean="0"/>
              <a:t>requisites</a:t>
            </a:r>
            <a:r>
              <a:rPr lang="es-MX" dirty="0" smtClean="0"/>
              <a:t> and </a:t>
            </a:r>
            <a:r>
              <a:rPr lang="es-MX" dirty="0" err="1" smtClean="0"/>
              <a:t>demands</a:t>
            </a:r>
            <a:endParaRPr lang="es-MX" dirty="0" smtClean="0"/>
          </a:p>
          <a:p>
            <a:pPr lvl="1"/>
            <a:r>
              <a:rPr lang="es-MX" dirty="0" err="1" smtClean="0"/>
              <a:t>Design</a:t>
            </a:r>
            <a:r>
              <a:rPr lang="es-MX" dirty="0" smtClean="0"/>
              <a:t> and </a:t>
            </a:r>
            <a:r>
              <a:rPr lang="es-MX" dirty="0" err="1" smtClean="0"/>
              <a:t>execute</a:t>
            </a:r>
            <a:r>
              <a:rPr lang="es-MX" dirty="0" smtClean="0"/>
              <a:t> </a:t>
            </a:r>
            <a:r>
              <a:rPr lang="es-MX" dirty="0" err="1" smtClean="0"/>
              <a:t>experiments</a:t>
            </a:r>
            <a:endParaRPr lang="es-MX" dirty="0" smtClean="0"/>
          </a:p>
          <a:p>
            <a:pPr lvl="1"/>
            <a:r>
              <a:rPr lang="es-MX" dirty="0" err="1" smtClean="0"/>
              <a:t>Analyse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data</a:t>
            </a:r>
          </a:p>
          <a:p>
            <a:pPr lvl="1"/>
            <a:r>
              <a:rPr lang="es-MX" dirty="0" err="1" smtClean="0"/>
              <a:t>Write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final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document</a:t>
            </a:r>
            <a:endParaRPr lang="es-MX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1164-EB85-124E-BFF7-060A330DEE47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2D53-4330-A746-839A-716ECB12B791}" type="slidenum">
              <a:rPr lang="es-ES_tradnl" smtClean="0"/>
              <a:pPr/>
              <a:t>29</a:t>
            </a:fld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WHAt</a:t>
            </a:r>
            <a:r>
              <a:rPr lang="es-MX" dirty="0" smtClean="0"/>
              <a:t> IS A THESIS?</a:t>
            </a:r>
            <a:endParaRPr lang="en-GB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Periodic monitoring</a:t>
            </a:r>
            <a:endParaRPr lang="es-E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goal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ensure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finished</a:t>
            </a:r>
            <a:r>
              <a:rPr lang="es-MX" dirty="0" smtClean="0"/>
              <a:t> in </a:t>
            </a:r>
            <a:r>
              <a:rPr lang="es-MX" dirty="0" err="1" smtClean="0"/>
              <a:t>due</a:t>
            </a:r>
            <a:r>
              <a:rPr lang="es-MX" dirty="0" smtClean="0"/>
              <a:t> time and </a:t>
            </a:r>
            <a:r>
              <a:rPr lang="es-MX" dirty="0" err="1" smtClean="0"/>
              <a:t>form</a:t>
            </a:r>
            <a:r>
              <a:rPr lang="es-MX" dirty="0" smtClean="0"/>
              <a:t> </a:t>
            </a:r>
            <a:r>
              <a:rPr lang="es-MX" dirty="0" err="1" smtClean="0"/>
              <a:t>guaranteeing</a:t>
            </a:r>
            <a:r>
              <a:rPr lang="es-MX" dirty="0" smtClean="0"/>
              <a:t> </a:t>
            </a:r>
            <a:r>
              <a:rPr lang="es-MX" dirty="0" err="1" smtClean="0"/>
              <a:t>minimal</a:t>
            </a:r>
            <a:r>
              <a:rPr lang="es-MX" dirty="0" smtClean="0"/>
              <a:t>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quality</a:t>
            </a:r>
            <a:r>
              <a:rPr lang="es-MX" dirty="0" smtClean="0"/>
              <a:t> (and </a:t>
            </a:r>
            <a:r>
              <a:rPr lang="es-MX" dirty="0" err="1" smtClean="0"/>
              <a:t>engineering</a:t>
            </a: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case)</a:t>
            </a:r>
          </a:p>
          <a:p>
            <a:r>
              <a:rPr lang="es-MX" dirty="0" err="1" smtClean="0"/>
              <a:t>Advances</a:t>
            </a:r>
            <a:r>
              <a:rPr lang="es-MX" dirty="0" smtClean="0"/>
              <a:t> </a:t>
            </a:r>
            <a:r>
              <a:rPr lang="es-MX" dirty="0" err="1" smtClean="0"/>
              <a:t>should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check</a:t>
            </a:r>
            <a:r>
              <a:rPr lang="es-MX" dirty="0" smtClean="0"/>
              <a:t> </a:t>
            </a:r>
            <a:r>
              <a:rPr lang="es-MX" dirty="0" err="1" smtClean="0"/>
              <a:t>periodically</a:t>
            </a:r>
            <a:endParaRPr lang="es-MX" dirty="0" smtClean="0"/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most</a:t>
            </a:r>
            <a:r>
              <a:rPr lang="es-MX" dirty="0" smtClean="0"/>
              <a:t> </a:t>
            </a:r>
            <a:r>
              <a:rPr lang="es-MX" dirty="0" err="1" smtClean="0"/>
              <a:t>common</a:t>
            </a:r>
            <a:r>
              <a:rPr lang="es-MX" dirty="0" smtClean="0"/>
              <a:t> </a:t>
            </a:r>
            <a:r>
              <a:rPr lang="es-MX" dirty="0" err="1" smtClean="0"/>
              <a:t>way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monitoring</a:t>
            </a:r>
            <a:r>
              <a:rPr lang="es-MX" dirty="0" smtClean="0"/>
              <a:t> are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bi</a:t>
            </a:r>
            <a:r>
              <a:rPr lang="es-MX" dirty="0" smtClean="0"/>
              <a:t>/</a:t>
            </a:r>
            <a:r>
              <a:rPr lang="es-MX" dirty="0" err="1" smtClean="0"/>
              <a:t>weekly</a:t>
            </a:r>
            <a:r>
              <a:rPr lang="es-MX" dirty="0" smtClean="0"/>
              <a:t> </a:t>
            </a:r>
            <a:r>
              <a:rPr lang="es-MX" dirty="0" err="1" smtClean="0"/>
              <a:t>meetings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supervisor</a:t>
            </a:r>
          </a:p>
          <a:p>
            <a:pPr lvl="1"/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committee</a:t>
            </a:r>
            <a:r>
              <a:rPr lang="es-MX" dirty="0" smtClean="0"/>
              <a:t> </a:t>
            </a:r>
            <a:r>
              <a:rPr lang="es-MX" dirty="0" err="1" smtClean="0"/>
              <a:t>meetings</a:t>
            </a:r>
            <a:r>
              <a:rPr lang="es-MX" dirty="0" smtClean="0"/>
              <a:t> </a:t>
            </a:r>
            <a:r>
              <a:rPr lang="es-MX" dirty="0" err="1" smtClean="0"/>
              <a:t>often</a:t>
            </a:r>
            <a:r>
              <a:rPr lang="es-MX" dirty="0" smtClean="0"/>
              <a:t> </a:t>
            </a:r>
            <a:r>
              <a:rPr lang="es-MX" dirty="0" err="1" smtClean="0"/>
              <a:t>take</a:t>
            </a:r>
            <a:r>
              <a:rPr lang="es-MX" dirty="0" smtClean="0"/>
              <a:t> place </a:t>
            </a:r>
            <a:r>
              <a:rPr lang="es-MX" dirty="0" err="1" smtClean="0"/>
              <a:t>every</a:t>
            </a:r>
            <a:r>
              <a:rPr lang="es-MX" dirty="0" smtClean="0"/>
              <a:t> 6 </a:t>
            </a:r>
            <a:r>
              <a:rPr lang="es-MX" dirty="0" err="1" smtClean="0"/>
              <a:t>months</a:t>
            </a:r>
            <a:r>
              <a:rPr lang="es-MX" dirty="0" smtClean="0"/>
              <a:t> and are </a:t>
            </a:r>
            <a:r>
              <a:rPr lang="es-MX" dirty="0" err="1" smtClean="0"/>
              <a:t>exceptional</a:t>
            </a:r>
            <a:r>
              <a:rPr lang="es-MX" dirty="0" smtClean="0"/>
              <a:t> </a:t>
            </a:r>
            <a:r>
              <a:rPr lang="es-MX" dirty="0" err="1" smtClean="0"/>
              <a:t>occassions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assess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real </a:t>
            </a:r>
            <a:r>
              <a:rPr lang="es-MX" dirty="0" err="1" smtClean="0"/>
              <a:t>progress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endParaRPr lang="es-MX" dirty="0" smtClean="0"/>
          </a:p>
          <a:p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forms</a:t>
            </a:r>
            <a:r>
              <a:rPr lang="es-MX" dirty="0" smtClean="0"/>
              <a:t> of </a:t>
            </a:r>
            <a:r>
              <a:rPr lang="es-MX" dirty="0" err="1" smtClean="0"/>
              <a:t>monitoring</a:t>
            </a:r>
            <a:r>
              <a:rPr lang="es-MX" dirty="0" smtClean="0"/>
              <a:t> </a:t>
            </a:r>
            <a:r>
              <a:rPr lang="es-MX" dirty="0" err="1" smtClean="0"/>
              <a:t>include</a:t>
            </a:r>
            <a:r>
              <a:rPr lang="es-MX" dirty="0" smtClean="0"/>
              <a:t>:</a:t>
            </a:r>
          </a:p>
          <a:p>
            <a:pPr lvl="1"/>
            <a:r>
              <a:rPr lang="es-MX" dirty="0" err="1" smtClean="0"/>
              <a:t>Seminar</a:t>
            </a:r>
            <a:r>
              <a:rPr lang="es-MX" dirty="0" smtClean="0"/>
              <a:t> </a:t>
            </a:r>
            <a:r>
              <a:rPr lang="es-MX" dirty="0" err="1" smtClean="0"/>
              <a:t>giving</a:t>
            </a:r>
            <a:endParaRPr lang="es-MX" dirty="0" smtClean="0"/>
          </a:p>
          <a:p>
            <a:pPr lvl="1"/>
            <a:r>
              <a:rPr lang="es-MX" dirty="0" err="1" smtClean="0"/>
              <a:t>Technical</a:t>
            </a:r>
            <a:r>
              <a:rPr lang="es-MX" dirty="0" smtClean="0"/>
              <a:t> </a:t>
            </a:r>
            <a:r>
              <a:rPr lang="es-MX" dirty="0" err="1" smtClean="0"/>
              <a:t>reports</a:t>
            </a:r>
            <a:r>
              <a:rPr lang="es-MX" dirty="0" smtClean="0"/>
              <a:t> </a:t>
            </a:r>
            <a:r>
              <a:rPr lang="es-MX" dirty="0" err="1" smtClean="0"/>
              <a:t>writing</a:t>
            </a:r>
            <a:endParaRPr lang="es-MX" dirty="0" smtClean="0"/>
          </a:p>
          <a:p>
            <a:pPr lvl="1"/>
            <a:r>
              <a:rPr lang="es-MX" dirty="0" err="1" smtClean="0"/>
              <a:t>Periodic</a:t>
            </a:r>
            <a:r>
              <a:rPr lang="es-MX" dirty="0" smtClean="0"/>
              <a:t> </a:t>
            </a:r>
            <a:r>
              <a:rPr lang="es-MX" dirty="0" err="1" smtClean="0"/>
              <a:t>report</a:t>
            </a:r>
            <a:r>
              <a:rPr lang="es-MX" dirty="0" smtClean="0"/>
              <a:t> </a:t>
            </a:r>
            <a:r>
              <a:rPr lang="es-MX" dirty="0" err="1" smtClean="0"/>
              <a:t>writing</a:t>
            </a:r>
            <a:r>
              <a:rPr lang="es-MX" dirty="0" smtClean="0"/>
              <a:t> as </a:t>
            </a:r>
            <a:r>
              <a:rPr lang="es-MX" dirty="0" err="1" smtClean="0"/>
              <a:t>requested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programme</a:t>
            </a:r>
            <a:endParaRPr lang="es-MX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6753-8B7B-604A-899A-99EFA416474E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832-F4F5-6D46-907A-5D0E6C8F31A7}" type="slidenum">
              <a:rPr lang="es-ES_tradnl" smtClean="0"/>
              <a:pPr/>
              <a:t>30</a:t>
            </a:fld>
            <a:endParaRPr lang="es-ES_tradnl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Periodic</a:t>
            </a:r>
            <a:r>
              <a:rPr lang="es-MX" dirty="0" smtClean="0"/>
              <a:t> </a:t>
            </a:r>
            <a:r>
              <a:rPr lang="es-MX" dirty="0" err="1" smtClean="0"/>
              <a:t>monitoring</a:t>
            </a:r>
            <a:endParaRPr lang="es-E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often</a:t>
            </a:r>
            <a:r>
              <a:rPr lang="es-MX" dirty="0" smtClean="0"/>
              <a:t> </a:t>
            </a:r>
            <a:r>
              <a:rPr lang="es-MX" dirty="0" err="1" smtClean="0"/>
              <a:t>should</a:t>
            </a:r>
            <a:r>
              <a:rPr lang="es-MX" dirty="0" smtClean="0"/>
              <a:t> I </a:t>
            </a:r>
            <a:r>
              <a:rPr lang="es-MX" dirty="0" err="1" smtClean="0"/>
              <a:t>meet</a:t>
            </a:r>
            <a:r>
              <a:rPr lang="es-MX" dirty="0" smtClean="0"/>
              <a:t> my supervisor?:</a:t>
            </a:r>
          </a:p>
          <a:p>
            <a:pPr lvl="1"/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really</a:t>
            </a:r>
            <a:r>
              <a:rPr lang="es-MX" dirty="0" smtClean="0"/>
              <a:t> </a:t>
            </a:r>
            <a:r>
              <a:rPr lang="es-MX" dirty="0" err="1" smtClean="0"/>
              <a:t>depends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needs</a:t>
            </a:r>
            <a:r>
              <a:rPr lang="es-MX" dirty="0" smtClean="0"/>
              <a:t>…</a:t>
            </a:r>
          </a:p>
          <a:p>
            <a:pPr lvl="1"/>
            <a:r>
              <a:rPr lang="es-MX" dirty="0" err="1" smtClean="0"/>
              <a:t>However</a:t>
            </a:r>
            <a:r>
              <a:rPr lang="es-MX" dirty="0" smtClean="0"/>
              <a:t>:</a:t>
            </a:r>
          </a:p>
          <a:p>
            <a:pPr lvl="2"/>
            <a:r>
              <a:rPr lang="es-MX" dirty="0" smtClean="0"/>
              <a:t>Do NOT </a:t>
            </a:r>
            <a:r>
              <a:rPr lang="es-MX" dirty="0" err="1" smtClean="0"/>
              <a:t>allow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supervisor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avoid</a:t>
            </a:r>
            <a:r>
              <a:rPr lang="es-MX" dirty="0" smtClean="0"/>
              <a:t> </a:t>
            </a:r>
            <a:r>
              <a:rPr lang="es-MX" dirty="0" err="1" smtClean="0"/>
              <a:t>meeting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long</a:t>
            </a:r>
            <a:r>
              <a:rPr lang="es-MX" dirty="0" smtClean="0"/>
              <a:t> </a:t>
            </a:r>
            <a:r>
              <a:rPr lang="es-MX" dirty="0" err="1" smtClean="0"/>
              <a:t>periods</a:t>
            </a:r>
            <a:endParaRPr lang="es-MX" dirty="0" smtClean="0"/>
          </a:p>
          <a:p>
            <a:pPr lvl="2"/>
            <a:r>
              <a:rPr lang="es-MX" dirty="0" smtClean="0"/>
              <a:t>Do NOT relax </a:t>
            </a:r>
            <a:r>
              <a:rPr lang="es-MX" dirty="0" err="1" smtClean="0"/>
              <a:t>yourself</a:t>
            </a:r>
            <a:r>
              <a:rPr lang="es-MX" dirty="0" smtClean="0"/>
              <a:t> and “</a:t>
            </a:r>
            <a:r>
              <a:rPr lang="es-MX" dirty="0" err="1" smtClean="0"/>
              <a:t>forget</a:t>
            </a:r>
            <a:r>
              <a:rPr lang="es-MX" dirty="0" smtClean="0"/>
              <a:t>”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meet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supervisor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long</a:t>
            </a:r>
            <a:r>
              <a:rPr lang="es-MX" dirty="0" smtClean="0"/>
              <a:t> </a:t>
            </a:r>
            <a:r>
              <a:rPr lang="es-MX" dirty="0" err="1" smtClean="0"/>
              <a:t>periods</a:t>
            </a:r>
            <a:endParaRPr lang="es-MX" dirty="0" smtClean="0"/>
          </a:p>
          <a:p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EE20-3A6C-2F43-896E-D0FF18482239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3249-5E42-794F-BBD9-150F9E8D5827}" type="slidenum">
              <a:rPr lang="es-ES_tradnl" smtClean="0"/>
              <a:pPr/>
              <a:t>31</a:t>
            </a:fld>
            <a:endParaRPr lang="es-ES_tradnl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EC5C-0F07-4447-8DC4-044C6A3483FD}" type="datetime1">
              <a:rPr lang="es-ES_tradnl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Dr. Felipe Orihuela Espina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5A16-B23F-9249-ABB6-E79D98D4D0D7}" type="slidenum">
              <a:rPr lang="es-ES_tradnl"/>
              <a:pPr/>
              <a:t>32</a:t>
            </a:fld>
            <a:endParaRPr lang="es-ES_tradn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Periodic</a:t>
            </a:r>
            <a:r>
              <a:rPr lang="es-MX" dirty="0" smtClean="0"/>
              <a:t> </a:t>
            </a:r>
            <a:r>
              <a:rPr lang="es-MX" dirty="0" err="1" smtClean="0"/>
              <a:t>monitoring</a:t>
            </a:r>
            <a:endParaRPr lang="es-E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 err="1" smtClean="0"/>
              <a:t>What</a:t>
            </a:r>
            <a:r>
              <a:rPr lang="es-MX" dirty="0" smtClean="0"/>
              <a:t> </a:t>
            </a:r>
            <a:r>
              <a:rPr lang="es-MX" dirty="0" err="1" smtClean="0"/>
              <a:t>should</a:t>
            </a:r>
            <a:r>
              <a:rPr lang="es-MX" dirty="0" smtClean="0"/>
              <a:t> I </a:t>
            </a:r>
            <a:r>
              <a:rPr lang="es-MX" dirty="0" err="1" smtClean="0"/>
              <a:t>take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/prepare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meetings</a:t>
            </a:r>
            <a:r>
              <a:rPr lang="es-MX" dirty="0" smtClean="0"/>
              <a:t>?</a:t>
            </a:r>
          </a:p>
          <a:p>
            <a:pPr lvl="1"/>
            <a:r>
              <a:rPr lang="es-MX" dirty="0" err="1" smtClean="0"/>
              <a:t>Read</a:t>
            </a:r>
            <a:r>
              <a:rPr lang="es-MX" dirty="0" smtClean="0"/>
              <a:t> in </a:t>
            </a:r>
            <a:r>
              <a:rPr lang="es-MX" dirty="0" err="1" smtClean="0"/>
              <a:t>depth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specific</a:t>
            </a:r>
            <a:r>
              <a:rPr lang="es-MX" dirty="0" smtClean="0"/>
              <a:t> </a:t>
            </a:r>
            <a:r>
              <a:rPr lang="es-MX" dirty="0" err="1" smtClean="0"/>
              <a:t>topic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discuss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week</a:t>
            </a:r>
            <a:endParaRPr lang="es-MX" dirty="0" smtClean="0"/>
          </a:p>
          <a:p>
            <a:pPr lvl="2"/>
            <a:r>
              <a:rPr lang="es-MX" dirty="0" err="1" smtClean="0"/>
              <a:t>Ensure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questions</a:t>
            </a:r>
            <a:r>
              <a:rPr lang="es-MX" dirty="0" smtClean="0"/>
              <a:t> </a:t>
            </a:r>
            <a:r>
              <a:rPr lang="es-MX" dirty="0" err="1" smtClean="0"/>
              <a:t>ready</a:t>
            </a:r>
            <a:endParaRPr lang="es-MX" dirty="0" smtClean="0"/>
          </a:p>
          <a:p>
            <a:pPr lvl="1"/>
            <a:r>
              <a:rPr lang="es-MX" dirty="0" err="1" smtClean="0"/>
              <a:t>Organize</a:t>
            </a:r>
            <a:r>
              <a:rPr lang="es-MX" dirty="0" smtClean="0"/>
              <a:t> </a:t>
            </a:r>
            <a:r>
              <a:rPr lang="es-MX" dirty="0" err="1" smtClean="0"/>
              <a:t>any</a:t>
            </a:r>
            <a:r>
              <a:rPr lang="es-MX" dirty="0" smtClean="0"/>
              <a:t> </a:t>
            </a:r>
            <a:r>
              <a:rPr lang="es-MX" dirty="0" err="1" smtClean="0"/>
              <a:t>results</a:t>
            </a:r>
            <a:r>
              <a:rPr lang="es-MX" dirty="0" smtClean="0"/>
              <a:t> (figures and </a:t>
            </a:r>
            <a:r>
              <a:rPr lang="es-MX" dirty="0" err="1" smtClean="0"/>
              <a:t>tables</a:t>
            </a:r>
            <a:r>
              <a:rPr lang="es-MX" dirty="0" smtClean="0"/>
              <a:t>)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show</a:t>
            </a:r>
          </a:p>
          <a:p>
            <a:pPr lvl="2"/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rude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do </a:t>
            </a:r>
            <a:r>
              <a:rPr lang="es-MX" dirty="0" err="1" smtClean="0"/>
              <a:t>it</a:t>
            </a:r>
            <a:r>
              <a:rPr lang="es-MX" dirty="0" smtClean="0"/>
              <a:t> at </a:t>
            </a:r>
            <a:r>
              <a:rPr lang="es-MX" dirty="0" err="1" smtClean="0"/>
              <a:t>the</a:t>
            </a:r>
            <a:r>
              <a:rPr lang="es-MX" dirty="0" smtClean="0"/>
              <a:t> expense of </a:t>
            </a:r>
            <a:r>
              <a:rPr lang="es-MX" dirty="0" err="1" smtClean="0"/>
              <a:t>the</a:t>
            </a:r>
            <a:r>
              <a:rPr lang="es-MX" dirty="0" smtClean="0"/>
              <a:t> time of </a:t>
            </a:r>
            <a:r>
              <a:rPr lang="es-MX" dirty="0" err="1" smtClean="0"/>
              <a:t>your</a:t>
            </a:r>
            <a:r>
              <a:rPr lang="es-MX" dirty="0" smtClean="0"/>
              <a:t> supervisor</a:t>
            </a:r>
          </a:p>
          <a:p>
            <a:pPr lvl="2"/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become</a:t>
            </a:r>
            <a:r>
              <a:rPr lang="es-MX" dirty="0" smtClean="0"/>
              <a:t> </a:t>
            </a:r>
            <a:r>
              <a:rPr lang="es-MX" dirty="0" err="1" smtClean="0"/>
              <a:t>stuck</a:t>
            </a:r>
            <a:r>
              <a:rPr lang="es-MX" dirty="0" smtClean="0"/>
              <a:t> </a:t>
            </a:r>
            <a:r>
              <a:rPr lang="es-MX" dirty="0" err="1" smtClean="0"/>
              <a:t>onto</a:t>
            </a:r>
            <a:r>
              <a:rPr lang="es-MX" dirty="0" smtClean="0"/>
              <a:t> a particular </a:t>
            </a:r>
            <a:r>
              <a:rPr lang="es-MX" dirty="0" err="1" smtClean="0"/>
              <a:t>problem</a:t>
            </a:r>
            <a:endParaRPr lang="es-MX" dirty="0" smtClean="0"/>
          </a:p>
          <a:p>
            <a:pPr lvl="3"/>
            <a:r>
              <a:rPr lang="es-MX" dirty="0" smtClean="0"/>
              <a:t>Do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tell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supervisor </a:t>
            </a:r>
            <a:r>
              <a:rPr lang="es-MX" dirty="0" err="1" smtClean="0"/>
              <a:t>until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at </a:t>
            </a:r>
            <a:r>
              <a:rPr lang="es-MX" dirty="0" err="1" smtClean="0"/>
              <a:t>least</a:t>
            </a:r>
            <a:r>
              <a:rPr lang="es-MX" dirty="0" smtClean="0"/>
              <a:t> </a:t>
            </a:r>
            <a:r>
              <a:rPr lang="es-MX" dirty="0" err="1" smtClean="0">
                <a:solidFill>
                  <a:srgbClr val="FF0000"/>
                </a:solidFill>
              </a:rPr>
              <a:t>seriously</a:t>
            </a:r>
            <a:r>
              <a:rPr lang="es-MX" dirty="0" smtClean="0"/>
              <a:t> </a:t>
            </a:r>
            <a:r>
              <a:rPr lang="es-MX" dirty="0" err="1" smtClean="0"/>
              <a:t>tried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solve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endParaRPr lang="es-MX" dirty="0" smtClean="0"/>
          </a:p>
          <a:p>
            <a:pPr lvl="3"/>
            <a:r>
              <a:rPr lang="es-MX" dirty="0" smtClean="0"/>
              <a:t>…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really</a:t>
            </a:r>
            <a:r>
              <a:rPr lang="es-MX" dirty="0" smtClean="0"/>
              <a:t> </a:t>
            </a:r>
            <a:r>
              <a:rPr lang="es-MX" dirty="0" err="1" smtClean="0"/>
              <a:t>stuck</a:t>
            </a:r>
            <a:r>
              <a:rPr lang="es-MX" dirty="0" smtClean="0"/>
              <a:t>,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spend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most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meeting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.</a:t>
            </a:r>
          </a:p>
          <a:p>
            <a:pPr lvl="3"/>
            <a:r>
              <a:rPr lang="es-MX" dirty="0" err="1" smtClean="0"/>
              <a:t>Remember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supervisor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know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solution</a:t>
            </a:r>
            <a:r>
              <a:rPr lang="es-MX" dirty="0" smtClean="0"/>
              <a:t>!</a:t>
            </a:r>
            <a:endParaRPr lang="es-MX" dirty="0"/>
          </a:p>
          <a:p>
            <a:pPr lvl="1"/>
            <a:r>
              <a:rPr lang="es-MX" dirty="0" err="1" smtClean="0"/>
              <a:t>Have</a:t>
            </a:r>
            <a:r>
              <a:rPr lang="es-MX" dirty="0" smtClean="0"/>
              <a:t> a </a:t>
            </a:r>
            <a:r>
              <a:rPr lang="es-MX" dirty="0" err="1" smtClean="0"/>
              <a:t>list</a:t>
            </a:r>
            <a:r>
              <a:rPr lang="es-MX" dirty="0" smtClean="0"/>
              <a:t> of non-</a:t>
            </a:r>
            <a:r>
              <a:rPr lang="es-MX" dirty="0" err="1" smtClean="0"/>
              <a:t>research</a:t>
            </a:r>
            <a:r>
              <a:rPr lang="es-MX" dirty="0" smtClean="0"/>
              <a:t> </a:t>
            </a:r>
            <a:r>
              <a:rPr lang="es-MX" dirty="0" err="1" smtClean="0"/>
              <a:t>issues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ought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disscussed</a:t>
            </a:r>
            <a:r>
              <a:rPr lang="es-MX" dirty="0" smtClean="0"/>
              <a:t>: </a:t>
            </a:r>
            <a:r>
              <a:rPr lang="es-MX" dirty="0" err="1" smtClean="0"/>
              <a:t>admin</a:t>
            </a:r>
            <a:r>
              <a:rPr lang="es-MX" dirty="0" smtClean="0"/>
              <a:t>, </a:t>
            </a:r>
            <a:r>
              <a:rPr lang="es-MX" dirty="0" err="1" smtClean="0"/>
              <a:t>conference</a:t>
            </a:r>
            <a:r>
              <a:rPr lang="es-MX" dirty="0" smtClean="0"/>
              <a:t> </a:t>
            </a:r>
            <a:r>
              <a:rPr lang="es-MX" dirty="0" err="1" smtClean="0"/>
              <a:t>attendance</a:t>
            </a:r>
            <a:r>
              <a:rPr lang="es-MX" dirty="0" smtClean="0"/>
              <a:t>, </a:t>
            </a:r>
            <a:r>
              <a:rPr lang="es-MX" dirty="0" err="1" smtClean="0"/>
              <a:t>scholarship</a:t>
            </a:r>
            <a:r>
              <a:rPr lang="es-MX" dirty="0" smtClean="0"/>
              <a:t> </a:t>
            </a:r>
            <a:r>
              <a:rPr lang="es-MX" dirty="0" err="1" smtClean="0"/>
              <a:t>problems</a:t>
            </a:r>
            <a:r>
              <a:rPr lang="es-MX" dirty="0" smtClean="0"/>
              <a:t>, </a:t>
            </a:r>
            <a:r>
              <a:rPr lang="es-MX" dirty="0" err="1" smtClean="0"/>
              <a:t>etc</a:t>
            </a:r>
            <a:endParaRPr lang="es-MX" dirty="0" smtClean="0"/>
          </a:p>
          <a:p>
            <a:pPr lvl="2"/>
            <a:r>
              <a:rPr lang="es-MX" dirty="0" smtClean="0"/>
              <a:t>Do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expect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supervisor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remember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 </a:t>
            </a:r>
            <a:r>
              <a:rPr lang="es-MX" dirty="0" err="1" smtClean="0"/>
              <a:t>meeting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next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current</a:t>
            </a:r>
            <a:r>
              <a:rPr lang="es-MX" dirty="0" smtClean="0"/>
              <a:t> </a:t>
            </a:r>
            <a:r>
              <a:rPr lang="es-MX" dirty="0" err="1" smtClean="0"/>
              <a:t>needs</a:t>
            </a:r>
            <a:endParaRPr lang="es-MX" dirty="0" smtClean="0"/>
          </a:p>
          <a:p>
            <a:pPr lvl="1"/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presenting</a:t>
            </a:r>
            <a:r>
              <a:rPr lang="es-MX" dirty="0" smtClean="0"/>
              <a:t> a </a:t>
            </a:r>
            <a:r>
              <a:rPr lang="es-MX" dirty="0" err="1" smtClean="0"/>
              <a:t>document</a:t>
            </a:r>
            <a:r>
              <a:rPr lang="es-MX" dirty="0" smtClean="0"/>
              <a:t> (</a:t>
            </a:r>
            <a:r>
              <a:rPr lang="es-MX" dirty="0" err="1" smtClean="0"/>
              <a:t>paper</a:t>
            </a:r>
            <a:r>
              <a:rPr lang="es-MX" dirty="0" smtClean="0"/>
              <a:t>, </a:t>
            </a:r>
            <a:r>
              <a:rPr lang="es-MX" dirty="0" err="1" smtClean="0"/>
              <a:t>report</a:t>
            </a:r>
            <a:r>
              <a:rPr lang="es-MX" dirty="0" smtClean="0"/>
              <a:t>, </a:t>
            </a:r>
            <a:r>
              <a:rPr lang="es-MX" dirty="0" err="1" smtClean="0"/>
              <a:t>protocol</a:t>
            </a:r>
            <a:r>
              <a:rPr lang="es-MX" dirty="0" smtClean="0"/>
              <a:t>, </a:t>
            </a:r>
            <a:r>
              <a:rPr lang="es-MX" dirty="0" err="1" smtClean="0"/>
              <a:t>etc</a:t>
            </a:r>
            <a:r>
              <a:rPr lang="es-MX" dirty="0" smtClean="0"/>
              <a:t>)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sure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draft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polished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best</a:t>
            </a:r>
            <a:endParaRPr lang="es-MX" dirty="0" smtClean="0"/>
          </a:p>
          <a:p>
            <a:pPr lvl="2"/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rude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use </a:t>
            </a:r>
            <a:r>
              <a:rPr lang="es-MX" dirty="0" err="1" smtClean="0"/>
              <a:t>your</a:t>
            </a:r>
            <a:r>
              <a:rPr lang="es-MX" dirty="0" smtClean="0"/>
              <a:t> supervisor as a </a:t>
            </a:r>
            <a:r>
              <a:rPr lang="es-MX" dirty="0" err="1" smtClean="0"/>
              <a:t>spellchecker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as a </a:t>
            </a:r>
            <a:r>
              <a:rPr lang="es-MX" dirty="0" err="1" smtClean="0"/>
              <a:t>primary</a:t>
            </a:r>
            <a:r>
              <a:rPr lang="es-MX" dirty="0" smtClean="0"/>
              <a:t> </a:t>
            </a:r>
            <a:r>
              <a:rPr lang="es-MX" dirty="0" err="1" smtClean="0"/>
              <a:t>school</a:t>
            </a:r>
            <a:r>
              <a:rPr lang="es-MX" dirty="0" smtClean="0"/>
              <a:t> </a:t>
            </a:r>
            <a:r>
              <a:rPr lang="es-MX" dirty="0" err="1" smtClean="0"/>
              <a:t>teacher</a:t>
            </a:r>
            <a:r>
              <a:rPr lang="es-MX" dirty="0" smtClean="0"/>
              <a:t> </a:t>
            </a:r>
            <a:r>
              <a:rPr lang="es-MX" dirty="0" err="1" smtClean="0"/>
              <a:t>who</a:t>
            </a:r>
            <a:r>
              <a:rPr lang="es-MX" dirty="0" smtClean="0"/>
              <a:t> has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tell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every</a:t>
            </a:r>
            <a:r>
              <a:rPr lang="es-MX" dirty="0" smtClean="0"/>
              <a:t> </a:t>
            </a:r>
            <a:r>
              <a:rPr lang="es-MX" dirty="0" err="1" smtClean="0"/>
              <a:t>sentence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write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correct</a:t>
            </a:r>
            <a:r>
              <a:rPr lang="es-MX" dirty="0" smtClean="0"/>
              <a:t> </a:t>
            </a:r>
          </a:p>
          <a:p>
            <a:pPr lvl="1"/>
            <a:r>
              <a:rPr lang="es-MX" b="1" dirty="0" err="1" smtClean="0">
                <a:solidFill>
                  <a:srgbClr val="FF0000"/>
                </a:solidFill>
              </a:rPr>
              <a:t>Respect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the</a:t>
            </a:r>
            <a:r>
              <a:rPr lang="es-MX" b="1" dirty="0" smtClean="0">
                <a:solidFill>
                  <a:srgbClr val="FF0000"/>
                </a:solidFill>
              </a:rPr>
              <a:t> time of </a:t>
            </a:r>
            <a:r>
              <a:rPr lang="es-MX" b="1" dirty="0" err="1" smtClean="0">
                <a:solidFill>
                  <a:srgbClr val="FF0000"/>
                </a:solidFill>
              </a:rPr>
              <a:t>your</a:t>
            </a:r>
            <a:r>
              <a:rPr lang="es-MX" b="1" dirty="0" smtClean="0">
                <a:solidFill>
                  <a:srgbClr val="FF0000"/>
                </a:solidFill>
              </a:rPr>
              <a:t> supervisor!</a:t>
            </a:r>
          </a:p>
          <a:p>
            <a:pPr lvl="2"/>
            <a:r>
              <a:rPr lang="es-MX" dirty="0" smtClean="0"/>
              <a:t>…</a:t>
            </a:r>
            <a:r>
              <a:rPr lang="es-MX" dirty="0" err="1" smtClean="0"/>
              <a:t>during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meeting</a:t>
            </a:r>
            <a:r>
              <a:rPr lang="es-MX" dirty="0" smtClean="0"/>
              <a:t>, and </a:t>
            </a:r>
            <a:r>
              <a:rPr lang="es-MX" dirty="0" err="1" smtClean="0"/>
              <a:t>out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meeting</a:t>
            </a:r>
            <a:endParaRPr lang="es-MX" dirty="0" smtClean="0"/>
          </a:p>
          <a:p>
            <a:pPr lvl="2"/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exceptionally</a:t>
            </a:r>
            <a:r>
              <a:rPr lang="es-MX" dirty="0" smtClean="0"/>
              <a:t> </a:t>
            </a:r>
            <a:r>
              <a:rPr lang="es-MX" dirty="0" err="1" smtClean="0"/>
              <a:t>arriving</a:t>
            </a:r>
            <a:r>
              <a:rPr lang="es-MX" dirty="0" smtClean="0"/>
              <a:t> late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apologize</a:t>
            </a:r>
            <a:r>
              <a:rPr lang="es-MX" dirty="0" smtClean="0"/>
              <a:t> in </a:t>
            </a:r>
            <a:r>
              <a:rPr lang="es-MX" dirty="0" err="1" smtClean="0"/>
              <a:t>advance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mail/</a:t>
            </a:r>
            <a:r>
              <a:rPr lang="es-MX" dirty="0" err="1" smtClean="0"/>
              <a:t>phone</a:t>
            </a:r>
            <a:endParaRPr lang="es-MX" dirty="0" smtClean="0"/>
          </a:p>
          <a:p>
            <a:pPr lvl="2"/>
            <a:r>
              <a:rPr lang="es-MX" dirty="0" smtClean="0"/>
              <a:t>Do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go</a:t>
            </a:r>
            <a:r>
              <a:rPr lang="es-MX" dirty="0" smtClean="0"/>
              <a:t> </a:t>
            </a:r>
            <a:r>
              <a:rPr lang="es-MX" dirty="0" err="1" smtClean="0"/>
              <a:t>beyond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scheduled</a:t>
            </a:r>
            <a:r>
              <a:rPr lang="es-MX" dirty="0" smtClean="0"/>
              <a:t> time; </a:t>
            </a:r>
            <a:r>
              <a:rPr lang="es-MX" dirty="0" err="1" smtClean="0"/>
              <a:t>perhaps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students</a:t>
            </a:r>
            <a:r>
              <a:rPr lang="es-MX" dirty="0" smtClean="0"/>
              <a:t> are </a:t>
            </a:r>
            <a:r>
              <a:rPr lang="es-MX" dirty="0" err="1" smtClean="0"/>
              <a:t>waiting</a:t>
            </a:r>
            <a:endParaRPr lang="es-MX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Periodic monitoring</a:t>
            </a:r>
            <a:endParaRPr lang="es-ES_tradnl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MX" smtClean="0"/>
              <a:t>Your supervisor should in turn:</a:t>
            </a:r>
          </a:p>
          <a:p>
            <a:pPr lvl="1"/>
            <a:r>
              <a:rPr lang="es-MX" smtClean="0"/>
              <a:t>Read whatever you sent prior to the meeting BEFORE the meeting</a:t>
            </a:r>
          </a:p>
          <a:p>
            <a:pPr lvl="1"/>
            <a:r>
              <a:rPr lang="es-MX" smtClean="0"/>
              <a:t>Be up-to-date with your research</a:t>
            </a:r>
          </a:p>
          <a:p>
            <a:pPr lvl="1"/>
            <a:r>
              <a:rPr lang="es-MX" smtClean="0"/>
              <a:t>Not impose his will or point of view; but instead give his/her best advice and let the student take the decision</a:t>
            </a:r>
          </a:p>
          <a:p>
            <a:pPr lvl="1"/>
            <a:r>
              <a:rPr lang="es-MX" smtClean="0"/>
              <a:t>Tell the student if other meetings and responsibilities comes in the way</a:t>
            </a:r>
          </a:p>
          <a:p>
            <a:pPr lvl="2"/>
            <a:r>
              <a:rPr lang="es-MX" smtClean="0"/>
              <a:t>Reallocate time if necessary so that the student do not miss his meeting</a:t>
            </a:r>
            <a:endParaRPr lang="es-MX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D779-214F-234C-B96E-ABEA66936A27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E20C-27C9-9F4B-A45A-130C9A3590EA}" type="slidenum">
              <a:rPr lang="es-ES_tradnl" smtClean="0"/>
              <a:pPr/>
              <a:t>33</a:t>
            </a:fld>
            <a:endParaRPr lang="es-ES_tradnl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Writing the document</a:t>
            </a:r>
            <a:endParaRPr lang="es-E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err="1" smtClean="0"/>
              <a:t>Who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written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?</a:t>
            </a:r>
          </a:p>
          <a:p>
            <a:pPr lvl="1"/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peers</a:t>
            </a:r>
            <a:endParaRPr lang="es-MX" dirty="0" smtClean="0"/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document</a:t>
            </a:r>
            <a:r>
              <a:rPr lang="es-MX" dirty="0" smtClean="0"/>
              <a:t>:</a:t>
            </a:r>
          </a:p>
          <a:p>
            <a:pPr lvl="2"/>
            <a:r>
              <a:rPr lang="es-MX" dirty="0" smtClean="0"/>
              <a:t>Be precise and </a:t>
            </a:r>
            <a:r>
              <a:rPr lang="es-MX" dirty="0" err="1" smtClean="0"/>
              <a:t>concise</a:t>
            </a:r>
            <a:endParaRPr lang="es-MX" dirty="0" smtClean="0"/>
          </a:p>
          <a:p>
            <a:pPr lvl="2"/>
            <a:r>
              <a:rPr lang="es-MX" dirty="0" err="1" smtClean="0"/>
              <a:t>Effort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ensure</a:t>
            </a:r>
            <a:r>
              <a:rPr lang="es-MX" dirty="0" smtClean="0"/>
              <a:t> </a:t>
            </a:r>
            <a:r>
              <a:rPr lang="es-MX" dirty="0" err="1" smtClean="0"/>
              <a:t>efficient</a:t>
            </a:r>
            <a:r>
              <a:rPr lang="es-MX" dirty="0" smtClean="0"/>
              <a:t> and </a:t>
            </a:r>
            <a:r>
              <a:rPr lang="es-MX" dirty="0" err="1" smtClean="0"/>
              <a:t>effective</a:t>
            </a:r>
            <a:r>
              <a:rPr lang="es-MX" dirty="0" smtClean="0"/>
              <a:t> </a:t>
            </a:r>
            <a:r>
              <a:rPr lang="es-MX" dirty="0" err="1" smtClean="0"/>
              <a:t>communication</a:t>
            </a:r>
            <a:endParaRPr lang="es-MX" dirty="0" smtClean="0"/>
          </a:p>
          <a:p>
            <a:pPr lvl="2"/>
            <a:r>
              <a:rPr lang="es-MX" dirty="0" err="1" smtClean="0"/>
              <a:t>Avoid</a:t>
            </a:r>
            <a:r>
              <a:rPr lang="es-MX" dirty="0" smtClean="0"/>
              <a:t> </a:t>
            </a:r>
            <a:r>
              <a:rPr lang="es-MX" dirty="0" err="1" smtClean="0"/>
              <a:t>colloquial</a:t>
            </a:r>
            <a:r>
              <a:rPr lang="es-MX" dirty="0" smtClean="0"/>
              <a:t> </a:t>
            </a:r>
            <a:r>
              <a:rPr lang="es-MX" dirty="0" err="1" smtClean="0"/>
              <a:t>laguage</a:t>
            </a:r>
            <a:endParaRPr lang="es-MX" dirty="0" smtClean="0"/>
          </a:p>
          <a:p>
            <a:pPr lvl="2"/>
            <a:r>
              <a:rPr lang="es-MX" dirty="0" smtClean="0"/>
              <a:t>Be </a:t>
            </a:r>
            <a:r>
              <a:rPr lang="es-MX" dirty="0" err="1" smtClean="0"/>
              <a:t>scrupulous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correctness</a:t>
            </a:r>
            <a:r>
              <a:rPr lang="es-MX" dirty="0" smtClean="0"/>
              <a:t> (lexical, </a:t>
            </a:r>
            <a:r>
              <a:rPr lang="es-MX" dirty="0" err="1" smtClean="0"/>
              <a:t>orthographical</a:t>
            </a:r>
            <a:r>
              <a:rPr lang="es-MX" dirty="0" smtClean="0"/>
              <a:t>, </a:t>
            </a:r>
            <a:r>
              <a:rPr lang="es-MX" dirty="0" err="1" smtClean="0"/>
              <a:t>syntax</a:t>
            </a:r>
            <a:r>
              <a:rPr lang="es-MX" dirty="0" smtClean="0"/>
              <a:t>, </a:t>
            </a:r>
            <a:r>
              <a:rPr lang="es-MX" dirty="0" err="1" smtClean="0"/>
              <a:t>grammar</a:t>
            </a:r>
            <a:r>
              <a:rPr lang="es-MX" dirty="0" smtClean="0"/>
              <a:t>, </a:t>
            </a:r>
            <a:r>
              <a:rPr lang="es-MX" dirty="0" err="1" smtClean="0"/>
              <a:t>etc</a:t>
            </a:r>
            <a:r>
              <a:rPr lang="es-MX" dirty="0" smtClean="0"/>
              <a:t>)</a:t>
            </a:r>
          </a:p>
          <a:p>
            <a:pPr lvl="2"/>
            <a:r>
              <a:rPr lang="es-MX" dirty="0" err="1" smtClean="0"/>
              <a:t>Artistics</a:t>
            </a:r>
            <a:r>
              <a:rPr lang="es-MX" dirty="0" smtClean="0"/>
              <a:t> </a:t>
            </a:r>
            <a:r>
              <a:rPr lang="es-MX" dirty="0" err="1" smtClean="0"/>
              <a:t>licences</a:t>
            </a:r>
            <a:r>
              <a:rPr lang="es-MX" dirty="0" smtClean="0"/>
              <a:t> are </a:t>
            </a:r>
            <a:r>
              <a:rPr lang="es-MX" dirty="0" err="1" smtClean="0"/>
              <a:t>valid</a:t>
            </a:r>
            <a:r>
              <a:rPr lang="es-MX" dirty="0" smtClean="0"/>
              <a:t> as </a:t>
            </a:r>
            <a:r>
              <a:rPr lang="es-MX" dirty="0" err="1" smtClean="0"/>
              <a:t>long</a:t>
            </a:r>
            <a:r>
              <a:rPr lang="es-MX" dirty="0" smtClean="0"/>
              <a:t> as </a:t>
            </a:r>
            <a:r>
              <a:rPr lang="es-MX" dirty="0" err="1" smtClean="0"/>
              <a:t>they</a:t>
            </a:r>
            <a:r>
              <a:rPr lang="es-MX" dirty="0" smtClean="0"/>
              <a:t> do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prevent</a:t>
            </a:r>
            <a:r>
              <a:rPr lang="es-MX" dirty="0" smtClean="0"/>
              <a:t> </a:t>
            </a:r>
            <a:r>
              <a:rPr lang="es-MX" dirty="0" err="1" smtClean="0"/>
              <a:t>clear</a:t>
            </a:r>
            <a:r>
              <a:rPr lang="es-MX" dirty="0" smtClean="0"/>
              <a:t> </a:t>
            </a:r>
            <a:r>
              <a:rPr lang="es-MX" dirty="0" err="1" smtClean="0"/>
              <a:t>communication</a:t>
            </a:r>
            <a:r>
              <a:rPr lang="es-MX" dirty="0" smtClean="0"/>
              <a:t> of ideas</a:t>
            </a:r>
          </a:p>
          <a:p>
            <a:pPr lvl="2"/>
            <a:r>
              <a:rPr lang="es-MX" dirty="0" smtClean="0"/>
              <a:t>Long </a:t>
            </a:r>
            <a:r>
              <a:rPr lang="es-MX" dirty="0" err="1" smtClean="0"/>
              <a:t>sentences</a:t>
            </a:r>
            <a:r>
              <a:rPr lang="es-MX" dirty="0" smtClean="0"/>
              <a:t> are </a:t>
            </a:r>
            <a:r>
              <a:rPr lang="es-MX" dirty="0" err="1" smtClean="0"/>
              <a:t>often</a:t>
            </a:r>
            <a:r>
              <a:rPr lang="es-MX" dirty="0" smtClean="0"/>
              <a:t> a </a:t>
            </a:r>
            <a:r>
              <a:rPr lang="es-MX" dirty="0" err="1" smtClean="0"/>
              <a:t>bad</a:t>
            </a:r>
            <a:r>
              <a:rPr lang="es-MX" dirty="0" smtClean="0"/>
              <a:t> idea</a:t>
            </a:r>
          </a:p>
          <a:p>
            <a:pPr lvl="2"/>
            <a:r>
              <a:rPr lang="es-MX" dirty="0" err="1" smtClean="0"/>
              <a:t>Take</a:t>
            </a:r>
            <a:r>
              <a:rPr lang="es-MX" dirty="0" smtClean="0"/>
              <a:t> </a:t>
            </a:r>
            <a:r>
              <a:rPr lang="es-MX" dirty="0" err="1" smtClean="0"/>
              <a:t>care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flow</a:t>
            </a:r>
            <a:r>
              <a:rPr lang="es-MX" dirty="0" smtClean="0"/>
              <a:t> of ideas</a:t>
            </a:r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reader</a:t>
            </a:r>
            <a:r>
              <a:rPr lang="es-MX" dirty="0" smtClean="0"/>
              <a:t> </a:t>
            </a:r>
            <a:r>
              <a:rPr lang="es-MX" dirty="0" err="1" smtClean="0"/>
              <a:t>does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know</a:t>
            </a:r>
            <a:r>
              <a:rPr lang="es-MX" dirty="0" smtClean="0"/>
              <a:t>:</a:t>
            </a:r>
          </a:p>
          <a:p>
            <a:pPr lvl="2"/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nomenclature</a:t>
            </a:r>
            <a:r>
              <a:rPr lang="es-MX" dirty="0" smtClean="0"/>
              <a:t>, </a:t>
            </a:r>
            <a:r>
              <a:rPr lang="es-MX" dirty="0" err="1" smtClean="0"/>
              <a:t>nor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acronyms</a:t>
            </a:r>
            <a:r>
              <a:rPr lang="es-MX" dirty="0" smtClean="0"/>
              <a:t>, </a:t>
            </a:r>
            <a:r>
              <a:rPr lang="es-MX" dirty="0" err="1" smtClean="0"/>
              <a:t>etc</a:t>
            </a:r>
            <a:endParaRPr lang="es-MX" dirty="0" smtClean="0"/>
          </a:p>
          <a:p>
            <a:pPr lvl="2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details</a:t>
            </a:r>
            <a:r>
              <a:rPr lang="es-MX" dirty="0" smtClean="0"/>
              <a:t> of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r>
              <a:rPr lang="es-MX" dirty="0" smtClean="0"/>
              <a:t> and </a:t>
            </a:r>
            <a:r>
              <a:rPr lang="es-MX" dirty="0" err="1" smtClean="0"/>
              <a:t>specifically</a:t>
            </a:r>
            <a:r>
              <a:rPr lang="es-MX" dirty="0" smtClean="0"/>
              <a:t> of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experimentation</a:t>
            </a:r>
            <a:r>
              <a:rPr lang="es-MX" dirty="0" smtClean="0"/>
              <a:t>. </a:t>
            </a:r>
            <a:r>
              <a:rPr lang="es-MX" dirty="0" err="1" smtClean="0"/>
              <a:t>Provide</a:t>
            </a:r>
            <a:r>
              <a:rPr lang="es-MX" dirty="0" smtClean="0"/>
              <a:t> </a:t>
            </a:r>
            <a:r>
              <a:rPr lang="es-MX" dirty="0" err="1" smtClean="0"/>
              <a:t>enough</a:t>
            </a:r>
            <a:r>
              <a:rPr lang="es-MX" dirty="0" smtClean="0"/>
              <a:t> </a:t>
            </a:r>
            <a:r>
              <a:rPr lang="es-MX" dirty="0" err="1" smtClean="0"/>
              <a:t>details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replicability</a:t>
            </a:r>
            <a:r>
              <a:rPr lang="es-MX" dirty="0" smtClean="0"/>
              <a:t>.</a:t>
            </a:r>
          </a:p>
          <a:p>
            <a:pPr lvl="2"/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0924-D0BC-B348-B9DA-3ECC16328042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116-B75B-6A49-92AC-B679C25E582B}" type="slidenum">
              <a:rPr lang="es-ES_tradnl" smtClean="0"/>
              <a:pPr/>
              <a:t>34</a:t>
            </a:fld>
            <a:endParaRPr lang="es-ES_tradnl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Writing the document</a:t>
            </a:r>
            <a:endParaRPr lang="es-E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err="1" smtClean="0"/>
              <a:t>Assume</a:t>
            </a:r>
            <a:r>
              <a:rPr lang="es-MX" dirty="0" smtClean="0"/>
              <a:t> </a:t>
            </a:r>
            <a:r>
              <a:rPr lang="es-MX" dirty="0" err="1" smtClean="0"/>
              <a:t>knowledge</a:t>
            </a:r>
            <a:r>
              <a:rPr lang="es-MX" dirty="0" smtClean="0"/>
              <a:t> </a:t>
            </a:r>
            <a:r>
              <a:rPr lang="es-MX" dirty="0" err="1" smtClean="0"/>
              <a:t>only</a:t>
            </a:r>
            <a:r>
              <a:rPr lang="es-MX" dirty="0" smtClean="0"/>
              <a:t> </a:t>
            </a:r>
            <a:r>
              <a:rPr lang="es-MX" dirty="0" err="1" smtClean="0"/>
              <a:t>within</a:t>
            </a:r>
            <a:r>
              <a:rPr lang="es-MX" dirty="0" smtClean="0"/>
              <a:t> expectable </a:t>
            </a:r>
            <a:r>
              <a:rPr lang="es-MX" dirty="0" err="1" smtClean="0"/>
              <a:t>limits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Level</a:t>
            </a:r>
            <a:r>
              <a:rPr lang="es-MX" dirty="0" smtClean="0"/>
              <a:t> of </a:t>
            </a:r>
            <a:r>
              <a:rPr lang="es-MX" dirty="0" err="1" smtClean="0"/>
              <a:t>detail</a:t>
            </a:r>
            <a:endParaRPr lang="es-ES" dirty="0" smtClean="0"/>
          </a:p>
          <a:p>
            <a:pPr lvl="1"/>
            <a:r>
              <a:rPr lang="es-ES" b="1" dirty="0" smtClean="0">
                <a:solidFill>
                  <a:srgbClr val="FF0000"/>
                </a:solidFill>
              </a:rPr>
              <a:t>Basic </a:t>
            </a:r>
            <a:r>
              <a:rPr lang="es-ES" b="1" dirty="0" err="1" smtClean="0">
                <a:solidFill>
                  <a:srgbClr val="FF0000"/>
                </a:solidFill>
              </a:rPr>
              <a:t>concepts</a:t>
            </a:r>
            <a:endParaRPr lang="es-ES" altLang="ja-JP" b="1" dirty="0" smtClean="0">
              <a:solidFill>
                <a:srgbClr val="FF0000"/>
              </a:solidFill>
            </a:endParaRPr>
          </a:p>
          <a:p>
            <a:pPr lvl="2"/>
            <a:r>
              <a:rPr lang="es-ES" altLang="ja-JP" dirty="0" err="1" smtClean="0"/>
              <a:t>If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truly</a:t>
            </a:r>
            <a:r>
              <a:rPr lang="es-ES" altLang="ja-JP" dirty="0" smtClean="0"/>
              <a:t> trivial, </a:t>
            </a:r>
            <a:r>
              <a:rPr lang="es-ES" altLang="ja-JP" dirty="0" err="1" smtClean="0"/>
              <a:t>then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omit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them</a:t>
            </a:r>
            <a:endParaRPr lang="es-ES" altLang="ja-JP" dirty="0" smtClean="0"/>
          </a:p>
          <a:p>
            <a:pPr lvl="2"/>
            <a:r>
              <a:rPr lang="es-ES" altLang="ja-JP" dirty="0" smtClean="0"/>
              <a:t>…</a:t>
            </a:r>
            <a:r>
              <a:rPr lang="es-ES" altLang="ja-JP" dirty="0" err="1" smtClean="0"/>
              <a:t>but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remember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that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the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reader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knowledge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does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not</a:t>
            </a:r>
            <a:r>
              <a:rPr lang="es-ES" altLang="ja-JP" dirty="0" smtClean="0"/>
              <a:t> match </a:t>
            </a:r>
            <a:r>
              <a:rPr lang="es-ES" altLang="ja-JP" dirty="0" err="1" smtClean="0"/>
              <a:t>exactly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yours</a:t>
            </a:r>
            <a:r>
              <a:rPr lang="es-ES" altLang="ja-JP" dirty="0" smtClean="0"/>
              <a:t>!</a:t>
            </a:r>
          </a:p>
          <a:p>
            <a:pPr lvl="3"/>
            <a:r>
              <a:rPr lang="es-ES" altLang="ja-JP" dirty="0" err="1" smtClean="0"/>
              <a:t>Things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which</a:t>
            </a:r>
            <a:r>
              <a:rPr lang="es-ES" altLang="ja-JP" dirty="0" smtClean="0"/>
              <a:t> are trivial </a:t>
            </a:r>
            <a:r>
              <a:rPr lang="es-ES" altLang="ja-JP" dirty="0" err="1" smtClean="0"/>
              <a:t>for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you</a:t>
            </a:r>
            <a:r>
              <a:rPr lang="es-ES" altLang="ja-JP" dirty="0" smtClean="0"/>
              <a:t>, </a:t>
            </a:r>
            <a:r>
              <a:rPr lang="es-ES" altLang="ja-JP" dirty="0" err="1" smtClean="0"/>
              <a:t>may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not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be</a:t>
            </a:r>
            <a:r>
              <a:rPr lang="es-ES" altLang="ja-JP" dirty="0" smtClean="0"/>
              <a:t> trivial </a:t>
            </a:r>
            <a:r>
              <a:rPr lang="es-ES" altLang="ja-JP" dirty="0" err="1" smtClean="0"/>
              <a:t>for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him</a:t>
            </a:r>
            <a:r>
              <a:rPr lang="es-ES" altLang="ja-JP" dirty="0" smtClean="0"/>
              <a:t>.</a:t>
            </a:r>
          </a:p>
          <a:p>
            <a:pPr lvl="1"/>
            <a:r>
              <a:rPr lang="es-ES" altLang="ja-JP" b="1" dirty="0" err="1" smtClean="0">
                <a:solidFill>
                  <a:srgbClr val="FF0000"/>
                </a:solidFill>
              </a:rPr>
              <a:t>Advanced</a:t>
            </a:r>
            <a:r>
              <a:rPr lang="es-ES" altLang="ja-JP" b="1" dirty="0" smtClean="0">
                <a:solidFill>
                  <a:srgbClr val="FF0000"/>
                </a:solidFill>
              </a:rPr>
              <a:t> </a:t>
            </a:r>
            <a:r>
              <a:rPr lang="es-ES" altLang="ja-JP" b="1" dirty="0" err="1" smtClean="0">
                <a:solidFill>
                  <a:srgbClr val="FF0000"/>
                </a:solidFill>
              </a:rPr>
              <a:t>concepts</a:t>
            </a:r>
            <a:endParaRPr lang="es-ES" altLang="ja-JP" b="1" dirty="0" smtClean="0">
              <a:solidFill>
                <a:srgbClr val="FF0000"/>
              </a:solidFill>
            </a:endParaRPr>
          </a:p>
          <a:p>
            <a:pPr lvl="2"/>
            <a:r>
              <a:rPr lang="es-ES" altLang="ja-JP" dirty="0" err="1" smtClean="0"/>
              <a:t>If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fairly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known</a:t>
            </a:r>
            <a:r>
              <a:rPr lang="es-ES" altLang="ja-JP" dirty="0" smtClean="0"/>
              <a:t>, </a:t>
            </a:r>
            <a:r>
              <a:rPr lang="es-ES" altLang="ja-JP" dirty="0" err="1" smtClean="0"/>
              <a:t>mention</a:t>
            </a:r>
            <a:r>
              <a:rPr lang="es-ES" altLang="ja-JP" dirty="0" smtClean="0"/>
              <a:t> and </a:t>
            </a:r>
            <a:r>
              <a:rPr lang="es-ES" altLang="ja-JP" dirty="0" err="1" smtClean="0"/>
              <a:t>provide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adequate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references</a:t>
            </a:r>
            <a:r>
              <a:rPr lang="es-ES" altLang="ja-JP" dirty="0" smtClean="0"/>
              <a:t>.</a:t>
            </a:r>
          </a:p>
          <a:p>
            <a:pPr lvl="1"/>
            <a:r>
              <a:rPr lang="es-ES" altLang="ja-JP" b="1" dirty="0" err="1" smtClean="0">
                <a:solidFill>
                  <a:srgbClr val="FF0000"/>
                </a:solidFill>
              </a:rPr>
              <a:t>Concepts</a:t>
            </a:r>
            <a:r>
              <a:rPr lang="es-ES" altLang="ja-JP" b="1" dirty="0" smtClean="0">
                <a:solidFill>
                  <a:srgbClr val="FF0000"/>
                </a:solidFill>
              </a:rPr>
              <a:t> </a:t>
            </a:r>
            <a:r>
              <a:rPr lang="es-ES" altLang="ja-JP" b="1" dirty="0" err="1" smtClean="0">
                <a:solidFill>
                  <a:srgbClr val="FF0000"/>
                </a:solidFill>
              </a:rPr>
              <a:t>developed</a:t>
            </a:r>
            <a:r>
              <a:rPr lang="es-ES" altLang="ja-JP" b="1" dirty="0" smtClean="0">
                <a:solidFill>
                  <a:srgbClr val="FF0000"/>
                </a:solidFill>
              </a:rPr>
              <a:t> in </a:t>
            </a:r>
            <a:r>
              <a:rPr lang="es-ES" altLang="ja-JP" b="1" dirty="0" err="1" smtClean="0">
                <a:solidFill>
                  <a:srgbClr val="FF0000"/>
                </a:solidFill>
              </a:rPr>
              <a:t>your</a:t>
            </a:r>
            <a:r>
              <a:rPr lang="es-ES" altLang="ja-JP" b="1" dirty="0" smtClean="0">
                <a:solidFill>
                  <a:srgbClr val="FF0000"/>
                </a:solidFill>
              </a:rPr>
              <a:t> </a:t>
            </a:r>
            <a:r>
              <a:rPr lang="es-ES" altLang="ja-JP" b="1" dirty="0" err="1" smtClean="0">
                <a:solidFill>
                  <a:srgbClr val="FF0000"/>
                </a:solidFill>
              </a:rPr>
              <a:t>thesis</a:t>
            </a:r>
            <a:endParaRPr lang="es-ES" altLang="ja-JP" b="1" dirty="0" smtClean="0">
              <a:solidFill>
                <a:srgbClr val="FF0000"/>
              </a:solidFill>
            </a:endParaRPr>
          </a:p>
          <a:p>
            <a:pPr lvl="2"/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ought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perfectly</a:t>
            </a:r>
            <a:r>
              <a:rPr lang="es-ES" dirty="0" smtClean="0"/>
              <a:t>/</a:t>
            </a:r>
            <a:r>
              <a:rPr lang="es-ES" dirty="0" err="1" smtClean="0"/>
              <a:t>accurately</a:t>
            </a:r>
            <a:r>
              <a:rPr lang="es-ES" dirty="0" smtClean="0"/>
              <a:t> </a:t>
            </a:r>
            <a:r>
              <a:rPr lang="es-ES" dirty="0" err="1" smtClean="0"/>
              <a:t>defined</a:t>
            </a:r>
            <a:r>
              <a:rPr lang="es-ES" dirty="0" smtClean="0"/>
              <a:t>, and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necessary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proper</a:t>
            </a:r>
            <a:r>
              <a:rPr lang="es-ES" dirty="0" smtClean="0"/>
              <a:t> </a:t>
            </a:r>
            <a:r>
              <a:rPr lang="es-ES" dirty="0" err="1" smtClean="0"/>
              <a:t>mathematical</a:t>
            </a:r>
            <a:r>
              <a:rPr lang="es-ES" dirty="0" smtClean="0"/>
              <a:t> </a:t>
            </a:r>
            <a:r>
              <a:rPr lang="es-ES" dirty="0" err="1" smtClean="0"/>
              <a:t>formulation</a:t>
            </a:r>
            <a:r>
              <a:rPr lang="es-ES" dirty="0" smtClean="0"/>
              <a:t>.</a:t>
            </a:r>
          </a:p>
          <a:p>
            <a:pPr lvl="2"/>
            <a:r>
              <a:rPr lang="es-ES" dirty="0" err="1" smtClean="0"/>
              <a:t>Avoid</a:t>
            </a:r>
            <a:r>
              <a:rPr lang="es-ES" dirty="0" smtClean="0"/>
              <a:t> </a:t>
            </a:r>
            <a:r>
              <a:rPr lang="es-ES" dirty="0" err="1" smtClean="0"/>
              <a:t>explining</a:t>
            </a:r>
            <a:r>
              <a:rPr lang="es-ES" dirty="0" smtClean="0"/>
              <a:t> </a:t>
            </a:r>
            <a:r>
              <a:rPr lang="es-ES" dirty="0" err="1" smtClean="0"/>
              <a:t>then</a:t>
            </a:r>
            <a:r>
              <a:rPr lang="es-ES" dirty="0" smtClean="0"/>
              <a:t> in </a:t>
            </a:r>
            <a:r>
              <a:rPr lang="es-ES" dirty="0" err="1" smtClean="0"/>
              <a:t>several</a:t>
            </a:r>
            <a:r>
              <a:rPr lang="es-ES" dirty="0" smtClean="0"/>
              <a:t> places</a:t>
            </a:r>
          </a:p>
          <a:p>
            <a:pPr lvl="3"/>
            <a:r>
              <a:rPr lang="es-ES" dirty="0" smtClean="0"/>
              <a:t>…</a:t>
            </a:r>
            <a:r>
              <a:rPr lang="es-ES" dirty="0" err="1" smtClean="0"/>
              <a:t>however</a:t>
            </a:r>
            <a:r>
              <a:rPr lang="es-ES" dirty="0" smtClean="0"/>
              <a:t> </a:t>
            </a:r>
            <a:r>
              <a:rPr lang="es-ES" dirty="0" err="1" smtClean="0"/>
              <a:t>readability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demand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repetition</a:t>
            </a:r>
            <a:endParaRPr lang="es-E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693F-3EEB-2642-B809-C57387BFE510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76F1-27BF-A04C-A013-769CA4D91B41}" type="slidenum">
              <a:rPr lang="es-ES_tradnl" smtClean="0"/>
              <a:pPr/>
              <a:t>35</a:t>
            </a:fld>
            <a:endParaRPr lang="es-ES_tradnl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Writing the document</a:t>
            </a:r>
            <a:endParaRPr lang="es-ES_tradnl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err="1" smtClean="0"/>
              <a:t>Level</a:t>
            </a:r>
            <a:r>
              <a:rPr lang="es-MX" dirty="0" smtClean="0"/>
              <a:t> of </a:t>
            </a:r>
            <a:r>
              <a:rPr lang="es-MX" dirty="0" err="1" smtClean="0"/>
              <a:t>details</a:t>
            </a:r>
            <a:endParaRPr lang="es-MX" dirty="0" smtClean="0"/>
          </a:p>
          <a:p>
            <a:pPr lvl="1"/>
            <a:r>
              <a:rPr lang="es-ES" b="1" dirty="0" smtClean="0">
                <a:solidFill>
                  <a:srgbClr val="FF0000"/>
                </a:solidFill>
              </a:rPr>
              <a:t>Experimental </a:t>
            </a:r>
            <a:r>
              <a:rPr lang="es-ES" b="1" dirty="0" err="1" smtClean="0">
                <a:solidFill>
                  <a:srgbClr val="FF0000"/>
                </a:solidFill>
              </a:rPr>
              <a:t>description</a:t>
            </a:r>
            <a:endParaRPr lang="es-ES" b="1" dirty="0" smtClean="0">
              <a:solidFill>
                <a:srgbClr val="FF0000"/>
              </a:solidFill>
            </a:endParaRPr>
          </a:p>
          <a:p>
            <a:pPr lvl="2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secret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simple: </a:t>
            </a:r>
            <a:r>
              <a:rPr lang="es-ES" dirty="0" err="1" smtClean="0">
                <a:solidFill>
                  <a:srgbClr val="00B050"/>
                </a:solidFill>
              </a:rPr>
              <a:t>Replicability</a:t>
            </a:r>
            <a:endParaRPr lang="es-ES" dirty="0" smtClean="0">
              <a:solidFill>
                <a:srgbClr val="00B050"/>
              </a:solidFill>
            </a:endParaRPr>
          </a:p>
          <a:p>
            <a:pPr lvl="3"/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aspect</a:t>
            </a:r>
            <a:r>
              <a:rPr lang="es-ES" dirty="0" smtClean="0"/>
              <a:t> of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experiment</a:t>
            </a:r>
            <a:r>
              <a:rPr lang="es-ES" dirty="0" smtClean="0"/>
              <a:t> has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replicable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absolute</a:t>
            </a:r>
            <a:r>
              <a:rPr lang="es-ES" dirty="0" smtClean="0"/>
              <a:t> </a:t>
            </a:r>
            <a:r>
              <a:rPr lang="es-ES" dirty="0" err="1" smtClean="0"/>
              <a:t>fidelity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reader</a:t>
            </a:r>
            <a:r>
              <a:rPr lang="es-ES" dirty="0" smtClean="0"/>
              <a:t>.</a:t>
            </a:r>
          </a:p>
          <a:p>
            <a:pPr lvl="3"/>
            <a:r>
              <a:rPr lang="es-ES" dirty="0" err="1" smtClean="0"/>
              <a:t>Not</a:t>
            </a:r>
            <a:r>
              <a:rPr lang="es-ES" dirty="0" smtClean="0"/>
              <a:t> replicable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,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enough</a:t>
            </a:r>
            <a:endParaRPr lang="es-ES" dirty="0" smtClean="0"/>
          </a:p>
          <a:p>
            <a:pPr lvl="2"/>
            <a:r>
              <a:rPr lang="es-ES" altLang="ja-JP" dirty="0" err="1" smtClean="0"/>
              <a:t>Often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convenient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to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provide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justification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for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arbitrary</a:t>
            </a:r>
            <a:r>
              <a:rPr lang="es-ES" altLang="ja-JP" dirty="0" smtClean="0"/>
              <a:t> </a:t>
            </a:r>
            <a:r>
              <a:rPr lang="es-ES" altLang="ja-JP" dirty="0" err="1" smtClean="0"/>
              <a:t>decisions</a:t>
            </a:r>
            <a:r>
              <a:rPr lang="es-ES" altLang="ja-JP" dirty="0" smtClean="0"/>
              <a:t>.</a:t>
            </a:r>
          </a:p>
          <a:p>
            <a:pPr lvl="1"/>
            <a:r>
              <a:rPr lang="es-ES" b="1" dirty="0" err="1" smtClean="0">
                <a:solidFill>
                  <a:srgbClr val="FF0000"/>
                </a:solidFill>
              </a:rPr>
              <a:t>Mathematical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development</a:t>
            </a:r>
            <a:r>
              <a:rPr lang="es-ES" b="1" dirty="0" smtClean="0">
                <a:solidFill>
                  <a:srgbClr val="FF0000"/>
                </a:solidFill>
              </a:rPr>
              <a:t>, </a:t>
            </a:r>
            <a:r>
              <a:rPr lang="es-ES" b="1" dirty="0" err="1" smtClean="0">
                <a:solidFill>
                  <a:srgbClr val="FF0000"/>
                </a:solidFill>
              </a:rPr>
              <a:t>proofs</a:t>
            </a:r>
            <a:r>
              <a:rPr lang="es-ES" b="1" dirty="0" smtClean="0">
                <a:solidFill>
                  <a:srgbClr val="FF0000"/>
                </a:solidFill>
              </a:rPr>
              <a:t> and </a:t>
            </a:r>
            <a:r>
              <a:rPr lang="es-ES" b="1" dirty="0" err="1" smtClean="0">
                <a:solidFill>
                  <a:srgbClr val="FF0000"/>
                </a:solidFill>
              </a:rPr>
              <a:t>demonstrations</a:t>
            </a:r>
            <a:endParaRPr lang="es-ES" b="1" dirty="0" smtClean="0">
              <a:solidFill>
                <a:srgbClr val="FF0000"/>
              </a:solidFill>
            </a:endParaRPr>
          </a:p>
          <a:p>
            <a:pPr lvl="2"/>
            <a:r>
              <a:rPr lang="es-ES" dirty="0" err="1" smtClean="0"/>
              <a:t>Omit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are trivial (</a:t>
            </a:r>
            <a:r>
              <a:rPr lang="es-ES" dirty="0" err="1" smtClean="0"/>
              <a:t>although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almost</a:t>
            </a:r>
            <a:r>
              <a:rPr lang="es-ES" dirty="0" smtClean="0"/>
              <a:t> </a:t>
            </a:r>
            <a:r>
              <a:rPr lang="es-ES" dirty="0" err="1" smtClean="0"/>
              <a:t>never</a:t>
            </a:r>
            <a:r>
              <a:rPr lang="es-ES" dirty="0" smtClean="0"/>
              <a:t> are)</a:t>
            </a:r>
          </a:p>
          <a:p>
            <a:pPr lvl="2"/>
            <a:r>
              <a:rPr lang="es-ES" dirty="0" err="1" smtClean="0"/>
              <a:t>Explain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as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unfold</a:t>
            </a:r>
            <a:r>
              <a:rPr lang="es-ES" dirty="0" smtClean="0"/>
              <a:t>; do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state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endParaRPr lang="es-ES" dirty="0" smtClean="0"/>
          </a:p>
          <a:p>
            <a:pPr lvl="2"/>
            <a:r>
              <a:rPr lang="es-ES" dirty="0" smtClean="0"/>
              <a:t>A </a:t>
            </a:r>
            <a:r>
              <a:rPr lang="es-ES" dirty="0" err="1" smtClean="0"/>
              <a:t>thesis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better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more </a:t>
            </a:r>
            <a:r>
              <a:rPr lang="es-ES" dirty="0" err="1" smtClean="0"/>
              <a:t>complex</a:t>
            </a:r>
            <a:r>
              <a:rPr lang="es-ES" dirty="0" smtClean="0"/>
              <a:t> </a:t>
            </a:r>
            <a:r>
              <a:rPr lang="es-ES" dirty="0" err="1" smtClean="0"/>
              <a:t>conceptually</a:t>
            </a:r>
            <a:r>
              <a:rPr lang="es-ES" dirty="0" smtClean="0"/>
              <a:t> </a:t>
            </a:r>
            <a:r>
              <a:rPr lang="es-ES" dirty="0" err="1" smtClean="0"/>
              <a:t>just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has more </a:t>
            </a:r>
            <a:r>
              <a:rPr lang="es-ES" dirty="0" err="1" smtClean="0"/>
              <a:t>maths</a:t>
            </a:r>
            <a:r>
              <a:rPr lang="es-ES" dirty="0" smtClean="0"/>
              <a:t> and looks </a:t>
            </a:r>
            <a:r>
              <a:rPr lang="es-ES" dirty="0" err="1" smtClean="0"/>
              <a:t>like</a:t>
            </a:r>
            <a:r>
              <a:rPr lang="es-ES" dirty="0" smtClean="0"/>
              <a:t> more formal</a:t>
            </a:r>
          </a:p>
          <a:p>
            <a:pPr lvl="3"/>
            <a:r>
              <a:rPr lang="es-ES" dirty="0" smtClean="0"/>
              <a:t>…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scare</a:t>
            </a:r>
            <a:r>
              <a:rPr lang="es-ES" dirty="0" smtClean="0"/>
              <a:t> a </a:t>
            </a:r>
            <a:r>
              <a:rPr lang="es-ES" dirty="0" err="1" smtClean="0"/>
              <a:t>bachelor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panelist</a:t>
            </a:r>
            <a:r>
              <a:rPr lang="es-ES" dirty="0" smtClean="0"/>
              <a:t>, and in </a:t>
            </a:r>
            <a:r>
              <a:rPr lang="es-ES" dirty="0" err="1" smtClean="0"/>
              <a:t>turn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actually</a:t>
            </a:r>
            <a:r>
              <a:rPr lang="es-ES" dirty="0" smtClean="0"/>
              <a:t> </a:t>
            </a:r>
            <a:r>
              <a:rPr lang="es-ES" dirty="0" err="1" smtClean="0"/>
              <a:t>irritate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endParaRPr lang="es-ES" dirty="0" smtClean="0"/>
          </a:p>
          <a:p>
            <a:pPr lvl="2"/>
            <a:r>
              <a:rPr lang="es-ES_tradnl" dirty="0" err="1" smtClean="0"/>
              <a:t>Ensure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they</a:t>
            </a:r>
            <a:r>
              <a:rPr lang="es-ES_tradnl" dirty="0" smtClean="0"/>
              <a:t> are </a:t>
            </a:r>
            <a:r>
              <a:rPr lang="es-ES_tradnl" dirty="0" err="1" smtClean="0"/>
              <a:t>utterly</a:t>
            </a:r>
            <a:r>
              <a:rPr lang="es-ES_tradnl" dirty="0" smtClean="0"/>
              <a:t> </a:t>
            </a:r>
            <a:r>
              <a:rPr lang="es-ES_tradnl" dirty="0" err="1" smtClean="0"/>
              <a:t>correct</a:t>
            </a:r>
            <a:r>
              <a:rPr lang="es-ES_tradnl" dirty="0" smtClean="0"/>
              <a:t> and </a:t>
            </a:r>
            <a:r>
              <a:rPr lang="es-ES_tradnl" dirty="0" err="1" smtClean="0"/>
              <a:t>coherent</a:t>
            </a:r>
            <a:r>
              <a:rPr lang="es-ES_tradnl" dirty="0" smtClean="0"/>
              <a:t> </a:t>
            </a:r>
            <a:r>
              <a:rPr lang="es-ES_tradnl" dirty="0" err="1" smtClean="0"/>
              <a:t>thorughout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document</a:t>
            </a:r>
            <a:endParaRPr lang="es-ES_tradnl" dirty="0" smtClean="0"/>
          </a:p>
          <a:p>
            <a:pPr lvl="2"/>
            <a:r>
              <a:rPr lang="es-ES_tradnl" dirty="0" err="1" smtClean="0"/>
              <a:t>Appendix</a:t>
            </a:r>
            <a:r>
              <a:rPr lang="es-ES_tradnl" dirty="0" smtClean="0"/>
              <a:t> are a </a:t>
            </a:r>
            <a:r>
              <a:rPr lang="es-ES_tradnl" dirty="0" err="1" smtClean="0"/>
              <a:t>good</a:t>
            </a:r>
            <a:r>
              <a:rPr lang="es-ES_tradnl" dirty="0" smtClean="0"/>
              <a:t> place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long</a:t>
            </a:r>
            <a:r>
              <a:rPr lang="es-ES_tradnl" dirty="0" smtClean="0"/>
              <a:t> </a:t>
            </a:r>
            <a:r>
              <a:rPr lang="es-ES_tradnl" dirty="0" err="1" smtClean="0"/>
              <a:t>developments</a:t>
            </a:r>
            <a:r>
              <a:rPr lang="es-ES_tradnl" dirty="0" smtClean="0"/>
              <a:t> and </a:t>
            </a:r>
            <a:r>
              <a:rPr lang="es-ES_tradnl" dirty="0" err="1" smtClean="0"/>
              <a:t>proofs</a:t>
            </a:r>
            <a:endParaRPr lang="es-ES_trad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EDA9-D386-6748-8672-FB0BDAF38998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4F4-8BF8-BB4D-A317-078B873831D2}" type="slidenum">
              <a:rPr lang="es-ES_tradnl" smtClean="0"/>
              <a:pPr/>
              <a:t>36</a:t>
            </a:fld>
            <a:endParaRPr lang="es-ES_tradnl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Formatting</a:t>
            </a:r>
            <a:endParaRPr lang="es-ES_tradnl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Compulsory</a:t>
            </a:r>
            <a:r>
              <a:rPr lang="es-MX" dirty="0" smtClean="0"/>
              <a:t>: </a:t>
            </a:r>
            <a:r>
              <a:rPr lang="es-MX" dirty="0" err="1" smtClean="0"/>
              <a:t>Most</a:t>
            </a:r>
            <a:r>
              <a:rPr lang="es-MX" dirty="0" smtClean="0"/>
              <a:t> times,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institutions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regulations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formatting</a:t>
            </a:r>
            <a:r>
              <a:rPr lang="es-MX" dirty="0" smtClean="0"/>
              <a:t> (inc. </a:t>
            </a:r>
            <a:r>
              <a:rPr lang="es-MX" dirty="0" err="1" smtClean="0"/>
              <a:t>front</a:t>
            </a:r>
            <a:r>
              <a:rPr lang="es-MX" dirty="0" smtClean="0"/>
              <a:t> </a:t>
            </a:r>
            <a:r>
              <a:rPr lang="es-MX" dirty="0" err="1" smtClean="0"/>
              <a:t>cover</a:t>
            </a:r>
            <a:r>
              <a:rPr lang="es-MX" dirty="0" smtClean="0"/>
              <a:t>, </a:t>
            </a:r>
            <a:r>
              <a:rPr lang="es-MX" dirty="0" err="1" smtClean="0"/>
              <a:t>style</a:t>
            </a:r>
            <a:r>
              <a:rPr lang="es-MX" dirty="0" smtClean="0"/>
              <a:t>, </a:t>
            </a:r>
            <a:r>
              <a:rPr lang="es-MX" dirty="0" err="1" smtClean="0"/>
              <a:t>fonts</a:t>
            </a:r>
            <a:r>
              <a:rPr lang="es-MX" dirty="0" smtClean="0"/>
              <a:t>, </a:t>
            </a:r>
            <a:r>
              <a:rPr lang="es-MX" dirty="0" err="1" smtClean="0"/>
              <a:t>interline</a:t>
            </a:r>
            <a:r>
              <a:rPr lang="es-MX" dirty="0" smtClean="0"/>
              <a:t> </a:t>
            </a:r>
            <a:r>
              <a:rPr lang="es-MX" dirty="0" err="1" smtClean="0"/>
              <a:t>space</a:t>
            </a:r>
            <a:r>
              <a:rPr lang="es-MX" dirty="0" smtClean="0"/>
              <a:t>, </a:t>
            </a:r>
            <a:r>
              <a:rPr lang="es-MX" dirty="0" err="1" smtClean="0"/>
              <a:t>margins</a:t>
            </a:r>
            <a:r>
              <a:rPr lang="es-MX" dirty="0" smtClean="0"/>
              <a:t>, </a:t>
            </a:r>
            <a:r>
              <a:rPr lang="es-MX" dirty="0" err="1" smtClean="0"/>
              <a:t>paper</a:t>
            </a:r>
            <a:r>
              <a:rPr lang="es-MX" dirty="0" smtClean="0"/>
              <a:t> </a:t>
            </a:r>
            <a:r>
              <a:rPr lang="es-MX" dirty="0" err="1" smtClean="0"/>
              <a:t>size</a:t>
            </a:r>
            <a:r>
              <a:rPr lang="es-MX" dirty="0" smtClean="0"/>
              <a:t> (and </a:t>
            </a:r>
            <a:r>
              <a:rPr lang="es-MX" dirty="0" err="1" smtClean="0"/>
              <a:t>weight</a:t>
            </a:r>
            <a:r>
              <a:rPr lang="es-MX" dirty="0" smtClean="0"/>
              <a:t>!), </a:t>
            </a:r>
            <a:r>
              <a:rPr lang="es-MX" dirty="0" err="1" smtClean="0"/>
              <a:t>etc</a:t>
            </a:r>
            <a:r>
              <a:rPr lang="es-MX" dirty="0" smtClean="0"/>
              <a:t>). Be </a:t>
            </a:r>
            <a:r>
              <a:rPr lang="es-MX" dirty="0" err="1" smtClean="0"/>
              <a:t>sure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comply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them</a:t>
            </a:r>
            <a:r>
              <a:rPr lang="es-MX" dirty="0" smtClean="0"/>
              <a:t>.</a:t>
            </a:r>
          </a:p>
          <a:p>
            <a:r>
              <a:rPr lang="es-MX" dirty="0" err="1" smtClean="0">
                <a:solidFill>
                  <a:srgbClr val="FF0000"/>
                </a:solidFill>
              </a:rPr>
              <a:t>Availability</a:t>
            </a:r>
            <a:r>
              <a:rPr lang="es-MX" dirty="0" smtClean="0"/>
              <a:t>;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always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software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like</a:t>
            </a:r>
            <a:r>
              <a:rPr lang="es-MX" dirty="0" smtClean="0"/>
              <a:t>. Use </a:t>
            </a:r>
            <a:r>
              <a:rPr lang="es-MX" dirty="0" err="1" smtClean="0"/>
              <a:t>whatever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need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guarantee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best</a:t>
            </a:r>
            <a:r>
              <a:rPr lang="es-MX" dirty="0" smtClean="0"/>
              <a:t> </a:t>
            </a:r>
            <a:r>
              <a:rPr lang="es-MX" dirty="0" err="1" smtClean="0"/>
              <a:t>possible</a:t>
            </a:r>
            <a:r>
              <a:rPr lang="es-MX" dirty="0" smtClean="0"/>
              <a:t> </a:t>
            </a:r>
            <a:r>
              <a:rPr lang="es-MX" dirty="0" err="1" smtClean="0"/>
              <a:t>presentation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Never</a:t>
            </a:r>
            <a:r>
              <a:rPr lang="es-MX" dirty="0" smtClean="0"/>
              <a:t> excuse a </a:t>
            </a:r>
            <a:r>
              <a:rPr lang="es-MX" dirty="0" err="1" smtClean="0"/>
              <a:t>bad</a:t>
            </a:r>
            <a:r>
              <a:rPr lang="es-MX" dirty="0" smtClean="0"/>
              <a:t> </a:t>
            </a:r>
            <a:r>
              <a:rPr lang="es-MX" dirty="0" err="1" smtClean="0"/>
              <a:t>presentation</a:t>
            </a:r>
            <a:r>
              <a:rPr lang="es-MX" dirty="0" smtClean="0"/>
              <a:t> </a:t>
            </a:r>
            <a:r>
              <a:rPr lang="es-MX" dirty="0" err="1" smtClean="0"/>
              <a:t>blaming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software/hardware </a:t>
            </a:r>
            <a:r>
              <a:rPr lang="es-MX" dirty="0" err="1" smtClean="0"/>
              <a:t>tool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used</a:t>
            </a:r>
            <a:r>
              <a:rPr lang="es-MX" dirty="0" smtClean="0"/>
              <a:t>!</a:t>
            </a:r>
          </a:p>
          <a:p>
            <a:r>
              <a:rPr lang="es-MX" dirty="0" err="1" smtClean="0">
                <a:solidFill>
                  <a:srgbClr val="FF0000"/>
                </a:solidFill>
              </a:rPr>
              <a:t>Portability</a:t>
            </a:r>
            <a:r>
              <a:rPr lang="es-MX" dirty="0" smtClean="0"/>
              <a:t>: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format</a:t>
            </a:r>
            <a:r>
              <a:rPr lang="es-MX" dirty="0" smtClean="0"/>
              <a:t> </a:t>
            </a:r>
            <a:r>
              <a:rPr lang="es-MX" dirty="0" err="1" smtClean="0"/>
              <a:t>chosen</a:t>
            </a:r>
            <a:r>
              <a:rPr lang="es-MX" dirty="0" smtClean="0"/>
              <a:t> has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easily</a:t>
            </a:r>
            <a:r>
              <a:rPr lang="es-MX" dirty="0" smtClean="0"/>
              <a:t> portable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formats</a:t>
            </a:r>
            <a:r>
              <a:rPr lang="es-MX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D8D2-BCB9-E743-8C35-B7868F8E1068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1605-BB43-AC46-99E7-A593893B99FC}" type="slidenum">
              <a:rPr lang="es-ES_tradnl" smtClean="0"/>
              <a:pPr/>
              <a:t>37</a:t>
            </a:fld>
            <a:endParaRPr lang="es-ES_tradnl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Authorship</a:t>
            </a:r>
            <a:endParaRPr lang="es-E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Legal </a:t>
            </a:r>
            <a:r>
              <a:rPr lang="es-MX" b="1" dirty="0" err="1" smtClean="0">
                <a:solidFill>
                  <a:srgbClr val="FF0000"/>
                </a:solidFill>
              </a:rPr>
              <a:t>authorship</a:t>
            </a:r>
            <a:r>
              <a:rPr lang="es-MX" dirty="0" smtClean="0"/>
              <a:t> (</a:t>
            </a:r>
            <a:r>
              <a:rPr lang="es-MX" dirty="0" err="1" smtClean="0"/>
              <a:t>Institution</a:t>
            </a:r>
            <a:r>
              <a:rPr lang="es-MX" dirty="0" smtClean="0"/>
              <a:t>)</a:t>
            </a:r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institution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legal </a:t>
            </a:r>
            <a:r>
              <a:rPr lang="es-MX" dirty="0" err="1" smtClean="0"/>
              <a:t>responsible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results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institution</a:t>
            </a:r>
            <a:r>
              <a:rPr lang="es-MX" dirty="0" smtClean="0"/>
              <a:t> can </a:t>
            </a:r>
            <a:r>
              <a:rPr lang="es-MX" dirty="0" err="1" smtClean="0"/>
              <a:t>legally</a:t>
            </a:r>
            <a:r>
              <a:rPr lang="es-MX" dirty="0" smtClean="0"/>
              <a:t> </a:t>
            </a:r>
            <a:r>
              <a:rPr lang="es-MX" dirty="0" err="1" smtClean="0"/>
              <a:t>protect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>
                <a:solidFill>
                  <a:schemeClr val="accent1"/>
                </a:solidFill>
              </a:rPr>
              <a:t>intellectual</a:t>
            </a:r>
            <a:r>
              <a:rPr lang="es-MX" dirty="0" smtClean="0">
                <a:solidFill>
                  <a:schemeClr val="accent1"/>
                </a:solidFill>
              </a:rPr>
              <a:t> </a:t>
            </a:r>
            <a:r>
              <a:rPr lang="es-MX" dirty="0" err="1" smtClean="0">
                <a:solidFill>
                  <a:schemeClr val="accent1"/>
                </a:solidFill>
              </a:rPr>
              <a:t>property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knowledge</a:t>
            </a:r>
            <a:r>
              <a:rPr lang="es-MX" dirty="0" smtClean="0"/>
              <a:t> </a:t>
            </a:r>
            <a:r>
              <a:rPr lang="es-MX" dirty="0" err="1" smtClean="0"/>
              <a:t>generated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r>
              <a:rPr lang="es-MX" dirty="0" smtClean="0"/>
              <a:t> and/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commercially</a:t>
            </a:r>
            <a:r>
              <a:rPr lang="es-MX" dirty="0" smtClean="0"/>
              <a:t> </a:t>
            </a:r>
            <a:r>
              <a:rPr lang="es-MX" dirty="0" err="1" smtClean="0"/>
              <a:t>exploit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endParaRPr lang="es-MX" dirty="0" smtClean="0"/>
          </a:p>
          <a:p>
            <a:pPr lvl="2"/>
            <a:r>
              <a:rPr lang="es-MX" dirty="0" smtClean="0"/>
              <a:t>…</a:t>
            </a:r>
            <a:r>
              <a:rPr lang="es-MX" dirty="0" err="1" smtClean="0"/>
              <a:t>but</a:t>
            </a:r>
            <a:r>
              <a:rPr lang="es-MX" dirty="0" smtClean="0"/>
              <a:t> in </a:t>
            </a:r>
            <a:r>
              <a:rPr lang="es-MX" dirty="0" err="1" smtClean="0"/>
              <a:t>turn</a:t>
            </a:r>
            <a:r>
              <a:rPr lang="es-MX" dirty="0" smtClean="0"/>
              <a:t> </a:t>
            </a:r>
            <a:r>
              <a:rPr lang="es-MX" dirty="0" err="1" smtClean="0"/>
              <a:t>any</a:t>
            </a:r>
            <a:r>
              <a:rPr lang="es-MX" dirty="0" smtClean="0"/>
              <a:t> </a:t>
            </a:r>
            <a:r>
              <a:rPr lang="es-MX" dirty="0" err="1" smtClean="0"/>
              <a:t>damage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cause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institution’s</a:t>
            </a:r>
            <a:r>
              <a:rPr lang="es-MX" dirty="0" smtClean="0"/>
              <a:t> </a:t>
            </a:r>
            <a:r>
              <a:rPr lang="es-MX" dirty="0" err="1" smtClean="0"/>
              <a:t>responsibility</a:t>
            </a:r>
            <a:endParaRPr lang="es-MX" dirty="0" smtClean="0"/>
          </a:p>
          <a:p>
            <a:pPr lvl="3"/>
            <a:r>
              <a:rPr lang="es-MX" dirty="0" err="1" smtClean="0"/>
              <a:t>Silly</a:t>
            </a:r>
            <a:r>
              <a:rPr lang="es-MX" dirty="0" smtClean="0"/>
              <a:t> </a:t>
            </a:r>
            <a:r>
              <a:rPr lang="es-MX" dirty="0" err="1" smtClean="0"/>
              <a:t>example</a:t>
            </a:r>
            <a:r>
              <a:rPr lang="es-MX" dirty="0" smtClean="0"/>
              <a:t>: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bridge </a:t>
            </a:r>
            <a:r>
              <a:rPr lang="es-MX" dirty="0" err="1" smtClean="0"/>
              <a:t>falls</a:t>
            </a:r>
            <a:r>
              <a:rPr lang="es-MX" dirty="0" smtClean="0"/>
              <a:t>, </a:t>
            </a:r>
            <a:r>
              <a:rPr lang="es-MX" dirty="0" err="1" smtClean="0"/>
              <a:t>its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fault</a:t>
            </a:r>
            <a:r>
              <a:rPr lang="es-MX" dirty="0" smtClean="0"/>
              <a:t>,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institution</a:t>
            </a:r>
            <a:r>
              <a:rPr lang="es-MX" dirty="0" smtClean="0"/>
              <a:t>!</a:t>
            </a:r>
          </a:p>
          <a:p>
            <a:pPr lvl="1"/>
            <a:r>
              <a:rPr lang="es-MX" dirty="0" err="1" smtClean="0"/>
              <a:t>Any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(</a:t>
            </a:r>
            <a:r>
              <a:rPr lang="es-MX" dirty="0" err="1" smtClean="0"/>
              <a:t>internal</a:t>
            </a:r>
            <a:r>
              <a:rPr lang="es-MX" dirty="0" smtClean="0"/>
              <a:t>) </a:t>
            </a:r>
            <a:r>
              <a:rPr lang="es-MX" dirty="0" err="1" smtClean="0"/>
              <a:t>researcher</a:t>
            </a:r>
            <a:r>
              <a:rPr lang="es-MX" dirty="0" smtClean="0"/>
              <a:t> can </a:t>
            </a:r>
            <a:r>
              <a:rPr lang="es-MX" dirty="0" err="1" smtClean="0"/>
              <a:t>continue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 (</a:t>
            </a:r>
            <a:r>
              <a:rPr lang="es-MX" dirty="0" err="1" smtClean="0"/>
              <a:t>e.g.</a:t>
            </a:r>
            <a:r>
              <a:rPr lang="es-MX" dirty="0" smtClean="0"/>
              <a:t> use </a:t>
            </a:r>
            <a:r>
              <a:rPr lang="es-MX" dirty="0" err="1" smtClean="0"/>
              <a:t>your</a:t>
            </a:r>
            <a:r>
              <a:rPr lang="es-MX" dirty="0" smtClean="0"/>
              <a:t> data!) </a:t>
            </a:r>
            <a:r>
              <a:rPr lang="es-MX" dirty="0" err="1" smtClean="0"/>
              <a:t>without</a:t>
            </a:r>
            <a:r>
              <a:rPr lang="es-MX" dirty="0" smtClean="0"/>
              <a:t> </a:t>
            </a:r>
            <a:r>
              <a:rPr lang="es-MX" dirty="0" err="1" smtClean="0"/>
              <a:t>asking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permission</a:t>
            </a:r>
            <a:endParaRPr lang="es-MX" dirty="0" smtClean="0"/>
          </a:p>
          <a:p>
            <a:pPr lvl="2"/>
            <a:r>
              <a:rPr lang="es-MX" dirty="0" err="1" smtClean="0"/>
              <a:t>Although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considered</a:t>
            </a:r>
            <a:r>
              <a:rPr lang="es-MX" dirty="0" smtClean="0"/>
              <a:t> </a:t>
            </a:r>
            <a:r>
              <a:rPr lang="es-MX" dirty="0" err="1" smtClean="0"/>
              <a:t>polite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ask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…</a:t>
            </a:r>
          </a:p>
          <a:p>
            <a:pPr lvl="2"/>
            <a:endParaRPr lang="es-MX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C4AC-496C-844A-97D8-23F66820122D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5C40-89E7-6C46-A917-80A6D0CC4243}" type="slidenum">
              <a:rPr lang="es-ES_tradnl" smtClean="0"/>
              <a:pPr/>
              <a:t>38</a:t>
            </a:fld>
            <a:endParaRPr lang="es-ES_tradnl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Authorship</a:t>
            </a:r>
            <a:endParaRPr lang="es-E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 err="1" smtClean="0">
                <a:solidFill>
                  <a:srgbClr val="FF0000"/>
                </a:solidFill>
              </a:rPr>
              <a:t>Intellectual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authorship</a:t>
            </a:r>
            <a:r>
              <a:rPr lang="es-MX" dirty="0" smtClean="0"/>
              <a:t> (</a:t>
            </a:r>
            <a:r>
              <a:rPr lang="es-MX" dirty="0" err="1" smtClean="0"/>
              <a:t>student</a:t>
            </a:r>
            <a:r>
              <a:rPr lang="es-MX" dirty="0" smtClean="0"/>
              <a:t>)</a:t>
            </a:r>
          </a:p>
          <a:p>
            <a:pPr lvl="1"/>
            <a:r>
              <a:rPr lang="es-MX" dirty="0" smtClean="0"/>
              <a:t>As </a:t>
            </a:r>
            <a:r>
              <a:rPr lang="es-MX" dirty="0" err="1" smtClean="0"/>
              <a:t>the</a:t>
            </a:r>
            <a:r>
              <a:rPr lang="es-MX" dirty="0" smtClean="0"/>
              <a:t> original </a:t>
            </a:r>
            <a:r>
              <a:rPr lang="es-MX" dirty="0" err="1" smtClean="0"/>
              <a:t>author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,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 </a:t>
            </a:r>
            <a:r>
              <a:rPr lang="es-MX" dirty="0" err="1" smtClean="0"/>
              <a:t>keeps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intellectual</a:t>
            </a:r>
            <a:r>
              <a:rPr lang="es-MX" dirty="0" smtClean="0"/>
              <a:t> </a:t>
            </a:r>
            <a:r>
              <a:rPr lang="es-MX" dirty="0" err="1" smtClean="0"/>
              <a:t>property</a:t>
            </a:r>
            <a:endParaRPr lang="es-MX" dirty="0" smtClean="0"/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therefore</a:t>
            </a:r>
            <a:r>
              <a:rPr lang="es-MX" dirty="0" smtClean="0"/>
              <a:t> </a:t>
            </a:r>
            <a:r>
              <a:rPr lang="es-MX" dirty="0" err="1" smtClean="0"/>
              <a:t>entitled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(and in </a:t>
            </a:r>
            <a:r>
              <a:rPr lang="es-MX" dirty="0" err="1" smtClean="0"/>
              <a:t>fact</a:t>
            </a:r>
            <a:r>
              <a:rPr lang="es-MX" dirty="0" smtClean="0"/>
              <a:t> more </a:t>
            </a:r>
            <a:r>
              <a:rPr lang="es-MX" dirty="0" err="1" smtClean="0"/>
              <a:t>often</a:t>
            </a:r>
            <a:r>
              <a:rPr lang="es-MX" dirty="0" smtClean="0"/>
              <a:t> </a:t>
            </a:r>
            <a:r>
              <a:rPr lang="es-MX" dirty="0" err="1" smtClean="0"/>
              <a:t>than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, </a:t>
            </a:r>
            <a:r>
              <a:rPr lang="es-MX" dirty="0" err="1" smtClean="0"/>
              <a:t>encouraged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) </a:t>
            </a:r>
            <a:r>
              <a:rPr lang="es-MX" dirty="0" err="1" smtClean="0"/>
              <a:t>publish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endParaRPr lang="es-MX" dirty="0" smtClean="0"/>
          </a:p>
          <a:p>
            <a:pPr lvl="2"/>
            <a:r>
              <a:rPr lang="es-MX" dirty="0" err="1" smtClean="0"/>
              <a:t>After</a:t>
            </a:r>
            <a:r>
              <a:rPr lang="es-MX" dirty="0" smtClean="0"/>
              <a:t> </a:t>
            </a:r>
            <a:r>
              <a:rPr lang="es-MX" dirty="0" err="1" smtClean="0"/>
              <a:t>published</a:t>
            </a:r>
            <a:r>
              <a:rPr lang="es-MX" dirty="0" smtClean="0"/>
              <a:t>, </a:t>
            </a:r>
            <a:r>
              <a:rPr lang="es-MX" dirty="0" err="1" smtClean="0"/>
              <a:t>any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(</a:t>
            </a:r>
            <a:r>
              <a:rPr lang="es-MX" dirty="0" err="1" smtClean="0"/>
              <a:t>external</a:t>
            </a:r>
            <a:r>
              <a:rPr lang="es-MX" dirty="0" smtClean="0"/>
              <a:t>) </a:t>
            </a:r>
            <a:r>
              <a:rPr lang="es-MX" dirty="0" err="1" smtClean="0"/>
              <a:t>researcher</a:t>
            </a:r>
            <a:r>
              <a:rPr lang="es-MX" dirty="0" smtClean="0"/>
              <a:t> can </a:t>
            </a:r>
            <a:r>
              <a:rPr lang="es-MX" dirty="0" err="1" smtClean="0"/>
              <a:t>continue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 </a:t>
            </a:r>
            <a:r>
              <a:rPr lang="es-MX" dirty="0" err="1" smtClean="0"/>
              <a:t>without</a:t>
            </a:r>
            <a:r>
              <a:rPr lang="es-MX" dirty="0" smtClean="0"/>
              <a:t> </a:t>
            </a:r>
            <a:r>
              <a:rPr lang="es-MX" dirty="0" err="1" smtClean="0"/>
              <a:t>asking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permission</a:t>
            </a:r>
            <a:endParaRPr lang="es-MX" dirty="0" smtClean="0"/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 can </a:t>
            </a:r>
            <a:r>
              <a:rPr lang="es-MX" dirty="0" err="1" smtClean="0"/>
              <a:t>self</a:t>
            </a:r>
            <a:r>
              <a:rPr lang="es-MX" dirty="0" smtClean="0"/>
              <a:t>-cite </a:t>
            </a:r>
            <a:r>
              <a:rPr lang="es-MX" dirty="0" err="1" smtClean="0"/>
              <a:t>himself</a:t>
            </a:r>
            <a:r>
              <a:rPr lang="es-MX" dirty="0" smtClean="0"/>
              <a:t> </a:t>
            </a:r>
            <a:r>
              <a:rPr lang="es-MX" dirty="0" err="1" smtClean="0"/>
              <a:t>without</a:t>
            </a:r>
            <a:r>
              <a:rPr lang="es-MX" dirty="0" smtClean="0"/>
              <a:t> </a:t>
            </a:r>
            <a:r>
              <a:rPr lang="es-MX" dirty="0" err="1" smtClean="0"/>
              <a:t>committing</a:t>
            </a:r>
            <a:r>
              <a:rPr lang="es-MX" dirty="0" smtClean="0"/>
              <a:t> </a:t>
            </a:r>
            <a:r>
              <a:rPr lang="es-MX" dirty="0" err="1" smtClean="0"/>
              <a:t>plagiarism</a:t>
            </a:r>
            <a:r>
              <a:rPr lang="es-MX" dirty="0" smtClean="0"/>
              <a:t> (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beware</a:t>
            </a:r>
            <a:r>
              <a:rPr lang="es-MX" dirty="0" smtClean="0"/>
              <a:t> of </a:t>
            </a:r>
            <a:r>
              <a:rPr lang="es-MX" dirty="0" err="1" smtClean="0"/>
              <a:t>self-plagiarism</a:t>
            </a:r>
            <a:r>
              <a:rPr lang="es-MX" dirty="0" smtClean="0"/>
              <a:t> and salami </a:t>
            </a:r>
            <a:r>
              <a:rPr lang="es-MX" dirty="0" err="1" smtClean="0"/>
              <a:t>slicing</a:t>
            </a:r>
            <a:r>
              <a:rPr lang="es-MX" dirty="0" smtClean="0"/>
              <a:t> </a:t>
            </a:r>
            <a:r>
              <a:rPr lang="es-MX" dirty="0" err="1" smtClean="0"/>
              <a:t>issues</a:t>
            </a:r>
            <a:r>
              <a:rPr lang="es-MX" dirty="0" smtClean="0"/>
              <a:t>!)</a:t>
            </a:r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 can </a:t>
            </a:r>
            <a:r>
              <a:rPr lang="es-MX" dirty="0" err="1" smtClean="0"/>
              <a:t>continue</a:t>
            </a:r>
            <a:r>
              <a:rPr lang="es-MX" dirty="0" smtClean="0"/>
              <a:t> </a:t>
            </a:r>
            <a:r>
              <a:rPr lang="es-MX" dirty="0" err="1" smtClean="0"/>
              <a:t>its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topic</a:t>
            </a:r>
            <a:r>
              <a:rPr lang="es-MX" dirty="0" smtClean="0"/>
              <a:t> </a:t>
            </a:r>
            <a:r>
              <a:rPr lang="es-MX" dirty="0" err="1" smtClean="0"/>
              <a:t>even</a:t>
            </a:r>
            <a:r>
              <a:rPr lang="es-MX" dirty="0" smtClean="0"/>
              <a:t> </a:t>
            </a:r>
            <a:r>
              <a:rPr lang="es-MX" dirty="0" err="1" smtClean="0"/>
              <a:t>after</a:t>
            </a:r>
            <a:r>
              <a:rPr lang="es-MX" dirty="0" smtClean="0"/>
              <a:t> </a:t>
            </a:r>
            <a:r>
              <a:rPr lang="es-MX" dirty="0" err="1" smtClean="0"/>
              <a:t>finishing</a:t>
            </a:r>
            <a:r>
              <a:rPr lang="es-MX" dirty="0" smtClean="0"/>
              <a:t> </a:t>
            </a:r>
            <a:r>
              <a:rPr lang="es-MX" dirty="0" err="1" smtClean="0"/>
              <a:t>its</a:t>
            </a:r>
            <a:r>
              <a:rPr lang="es-MX" dirty="0" smtClean="0"/>
              <a:t> liase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institution</a:t>
            </a:r>
            <a:r>
              <a:rPr lang="es-MX" dirty="0" smtClean="0"/>
              <a:t>.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C4AC-496C-844A-97D8-23F66820122D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5C40-89E7-6C46-A917-80A6D0CC4243}" type="slidenum">
              <a:rPr lang="es-ES_tradnl" smtClean="0"/>
              <a:pPr/>
              <a:t>39</a:t>
            </a:fld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What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thesis</a:t>
            </a:r>
            <a:r>
              <a:rPr lang="es-MX" dirty="0" smtClean="0"/>
              <a:t>?</a:t>
            </a:r>
            <a:endParaRPr lang="en-GB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A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:</a:t>
            </a:r>
          </a:p>
          <a:p>
            <a:pPr lvl="1"/>
            <a:r>
              <a:rPr lang="es-MX" dirty="0" smtClean="0"/>
              <a:t>Original (</a:t>
            </a:r>
            <a:r>
              <a:rPr lang="es-MX" dirty="0" err="1" smtClean="0">
                <a:solidFill>
                  <a:srgbClr val="00B050"/>
                </a:solidFill>
              </a:rPr>
              <a:t>creative</a:t>
            </a:r>
            <a:r>
              <a:rPr lang="es-MX" dirty="0" smtClean="0"/>
              <a:t>) and </a:t>
            </a:r>
            <a:r>
              <a:rPr lang="es-MX" dirty="0" err="1" smtClean="0"/>
              <a:t>significant</a:t>
            </a:r>
            <a:endParaRPr lang="es-MX" dirty="0" smtClean="0"/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A record of </a:t>
            </a:r>
            <a:r>
              <a:rPr lang="es-MX" dirty="0" err="1" smtClean="0"/>
              <a:t>research</a:t>
            </a:r>
            <a:r>
              <a:rPr lang="es-MX" dirty="0" smtClean="0"/>
              <a:t> (so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smtClean="0">
                <a:solidFill>
                  <a:srgbClr val="00B050"/>
                </a:solidFill>
              </a:rPr>
              <a:t>reproducible</a:t>
            </a:r>
            <a:r>
              <a:rPr lang="es-MX" dirty="0" smtClean="0"/>
              <a:t>)</a:t>
            </a:r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A </a:t>
            </a:r>
            <a:r>
              <a:rPr lang="es-MX" dirty="0" err="1" smtClean="0">
                <a:solidFill>
                  <a:srgbClr val="00B050"/>
                </a:solidFill>
              </a:rPr>
              <a:t>critical</a:t>
            </a:r>
            <a:r>
              <a:rPr lang="es-MX" dirty="0" smtClean="0"/>
              <a:t> </a:t>
            </a:r>
            <a:r>
              <a:rPr lang="es-MX" dirty="0" err="1" smtClean="0"/>
              <a:t>survey</a:t>
            </a:r>
            <a:endParaRPr lang="es-MX" dirty="0" smtClean="0"/>
          </a:p>
          <a:p>
            <a:pPr lvl="2"/>
            <a:r>
              <a:rPr lang="es-MX" dirty="0" err="1" smtClean="0"/>
              <a:t>Reviews</a:t>
            </a:r>
            <a:r>
              <a:rPr lang="es-MX" dirty="0" smtClean="0"/>
              <a:t> </a:t>
            </a:r>
            <a:r>
              <a:rPr lang="es-MX" dirty="0" err="1" smtClean="0"/>
              <a:t>existing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endParaRPr lang="es-MX" dirty="0" smtClean="0"/>
          </a:p>
          <a:p>
            <a:pPr lvl="2"/>
            <a:r>
              <a:rPr lang="es-MX" dirty="0" err="1" smtClean="0"/>
              <a:t>Discusses</a:t>
            </a:r>
            <a:r>
              <a:rPr lang="es-MX" dirty="0" smtClean="0"/>
              <a:t> </a:t>
            </a:r>
            <a:r>
              <a:rPr lang="es-MX" dirty="0" err="1" smtClean="0"/>
              <a:t>results</a:t>
            </a:r>
            <a:r>
              <a:rPr lang="es-MX" dirty="0" smtClean="0"/>
              <a:t> in </a:t>
            </a:r>
            <a:r>
              <a:rPr lang="es-MX" dirty="0" err="1" smtClean="0"/>
              <a:t>terms</a:t>
            </a:r>
            <a:r>
              <a:rPr lang="es-MX" dirty="0" smtClean="0"/>
              <a:t> of </a:t>
            </a:r>
            <a:r>
              <a:rPr lang="es-MX" dirty="0" err="1" smtClean="0"/>
              <a:t>current</a:t>
            </a:r>
            <a:r>
              <a:rPr lang="es-MX" dirty="0" smtClean="0"/>
              <a:t> </a:t>
            </a:r>
            <a:r>
              <a:rPr lang="es-MX" dirty="0" err="1" smtClean="0"/>
              <a:t>evidence</a:t>
            </a:r>
            <a:endParaRPr lang="es-MX" dirty="0" smtClean="0"/>
          </a:p>
          <a:p>
            <a:pPr lvl="1"/>
            <a:endParaRPr lang="es-MX" dirty="0" smtClean="0"/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conclusion</a:t>
            </a:r>
            <a:r>
              <a:rPr lang="es-MX" dirty="0" smtClean="0"/>
              <a:t> of a set of </a:t>
            </a:r>
            <a:r>
              <a:rPr lang="es-MX" dirty="0" err="1" smtClean="0">
                <a:solidFill>
                  <a:srgbClr val="00B050"/>
                </a:solidFill>
              </a:rPr>
              <a:t>coherent</a:t>
            </a:r>
            <a:r>
              <a:rPr lang="es-MX" dirty="0" smtClean="0">
                <a:solidFill>
                  <a:srgbClr val="00B050"/>
                </a:solidFill>
              </a:rPr>
              <a:t> </a:t>
            </a:r>
            <a:r>
              <a:rPr lang="es-MX" dirty="0" err="1" smtClean="0">
                <a:solidFill>
                  <a:srgbClr val="00B050"/>
                </a:solidFill>
              </a:rPr>
              <a:t>experiments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testing</a:t>
            </a:r>
            <a:r>
              <a:rPr lang="es-MX" dirty="0" smtClean="0"/>
              <a:t> </a:t>
            </a:r>
            <a:r>
              <a:rPr lang="es-MX" dirty="0" err="1" smtClean="0"/>
              <a:t>certain</a:t>
            </a:r>
            <a:r>
              <a:rPr lang="es-MX" dirty="0" smtClean="0"/>
              <a:t> </a:t>
            </a:r>
            <a:r>
              <a:rPr lang="es-MX" dirty="0" err="1" smtClean="0"/>
              <a:t>hypothesis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a </a:t>
            </a:r>
            <a:r>
              <a:rPr lang="es-MX" dirty="0" err="1" smtClean="0"/>
              <a:t>certain</a:t>
            </a:r>
            <a:r>
              <a:rPr lang="es-MX" dirty="0" smtClean="0"/>
              <a:t> </a:t>
            </a:r>
            <a:r>
              <a:rPr lang="es-MX" dirty="0" err="1" smtClean="0"/>
              <a:t>phenomenon</a:t>
            </a:r>
            <a:r>
              <a:rPr lang="es-MX" dirty="0" smtClean="0"/>
              <a:t> of </a:t>
            </a:r>
            <a:r>
              <a:rPr lang="es-MX" dirty="0" err="1" smtClean="0"/>
              <a:t>interest</a:t>
            </a:r>
            <a:r>
              <a:rPr lang="es-MX" dirty="0" smtClean="0"/>
              <a:t>.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MAIN PARTS OF A THESIS</a:t>
            </a:r>
            <a:endParaRPr lang="en-GB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40</a:t>
            </a:fld>
            <a:endParaRPr lang="es-E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Main</a:t>
            </a:r>
            <a:r>
              <a:rPr lang="es-MX" dirty="0" smtClean="0"/>
              <a:t> </a:t>
            </a:r>
            <a:r>
              <a:rPr lang="es-MX" dirty="0" err="1" smtClean="0"/>
              <a:t>parts</a:t>
            </a:r>
            <a:r>
              <a:rPr lang="es-MX" dirty="0" smtClean="0"/>
              <a:t> of a </a:t>
            </a:r>
            <a:r>
              <a:rPr lang="es-MX" dirty="0" err="1" smtClean="0"/>
              <a:t>thesis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b="1" dirty="0" smtClean="0">
              <a:solidFill>
                <a:srgbClr val="FF0000"/>
              </a:solidFill>
            </a:endParaRPr>
          </a:p>
          <a:p>
            <a:r>
              <a:rPr lang="es-MX" b="1" dirty="0" err="1" smtClean="0">
                <a:solidFill>
                  <a:srgbClr val="FF0000"/>
                </a:solidFill>
              </a:rPr>
              <a:t>It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is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very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important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for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understanding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this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part</a:t>
            </a:r>
            <a:r>
              <a:rPr lang="es-MX" b="1" dirty="0" smtClean="0">
                <a:solidFill>
                  <a:srgbClr val="FF0000"/>
                </a:solidFill>
              </a:rPr>
              <a:t>, </a:t>
            </a:r>
            <a:r>
              <a:rPr lang="es-MX" b="1" dirty="0" err="1" smtClean="0">
                <a:solidFill>
                  <a:srgbClr val="FF0000"/>
                </a:solidFill>
              </a:rPr>
              <a:t>that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you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go</a:t>
            </a:r>
            <a:r>
              <a:rPr lang="es-MX" b="1" dirty="0" smtClean="0">
                <a:solidFill>
                  <a:srgbClr val="FF0000"/>
                </a:solidFill>
              </a:rPr>
              <a:t> back </a:t>
            </a:r>
            <a:r>
              <a:rPr lang="es-MX" b="1" dirty="0" err="1" smtClean="0">
                <a:solidFill>
                  <a:srgbClr val="FF0000"/>
                </a:solidFill>
              </a:rPr>
              <a:t>to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the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slides</a:t>
            </a:r>
            <a:r>
              <a:rPr lang="es-MX" b="1" dirty="0" smtClean="0">
                <a:solidFill>
                  <a:srgbClr val="FF0000"/>
                </a:solidFill>
              </a:rPr>
              <a:t> of </a:t>
            </a:r>
            <a:r>
              <a:rPr lang="es-MX" b="1" dirty="0" err="1" smtClean="0">
                <a:solidFill>
                  <a:srgbClr val="FF0000"/>
                </a:solidFill>
              </a:rPr>
              <a:t>week</a:t>
            </a:r>
            <a:r>
              <a:rPr lang="es-MX" b="1" dirty="0" smtClean="0">
                <a:solidFill>
                  <a:srgbClr val="FF0000"/>
                </a:solidFill>
              </a:rPr>
              <a:t> 1 and </a:t>
            </a:r>
            <a:r>
              <a:rPr lang="es-MX" b="1" dirty="0" err="1" smtClean="0">
                <a:solidFill>
                  <a:srgbClr val="FF0000"/>
                </a:solidFill>
              </a:rPr>
              <a:t>ensure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you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understand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all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the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foundations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regarding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experimentation</a:t>
            </a:r>
            <a:r>
              <a:rPr lang="es-MX" b="1" dirty="0" smtClean="0">
                <a:solidFill>
                  <a:srgbClr val="FF0000"/>
                </a:solidFill>
              </a:rPr>
              <a:t> and </a:t>
            </a:r>
            <a:r>
              <a:rPr lang="es-MX" b="1" dirty="0" err="1" smtClean="0">
                <a:solidFill>
                  <a:srgbClr val="FF0000"/>
                </a:solidFill>
              </a:rPr>
              <a:t>research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methodology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41</a:t>
            </a:fld>
            <a:endParaRPr lang="es-E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Research</a:t>
            </a:r>
            <a:r>
              <a:rPr lang="es-MX" dirty="0" smtClean="0"/>
              <a:t> </a:t>
            </a:r>
            <a:r>
              <a:rPr lang="es-MX" dirty="0" err="1" smtClean="0"/>
              <a:t>Questions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2000" b="1" dirty="0" err="1" smtClean="0">
                <a:solidFill>
                  <a:srgbClr val="FF0000"/>
                </a:solidFill>
              </a:rPr>
              <a:t>Phenomenon</a:t>
            </a:r>
            <a:endParaRPr lang="es-MX" sz="2000" b="1" dirty="0" smtClean="0">
              <a:solidFill>
                <a:srgbClr val="FF0000"/>
              </a:solidFill>
            </a:endParaRPr>
          </a:p>
          <a:p>
            <a:pPr lvl="1"/>
            <a:r>
              <a:rPr lang="es-ES" sz="1800" dirty="0" smtClean="0"/>
              <a:t>In </a:t>
            </a:r>
            <a:r>
              <a:rPr lang="es-ES" sz="1800" dirty="0" err="1" smtClean="0">
                <a:solidFill>
                  <a:srgbClr val="00B050"/>
                </a:solidFill>
              </a:rPr>
              <a:t>Immanuel</a:t>
            </a:r>
            <a:r>
              <a:rPr lang="es-ES" sz="1800" dirty="0" smtClean="0">
                <a:solidFill>
                  <a:srgbClr val="00B050"/>
                </a:solidFill>
              </a:rPr>
              <a:t> </a:t>
            </a:r>
            <a:r>
              <a:rPr lang="es-ES" sz="1800" dirty="0" err="1" smtClean="0">
                <a:solidFill>
                  <a:srgbClr val="00B050"/>
                </a:solidFill>
              </a:rPr>
              <a:t>Kant</a:t>
            </a:r>
            <a:r>
              <a:rPr lang="es-ES" sz="1800" dirty="0" err="1" smtClean="0"/>
              <a:t>’s</a:t>
            </a:r>
            <a:r>
              <a:rPr lang="es-ES" sz="1800" dirty="0" smtClean="0"/>
              <a:t> </a:t>
            </a:r>
            <a:r>
              <a:rPr lang="es-ES" sz="1800" dirty="0" err="1" smtClean="0"/>
              <a:t>philosophy</a:t>
            </a:r>
            <a:r>
              <a:rPr lang="es-ES" sz="1800" dirty="0" smtClean="0"/>
              <a:t>, a </a:t>
            </a:r>
            <a:r>
              <a:rPr lang="es-ES" sz="1800" dirty="0" err="1" smtClean="0"/>
              <a:t>phenomenon</a:t>
            </a:r>
            <a:r>
              <a:rPr lang="es-ES" sz="1800" dirty="0" smtClean="0"/>
              <a:t> </a:t>
            </a:r>
            <a:r>
              <a:rPr lang="es-ES" sz="1800" dirty="0" err="1" smtClean="0"/>
              <a:t>is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rgbClr val="0070C0"/>
                </a:solidFill>
              </a:rPr>
              <a:t>object</a:t>
            </a:r>
            <a:r>
              <a:rPr lang="es-ES" sz="1800" dirty="0" smtClean="0">
                <a:solidFill>
                  <a:srgbClr val="0070C0"/>
                </a:solidFill>
              </a:rPr>
              <a:t> of </a:t>
            </a:r>
            <a:r>
              <a:rPr lang="es-ES" sz="1800" dirty="0" err="1" smtClean="0">
                <a:solidFill>
                  <a:srgbClr val="0070C0"/>
                </a:solidFill>
              </a:rPr>
              <a:t>an</a:t>
            </a:r>
            <a:r>
              <a:rPr lang="es-ES" sz="1800" dirty="0" smtClean="0">
                <a:solidFill>
                  <a:srgbClr val="0070C0"/>
                </a:solidFill>
              </a:rPr>
              <a:t> sensorial </a:t>
            </a:r>
            <a:r>
              <a:rPr lang="es-ES" sz="1800" dirty="0" err="1" smtClean="0">
                <a:solidFill>
                  <a:srgbClr val="0070C0"/>
                </a:solidFill>
              </a:rPr>
              <a:t>experience</a:t>
            </a:r>
            <a:r>
              <a:rPr lang="es-ES" sz="1800" dirty="0" smtClean="0"/>
              <a:t>.</a:t>
            </a:r>
          </a:p>
          <a:p>
            <a:pPr lvl="2"/>
            <a:r>
              <a:rPr lang="es-ES" sz="1400" dirty="0" smtClean="0"/>
              <a:t>[</a:t>
            </a:r>
            <a:r>
              <a:rPr lang="es-MX" sz="1400" dirty="0" smtClean="0"/>
              <a:t>Real Academia Española de la Lengua]</a:t>
            </a:r>
          </a:p>
          <a:p>
            <a:pPr lvl="2"/>
            <a:endParaRPr lang="es-MX" sz="1400" dirty="0" smtClean="0"/>
          </a:p>
          <a:p>
            <a:pPr lvl="1"/>
            <a:r>
              <a:rPr lang="en-GB" sz="1800" dirty="0" smtClean="0"/>
              <a:t>“In philosophy, any </a:t>
            </a:r>
            <a:r>
              <a:rPr lang="en-GB" sz="1800" dirty="0" smtClean="0">
                <a:solidFill>
                  <a:srgbClr val="0070C0"/>
                </a:solidFill>
              </a:rPr>
              <a:t>object, fact, or occurrence perceived or observed</a:t>
            </a:r>
            <a:r>
              <a:rPr lang="en-GB" sz="1800" dirty="0" smtClean="0"/>
              <a:t>. In general, phenomena are the objects of the senses (</a:t>
            </a:r>
            <a:r>
              <a:rPr lang="en-GB" sz="1800" i="1" dirty="0" smtClean="0"/>
              <a:t>e.g.,</a:t>
            </a:r>
            <a:r>
              <a:rPr lang="en-GB" sz="1800" dirty="0" smtClean="0"/>
              <a:t> sights and sounds) as contrasted with what is apprehended by the intellect.”</a:t>
            </a:r>
          </a:p>
          <a:p>
            <a:pPr lvl="2"/>
            <a:r>
              <a:rPr lang="es-MX" sz="1400" dirty="0" smtClean="0"/>
              <a:t>[Enciclopedia británica]</a:t>
            </a:r>
          </a:p>
          <a:p>
            <a:pPr lvl="1"/>
            <a:endParaRPr lang="es-MX" sz="1800" dirty="0" smtClean="0"/>
          </a:p>
          <a:p>
            <a:pPr lvl="1"/>
            <a:r>
              <a:rPr lang="es-MX" sz="1800" dirty="0" err="1" smtClean="0"/>
              <a:t>An</a:t>
            </a:r>
            <a:r>
              <a:rPr lang="es-MX" sz="1800" dirty="0" smtClean="0"/>
              <a:t> observable </a:t>
            </a:r>
            <a:r>
              <a:rPr lang="es-MX" sz="1800" dirty="0" err="1" smtClean="0"/>
              <a:t>event</a:t>
            </a:r>
            <a:endParaRPr lang="es-MX" sz="1800" dirty="0" smtClean="0"/>
          </a:p>
          <a:p>
            <a:pPr lvl="2"/>
            <a:r>
              <a:rPr lang="es-MX" sz="1400" dirty="0" smtClean="0"/>
              <a:t>[</a:t>
            </a:r>
            <a:r>
              <a:rPr lang="en-GB" sz="1400" dirty="0" smtClean="0"/>
              <a:t>American Heritage Dictionary of the English Language</a:t>
            </a:r>
            <a:r>
              <a:rPr lang="es-MX" sz="1400" dirty="0" smtClean="0"/>
              <a:t>]</a:t>
            </a:r>
          </a:p>
          <a:p>
            <a:pPr lvl="2"/>
            <a:endParaRPr lang="es-MX" sz="1400" dirty="0" smtClean="0"/>
          </a:p>
          <a:p>
            <a:pPr lvl="1"/>
            <a:r>
              <a:rPr lang="es-MX" sz="1800" dirty="0" smtClean="0"/>
              <a:t>A </a:t>
            </a:r>
            <a:r>
              <a:rPr lang="es-MX" sz="1800" dirty="0" err="1" smtClean="0"/>
              <a:t>phenomenon</a:t>
            </a:r>
            <a:r>
              <a:rPr lang="es-MX" sz="1800" dirty="0" smtClean="0"/>
              <a:t> </a:t>
            </a:r>
            <a:r>
              <a:rPr lang="es-MX" sz="1800" dirty="0" err="1" smtClean="0"/>
              <a:t>is</a:t>
            </a:r>
            <a:r>
              <a:rPr lang="es-MX" sz="1800" dirty="0" smtClean="0"/>
              <a:t> </a:t>
            </a:r>
            <a:r>
              <a:rPr lang="es-MX" sz="1800" dirty="0" err="1" smtClean="0"/>
              <a:t>any</a:t>
            </a:r>
            <a:r>
              <a:rPr lang="es-MX" sz="1800" dirty="0" smtClean="0"/>
              <a:t> </a:t>
            </a:r>
            <a:r>
              <a:rPr lang="es-MX" sz="1800" dirty="0" err="1" smtClean="0"/>
              <a:t>instance</a:t>
            </a:r>
            <a:r>
              <a:rPr lang="es-MX" sz="1800" dirty="0" smtClean="0"/>
              <a:t> </a:t>
            </a:r>
            <a:r>
              <a:rPr lang="es-MX" sz="1800" dirty="0" err="1" smtClean="0"/>
              <a:t>or</a:t>
            </a:r>
            <a:r>
              <a:rPr lang="es-MX" sz="1800" dirty="0" smtClean="0"/>
              <a:t> observable </a:t>
            </a:r>
            <a:r>
              <a:rPr lang="es-MX" sz="1800" dirty="0" err="1" smtClean="0"/>
              <a:t>event</a:t>
            </a:r>
            <a:endParaRPr lang="es-MX" sz="1800" dirty="0" smtClean="0"/>
          </a:p>
          <a:p>
            <a:pPr lvl="2"/>
            <a:r>
              <a:rPr lang="es-MX" sz="1400" dirty="0" smtClean="0"/>
              <a:t>…</a:t>
            </a:r>
            <a:r>
              <a:rPr lang="es-MX" sz="1400" dirty="0" err="1" smtClean="0">
                <a:solidFill>
                  <a:srgbClr val="00B050"/>
                </a:solidFill>
              </a:rPr>
              <a:t>directly</a:t>
            </a:r>
            <a:r>
              <a:rPr lang="es-MX" sz="1400" dirty="0" smtClean="0">
                <a:solidFill>
                  <a:srgbClr val="00B050"/>
                </a:solidFill>
              </a:rPr>
              <a:t> </a:t>
            </a:r>
            <a:r>
              <a:rPr lang="es-MX" sz="1400" dirty="0" err="1" smtClean="0"/>
              <a:t>through</a:t>
            </a:r>
            <a:r>
              <a:rPr lang="es-MX" sz="1400" dirty="0" smtClean="0"/>
              <a:t> </a:t>
            </a:r>
            <a:r>
              <a:rPr lang="es-MX" sz="1400" dirty="0" err="1" smtClean="0"/>
              <a:t>our</a:t>
            </a:r>
            <a:r>
              <a:rPr lang="es-MX" sz="1400" dirty="0" smtClean="0"/>
              <a:t> </a:t>
            </a:r>
            <a:r>
              <a:rPr lang="es-MX" sz="1400" dirty="0" err="1" smtClean="0"/>
              <a:t>senses</a:t>
            </a:r>
            <a:r>
              <a:rPr lang="es-MX" sz="1400" dirty="0" smtClean="0"/>
              <a:t> </a:t>
            </a:r>
            <a:r>
              <a:rPr lang="es-MX" sz="1400" dirty="0" err="1" smtClean="0"/>
              <a:t>or</a:t>
            </a:r>
            <a:r>
              <a:rPr lang="es-MX" sz="1400" dirty="0" smtClean="0"/>
              <a:t> </a:t>
            </a:r>
            <a:r>
              <a:rPr lang="es-MX" sz="1400" dirty="0" err="1" smtClean="0"/>
              <a:t>via</a:t>
            </a:r>
            <a:r>
              <a:rPr lang="es-MX" sz="1400" dirty="0" smtClean="0"/>
              <a:t> </a:t>
            </a:r>
            <a:r>
              <a:rPr lang="es-MX" sz="1400" dirty="0" err="1" smtClean="0"/>
              <a:t>instrumentation</a:t>
            </a:r>
            <a:endParaRPr lang="es-MX" sz="1400" dirty="0" smtClean="0"/>
          </a:p>
          <a:p>
            <a:pPr lvl="2"/>
            <a:r>
              <a:rPr lang="es-MX" sz="1400" dirty="0" err="1" smtClean="0"/>
              <a:t>Or</a:t>
            </a:r>
            <a:r>
              <a:rPr lang="es-MX" sz="1400" dirty="0" smtClean="0"/>
              <a:t> </a:t>
            </a:r>
            <a:r>
              <a:rPr lang="es-MX" sz="1400" dirty="0" err="1" smtClean="0"/>
              <a:t>perhaps</a:t>
            </a:r>
            <a:r>
              <a:rPr lang="es-MX" sz="1400" dirty="0" smtClean="0"/>
              <a:t> </a:t>
            </a:r>
            <a:r>
              <a:rPr lang="es-MX" sz="1400" dirty="0" err="1" smtClean="0"/>
              <a:t>even</a:t>
            </a:r>
            <a:r>
              <a:rPr lang="es-MX" sz="1400" dirty="0" smtClean="0"/>
              <a:t> </a:t>
            </a:r>
            <a:r>
              <a:rPr lang="es-MX" sz="1400" dirty="0" err="1" smtClean="0">
                <a:solidFill>
                  <a:srgbClr val="00B050"/>
                </a:solidFill>
              </a:rPr>
              <a:t>indirectly</a:t>
            </a:r>
            <a:r>
              <a:rPr lang="es-MX" sz="1400" dirty="0" smtClean="0"/>
              <a:t> </a:t>
            </a:r>
            <a:r>
              <a:rPr lang="es-MX" sz="1400" dirty="0" err="1" smtClean="0"/>
              <a:t>via</a:t>
            </a:r>
            <a:r>
              <a:rPr lang="es-MX" sz="1400" dirty="0" smtClean="0"/>
              <a:t> </a:t>
            </a:r>
            <a:r>
              <a:rPr lang="es-MX" sz="1400" dirty="0" err="1" smtClean="0"/>
              <a:t>the</a:t>
            </a:r>
            <a:r>
              <a:rPr lang="es-MX" sz="1400" dirty="0" smtClean="0"/>
              <a:t> </a:t>
            </a:r>
            <a:r>
              <a:rPr lang="es-MX" sz="1400" dirty="0" err="1" smtClean="0"/>
              <a:t>observation</a:t>
            </a:r>
            <a:r>
              <a:rPr lang="es-MX" sz="1400" dirty="0" smtClean="0"/>
              <a:t> of </a:t>
            </a:r>
            <a:r>
              <a:rPr lang="es-MX" sz="1400" dirty="0" err="1" smtClean="0"/>
              <a:t>its</a:t>
            </a:r>
            <a:r>
              <a:rPr lang="es-MX" sz="1400" dirty="0" smtClean="0"/>
              <a:t> </a:t>
            </a:r>
            <a:r>
              <a:rPr lang="es-MX" sz="1400" dirty="0" err="1" smtClean="0"/>
              <a:t>consequences</a:t>
            </a:r>
            <a:r>
              <a:rPr lang="es-MX" sz="1400" dirty="0" smtClean="0"/>
              <a:t> [</a:t>
            </a:r>
            <a:r>
              <a:rPr lang="en-GB" sz="1400" dirty="0" smtClean="0"/>
              <a:t>https://en.wikipedia.org/wiki/Phenomenon]</a:t>
            </a:r>
            <a:endParaRPr lang="en-GB" sz="14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42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Research</a:t>
            </a:r>
            <a:r>
              <a:rPr lang="es-MX" dirty="0" smtClean="0"/>
              <a:t> </a:t>
            </a:r>
            <a:r>
              <a:rPr lang="es-MX" dirty="0" err="1" smtClean="0"/>
              <a:t>questions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represent</a:t>
            </a:r>
            <a:r>
              <a:rPr lang="es-MX" dirty="0" smtClean="0"/>
              <a:t> gaps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knowledge</a:t>
            </a:r>
            <a:r>
              <a:rPr lang="es-MX" dirty="0" smtClean="0"/>
              <a:t> </a:t>
            </a:r>
            <a:r>
              <a:rPr lang="es-MX" dirty="0" err="1" smtClean="0"/>
              <a:t>regarding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phenomenon</a:t>
            </a:r>
            <a:r>
              <a:rPr lang="es-MX" dirty="0" smtClean="0"/>
              <a:t> of </a:t>
            </a:r>
            <a:r>
              <a:rPr lang="es-MX" dirty="0" err="1" smtClean="0"/>
              <a:t>interest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ought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guide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endParaRPr lang="es-MX" dirty="0" smtClean="0"/>
          </a:p>
          <a:p>
            <a:pPr lvl="1"/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goals</a:t>
            </a:r>
            <a:r>
              <a:rPr lang="es-MX" dirty="0" smtClean="0"/>
              <a:t> (</a:t>
            </a:r>
            <a:r>
              <a:rPr lang="es-MX" dirty="0" err="1" smtClean="0"/>
              <a:t>main</a:t>
            </a:r>
            <a:r>
              <a:rPr lang="es-MX" dirty="0" smtClean="0"/>
              <a:t> and </a:t>
            </a:r>
            <a:r>
              <a:rPr lang="es-MX" dirty="0" err="1" smtClean="0"/>
              <a:t>specific</a:t>
            </a:r>
            <a:r>
              <a:rPr lang="es-MX" dirty="0" smtClean="0"/>
              <a:t>) are </a:t>
            </a:r>
            <a:r>
              <a:rPr lang="es-MX" dirty="0" err="1" smtClean="0"/>
              <a:t>collateral</a:t>
            </a:r>
            <a:r>
              <a:rPr lang="es-MX" dirty="0" smtClean="0"/>
              <a:t> </a:t>
            </a:r>
            <a:r>
              <a:rPr lang="es-MX" dirty="0" err="1" smtClean="0"/>
              <a:t>consequences</a:t>
            </a:r>
            <a:r>
              <a:rPr lang="es-MX" dirty="0" smtClean="0"/>
              <a:t> of </a:t>
            </a:r>
            <a:r>
              <a:rPr lang="es-MX" dirty="0" err="1" smtClean="0"/>
              <a:t>them</a:t>
            </a:r>
            <a:endParaRPr lang="es-MX" dirty="0" smtClean="0"/>
          </a:p>
          <a:p>
            <a:pPr lvl="1"/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experiments</a:t>
            </a:r>
            <a:r>
              <a:rPr lang="es-MX" dirty="0" smtClean="0"/>
              <a:t> are </a:t>
            </a:r>
            <a:r>
              <a:rPr lang="es-MX" dirty="0" err="1" smtClean="0"/>
              <a:t>driven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answer</a:t>
            </a:r>
            <a:r>
              <a:rPr lang="es-MX" dirty="0" smtClean="0"/>
              <a:t> </a:t>
            </a:r>
            <a:r>
              <a:rPr lang="es-MX" dirty="0" err="1" smtClean="0"/>
              <a:t>them</a:t>
            </a:r>
            <a:endParaRPr lang="es-MX" dirty="0" smtClean="0"/>
          </a:p>
          <a:p>
            <a:pPr lvl="1"/>
            <a:r>
              <a:rPr lang="es-MX" dirty="0" err="1" smtClean="0"/>
              <a:t>All</a:t>
            </a:r>
            <a:r>
              <a:rPr lang="es-MX" dirty="0" smtClean="0"/>
              <a:t> experimental </a:t>
            </a:r>
            <a:r>
              <a:rPr lang="es-MX" dirty="0" err="1" smtClean="0"/>
              <a:t>hypothesis</a:t>
            </a:r>
            <a:r>
              <a:rPr lang="es-MX" dirty="0" smtClean="0"/>
              <a:t> are </a:t>
            </a:r>
            <a:r>
              <a:rPr lang="es-MX" dirty="0" err="1" smtClean="0"/>
              <a:t>stated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(</a:t>
            </a:r>
            <a:r>
              <a:rPr lang="es-MX" dirty="0" err="1" smtClean="0"/>
              <a:t>educatedly</a:t>
            </a:r>
            <a:r>
              <a:rPr lang="es-MX" dirty="0" smtClean="0"/>
              <a:t>) </a:t>
            </a:r>
            <a:r>
              <a:rPr lang="es-MX" dirty="0" err="1" smtClean="0"/>
              <a:t>guess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them</a:t>
            </a:r>
            <a:endParaRPr lang="es-MX" dirty="0" smtClean="0"/>
          </a:p>
          <a:p>
            <a:pPr lvl="1"/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conclusions</a:t>
            </a:r>
            <a:r>
              <a:rPr lang="es-MX" dirty="0" smtClean="0"/>
              <a:t> are </a:t>
            </a:r>
            <a:r>
              <a:rPr lang="es-MX" dirty="0" err="1" smtClean="0"/>
              <a:t>stated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satisfy</a:t>
            </a:r>
            <a:r>
              <a:rPr lang="es-MX" dirty="0" smtClean="0"/>
              <a:t> </a:t>
            </a:r>
            <a:r>
              <a:rPr lang="es-MX" dirty="0" err="1" smtClean="0"/>
              <a:t>them</a:t>
            </a:r>
            <a:endParaRPr lang="es-MX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43</a:t>
            </a:fld>
            <a:endParaRPr lang="es-E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Research</a:t>
            </a:r>
            <a:r>
              <a:rPr lang="es-MX" dirty="0" smtClean="0"/>
              <a:t> </a:t>
            </a:r>
            <a:r>
              <a:rPr lang="es-MX" dirty="0" err="1" smtClean="0"/>
              <a:t>questions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err="1" smtClean="0"/>
              <a:t>Arguably</a:t>
            </a:r>
            <a:r>
              <a:rPr lang="es-MX" dirty="0" smtClean="0"/>
              <a:t> </a:t>
            </a:r>
            <a:r>
              <a:rPr lang="es-MX" dirty="0" err="1" smtClean="0">
                <a:solidFill>
                  <a:srgbClr val="FF0000"/>
                </a:solidFill>
              </a:rPr>
              <a:t>the</a:t>
            </a:r>
            <a:r>
              <a:rPr lang="es-MX" dirty="0" smtClean="0">
                <a:solidFill>
                  <a:srgbClr val="FF0000"/>
                </a:solidFill>
              </a:rPr>
              <a:t> </a:t>
            </a:r>
            <a:r>
              <a:rPr lang="es-MX" dirty="0" err="1" smtClean="0">
                <a:solidFill>
                  <a:srgbClr val="FF0000"/>
                </a:solidFill>
              </a:rPr>
              <a:t>most</a:t>
            </a:r>
            <a:r>
              <a:rPr lang="es-MX" dirty="0" smtClean="0">
                <a:solidFill>
                  <a:srgbClr val="FF0000"/>
                </a:solidFill>
              </a:rPr>
              <a:t> </a:t>
            </a:r>
            <a:r>
              <a:rPr lang="es-MX" dirty="0" err="1" smtClean="0">
                <a:solidFill>
                  <a:srgbClr val="FF0000"/>
                </a:solidFill>
              </a:rPr>
              <a:t>important</a:t>
            </a:r>
            <a:r>
              <a:rPr lang="es-MX" dirty="0" smtClean="0">
                <a:solidFill>
                  <a:srgbClr val="FF0000"/>
                </a:solidFill>
              </a:rPr>
              <a:t> </a:t>
            </a:r>
            <a:r>
              <a:rPr lang="es-MX" dirty="0" err="1" smtClean="0">
                <a:solidFill>
                  <a:srgbClr val="FF0000"/>
                </a:solidFill>
              </a:rPr>
              <a:t>part</a:t>
            </a:r>
            <a:r>
              <a:rPr lang="es-MX" dirty="0" smtClean="0">
                <a:solidFill>
                  <a:srgbClr val="FF0000"/>
                </a:solidFill>
              </a:rPr>
              <a:t> of </a:t>
            </a:r>
            <a:r>
              <a:rPr lang="es-MX" dirty="0" err="1" smtClean="0">
                <a:solidFill>
                  <a:srgbClr val="FF0000"/>
                </a:solidFill>
              </a:rPr>
              <a:t>your</a:t>
            </a:r>
            <a:r>
              <a:rPr lang="es-MX" dirty="0" smtClean="0">
                <a:solidFill>
                  <a:srgbClr val="FF0000"/>
                </a:solidFill>
              </a:rPr>
              <a:t> </a:t>
            </a:r>
            <a:r>
              <a:rPr lang="es-MX" dirty="0" err="1" smtClean="0">
                <a:solidFill>
                  <a:srgbClr val="FF0000"/>
                </a:solidFill>
              </a:rPr>
              <a:t>thesis</a:t>
            </a:r>
            <a:endParaRPr lang="es-MX" dirty="0" smtClean="0">
              <a:solidFill>
                <a:srgbClr val="FF0000"/>
              </a:solidFill>
            </a:endParaRPr>
          </a:p>
          <a:p>
            <a:endParaRPr lang="es-MX" dirty="0" smtClean="0"/>
          </a:p>
          <a:p>
            <a:r>
              <a:rPr lang="es-MX" dirty="0" smtClean="0"/>
              <a:t>A </a:t>
            </a:r>
            <a:r>
              <a:rPr lang="es-MX" dirty="0" err="1" smtClean="0"/>
              <a:t>rather</a:t>
            </a:r>
            <a:r>
              <a:rPr lang="es-MX" dirty="0" smtClean="0"/>
              <a:t> </a:t>
            </a:r>
            <a:r>
              <a:rPr lang="es-MX" dirty="0" err="1" smtClean="0"/>
              <a:t>bad</a:t>
            </a:r>
            <a:r>
              <a:rPr lang="es-MX" dirty="0" smtClean="0"/>
              <a:t> </a:t>
            </a:r>
            <a:r>
              <a:rPr lang="es-MX" dirty="0" err="1" smtClean="0"/>
              <a:t>habit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state</a:t>
            </a:r>
            <a:r>
              <a:rPr lang="es-MX" dirty="0" smtClean="0"/>
              <a:t> </a:t>
            </a:r>
            <a:r>
              <a:rPr lang="es-MX" dirty="0" err="1" smtClean="0"/>
              <a:t>them</a:t>
            </a:r>
            <a:r>
              <a:rPr lang="es-MX" dirty="0" smtClean="0"/>
              <a:t> (</a:t>
            </a:r>
            <a:r>
              <a:rPr lang="es-MX" dirty="0" err="1" smtClean="0"/>
              <a:t>just</a:t>
            </a:r>
            <a:r>
              <a:rPr lang="es-MX" dirty="0" smtClean="0"/>
              <a:t> </a:t>
            </a:r>
            <a:r>
              <a:rPr lang="es-MX" dirty="0" err="1" smtClean="0"/>
              <a:t>because</a:t>
            </a:r>
            <a:r>
              <a:rPr lang="es-MX" dirty="0" smtClean="0"/>
              <a:t> </a:t>
            </a:r>
            <a:r>
              <a:rPr lang="es-MX" dirty="0" err="1" smtClean="0"/>
              <a:t>you’ve</a:t>
            </a:r>
            <a:r>
              <a:rPr lang="es-MX" dirty="0" smtClean="0"/>
              <a:t> </a:t>
            </a:r>
            <a:r>
              <a:rPr lang="es-MX" dirty="0" err="1" smtClean="0"/>
              <a:t>been</a:t>
            </a:r>
            <a:r>
              <a:rPr lang="es-MX" dirty="0" smtClean="0"/>
              <a:t> </a:t>
            </a:r>
            <a:r>
              <a:rPr lang="es-MX" dirty="0" err="1" smtClean="0"/>
              <a:t>told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), and ignore </a:t>
            </a:r>
            <a:r>
              <a:rPr lang="es-MX" dirty="0" err="1" smtClean="0"/>
              <a:t>them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next</a:t>
            </a:r>
            <a:r>
              <a:rPr lang="es-MX" dirty="0" smtClean="0"/>
              <a:t> minute</a:t>
            </a:r>
            <a:r>
              <a:rPr lang="es-MX" dirty="0" smtClean="0"/>
              <a:t>…</a:t>
            </a:r>
          </a:p>
          <a:p>
            <a:endParaRPr lang="es-MX" dirty="0" smtClean="0"/>
          </a:p>
          <a:p>
            <a:r>
              <a:rPr lang="es-MX" dirty="0" err="1" smtClean="0"/>
              <a:t>Another</a:t>
            </a:r>
            <a:r>
              <a:rPr lang="es-MX" dirty="0" smtClean="0"/>
              <a:t> </a:t>
            </a:r>
            <a:r>
              <a:rPr lang="es-MX" dirty="0" err="1" smtClean="0"/>
              <a:t>bad</a:t>
            </a:r>
            <a:r>
              <a:rPr lang="es-MX" dirty="0" smtClean="0"/>
              <a:t> </a:t>
            </a:r>
            <a:r>
              <a:rPr lang="es-MX" dirty="0" err="1" smtClean="0"/>
              <a:t>habit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think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they</a:t>
            </a:r>
            <a:r>
              <a:rPr lang="es-MX" dirty="0" smtClean="0"/>
              <a:t> are </a:t>
            </a:r>
            <a:r>
              <a:rPr lang="es-MX" dirty="0" err="1" smtClean="0"/>
              <a:t>secondary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goals</a:t>
            </a:r>
            <a:r>
              <a:rPr lang="es-MX" dirty="0" smtClean="0"/>
              <a:t>.</a:t>
            </a:r>
          </a:p>
          <a:p>
            <a:pPr lvl="1"/>
            <a:r>
              <a:rPr lang="es-MX" dirty="0" smtClean="0"/>
              <a:t>…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means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are </a:t>
            </a:r>
            <a:r>
              <a:rPr lang="es-MX" dirty="0" err="1" smtClean="0"/>
              <a:t>unable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distinguish</a:t>
            </a:r>
            <a:r>
              <a:rPr lang="es-MX" dirty="0" smtClean="0"/>
              <a:t> a </a:t>
            </a:r>
            <a:r>
              <a:rPr lang="es-MX" dirty="0" err="1" smtClean="0"/>
              <a:t>research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engineering</a:t>
            </a:r>
            <a:r>
              <a:rPr lang="es-MX" dirty="0" smtClean="0"/>
              <a:t> </a:t>
            </a:r>
            <a:r>
              <a:rPr lang="es-MX" dirty="0" err="1" smtClean="0"/>
              <a:t>project</a:t>
            </a:r>
            <a:r>
              <a:rPr lang="es-MX" dirty="0" smtClean="0"/>
              <a:t>.</a:t>
            </a:r>
          </a:p>
          <a:p>
            <a:pPr lvl="1"/>
            <a:r>
              <a:rPr lang="es-MX" dirty="0" smtClean="0"/>
              <a:t>And </a:t>
            </a:r>
            <a:r>
              <a:rPr lang="es-MX" dirty="0" err="1" smtClean="0"/>
              <a:t>remember</a:t>
            </a:r>
            <a:r>
              <a:rPr lang="es-MX" dirty="0" smtClean="0"/>
              <a:t>; </a:t>
            </a:r>
            <a:r>
              <a:rPr lang="es-MX" dirty="0" err="1" smtClean="0"/>
              <a:t>engineering</a:t>
            </a:r>
            <a:r>
              <a:rPr lang="es-MX" dirty="0" smtClean="0"/>
              <a:t> can </a:t>
            </a:r>
            <a:r>
              <a:rPr lang="es-MX" dirty="0" err="1" smtClean="0"/>
              <a:t>advanced</a:t>
            </a:r>
            <a:r>
              <a:rPr lang="es-MX" dirty="0" smtClean="0"/>
              <a:t> </a:t>
            </a:r>
            <a:r>
              <a:rPr lang="es-MX" dirty="0" err="1" smtClean="0"/>
              <a:t>science</a:t>
            </a:r>
            <a:r>
              <a:rPr lang="es-MX" dirty="0" smtClean="0"/>
              <a:t>;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engineering</a:t>
            </a:r>
            <a:r>
              <a:rPr lang="es-MX" dirty="0" smtClean="0"/>
              <a:t> </a:t>
            </a:r>
            <a:r>
              <a:rPr lang="es-MX" dirty="0" err="1" smtClean="0"/>
              <a:t>makes</a:t>
            </a:r>
            <a:r>
              <a:rPr lang="es-MX" dirty="0" smtClean="0"/>
              <a:t> </a:t>
            </a:r>
            <a:r>
              <a:rPr lang="es-MX" dirty="0" err="1" smtClean="0"/>
              <a:t>scientific</a:t>
            </a:r>
            <a:r>
              <a:rPr lang="es-MX" dirty="0" smtClean="0"/>
              <a:t> </a:t>
            </a:r>
            <a:r>
              <a:rPr lang="es-MX" dirty="0" err="1" smtClean="0"/>
              <a:t>contributions</a:t>
            </a:r>
            <a:r>
              <a:rPr lang="es-MX" dirty="0" smtClean="0"/>
              <a:t>.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44</a:t>
            </a:fld>
            <a:endParaRPr lang="es-E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Research</a:t>
            </a:r>
            <a:r>
              <a:rPr lang="es-MX" dirty="0" smtClean="0"/>
              <a:t> </a:t>
            </a:r>
            <a:r>
              <a:rPr lang="es-MX" dirty="0" err="1" smtClean="0"/>
              <a:t>Questions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err="1" smtClean="0"/>
              <a:t>All</a:t>
            </a:r>
            <a:r>
              <a:rPr lang="es-MX" dirty="0" smtClean="0"/>
              <a:t> (</a:t>
            </a:r>
            <a:r>
              <a:rPr lang="es-MX" dirty="0" err="1" smtClean="0"/>
              <a:t>well</a:t>
            </a:r>
            <a:r>
              <a:rPr lang="es-MX" dirty="0" smtClean="0"/>
              <a:t> </a:t>
            </a:r>
            <a:r>
              <a:rPr lang="es-MX" dirty="0" err="1" smtClean="0"/>
              <a:t>stated</a:t>
            </a:r>
            <a:r>
              <a:rPr lang="es-MX" dirty="0" smtClean="0"/>
              <a:t>) </a:t>
            </a:r>
            <a:r>
              <a:rPr lang="es-MX" dirty="0" err="1" smtClean="0"/>
              <a:t>research</a:t>
            </a:r>
            <a:r>
              <a:rPr lang="es-MX" dirty="0" smtClean="0"/>
              <a:t> </a:t>
            </a:r>
            <a:r>
              <a:rPr lang="es-MX" dirty="0" err="1" smtClean="0"/>
              <a:t>questions</a:t>
            </a:r>
            <a:r>
              <a:rPr lang="es-MX" dirty="0" smtClean="0"/>
              <a:t> </a:t>
            </a:r>
            <a:r>
              <a:rPr lang="es-MX" dirty="0" err="1" smtClean="0"/>
              <a:t>always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include</a:t>
            </a:r>
            <a:r>
              <a:rPr lang="es-MX" dirty="0" smtClean="0"/>
              <a:t>:</a:t>
            </a:r>
          </a:p>
          <a:p>
            <a:pPr lvl="2"/>
            <a:r>
              <a:rPr lang="es-MX" dirty="0" smtClean="0"/>
              <a:t>…</a:t>
            </a:r>
            <a:r>
              <a:rPr lang="es-MX" dirty="0" err="1" smtClean="0"/>
              <a:t>whether</a:t>
            </a:r>
            <a:r>
              <a:rPr lang="es-MX" dirty="0" smtClean="0"/>
              <a:t> </a:t>
            </a:r>
            <a:r>
              <a:rPr lang="es-MX" dirty="0" err="1" smtClean="0"/>
              <a:t>explicitly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implicitly</a:t>
            </a:r>
            <a:endParaRPr lang="es-MX" dirty="0" smtClean="0"/>
          </a:p>
          <a:p>
            <a:pPr lvl="1"/>
            <a:endParaRPr lang="es-MX" dirty="0" smtClean="0"/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independent</a:t>
            </a:r>
            <a:r>
              <a:rPr lang="es-MX" dirty="0" smtClean="0"/>
              <a:t> variables</a:t>
            </a:r>
          </a:p>
          <a:p>
            <a:pPr lvl="2"/>
            <a:r>
              <a:rPr lang="es-MX" dirty="0" err="1" smtClean="0"/>
              <a:t>E.g.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originating</a:t>
            </a:r>
            <a:r>
              <a:rPr lang="es-MX" dirty="0" smtClean="0"/>
              <a:t> </a:t>
            </a:r>
            <a:r>
              <a:rPr lang="es-MX" dirty="0" err="1" smtClean="0"/>
              <a:t>phenomenon</a:t>
            </a:r>
            <a:r>
              <a:rPr lang="es-MX" dirty="0" smtClean="0"/>
              <a:t>, </a:t>
            </a:r>
            <a:r>
              <a:rPr lang="es-MX" dirty="0" smtClean="0"/>
              <a:t>causes, </a:t>
            </a:r>
            <a:r>
              <a:rPr lang="es-MX" dirty="0" err="1" smtClean="0"/>
              <a:t>factors</a:t>
            </a:r>
            <a:r>
              <a:rPr lang="es-MX" dirty="0" smtClean="0"/>
              <a:t>, </a:t>
            </a:r>
            <a:r>
              <a:rPr lang="es-MX" dirty="0" err="1" smtClean="0"/>
              <a:t>etc</a:t>
            </a:r>
            <a:endParaRPr lang="es-MX" dirty="0" smtClean="0"/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dependent</a:t>
            </a:r>
            <a:r>
              <a:rPr lang="es-MX" dirty="0" smtClean="0"/>
              <a:t> variables</a:t>
            </a:r>
          </a:p>
          <a:p>
            <a:pPr lvl="2"/>
            <a:r>
              <a:rPr lang="es-MX" dirty="0" err="1" smtClean="0"/>
              <a:t>E.g.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smtClean="0"/>
              <a:t>(observable) </a:t>
            </a:r>
            <a:r>
              <a:rPr lang="es-MX" dirty="0" err="1" smtClean="0"/>
              <a:t>consequence</a:t>
            </a:r>
            <a:r>
              <a:rPr lang="es-MX" dirty="0" smtClean="0"/>
              <a:t>, </a:t>
            </a:r>
            <a:r>
              <a:rPr lang="es-MX" dirty="0" err="1" smtClean="0"/>
              <a:t>e</a:t>
            </a:r>
            <a:r>
              <a:rPr lang="es-MX" dirty="0" err="1" smtClean="0"/>
              <a:t>ffects</a:t>
            </a:r>
            <a:r>
              <a:rPr lang="es-MX" dirty="0" smtClean="0"/>
              <a:t>, </a:t>
            </a:r>
            <a:r>
              <a:rPr lang="es-MX" dirty="0" err="1" smtClean="0"/>
              <a:t>outcomes</a:t>
            </a:r>
            <a:r>
              <a:rPr lang="es-MX" dirty="0" smtClean="0"/>
              <a:t>, </a:t>
            </a:r>
            <a:r>
              <a:rPr lang="es-MX" dirty="0" err="1" smtClean="0"/>
              <a:t>endpoints</a:t>
            </a:r>
            <a:r>
              <a:rPr lang="es-MX" dirty="0" smtClean="0"/>
              <a:t>, </a:t>
            </a:r>
            <a:r>
              <a:rPr lang="es-MX" dirty="0" err="1" smtClean="0"/>
              <a:t>etc</a:t>
            </a:r>
            <a:endParaRPr lang="es-MX" dirty="0" smtClean="0"/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controlled</a:t>
            </a:r>
            <a:r>
              <a:rPr lang="es-MX" dirty="0" smtClean="0"/>
              <a:t> variables</a:t>
            </a:r>
          </a:p>
          <a:p>
            <a:pPr lvl="2"/>
            <a:r>
              <a:rPr lang="es-MX" dirty="0" err="1" smtClean="0"/>
              <a:t>E.g.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context</a:t>
            </a:r>
            <a:r>
              <a:rPr lang="es-MX" dirty="0" smtClean="0"/>
              <a:t>, </a:t>
            </a:r>
            <a:r>
              <a:rPr lang="es-MX" dirty="0" err="1" smtClean="0"/>
              <a:t>co-factors</a:t>
            </a:r>
            <a:r>
              <a:rPr lang="es-MX" dirty="0" smtClean="0"/>
              <a:t>, </a:t>
            </a:r>
            <a:r>
              <a:rPr lang="es-MX" dirty="0" err="1" smtClean="0"/>
              <a:t>etc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45</a:t>
            </a:fld>
            <a:endParaRPr lang="es-E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Goals; Main and specific</a:t>
            </a:r>
            <a:endParaRPr lang="en-US" dirty="0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main</a:t>
            </a:r>
            <a:r>
              <a:rPr lang="es-MX" dirty="0" smtClean="0"/>
              <a:t> </a:t>
            </a:r>
            <a:r>
              <a:rPr lang="es-MX" dirty="0" err="1" smtClean="0"/>
              <a:t>goal</a:t>
            </a:r>
            <a:r>
              <a:rPr lang="es-MX" dirty="0" smtClean="0"/>
              <a:t> </a:t>
            </a:r>
            <a:r>
              <a:rPr lang="es-MX" dirty="0" err="1" smtClean="0"/>
              <a:t>states</a:t>
            </a:r>
            <a:r>
              <a:rPr lang="es-MX" dirty="0" smtClean="0"/>
              <a:t> </a:t>
            </a:r>
            <a:r>
              <a:rPr lang="es-MX" dirty="0" err="1" smtClean="0"/>
              <a:t>what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achieved</a:t>
            </a:r>
            <a:r>
              <a:rPr lang="es-MX" dirty="0" smtClean="0"/>
              <a:t> </a:t>
            </a:r>
            <a:r>
              <a:rPr lang="es-MX" dirty="0" err="1" smtClean="0"/>
              <a:t>during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endParaRPr lang="es-MX" dirty="0" smtClean="0"/>
          </a:p>
          <a:p>
            <a:pPr lvl="1"/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long</a:t>
            </a:r>
            <a:r>
              <a:rPr lang="es-MX" dirty="0" smtClean="0"/>
              <a:t> </a:t>
            </a:r>
            <a:r>
              <a:rPr lang="es-MX" dirty="0" err="1" smtClean="0"/>
              <a:t>term</a:t>
            </a:r>
            <a:r>
              <a:rPr lang="es-MX" dirty="0" smtClean="0"/>
              <a:t> </a:t>
            </a:r>
            <a:r>
              <a:rPr lang="es-MX" dirty="0" err="1" smtClean="0"/>
              <a:t>goal</a:t>
            </a:r>
            <a:endParaRPr lang="es-MX" dirty="0" smtClean="0"/>
          </a:p>
          <a:p>
            <a:pPr lvl="1"/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fall</a:t>
            </a:r>
            <a:r>
              <a:rPr lang="es-MX" dirty="0" smtClean="0"/>
              <a:t> BEYOND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reach</a:t>
            </a:r>
            <a:r>
              <a:rPr lang="es-MX" dirty="0" smtClean="0"/>
              <a:t> and </a:t>
            </a:r>
            <a:r>
              <a:rPr lang="es-MX" dirty="0" err="1" smtClean="0"/>
              <a:t>limits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project</a:t>
            </a:r>
            <a:endParaRPr lang="es-MX" dirty="0" smtClean="0"/>
          </a:p>
          <a:p>
            <a:pPr lvl="2"/>
            <a:r>
              <a:rPr lang="es-MX" dirty="0" smtClean="0"/>
              <a:t>A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part</a:t>
            </a:r>
            <a:r>
              <a:rPr lang="es-MX" dirty="0" smtClean="0"/>
              <a:t> of a more </a:t>
            </a:r>
            <a:r>
              <a:rPr lang="es-MX" dirty="0" err="1" smtClean="0"/>
              <a:t>ambitious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bigger</a:t>
            </a:r>
            <a:r>
              <a:rPr lang="es-MX" dirty="0" smtClean="0"/>
              <a:t> </a:t>
            </a:r>
            <a:r>
              <a:rPr lang="es-MX" dirty="0" err="1" smtClean="0"/>
              <a:t>project</a:t>
            </a:r>
            <a:endParaRPr lang="es-MX" dirty="0" smtClean="0"/>
          </a:p>
          <a:p>
            <a:pPr lvl="2"/>
            <a:r>
              <a:rPr lang="es-MX" dirty="0" smtClean="0"/>
              <a:t>…</a:t>
            </a:r>
            <a:r>
              <a:rPr lang="es-MX" dirty="0" err="1" smtClean="0"/>
              <a:t>that’s</a:t>
            </a:r>
            <a:r>
              <a:rPr lang="es-MX" dirty="0" smtClean="0"/>
              <a:t> </a:t>
            </a:r>
            <a:r>
              <a:rPr lang="es-MX" dirty="0" err="1" smtClean="0"/>
              <a:t>why</a:t>
            </a:r>
            <a:r>
              <a:rPr lang="es-MX" dirty="0" smtClean="0"/>
              <a:t> </a:t>
            </a:r>
            <a:r>
              <a:rPr lang="es-MX" dirty="0" err="1" smtClean="0"/>
              <a:t>establishing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limits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so </a:t>
            </a:r>
            <a:r>
              <a:rPr lang="es-MX" dirty="0" err="1" smtClean="0"/>
              <a:t>critical</a:t>
            </a:r>
            <a:endParaRPr lang="es-MX" dirty="0" smtClean="0"/>
          </a:p>
          <a:p>
            <a:pPr lvl="1"/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should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stated</a:t>
            </a:r>
            <a:r>
              <a:rPr lang="es-MX" dirty="0" smtClean="0"/>
              <a:t> in </a:t>
            </a:r>
            <a:r>
              <a:rPr lang="es-MX" dirty="0" err="1" smtClean="0"/>
              <a:t>one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two</a:t>
            </a:r>
            <a:r>
              <a:rPr lang="es-MX" dirty="0" smtClean="0"/>
              <a:t> </a:t>
            </a:r>
            <a:r>
              <a:rPr lang="es-MX" dirty="0" err="1" smtClean="0"/>
              <a:t>paragraphs</a:t>
            </a:r>
            <a:r>
              <a:rPr lang="es-MX" dirty="0" smtClean="0"/>
              <a:t> at </a:t>
            </a:r>
            <a:r>
              <a:rPr lang="es-MX" dirty="0" err="1" smtClean="0"/>
              <a:t>most</a:t>
            </a:r>
            <a:r>
              <a:rPr lang="es-MX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5244-9B8A-0840-90EA-C7F5DEA8C00E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5906-228C-774B-A1EB-0F6F19FF8582}" type="slidenum">
              <a:rPr lang="es-ES_tradnl" smtClean="0"/>
              <a:pPr/>
              <a:t>46</a:t>
            </a:fld>
            <a:endParaRPr lang="es-ES_tradnl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Goals; Main and specific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err="1" smtClean="0"/>
              <a:t>Main</a:t>
            </a:r>
            <a:r>
              <a:rPr lang="es-MX" dirty="0" smtClean="0"/>
              <a:t> </a:t>
            </a:r>
            <a:r>
              <a:rPr lang="es-MX" dirty="0" err="1" smtClean="0"/>
              <a:t>goal</a:t>
            </a:r>
            <a:endParaRPr lang="es-MX" dirty="0" smtClean="0"/>
          </a:p>
          <a:p>
            <a:pPr lvl="1"/>
            <a:r>
              <a:rPr lang="es-MX" dirty="0" err="1" smtClean="0"/>
              <a:t>Here</a:t>
            </a:r>
            <a:r>
              <a:rPr lang="es-MX" dirty="0" smtClean="0"/>
              <a:t> at INAOE </a:t>
            </a:r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like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as:</a:t>
            </a:r>
          </a:p>
          <a:p>
            <a:pPr lvl="2"/>
            <a:r>
              <a:rPr lang="es-MX" dirty="0" smtClean="0"/>
              <a:t>“</a:t>
            </a:r>
            <a:r>
              <a:rPr lang="es-MX" dirty="0" err="1" smtClean="0"/>
              <a:t>Developing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algorithm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bla</a:t>
            </a:r>
            <a:r>
              <a:rPr lang="es-MX" dirty="0" smtClean="0"/>
              <a:t>, </a:t>
            </a:r>
            <a:r>
              <a:rPr lang="es-MX" dirty="0" err="1" smtClean="0"/>
              <a:t>bla</a:t>
            </a:r>
            <a:r>
              <a:rPr lang="es-MX" dirty="0" smtClean="0"/>
              <a:t>, </a:t>
            </a:r>
            <a:r>
              <a:rPr lang="es-MX" dirty="0" err="1" smtClean="0"/>
              <a:t>bla</a:t>
            </a:r>
            <a:r>
              <a:rPr lang="es-MX" dirty="0" smtClean="0"/>
              <a:t>… and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competitive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state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art”</a:t>
            </a:r>
          </a:p>
          <a:p>
            <a:pPr lvl="2"/>
            <a:endParaRPr lang="es-MX" dirty="0" smtClean="0"/>
          </a:p>
          <a:p>
            <a:pPr lvl="1"/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only</a:t>
            </a:r>
            <a:r>
              <a:rPr lang="es-MX" dirty="0" smtClean="0"/>
              <a:t> </a:t>
            </a:r>
            <a:r>
              <a:rPr lang="es-MX" dirty="0" err="1" smtClean="0"/>
              <a:t>acceptable</a:t>
            </a: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understand</a:t>
            </a:r>
            <a:r>
              <a:rPr lang="es-MX" dirty="0" smtClean="0"/>
              <a:t> </a:t>
            </a:r>
            <a:r>
              <a:rPr lang="es-MX" dirty="0" err="1" smtClean="0"/>
              <a:t>that’s</a:t>
            </a:r>
            <a:r>
              <a:rPr lang="es-MX" dirty="0" smtClean="0"/>
              <a:t> </a:t>
            </a:r>
            <a:r>
              <a:rPr lang="es-MX" dirty="0" smtClean="0"/>
              <a:t>a </a:t>
            </a:r>
            <a:r>
              <a:rPr lang="es-MX" dirty="0" err="1" smtClean="0"/>
              <a:t>collateral</a:t>
            </a:r>
            <a:r>
              <a:rPr lang="es-MX" dirty="0" smtClean="0"/>
              <a:t> </a:t>
            </a:r>
            <a:r>
              <a:rPr lang="es-MX" dirty="0" err="1" smtClean="0"/>
              <a:t>goal</a:t>
            </a:r>
            <a:endParaRPr lang="es-MX" dirty="0" smtClean="0"/>
          </a:p>
          <a:p>
            <a:pPr lvl="1"/>
            <a:endParaRPr lang="es-MX" dirty="0" smtClean="0"/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real </a:t>
            </a:r>
            <a:r>
              <a:rPr lang="es-MX" dirty="0" err="1" smtClean="0"/>
              <a:t>goal</a:t>
            </a:r>
            <a:r>
              <a:rPr lang="es-MX" dirty="0" smtClean="0"/>
              <a:t> in </a:t>
            </a:r>
            <a:r>
              <a:rPr lang="es-MX" dirty="0" err="1" smtClean="0"/>
              <a:t>science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>
                <a:solidFill>
                  <a:srgbClr val="FF0000"/>
                </a:solidFill>
              </a:rPr>
              <a:t>understand</a:t>
            </a:r>
            <a:r>
              <a:rPr lang="es-MX" dirty="0" smtClean="0">
                <a:solidFill>
                  <a:srgbClr val="FF0000"/>
                </a:solidFill>
              </a:rPr>
              <a:t> a </a:t>
            </a:r>
            <a:r>
              <a:rPr lang="es-MX" dirty="0" err="1" smtClean="0">
                <a:solidFill>
                  <a:srgbClr val="FF0000"/>
                </a:solidFill>
              </a:rPr>
              <a:t>phenomenon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in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words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>
                <a:solidFill>
                  <a:srgbClr val="FF0000"/>
                </a:solidFill>
              </a:rPr>
              <a:t>generate</a:t>
            </a:r>
            <a:r>
              <a:rPr lang="es-MX" dirty="0" smtClean="0">
                <a:solidFill>
                  <a:srgbClr val="FF0000"/>
                </a:solidFill>
              </a:rPr>
              <a:t> new </a:t>
            </a:r>
            <a:r>
              <a:rPr lang="es-MX" dirty="0" err="1" smtClean="0">
                <a:solidFill>
                  <a:srgbClr val="FF0000"/>
                </a:solidFill>
              </a:rPr>
              <a:t>knowledge</a:t>
            </a:r>
            <a:r>
              <a:rPr lang="es-MX" dirty="0" smtClean="0"/>
              <a:t> (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includes</a:t>
            </a:r>
            <a:r>
              <a:rPr lang="es-MX" dirty="0" smtClean="0"/>
              <a:t> </a:t>
            </a:r>
            <a:r>
              <a:rPr lang="es-MX" dirty="0" err="1" smtClean="0"/>
              <a:t>computer</a:t>
            </a:r>
            <a:r>
              <a:rPr lang="es-MX" dirty="0" smtClean="0"/>
              <a:t> </a:t>
            </a:r>
            <a:r>
              <a:rPr lang="es-MX" dirty="0" err="1" smtClean="0"/>
              <a:t>science</a:t>
            </a:r>
            <a:r>
              <a:rPr lang="es-MX" dirty="0" smtClean="0"/>
              <a:t>!),</a:t>
            </a:r>
          </a:p>
          <a:p>
            <a:pPr lvl="2"/>
            <a:r>
              <a:rPr lang="es-MX" dirty="0" smtClean="0"/>
              <a:t>…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;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establish</a:t>
            </a:r>
            <a:r>
              <a:rPr lang="es-MX" dirty="0" smtClean="0"/>
              <a:t> a </a:t>
            </a:r>
            <a:r>
              <a:rPr lang="es-MX" dirty="0" err="1" smtClean="0"/>
              <a:t>relationship</a:t>
            </a:r>
            <a:r>
              <a:rPr lang="es-MX" dirty="0" smtClean="0"/>
              <a:t> </a:t>
            </a:r>
            <a:r>
              <a:rPr lang="es-MX" dirty="0" err="1" smtClean="0"/>
              <a:t>between</a:t>
            </a:r>
            <a:r>
              <a:rPr lang="es-MX" dirty="0" smtClean="0"/>
              <a:t> </a:t>
            </a:r>
            <a:r>
              <a:rPr lang="es-MX" dirty="0" err="1" smtClean="0"/>
              <a:t>dependent</a:t>
            </a:r>
            <a:r>
              <a:rPr lang="es-MX" dirty="0" smtClean="0"/>
              <a:t> and </a:t>
            </a:r>
            <a:r>
              <a:rPr lang="es-MX" dirty="0" err="1" smtClean="0"/>
              <a:t>independent</a:t>
            </a:r>
            <a:r>
              <a:rPr lang="es-MX" dirty="0" smtClean="0"/>
              <a:t> variables </a:t>
            </a:r>
            <a:r>
              <a:rPr lang="es-MX" dirty="0" err="1" smtClean="0"/>
              <a:t>under</a:t>
            </a:r>
            <a:r>
              <a:rPr lang="es-MX" dirty="0" smtClean="0"/>
              <a:t> </a:t>
            </a:r>
            <a:r>
              <a:rPr lang="es-MX" dirty="0" err="1" smtClean="0"/>
              <a:t>given</a:t>
            </a:r>
            <a:r>
              <a:rPr lang="es-MX" dirty="0" smtClean="0"/>
              <a:t> </a:t>
            </a:r>
            <a:r>
              <a:rPr lang="es-MX" dirty="0" err="1" smtClean="0"/>
              <a:t>constraints</a:t>
            </a:r>
            <a:r>
              <a:rPr lang="es-MX" dirty="0" smtClean="0"/>
              <a:t> (</a:t>
            </a:r>
            <a:r>
              <a:rPr lang="es-MX" dirty="0" err="1" smtClean="0"/>
              <a:t>i.e.</a:t>
            </a:r>
            <a:r>
              <a:rPr lang="es-MX" dirty="0" smtClean="0"/>
              <a:t> </a:t>
            </a:r>
            <a:r>
              <a:rPr lang="es-MX" dirty="0" err="1" smtClean="0"/>
              <a:t>controlled</a:t>
            </a:r>
            <a:r>
              <a:rPr lang="es-MX" dirty="0" smtClean="0"/>
              <a:t> variables)</a:t>
            </a:r>
          </a:p>
          <a:p>
            <a:pPr lvl="2"/>
            <a:r>
              <a:rPr lang="es-MX" dirty="0" smtClean="0"/>
              <a:t>…</a:t>
            </a:r>
            <a:r>
              <a:rPr lang="es-MX" dirty="0" err="1" smtClean="0"/>
              <a:t>therefore</a:t>
            </a:r>
            <a:r>
              <a:rPr lang="es-MX" dirty="0" smtClean="0"/>
              <a:t> </a:t>
            </a:r>
            <a:r>
              <a:rPr lang="es-MX" i="1" u="sng" dirty="0" err="1" smtClean="0"/>
              <a:t>developing</a:t>
            </a:r>
            <a:r>
              <a:rPr lang="es-MX" i="1" u="sng" dirty="0" smtClean="0"/>
              <a:t>/</a:t>
            </a:r>
            <a:r>
              <a:rPr lang="es-MX" i="1" u="sng" dirty="0" err="1" smtClean="0"/>
              <a:t>implementing</a:t>
            </a:r>
            <a:r>
              <a:rPr lang="es-MX" dirty="0" smtClean="0"/>
              <a:t> </a:t>
            </a:r>
            <a:r>
              <a:rPr lang="es-MX" dirty="0" smtClean="0"/>
              <a:t>(and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likes</a:t>
            </a:r>
            <a:r>
              <a:rPr lang="es-MX" dirty="0" smtClean="0"/>
              <a:t>) </a:t>
            </a:r>
            <a:r>
              <a:rPr lang="es-MX" dirty="0" err="1" smtClean="0"/>
              <a:t>correspond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engineering</a:t>
            </a:r>
            <a:r>
              <a:rPr lang="es-MX" dirty="0" smtClean="0"/>
              <a:t> </a:t>
            </a:r>
            <a:r>
              <a:rPr lang="es-MX" dirty="0" err="1" smtClean="0"/>
              <a:t>goals</a:t>
            </a:r>
            <a:endParaRPr lang="es-MX" dirty="0" smtClean="0"/>
          </a:p>
          <a:p>
            <a:pPr lvl="1"/>
            <a:endParaRPr lang="es-MX" dirty="0" smtClean="0"/>
          </a:p>
          <a:p>
            <a:pPr lvl="1"/>
            <a:endParaRPr lang="es-MX" dirty="0" smtClean="0"/>
          </a:p>
          <a:p>
            <a:pPr lvl="2"/>
            <a:endParaRPr lang="es-MX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5244-9B8A-0840-90EA-C7F5DEA8C00E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5906-228C-774B-A1EB-0F6F19FF8582}" type="slidenum">
              <a:rPr lang="es-ES_tradnl" smtClean="0"/>
              <a:pPr/>
              <a:t>47</a:t>
            </a:fld>
            <a:endParaRPr lang="es-ES_tradnl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Goals; Main and specific</a:t>
            </a:r>
            <a:endParaRPr lang="es-ES_tradnl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err="1" smtClean="0"/>
              <a:t>Specific</a:t>
            </a:r>
            <a:r>
              <a:rPr lang="es-MX" dirty="0" smtClean="0"/>
              <a:t> </a:t>
            </a:r>
            <a:r>
              <a:rPr lang="es-MX" dirty="0" err="1" smtClean="0"/>
              <a:t>goals</a:t>
            </a:r>
            <a:endParaRPr lang="es-MX" dirty="0" smtClean="0"/>
          </a:p>
          <a:p>
            <a:pPr lvl="1"/>
            <a:r>
              <a:rPr lang="es-MX" dirty="0" smtClean="0"/>
              <a:t>Short </a:t>
            </a:r>
            <a:r>
              <a:rPr lang="es-MX" dirty="0" err="1" smtClean="0"/>
              <a:t>term</a:t>
            </a:r>
            <a:r>
              <a:rPr lang="es-MX" dirty="0" smtClean="0"/>
              <a:t> </a:t>
            </a:r>
            <a:r>
              <a:rPr lang="es-MX" dirty="0" err="1" smtClean="0"/>
              <a:t>goals</a:t>
            </a:r>
            <a:endParaRPr lang="es-MX" dirty="0" smtClean="0"/>
          </a:p>
          <a:p>
            <a:pPr lvl="1"/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covered</a:t>
            </a:r>
            <a:r>
              <a:rPr lang="es-MX" dirty="0" smtClean="0"/>
              <a:t> </a:t>
            </a:r>
            <a:r>
              <a:rPr lang="es-MX" dirty="0" err="1" smtClean="0"/>
              <a:t>during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endParaRPr lang="es-MX" dirty="0" smtClean="0"/>
          </a:p>
          <a:p>
            <a:pPr lvl="1"/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include</a:t>
            </a:r>
            <a:r>
              <a:rPr lang="es-MX" dirty="0" smtClean="0"/>
              <a:t> </a:t>
            </a:r>
            <a:r>
              <a:rPr lang="es-MX" dirty="0" err="1" smtClean="0"/>
              <a:t>developing</a:t>
            </a:r>
            <a:r>
              <a:rPr lang="es-MX" dirty="0" smtClean="0"/>
              <a:t> </a:t>
            </a:r>
            <a:r>
              <a:rPr lang="es-MX" dirty="0" err="1" smtClean="0"/>
              <a:t>specific</a:t>
            </a:r>
            <a:r>
              <a:rPr lang="es-MX" dirty="0" smtClean="0"/>
              <a:t> </a:t>
            </a:r>
            <a:r>
              <a:rPr lang="es-MX" dirty="0" err="1" smtClean="0"/>
              <a:t>tools</a:t>
            </a:r>
            <a:r>
              <a:rPr lang="es-MX" dirty="0" smtClean="0"/>
              <a:t>/</a:t>
            </a:r>
            <a:r>
              <a:rPr lang="es-MX" dirty="0" err="1" smtClean="0"/>
              <a:t>algorithms</a:t>
            </a:r>
            <a:r>
              <a:rPr lang="es-MX" dirty="0" smtClean="0"/>
              <a:t>,</a:t>
            </a:r>
            <a:r>
              <a:rPr lang="es-MX" dirty="0" smtClean="0"/>
              <a:t> </a:t>
            </a:r>
            <a:r>
              <a:rPr lang="es-MX" dirty="0" err="1" smtClean="0"/>
              <a:t>etc</a:t>
            </a:r>
            <a:r>
              <a:rPr lang="es-MX" dirty="0" smtClean="0"/>
              <a:t> as </a:t>
            </a:r>
            <a:r>
              <a:rPr lang="es-MX" dirty="0" err="1" smtClean="0"/>
              <a:t>byproducts</a:t>
            </a:r>
            <a:r>
              <a:rPr lang="es-MX" dirty="0" smtClean="0"/>
              <a:t> of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endParaRPr lang="es-MX" dirty="0" smtClean="0"/>
          </a:p>
          <a:p>
            <a:pPr lvl="1"/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often</a:t>
            </a:r>
            <a:r>
              <a:rPr lang="es-MX" dirty="0" smtClean="0"/>
              <a:t>/</a:t>
            </a:r>
            <a:r>
              <a:rPr lang="es-MX" dirty="0" err="1" smtClean="0"/>
              <a:t>should</a:t>
            </a:r>
            <a:r>
              <a:rPr lang="es-MX" dirty="0" smtClean="0"/>
              <a:t> </a:t>
            </a:r>
            <a:r>
              <a:rPr lang="es-MX" dirty="0" err="1" smtClean="0"/>
              <a:t>include</a:t>
            </a:r>
            <a:r>
              <a:rPr lang="es-MX" dirty="0" smtClean="0"/>
              <a:t> </a:t>
            </a:r>
            <a:r>
              <a:rPr lang="es-MX" dirty="0" err="1" smtClean="0"/>
              <a:t>validation</a:t>
            </a:r>
            <a:r>
              <a:rPr lang="es-MX" dirty="0" smtClean="0"/>
              <a:t> as </a:t>
            </a:r>
            <a:r>
              <a:rPr lang="es-MX" dirty="0" err="1" smtClean="0"/>
              <a:t>one</a:t>
            </a:r>
            <a:r>
              <a:rPr lang="es-MX" dirty="0" smtClean="0"/>
              <a:t> of </a:t>
            </a:r>
            <a:r>
              <a:rPr lang="es-MX" dirty="0" err="1" smtClean="0"/>
              <a:t>them</a:t>
            </a:r>
            <a:endParaRPr lang="es-MX" dirty="0" smtClean="0"/>
          </a:p>
          <a:p>
            <a:pPr lvl="1"/>
            <a:r>
              <a:rPr lang="es-MX" dirty="0" err="1" smtClean="0"/>
              <a:t>Each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 of </a:t>
            </a:r>
            <a:r>
              <a:rPr lang="es-MX" dirty="0" err="1" smtClean="0"/>
              <a:t>them</a:t>
            </a:r>
            <a:r>
              <a:rPr lang="es-MX" dirty="0" smtClean="0"/>
              <a:t> has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describable</a:t>
            </a:r>
            <a:r>
              <a:rPr lang="es-MX" dirty="0" smtClean="0"/>
              <a:t> in at </a:t>
            </a:r>
            <a:r>
              <a:rPr lang="es-MX" dirty="0" err="1" smtClean="0"/>
              <a:t>most</a:t>
            </a:r>
            <a:r>
              <a:rPr lang="es-MX" dirty="0" smtClean="0"/>
              <a:t> 1 </a:t>
            </a:r>
            <a:r>
              <a:rPr lang="es-MX" dirty="0" err="1" smtClean="0"/>
              <a:t>paragraph</a:t>
            </a:r>
            <a:endParaRPr lang="es-MX" dirty="0" smtClean="0"/>
          </a:p>
          <a:p>
            <a:pPr lvl="1"/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enough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state</a:t>
            </a:r>
            <a:r>
              <a:rPr lang="es-MX" dirty="0" smtClean="0"/>
              <a:t> </a:t>
            </a:r>
            <a:r>
              <a:rPr lang="es-MX" dirty="0" err="1" smtClean="0"/>
              <a:t>them</a:t>
            </a:r>
            <a:r>
              <a:rPr lang="es-MX" dirty="0" smtClean="0"/>
              <a:t>,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necessary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describe </a:t>
            </a:r>
            <a:r>
              <a:rPr lang="es-MX" dirty="0" err="1" smtClean="0"/>
              <a:t>them</a:t>
            </a:r>
            <a:endParaRPr lang="es-MX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35E5-6B1D-164D-B929-92D5F4FB817E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5ACA-2520-314D-B640-92E044DE9A49}" type="slidenum">
              <a:rPr lang="es-ES_tradnl" smtClean="0"/>
              <a:pPr/>
              <a:t>48</a:t>
            </a:fld>
            <a:endParaRPr lang="es-ES_tradnl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Experiments</a:t>
            </a:r>
            <a:r>
              <a:rPr lang="es-MX" dirty="0" smtClean="0"/>
              <a:t> and </a:t>
            </a:r>
            <a:r>
              <a:rPr lang="es-MX" dirty="0" err="1" smtClean="0"/>
              <a:t>Methodology</a:t>
            </a:r>
            <a:endParaRPr lang="es-ES_tradnl" altLang="ja-JP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Experimental </a:t>
            </a:r>
            <a:r>
              <a:rPr lang="es-ES_tradnl" dirty="0" err="1" smtClean="0"/>
              <a:t>chapters</a:t>
            </a:r>
            <a:r>
              <a:rPr lang="es-ES_tradnl" dirty="0" smtClean="0"/>
              <a:t> are </a:t>
            </a:r>
            <a:r>
              <a:rPr lang="es-ES_tradnl" dirty="0" err="1" smtClean="0"/>
              <a:t>the</a:t>
            </a:r>
            <a:r>
              <a:rPr lang="es-ES_tradnl" dirty="0" smtClean="0"/>
              <a:t> fundamental/</a:t>
            </a:r>
            <a:r>
              <a:rPr lang="es-ES_tradnl" dirty="0" err="1" smtClean="0"/>
              <a:t>main</a:t>
            </a:r>
            <a:r>
              <a:rPr lang="es-ES_tradnl" dirty="0" smtClean="0"/>
              <a:t> </a:t>
            </a:r>
            <a:r>
              <a:rPr lang="es-ES_tradnl" dirty="0" err="1" smtClean="0"/>
              <a:t>part</a:t>
            </a:r>
            <a:r>
              <a:rPr lang="es-ES_tradnl" dirty="0" smtClean="0"/>
              <a:t> of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thesis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_tradnl" b="1" dirty="0" err="1" smtClean="0">
                <a:solidFill>
                  <a:srgbClr val="FF0000"/>
                </a:solidFill>
              </a:rPr>
              <a:t>This</a:t>
            </a:r>
            <a:r>
              <a:rPr lang="es-ES_tradnl" b="1" dirty="0" smtClean="0">
                <a:solidFill>
                  <a:srgbClr val="FF0000"/>
                </a:solidFill>
              </a:rPr>
              <a:t> </a:t>
            </a:r>
            <a:r>
              <a:rPr lang="es-ES_tradnl" b="1" dirty="0" err="1" smtClean="0">
                <a:solidFill>
                  <a:srgbClr val="FF0000"/>
                </a:solidFill>
              </a:rPr>
              <a:t>is</a:t>
            </a:r>
            <a:r>
              <a:rPr lang="es-ES_tradnl" b="1" dirty="0" smtClean="0">
                <a:solidFill>
                  <a:srgbClr val="FF0000"/>
                </a:solidFill>
              </a:rPr>
              <a:t> </a:t>
            </a:r>
            <a:r>
              <a:rPr lang="es-ES_tradnl" b="1" dirty="0" err="1" smtClean="0">
                <a:solidFill>
                  <a:srgbClr val="FF0000"/>
                </a:solidFill>
              </a:rPr>
              <a:t>your</a:t>
            </a:r>
            <a:r>
              <a:rPr lang="es-ES_tradnl" b="1" dirty="0" smtClean="0">
                <a:solidFill>
                  <a:srgbClr val="FF0000"/>
                </a:solidFill>
              </a:rPr>
              <a:t> </a:t>
            </a:r>
            <a:r>
              <a:rPr lang="es-ES_tradnl" b="1" dirty="0" err="1" smtClean="0">
                <a:solidFill>
                  <a:srgbClr val="FF0000"/>
                </a:solidFill>
              </a:rPr>
              <a:t>work</a:t>
            </a:r>
            <a:r>
              <a:rPr lang="es-ES_tradnl" b="1" dirty="0" smtClean="0">
                <a:solidFill>
                  <a:srgbClr val="FF0000"/>
                </a:solidFill>
              </a:rPr>
              <a:t>!</a:t>
            </a:r>
          </a:p>
          <a:p>
            <a:endParaRPr lang="es-ES_tradnl" dirty="0" smtClean="0"/>
          </a:p>
          <a:p>
            <a:r>
              <a:rPr lang="es-ES_tradnl" dirty="0" smtClean="0"/>
              <a:t>In a </a:t>
            </a:r>
            <a:r>
              <a:rPr lang="es-ES_tradnl" dirty="0" err="1" smtClean="0"/>
              <a:t>classical</a:t>
            </a:r>
            <a:r>
              <a:rPr lang="es-ES_tradnl" dirty="0" smtClean="0"/>
              <a:t> </a:t>
            </a:r>
            <a:r>
              <a:rPr lang="es-ES_tradnl" dirty="0" err="1" smtClean="0"/>
              <a:t>scheme</a:t>
            </a:r>
            <a:r>
              <a:rPr lang="es-ES_tradnl" dirty="0" smtClean="0"/>
              <a:t>, </a:t>
            </a:r>
            <a:r>
              <a:rPr lang="es-ES_tradnl" dirty="0" err="1" smtClean="0"/>
              <a:t>e</a:t>
            </a:r>
            <a:r>
              <a:rPr lang="es-ES_tradnl" dirty="0" err="1" smtClean="0"/>
              <a:t>ach</a:t>
            </a:r>
            <a:r>
              <a:rPr lang="es-ES_tradnl" dirty="0" smtClean="0"/>
              <a:t> experimental </a:t>
            </a:r>
            <a:r>
              <a:rPr lang="es-ES_tradnl" dirty="0" err="1" smtClean="0"/>
              <a:t>chapter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dedicated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answer</a:t>
            </a:r>
            <a:r>
              <a:rPr lang="es-ES_tradnl" dirty="0" smtClean="0"/>
              <a:t> </a:t>
            </a:r>
            <a:r>
              <a:rPr lang="es-ES_tradnl" dirty="0" err="1" smtClean="0"/>
              <a:t>one</a:t>
            </a:r>
            <a:r>
              <a:rPr lang="es-ES_tradnl" dirty="0" smtClean="0"/>
              <a:t> </a:t>
            </a:r>
            <a:r>
              <a:rPr lang="es-ES_tradnl" dirty="0" err="1" smtClean="0"/>
              <a:t>research</a:t>
            </a:r>
            <a:r>
              <a:rPr lang="es-ES_tradnl" dirty="0" smtClean="0"/>
              <a:t> </a:t>
            </a:r>
            <a:r>
              <a:rPr lang="es-ES_tradnl" dirty="0" err="1" smtClean="0"/>
              <a:t>question</a:t>
            </a:r>
            <a:endParaRPr lang="es-ES_tradnl" dirty="0" smtClean="0"/>
          </a:p>
          <a:p>
            <a:pPr lvl="1"/>
            <a:r>
              <a:rPr lang="es-ES_tradnl" dirty="0" err="1" smtClean="0"/>
              <a:t>Concomitantly</a:t>
            </a:r>
            <a:r>
              <a:rPr lang="es-ES_tradnl" dirty="0" smtClean="0"/>
              <a:t>, </a:t>
            </a:r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chapter</a:t>
            </a:r>
            <a:r>
              <a:rPr lang="es-ES_tradnl" dirty="0" smtClean="0"/>
              <a:t> </a:t>
            </a:r>
            <a:r>
              <a:rPr lang="es-ES_tradnl" dirty="0" err="1" smtClean="0"/>
              <a:t>may</a:t>
            </a:r>
            <a:r>
              <a:rPr lang="es-ES_tradnl" dirty="0" smtClean="0"/>
              <a:t> </a:t>
            </a:r>
            <a:r>
              <a:rPr lang="es-ES_tradnl" dirty="0" err="1" smtClean="0"/>
              <a:t>comply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some</a:t>
            </a:r>
            <a:r>
              <a:rPr lang="es-ES_tradnl" dirty="0" smtClean="0"/>
              <a:t> </a:t>
            </a:r>
            <a:r>
              <a:rPr lang="es-ES_tradnl" dirty="0" err="1" smtClean="0"/>
              <a:t>specific</a:t>
            </a:r>
            <a:r>
              <a:rPr lang="es-ES_tradnl" dirty="0" smtClean="0"/>
              <a:t> </a:t>
            </a:r>
            <a:r>
              <a:rPr lang="es-ES_tradnl" dirty="0" err="1" smtClean="0"/>
              <a:t>goal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afford</a:t>
            </a:r>
            <a:r>
              <a:rPr lang="es-ES_tradnl" dirty="0" smtClean="0"/>
              <a:t> a </a:t>
            </a:r>
            <a:r>
              <a:rPr lang="es-ES_tradnl" dirty="0" err="1" smtClean="0"/>
              <a:t>specific</a:t>
            </a:r>
            <a:r>
              <a:rPr lang="es-ES_tradnl" dirty="0" smtClean="0"/>
              <a:t> </a:t>
            </a:r>
            <a:r>
              <a:rPr lang="es-ES_tradnl" dirty="0" err="1" smtClean="0"/>
              <a:t>contribution</a:t>
            </a:r>
            <a:endParaRPr lang="es-ES_tradn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42F0-26D2-0D49-8507-F453C09AA3C3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©Dr. Felipe Orihuela Espina (2006) 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B87B-6D30-A24B-89C6-EF4DDD064AAC}" type="slidenum">
              <a:rPr lang="es-ES_tradnl" smtClean="0"/>
              <a:pPr/>
              <a:t>49</a:t>
            </a:fld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What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thesis</a:t>
            </a:r>
            <a:r>
              <a:rPr lang="es-MX" dirty="0" smtClean="0"/>
              <a:t>?</a:t>
            </a:r>
            <a:endParaRPr lang="en-GB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A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includes</a:t>
            </a:r>
            <a:r>
              <a:rPr lang="es-MX" dirty="0" smtClean="0"/>
              <a:t>:</a:t>
            </a:r>
          </a:p>
          <a:p>
            <a:pPr lvl="1"/>
            <a:r>
              <a:rPr lang="es-MX" dirty="0" err="1" smtClean="0">
                <a:solidFill>
                  <a:srgbClr val="0070C0"/>
                </a:solidFill>
              </a:rPr>
              <a:t>Who</a:t>
            </a:r>
            <a:r>
              <a:rPr lang="es-MX" dirty="0" smtClean="0">
                <a:solidFill>
                  <a:srgbClr val="0070C0"/>
                </a:solidFill>
              </a:rPr>
              <a:t>?</a:t>
            </a:r>
            <a:r>
              <a:rPr lang="es-MX" dirty="0" smtClean="0"/>
              <a:t> – A </a:t>
            </a:r>
            <a:r>
              <a:rPr lang="es-MX" dirty="0" err="1" smtClean="0"/>
              <a:t>phenomenon</a:t>
            </a:r>
            <a:r>
              <a:rPr lang="es-MX" dirty="0" smtClean="0"/>
              <a:t> </a:t>
            </a:r>
            <a:r>
              <a:rPr lang="es-MX" dirty="0" err="1" smtClean="0"/>
              <a:t>being</a:t>
            </a:r>
            <a:r>
              <a:rPr lang="es-MX" dirty="0" smtClean="0"/>
              <a:t> </a:t>
            </a:r>
            <a:r>
              <a:rPr lang="es-MX" dirty="0" err="1" smtClean="0"/>
              <a:t>studied</a:t>
            </a:r>
            <a:endParaRPr lang="es-MX" dirty="0" smtClean="0"/>
          </a:p>
          <a:p>
            <a:pPr lvl="1"/>
            <a:endParaRPr lang="es-MX" dirty="0" smtClean="0"/>
          </a:p>
          <a:p>
            <a:pPr lvl="1"/>
            <a:r>
              <a:rPr lang="es-MX" dirty="0" err="1" smtClean="0">
                <a:solidFill>
                  <a:srgbClr val="0070C0"/>
                </a:solidFill>
              </a:rPr>
              <a:t>What</a:t>
            </a:r>
            <a:r>
              <a:rPr lang="es-MX" dirty="0" smtClean="0">
                <a:solidFill>
                  <a:srgbClr val="0070C0"/>
                </a:solidFill>
              </a:rPr>
              <a:t>?</a:t>
            </a:r>
            <a:r>
              <a:rPr lang="es-MX" dirty="0" smtClean="0"/>
              <a:t> – A </a:t>
            </a:r>
            <a:r>
              <a:rPr lang="es-MX" i="1" dirty="0" err="1" smtClean="0"/>
              <a:t>clear</a:t>
            </a:r>
            <a:r>
              <a:rPr lang="es-MX" dirty="0" smtClean="0"/>
              <a:t> </a:t>
            </a:r>
            <a:r>
              <a:rPr lang="es-MX" dirty="0" err="1" smtClean="0"/>
              <a:t>message</a:t>
            </a:r>
            <a:r>
              <a:rPr lang="es-MX" dirty="0" smtClean="0"/>
              <a:t>, </a:t>
            </a:r>
            <a:r>
              <a:rPr lang="es-MX" dirty="0" err="1" smtClean="0"/>
              <a:t>hypothesis</a:t>
            </a:r>
            <a:r>
              <a:rPr lang="es-MX" dirty="0" smtClean="0"/>
              <a:t> and/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claim</a:t>
            </a:r>
            <a:endParaRPr lang="es-MX" dirty="0" smtClean="0"/>
          </a:p>
          <a:p>
            <a:pPr lvl="2"/>
            <a:r>
              <a:rPr lang="es-MX" dirty="0" smtClean="0"/>
              <a:t>…and </a:t>
            </a:r>
            <a:r>
              <a:rPr lang="es-MX" dirty="0" err="1" smtClean="0"/>
              <a:t>evidence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endParaRPr lang="es-MX" dirty="0" smtClean="0"/>
          </a:p>
          <a:p>
            <a:pPr lvl="1"/>
            <a:endParaRPr lang="es-MX" dirty="0" smtClean="0"/>
          </a:p>
          <a:p>
            <a:pPr lvl="1"/>
            <a:r>
              <a:rPr lang="es-MX" dirty="0" err="1" smtClean="0">
                <a:solidFill>
                  <a:srgbClr val="0070C0"/>
                </a:solidFill>
              </a:rPr>
              <a:t>Why</a:t>
            </a:r>
            <a:r>
              <a:rPr lang="es-MX" dirty="0" smtClean="0">
                <a:solidFill>
                  <a:srgbClr val="0070C0"/>
                </a:solidFill>
              </a:rPr>
              <a:t>?</a:t>
            </a:r>
            <a:r>
              <a:rPr lang="es-MX" dirty="0" smtClean="0"/>
              <a:t> – A </a:t>
            </a:r>
            <a:r>
              <a:rPr lang="es-MX" dirty="0" err="1" smtClean="0"/>
              <a:t>motivation</a:t>
            </a:r>
            <a:r>
              <a:rPr lang="es-MX" dirty="0" smtClean="0"/>
              <a:t> and </a:t>
            </a:r>
            <a:r>
              <a:rPr lang="es-MX" dirty="0" err="1" smtClean="0"/>
              <a:t>justification</a:t>
            </a:r>
            <a:endParaRPr lang="es-MX" dirty="0" smtClean="0"/>
          </a:p>
          <a:p>
            <a:pPr lvl="1"/>
            <a:endParaRPr lang="es-MX" dirty="0" smtClean="0"/>
          </a:p>
          <a:p>
            <a:pPr lvl="1"/>
            <a:r>
              <a:rPr lang="es-MX" dirty="0" err="1" smtClean="0">
                <a:solidFill>
                  <a:srgbClr val="0070C0"/>
                </a:solidFill>
              </a:rPr>
              <a:t>How</a:t>
            </a:r>
            <a:r>
              <a:rPr lang="es-MX" dirty="0" smtClean="0">
                <a:solidFill>
                  <a:srgbClr val="0070C0"/>
                </a:solidFill>
              </a:rPr>
              <a:t>?</a:t>
            </a:r>
            <a:r>
              <a:rPr lang="es-MX" dirty="0" smtClean="0"/>
              <a:t> - </a:t>
            </a:r>
            <a:r>
              <a:rPr lang="es-MX" dirty="0" err="1" smtClean="0"/>
              <a:t>Methodology</a:t>
            </a:r>
            <a:endParaRPr lang="es-MX" dirty="0" smtClean="0"/>
          </a:p>
          <a:p>
            <a:pPr lvl="1"/>
            <a:endParaRPr lang="es-MX" dirty="0" smtClean="0"/>
          </a:p>
          <a:p>
            <a:pPr lvl="1"/>
            <a:r>
              <a:rPr lang="es-MX" dirty="0" err="1" smtClean="0">
                <a:solidFill>
                  <a:srgbClr val="0070C0"/>
                </a:solidFill>
              </a:rPr>
              <a:t>When</a:t>
            </a:r>
            <a:r>
              <a:rPr lang="es-MX" dirty="0" smtClean="0"/>
              <a:t> (time) and </a:t>
            </a:r>
            <a:r>
              <a:rPr lang="es-MX" dirty="0" err="1" smtClean="0">
                <a:solidFill>
                  <a:srgbClr val="0070C0"/>
                </a:solidFill>
              </a:rPr>
              <a:t>where</a:t>
            </a:r>
            <a:r>
              <a:rPr lang="es-MX" dirty="0" smtClean="0"/>
              <a:t> (</a:t>
            </a:r>
            <a:r>
              <a:rPr lang="es-MX" dirty="0" err="1" smtClean="0"/>
              <a:t>spatial</a:t>
            </a:r>
            <a:r>
              <a:rPr lang="es-MX" dirty="0" smtClean="0"/>
              <a:t>)? – </a:t>
            </a:r>
            <a:r>
              <a:rPr lang="es-MX" dirty="0" err="1" smtClean="0"/>
              <a:t>Constraints</a:t>
            </a:r>
            <a:r>
              <a:rPr lang="es-MX" dirty="0" smtClean="0"/>
              <a:t>, </a:t>
            </a:r>
            <a:r>
              <a:rPr lang="es-MX" dirty="0" err="1" smtClean="0"/>
              <a:t>limitations</a:t>
            </a:r>
            <a:r>
              <a:rPr lang="es-MX" dirty="0" smtClean="0"/>
              <a:t> and </a:t>
            </a:r>
            <a:r>
              <a:rPr lang="es-MX" dirty="0" err="1" smtClean="0"/>
              <a:t>discussion</a:t>
            </a:r>
            <a:endParaRPr lang="es-MX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Experiments</a:t>
            </a:r>
            <a:r>
              <a:rPr lang="es-MX" dirty="0" smtClean="0"/>
              <a:t> and </a:t>
            </a:r>
            <a:r>
              <a:rPr lang="es-MX" dirty="0" err="1" smtClean="0"/>
              <a:t>Methodology</a:t>
            </a:r>
            <a:endParaRPr lang="es-ES_tradnl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emphasis</a:t>
            </a:r>
            <a:r>
              <a:rPr lang="es-ES_tradnl" dirty="0" smtClean="0"/>
              <a:t> of </a:t>
            </a:r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chapter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however</a:t>
            </a:r>
            <a:r>
              <a:rPr lang="es-ES_tradnl" dirty="0" smtClean="0"/>
              <a:t> </a:t>
            </a:r>
            <a:r>
              <a:rPr lang="es-ES_tradnl" dirty="0" err="1" smtClean="0"/>
              <a:t>depend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thesis</a:t>
            </a:r>
            <a:r>
              <a:rPr lang="es-ES_tradnl" dirty="0" smtClean="0"/>
              <a:t> </a:t>
            </a:r>
            <a:r>
              <a:rPr lang="es-ES_tradnl" dirty="0" err="1" smtClean="0"/>
              <a:t>aim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err="1" smtClean="0"/>
              <a:t>Emphasize</a:t>
            </a:r>
            <a:r>
              <a:rPr lang="es-ES_tradnl" dirty="0" smtClean="0"/>
              <a:t> </a:t>
            </a:r>
            <a:r>
              <a:rPr lang="es-ES_tradnl" dirty="0" err="1" smtClean="0"/>
              <a:t>methodology</a:t>
            </a:r>
            <a:r>
              <a:rPr lang="es-ES_tradnl" dirty="0" smtClean="0"/>
              <a:t> </a:t>
            </a:r>
            <a:r>
              <a:rPr lang="es-ES_tradnl" dirty="0" err="1" smtClean="0"/>
              <a:t>if</a:t>
            </a:r>
            <a:r>
              <a:rPr lang="es-ES_tradnl" dirty="0" smtClean="0"/>
              <a:t> novel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scarcely</a:t>
            </a:r>
            <a:r>
              <a:rPr lang="es-ES_tradnl" dirty="0" smtClean="0"/>
              <a:t> </a:t>
            </a:r>
            <a:r>
              <a:rPr lang="es-ES_tradnl" dirty="0" err="1" smtClean="0"/>
              <a:t>used</a:t>
            </a:r>
            <a:endParaRPr lang="es-ES_tradnl" dirty="0" smtClean="0"/>
          </a:p>
          <a:p>
            <a:pPr lvl="1"/>
            <a:r>
              <a:rPr lang="es-ES_tradnl" dirty="0" err="1" smtClean="0"/>
              <a:t>Emphasize</a:t>
            </a:r>
            <a:r>
              <a:rPr lang="es-ES_tradnl" dirty="0" smtClean="0"/>
              <a:t> experimental </a:t>
            </a:r>
            <a:r>
              <a:rPr lang="es-ES_tradnl" dirty="0" err="1" smtClean="0"/>
              <a:t>design</a:t>
            </a:r>
            <a:r>
              <a:rPr lang="es-ES_tradnl" dirty="0" smtClean="0"/>
              <a:t> and </a:t>
            </a:r>
            <a:r>
              <a:rPr lang="es-ES_tradnl" dirty="0" err="1" smtClean="0"/>
              <a:t>rigour</a:t>
            </a:r>
            <a:r>
              <a:rPr lang="es-ES_tradnl" dirty="0" smtClean="0"/>
              <a:t> </a:t>
            </a: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exceptional</a:t>
            </a:r>
            <a:endParaRPr lang="es-ES_tradnl" dirty="0" smtClean="0"/>
          </a:p>
          <a:p>
            <a:pPr lvl="2"/>
            <a:r>
              <a:rPr lang="es-ES_tradnl" dirty="0" err="1" smtClean="0"/>
              <a:t>Remember</a:t>
            </a:r>
            <a:r>
              <a:rPr lang="es-ES_tradnl" dirty="0" smtClean="0"/>
              <a:t>! </a:t>
            </a:r>
            <a:r>
              <a:rPr lang="es-ES_tradnl" dirty="0" err="1" smtClean="0"/>
              <a:t>Experiments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be</a:t>
            </a:r>
            <a:r>
              <a:rPr lang="es-ES_tradnl" dirty="0" smtClean="0"/>
              <a:t> </a:t>
            </a:r>
            <a:r>
              <a:rPr lang="es-ES_tradnl" dirty="0" err="1" smtClean="0"/>
              <a:t>carefully</a:t>
            </a:r>
            <a:r>
              <a:rPr lang="es-ES_tradnl" dirty="0" smtClean="0"/>
              <a:t> </a:t>
            </a:r>
            <a:r>
              <a:rPr lang="es-ES_tradnl" dirty="0" err="1" smtClean="0"/>
              <a:t>designed</a:t>
            </a:r>
            <a:r>
              <a:rPr lang="es-ES_tradnl" dirty="0" smtClean="0"/>
              <a:t> and </a:t>
            </a:r>
            <a:r>
              <a:rPr lang="es-ES_tradnl" dirty="0" err="1" smtClean="0"/>
              <a:t>planned</a:t>
            </a:r>
            <a:r>
              <a:rPr lang="es-ES_tradnl" dirty="0" smtClean="0"/>
              <a:t> </a:t>
            </a:r>
            <a:r>
              <a:rPr lang="es-ES_tradnl" dirty="0" err="1" smtClean="0"/>
              <a:t>even</a:t>
            </a:r>
            <a:r>
              <a:rPr lang="es-ES_tradnl" dirty="0" smtClean="0"/>
              <a:t> </a:t>
            </a: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goal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chapter</a:t>
            </a:r>
            <a:endParaRPr lang="es-ES_tradnl" dirty="0" smtClean="0"/>
          </a:p>
          <a:p>
            <a:pPr lvl="1"/>
            <a:r>
              <a:rPr lang="es-ES_tradnl" dirty="0" err="1" smtClean="0"/>
              <a:t>Emphasize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research</a:t>
            </a:r>
            <a:r>
              <a:rPr lang="es-ES_tradnl" dirty="0" smtClean="0"/>
              <a:t> </a:t>
            </a:r>
            <a:r>
              <a:rPr lang="es-ES_tradnl" dirty="0" err="1" smtClean="0"/>
              <a:t>hypothesis</a:t>
            </a:r>
            <a:r>
              <a:rPr lang="es-ES_tradnl" dirty="0" smtClean="0"/>
              <a:t> </a:t>
            </a:r>
            <a:r>
              <a:rPr lang="es-ES_tradnl" dirty="0" err="1" smtClean="0"/>
              <a:t>associated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question</a:t>
            </a:r>
            <a:endParaRPr lang="es-ES_tradnl" dirty="0" smtClean="0"/>
          </a:p>
          <a:p>
            <a:pPr lvl="1"/>
            <a:r>
              <a:rPr lang="es-ES_tradnl" dirty="0" err="1" smtClean="0"/>
              <a:t>Emphasize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contribution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chapter</a:t>
            </a:r>
            <a:endParaRPr lang="es-ES_tradnl" dirty="0" smtClean="0"/>
          </a:p>
          <a:p>
            <a:pPr lvl="1"/>
            <a:endParaRPr lang="es-ES_tradn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2356-66E0-1D46-AAE7-80AC7744A058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©Dr. Felipe Orihuela Espina (2006) 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9BC-1519-1143-BF89-6768D67A13BF}" type="slidenum">
              <a:rPr lang="es-ES_tradnl" smtClean="0"/>
              <a:pPr/>
              <a:t>50</a:t>
            </a:fld>
            <a:endParaRPr lang="es-ES_tradnl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Experiments</a:t>
            </a:r>
            <a:r>
              <a:rPr lang="es-MX" dirty="0" smtClean="0"/>
              <a:t> and </a:t>
            </a:r>
            <a:r>
              <a:rPr lang="es-MX" dirty="0" err="1" smtClean="0"/>
              <a:t>Methodology</a:t>
            </a:r>
            <a:endParaRPr lang="es-ES_tradnl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emphasis</a:t>
            </a:r>
            <a:r>
              <a:rPr lang="es-ES_tradnl" dirty="0" smtClean="0"/>
              <a:t> of </a:t>
            </a:r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chapter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however</a:t>
            </a:r>
            <a:r>
              <a:rPr lang="es-ES_tradnl" dirty="0" smtClean="0"/>
              <a:t> </a:t>
            </a:r>
            <a:r>
              <a:rPr lang="es-ES_tradnl" dirty="0" err="1" smtClean="0"/>
              <a:t>depend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thesis</a:t>
            </a:r>
            <a:r>
              <a:rPr lang="es-ES_tradnl" dirty="0" smtClean="0"/>
              <a:t> </a:t>
            </a:r>
            <a:r>
              <a:rPr lang="es-ES_tradnl" dirty="0" err="1" smtClean="0"/>
              <a:t>aim</a:t>
            </a:r>
            <a:r>
              <a:rPr lang="es-ES_tradnl" dirty="0" smtClean="0"/>
              <a:t> </a:t>
            </a:r>
            <a:r>
              <a:rPr lang="es-ES_tradnl" altLang="ja-JP" dirty="0" smtClean="0"/>
              <a:t>(Cont.):</a:t>
            </a:r>
          </a:p>
          <a:p>
            <a:pPr lvl="1"/>
            <a:r>
              <a:rPr lang="es-ES_tradnl" dirty="0" err="1" smtClean="0"/>
              <a:t>Emphasize</a:t>
            </a:r>
            <a:r>
              <a:rPr lang="es-ES_tradnl" dirty="0" smtClean="0"/>
              <a:t> </a:t>
            </a:r>
            <a:r>
              <a:rPr lang="es-ES_tradnl" dirty="0" err="1" smtClean="0"/>
              <a:t>differences</a:t>
            </a:r>
            <a:r>
              <a:rPr lang="es-ES_tradnl" dirty="0" smtClean="0"/>
              <a:t> in experimental </a:t>
            </a:r>
            <a:r>
              <a:rPr lang="es-ES_tradnl" dirty="0" err="1" smtClean="0"/>
              <a:t>design</a:t>
            </a:r>
            <a:r>
              <a:rPr lang="es-ES_tradnl" dirty="0" smtClean="0"/>
              <a:t> </a:t>
            </a:r>
            <a:r>
              <a:rPr lang="es-ES_tradnl" dirty="0" err="1" smtClean="0"/>
              <a:t>against</a:t>
            </a:r>
            <a:r>
              <a:rPr lang="es-ES_tradnl" dirty="0" smtClean="0"/>
              <a:t>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authors</a:t>
            </a:r>
            <a:r>
              <a:rPr lang="es-ES_tradnl" dirty="0" smtClean="0"/>
              <a:t>’ </a:t>
            </a:r>
            <a:r>
              <a:rPr lang="es-ES_tradnl" dirty="0" err="1" smtClean="0"/>
              <a:t>choices</a:t>
            </a:r>
            <a:endParaRPr lang="es-ES_tradnl" dirty="0" smtClean="0"/>
          </a:p>
          <a:p>
            <a:pPr lvl="1"/>
            <a:r>
              <a:rPr lang="es-ES_tradnl" dirty="0" err="1" smtClean="0"/>
              <a:t>Emphasize</a:t>
            </a:r>
            <a:r>
              <a:rPr lang="es-ES_tradnl" dirty="0" smtClean="0"/>
              <a:t> </a:t>
            </a:r>
            <a:r>
              <a:rPr lang="es-ES_tradnl" dirty="0" err="1" smtClean="0"/>
              <a:t>optimization</a:t>
            </a:r>
            <a:r>
              <a:rPr lang="es-ES_tradnl" dirty="0" smtClean="0"/>
              <a:t> of </a:t>
            </a:r>
            <a:r>
              <a:rPr lang="es-ES_tradnl" dirty="0" err="1" smtClean="0"/>
              <a:t>resources</a:t>
            </a:r>
            <a:r>
              <a:rPr lang="es-ES_tradnl" dirty="0" smtClean="0"/>
              <a:t> </a:t>
            </a: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applicable</a:t>
            </a:r>
            <a:endParaRPr lang="es-ES_tradnl" altLang="ja-JP" dirty="0" smtClean="0"/>
          </a:p>
          <a:p>
            <a:pPr lvl="2"/>
            <a:r>
              <a:rPr lang="es-ES_tradnl" altLang="ja-JP" dirty="0" err="1" smtClean="0"/>
              <a:t>Sometimes</a:t>
            </a:r>
            <a:r>
              <a:rPr lang="es-ES_tradnl" altLang="ja-JP" dirty="0" smtClean="0"/>
              <a:t> a </a:t>
            </a:r>
            <a:r>
              <a:rPr lang="es-ES_tradnl" altLang="ja-JP" dirty="0" err="1" smtClean="0"/>
              <a:t>better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experiment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is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easy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to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design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or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foresee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but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practical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limitations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prevent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their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implementation</a:t>
            </a:r>
            <a:endParaRPr lang="es-ES_tradnl" altLang="ja-JP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C191-5D95-494E-BA6C-F40E9374FC95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©Dr. Felipe Orihuela Espina (2006) 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E51B-5FF9-A54C-95C9-07C41683D36C}" type="slidenum">
              <a:rPr lang="es-ES_tradnl" smtClean="0"/>
              <a:pPr/>
              <a:t>51</a:t>
            </a:fld>
            <a:endParaRPr lang="es-ES_tradnl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Experiments</a:t>
            </a:r>
            <a:r>
              <a:rPr lang="es-MX" dirty="0" smtClean="0"/>
              <a:t> and </a:t>
            </a:r>
            <a:r>
              <a:rPr lang="es-MX" dirty="0" err="1" smtClean="0"/>
              <a:t>Methodology</a:t>
            </a:r>
            <a:endParaRPr lang="es-ES_tradnl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emphasis</a:t>
            </a:r>
            <a:r>
              <a:rPr lang="es-ES_tradnl" dirty="0" smtClean="0"/>
              <a:t> of </a:t>
            </a:r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chapter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however</a:t>
            </a:r>
            <a:r>
              <a:rPr lang="es-ES_tradnl" dirty="0" smtClean="0"/>
              <a:t> </a:t>
            </a:r>
            <a:r>
              <a:rPr lang="es-ES_tradnl" dirty="0" err="1" smtClean="0"/>
              <a:t>depend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thesis</a:t>
            </a:r>
            <a:r>
              <a:rPr lang="es-ES_tradnl" dirty="0" smtClean="0"/>
              <a:t> </a:t>
            </a:r>
            <a:r>
              <a:rPr lang="es-ES_tradnl" dirty="0" err="1" smtClean="0"/>
              <a:t>aim</a:t>
            </a:r>
            <a:r>
              <a:rPr lang="es-ES_tradnl" dirty="0" smtClean="0"/>
              <a:t> </a:t>
            </a:r>
            <a:r>
              <a:rPr lang="es-ES_tradnl" altLang="ja-JP" dirty="0" smtClean="0"/>
              <a:t>(Cont.):</a:t>
            </a:r>
          </a:p>
          <a:p>
            <a:pPr lvl="1"/>
            <a:r>
              <a:rPr lang="es-ES_tradnl" dirty="0" err="1" smtClean="0"/>
              <a:t>Emphasize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description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algorithms</a:t>
            </a:r>
            <a:r>
              <a:rPr lang="es-ES_tradnl" dirty="0" smtClean="0"/>
              <a:t> and </a:t>
            </a:r>
            <a:r>
              <a:rPr lang="es-ES_tradnl" dirty="0" err="1" smtClean="0"/>
              <a:t>their</a:t>
            </a:r>
            <a:r>
              <a:rPr lang="es-ES_tradnl" dirty="0" smtClean="0"/>
              <a:t> </a:t>
            </a:r>
            <a:r>
              <a:rPr lang="es-ES_tradnl" dirty="0" err="1" smtClean="0"/>
              <a:t>parameterization</a:t>
            </a:r>
            <a:r>
              <a:rPr lang="es-ES_tradnl" dirty="0" smtClean="0"/>
              <a:t> </a:t>
            </a: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experiments</a:t>
            </a:r>
            <a:r>
              <a:rPr lang="es-ES_tradnl" dirty="0" smtClean="0"/>
              <a:t> </a:t>
            </a:r>
            <a:r>
              <a:rPr lang="es-ES_tradnl" dirty="0" err="1" smtClean="0"/>
              <a:t>involve</a:t>
            </a:r>
            <a:r>
              <a:rPr lang="es-ES_tradnl" dirty="0" smtClean="0"/>
              <a:t> a </a:t>
            </a:r>
            <a:r>
              <a:rPr lang="es-ES_tradnl" dirty="0" err="1" smtClean="0"/>
              <a:t>collection</a:t>
            </a:r>
            <a:r>
              <a:rPr lang="es-ES_tradnl" dirty="0" smtClean="0"/>
              <a:t> of </a:t>
            </a:r>
            <a:r>
              <a:rPr lang="es-ES_tradnl" dirty="0" err="1" smtClean="0"/>
              <a:t>simulations</a:t>
            </a:r>
            <a:endParaRPr lang="es-ES_tradnl" dirty="0" smtClean="0"/>
          </a:p>
          <a:p>
            <a:pPr lvl="1"/>
            <a:r>
              <a:rPr lang="es-ES_tradnl" dirty="0" err="1" smtClean="0"/>
              <a:t>Emphasize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sequence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experiments</a:t>
            </a:r>
            <a:r>
              <a:rPr lang="es-ES_tradnl" dirty="0" smtClean="0"/>
              <a:t> and </a:t>
            </a:r>
            <a:r>
              <a:rPr lang="es-ES_tradnl" dirty="0" err="1" smtClean="0"/>
              <a:t>simulations</a:t>
            </a:r>
            <a:r>
              <a:rPr lang="es-ES_tradnl" dirty="0" smtClean="0"/>
              <a:t> </a:t>
            </a: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thie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relevant</a:t>
            </a:r>
            <a:endParaRPr lang="es-ES_tradnl" dirty="0" smtClean="0"/>
          </a:p>
          <a:p>
            <a:pPr lvl="2"/>
            <a:r>
              <a:rPr lang="es-ES_tradnl" altLang="ja-JP" dirty="0" smtClean="0"/>
              <a:t>Do </a:t>
            </a:r>
            <a:r>
              <a:rPr lang="es-ES_tradnl" altLang="ja-JP" dirty="0" err="1" smtClean="0"/>
              <a:t>not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assume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that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commutative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does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apply</a:t>
            </a:r>
            <a:endParaRPr lang="es-ES_tradnl" altLang="ja-JP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5F889-962C-2248-BF9C-69537A8FB45A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©Dr. Felipe Orihuela Espina (2006) 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FAEB-BFF3-854C-95A2-F335DE64B70B}" type="slidenum">
              <a:rPr lang="es-ES_tradnl" smtClean="0"/>
              <a:pPr/>
              <a:t>52</a:t>
            </a:fld>
            <a:endParaRPr lang="es-ES_tradnl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Experiments</a:t>
            </a:r>
            <a:r>
              <a:rPr lang="es-MX" dirty="0" smtClean="0"/>
              <a:t> and </a:t>
            </a:r>
            <a:r>
              <a:rPr lang="es-MX" dirty="0" err="1" smtClean="0"/>
              <a:t>methodology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000" dirty="0" err="1" smtClean="0"/>
              <a:t>For</a:t>
            </a:r>
            <a:r>
              <a:rPr lang="es-ES" sz="2000" dirty="0" smtClean="0"/>
              <a:t> </a:t>
            </a:r>
            <a:r>
              <a:rPr lang="es-ES" sz="2000" dirty="0" err="1" smtClean="0"/>
              <a:t>each</a:t>
            </a:r>
            <a:r>
              <a:rPr lang="es-ES" sz="2000" dirty="0" smtClean="0"/>
              <a:t> </a:t>
            </a:r>
            <a:r>
              <a:rPr lang="es-ES" sz="2000" dirty="0" err="1" smtClean="0"/>
              <a:t>experiment</a:t>
            </a:r>
            <a:r>
              <a:rPr lang="es-ES" sz="2000" dirty="0" smtClean="0"/>
              <a:t>, </a:t>
            </a:r>
            <a:r>
              <a:rPr lang="es-ES" sz="2000" dirty="0" err="1" smtClean="0"/>
              <a:t>you</a:t>
            </a:r>
            <a:r>
              <a:rPr lang="es-ES" sz="2000" dirty="0" smtClean="0"/>
              <a:t> </a:t>
            </a:r>
            <a:r>
              <a:rPr lang="es-ES" sz="2000" dirty="0" err="1" smtClean="0"/>
              <a:t>should</a:t>
            </a:r>
            <a:r>
              <a:rPr lang="es-ES" sz="2000" dirty="0" smtClean="0"/>
              <a:t> </a:t>
            </a:r>
            <a:r>
              <a:rPr lang="es-ES" sz="2000" dirty="0" err="1" smtClean="0"/>
              <a:t>clearly</a:t>
            </a:r>
            <a:r>
              <a:rPr lang="es-ES" sz="2000" dirty="0" smtClean="0"/>
              <a:t> declare at </a:t>
            </a:r>
            <a:r>
              <a:rPr lang="es-ES" sz="2000" dirty="0" err="1" smtClean="0"/>
              <a:t>least</a:t>
            </a:r>
            <a:r>
              <a:rPr lang="es-ES" sz="2000" dirty="0" smtClean="0"/>
              <a:t>:</a:t>
            </a:r>
            <a:endParaRPr lang="es-ES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s-ES" sz="2000" b="1" dirty="0" err="1" smtClean="0">
                <a:solidFill>
                  <a:srgbClr val="FF0000"/>
                </a:solidFill>
              </a:rPr>
              <a:t>Its</a:t>
            </a:r>
            <a:r>
              <a:rPr lang="es-ES" sz="2000" b="1" dirty="0" smtClean="0">
                <a:solidFill>
                  <a:srgbClr val="FF0000"/>
                </a:solidFill>
              </a:rPr>
              <a:t> </a:t>
            </a:r>
            <a:r>
              <a:rPr lang="es-ES" sz="2000" b="1" dirty="0" err="1" smtClean="0">
                <a:solidFill>
                  <a:srgbClr val="FF0000"/>
                </a:solidFill>
              </a:rPr>
              <a:t>unambiguous</a:t>
            </a:r>
            <a:r>
              <a:rPr lang="es-ES" sz="2000" b="1" dirty="0" smtClean="0">
                <a:solidFill>
                  <a:srgbClr val="FF0000"/>
                </a:solidFill>
              </a:rPr>
              <a:t> </a:t>
            </a:r>
            <a:r>
              <a:rPr lang="es-ES" sz="2000" b="1" dirty="0" err="1" smtClean="0">
                <a:solidFill>
                  <a:srgbClr val="FF0000"/>
                </a:solidFill>
              </a:rPr>
              <a:t>relation</a:t>
            </a:r>
            <a:r>
              <a:rPr lang="es-ES" sz="2000" b="1" dirty="0" smtClean="0">
                <a:solidFill>
                  <a:srgbClr val="FF0000"/>
                </a:solidFill>
              </a:rPr>
              <a:t> </a:t>
            </a:r>
            <a:r>
              <a:rPr lang="es-ES" sz="2000" b="1" dirty="0" err="1" smtClean="0">
                <a:solidFill>
                  <a:srgbClr val="FF0000"/>
                </a:solidFill>
              </a:rPr>
              <a:t>with</a:t>
            </a:r>
            <a:r>
              <a:rPr lang="es-ES" sz="2000" b="1" dirty="0" smtClean="0">
                <a:solidFill>
                  <a:srgbClr val="FF0000"/>
                </a:solidFill>
              </a:rPr>
              <a:t> </a:t>
            </a:r>
            <a:r>
              <a:rPr lang="es-ES" sz="2000" b="1" dirty="0" err="1" smtClean="0">
                <a:solidFill>
                  <a:srgbClr val="FF0000"/>
                </a:solidFill>
              </a:rPr>
              <a:t>the</a:t>
            </a:r>
            <a:r>
              <a:rPr lang="es-ES" sz="2000" b="1" dirty="0" smtClean="0">
                <a:solidFill>
                  <a:srgbClr val="FF0000"/>
                </a:solidFill>
              </a:rPr>
              <a:t> </a:t>
            </a:r>
            <a:r>
              <a:rPr lang="es-ES" sz="2000" b="1" dirty="0" err="1" smtClean="0">
                <a:solidFill>
                  <a:srgbClr val="FF0000"/>
                </a:solidFill>
              </a:rPr>
              <a:t>RQs</a:t>
            </a:r>
            <a:r>
              <a:rPr lang="es-ES" sz="2000" b="1" dirty="0" err="1" smtClean="0"/>
              <a:t>.</a:t>
            </a:r>
            <a:r>
              <a:rPr lang="es-ES" sz="2000" b="1" dirty="0" smtClean="0"/>
              <a:t> </a:t>
            </a:r>
            <a:endParaRPr lang="es-ES" sz="2000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s-ES" sz="2000" dirty="0" err="1" smtClean="0"/>
              <a:t>Its</a:t>
            </a:r>
            <a:r>
              <a:rPr lang="es-ES" sz="2000" dirty="0" smtClean="0"/>
              <a:t> </a:t>
            </a:r>
            <a:r>
              <a:rPr lang="es-ES" sz="2000" dirty="0" err="1" smtClean="0"/>
              <a:t>unambiguous</a:t>
            </a:r>
            <a:r>
              <a:rPr lang="es-ES" sz="2000" dirty="0" smtClean="0"/>
              <a:t> </a:t>
            </a:r>
            <a:r>
              <a:rPr lang="es-ES" sz="2000" dirty="0" err="1" smtClean="0"/>
              <a:t>relation</a:t>
            </a:r>
            <a:r>
              <a:rPr lang="es-ES" sz="2000" dirty="0" smtClean="0"/>
              <a:t> </a:t>
            </a:r>
            <a:r>
              <a:rPr lang="es-ES" sz="2000" dirty="0" err="1" smtClean="0"/>
              <a:t>with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goals</a:t>
            </a:r>
            <a:endParaRPr lang="es-ES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s-ES" sz="2000" dirty="0" err="1" smtClean="0"/>
              <a:t>Its</a:t>
            </a:r>
            <a:r>
              <a:rPr lang="es-ES" sz="2000" dirty="0" smtClean="0"/>
              <a:t> </a:t>
            </a:r>
            <a:r>
              <a:rPr lang="es-ES" sz="2000" dirty="0" err="1" smtClean="0"/>
              <a:t>research</a:t>
            </a:r>
            <a:r>
              <a:rPr lang="es-ES" sz="2000" dirty="0" smtClean="0"/>
              <a:t> </a:t>
            </a:r>
            <a:r>
              <a:rPr lang="es-ES" sz="2000" dirty="0" err="1" smtClean="0"/>
              <a:t>hypothesis</a:t>
            </a:r>
            <a:endParaRPr lang="es-ES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GB" sz="2000" dirty="0" smtClean="0"/>
              <a:t>Its experimental hypothesis (both the null and the alternative)</a:t>
            </a:r>
            <a:endParaRPr lang="en-GB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s-ES" sz="2000" dirty="0" err="1" smtClean="0"/>
              <a:t>Its</a:t>
            </a:r>
            <a:r>
              <a:rPr lang="es-ES" sz="2000" dirty="0" smtClean="0"/>
              <a:t> experimental </a:t>
            </a:r>
            <a:r>
              <a:rPr lang="es-ES" sz="2000" dirty="0" err="1" smtClean="0"/>
              <a:t>design</a:t>
            </a:r>
            <a:r>
              <a:rPr lang="es-ES" sz="2000" dirty="0" smtClean="0"/>
              <a:t> inc. experimental </a:t>
            </a:r>
            <a:r>
              <a:rPr lang="es-ES" sz="2000" dirty="0" err="1" smtClean="0"/>
              <a:t>units</a:t>
            </a:r>
            <a:r>
              <a:rPr lang="es-ES" sz="2000" dirty="0" smtClean="0"/>
              <a:t>, </a:t>
            </a:r>
            <a:r>
              <a:rPr lang="es-ES" sz="2000" dirty="0" err="1" smtClean="0"/>
              <a:t>factors</a:t>
            </a:r>
            <a:r>
              <a:rPr lang="es-ES" sz="2000" dirty="0" smtClean="0"/>
              <a:t>, </a:t>
            </a:r>
            <a:r>
              <a:rPr lang="es-ES" sz="2000" dirty="0" err="1" smtClean="0"/>
              <a:t>grups</a:t>
            </a:r>
            <a:r>
              <a:rPr lang="es-ES" sz="2000" dirty="0" smtClean="0"/>
              <a:t>, </a:t>
            </a:r>
            <a:r>
              <a:rPr lang="es-ES" sz="2000" dirty="0" err="1" smtClean="0"/>
              <a:t>treatments</a:t>
            </a:r>
            <a:r>
              <a:rPr lang="es-ES" sz="2000" dirty="0" smtClean="0"/>
              <a:t>, </a:t>
            </a:r>
            <a:r>
              <a:rPr lang="es-ES" sz="2000" dirty="0" err="1" smtClean="0"/>
              <a:t>randomization</a:t>
            </a:r>
            <a:r>
              <a:rPr lang="es-ES" sz="2000" dirty="0" smtClean="0"/>
              <a:t> (</a:t>
            </a:r>
            <a:r>
              <a:rPr lang="es-ES" sz="2000" dirty="0" err="1" smtClean="0"/>
              <a:t>if</a:t>
            </a:r>
            <a:r>
              <a:rPr lang="es-ES" sz="2000" dirty="0" smtClean="0"/>
              <a:t> </a:t>
            </a:r>
            <a:r>
              <a:rPr lang="es-ES" sz="2000" dirty="0" err="1" smtClean="0"/>
              <a:t>applies</a:t>
            </a:r>
            <a:r>
              <a:rPr lang="es-ES" sz="2000" dirty="0" smtClean="0"/>
              <a:t>), </a:t>
            </a:r>
            <a:r>
              <a:rPr lang="es-ES" sz="2000" dirty="0" err="1" smtClean="0"/>
              <a:t>etc</a:t>
            </a:r>
            <a:r>
              <a:rPr lang="es-ES" sz="2000" dirty="0" smtClean="0"/>
              <a:t> </a:t>
            </a:r>
            <a:endParaRPr lang="es-ES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s-ES" sz="2000" dirty="0" err="1" smtClean="0"/>
              <a:t>It</a:t>
            </a:r>
            <a:r>
              <a:rPr lang="es-ES" sz="2000" dirty="0" smtClean="0"/>
              <a:t> </a:t>
            </a:r>
            <a:r>
              <a:rPr lang="es-ES" sz="2000" dirty="0" err="1" smtClean="0"/>
              <a:t>independent</a:t>
            </a:r>
            <a:r>
              <a:rPr lang="es-ES" sz="2000" dirty="0" smtClean="0"/>
              <a:t>, </a:t>
            </a:r>
            <a:r>
              <a:rPr lang="es-ES" sz="2000" dirty="0" err="1" smtClean="0"/>
              <a:t>dependent</a:t>
            </a:r>
            <a:r>
              <a:rPr lang="es-ES" sz="2000" dirty="0" smtClean="0"/>
              <a:t> and </a:t>
            </a:r>
            <a:r>
              <a:rPr lang="es-ES" sz="2000" dirty="0" err="1" smtClean="0"/>
              <a:t>controlled</a:t>
            </a:r>
            <a:r>
              <a:rPr lang="es-ES" sz="2000" dirty="0" smtClean="0"/>
              <a:t> variables</a:t>
            </a:r>
            <a:endParaRPr lang="es-ES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s-ES" sz="2000" dirty="0" err="1" smtClean="0"/>
              <a:t>Its</a:t>
            </a:r>
            <a:r>
              <a:rPr lang="es-ES" sz="2000" dirty="0" smtClean="0"/>
              <a:t> </a:t>
            </a:r>
            <a:r>
              <a:rPr lang="es-ES" sz="2000" dirty="0" err="1" smtClean="0"/>
              <a:t>identified</a:t>
            </a:r>
            <a:r>
              <a:rPr lang="es-ES" sz="2000" dirty="0" smtClean="0"/>
              <a:t> </a:t>
            </a:r>
            <a:r>
              <a:rPr lang="es-ES" sz="2000" dirty="0" err="1" smtClean="0"/>
              <a:t>sources</a:t>
            </a:r>
            <a:r>
              <a:rPr lang="es-ES" sz="2000" dirty="0" smtClean="0"/>
              <a:t> of </a:t>
            </a:r>
            <a:r>
              <a:rPr lang="es-ES" sz="2000" dirty="0" err="1" smtClean="0"/>
              <a:t>bias</a:t>
            </a:r>
            <a:r>
              <a:rPr lang="es-ES" sz="2000" dirty="0" smtClean="0"/>
              <a:t> and </a:t>
            </a:r>
            <a:r>
              <a:rPr lang="es-ES" sz="2000" dirty="0" err="1" smtClean="0"/>
              <a:t>confounders</a:t>
            </a:r>
            <a:r>
              <a:rPr lang="es-ES" sz="2000" dirty="0" smtClean="0"/>
              <a:t>, and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effort</a:t>
            </a:r>
            <a:r>
              <a:rPr lang="es-ES" sz="2000" dirty="0" err="1" smtClean="0"/>
              <a:t>s</a:t>
            </a:r>
            <a:r>
              <a:rPr lang="es-ES" sz="2000" dirty="0" smtClean="0"/>
              <a:t> </a:t>
            </a:r>
            <a:r>
              <a:rPr lang="es-ES" sz="2000" dirty="0" err="1" smtClean="0"/>
              <a:t>to</a:t>
            </a:r>
            <a:r>
              <a:rPr lang="es-ES" sz="2000" dirty="0" smtClean="0"/>
              <a:t> </a:t>
            </a:r>
            <a:r>
              <a:rPr lang="es-ES" sz="2000" dirty="0" err="1" smtClean="0"/>
              <a:t>minimize</a:t>
            </a:r>
            <a:r>
              <a:rPr lang="es-ES" sz="2000" dirty="0" smtClean="0"/>
              <a:t> </a:t>
            </a:r>
            <a:r>
              <a:rPr lang="es-ES" sz="2000" dirty="0" err="1" smtClean="0"/>
              <a:t>them</a:t>
            </a:r>
            <a:endParaRPr lang="es-ES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intended</a:t>
            </a:r>
            <a:r>
              <a:rPr lang="es-ES" sz="2000" dirty="0" smtClean="0"/>
              <a:t> </a:t>
            </a:r>
            <a:r>
              <a:rPr lang="es-ES" sz="2000" dirty="0" err="1" smtClean="0"/>
              <a:t>analysis</a:t>
            </a:r>
            <a:r>
              <a:rPr lang="es-ES" sz="2000" dirty="0" smtClean="0"/>
              <a:t> (a priori) </a:t>
            </a:r>
            <a:r>
              <a:rPr lang="es-ES" sz="2000" dirty="0" err="1" smtClean="0"/>
              <a:t>or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executed</a:t>
            </a:r>
            <a:r>
              <a:rPr lang="es-ES" sz="2000" dirty="0" smtClean="0"/>
              <a:t> </a:t>
            </a:r>
            <a:r>
              <a:rPr lang="es-ES" sz="2000" dirty="0" err="1" smtClean="0"/>
              <a:t>analysis</a:t>
            </a:r>
            <a:r>
              <a:rPr lang="es-ES" sz="2000" dirty="0" smtClean="0"/>
              <a:t> (a </a:t>
            </a:r>
            <a:r>
              <a:rPr lang="es-ES" sz="2000" dirty="0" err="1" smtClean="0"/>
              <a:t>poteriori</a:t>
            </a:r>
            <a:r>
              <a:rPr lang="es-ES" sz="2000" dirty="0" smtClean="0"/>
              <a:t>)</a:t>
            </a:r>
            <a:endParaRPr lang="es-ES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GB" sz="2000" dirty="0" smtClean="0"/>
              <a:t>Verification and </a:t>
            </a:r>
            <a:r>
              <a:rPr lang="en-GB" sz="2000" dirty="0" smtClean="0"/>
              <a:t>v</a:t>
            </a:r>
            <a:r>
              <a:rPr lang="en-GB" sz="2000" dirty="0" smtClean="0"/>
              <a:t>alidation efforts.</a:t>
            </a:r>
          </a:p>
          <a:p>
            <a:pPr marL="1371600" lvl="2" indent="-514350"/>
            <a:r>
              <a:rPr lang="en-GB" sz="1600" dirty="0" smtClean="0"/>
              <a:t>Give priority to validity types over mechanisms</a:t>
            </a:r>
            <a:endParaRPr lang="en-GB" sz="1600" dirty="0" smtClean="0"/>
          </a:p>
          <a:p>
            <a:endParaRPr lang="en-GB" sz="20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53</a:t>
            </a:fld>
            <a:endParaRPr lang="es-E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Experiments</a:t>
            </a:r>
            <a:r>
              <a:rPr lang="es-MX" dirty="0" smtClean="0"/>
              <a:t> and </a:t>
            </a:r>
            <a:r>
              <a:rPr lang="es-MX" dirty="0" err="1" smtClean="0"/>
              <a:t>Methodology</a:t>
            </a:r>
            <a:endParaRPr lang="es-ES_tradnl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_tradnl" altLang="ja-JP" dirty="0" err="1" smtClean="0"/>
              <a:t>The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description</a:t>
            </a:r>
            <a:r>
              <a:rPr lang="es-ES_tradnl" altLang="ja-JP" dirty="0" smtClean="0"/>
              <a:t> of </a:t>
            </a:r>
            <a:r>
              <a:rPr lang="es-ES_tradnl" altLang="ja-JP" dirty="0" err="1" smtClean="0"/>
              <a:t>your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experiments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ought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to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be</a:t>
            </a:r>
            <a:r>
              <a:rPr lang="es-ES_tradnl" altLang="ja-JP" dirty="0" smtClean="0"/>
              <a:t>:</a:t>
            </a:r>
          </a:p>
          <a:p>
            <a:pPr lvl="1"/>
            <a:r>
              <a:rPr lang="es-ES_tradnl" altLang="ja-JP" dirty="0" err="1" smtClean="0"/>
              <a:t>scrupulous</a:t>
            </a:r>
            <a:r>
              <a:rPr lang="es-ES_tradnl" altLang="ja-JP" dirty="0" smtClean="0"/>
              <a:t>,</a:t>
            </a:r>
          </a:p>
          <a:p>
            <a:pPr lvl="1"/>
            <a:r>
              <a:rPr lang="es-ES_tradnl" altLang="ja-JP" dirty="0" err="1" smtClean="0"/>
              <a:t>rigorous</a:t>
            </a:r>
            <a:r>
              <a:rPr lang="es-ES_tradnl" altLang="ja-JP" dirty="0" smtClean="0"/>
              <a:t>,</a:t>
            </a:r>
          </a:p>
          <a:p>
            <a:pPr lvl="1"/>
            <a:r>
              <a:rPr lang="es-ES_tradnl" altLang="ja-JP" dirty="0" err="1" smtClean="0"/>
              <a:t>exhaustive</a:t>
            </a:r>
            <a:endParaRPr lang="es-ES_tradnl" altLang="ja-JP" dirty="0" smtClean="0"/>
          </a:p>
          <a:p>
            <a:pPr lvl="1"/>
            <a:r>
              <a:rPr lang="es-ES_tradnl" altLang="ja-JP" dirty="0" err="1" smtClean="0"/>
              <a:t>utterly</a:t>
            </a:r>
            <a:r>
              <a:rPr lang="es-ES_tradnl" altLang="ja-JP" dirty="0" smtClean="0"/>
              <a:t>/</a:t>
            </a:r>
            <a:r>
              <a:rPr lang="es-ES_tradnl" altLang="ja-JP" dirty="0" err="1" smtClean="0"/>
              <a:t>brutally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honest</a:t>
            </a:r>
            <a:endParaRPr lang="es-ES_tradnl" altLang="ja-JP" dirty="0" smtClean="0"/>
          </a:p>
          <a:p>
            <a:pPr lvl="1"/>
            <a:r>
              <a:rPr lang="es-ES_tradnl" altLang="ja-JP" dirty="0" smtClean="0"/>
              <a:t>reproducible</a:t>
            </a:r>
            <a:endParaRPr lang="es-ES_tradnl" altLang="ja-JP" dirty="0" smtClean="0"/>
          </a:p>
          <a:p>
            <a:pPr lvl="2"/>
            <a:r>
              <a:rPr lang="es-ES_tradnl" altLang="ja-JP" dirty="0" smtClean="0"/>
              <a:t>Non reproducible </a:t>
            </a:r>
            <a:r>
              <a:rPr lang="es-ES_tradnl" altLang="ja-JP" dirty="0" err="1" smtClean="0"/>
              <a:t>experiments</a:t>
            </a:r>
            <a:r>
              <a:rPr lang="es-ES_tradnl" altLang="ja-JP" dirty="0" smtClean="0"/>
              <a:t> </a:t>
            </a:r>
            <a:r>
              <a:rPr lang="es-ES_tradnl" altLang="ja-JP" dirty="0" smtClean="0"/>
              <a:t>are </a:t>
            </a:r>
            <a:r>
              <a:rPr lang="es-ES_tradnl" altLang="ja-JP" dirty="0" err="1" smtClean="0"/>
              <a:t>simply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useless</a:t>
            </a:r>
            <a:r>
              <a:rPr lang="es-ES_tradnl" altLang="ja-JP" dirty="0" smtClean="0"/>
              <a:t>!</a:t>
            </a:r>
            <a:endParaRPr lang="es-ES_tradnl" altLang="ja-JP" dirty="0" smtClean="0"/>
          </a:p>
          <a:p>
            <a:pPr lvl="1"/>
            <a:r>
              <a:rPr lang="es-ES_tradnl" altLang="ja-JP" dirty="0" err="1" smtClean="0"/>
              <a:t>guaranteeing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replicability</a:t>
            </a:r>
            <a:r>
              <a:rPr lang="es-ES_tradnl" altLang="ja-JP" dirty="0" smtClean="0"/>
              <a:t> of </a:t>
            </a:r>
            <a:r>
              <a:rPr lang="es-ES_tradnl" altLang="ja-JP" dirty="0" err="1" smtClean="0"/>
              <a:t>your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results</a:t>
            </a:r>
            <a:endParaRPr lang="es-ES_tradnl" altLang="ja-JP" dirty="0" smtClean="0"/>
          </a:p>
          <a:p>
            <a:pPr lvl="2"/>
            <a:r>
              <a:rPr lang="es-ES_tradnl" altLang="ja-JP" dirty="0" smtClean="0"/>
              <a:t>Non replicable </a:t>
            </a:r>
            <a:r>
              <a:rPr lang="es-ES_tradnl" altLang="ja-JP" dirty="0" err="1" smtClean="0"/>
              <a:t>results</a:t>
            </a:r>
            <a:r>
              <a:rPr lang="es-ES_tradnl" altLang="ja-JP" dirty="0" smtClean="0"/>
              <a:t> are </a:t>
            </a:r>
            <a:r>
              <a:rPr lang="es-ES_tradnl" altLang="ja-JP" dirty="0" err="1" smtClean="0"/>
              <a:t>simply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invalid</a:t>
            </a:r>
            <a:r>
              <a:rPr lang="es-ES_tradnl" altLang="ja-JP" dirty="0" smtClean="0"/>
              <a:t>!</a:t>
            </a:r>
          </a:p>
          <a:p>
            <a:pPr lvl="2"/>
            <a:r>
              <a:rPr lang="es-ES_tradnl" altLang="ja-JP" dirty="0" err="1" smtClean="0"/>
              <a:t>E.g.</a:t>
            </a:r>
            <a:r>
              <a:rPr lang="es-ES_tradnl" altLang="ja-JP" dirty="0" smtClean="0"/>
              <a:t>: </a:t>
            </a:r>
            <a:r>
              <a:rPr lang="es-ES_tradnl" altLang="ja-JP" dirty="0" err="1" smtClean="0"/>
              <a:t>Fix</a:t>
            </a:r>
            <a:r>
              <a:rPr lang="es-ES_tradnl" altLang="ja-JP" dirty="0" smtClean="0"/>
              <a:t> and declare </a:t>
            </a:r>
            <a:r>
              <a:rPr lang="es-ES_tradnl" altLang="ja-JP" dirty="0" err="1" smtClean="0"/>
              <a:t>the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seed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if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any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random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process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is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simulated</a:t>
            </a:r>
            <a:r>
              <a:rPr lang="es-ES_tradnl" altLang="ja-JP" dirty="0" smtClean="0"/>
              <a:t> in </a:t>
            </a:r>
            <a:r>
              <a:rPr lang="es-ES_tradnl" altLang="ja-JP" dirty="0" err="1" smtClean="0"/>
              <a:t>the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computer</a:t>
            </a:r>
            <a:r>
              <a:rPr lang="es-ES_tradnl" altLang="ja-JP" dirty="0" smtClean="0"/>
              <a:t>.</a:t>
            </a:r>
            <a:endParaRPr lang="es-ES_tradnl" altLang="ja-JP" dirty="0" smtClean="0"/>
          </a:p>
          <a:p>
            <a:pPr lvl="2"/>
            <a:endParaRPr lang="es-ES_tradnl" altLang="ja-JP" dirty="0" smtClean="0"/>
          </a:p>
          <a:p>
            <a:pPr lvl="1"/>
            <a:r>
              <a:rPr lang="es-ES_tradnl" altLang="ja-JP" dirty="0" err="1" smtClean="0"/>
              <a:t>This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is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what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science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is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all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about</a:t>
            </a:r>
            <a:r>
              <a:rPr lang="es-ES_tradnl" altLang="ja-JP" dirty="0" smtClean="0"/>
              <a:t>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989C-6E6E-794A-A2F3-E50207224E9B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©Dr. Felipe Orihuela Espina (2006) 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F494-F740-9143-B122-7AD5AB6F8593}" type="slidenum">
              <a:rPr lang="es-ES_tradnl" smtClean="0"/>
              <a:pPr/>
              <a:t>54</a:t>
            </a:fld>
            <a:endParaRPr lang="es-ES_tradnl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Experiments</a:t>
            </a:r>
            <a:r>
              <a:rPr lang="es-MX" dirty="0" smtClean="0"/>
              <a:t> and </a:t>
            </a:r>
            <a:r>
              <a:rPr lang="es-MX" dirty="0" err="1" smtClean="0"/>
              <a:t>Methodology</a:t>
            </a:r>
            <a:endParaRPr lang="es-ES_tradnl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altLang="ja-JP" dirty="0" err="1" smtClean="0"/>
              <a:t>The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description</a:t>
            </a:r>
            <a:r>
              <a:rPr lang="es-ES_tradnl" altLang="ja-JP" dirty="0" smtClean="0"/>
              <a:t> of </a:t>
            </a:r>
            <a:r>
              <a:rPr lang="es-ES_tradnl" altLang="ja-JP" dirty="0" err="1" smtClean="0"/>
              <a:t>your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experiments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ought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to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be</a:t>
            </a:r>
            <a:r>
              <a:rPr lang="es-ES_tradnl" altLang="ja-JP" dirty="0" smtClean="0"/>
              <a:t> (Cont.):</a:t>
            </a:r>
          </a:p>
          <a:p>
            <a:pPr lvl="1"/>
            <a:r>
              <a:rPr lang="es-ES_tradnl" altLang="ja-JP" dirty="0" err="1" smtClean="0"/>
              <a:t>Indicate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not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only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factors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you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have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manipulated</a:t>
            </a:r>
            <a:r>
              <a:rPr lang="es-ES_tradnl" altLang="ja-JP" dirty="0" smtClean="0"/>
              <a:t> (</a:t>
            </a:r>
            <a:r>
              <a:rPr lang="es-ES_tradnl" altLang="ja-JP" dirty="0" err="1" smtClean="0"/>
              <a:t>independent</a:t>
            </a:r>
            <a:r>
              <a:rPr lang="es-ES_tradnl" altLang="ja-JP" dirty="0" smtClean="0"/>
              <a:t> variables) </a:t>
            </a:r>
            <a:r>
              <a:rPr lang="es-ES_tradnl" altLang="ja-JP" dirty="0" err="1" smtClean="0"/>
              <a:t>but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also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everything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that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is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kept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constant</a:t>
            </a:r>
            <a:r>
              <a:rPr lang="es-ES_tradnl" altLang="ja-JP" dirty="0" smtClean="0"/>
              <a:t> (</a:t>
            </a:r>
            <a:r>
              <a:rPr lang="es-ES_tradnl" altLang="ja-JP" dirty="0" err="1" smtClean="0"/>
              <a:t>controlled</a:t>
            </a:r>
            <a:r>
              <a:rPr lang="es-ES_tradnl" altLang="ja-JP" dirty="0" smtClean="0"/>
              <a:t> variables)</a:t>
            </a:r>
          </a:p>
          <a:p>
            <a:pPr lvl="1"/>
            <a:endParaRPr lang="es-ES_tradnl" altLang="ja-JP" dirty="0" smtClean="0"/>
          </a:p>
          <a:p>
            <a:pPr lvl="1"/>
            <a:r>
              <a:rPr lang="es-ES_tradnl" altLang="ja-JP" dirty="0" err="1" smtClean="0"/>
              <a:t>Painstakingly</a:t>
            </a:r>
            <a:r>
              <a:rPr lang="es-ES_tradnl" altLang="ja-JP" dirty="0" smtClean="0"/>
              <a:t> </a:t>
            </a:r>
            <a:r>
              <a:rPr lang="es-ES_tradnl" altLang="ja-JP" dirty="0" smtClean="0"/>
              <a:t>describe:</a:t>
            </a:r>
          </a:p>
          <a:p>
            <a:pPr lvl="2"/>
            <a:r>
              <a:rPr lang="es-ES_tradnl" altLang="ja-JP" dirty="0" smtClean="0"/>
              <a:t>Set up</a:t>
            </a:r>
            <a:endParaRPr lang="es-ES_tradnl" altLang="ja-JP" dirty="0" smtClean="0"/>
          </a:p>
          <a:p>
            <a:pPr lvl="2"/>
            <a:r>
              <a:rPr lang="es-ES_tradnl" altLang="ja-JP" dirty="0" err="1" smtClean="0"/>
              <a:t>Sessions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progression</a:t>
            </a:r>
            <a:endParaRPr lang="es-ES_tradnl" altLang="ja-JP" dirty="0" smtClean="0"/>
          </a:p>
          <a:p>
            <a:pPr lvl="2"/>
            <a:r>
              <a:rPr lang="es-ES_tradnl" altLang="ja-JP" dirty="0" err="1" smtClean="0"/>
              <a:t>A</a:t>
            </a:r>
            <a:r>
              <a:rPr lang="es-ES_tradnl" altLang="ja-JP" dirty="0" err="1" smtClean="0"/>
              <a:t>ll</a:t>
            </a:r>
            <a:r>
              <a:rPr lang="es-ES_tradnl" altLang="ja-JP" dirty="0" smtClean="0"/>
              <a:t> </a:t>
            </a:r>
            <a:r>
              <a:rPr lang="es-ES_tradnl" altLang="ja-JP" dirty="0" smtClean="0"/>
              <a:t>pre-</a:t>
            </a:r>
            <a:r>
              <a:rPr lang="es-ES_tradnl" altLang="ja-JP" dirty="0" err="1" smtClean="0"/>
              <a:t>processing</a:t>
            </a:r>
            <a:r>
              <a:rPr lang="es-ES_tradnl" altLang="ja-JP" dirty="0" smtClean="0"/>
              <a:t>, </a:t>
            </a:r>
            <a:r>
              <a:rPr lang="es-ES_tradnl" altLang="ja-JP" dirty="0" err="1" smtClean="0"/>
              <a:t>processing</a:t>
            </a:r>
            <a:r>
              <a:rPr lang="es-ES_tradnl" altLang="ja-JP" dirty="0" smtClean="0"/>
              <a:t> and </a:t>
            </a:r>
            <a:r>
              <a:rPr lang="es-ES_tradnl" altLang="ja-JP" dirty="0" err="1" smtClean="0"/>
              <a:t>analysis</a:t>
            </a:r>
            <a:r>
              <a:rPr lang="es-ES_tradnl" altLang="ja-JP" dirty="0" smtClean="0"/>
              <a:t> of </a:t>
            </a:r>
            <a:r>
              <a:rPr lang="es-ES_tradnl" altLang="ja-JP" dirty="0" err="1" smtClean="0"/>
              <a:t>your</a:t>
            </a:r>
            <a:r>
              <a:rPr lang="es-ES_tradnl" altLang="ja-JP" dirty="0" smtClean="0"/>
              <a:t> data, and </a:t>
            </a:r>
            <a:r>
              <a:rPr lang="es-ES_tradnl" altLang="ja-JP" dirty="0" err="1" smtClean="0"/>
              <a:t>this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includes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statistics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for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hypothesis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testing</a:t>
            </a:r>
            <a:endParaRPr lang="es-ES_trad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5DDA-BFCA-DB45-B68F-12E8462D08CD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©Dr. Felipe Orihuela Espina (2006) 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0319-0DC2-A545-8B98-15D5F80783F9}" type="slidenum">
              <a:rPr lang="es-ES_tradnl" smtClean="0"/>
              <a:pPr/>
              <a:t>55</a:t>
            </a:fld>
            <a:endParaRPr lang="es-ES_tradnl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Experiments</a:t>
            </a:r>
            <a:r>
              <a:rPr lang="es-MX" dirty="0" smtClean="0"/>
              <a:t> and </a:t>
            </a:r>
            <a:r>
              <a:rPr lang="es-MX" dirty="0" err="1" smtClean="0"/>
              <a:t>Methodology</a:t>
            </a:r>
            <a:endParaRPr lang="es-ES_tradnl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altLang="ja-JP" dirty="0" err="1" smtClean="0">
                <a:solidFill>
                  <a:srgbClr val="FF0000"/>
                </a:solidFill>
              </a:rPr>
              <a:t>There</a:t>
            </a:r>
            <a:r>
              <a:rPr lang="es-ES_tradnl" altLang="ja-JP" dirty="0" smtClean="0">
                <a:solidFill>
                  <a:srgbClr val="FF0000"/>
                </a:solidFill>
              </a:rPr>
              <a:t> </a:t>
            </a:r>
            <a:r>
              <a:rPr lang="es-ES_tradnl" altLang="ja-JP" dirty="0" err="1" smtClean="0">
                <a:solidFill>
                  <a:srgbClr val="FF0000"/>
                </a:solidFill>
              </a:rPr>
              <a:t>is</a:t>
            </a:r>
            <a:r>
              <a:rPr lang="es-ES_tradnl" altLang="ja-JP" dirty="0" smtClean="0">
                <a:solidFill>
                  <a:srgbClr val="FF0000"/>
                </a:solidFill>
              </a:rPr>
              <a:t> a full </a:t>
            </a:r>
            <a:r>
              <a:rPr lang="es-ES_tradnl" altLang="ja-JP" dirty="0" err="1" smtClean="0">
                <a:solidFill>
                  <a:srgbClr val="FF0000"/>
                </a:solidFill>
              </a:rPr>
              <a:t>theory</a:t>
            </a:r>
            <a:r>
              <a:rPr lang="es-ES_tradnl" altLang="ja-JP" dirty="0" smtClean="0">
                <a:solidFill>
                  <a:srgbClr val="FF0000"/>
                </a:solidFill>
              </a:rPr>
              <a:t> </a:t>
            </a:r>
            <a:r>
              <a:rPr lang="es-ES_tradnl" altLang="ja-JP" dirty="0" err="1" smtClean="0">
                <a:solidFill>
                  <a:srgbClr val="FF0000"/>
                </a:solidFill>
              </a:rPr>
              <a:t>about</a:t>
            </a:r>
            <a:r>
              <a:rPr lang="es-ES_tradnl" altLang="ja-JP" dirty="0" smtClean="0">
                <a:solidFill>
                  <a:srgbClr val="FF0000"/>
                </a:solidFill>
              </a:rPr>
              <a:t> </a:t>
            </a:r>
            <a:r>
              <a:rPr lang="es-ES_tradnl" altLang="ja-JP" dirty="0" err="1" smtClean="0">
                <a:solidFill>
                  <a:srgbClr val="FF0000"/>
                </a:solidFill>
              </a:rPr>
              <a:t>experiment</a:t>
            </a:r>
            <a:r>
              <a:rPr lang="es-ES_tradnl" altLang="ja-JP" dirty="0" smtClean="0">
                <a:solidFill>
                  <a:srgbClr val="FF0000"/>
                </a:solidFill>
              </a:rPr>
              <a:t> </a:t>
            </a:r>
            <a:r>
              <a:rPr lang="es-ES_tradnl" altLang="ja-JP" dirty="0" err="1" smtClean="0">
                <a:solidFill>
                  <a:srgbClr val="FF0000"/>
                </a:solidFill>
              </a:rPr>
              <a:t>design</a:t>
            </a:r>
            <a:r>
              <a:rPr lang="es-ES_tradnl" altLang="ja-JP" dirty="0" smtClean="0"/>
              <a:t>…</a:t>
            </a:r>
          </a:p>
          <a:p>
            <a:pPr lvl="1"/>
            <a:r>
              <a:rPr lang="es-ES_tradnl" altLang="ja-JP" dirty="0" err="1" smtClean="0"/>
              <a:t>It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ensures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your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experiments</a:t>
            </a:r>
            <a:r>
              <a:rPr lang="es-ES_tradnl" altLang="ja-JP" dirty="0" smtClean="0"/>
              <a:t> reduce </a:t>
            </a:r>
            <a:r>
              <a:rPr lang="es-ES_tradnl" altLang="ja-JP" dirty="0" err="1" smtClean="0"/>
              <a:t>bias</a:t>
            </a:r>
            <a:r>
              <a:rPr lang="es-ES_tradnl" altLang="ja-JP" dirty="0" smtClean="0"/>
              <a:t>, </a:t>
            </a:r>
            <a:r>
              <a:rPr lang="es-ES_tradnl" altLang="ja-JP" dirty="0" err="1" smtClean="0"/>
              <a:t>cost</a:t>
            </a:r>
            <a:r>
              <a:rPr lang="es-ES_tradnl" altLang="ja-JP" dirty="0" smtClean="0"/>
              <a:t> and time</a:t>
            </a:r>
          </a:p>
          <a:p>
            <a:pPr lvl="1"/>
            <a:r>
              <a:rPr lang="es-ES_tradnl" altLang="ja-JP" dirty="0" err="1" smtClean="0"/>
              <a:t>It</a:t>
            </a:r>
            <a:r>
              <a:rPr lang="es-ES_tradnl" altLang="ja-JP" dirty="0" smtClean="0"/>
              <a:t> has a </a:t>
            </a:r>
            <a:r>
              <a:rPr lang="es-ES_tradnl" altLang="ja-JP" dirty="0" err="1" smtClean="0"/>
              <a:t>strong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statistical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connotation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that</a:t>
            </a:r>
            <a:r>
              <a:rPr lang="es-ES_tradnl" altLang="ja-JP" dirty="0" smtClean="0"/>
              <a:t> at </a:t>
            </a:r>
            <a:r>
              <a:rPr lang="es-ES_tradnl" altLang="ja-JP" dirty="0" err="1" smtClean="0"/>
              <a:t>the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end</a:t>
            </a:r>
            <a:r>
              <a:rPr lang="es-ES_tradnl" altLang="ja-JP" dirty="0" smtClean="0"/>
              <a:t> of </a:t>
            </a:r>
            <a:r>
              <a:rPr lang="es-ES_tradnl" altLang="ja-JP" dirty="0" err="1" smtClean="0"/>
              <a:t>the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day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is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an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optimization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problem</a:t>
            </a:r>
            <a:r>
              <a:rPr lang="es-ES_tradnl" altLang="ja-JP" dirty="0" smtClean="0"/>
              <a:t>; </a:t>
            </a:r>
            <a:r>
              <a:rPr lang="es-ES_tradnl" altLang="ja-JP" dirty="0" err="1" smtClean="0"/>
              <a:t>aiming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to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solve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your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unknowns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with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minimal</a:t>
            </a:r>
            <a:r>
              <a:rPr lang="es-ES_tradnl" altLang="ja-JP" dirty="0" smtClean="0"/>
              <a:t> “</a:t>
            </a:r>
            <a:r>
              <a:rPr lang="es-ES_tradnl" altLang="ja-JP" dirty="0" err="1" smtClean="0"/>
              <a:t>effort</a:t>
            </a:r>
            <a:r>
              <a:rPr lang="es-ES_tradnl" altLang="ja-JP" dirty="0" smtClean="0"/>
              <a:t>” </a:t>
            </a:r>
            <a:r>
              <a:rPr lang="es-ES_tradnl" altLang="ja-JP" dirty="0" err="1" smtClean="0"/>
              <a:t>measured</a:t>
            </a:r>
            <a:r>
              <a:rPr lang="es-ES_tradnl" altLang="ja-JP" dirty="0" smtClean="0"/>
              <a:t> in </a:t>
            </a:r>
            <a:r>
              <a:rPr lang="es-ES_tradnl" altLang="ja-JP" dirty="0" err="1" smtClean="0"/>
              <a:t>some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way</a:t>
            </a:r>
            <a:endParaRPr lang="es-ES_tradnl" altLang="ja-JP" dirty="0" smtClean="0"/>
          </a:p>
          <a:p>
            <a:pPr lvl="1"/>
            <a:endParaRPr lang="es-ES_tradnl" altLang="ja-JP" dirty="0" smtClean="0"/>
          </a:p>
          <a:p>
            <a:pPr lvl="1"/>
            <a:r>
              <a:rPr lang="es-ES_tradnl" altLang="ja-JP" dirty="0" smtClean="0"/>
              <a:t>…</a:t>
            </a:r>
            <a:r>
              <a:rPr lang="es-ES_tradnl" altLang="ja-JP" dirty="0" err="1" smtClean="0">
                <a:solidFill>
                  <a:srgbClr val="FF0000"/>
                </a:solidFill>
              </a:rPr>
              <a:t>make</a:t>
            </a:r>
            <a:r>
              <a:rPr lang="es-ES_tradnl" altLang="ja-JP" dirty="0" smtClean="0">
                <a:solidFill>
                  <a:srgbClr val="FF0000"/>
                </a:solidFill>
              </a:rPr>
              <a:t> </a:t>
            </a:r>
            <a:r>
              <a:rPr lang="es-ES_tradnl" altLang="ja-JP" dirty="0" err="1" smtClean="0">
                <a:solidFill>
                  <a:srgbClr val="FF0000"/>
                </a:solidFill>
              </a:rPr>
              <a:t>sure</a:t>
            </a:r>
            <a:r>
              <a:rPr lang="es-ES_tradnl" altLang="ja-JP" dirty="0" smtClean="0">
                <a:solidFill>
                  <a:srgbClr val="FF0000"/>
                </a:solidFill>
              </a:rPr>
              <a:t> </a:t>
            </a:r>
            <a:r>
              <a:rPr lang="es-ES_tradnl" altLang="ja-JP" dirty="0" err="1" smtClean="0">
                <a:solidFill>
                  <a:srgbClr val="FF0000"/>
                </a:solidFill>
              </a:rPr>
              <a:t>you</a:t>
            </a:r>
            <a:r>
              <a:rPr lang="es-ES_tradnl" altLang="ja-JP" dirty="0" smtClean="0">
                <a:solidFill>
                  <a:srgbClr val="FF0000"/>
                </a:solidFill>
              </a:rPr>
              <a:t> </a:t>
            </a:r>
            <a:r>
              <a:rPr lang="es-ES_tradnl" altLang="ja-JP" dirty="0" err="1" smtClean="0">
                <a:solidFill>
                  <a:srgbClr val="FF0000"/>
                </a:solidFill>
              </a:rPr>
              <a:t>understand</a:t>
            </a:r>
            <a:r>
              <a:rPr lang="es-ES_tradnl" altLang="ja-JP" dirty="0" smtClean="0">
                <a:solidFill>
                  <a:srgbClr val="FF0000"/>
                </a:solidFill>
              </a:rPr>
              <a:t> </a:t>
            </a:r>
            <a:r>
              <a:rPr lang="es-ES_tradnl" altLang="ja-JP" dirty="0" err="1" smtClean="0">
                <a:solidFill>
                  <a:srgbClr val="FF0000"/>
                </a:solidFill>
              </a:rPr>
              <a:t>it</a:t>
            </a:r>
            <a:r>
              <a:rPr lang="es-ES_tradnl" altLang="ja-JP" dirty="0" smtClean="0">
                <a:solidFill>
                  <a:srgbClr val="FF0000"/>
                </a:solidFill>
              </a:rPr>
              <a:t> and </a:t>
            </a:r>
            <a:r>
              <a:rPr lang="es-ES_tradnl" altLang="ja-JP" dirty="0" err="1" smtClean="0">
                <a:solidFill>
                  <a:srgbClr val="FF0000"/>
                </a:solidFill>
              </a:rPr>
              <a:t>app</a:t>
            </a:r>
            <a:r>
              <a:rPr lang="es-ES_tradnl" altLang="ja-JP" dirty="0" err="1" smtClean="0">
                <a:solidFill>
                  <a:srgbClr val="FF0000"/>
                </a:solidFill>
              </a:rPr>
              <a:t>ly</a:t>
            </a:r>
            <a:r>
              <a:rPr lang="es-ES_tradnl" altLang="ja-JP" dirty="0" smtClean="0">
                <a:solidFill>
                  <a:srgbClr val="FF0000"/>
                </a:solidFill>
              </a:rPr>
              <a:t> </a:t>
            </a:r>
            <a:r>
              <a:rPr lang="es-ES_tradnl" altLang="ja-JP" dirty="0" err="1" smtClean="0">
                <a:solidFill>
                  <a:srgbClr val="FF0000"/>
                </a:solidFill>
              </a:rPr>
              <a:t>it!</a:t>
            </a:r>
            <a:endParaRPr lang="es-ES_tradnl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1F91-9D3B-A64A-80DD-3796EB2E9F8B}" type="datetime1">
              <a:rPr lang="es-ES_tradnl" smtClean="0"/>
              <a:pPr/>
              <a:t>09/09/2014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©Dr. Felipe Orihuela Espina (2006) 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BF26-8C93-4540-B27D-ABEAC13220B8}" type="slidenum">
              <a:rPr lang="es-ES_tradnl" smtClean="0"/>
              <a:pPr/>
              <a:t>56</a:t>
            </a:fld>
            <a:endParaRPr lang="es-ES_tradnl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ThankS</a:t>
            </a:r>
            <a:r>
              <a:rPr lang="es-MX" dirty="0" smtClean="0"/>
              <a:t>, </a:t>
            </a:r>
            <a:r>
              <a:rPr lang="es-MX" smtClean="0"/>
              <a:t>Questions?</a:t>
            </a:r>
            <a:endParaRPr lang="en-GB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57</a:t>
            </a:fld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Common</a:t>
            </a:r>
            <a:r>
              <a:rPr lang="es-MX" dirty="0" smtClean="0"/>
              <a:t> </a:t>
            </a:r>
            <a:r>
              <a:rPr lang="es-MX" dirty="0" err="1" smtClean="0"/>
              <a:t>pitfalls</a:t>
            </a:r>
            <a:r>
              <a:rPr lang="es-MX" dirty="0" smtClean="0"/>
              <a:t> </a:t>
            </a:r>
            <a:r>
              <a:rPr lang="es-MX" dirty="0" err="1" smtClean="0"/>
              <a:t>while</a:t>
            </a:r>
            <a:r>
              <a:rPr lang="es-MX" dirty="0" smtClean="0"/>
              <a:t> </a:t>
            </a:r>
            <a:r>
              <a:rPr lang="es-MX" dirty="0" err="1" smtClean="0"/>
              <a:t>doing</a:t>
            </a:r>
            <a:r>
              <a:rPr lang="es-MX" dirty="0" smtClean="0"/>
              <a:t> a </a:t>
            </a:r>
            <a:r>
              <a:rPr lang="es-MX" dirty="0" err="1" smtClean="0"/>
              <a:t>thesis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err="1" smtClean="0"/>
              <a:t>Being</a:t>
            </a:r>
            <a:r>
              <a:rPr lang="es-MX" dirty="0" smtClean="0"/>
              <a:t> </a:t>
            </a:r>
            <a:r>
              <a:rPr lang="es-MX" dirty="0" err="1" smtClean="0"/>
              <a:t>too</a:t>
            </a:r>
            <a:r>
              <a:rPr lang="es-MX" dirty="0" smtClean="0"/>
              <a:t> </a:t>
            </a:r>
            <a:r>
              <a:rPr lang="es-MX" dirty="0" err="1" smtClean="0"/>
              <a:t>ambitiuos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err="1" smtClean="0"/>
              <a:t>Stopping</a:t>
            </a:r>
            <a:r>
              <a:rPr lang="es-MX" dirty="0" smtClean="0"/>
              <a:t> </a:t>
            </a:r>
            <a:r>
              <a:rPr lang="es-MX" dirty="0" err="1" smtClean="0"/>
              <a:t>reading</a:t>
            </a:r>
            <a:r>
              <a:rPr lang="es-MX" dirty="0" smtClean="0"/>
              <a:t> </a:t>
            </a:r>
            <a:r>
              <a:rPr lang="es-MX" dirty="0" err="1" smtClean="0"/>
              <a:t>after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initial</a:t>
            </a:r>
            <a:r>
              <a:rPr lang="es-MX" dirty="0" smtClean="0"/>
              <a:t> </a:t>
            </a:r>
            <a:r>
              <a:rPr lang="es-MX" dirty="0" err="1" smtClean="0"/>
              <a:t>survey</a:t>
            </a:r>
            <a:r>
              <a:rPr lang="es-MX" dirty="0" smtClean="0"/>
              <a:t> of </a:t>
            </a:r>
            <a:r>
              <a:rPr lang="es-MX" dirty="0" err="1" smtClean="0"/>
              <a:t>related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err="1" smtClean="0"/>
              <a:t>Think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there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no </a:t>
            </a:r>
            <a:r>
              <a:rPr lang="es-MX" dirty="0" err="1" smtClean="0"/>
              <a:t>related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endParaRPr lang="es-MX" dirty="0" smtClean="0"/>
          </a:p>
          <a:p>
            <a:pPr lvl="1"/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simply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search</a:t>
            </a:r>
            <a:r>
              <a:rPr lang="es-MX" dirty="0" smtClean="0"/>
              <a:t> </a:t>
            </a:r>
            <a:r>
              <a:rPr lang="es-MX" dirty="0" err="1" smtClean="0"/>
              <a:t>thorough</a:t>
            </a:r>
            <a:r>
              <a:rPr lang="es-MX" dirty="0" smtClean="0"/>
              <a:t> </a:t>
            </a:r>
            <a:r>
              <a:rPr lang="es-MX" dirty="0" err="1" smtClean="0"/>
              <a:t>enough</a:t>
            </a:r>
            <a:endParaRPr lang="es-MX" dirty="0" smtClean="0"/>
          </a:p>
          <a:p>
            <a:pPr lvl="1"/>
            <a:endParaRPr lang="es-MX" dirty="0" smtClean="0"/>
          </a:p>
          <a:p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believing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significancy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overestimating</a:t>
            </a:r>
            <a:r>
              <a:rPr lang="es-MX" dirty="0" smtClean="0"/>
              <a:t> </a:t>
            </a:r>
            <a:r>
              <a:rPr lang="es-MX" dirty="0" err="1" smtClean="0"/>
              <a:t>its</a:t>
            </a:r>
            <a:r>
              <a:rPr lang="es-MX" dirty="0" smtClean="0"/>
              <a:t> </a:t>
            </a:r>
            <a:r>
              <a:rPr lang="es-MX" dirty="0" err="1" smtClean="0"/>
              <a:t>relevance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Dos and </a:t>
            </a:r>
            <a:r>
              <a:rPr lang="es-MX" dirty="0" err="1" smtClean="0"/>
              <a:t>Don’ts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b="1" dirty="0" smtClean="0"/>
              <a:t>NOT</a:t>
            </a:r>
            <a:r>
              <a:rPr lang="es-MX" dirty="0" smtClean="0"/>
              <a:t> a </a:t>
            </a:r>
            <a:r>
              <a:rPr lang="es-MX" dirty="0" err="1" smtClean="0"/>
              <a:t>core-dump</a:t>
            </a:r>
            <a:r>
              <a:rPr lang="es-MX" dirty="0" smtClean="0"/>
              <a:t> of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know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everything</a:t>
            </a:r>
            <a:r>
              <a:rPr lang="es-MX" dirty="0" smtClean="0"/>
              <a:t> [BundyA2004]</a:t>
            </a:r>
          </a:p>
          <a:p>
            <a:pPr lvl="1"/>
            <a:r>
              <a:rPr lang="es-MX" dirty="0" smtClean="0"/>
              <a:t>…</a:t>
            </a:r>
            <a:r>
              <a:rPr lang="es-MX" dirty="0" err="1" smtClean="0"/>
              <a:t>also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helpful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create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own</a:t>
            </a:r>
            <a:r>
              <a:rPr lang="es-MX" dirty="0" smtClean="0"/>
              <a:t> </a:t>
            </a:r>
            <a:r>
              <a:rPr lang="es-MX" dirty="0" err="1" smtClean="0"/>
              <a:t>vademecum</a:t>
            </a:r>
            <a:endParaRPr lang="es-MX" dirty="0" smtClean="0"/>
          </a:p>
          <a:p>
            <a:pPr lvl="1"/>
            <a:r>
              <a:rPr lang="es-MX" dirty="0" smtClean="0"/>
              <a:t>Be </a:t>
            </a:r>
            <a:r>
              <a:rPr lang="es-MX" dirty="0" err="1" smtClean="0"/>
              <a:t>concise</a:t>
            </a:r>
            <a:r>
              <a:rPr lang="es-MX" dirty="0" smtClean="0"/>
              <a:t> and </a:t>
            </a:r>
            <a:r>
              <a:rPr lang="es-MX" dirty="0" err="1" smtClean="0"/>
              <a:t>go</a:t>
            </a:r>
            <a:r>
              <a:rPr lang="es-MX" dirty="0" smtClean="0"/>
              <a:t> </a:t>
            </a:r>
            <a:r>
              <a:rPr lang="es-MX" dirty="0" err="1" smtClean="0"/>
              <a:t>straight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point</a:t>
            </a:r>
            <a:r>
              <a:rPr lang="es-MX" dirty="0" smtClean="0"/>
              <a:t>, </a:t>
            </a:r>
            <a:r>
              <a:rPr lang="es-MX" dirty="0" err="1" smtClean="0"/>
              <a:t>yet</a:t>
            </a:r>
            <a:r>
              <a:rPr lang="es-MX" dirty="0" smtClean="0"/>
              <a:t> </a:t>
            </a:r>
            <a:r>
              <a:rPr lang="es-MX" dirty="0" err="1" smtClean="0"/>
              <a:t>giving</a:t>
            </a:r>
            <a:r>
              <a:rPr lang="es-MX" dirty="0" smtClean="0"/>
              <a:t> </a:t>
            </a:r>
            <a:r>
              <a:rPr lang="es-MX" dirty="0" err="1" smtClean="0"/>
              <a:t>enough</a:t>
            </a:r>
            <a:r>
              <a:rPr lang="es-MX" dirty="0" smtClean="0"/>
              <a:t> </a:t>
            </a:r>
            <a:r>
              <a:rPr lang="es-MX" dirty="0" err="1" smtClean="0"/>
              <a:t>background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make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self-contained</a:t>
            </a:r>
            <a:endParaRPr lang="es-MX" dirty="0" smtClean="0"/>
          </a:p>
          <a:p>
            <a:pPr lvl="1"/>
            <a:endParaRPr lang="es-MX" dirty="0" smtClean="0"/>
          </a:p>
          <a:p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hang</a:t>
            </a:r>
            <a:r>
              <a:rPr lang="es-MX" dirty="0" smtClean="0"/>
              <a:t> </a:t>
            </a:r>
            <a:r>
              <a:rPr lang="es-MX" dirty="0" err="1" smtClean="0"/>
              <a:t>together</a:t>
            </a:r>
            <a:r>
              <a:rPr lang="es-MX" dirty="0" smtClean="0"/>
              <a:t> in a </a:t>
            </a:r>
            <a:r>
              <a:rPr lang="es-MX" dirty="0" err="1" smtClean="0"/>
              <a:t>coherent</a:t>
            </a:r>
            <a:r>
              <a:rPr lang="es-MX" dirty="0" smtClean="0"/>
              <a:t> </a:t>
            </a:r>
            <a:r>
              <a:rPr lang="es-MX" dirty="0" err="1" smtClean="0"/>
              <a:t>manner</a:t>
            </a:r>
            <a:r>
              <a:rPr lang="es-MX" dirty="0" smtClean="0"/>
              <a:t> [BundyA2004]</a:t>
            </a:r>
          </a:p>
          <a:p>
            <a:endParaRPr lang="es-MX" dirty="0" smtClean="0"/>
          </a:p>
          <a:p>
            <a:r>
              <a:rPr lang="es-MX" dirty="0" err="1" smtClean="0"/>
              <a:t>Acknowledge</a:t>
            </a:r>
            <a:r>
              <a:rPr lang="es-MX" dirty="0" smtClean="0"/>
              <a:t>:</a:t>
            </a:r>
          </a:p>
          <a:p>
            <a:pPr lvl="1"/>
            <a:r>
              <a:rPr lang="es-MX" dirty="0" err="1" smtClean="0"/>
              <a:t>Everyone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has </a:t>
            </a:r>
            <a:r>
              <a:rPr lang="es-MX" dirty="0" err="1" smtClean="0"/>
              <a:t>helped</a:t>
            </a:r>
            <a:endParaRPr lang="es-MX" dirty="0" smtClean="0"/>
          </a:p>
          <a:p>
            <a:pPr lvl="1"/>
            <a:r>
              <a:rPr lang="es-MX" dirty="0" err="1" smtClean="0"/>
              <a:t>Every</a:t>
            </a:r>
            <a:r>
              <a:rPr lang="es-MX" dirty="0" smtClean="0"/>
              <a:t> </a:t>
            </a:r>
            <a:r>
              <a:rPr lang="es-MX" dirty="0" err="1" smtClean="0"/>
              <a:t>institution</a:t>
            </a:r>
            <a:r>
              <a:rPr lang="es-MX" dirty="0" smtClean="0"/>
              <a:t> </a:t>
            </a:r>
            <a:r>
              <a:rPr lang="es-MX" dirty="0" err="1" smtClean="0"/>
              <a:t>involved</a:t>
            </a:r>
            <a:endParaRPr lang="es-MX" dirty="0" smtClean="0"/>
          </a:p>
          <a:p>
            <a:pPr lvl="1"/>
            <a:r>
              <a:rPr lang="es-MX" dirty="0" err="1" smtClean="0"/>
              <a:t>Every</a:t>
            </a:r>
            <a:r>
              <a:rPr lang="es-MX" dirty="0" smtClean="0"/>
              <a:t> </a:t>
            </a:r>
            <a:r>
              <a:rPr lang="es-MX" dirty="0" err="1" smtClean="0"/>
              <a:t>funding</a:t>
            </a:r>
            <a:r>
              <a:rPr lang="es-MX" dirty="0" smtClean="0"/>
              <a:t> </a:t>
            </a:r>
            <a:r>
              <a:rPr lang="es-MX" dirty="0" err="1" smtClean="0"/>
              <a:t>source</a:t>
            </a:r>
            <a:endParaRPr lang="es-MX" dirty="0" smtClean="0"/>
          </a:p>
          <a:p>
            <a:pPr lvl="1"/>
            <a:r>
              <a:rPr lang="es-MX" dirty="0" err="1" smtClean="0"/>
              <a:t>Every</a:t>
            </a:r>
            <a:r>
              <a:rPr lang="es-MX" dirty="0" smtClean="0"/>
              <a:t> </a:t>
            </a:r>
            <a:r>
              <a:rPr lang="es-MX" dirty="0" err="1" smtClean="0"/>
              <a:t>other’s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 – </a:t>
            </a:r>
            <a:r>
              <a:rPr lang="es-MX" dirty="0" err="1" smtClean="0"/>
              <a:t>avoid</a:t>
            </a:r>
            <a:r>
              <a:rPr lang="es-MX" dirty="0" smtClean="0"/>
              <a:t> </a:t>
            </a:r>
            <a:r>
              <a:rPr lang="es-MX" dirty="0" err="1" smtClean="0"/>
              <a:t>plagiarism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Becoming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expert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a </a:t>
            </a:r>
            <a:r>
              <a:rPr lang="es-MX" dirty="0" err="1" smtClean="0"/>
              <a:t>topic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dirty="0" err="1" smtClean="0"/>
              <a:t>Read</a:t>
            </a:r>
            <a:r>
              <a:rPr lang="es-MX" dirty="0" smtClean="0"/>
              <a:t> </a:t>
            </a:r>
            <a:r>
              <a:rPr lang="es-MX" dirty="0" err="1" smtClean="0"/>
              <a:t>literature</a:t>
            </a:r>
            <a:r>
              <a:rPr lang="es-MX" dirty="0" smtClean="0"/>
              <a:t> (</a:t>
            </a:r>
            <a:r>
              <a:rPr lang="es-MX" dirty="0" err="1" smtClean="0"/>
              <a:t>both</a:t>
            </a:r>
            <a:r>
              <a:rPr lang="es-MX" dirty="0" smtClean="0"/>
              <a:t> </a:t>
            </a:r>
            <a:r>
              <a:rPr lang="es-MX" dirty="0" err="1" smtClean="0"/>
              <a:t>strictly</a:t>
            </a:r>
            <a:r>
              <a:rPr lang="es-MX" dirty="0" smtClean="0"/>
              <a:t> and </a:t>
            </a:r>
            <a:r>
              <a:rPr lang="es-MX" dirty="0" err="1" smtClean="0"/>
              <a:t>loosely</a:t>
            </a:r>
            <a:r>
              <a:rPr lang="es-MX" dirty="0" smtClean="0"/>
              <a:t> </a:t>
            </a:r>
            <a:r>
              <a:rPr lang="es-MX" dirty="0" err="1" smtClean="0"/>
              <a:t>related</a:t>
            </a:r>
            <a:r>
              <a:rPr lang="es-MX" dirty="0" smtClean="0"/>
              <a:t>, </a:t>
            </a:r>
            <a:r>
              <a:rPr lang="es-MX" dirty="0" err="1" smtClean="0"/>
              <a:t>although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a </a:t>
            </a:r>
            <a:r>
              <a:rPr lang="es-MX" dirty="0" err="1" smtClean="0"/>
              <a:t>different</a:t>
            </a:r>
            <a:r>
              <a:rPr lang="es-MX" dirty="0" smtClean="0"/>
              <a:t> </a:t>
            </a:r>
            <a:r>
              <a:rPr lang="es-MX" dirty="0" err="1" smtClean="0"/>
              <a:t>depth</a:t>
            </a:r>
            <a:r>
              <a:rPr lang="es-MX" dirty="0" smtClean="0"/>
              <a:t>)</a:t>
            </a:r>
          </a:p>
          <a:p>
            <a:pPr lvl="1"/>
            <a:r>
              <a:rPr lang="es-MX" dirty="0" smtClean="0"/>
              <a:t>…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read</a:t>
            </a:r>
            <a:r>
              <a:rPr lang="es-MX" dirty="0" smtClean="0"/>
              <a:t> more …and more …and a bit more</a:t>
            </a:r>
          </a:p>
          <a:p>
            <a:pPr lvl="1"/>
            <a:r>
              <a:rPr lang="es-MX" dirty="0" smtClean="0"/>
              <a:t>…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yet</a:t>
            </a:r>
            <a:r>
              <a:rPr lang="es-MX" dirty="0" smtClean="0"/>
              <a:t> </a:t>
            </a:r>
            <a:r>
              <a:rPr lang="es-MX" dirty="0" err="1" smtClean="0"/>
              <a:t>there</a:t>
            </a:r>
            <a:r>
              <a:rPr lang="es-MX" dirty="0" smtClean="0"/>
              <a:t>…</a:t>
            </a:r>
          </a:p>
          <a:p>
            <a:pPr lvl="1"/>
            <a:endParaRPr lang="es-MX" dirty="0" smtClean="0"/>
          </a:p>
          <a:p>
            <a:r>
              <a:rPr lang="es-MX" dirty="0" err="1" smtClean="0"/>
              <a:t>Talk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people</a:t>
            </a:r>
            <a:endParaRPr lang="es-MX" dirty="0" smtClean="0"/>
          </a:p>
          <a:p>
            <a:pPr lvl="1"/>
            <a:r>
              <a:rPr lang="es-MX" dirty="0" smtClean="0"/>
              <a:t>…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include</a:t>
            </a:r>
            <a:r>
              <a:rPr lang="es-MX" dirty="0" smtClean="0"/>
              <a:t> </a:t>
            </a:r>
            <a:r>
              <a:rPr lang="es-MX" dirty="0" err="1" smtClean="0"/>
              <a:t>experts</a:t>
            </a:r>
            <a:r>
              <a:rPr lang="es-MX" dirty="0" smtClean="0"/>
              <a:t> (of </a:t>
            </a:r>
            <a:r>
              <a:rPr lang="es-MX" dirty="0" err="1" smtClean="0"/>
              <a:t>course</a:t>
            </a:r>
            <a:r>
              <a:rPr lang="es-MX" dirty="0" smtClean="0"/>
              <a:t>!)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also</a:t>
            </a:r>
            <a:r>
              <a:rPr lang="es-MX" dirty="0" smtClean="0"/>
              <a:t> non-</a:t>
            </a:r>
            <a:r>
              <a:rPr lang="es-MX" dirty="0" err="1" smtClean="0"/>
              <a:t>experts</a:t>
            </a:r>
            <a:r>
              <a:rPr lang="es-MX" dirty="0" smtClean="0"/>
              <a:t> (</a:t>
            </a:r>
            <a:r>
              <a:rPr lang="es-MX" dirty="0" err="1" smtClean="0"/>
              <a:t>they</a:t>
            </a:r>
            <a:r>
              <a:rPr lang="es-MX" dirty="0" smtClean="0"/>
              <a:t> are </a:t>
            </a:r>
            <a:r>
              <a:rPr lang="es-MX" dirty="0" err="1" smtClean="0"/>
              <a:t>usually</a:t>
            </a:r>
            <a:r>
              <a:rPr lang="es-MX" dirty="0" smtClean="0"/>
              <a:t>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good</a:t>
            </a:r>
            <a:r>
              <a:rPr lang="es-MX" dirty="0" smtClean="0"/>
              <a:t> at </a:t>
            </a:r>
            <a:r>
              <a:rPr lang="es-MX" dirty="0" err="1" smtClean="0"/>
              <a:t>spotting</a:t>
            </a:r>
            <a:r>
              <a:rPr lang="es-MX" dirty="0" smtClean="0"/>
              <a:t> </a:t>
            </a:r>
            <a:r>
              <a:rPr lang="es-MX" dirty="0" err="1" smtClean="0"/>
              <a:t>holes</a:t>
            </a:r>
            <a:r>
              <a:rPr lang="es-MX" dirty="0" smtClean="0"/>
              <a:t>!)</a:t>
            </a:r>
          </a:p>
          <a:p>
            <a:pPr lvl="1"/>
            <a:r>
              <a:rPr lang="es-MX" dirty="0" err="1" smtClean="0"/>
              <a:t>Get</a:t>
            </a:r>
            <a:r>
              <a:rPr lang="es-MX" dirty="0" smtClean="0"/>
              <a:t> </a:t>
            </a:r>
            <a:r>
              <a:rPr lang="es-MX" dirty="0" err="1" smtClean="0"/>
              <a:t>feedback</a:t>
            </a:r>
            <a:r>
              <a:rPr lang="es-MX" dirty="0" smtClean="0"/>
              <a:t> as </a:t>
            </a:r>
            <a:r>
              <a:rPr lang="es-MX" dirty="0" err="1" smtClean="0"/>
              <a:t>well</a:t>
            </a:r>
            <a:r>
              <a:rPr lang="es-MX" dirty="0" smtClean="0"/>
              <a:t> as new ideas</a:t>
            </a:r>
          </a:p>
          <a:p>
            <a:pPr lvl="1"/>
            <a:endParaRPr lang="es-MX" dirty="0" smtClean="0"/>
          </a:p>
          <a:p>
            <a:r>
              <a:rPr lang="es-MX" dirty="0" err="1" smtClean="0"/>
              <a:t>Clearly</a:t>
            </a:r>
            <a:r>
              <a:rPr lang="es-MX" dirty="0" smtClean="0"/>
              <a:t> </a:t>
            </a:r>
            <a:r>
              <a:rPr lang="es-MX" dirty="0" err="1" smtClean="0"/>
              <a:t>bound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endParaRPr lang="es-MX" dirty="0" smtClean="0"/>
          </a:p>
          <a:p>
            <a:pPr lvl="1"/>
            <a:r>
              <a:rPr lang="es-MX" dirty="0" smtClean="0"/>
              <a:t>…and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experimentation</a:t>
            </a:r>
            <a:endParaRPr lang="es-MX" dirty="0" smtClean="0"/>
          </a:p>
          <a:p>
            <a:pPr lvl="1"/>
            <a:r>
              <a:rPr lang="es-MX" dirty="0" err="1" smtClean="0"/>
              <a:t>Abstract</a:t>
            </a:r>
            <a:r>
              <a:rPr lang="es-MX" dirty="0" smtClean="0"/>
              <a:t> vs concrete</a:t>
            </a:r>
          </a:p>
          <a:p>
            <a:pPr lvl="2"/>
            <a:r>
              <a:rPr lang="es-MX" dirty="0" err="1" smtClean="0"/>
              <a:t>Too</a:t>
            </a:r>
            <a:r>
              <a:rPr lang="es-MX" dirty="0" smtClean="0"/>
              <a:t> </a:t>
            </a:r>
            <a:r>
              <a:rPr lang="es-MX" dirty="0" err="1" smtClean="0"/>
              <a:t>abstract</a:t>
            </a:r>
            <a:r>
              <a:rPr lang="es-MX" dirty="0" smtClean="0"/>
              <a:t> and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likely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won’t</a:t>
            </a:r>
            <a:r>
              <a:rPr lang="es-MX" dirty="0" smtClean="0"/>
              <a:t> </a:t>
            </a:r>
            <a:r>
              <a:rPr lang="es-MX" dirty="0" err="1" smtClean="0"/>
              <a:t>deliver</a:t>
            </a:r>
            <a:endParaRPr lang="es-MX" dirty="0" smtClean="0"/>
          </a:p>
          <a:p>
            <a:pPr lvl="2"/>
            <a:r>
              <a:rPr lang="es-MX" dirty="0" err="1" smtClean="0"/>
              <a:t>Too</a:t>
            </a:r>
            <a:r>
              <a:rPr lang="es-MX" dirty="0" smtClean="0"/>
              <a:t> concrete and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likely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contribution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significant</a:t>
            </a:r>
            <a:endParaRPr lang="es-MX" dirty="0" smtClean="0"/>
          </a:p>
          <a:p>
            <a:pPr lvl="1"/>
            <a:endParaRPr lang="es-MX" dirty="0" smtClean="0"/>
          </a:p>
          <a:p>
            <a:r>
              <a:rPr lang="es-MX" dirty="0" err="1" smtClean="0"/>
              <a:t>Write</a:t>
            </a:r>
            <a:r>
              <a:rPr lang="es-MX" dirty="0" smtClean="0"/>
              <a:t>/</a:t>
            </a:r>
            <a:r>
              <a:rPr lang="es-MX" dirty="0" err="1" smtClean="0"/>
              <a:t>Give</a:t>
            </a:r>
            <a:r>
              <a:rPr lang="es-MX" dirty="0" smtClean="0"/>
              <a:t> </a:t>
            </a:r>
            <a:r>
              <a:rPr lang="es-MX" dirty="0" err="1" smtClean="0"/>
              <a:t>talks</a:t>
            </a:r>
            <a:endParaRPr lang="es-MX" dirty="0" smtClean="0"/>
          </a:p>
          <a:p>
            <a:pPr lvl="1"/>
            <a:r>
              <a:rPr lang="es-MX" dirty="0" err="1" smtClean="0"/>
              <a:t>Explaining</a:t>
            </a:r>
            <a:r>
              <a:rPr lang="es-MX" dirty="0" smtClean="0"/>
              <a:t> </a:t>
            </a:r>
            <a:r>
              <a:rPr lang="es-MX" dirty="0" err="1" smtClean="0"/>
              <a:t>things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people</a:t>
            </a:r>
            <a:r>
              <a:rPr lang="es-MX" dirty="0" smtClean="0"/>
              <a:t> (</a:t>
            </a:r>
            <a:r>
              <a:rPr lang="es-MX" dirty="0" err="1" smtClean="0"/>
              <a:t>whether</a:t>
            </a:r>
            <a:r>
              <a:rPr lang="es-MX" dirty="0" smtClean="0"/>
              <a:t> </a:t>
            </a:r>
            <a:r>
              <a:rPr lang="es-MX" dirty="0" err="1" smtClean="0"/>
              <a:t>orally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written</a:t>
            </a:r>
            <a:r>
              <a:rPr lang="es-MX" dirty="0" smtClean="0"/>
              <a:t>)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way</a:t>
            </a:r>
            <a:r>
              <a:rPr lang="es-MX" dirty="0" smtClean="0"/>
              <a:t> of </a:t>
            </a:r>
            <a:r>
              <a:rPr lang="es-MX" dirty="0" err="1" smtClean="0"/>
              <a:t>realizing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 </a:t>
            </a:r>
            <a:r>
              <a:rPr lang="es-MX" dirty="0" err="1" smtClean="0"/>
              <a:t>own’s</a:t>
            </a:r>
            <a:r>
              <a:rPr lang="es-MX" dirty="0" smtClean="0"/>
              <a:t> </a:t>
            </a:r>
            <a:r>
              <a:rPr lang="es-MX" dirty="0" err="1" smtClean="0"/>
              <a:t>limitations</a:t>
            </a:r>
            <a:endParaRPr lang="es-MX" dirty="0" smtClean="0"/>
          </a:p>
          <a:p>
            <a:pPr lvl="1"/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are a real </a:t>
            </a:r>
            <a:r>
              <a:rPr lang="es-MX" dirty="0" err="1" smtClean="0"/>
              <a:t>expert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hardly</a:t>
            </a:r>
            <a:r>
              <a:rPr lang="es-MX" dirty="0" smtClean="0"/>
              <a:t> </a:t>
            </a:r>
            <a:r>
              <a:rPr lang="es-MX" dirty="0" err="1" smtClean="0"/>
              <a:t>ever</a:t>
            </a:r>
            <a:r>
              <a:rPr lang="es-MX" dirty="0" smtClean="0"/>
              <a:t> </a:t>
            </a:r>
            <a:r>
              <a:rPr lang="es-MX" dirty="0" err="1" smtClean="0"/>
              <a:t>need</a:t>
            </a:r>
            <a:r>
              <a:rPr lang="es-MX" dirty="0" smtClean="0"/>
              <a:t> </a:t>
            </a:r>
            <a:r>
              <a:rPr lang="es-MX" dirty="0" err="1" smtClean="0"/>
              <a:t>overusing</a:t>
            </a:r>
            <a:r>
              <a:rPr lang="es-MX" dirty="0" smtClean="0"/>
              <a:t> </a:t>
            </a:r>
            <a:r>
              <a:rPr lang="es-MX" dirty="0" err="1" smtClean="0"/>
              <a:t>jargon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Some</a:t>
            </a:r>
            <a:r>
              <a:rPr lang="es-MX" dirty="0" smtClean="0"/>
              <a:t> </a:t>
            </a:r>
            <a:r>
              <a:rPr lang="es-MX" dirty="0" err="1" smtClean="0"/>
              <a:t>tips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err="1" smtClean="0"/>
              <a:t>Keep</a:t>
            </a:r>
            <a:r>
              <a:rPr lang="es-MX" dirty="0" smtClean="0"/>
              <a:t> (</a:t>
            </a:r>
            <a:r>
              <a:rPr lang="es-MX" dirty="0" err="1" smtClean="0"/>
              <a:t>organised</a:t>
            </a:r>
            <a:r>
              <a:rPr lang="es-MX" dirty="0" smtClean="0"/>
              <a:t>) record of </a:t>
            </a:r>
            <a:r>
              <a:rPr lang="es-MX" dirty="0" err="1" smtClean="0"/>
              <a:t>everything</a:t>
            </a:r>
            <a:r>
              <a:rPr lang="es-MX" dirty="0" smtClean="0"/>
              <a:t>;</a:t>
            </a:r>
          </a:p>
          <a:p>
            <a:pPr lvl="1"/>
            <a:r>
              <a:rPr lang="es-MX" dirty="0" smtClean="0"/>
              <a:t>Notes of </a:t>
            </a:r>
            <a:r>
              <a:rPr lang="es-MX" dirty="0" err="1" smtClean="0"/>
              <a:t>your</a:t>
            </a:r>
            <a:r>
              <a:rPr lang="es-MX" dirty="0" smtClean="0"/>
              <a:t> ideas</a:t>
            </a:r>
          </a:p>
          <a:p>
            <a:pPr lvl="1"/>
            <a:r>
              <a:rPr lang="es-MX" dirty="0" smtClean="0"/>
              <a:t>Notes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read</a:t>
            </a:r>
            <a:r>
              <a:rPr lang="es-MX" dirty="0" smtClean="0"/>
              <a:t> </a:t>
            </a:r>
            <a:r>
              <a:rPr lang="es-MX" dirty="0" err="1" smtClean="0"/>
              <a:t>papers</a:t>
            </a:r>
            <a:endParaRPr lang="es-MX" dirty="0" smtClean="0"/>
          </a:p>
          <a:p>
            <a:pPr lvl="1"/>
            <a:r>
              <a:rPr lang="es-MX" dirty="0" smtClean="0"/>
              <a:t>Set up and </a:t>
            </a:r>
            <a:r>
              <a:rPr lang="es-MX" dirty="0" err="1" smtClean="0"/>
              <a:t>results</a:t>
            </a:r>
            <a:r>
              <a:rPr lang="es-MX" dirty="0" smtClean="0"/>
              <a:t> of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experiments</a:t>
            </a:r>
            <a:r>
              <a:rPr lang="es-MX" dirty="0" smtClean="0"/>
              <a:t>,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also</a:t>
            </a:r>
            <a:r>
              <a:rPr lang="es-MX" dirty="0" smtClean="0"/>
              <a:t> </a:t>
            </a:r>
            <a:r>
              <a:rPr lang="es-MX" dirty="0" err="1" smtClean="0"/>
              <a:t>distractions</a:t>
            </a:r>
            <a:r>
              <a:rPr lang="es-MX" dirty="0" smtClean="0"/>
              <a:t>, </a:t>
            </a:r>
            <a:r>
              <a:rPr lang="es-MX" dirty="0" err="1" smtClean="0"/>
              <a:t>artefacts</a:t>
            </a:r>
            <a:r>
              <a:rPr lang="es-MX" dirty="0" smtClean="0"/>
              <a:t>, </a:t>
            </a:r>
            <a:r>
              <a:rPr lang="es-MX" dirty="0" err="1" smtClean="0"/>
              <a:t>etc</a:t>
            </a:r>
            <a:endParaRPr lang="es-MX" dirty="0" smtClean="0"/>
          </a:p>
          <a:p>
            <a:pPr lvl="1"/>
            <a:r>
              <a:rPr lang="es-MX" dirty="0" err="1" smtClean="0"/>
              <a:t>Documentation</a:t>
            </a:r>
            <a:r>
              <a:rPr lang="es-MX" dirty="0" smtClean="0"/>
              <a:t> of </a:t>
            </a:r>
            <a:r>
              <a:rPr lang="es-MX" dirty="0" err="1" smtClean="0"/>
              <a:t>programs</a:t>
            </a:r>
            <a:r>
              <a:rPr lang="es-MX" dirty="0" smtClean="0"/>
              <a:t> and </a:t>
            </a:r>
            <a:r>
              <a:rPr lang="es-MX" dirty="0" err="1" smtClean="0"/>
              <a:t>code</a:t>
            </a:r>
            <a:r>
              <a:rPr lang="es-MX" dirty="0" smtClean="0"/>
              <a:t> (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in </a:t>
            </a:r>
            <a:r>
              <a:rPr lang="es-MX" dirty="0" err="1" smtClean="0"/>
              <a:t>computer</a:t>
            </a:r>
            <a:r>
              <a:rPr lang="es-MX" dirty="0" smtClean="0"/>
              <a:t> </a:t>
            </a:r>
            <a:r>
              <a:rPr lang="es-MX" dirty="0" err="1" smtClean="0"/>
              <a:t>science</a:t>
            </a:r>
            <a:r>
              <a:rPr lang="es-MX" dirty="0" smtClean="0"/>
              <a:t>)</a:t>
            </a:r>
          </a:p>
          <a:p>
            <a:pPr lvl="1"/>
            <a:r>
              <a:rPr lang="es-MX" dirty="0" err="1" smtClean="0"/>
              <a:t>etc</a:t>
            </a:r>
            <a:endParaRPr lang="es-MX" dirty="0" smtClean="0"/>
          </a:p>
          <a:p>
            <a:pPr lvl="1"/>
            <a:endParaRPr lang="es-MX" dirty="0" smtClean="0"/>
          </a:p>
          <a:p>
            <a:r>
              <a:rPr lang="es-MX" dirty="0" err="1" smtClean="0"/>
              <a:t>Focus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principles</a:t>
            </a:r>
            <a:r>
              <a:rPr lang="es-MX" dirty="0" smtClean="0"/>
              <a:t> and </a:t>
            </a:r>
            <a:r>
              <a:rPr lang="es-MX" dirty="0" err="1" smtClean="0"/>
              <a:t>foundations</a:t>
            </a:r>
            <a:r>
              <a:rPr lang="es-MX" dirty="0" smtClean="0"/>
              <a:t>,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implementation</a:t>
            </a:r>
            <a:r>
              <a:rPr lang="es-MX" dirty="0" smtClean="0"/>
              <a:t> and performance</a:t>
            </a:r>
          </a:p>
          <a:p>
            <a:endParaRPr lang="es-MX" dirty="0" smtClean="0"/>
          </a:p>
          <a:p>
            <a:r>
              <a:rPr lang="es-MX" dirty="0" err="1" smtClean="0"/>
              <a:t>Never</a:t>
            </a:r>
            <a:r>
              <a:rPr lang="es-MX" dirty="0" smtClean="0"/>
              <a:t>, </a:t>
            </a:r>
            <a:r>
              <a:rPr lang="es-MX" dirty="0" err="1" smtClean="0"/>
              <a:t>ever</a:t>
            </a:r>
            <a:r>
              <a:rPr lang="es-MX" dirty="0" smtClean="0"/>
              <a:t> </a:t>
            </a:r>
            <a:r>
              <a:rPr lang="es-MX" dirty="0" err="1" smtClean="0"/>
              <a:t>delete</a:t>
            </a:r>
            <a:r>
              <a:rPr lang="es-MX" dirty="0" smtClean="0"/>
              <a:t> a </a:t>
            </a:r>
            <a:r>
              <a:rPr lang="es-MX" dirty="0" err="1" smtClean="0"/>
              <a:t>file</a:t>
            </a:r>
            <a:r>
              <a:rPr lang="es-MX" dirty="0" smtClean="0"/>
              <a:t>/data</a:t>
            </a:r>
          </a:p>
          <a:p>
            <a:pPr lvl="1"/>
            <a:r>
              <a:rPr lang="es-MX" dirty="0" err="1" smtClean="0"/>
              <a:t>Keep</a:t>
            </a:r>
            <a:r>
              <a:rPr lang="es-MX" dirty="0" smtClean="0"/>
              <a:t> </a:t>
            </a:r>
            <a:r>
              <a:rPr lang="es-MX" dirty="0" err="1" smtClean="0"/>
              <a:t>different</a:t>
            </a:r>
            <a:r>
              <a:rPr lang="es-MX" dirty="0" smtClean="0"/>
              <a:t> </a:t>
            </a:r>
            <a:r>
              <a:rPr lang="es-MX" dirty="0" err="1" smtClean="0"/>
              <a:t>versions</a:t>
            </a:r>
            <a:endParaRPr lang="es-MX" dirty="0" smtClean="0"/>
          </a:p>
          <a:p>
            <a:pPr lvl="1"/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helps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remember</a:t>
            </a:r>
            <a:r>
              <a:rPr lang="es-MX" dirty="0" smtClean="0"/>
              <a:t>,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also</a:t>
            </a:r>
            <a:r>
              <a:rPr lang="es-MX" dirty="0" smtClean="0"/>
              <a:t> </a:t>
            </a:r>
            <a:r>
              <a:rPr lang="es-MX" dirty="0" err="1" smtClean="0"/>
              <a:t>allows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go</a:t>
            </a:r>
            <a:r>
              <a:rPr lang="es-MX" dirty="0" smtClean="0"/>
              <a:t> back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something</a:t>
            </a:r>
            <a:r>
              <a:rPr lang="es-MX" dirty="0" smtClean="0"/>
              <a:t> </a:t>
            </a:r>
            <a:r>
              <a:rPr lang="es-MX" dirty="0" err="1" smtClean="0"/>
              <a:t>goes</a:t>
            </a:r>
            <a:r>
              <a:rPr lang="es-MX" dirty="0" smtClean="0"/>
              <a:t> </a:t>
            </a:r>
            <a:r>
              <a:rPr lang="es-MX" dirty="0" err="1" smtClean="0"/>
              <a:t>wrong</a:t>
            </a:r>
            <a:endParaRPr lang="es-MX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3769</TotalTime>
  <Words>4174</Words>
  <Application>Microsoft Office PowerPoint</Application>
  <PresentationFormat>Presentación en pantalla (4:3)</PresentationFormat>
  <Paragraphs>650</Paragraphs>
  <Slides>57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57</vt:i4>
      </vt:variant>
    </vt:vector>
  </HeadingPairs>
  <TitlesOfParts>
    <vt:vector size="58" baseType="lpstr">
      <vt:lpstr>Office Theme</vt:lpstr>
      <vt:lpstr>Week 5. Research Questions, Goals, Experiments and Methodology</vt:lpstr>
      <vt:lpstr>Outline</vt:lpstr>
      <vt:lpstr>WHAt IS A THESIS?</vt:lpstr>
      <vt:lpstr>What is a thesis?</vt:lpstr>
      <vt:lpstr>What is a thesis?</vt:lpstr>
      <vt:lpstr>Common pitfalls while doing a thesis</vt:lpstr>
      <vt:lpstr>Dos and Don’ts</vt:lpstr>
      <vt:lpstr>Becoming an expert on a topic</vt:lpstr>
      <vt:lpstr>Some tips</vt:lpstr>
      <vt:lpstr>Some tips</vt:lpstr>
      <vt:lpstr>How to elaborate aN MSc thesis</vt:lpstr>
      <vt:lpstr>How to elaborate a thesis</vt:lpstr>
      <vt:lpstr>Some references for this section</vt:lpstr>
      <vt:lpstr>Definition of a thesis</vt:lpstr>
      <vt:lpstr>How to choose a thesis topic</vt:lpstr>
      <vt:lpstr>What has a thesis got to demonstrate?</vt:lpstr>
      <vt:lpstr>How to choose a thesis topic</vt:lpstr>
      <vt:lpstr>How to choose a thesis topic</vt:lpstr>
      <vt:lpstr>The ACTORS</vt:lpstr>
      <vt:lpstr>The actors</vt:lpstr>
      <vt:lpstr>The student</vt:lpstr>
      <vt:lpstr>The supervisor</vt:lpstr>
      <vt:lpstr>The supervisor</vt:lpstr>
      <vt:lpstr>The supervisor</vt:lpstr>
      <vt:lpstr>The thesis committee</vt:lpstr>
      <vt:lpstr>The panel</vt:lpstr>
      <vt:lpstr>How to write the thesis</vt:lpstr>
      <vt:lpstr>How to write the thesis</vt:lpstr>
      <vt:lpstr>Developing the project</vt:lpstr>
      <vt:lpstr>Periodic monitoring</vt:lpstr>
      <vt:lpstr>Periodic monitoring</vt:lpstr>
      <vt:lpstr>Periodic monitoring</vt:lpstr>
      <vt:lpstr>Periodic monitoring</vt:lpstr>
      <vt:lpstr>Writing the document</vt:lpstr>
      <vt:lpstr>Writing the document</vt:lpstr>
      <vt:lpstr>Writing the document</vt:lpstr>
      <vt:lpstr>Formatting</vt:lpstr>
      <vt:lpstr>Authorship</vt:lpstr>
      <vt:lpstr>Authorship</vt:lpstr>
      <vt:lpstr>MAIN PARTS OF A THESIS</vt:lpstr>
      <vt:lpstr>Main parts of a thesis</vt:lpstr>
      <vt:lpstr>Research Questions</vt:lpstr>
      <vt:lpstr>Research questions</vt:lpstr>
      <vt:lpstr>Research questions</vt:lpstr>
      <vt:lpstr>Research Questions</vt:lpstr>
      <vt:lpstr>Goals; Main and specific</vt:lpstr>
      <vt:lpstr>Goals; Main and specific</vt:lpstr>
      <vt:lpstr>Goals; Main and specific</vt:lpstr>
      <vt:lpstr>Experiments and Methodology</vt:lpstr>
      <vt:lpstr>Experiments and Methodology</vt:lpstr>
      <vt:lpstr>Experiments and Methodology</vt:lpstr>
      <vt:lpstr>Experiments and Methodology</vt:lpstr>
      <vt:lpstr>Experiments and methodology</vt:lpstr>
      <vt:lpstr>Experiments and Methodology</vt:lpstr>
      <vt:lpstr>Experiments and Methodology</vt:lpstr>
      <vt:lpstr>Experiments and Methodology</vt:lpstr>
      <vt:lpstr>ThankS, Questions?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foe</cp:lastModifiedBy>
  <cp:revision>625</cp:revision>
  <dcterms:created xsi:type="dcterms:W3CDTF">2014-02-13T04:18:21Z</dcterms:created>
  <dcterms:modified xsi:type="dcterms:W3CDTF">2014-09-10T04:40:29Z</dcterms:modified>
</cp:coreProperties>
</file>