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93" r:id="rId2"/>
    <p:sldId id="257" r:id="rId3"/>
    <p:sldId id="301" r:id="rId4"/>
    <p:sldId id="258" r:id="rId5"/>
    <p:sldId id="298" r:id="rId6"/>
    <p:sldId id="297" r:id="rId7"/>
    <p:sldId id="261" r:id="rId8"/>
    <p:sldId id="295" r:id="rId9"/>
    <p:sldId id="282" r:id="rId10"/>
    <p:sldId id="265" r:id="rId11"/>
    <p:sldId id="299" r:id="rId12"/>
    <p:sldId id="274" r:id="rId13"/>
    <p:sldId id="263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FF"/>
    <a:srgbClr val="FDFFE5"/>
    <a:srgbClr val="FAFFBD"/>
    <a:srgbClr val="FEFEA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0" autoAdjust="0"/>
  </p:normalViewPr>
  <p:slideViewPr>
    <p:cSldViewPr>
      <p:cViewPr varScale="1">
        <p:scale>
          <a:sx n="92" d="100"/>
          <a:sy n="92" d="100"/>
        </p:scale>
        <p:origin x="-8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E351A4-37D7-4B65-894B-E4723F25443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4257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INAOE_log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" y="50800"/>
            <a:ext cx="1720850" cy="20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5F2F8-FFC9-4A80-8ABA-21F271CD03B6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2529E-6AD1-44D6-9A34-39DE65C38BF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EA99-C767-4A56-B1B0-5E62BDFFAD06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7DD96-5DA7-4BC1-8044-E7AA5815C1A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1AF47-7CBE-4656-AD4E-F21F2116FF3B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8305-D6AB-4F75-B395-D28FB70EE56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4945-884C-46EE-BAB0-87778DD6997F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4FE34-6E89-4F52-AB15-88813B903A0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22360-C0BB-42E7-A820-6D91E1587C11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63083-5EC9-4861-A783-615DDCA0797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EEC1-7701-4C46-929D-3571C0818883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6BF00-058A-4B6E-9531-05BBC5E8B16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AE2F-E5FE-4DEB-BC83-D0E878EFAA7D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4C77-5F09-4139-B222-5E6D4E68C4D5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4F5E-F5BF-4A5C-A0F9-5FBE50119B67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C8AAD-1D66-4E26-818F-CAD73B7CC28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EB898-4B5F-4064-A6F6-F17C85D8F089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70FCE-A5AA-4C84-A6A2-4D34D547CBF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7CCA4-5A43-4066-97BE-DA4C2D40076B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7C370-71BF-467C-9C84-D861591E515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F0C62-A6E0-48A3-A9A7-48A7AB32FB93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577C-D5A5-4F54-A540-42DEF92BFD1D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0" y="0"/>
            <a:ext cx="64293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E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1563"/>
            <a:ext cx="82296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674106-FB7D-412F-86D0-266E40D48E9C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24C56A-7731-4CF9-B9D3-484EE96D6893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78" r:id="rId3"/>
    <p:sldLayoutId id="2147483685" r:id="rId4"/>
    <p:sldLayoutId id="2147483686" r:id="rId5"/>
    <p:sldLayoutId id="2147483687" r:id="rId6"/>
    <p:sldLayoutId id="2147483679" r:id="rId7"/>
    <p:sldLayoutId id="2147483680" r:id="rId8"/>
    <p:sldLayoutId id="2147483681" r:id="rId9"/>
    <p:sldLayoutId id="2147483688" r:id="rId10"/>
    <p:sldLayoutId id="214748368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2800" kern="1200">
          <a:solidFill>
            <a:srgbClr val="FFFF00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c.inaoep.mx/~foe/Src/Teaching/MScSeminarMethodology.php" TargetMode="External"/><Relationship Id="rId3" Type="http://schemas.openxmlformats.org/officeDocument/2006/relationships/hyperlink" Target="http://ccc.inaoep.mx/~emorales/Cursos/SeminarioMetodolog%C3%ADa/principal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Seminario de Metodología</a:t>
            </a:r>
            <a:endParaRPr lang="en-GB" dirty="0"/>
          </a:p>
        </p:txBody>
      </p:sp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128792" cy="1752600"/>
          </a:xfrm>
        </p:spPr>
        <p:txBody>
          <a:bodyPr/>
          <a:lstStyle/>
          <a:p>
            <a:r>
              <a:rPr lang="es-MX" sz="2800" dirty="0" smtClean="0"/>
              <a:t>Maestría en Ciencias Computacionales</a:t>
            </a:r>
          </a:p>
          <a:p>
            <a:r>
              <a:rPr lang="es-MX" sz="2800" dirty="0" smtClean="0"/>
              <a:t>Dr</a:t>
            </a:r>
            <a:r>
              <a:rPr lang="es-MX" sz="2800" dirty="0" smtClean="0"/>
              <a:t>. </a:t>
            </a:r>
            <a:r>
              <a:rPr lang="es-MX" sz="2800" dirty="0" smtClean="0"/>
              <a:t>Eduardo F. Morales Manzanares</a:t>
            </a:r>
          </a:p>
          <a:p>
            <a:r>
              <a:rPr lang="es-MX" sz="2800" dirty="0" smtClean="0"/>
              <a:t>Dr. Felipe Orihuela-Espina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b="1" smtClean="0">
                <a:latin typeface="Arial" charset="0"/>
                <a:cs typeface="Arial" charset="0"/>
              </a:rPr>
              <a:t>Temario</a:t>
            </a:r>
            <a:endParaRPr lang="es-ES" b="1" smtClean="0">
              <a:latin typeface="Arial" charset="0"/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Metodología científica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1800" dirty="0" smtClean="0"/>
              <a:t>Método científico, metodología de investigación y diseño experimental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1800" dirty="0" smtClean="0"/>
              <a:t>Búsqueda, lectura y análisis crítico de literatura 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1800" dirty="0" smtClean="0"/>
              <a:t>Escritura científica, y presentación de resultados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1800" dirty="0" smtClean="0"/>
              <a:t>Validación y prueba de hipótesis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La tesis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1800" dirty="0" smtClean="0"/>
              <a:t>Preguntas de investigación (¿Qué fenómeno?), Objetivos (¿qué aspectos?), Experimentos (¿Qué hipótesis?), Metodología (¿Cómo?) 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1800" dirty="0" smtClean="0"/>
              <a:t>Otros elementos: Justificación, Motivación, Contribución, Encuadre, Alcance o Evaluación, Limitaciones y Plan de publicaciones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1800" dirty="0" smtClean="0"/>
              <a:t>Marcos teórico y referencial, Interpretación y discusión de resultados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000" dirty="0" smtClean="0"/>
              <a:t>Investigación en la CCC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" sz="1800" dirty="0" smtClean="0"/>
              <a:t>Visitas de investigadores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745118C-6F13-4991-B4C9-3BA1B96E1B1A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INAOE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C7208-A2CF-4CE1-A8DE-7AE677922691}" type="slidenum">
              <a:rPr lang="es-ES"/>
              <a:pPr>
                <a:defRPr/>
              </a:pPr>
              <a:t>10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Calendario de presentaciones</a:t>
            </a:r>
            <a:endParaRPr lang="en-GB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CD8CDA-2637-4893-81CD-101CC8312F04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4FE34-6E89-4F52-AB15-88813B903A08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954322"/>
              </p:ext>
            </p:extLst>
          </p:nvPr>
        </p:nvGraphicFramePr>
        <p:xfrm>
          <a:off x="467543" y="908719"/>
          <a:ext cx="8136904" cy="5469023"/>
        </p:xfrm>
        <a:graphic>
          <a:graphicData uri="http://schemas.openxmlformats.org/drawingml/2006/table">
            <a:tbl>
              <a:tblPr/>
              <a:tblGrid>
                <a:gridCol w="895181"/>
                <a:gridCol w="1191085"/>
                <a:gridCol w="2114270"/>
                <a:gridCol w="3936368"/>
              </a:tblGrid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Sesión / Semana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Fecha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Actividad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Tema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2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22-Ago-2014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Clase de presentación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Tema 0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29-Ago-2014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Lecturas, Presentación y Discusión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Tema 1: Método científico, metodología de investigación y diseño experimental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5-Sep-2014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Lecturas, Presentación y Discusión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Tema 1: Búsqueda, lectura y análisis crítico de literatura 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12-Sep-2014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Lecturas, Presentación y Discusión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Tema 1: Escritura científica, y presentación de resultados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19-Sep-2014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Lecturas, Presentación y Discusión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Tema 1: Validación y prueba de hipótesis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26-Sep-2014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Lecturas, Presentación y Discusión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Tema 2: Preguntas de investigación, Objetivos, Experimentos, Metodología 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3-Oct-2014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Lecturas, Presentación y Discusión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Tema 2: Otros elementos: Justificación, Motivación, Contribución, Encuadre, Alcance o Evaluación, Limitaciones y Plan de publicaciones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248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10-Oct-2014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Lecturas, Presentación y Discusión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Tema 2: Marcos teórico y referencial, Interpretación y discusión de resultados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17-Oct-2014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Presentaciones externas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+mn-lt"/>
                          <a:ea typeface="Calibri"/>
                          <a:cs typeface="Times New Roman"/>
                        </a:rPr>
                        <a:t>Ariel, Hugo, Polo, Eduardo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12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24-Oct-2014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Presentaciones externas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+mn-lt"/>
                          <a:ea typeface="Calibri"/>
                          <a:cs typeface="Times New Roman"/>
                        </a:rPr>
                        <a:t>Manuel, Felipe, Angélica, Gustavo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31-Oct-2014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Presentaciones externas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+mn-lt"/>
                          <a:ea typeface="Calibri"/>
                          <a:cs typeface="Times New Roman"/>
                        </a:rPr>
                        <a:t>Enrique S., Pilar, Miguel, Aurelio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212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7-Nov-2014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Presentaciones externas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+mn-lt"/>
                          <a:ea typeface="Calibri"/>
                          <a:cs typeface="Times New Roman"/>
                        </a:rPr>
                        <a:t> Luis, René, Claudia, Alicia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14-Nov-2014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ANIVERSARIO INAOE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21-Nov-2014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Calibri"/>
                          <a:ea typeface="Calibri"/>
                          <a:cs typeface="Times New Roman"/>
                        </a:rPr>
                        <a:t>Presentaciones </a:t>
                      </a:r>
                      <a:r>
                        <a:rPr lang="es-MX" sz="1200" dirty="0">
                          <a:latin typeface="Calibri"/>
                          <a:ea typeface="Calibri"/>
                          <a:cs typeface="Times New Roman"/>
                        </a:rPr>
                        <a:t>externas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latin typeface="+mn-lt"/>
                          <a:ea typeface="Calibri"/>
                          <a:cs typeface="Times New Roman"/>
                        </a:rPr>
                        <a:t>Jesús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200" dirty="0" err="1" smtClean="0">
                          <a:latin typeface="+mn-lt"/>
                          <a:ea typeface="Calibri"/>
                          <a:cs typeface="Times New Roman"/>
                        </a:rPr>
                        <a:t>Saúl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GB" sz="1200" dirty="0" err="1" smtClean="0">
                          <a:latin typeface="+mn-lt"/>
                          <a:ea typeface="Calibri"/>
                          <a:cs typeface="Times New Roman"/>
                        </a:rPr>
                        <a:t>Hayde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GB" sz="1200" dirty="0" err="1" smtClean="0">
                          <a:latin typeface="+mn-lt"/>
                          <a:ea typeface="Calibri"/>
                          <a:cs typeface="Times New Roman"/>
                        </a:rPr>
                        <a:t>Puertas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dirty="0" err="1" smtClean="0">
                          <a:latin typeface="+mn-lt"/>
                          <a:ea typeface="Calibri"/>
                          <a:cs typeface="Times New Roman"/>
                        </a:rPr>
                        <a:t>Abiertas</a:t>
                      </a:r>
                      <a:r>
                        <a:rPr lang="en-GB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28-Nov-2014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Calibri"/>
                          <a:ea typeface="Calibri"/>
                          <a:cs typeface="Times New Roman"/>
                        </a:rPr>
                        <a:t>Presentaciones externas</a:t>
                      </a:r>
                      <a:endParaRPr lang="en-GB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+mn-lt"/>
                          <a:ea typeface="Calibri"/>
                          <a:cs typeface="Times New Roman"/>
                        </a:rPr>
                        <a:t>Francisco, Enrique M., José, Carlos Alberto</a:t>
                      </a: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b="1" smtClean="0">
                <a:latin typeface="Arial" charset="0"/>
                <a:cs typeface="Arial" charset="0"/>
              </a:rPr>
              <a:t>Bibliografía Recomendada</a:t>
            </a:r>
            <a:endParaRPr lang="es-ES" b="1" smtClean="0">
              <a:latin typeface="Arial" charset="0"/>
              <a:cs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63"/>
            <a:ext cx="8229600" cy="3149525"/>
          </a:xfrm>
        </p:spPr>
        <p:txBody>
          <a:bodyPr/>
          <a:lstStyle/>
          <a:p>
            <a:pPr>
              <a:buFont typeface="Calibri" pitchFamily="34" charset="0"/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Artículos</a:t>
            </a:r>
            <a:r>
              <a:rPr lang="en-GB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científicos</a:t>
            </a:r>
            <a:r>
              <a:rPr lang="en-GB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relacionados</a:t>
            </a:r>
            <a:r>
              <a:rPr lang="en-GB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y los </a:t>
            </a:r>
            <a:r>
              <a:rPr lang="en-GB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indicados</a:t>
            </a:r>
            <a:r>
              <a:rPr lang="en-GB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en el </a:t>
            </a:r>
            <a:r>
              <a:rPr lang="en-GB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Temario</a:t>
            </a:r>
            <a:r>
              <a:rPr lang="en-GB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para</a:t>
            </a:r>
            <a:r>
              <a:rPr lang="en-GB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cada</a:t>
            </a:r>
            <a:r>
              <a:rPr lang="en-GB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  <a:latin typeface="Arial" charset="0"/>
                <a:cs typeface="Arial" charset="0"/>
              </a:rPr>
              <a:t>semana</a:t>
            </a:r>
            <a:endParaRPr lang="en-GB" sz="24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buFont typeface="Calibri" pitchFamily="34" charset="0"/>
              <a:buAutoNum type="arabicPeriod"/>
            </a:pPr>
            <a:r>
              <a:rPr lang="en-GB" sz="2400" dirty="0" err="1" smtClean="0">
                <a:latin typeface="Arial" charset="0"/>
                <a:cs typeface="Arial" charset="0"/>
              </a:rPr>
              <a:t>DeGroot</a:t>
            </a:r>
            <a:r>
              <a:rPr lang="en-GB" sz="2400" dirty="0" smtClean="0">
                <a:latin typeface="Arial" charset="0"/>
                <a:cs typeface="Arial" charset="0"/>
              </a:rPr>
              <a:t>, M- H. y </a:t>
            </a:r>
            <a:r>
              <a:rPr lang="en-GB" sz="2400" dirty="0" err="1" smtClean="0">
                <a:latin typeface="Arial" charset="0"/>
                <a:cs typeface="Arial" charset="0"/>
              </a:rPr>
              <a:t>Schervish</a:t>
            </a:r>
            <a:r>
              <a:rPr lang="en-GB" sz="2400" dirty="0" smtClean="0">
                <a:latin typeface="Arial" charset="0"/>
                <a:cs typeface="Arial" charset="0"/>
              </a:rPr>
              <a:t>, M.-J. Probability and Statistics. 4a Ed. 2012 </a:t>
            </a:r>
          </a:p>
          <a:p>
            <a:pPr>
              <a:buFont typeface="Calibri" pitchFamily="34" charset="0"/>
              <a:buAutoNum type="arabicPeriod"/>
            </a:pPr>
            <a:r>
              <a:rPr lang="en-GB" sz="2400" dirty="0" smtClean="0"/>
              <a:t>Dean, A and Voss, D. Design and Analysis of Experiments. Springer (1999) </a:t>
            </a:r>
          </a:p>
          <a:p>
            <a:pPr lvl="1"/>
            <a:endParaRPr lang="es-MX" sz="2000" dirty="0" smtClean="0">
              <a:latin typeface="Arial" charset="0"/>
              <a:cs typeface="Arial" charset="0"/>
            </a:endParaRPr>
          </a:p>
          <a:p>
            <a:r>
              <a:rPr lang="es-MX" sz="2400" dirty="0" smtClean="0">
                <a:latin typeface="Arial" charset="0"/>
                <a:cs typeface="Arial" charset="0"/>
              </a:rPr>
              <a:t>Cualquier otro libro, artículo o documento que trate con rigor los temas es válido.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4598FD-E715-49CF-A45B-9640C4A474E4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INAOE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30F28-7025-4B57-8D88-ED1645DAF67A}" type="slidenum">
              <a:rPr lang="es-ES"/>
              <a:pPr>
                <a:defRPr/>
              </a:pPr>
              <a:t>12</a:t>
            </a:fld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755576" y="501317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FF3300"/>
                </a:solidFill>
              </a:rPr>
              <a:t>¡</a:t>
            </a:r>
            <a:r>
              <a:rPr lang="es-ES" sz="2400" b="1" dirty="0" smtClean="0">
                <a:solidFill>
                  <a:srgbClr val="FF3300"/>
                </a:solidFill>
              </a:rPr>
              <a:t>Se espera que el alumno complemente la bibliografía recomendada en cada semana</a:t>
            </a:r>
            <a:r>
              <a:rPr lang="es-MX" sz="2400" b="1" dirty="0" smtClean="0">
                <a:solidFill>
                  <a:srgbClr val="FF3300"/>
                </a:solidFill>
              </a:rPr>
              <a:t>!</a:t>
            </a:r>
            <a:endParaRPr lang="en-GB" sz="24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rgbClr val="0066FF"/>
                </a:solidFill>
              </a:rPr>
              <a:t>Preguntas?</a:t>
            </a:r>
            <a:endParaRPr lang="es-ES" dirty="0">
              <a:solidFill>
                <a:srgbClr val="0066FF"/>
              </a:solidFill>
              <a:ea typeface="ＭＳ Ｐゴシック" pitchFamily="8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Gracias!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29050A-55B5-4F62-AD32-37CDC02021CF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INAOE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8933F-1178-4B54-9E2C-8374838F644C}" type="slidenum">
              <a:rPr lang="es-ES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charset="0"/>
                <a:cs typeface="Arial" charset="0"/>
              </a:rPr>
              <a:t>Seminario de Metodología</a:t>
            </a:r>
            <a:endParaRPr lang="es-ES" b="1" dirty="0" smtClean="0">
              <a:latin typeface="Arial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MX" dirty="0" smtClean="0"/>
              <a:t>Encuadre</a:t>
            </a:r>
            <a:r>
              <a:rPr lang="es-MX" sz="2800" dirty="0"/>
              <a:t>: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MX" sz="2600" dirty="0" smtClean="0"/>
              <a:t>1er periodo de la Maestría en Ciencias Computacionales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MX" sz="2600" dirty="0" smtClean="0"/>
              <a:t>Obligatoria</a:t>
            </a:r>
            <a:endParaRPr lang="es-MX" sz="2600" dirty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endParaRPr lang="es-MX" sz="2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MX" dirty="0" smtClean="0"/>
              <a:t>Horas</a:t>
            </a:r>
            <a:r>
              <a:rPr lang="es-MX" sz="2800" dirty="0"/>
              <a:t>: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MX" sz="2600" dirty="0" smtClean="0"/>
              <a:t>3 </a:t>
            </a:r>
            <a:r>
              <a:rPr lang="es-MX" sz="2600" dirty="0"/>
              <a:t>horas a la </a:t>
            </a:r>
            <a:r>
              <a:rPr lang="es-MX" sz="2600" dirty="0" smtClean="0"/>
              <a:t>semana (40h)</a:t>
            </a:r>
            <a:endParaRPr lang="es-MX" sz="2600" dirty="0"/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s-MX" sz="2600" dirty="0" smtClean="0"/>
              <a:t>Viernes 9:00-12:00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endParaRPr lang="es-MX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Tutorías: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MX" sz="2600" dirty="0" smtClean="0"/>
              <a:t>Eduardo</a:t>
            </a:r>
            <a:r>
              <a:rPr lang="es-MX" sz="2600" dirty="0" smtClean="0"/>
              <a:t>: Lunes 16:30 – 18:00</a:t>
            </a:r>
            <a:endParaRPr lang="es-MX" sz="2600" dirty="0" smtClean="0">
              <a:solidFill>
                <a:srgbClr val="0066FF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s-MX" sz="2600" dirty="0" smtClean="0"/>
              <a:t>Felipe: Lunes 10:30 - 12:00</a:t>
            </a:r>
          </a:p>
          <a:p>
            <a:pPr lvl="1" fontAlgn="auto">
              <a:spcAft>
                <a:spcPts val="0"/>
              </a:spcAft>
              <a:defRPr/>
            </a:pPr>
            <a:endParaRPr lang="es-MX" dirty="0" smtClean="0"/>
          </a:p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Información sobre la asignatura: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MX" sz="2100" dirty="0" smtClean="0">
                <a:solidFill>
                  <a:srgbClr val="FF0000"/>
                </a:solidFill>
                <a:hlinkClick r:id="rId2"/>
              </a:rPr>
              <a:t>http://ccc.inaoep.mx/~foe/Src/Teaching/</a:t>
            </a:r>
            <a:r>
              <a:rPr lang="es-MX" sz="2100" dirty="0" smtClean="0">
                <a:solidFill>
                  <a:srgbClr val="FF0000"/>
                </a:solidFill>
                <a:hlinkClick r:id="rId2"/>
              </a:rPr>
              <a:t>MScSeminarMethodology.php</a:t>
            </a:r>
            <a:endParaRPr lang="es-MX" sz="2100" dirty="0" smtClean="0">
              <a:solidFill>
                <a:srgbClr val="FF000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es-MX" sz="2100" dirty="0" smtClean="0">
                <a:solidFill>
                  <a:srgbClr val="FF0000"/>
                </a:solidFill>
                <a:hlinkClick r:id="rId3"/>
              </a:rPr>
              <a:t>http://ccc.inaoep.mx/</a:t>
            </a:r>
            <a:r>
              <a:rPr lang="es-MX" sz="2100" dirty="0" smtClean="0">
                <a:solidFill>
                  <a:srgbClr val="FF0000"/>
                </a:solidFill>
                <a:hlinkClick r:id="rId3"/>
              </a:rPr>
              <a:t>~emorales/Cursos/SeminarioMetodología/principal.html</a:t>
            </a:r>
            <a:endParaRPr lang="es-MX" sz="2100" dirty="0" smtClean="0">
              <a:solidFill>
                <a:srgbClr val="FF0000"/>
              </a:solidFill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s-MX" sz="21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DC2F0F-EFFC-4F80-ABAB-40AE5140CC96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D04D9-1246-4A17-B36D-F038DEADA0D8}" type="slidenum">
              <a:rPr lang="es-ES"/>
              <a:pPr>
                <a:defRPr/>
              </a:pPr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sz="2000" dirty="0" smtClean="0"/>
              <a:t>Proporcionar a los estudiantes un conjunto de metodologías, técnicas y herramientas que les permitan elaborar y defender su propuesta de investigación.</a:t>
            </a:r>
          </a:p>
          <a:p>
            <a:pPr lvl="0"/>
            <a:endParaRPr lang="en-GB" sz="2000" dirty="0" smtClean="0"/>
          </a:p>
          <a:p>
            <a:pPr lvl="0"/>
            <a:r>
              <a:rPr lang="es-MX" sz="2000" dirty="0" smtClean="0"/>
              <a:t>Fortalecer las capacidades de investigación del estudiante, apoyándoles en el desarrollo de sus capacidades crítica y creativa.</a:t>
            </a:r>
            <a:endParaRPr lang="en-GB" sz="2000" dirty="0" smtClean="0"/>
          </a:p>
          <a:p>
            <a:pPr lvl="0"/>
            <a:endParaRPr lang="es-MX" sz="2000" dirty="0" smtClean="0"/>
          </a:p>
          <a:p>
            <a:pPr lvl="0"/>
            <a:r>
              <a:rPr lang="es-MX" sz="2000" dirty="0" smtClean="0"/>
              <a:t>Proporcionar a los estudiantes los fundamentos básicos de la metodología científica, el diseño experimental, el análisis de la información y la interpretación de resultados. </a:t>
            </a:r>
            <a:endParaRPr lang="en-GB" sz="2000" dirty="0" smtClean="0"/>
          </a:p>
          <a:p>
            <a:endParaRPr lang="es-MX" sz="2000" dirty="0" smtClean="0"/>
          </a:p>
          <a:p>
            <a:r>
              <a:rPr lang="es-MX" sz="2000" dirty="0" smtClean="0"/>
              <a:t>Proporcionar a los estudiantes un panorama de la investigación realizada en la Coordinación de Ciencias Computacionales del INAOE.</a:t>
            </a:r>
            <a:endParaRPr lang="en-GB" sz="20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CBF651-E062-4188-8E6C-5C4E50C8D45F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4FE34-6E89-4F52-AB15-88813B903A08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Capacidades</a:t>
            </a:r>
            <a:endParaRPr lang="es-E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 Al final del curso, un estudiante debe ser capaz de:</a:t>
            </a:r>
          </a:p>
          <a:p>
            <a:pPr lvl="1"/>
            <a:r>
              <a:rPr lang="es-ES" sz="1800" dirty="0" smtClean="0"/>
              <a:t>Buscar literatura científica relacionada con su tema de tesis, y ser capaz de leerla con </a:t>
            </a:r>
            <a:r>
              <a:rPr lang="es-ES" sz="1800" b="1" dirty="0" smtClean="0">
                <a:solidFill>
                  <a:srgbClr val="FF0000"/>
                </a:solidFill>
              </a:rPr>
              <a:t>actitud crítica</a:t>
            </a:r>
            <a:r>
              <a:rPr lang="es-ES" sz="1800" dirty="0" smtClean="0"/>
              <a:t>. </a:t>
            </a:r>
          </a:p>
          <a:p>
            <a:pPr lvl="1"/>
            <a:endParaRPr lang="es-ES" sz="1800" dirty="0" smtClean="0"/>
          </a:p>
          <a:p>
            <a:pPr lvl="1"/>
            <a:r>
              <a:rPr lang="es-MX" sz="1800" dirty="0" smtClean="0"/>
              <a:t>Conocer los elementos primordiales de una propuesta de tesis de maestría con elementos originales de forma que muestre </a:t>
            </a:r>
            <a:r>
              <a:rPr lang="es-ES" sz="1800" dirty="0" smtClean="0"/>
              <a:t> </a:t>
            </a:r>
            <a:r>
              <a:rPr lang="es-ES" sz="1800" b="1" dirty="0" smtClean="0">
                <a:solidFill>
                  <a:srgbClr val="FF0000"/>
                </a:solidFill>
              </a:rPr>
              <a:t>capacidad creativa</a:t>
            </a:r>
            <a:r>
              <a:rPr lang="es-ES" sz="1800" dirty="0" smtClean="0"/>
              <a:t>. </a:t>
            </a:r>
          </a:p>
          <a:p>
            <a:pPr lvl="1"/>
            <a:endParaRPr lang="es-ES" sz="1800" dirty="0" smtClean="0"/>
          </a:p>
          <a:p>
            <a:pPr lvl="1"/>
            <a:r>
              <a:rPr lang="es-ES" sz="1800" dirty="0" smtClean="0"/>
              <a:t>Relacionar de forma coherente las preguntas de investigación formuladas con los objetivos propuestos, las hipótesis establecidas y diseñar los experimentos de forma apropiada para dar soporte o refutar la hipótesis propuesta en cada caso, así como validar los métodos propuestos. </a:t>
            </a:r>
          </a:p>
          <a:p>
            <a:pPr lvl="1"/>
            <a:endParaRPr lang="es-ES" sz="1800" dirty="0" smtClean="0"/>
          </a:p>
          <a:p>
            <a:pPr lvl="1"/>
            <a:r>
              <a:rPr lang="es-ES" sz="1800" dirty="0" smtClean="0"/>
              <a:t>Interpretar, elaborar y discutir los resultados obtenidos poniéndolos en contexto de la literatura existente, e identificando posibles limitaciones de los mismos. 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6BACB7C2-1D4F-45A8-AA5A-369578DB0EB8}" type="datetime1">
              <a:rPr lang="es-MX" smtClean="0"/>
              <a:pPr/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INAOE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3DC1B-595D-4AC3-8512-CAFED47040B9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dirty="0" smtClean="0"/>
              <a:t>Mixta:</a:t>
            </a:r>
          </a:p>
          <a:p>
            <a:pPr lvl="1"/>
            <a:r>
              <a:rPr lang="es-MX" sz="2000" b="1" dirty="0" smtClean="0"/>
              <a:t>Presentaciones / Exposiciones en clase (60%)</a:t>
            </a:r>
          </a:p>
          <a:p>
            <a:pPr lvl="2"/>
            <a:r>
              <a:rPr lang="es-MX" sz="1800" dirty="0" smtClean="0"/>
              <a:t>Se evaluará; presentación oral y escrita (diapositivas), profundidad en el tratamiento de los temas, demostración de la actitud crítica y creativa, </a:t>
            </a:r>
            <a:r>
              <a:rPr lang="es-MX" sz="1800" dirty="0" smtClean="0"/>
              <a:t>etc.</a:t>
            </a:r>
            <a:endParaRPr lang="es-MX" sz="1800" dirty="0" smtClean="0"/>
          </a:p>
          <a:p>
            <a:pPr lvl="2"/>
            <a:r>
              <a:rPr lang="es-MX" sz="1800" dirty="0" smtClean="0"/>
              <a:t>Se valorará positivamente </a:t>
            </a:r>
            <a:r>
              <a:rPr lang="es-MX" sz="1800" dirty="0" smtClean="0"/>
              <a:t>los </a:t>
            </a:r>
            <a:r>
              <a:rPr lang="es-MX" sz="1800" dirty="0" smtClean="0"/>
              <a:t>esfuerzos por presentar en inglés.</a:t>
            </a:r>
          </a:p>
          <a:p>
            <a:pPr lvl="2"/>
            <a:r>
              <a:rPr lang="es-MX" sz="1800" dirty="0" smtClean="0"/>
              <a:t>La entrega de material y presentaciones debe ser puntual en la semana indicada en el temario </a:t>
            </a:r>
            <a:r>
              <a:rPr lang="es-MX" sz="1800" b="1" dirty="0" smtClean="0">
                <a:solidFill>
                  <a:srgbClr val="FF0000"/>
                </a:solidFill>
              </a:rPr>
              <a:t>SIN EXCEPCIONES</a:t>
            </a:r>
            <a:r>
              <a:rPr lang="es-MX" sz="1800" dirty="0" smtClean="0"/>
              <a:t>.</a:t>
            </a:r>
          </a:p>
          <a:p>
            <a:pPr lvl="2"/>
            <a:endParaRPr lang="es-MX" sz="1800" dirty="0" smtClean="0"/>
          </a:p>
          <a:p>
            <a:pPr lvl="1"/>
            <a:r>
              <a:rPr lang="es-ES" sz="2000" b="1" dirty="0" smtClean="0"/>
              <a:t>Participación activa en las discusiones</a:t>
            </a:r>
            <a:r>
              <a:rPr lang="es-MX" sz="2000" b="1" dirty="0" smtClean="0"/>
              <a:t> (40%)</a:t>
            </a:r>
          </a:p>
          <a:p>
            <a:pPr lvl="2"/>
            <a:r>
              <a:rPr lang="es-MX" sz="1800" dirty="0" smtClean="0"/>
              <a:t>Se evaluará; profundidad en el tratamiento de los temas, demostración de la actitud crítica.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A0C4D1-2071-4029-9F51-5805F862F91C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4FE34-6E89-4F52-AB15-88813B903A08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charset="0"/>
                <a:cs typeface="Arial" charset="0"/>
              </a:rPr>
              <a:t>Evaluación</a:t>
            </a:r>
            <a:endParaRPr lang="es-ES" b="1" dirty="0" smtClean="0">
              <a:solidFill>
                <a:srgbClr val="0066FF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800" dirty="0" smtClean="0"/>
              <a:t>Asistencia a clase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>
                <a:solidFill>
                  <a:srgbClr val="FF3300"/>
                </a:solidFill>
              </a:rPr>
              <a:t>No se tiene en cuenta la asistencia como tal para la calificación final</a:t>
            </a:r>
            <a:r>
              <a:rPr lang="es-MX" sz="2400" dirty="0" smtClean="0"/>
              <a:t>. Si vienes o no, es tu decisión!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…pero si vienes, compórtate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…y si no vienes, recuerda que es difícil presentar y participar, de lo cual depende tu evaluación.</a:t>
            </a:r>
          </a:p>
          <a:p>
            <a:pPr fontAlgn="auto">
              <a:spcAft>
                <a:spcPts val="0"/>
              </a:spcAft>
              <a:defRPr/>
            </a:pPr>
            <a:endParaRPr lang="es-MX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Para aprobar </a:t>
            </a:r>
            <a:r>
              <a:rPr lang="es-MX" b="1" dirty="0" smtClean="0">
                <a:solidFill>
                  <a:srgbClr val="FF3300"/>
                </a:solidFill>
              </a:rPr>
              <a:t>NO</a:t>
            </a:r>
            <a:r>
              <a:rPr lang="es-MX" dirty="0" smtClean="0"/>
              <a:t> son suficientes: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MX" dirty="0" smtClean="0"/>
              <a:t>Las diapositivas y lecturas recomendadas en el temario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MX" dirty="0" smtClean="0"/>
              <a:t>El contenido y material estricto que se explica/revisa en clases.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MX" dirty="0" smtClean="0"/>
              <a:t>La asistencia y participación en clase.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MX" dirty="0" smtClean="0"/>
              <a:t>La entrega puntual del material y/o presentaciones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s-MX" i="1" dirty="0" smtClean="0">
                <a:solidFill>
                  <a:srgbClr val="FF3300"/>
                </a:solidFill>
              </a:rPr>
              <a:t>Tienen ustedes que investigar por su cuenta!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B1F9DD-CBFA-4C8B-A602-5EFFD46E335F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INAOE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EAD4-C3B3-4456-AF58-9BA482298A06}" type="slidenum">
              <a:rPr lang="es-ES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charset="0"/>
                <a:cs typeface="Arial" charset="0"/>
              </a:rPr>
              <a:t>Actitudes </a:t>
            </a:r>
            <a:r>
              <a:rPr lang="es-MX" b="1" dirty="0" smtClean="0">
                <a:latin typeface="Arial" charset="0"/>
                <a:cs typeface="Arial" charset="0"/>
              </a:rPr>
              <a:t>en la clase</a:t>
            </a:r>
            <a:endParaRPr lang="es-ES" b="1" dirty="0" smtClean="0">
              <a:latin typeface="Arial" charset="0"/>
              <a:cs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800" dirty="0" smtClean="0"/>
              <a:t>Respeto </a:t>
            </a:r>
            <a:r>
              <a:rPr lang="es-MX" sz="2800" dirty="0"/>
              <a:t>a los demás compañeros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/>
              <a:t>No </a:t>
            </a:r>
            <a:r>
              <a:rPr lang="es-MX" sz="2400" dirty="0" smtClean="0"/>
              <a:t>gritar</a:t>
            </a:r>
            <a:endParaRPr lang="es-MX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/>
              <a:t>No </a:t>
            </a:r>
            <a:r>
              <a:rPr lang="es-MX" sz="2400" dirty="0" smtClean="0"/>
              <a:t>fumar </a:t>
            </a:r>
            <a:endParaRPr lang="es-MX" sz="2400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No </a:t>
            </a:r>
            <a:r>
              <a:rPr lang="es-MX" sz="2400" dirty="0" smtClean="0"/>
              <a:t>comer </a:t>
            </a:r>
            <a:endParaRPr lang="es-MX" sz="2400" dirty="0" smtClean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No “chatear”</a:t>
            </a:r>
            <a:endParaRPr lang="es-MX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Guardar </a:t>
            </a:r>
            <a:r>
              <a:rPr lang="es-MX" sz="2400" dirty="0"/>
              <a:t>las formas y el respeto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s-ES" sz="2800" b="1" dirty="0" smtClean="0">
              <a:solidFill>
                <a:srgbClr val="FF33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rgbClr val="FF3300"/>
                </a:solidFill>
              </a:rPr>
              <a:t>Puedes </a:t>
            </a:r>
            <a:r>
              <a:rPr lang="es-ES" sz="2800" b="1" dirty="0">
                <a:solidFill>
                  <a:srgbClr val="FF3300"/>
                </a:solidFill>
              </a:rPr>
              <a:t>entrar y salir cuando quieras!!</a:t>
            </a:r>
            <a:endParaRPr lang="es-ES" sz="28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400" dirty="0"/>
              <a:t>No preguntes si sales o entras, eso distrae…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2309C6-2000-4357-AFCB-6BC10484E6D4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INAOE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7462A-CD5E-48EA-A488-5F99EDDB151B}" type="slidenum">
              <a:rPr lang="es-ES"/>
              <a:pPr>
                <a:defRPr/>
              </a:pPr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charset="0"/>
                <a:cs typeface="Arial" charset="0"/>
              </a:rPr>
              <a:t>Actitudes del docente</a:t>
            </a:r>
            <a:endParaRPr lang="es-ES" b="1" dirty="0" smtClean="0">
              <a:latin typeface="Arial" charset="0"/>
              <a:cs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800" dirty="0"/>
              <a:t>Asistencia a clase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…nosotros, si no nos la podemos saltar… </a:t>
            </a:r>
            <a:r>
              <a:rPr lang="es-MX" sz="2400" dirty="0" smtClean="0">
                <a:sym typeface="Wingdings" pitchFamily="2" charset="2"/>
              </a:rPr>
              <a:t>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>
                <a:sym typeface="Wingdings" pitchFamily="2" charset="2"/>
              </a:rPr>
              <a:t>Puntualidad razonable</a:t>
            </a:r>
            <a:endParaRPr lang="es-MX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s-MX" sz="28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800" dirty="0" smtClean="0"/>
              <a:t>Respeto con los </a:t>
            </a:r>
            <a:r>
              <a:rPr lang="es-MX" sz="2800" dirty="0" smtClean="0"/>
              <a:t>estudiantes</a:t>
            </a:r>
            <a:endParaRPr lang="es-MX" sz="28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No fumar</a:t>
            </a:r>
            <a:endParaRPr lang="es-MX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/>
              <a:t>No </a:t>
            </a:r>
            <a:r>
              <a:rPr lang="es-MX" sz="2400" dirty="0" smtClean="0"/>
              <a:t>comer</a:t>
            </a:r>
            <a:endParaRPr lang="es-MX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(Intentar) guardar </a:t>
            </a:r>
            <a:r>
              <a:rPr lang="es-MX" sz="2400" dirty="0"/>
              <a:t>las </a:t>
            </a:r>
            <a:r>
              <a:rPr lang="es-MX" sz="2400" dirty="0" smtClean="0"/>
              <a:t>formas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MX" sz="2400" dirty="0" smtClean="0"/>
              <a:t>Respeto a los alumnos</a:t>
            </a:r>
            <a:endParaRPr lang="es-MX" sz="2400" dirty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s-ES" sz="2800" b="1" dirty="0" smtClean="0">
              <a:solidFill>
                <a:srgbClr val="FF33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800" dirty="0" smtClean="0"/>
              <a:t>Preparar las clases lo mejor posible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endParaRPr lang="es-ES" sz="2800" dirty="0" smtClean="0"/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800" dirty="0" smtClean="0"/>
              <a:t>Evaluar de forma objetiva e imparcial</a:t>
            </a:r>
            <a:endParaRPr lang="es-ES" sz="20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CB4BFC-AE52-4A26-AD54-6A13002B19C5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INAOE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7462A-CD5E-48EA-A488-5F99EDDB151B}" type="slidenum">
              <a:rPr lang="es-ES"/>
              <a:pPr>
                <a:defRPr/>
              </a:pPr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smtClean="0">
                <a:latin typeface="Arial" charset="0"/>
                <a:cs typeface="Arial" charset="0"/>
              </a:rPr>
              <a:t>Conocimientos previos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_tradnl" altLang="ja-JP" dirty="0" smtClean="0">
                <a:latin typeface="Arial" charset="0"/>
                <a:cs typeface="Arial" charset="0"/>
              </a:rPr>
              <a:t>Obligatorio</a:t>
            </a:r>
          </a:p>
          <a:p>
            <a:pPr lvl="1"/>
            <a:r>
              <a:rPr lang="es-ES_tradnl" altLang="ja-JP" dirty="0" smtClean="0">
                <a:latin typeface="Arial" charset="0"/>
                <a:cs typeface="Arial" charset="0"/>
              </a:rPr>
              <a:t>Leer y escribir correctamente en español</a:t>
            </a:r>
          </a:p>
          <a:p>
            <a:pPr lvl="1"/>
            <a:r>
              <a:rPr lang="es-ES_tradnl" altLang="ja-JP" dirty="0" smtClean="0">
                <a:latin typeface="Arial" charset="0"/>
                <a:cs typeface="Arial" charset="0"/>
              </a:rPr>
              <a:t>Inglés fluido a nivel </a:t>
            </a:r>
            <a:r>
              <a:rPr lang="es-ES_tradnl" altLang="ja-JP" dirty="0" smtClean="0">
                <a:latin typeface="Arial" charset="0"/>
                <a:cs typeface="Arial" charset="0"/>
              </a:rPr>
              <a:t>escrito </a:t>
            </a:r>
            <a:r>
              <a:rPr lang="es-ES_tradnl" altLang="ja-JP" dirty="0" smtClean="0">
                <a:latin typeface="Arial" charset="0"/>
                <a:cs typeface="Arial" charset="0"/>
              </a:rPr>
              <a:t>y conversacional</a:t>
            </a:r>
          </a:p>
          <a:p>
            <a:pPr lvl="1"/>
            <a:r>
              <a:rPr lang="es-ES_tradnl" altLang="ja-JP" dirty="0" smtClean="0">
                <a:latin typeface="Arial" charset="0"/>
                <a:cs typeface="Arial" charset="0"/>
              </a:rPr>
              <a:t>Uso de </a:t>
            </a:r>
            <a:r>
              <a:rPr lang="es-ES_tradnl" altLang="ja-JP" dirty="0" smtClean="0">
                <a:latin typeface="Arial" charset="0"/>
                <a:cs typeface="Arial" charset="0"/>
              </a:rPr>
              <a:t>internet </a:t>
            </a:r>
            <a:r>
              <a:rPr lang="es-ES_tradnl" altLang="ja-JP" dirty="0" smtClean="0">
                <a:latin typeface="Arial" charset="0"/>
                <a:cs typeface="Arial" charset="0"/>
              </a:rPr>
              <a:t>y en particular de la WWW.</a:t>
            </a:r>
          </a:p>
          <a:p>
            <a:pPr lvl="1"/>
            <a:endParaRPr lang="es-ES_tradnl" altLang="ja-JP" dirty="0" smtClean="0">
              <a:latin typeface="Arial" charset="0"/>
              <a:cs typeface="Arial" charset="0"/>
            </a:endParaRPr>
          </a:p>
          <a:p>
            <a:r>
              <a:rPr lang="es-ES_tradnl" altLang="ja-JP" dirty="0" smtClean="0">
                <a:latin typeface="Arial" charset="0"/>
                <a:cs typeface="Arial" charset="0"/>
              </a:rPr>
              <a:t>Deseable</a:t>
            </a:r>
          </a:p>
          <a:p>
            <a:pPr lvl="1"/>
            <a:r>
              <a:rPr lang="es-ES_tradnl" altLang="ja-JP" dirty="0" smtClean="0">
                <a:latin typeface="Arial" charset="0"/>
                <a:cs typeface="Arial" charset="0"/>
              </a:rPr>
              <a:t>Experiencia investigadora científica.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6182AB-1ED2-44CF-9503-2F617D15A515}" type="datetime1">
              <a:rPr lang="es-MX" smtClean="0"/>
              <a:pPr>
                <a:defRPr/>
              </a:pPr>
              <a:t>8/21/14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INAOE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0BAC5-A59A-4DBF-ADDB-A55DC7323600}" type="slidenum">
              <a:rPr lang="es-ES"/>
              <a:pPr>
                <a:defRPr/>
              </a:pPr>
              <a:t>9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1159</Words>
  <Application>Microsoft Macintosh PowerPoint</Application>
  <PresentationFormat>Presentación en pantalla (4:3)</PresentationFormat>
  <Paragraphs>210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Office Theme</vt:lpstr>
      <vt:lpstr>Seminario de Metodología</vt:lpstr>
      <vt:lpstr>Seminario de Metodología</vt:lpstr>
      <vt:lpstr>Objetivos</vt:lpstr>
      <vt:lpstr>Capacidades</vt:lpstr>
      <vt:lpstr>Evaluación</vt:lpstr>
      <vt:lpstr>Evaluación</vt:lpstr>
      <vt:lpstr>Actitudes en la clase</vt:lpstr>
      <vt:lpstr>Actitudes del docente</vt:lpstr>
      <vt:lpstr>Conocimientos previos</vt:lpstr>
      <vt:lpstr>Temario</vt:lpstr>
      <vt:lpstr>Calendario de presentaciones</vt:lpstr>
      <vt:lpstr>Bibliografía Recomendada</vt:lpstr>
      <vt:lpstr>Preguntas?</vt:lpstr>
    </vt:vector>
  </TitlesOfParts>
  <Company>Ingeniería, Thinking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Investigación II</dc:title>
  <dc:creator>Felipe Orihuela</dc:creator>
  <cp:lastModifiedBy>Eduardo Morales</cp:lastModifiedBy>
  <cp:revision>194</cp:revision>
  <dcterms:created xsi:type="dcterms:W3CDTF">2006-02-22T15:28:19Z</dcterms:created>
  <dcterms:modified xsi:type="dcterms:W3CDTF">2014-08-21T15:00:17Z</dcterms:modified>
</cp:coreProperties>
</file>