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Default Extension="tiff" ContentType="image/tif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6"/>
  </p:notesMasterIdLst>
  <p:sldIdLst>
    <p:sldId id="257" r:id="rId2"/>
    <p:sldId id="324" r:id="rId3"/>
    <p:sldId id="258" r:id="rId4"/>
    <p:sldId id="266" r:id="rId5"/>
    <p:sldId id="265" r:id="rId6"/>
    <p:sldId id="300" r:id="rId7"/>
    <p:sldId id="261" r:id="rId8"/>
    <p:sldId id="260" r:id="rId9"/>
    <p:sldId id="306" r:id="rId10"/>
    <p:sldId id="307" r:id="rId11"/>
    <p:sldId id="308" r:id="rId12"/>
    <p:sldId id="301" r:id="rId13"/>
    <p:sldId id="302" r:id="rId14"/>
    <p:sldId id="305" r:id="rId15"/>
    <p:sldId id="262" r:id="rId16"/>
    <p:sldId id="256" r:id="rId17"/>
    <p:sldId id="309" r:id="rId18"/>
    <p:sldId id="310" r:id="rId19"/>
    <p:sldId id="311" r:id="rId20"/>
    <p:sldId id="312" r:id="rId21"/>
    <p:sldId id="263" r:id="rId22"/>
    <p:sldId id="264" r:id="rId23"/>
    <p:sldId id="287" r:id="rId24"/>
    <p:sldId id="297" r:id="rId25"/>
    <p:sldId id="295" r:id="rId26"/>
    <p:sldId id="267" r:id="rId27"/>
    <p:sldId id="289" r:id="rId28"/>
    <p:sldId id="288" r:id="rId29"/>
    <p:sldId id="292" r:id="rId30"/>
    <p:sldId id="315" r:id="rId31"/>
    <p:sldId id="291" r:id="rId32"/>
    <p:sldId id="286" r:id="rId33"/>
    <p:sldId id="322" r:id="rId34"/>
    <p:sldId id="271" r:id="rId35"/>
    <p:sldId id="269" r:id="rId36"/>
    <p:sldId id="290" r:id="rId37"/>
    <p:sldId id="284" r:id="rId38"/>
    <p:sldId id="320" r:id="rId39"/>
    <p:sldId id="283" r:id="rId40"/>
    <p:sldId id="319" r:id="rId41"/>
    <p:sldId id="270" r:id="rId42"/>
    <p:sldId id="268" r:id="rId43"/>
    <p:sldId id="313" r:id="rId44"/>
    <p:sldId id="316" r:id="rId45"/>
    <p:sldId id="293" r:id="rId46"/>
    <p:sldId id="272" r:id="rId47"/>
    <p:sldId id="273" r:id="rId48"/>
    <p:sldId id="298" r:id="rId49"/>
    <p:sldId id="282" r:id="rId50"/>
    <p:sldId id="318" r:id="rId51"/>
    <p:sldId id="317" r:id="rId52"/>
    <p:sldId id="279" r:id="rId53"/>
    <p:sldId id="277" r:id="rId54"/>
    <p:sldId id="278" r:id="rId55"/>
    <p:sldId id="294" r:id="rId56"/>
    <p:sldId id="296" r:id="rId57"/>
    <p:sldId id="386" r:id="rId58"/>
    <p:sldId id="394" r:id="rId59"/>
    <p:sldId id="388" r:id="rId60"/>
    <p:sldId id="387" r:id="rId61"/>
    <p:sldId id="323" r:id="rId62"/>
    <p:sldId id="389" r:id="rId63"/>
    <p:sldId id="391" r:id="rId64"/>
    <p:sldId id="390" r:id="rId65"/>
    <p:sldId id="392" r:id="rId66"/>
    <p:sldId id="393" r:id="rId67"/>
    <p:sldId id="395" r:id="rId68"/>
    <p:sldId id="396" r:id="rId69"/>
    <p:sldId id="397" r:id="rId70"/>
    <p:sldId id="399" r:id="rId71"/>
    <p:sldId id="398" r:id="rId72"/>
    <p:sldId id="400"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8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259" r:id="rId13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94660"/>
  </p:normalViewPr>
  <p:slideViewPr>
    <p:cSldViewPr>
      <p:cViewPr varScale="1">
        <p:scale>
          <a:sx n="64" d="100"/>
          <a:sy n="64" d="100"/>
        </p:scale>
        <p:origin x="-13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51537-C432-400C-AF15-590416467390}" type="doc">
      <dgm:prSet loTypeId="urn:microsoft.com/office/officeart/2005/8/layout/venn1" loCatId="relationship" qsTypeId="urn:microsoft.com/office/officeart/2005/8/quickstyle/simple1" qsCatId="simple" csTypeId="urn:microsoft.com/office/officeart/2005/8/colors/colorful5" csCatId="colorful" phldr="1"/>
      <dgm:spPr/>
    </dgm:pt>
    <dgm:pt modelId="{E9263F37-8CFE-4CF3-9657-D146FF2FAB63}">
      <dgm:prSet phldrT="[Texto]"/>
      <dgm:spPr/>
      <dgm:t>
        <a:bodyPr/>
        <a:lstStyle/>
        <a:p>
          <a:r>
            <a:rPr lang="es-MX" dirty="0" err="1" smtClean="0"/>
            <a:t>Construct</a:t>
          </a:r>
          <a:r>
            <a:rPr lang="es-MX" dirty="0" smtClean="0"/>
            <a:t> </a:t>
          </a:r>
          <a:r>
            <a:rPr lang="es-MX" dirty="0" err="1" smtClean="0"/>
            <a:t>validity</a:t>
          </a:r>
          <a:endParaRPr lang="en-GB" dirty="0"/>
        </a:p>
      </dgm:t>
    </dgm:pt>
    <dgm:pt modelId="{2762AC5F-BC10-4717-A873-C6FA38E6476D}" type="parTrans" cxnId="{3325B09C-CF5D-4DCF-BB31-3F2ABFC41AB9}">
      <dgm:prSet/>
      <dgm:spPr/>
      <dgm:t>
        <a:bodyPr/>
        <a:lstStyle/>
        <a:p>
          <a:endParaRPr lang="en-GB"/>
        </a:p>
      </dgm:t>
    </dgm:pt>
    <dgm:pt modelId="{8111E9E2-5D38-4CA9-A519-D64E13DE5B80}" type="sibTrans" cxnId="{3325B09C-CF5D-4DCF-BB31-3F2ABFC41AB9}">
      <dgm:prSet/>
      <dgm:spPr/>
      <dgm:t>
        <a:bodyPr/>
        <a:lstStyle/>
        <a:p>
          <a:endParaRPr lang="en-GB"/>
        </a:p>
      </dgm:t>
    </dgm:pt>
    <dgm:pt modelId="{B0F2EE49-90CD-40BC-AFA7-E6B8505359B1}">
      <dgm:prSet phldrT="[Texto]"/>
      <dgm:spPr/>
      <dgm:t>
        <a:bodyPr/>
        <a:lstStyle/>
        <a:p>
          <a:r>
            <a:rPr lang="es-MX" dirty="0" err="1" smtClean="0"/>
            <a:t>Criterion</a:t>
          </a:r>
          <a:r>
            <a:rPr lang="es-MX" dirty="0" smtClean="0"/>
            <a:t> </a:t>
          </a:r>
          <a:r>
            <a:rPr lang="es-MX" dirty="0" err="1" smtClean="0"/>
            <a:t>validity</a:t>
          </a:r>
          <a:endParaRPr lang="en-GB" dirty="0"/>
        </a:p>
      </dgm:t>
    </dgm:pt>
    <dgm:pt modelId="{E0C7452E-63CF-416B-9D0B-30D45E1ED040}" type="parTrans" cxnId="{2F85210B-07FF-4AD1-A42C-2DF82CD668AB}">
      <dgm:prSet/>
      <dgm:spPr/>
      <dgm:t>
        <a:bodyPr/>
        <a:lstStyle/>
        <a:p>
          <a:endParaRPr lang="en-GB"/>
        </a:p>
      </dgm:t>
    </dgm:pt>
    <dgm:pt modelId="{C4D4CCEF-09A7-4755-9AF0-AD400324D2D2}" type="sibTrans" cxnId="{2F85210B-07FF-4AD1-A42C-2DF82CD668AB}">
      <dgm:prSet/>
      <dgm:spPr/>
      <dgm:t>
        <a:bodyPr/>
        <a:lstStyle/>
        <a:p>
          <a:endParaRPr lang="en-GB"/>
        </a:p>
      </dgm:t>
    </dgm:pt>
    <dgm:pt modelId="{589D7F3F-6F81-47E0-B329-BEC35E347CBA}">
      <dgm:prSet phldrT="[Texto]"/>
      <dgm:spPr/>
      <dgm:t>
        <a:bodyPr/>
        <a:lstStyle/>
        <a:p>
          <a:r>
            <a:rPr lang="es-MX" dirty="0" smtClean="0"/>
            <a:t>Content </a:t>
          </a:r>
          <a:r>
            <a:rPr lang="es-MX" dirty="0" err="1" smtClean="0"/>
            <a:t>validity</a:t>
          </a:r>
          <a:endParaRPr lang="en-GB" dirty="0"/>
        </a:p>
      </dgm:t>
    </dgm:pt>
    <dgm:pt modelId="{62F7C710-8CA8-4E45-B1A3-6017A7358B78}" type="parTrans" cxnId="{1185F656-AC0D-4A12-BD32-4B0E09E13C14}">
      <dgm:prSet/>
      <dgm:spPr/>
      <dgm:t>
        <a:bodyPr/>
        <a:lstStyle/>
        <a:p>
          <a:endParaRPr lang="en-GB"/>
        </a:p>
      </dgm:t>
    </dgm:pt>
    <dgm:pt modelId="{8C476A27-5218-4437-9A83-A003EE430CDA}" type="sibTrans" cxnId="{1185F656-AC0D-4A12-BD32-4B0E09E13C14}">
      <dgm:prSet/>
      <dgm:spPr/>
      <dgm:t>
        <a:bodyPr/>
        <a:lstStyle/>
        <a:p>
          <a:endParaRPr lang="en-GB"/>
        </a:p>
      </dgm:t>
    </dgm:pt>
    <dgm:pt modelId="{D886CEA2-5297-42F9-8722-F3F225258AF2}" type="pres">
      <dgm:prSet presAssocID="{F6851537-C432-400C-AF15-590416467390}" presName="compositeShape" presStyleCnt="0">
        <dgm:presLayoutVars>
          <dgm:chMax val="7"/>
          <dgm:dir/>
          <dgm:resizeHandles val="exact"/>
        </dgm:presLayoutVars>
      </dgm:prSet>
      <dgm:spPr/>
    </dgm:pt>
    <dgm:pt modelId="{54CA7B47-DE94-482D-9760-6622E3B8E432}" type="pres">
      <dgm:prSet presAssocID="{E9263F37-8CFE-4CF3-9657-D146FF2FAB63}" presName="circ1" presStyleLbl="vennNode1" presStyleIdx="0" presStyleCnt="3"/>
      <dgm:spPr/>
      <dgm:t>
        <a:bodyPr/>
        <a:lstStyle/>
        <a:p>
          <a:endParaRPr lang="en-GB"/>
        </a:p>
      </dgm:t>
    </dgm:pt>
    <dgm:pt modelId="{83AD1643-CBD8-44AF-ADCD-8BE70275C216}" type="pres">
      <dgm:prSet presAssocID="{E9263F37-8CFE-4CF3-9657-D146FF2FAB63}" presName="circ1Tx" presStyleLbl="revTx" presStyleIdx="0" presStyleCnt="0">
        <dgm:presLayoutVars>
          <dgm:chMax val="0"/>
          <dgm:chPref val="0"/>
          <dgm:bulletEnabled val="1"/>
        </dgm:presLayoutVars>
      </dgm:prSet>
      <dgm:spPr/>
      <dgm:t>
        <a:bodyPr/>
        <a:lstStyle/>
        <a:p>
          <a:endParaRPr lang="en-GB"/>
        </a:p>
      </dgm:t>
    </dgm:pt>
    <dgm:pt modelId="{0DE7BA18-131A-4F67-BF7E-6A79D73EB833}" type="pres">
      <dgm:prSet presAssocID="{B0F2EE49-90CD-40BC-AFA7-E6B8505359B1}" presName="circ2" presStyleLbl="vennNode1" presStyleIdx="1" presStyleCnt="3"/>
      <dgm:spPr/>
      <dgm:t>
        <a:bodyPr/>
        <a:lstStyle/>
        <a:p>
          <a:endParaRPr lang="en-GB"/>
        </a:p>
      </dgm:t>
    </dgm:pt>
    <dgm:pt modelId="{F0CCC2AD-97DA-4D3C-AC30-F383FB802F35}" type="pres">
      <dgm:prSet presAssocID="{B0F2EE49-90CD-40BC-AFA7-E6B8505359B1}" presName="circ2Tx" presStyleLbl="revTx" presStyleIdx="0" presStyleCnt="0">
        <dgm:presLayoutVars>
          <dgm:chMax val="0"/>
          <dgm:chPref val="0"/>
          <dgm:bulletEnabled val="1"/>
        </dgm:presLayoutVars>
      </dgm:prSet>
      <dgm:spPr/>
      <dgm:t>
        <a:bodyPr/>
        <a:lstStyle/>
        <a:p>
          <a:endParaRPr lang="en-GB"/>
        </a:p>
      </dgm:t>
    </dgm:pt>
    <dgm:pt modelId="{EE26D80A-779E-4FAA-802B-4D7C0095CB1D}" type="pres">
      <dgm:prSet presAssocID="{589D7F3F-6F81-47E0-B329-BEC35E347CBA}" presName="circ3" presStyleLbl="vennNode1" presStyleIdx="2" presStyleCnt="3"/>
      <dgm:spPr/>
      <dgm:t>
        <a:bodyPr/>
        <a:lstStyle/>
        <a:p>
          <a:endParaRPr lang="en-GB"/>
        </a:p>
      </dgm:t>
    </dgm:pt>
    <dgm:pt modelId="{AB436BB7-7D84-458B-8DAE-CA819A147EC3}" type="pres">
      <dgm:prSet presAssocID="{589D7F3F-6F81-47E0-B329-BEC35E347CBA}" presName="circ3Tx" presStyleLbl="revTx" presStyleIdx="0" presStyleCnt="0">
        <dgm:presLayoutVars>
          <dgm:chMax val="0"/>
          <dgm:chPref val="0"/>
          <dgm:bulletEnabled val="1"/>
        </dgm:presLayoutVars>
      </dgm:prSet>
      <dgm:spPr/>
      <dgm:t>
        <a:bodyPr/>
        <a:lstStyle/>
        <a:p>
          <a:endParaRPr lang="en-GB"/>
        </a:p>
      </dgm:t>
    </dgm:pt>
  </dgm:ptLst>
  <dgm:cxnLst>
    <dgm:cxn modelId="{2F85210B-07FF-4AD1-A42C-2DF82CD668AB}" srcId="{F6851537-C432-400C-AF15-590416467390}" destId="{B0F2EE49-90CD-40BC-AFA7-E6B8505359B1}" srcOrd="1" destOrd="0" parTransId="{E0C7452E-63CF-416B-9D0B-30D45E1ED040}" sibTransId="{C4D4CCEF-09A7-4755-9AF0-AD400324D2D2}"/>
    <dgm:cxn modelId="{3325B09C-CF5D-4DCF-BB31-3F2ABFC41AB9}" srcId="{F6851537-C432-400C-AF15-590416467390}" destId="{E9263F37-8CFE-4CF3-9657-D146FF2FAB63}" srcOrd="0" destOrd="0" parTransId="{2762AC5F-BC10-4717-A873-C6FA38E6476D}" sibTransId="{8111E9E2-5D38-4CA9-A519-D64E13DE5B80}"/>
    <dgm:cxn modelId="{C38298B0-7F07-4593-A825-4A5A8E780902}" type="presOf" srcId="{B0F2EE49-90CD-40BC-AFA7-E6B8505359B1}" destId="{0DE7BA18-131A-4F67-BF7E-6A79D73EB833}" srcOrd="0" destOrd="0" presId="urn:microsoft.com/office/officeart/2005/8/layout/venn1"/>
    <dgm:cxn modelId="{1B9D7868-A2BD-475B-97FD-A79E858D7DAF}" type="presOf" srcId="{E9263F37-8CFE-4CF3-9657-D146FF2FAB63}" destId="{83AD1643-CBD8-44AF-ADCD-8BE70275C216}" srcOrd="1" destOrd="0" presId="urn:microsoft.com/office/officeart/2005/8/layout/venn1"/>
    <dgm:cxn modelId="{6013E284-95F4-4D07-93AA-175A8B7F8AE8}" type="presOf" srcId="{F6851537-C432-400C-AF15-590416467390}" destId="{D886CEA2-5297-42F9-8722-F3F225258AF2}" srcOrd="0" destOrd="0" presId="urn:microsoft.com/office/officeart/2005/8/layout/venn1"/>
    <dgm:cxn modelId="{B0583DD7-02F4-4115-A110-6876BEF98770}" type="presOf" srcId="{B0F2EE49-90CD-40BC-AFA7-E6B8505359B1}" destId="{F0CCC2AD-97DA-4D3C-AC30-F383FB802F35}" srcOrd="1" destOrd="0" presId="urn:microsoft.com/office/officeart/2005/8/layout/venn1"/>
    <dgm:cxn modelId="{9F6A2EC1-DFC1-4AB7-BD3D-FBEF3DE39A6C}" type="presOf" srcId="{589D7F3F-6F81-47E0-B329-BEC35E347CBA}" destId="{EE26D80A-779E-4FAA-802B-4D7C0095CB1D}" srcOrd="0" destOrd="0" presId="urn:microsoft.com/office/officeart/2005/8/layout/venn1"/>
    <dgm:cxn modelId="{D8E33087-15E8-4E07-B616-906D77FE8C07}" type="presOf" srcId="{589D7F3F-6F81-47E0-B329-BEC35E347CBA}" destId="{AB436BB7-7D84-458B-8DAE-CA819A147EC3}" srcOrd="1" destOrd="0" presId="urn:microsoft.com/office/officeart/2005/8/layout/venn1"/>
    <dgm:cxn modelId="{DADADFBF-718A-472F-953C-0BC801E535DB}" type="presOf" srcId="{E9263F37-8CFE-4CF3-9657-D146FF2FAB63}" destId="{54CA7B47-DE94-482D-9760-6622E3B8E432}" srcOrd="0" destOrd="0" presId="urn:microsoft.com/office/officeart/2005/8/layout/venn1"/>
    <dgm:cxn modelId="{1185F656-AC0D-4A12-BD32-4B0E09E13C14}" srcId="{F6851537-C432-400C-AF15-590416467390}" destId="{589D7F3F-6F81-47E0-B329-BEC35E347CBA}" srcOrd="2" destOrd="0" parTransId="{62F7C710-8CA8-4E45-B1A3-6017A7358B78}" sibTransId="{8C476A27-5218-4437-9A83-A003EE430CDA}"/>
    <dgm:cxn modelId="{005D24DD-1326-453A-934C-AF1B5680430D}" type="presParOf" srcId="{D886CEA2-5297-42F9-8722-F3F225258AF2}" destId="{54CA7B47-DE94-482D-9760-6622E3B8E432}" srcOrd="0" destOrd="0" presId="urn:microsoft.com/office/officeart/2005/8/layout/venn1"/>
    <dgm:cxn modelId="{6EAC4765-32B3-4A2B-853D-6ADE9E754782}" type="presParOf" srcId="{D886CEA2-5297-42F9-8722-F3F225258AF2}" destId="{83AD1643-CBD8-44AF-ADCD-8BE70275C216}" srcOrd="1" destOrd="0" presId="urn:microsoft.com/office/officeart/2005/8/layout/venn1"/>
    <dgm:cxn modelId="{7B727C5D-DEC8-4CCD-952B-39803871C54B}" type="presParOf" srcId="{D886CEA2-5297-42F9-8722-F3F225258AF2}" destId="{0DE7BA18-131A-4F67-BF7E-6A79D73EB833}" srcOrd="2" destOrd="0" presId="urn:microsoft.com/office/officeart/2005/8/layout/venn1"/>
    <dgm:cxn modelId="{A34262E1-3FA4-4375-A65F-F88E6E357649}" type="presParOf" srcId="{D886CEA2-5297-42F9-8722-F3F225258AF2}" destId="{F0CCC2AD-97DA-4D3C-AC30-F383FB802F35}" srcOrd="3" destOrd="0" presId="urn:microsoft.com/office/officeart/2005/8/layout/venn1"/>
    <dgm:cxn modelId="{F8E85725-1DA2-497A-B954-68A7B9A22ACC}" type="presParOf" srcId="{D886CEA2-5297-42F9-8722-F3F225258AF2}" destId="{EE26D80A-779E-4FAA-802B-4D7C0095CB1D}" srcOrd="4" destOrd="0" presId="urn:microsoft.com/office/officeart/2005/8/layout/venn1"/>
    <dgm:cxn modelId="{10FFA356-0430-43E4-AF57-4D60B878995D}" type="presParOf" srcId="{D886CEA2-5297-42F9-8722-F3F225258AF2}" destId="{AB436BB7-7D84-458B-8DAE-CA819A147EC3}"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CA7B47-DE94-482D-9760-6622E3B8E432}">
      <dsp:nvSpPr>
        <dsp:cNvPr id="0" name=""/>
        <dsp:cNvSpPr/>
      </dsp:nvSpPr>
      <dsp:spPr>
        <a:xfrm>
          <a:off x="2598419" y="63182"/>
          <a:ext cx="3032760" cy="303276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s-MX" sz="4000" kern="1200" dirty="0" err="1" smtClean="0"/>
            <a:t>Construct</a:t>
          </a:r>
          <a:r>
            <a:rPr lang="es-MX" sz="4000" kern="1200" dirty="0" smtClean="0"/>
            <a:t> </a:t>
          </a:r>
          <a:r>
            <a:rPr lang="es-MX" sz="4000" kern="1200" dirty="0" err="1" smtClean="0"/>
            <a:t>validity</a:t>
          </a:r>
          <a:endParaRPr lang="en-GB" sz="4000" kern="1200" dirty="0"/>
        </a:p>
      </dsp:txBody>
      <dsp:txXfrm>
        <a:off x="3002788" y="593915"/>
        <a:ext cx="2224024" cy="1364742"/>
      </dsp:txXfrm>
    </dsp:sp>
    <dsp:sp modelId="{0DE7BA18-131A-4F67-BF7E-6A79D73EB833}">
      <dsp:nvSpPr>
        <dsp:cNvPr id="0" name=""/>
        <dsp:cNvSpPr/>
      </dsp:nvSpPr>
      <dsp:spPr>
        <a:xfrm>
          <a:off x="3692740" y="1958657"/>
          <a:ext cx="3032760" cy="3032760"/>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s-MX" sz="4000" kern="1200" dirty="0" err="1" smtClean="0"/>
            <a:t>Criterion</a:t>
          </a:r>
          <a:r>
            <a:rPr lang="es-MX" sz="4000" kern="1200" dirty="0" smtClean="0"/>
            <a:t> </a:t>
          </a:r>
          <a:r>
            <a:rPr lang="es-MX" sz="4000" kern="1200" dirty="0" err="1" smtClean="0"/>
            <a:t>validity</a:t>
          </a:r>
          <a:endParaRPr lang="en-GB" sz="4000" kern="1200" dirty="0"/>
        </a:p>
      </dsp:txBody>
      <dsp:txXfrm>
        <a:off x="4620260" y="2742120"/>
        <a:ext cx="1819656" cy="1668018"/>
      </dsp:txXfrm>
    </dsp:sp>
    <dsp:sp modelId="{EE26D80A-779E-4FAA-802B-4D7C0095CB1D}">
      <dsp:nvSpPr>
        <dsp:cNvPr id="0" name=""/>
        <dsp:cNvSpPr/>
      </dsp:nvSpPr>
      <dsp:spPr>
        <a:xfrm>
          <a:off x="1504099" y="1958657"/>
          <a:ext cx="3032760" cy="3032760"/>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s-MX" sz="4000" kern="1200" dirty="0" smtClean="0"/>
            <a:t>Content </a:t>
          </a:r>
          <a:r>
            <a:rPr lang="es-MX" sz="4000" kern="1200" dirty="0" err="1" smtClean="0"/>
            <a:t>validity</a:t>
          </a:r>
          <a:endParaRPr lang="en-GB" sz="4000" kern="1200" dirty="0"/>
        </a:p>
      </dsp:txBody>
      <dsp:txXfrm>
        <a:off x="1789683" y="2742120"/>
        <a:ext cx="1819656" cy="166801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CD4A0A-EFA9-4EA4-A123-97A52096F368}" type="datetimeFigureOut">
              <a:rPr lang="es-ES" smtClean="0"/>
              <a:pPr/>
              <a:t>24/08/2014</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2B4C0-EDDA-4DEF-BB40-C5D86FA4A364}"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GB" dirty="0"/>
          </a:p>
        </p:txBody>
      </p:sp>
      <p:sp>
        <p:nvSpPr>
          <p:cNvPr id="4" name="3 Marcador de número de diapositiva"/>
          <p:cNvSpPr>
            <a:spLocks noGrp="1"/>
          </p:cNvSpPr>
          <p:nvPr>
            <p:ph type="sldNum" sz="quarter" idx="10"/>
          </p:nvPr>
        </p:nvSpPr>
        <p:spPr/>
        <p:txBody>
          <a:bodyPr/>
          <a:lstStyle/>
          <a:p>
            <a:fld id="{CD7A6ED8-EB5F-4B7D-BA3B-7879F5729034}" type="slidenum">
              <a:rPr lang="en-GB" smtClean="0"/>
              <a:pPr/>
              <a:t>88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dirty="0" smtClean="0"/>
              <a:t>The Chi Square distribution is very important because many test statistics are approximately distributed as Chi Square. Two of the more commonly tests using the Chi Square distribution are tests of deviations of differences between theoretically expected and observed frequencies (one-way tables) and the relationship between categorical variables (contingency tables).</a:t>
            </a:r>
            <a:endParaRPr lang="en-GB" dirty="0"/>
          </a:p>
        </p:txBody>
      </p:sp>
      <p:sp>
        <p:nvSpPr>
          <p:cNvPr id="4" name="3 Marcador de número de diapositiva"/>
          <p:cNvSpPr>
            <a:spLocks noGrp="1"/>
          </p:cNvSpPr>
          <p:nvPr>
            <p:ph type="sldNum" sz="quarter" idx="10"/>
          </p:nvPr>
        </p:nvSpPr>
        <p:spPr/>
        <p:txBody>
          <a:bodyPr/>
          <a:lstStyle/>
          <a:p>
            <a:fld id="{CD7A6ED8-EB5F-4B7D-BA3B-7879F5729034}" type="slidenum">
              <a:rPr lang="en-GB" smtClean="0"/>
              <a:pPr/>
              <a:t>92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El modelo más sencillo que se puede establecer es aquel donde sólo hay:</a:t>
            </a:r>
          </a:p>
          <a:p>
            <a:r>
              <a:rPr lang="es-MX" dirty="0" smtClean="0"/>
              <a:t>+ una variable dependiente</a:t>
            </a:r>
          </a:p>
          <a:p>
            <a:r>
              <a:rPr lang="es-MX" dirty="0" smtClean="0"/>
              <a:t>+ una variable</a:t>
            </a:r>
            <a:r>
              <a:rPr lang="es-MX" baseline="0" dirty="0" smtClean="0"/>
              <a:t> independiente/controlada</a:t>
            </a:r>
          </a:p>
          <a:p>
            <a:r>
              <a:rPr lang="es-MX" baseline="0" dirty="0" smtClean="0"/>
              <a:t>y además, la relación entre estas es lineal.</a:t>
            </a:r>
            <a:endParaRPr lang="en-GB" dirty="0"/>
          </a:p>
        </p:txBody>
      </p:sp>
      <p:sp>
        <p:nvSpPr>
          <p:cNvPr id="4" name="3 Marcador de número de diapositiva"/>
          <p:cNvSpPr>
            <a:spLocks noGrp="1"/>
          </p:cNvSpPr>
          <p:nvPr>
            <p:ph type="sldNum" sz="quarter" idx="10"/>
          </p:nvPr>
        </p:nvSpPr>
        <p:spPr/>
        <p:txBody>
          <a:bodyPr/>
          <a:lstStyle/>
          <a:p>
            <a:fld id="{5AF2B4C0-EDDA-4DEF-BB40-C5D86FA4A364}" type="slidenum">
              <a:rPr lang="es-ES" smtClean="0"/>
              <a:pPr/>
              <a:t>98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solidFill>
                  <a:schemeClr val="accent1">
                    <a:lumMod val="50000"/>
                  </a:schemeClr>
                </a:solidFill>
                <a:latin typeface="Arial" pitchFamily="34" charset="0"/>
                <a:cs typeface="Arial" pitchFamily="34" charset="0"/>
              </a:defRPr>
            </a:lvl1p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2CE7DACA-587F-4A5C-8DF6-D47E2226138C}" type="datetime1">
              <a:rPr lang="es-ES" smtClean="0"/>
              <a:pPr/>
              <a:t>24/08/2014</a:t>
            </a:fld>
            <a:endParaRPr lang="es-ES"/>
          </a:p>
        </p:txBody>
      </p:sp>
      <p:sp>
        <p:nvSpPr>
          <p:cNvPr id="5" name="Footer Placeholder 4"/>
          <p:cNvSpPr>
            <a:spLocks noGrp="1"/>
          </p:cNvSpPr>
          <p:nvPr>
            <p:ph type="ftr" sz="quarter" idx="11"/>
          </p:nvPr>
        </p:nvSpPr>
        <p:spPr/>
        <p:txBody>
          <a:bodyPr/>
          <a:lstStyle/>
          <a:p>
            <a:r>
              <a:rPr lang="en-US" dirty="0" smtClean="0"/>
              <a:t>INAOE</a:t>
            </a:r>
            <a:endParaRPr lang="es-ES" dirty="0"/>
          </a:p>
        </p:txBody>
      </p:sp>
      <p:sp>
        <p:nvSpPr>
          <p:cNvPr id="6" name="Slide Number Placeholder 5"/>
          <p:cNvSpPr>
            <a:spLocks noGrp="1"/>
          </p:cNvSpPr>
          <p:nvPr>
            <p:ph type="sldNum" sz="quarter" idx="12"/>
          </p:nvPr>
        </p:nvSpPr>
        <p:spPr/>
        <p:txBody>
          <a:bodyPr/>
          <a:lstStyle/>
          <a:p>
            <a:fld id="{1B6A98DE-B0C0-4510-8517-23F285C36BE2}" type="slidenum">
              <a:rPr lang="es-ES" smtClean="0"/>
              <a:pPr/>
              <a:t>‹Nº›</a:t>
            </a:fld>
            <a:endParaRPr lang="es-ES"/>
          </a:p>
        </p:txBody>
      </p:sp>
      <p:pic>
        <p:nvPicPr>
          <p:cNvPr id="8" name="7 Imagen" descr="INAOE_logo.jpg"/>
          <p:cNvPicPr>
            <a:picLocks noChangeAspect="1"/>
          </p:cNvPicPr>
          <p:nvPr userDrawn="1"/>
        </p:nvPicPr>
        <p:blipFill>
          <a:blip r:embed="rId2" cstate="print"/>
          <a:stretch>
            <a:fillRect/>
          </a:stretch>
        </p:blipFill>
        <p:spPr>
          <a:xfrm>
            <a:off x="51518" y="51517"/>
            <a:ext cx="1720878" cy="202016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a:stretch>
            <a:fillRect/>
          </a:stretch>
        </p:blipFill>
        <p:spPr bwMode="auto">
          <a:xfrm>
            <a:off x="0" y="0"/>
            <a:ext cx="9144000" cy="762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8696E25D-F3CB-4A85-AC76-738CD6B914DC}" type="datetime1">
              <a:rPr lang="es-ES" smtClean="0"/>
              <a:pPr/>
              <a:t>24/08/2014</a:t>
            </a:fld>
            <a:endParaRPr lang="es-ES"/>
          </a:p>
        </p:txBody>
      </p:sp>
      <p:sp>
        <p:nvSpPr>
          <p:cNvPr id="5" name="Footer Placeholder 4"/>
          <p:cNvSpPr>
            <a:spLocks noGrp="1"/>
          </p:cNvSpPr>
          <p:nvPr>
            <p:ph type="ftr" sz="quarter" idx="11"/>
          </p:nvPr>
        </p:nvSpPr>
        <p:spPr/>
        <p:txBody>
          <a:bodyPr/>
          <a:lstStyle/>
          <a:p>
            <a:r>
              <a:rPr lang="en-US" dirty="0" smtClean="0"/>
              <a:t>INAOE</a:t>
            </a:r>
            <a:endParaRPr lang="es-ES" dirty="0"/>
          </a:p>
        </p:txBody>
      </p:sp>
      <p:sp>
        <p:nvSpPr>
          <p:cNvPr id="6" name="Slide Number Placeholder 5"/>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accent1">
                    <a:lumMod val="50000"/>
                  </a:schemeClr>
                </a:solidFill>
              </a:defRPr>
            </a:lvl1pPr>
          </a:lstStyle>
          <a:p>
            <a:r>
              <a:rPr lang="en-US" dirty="0" smtClean="0"/>
              <a:t>Click to edit Master title style</a:t>
            </a:r>
            <a:endParaRPr lang="es-E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E56190DF-D2C0-4256-8163-3A3A0210B7F7}" type="datetime1">
              <a:rPr lang="es-ES" smtClean="0"/>
              <a:pPr/>
              <a:t>24/08/2014</a:t>
            </a:fld>
            <a:endParaRPr lang="es-ES"/>
          </a:p>
        </p:txBody>
      </p:sp>
      <p:sp>
        <p:nvSpPr>
          <p:cNvPr id="5" name="Footer Placeholder 4"/>
          <p:cNvSpPr>
            <a:spLocks noGrp="1"/>
          </p:cNvSpPr>
          <p:nvPr>
            <p:ph type="ftr" sz="quarter" idx="11"/>
          </p:nvPr>
        </p:nvSpPr>
        <p:spPr/>
        <p:txBody>
          <a:bodyPr/>
          <a:lstStyle/>
          <a:p>
            <a:r>
              <a:rPr lang="en-US" dirty="0" smtClean="0"/>
              <a:t>INAOE</a:t>
            </a:r>
            <a:endParaRPr lang="es-ES" dirty="0"/>
          </a:p>
        </p:txBody>
      </p:sp>
      <p:sp>
        <p:nvSpPr>
          <p:cNvPr id="6" name="Slide Number Placeholder 5"/>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0" y="0"/>
            <a:ext cx="9144000" cy="762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AFDFD536-AB16-4BB4-A039-10EAFA0B9BD4}" type="datetime1">
              <a:rPr lang="es-ES" smtClean="0"/>
              <a:pPr/>
              <a:t>24/08/2014</a:t>
            </a:fld>
            <a:endParaRPr lang="es-ES"/>
          </a:p>
        </p:txBody>
      </p:sp>
      <p:sp>
        <p:nvSpPr>
          <p:cNvPr id="5" name="Footer Placeholder 4"/>
          <p:cNvSpPr>
            <a:spLocks noGrp="1"/>
          </p:cNvSpPr>
          <p:nvPr>
            <p:ph type="ftr" sz="quarter" idx="11"/>
          </p:nvPr>
        </p:nvSpPr>
        <p:spPr/>
        <p:txBody>
          <a:bodyPr/>
          <a:lstStyle/>
          <a:p>
            <a:r>
              <a:rPr lang="en-US" dirty="0" smtClean="0"/>
              <a:t>INAOE</a:t>
            </a:r>
            <a:endParaRPr lang="es-ES" dirty="0"/>
          </a:p>
        </p:txBody>
      </p:sp>
      <p:sp>
        <p:nvSpPr>
          <p:cNvPr id="6" name="Slide Number Placeholder 5"/>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lumMod val="50000"/>
                  </a:schemeClr>
                </a:solidFill>
              </a:defRPr>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7FA49-6789-4F23-9C3E-C57EAEE2D454}" type="datetime1">
              <a:rPr lang="es-ES" smtClean="0"/>
              <a:pPr/>
              <a:t>24/08/2014</a:t>
            </a:fld>
            <a:endParaRPr lang="es-ES"/>
          </a:p>
        </p:txBody>
      </p:sp>
      <p:sp>
        <p:nvSpPr>
          <p:cNvPr id="5" name="Footer Placeholder 4"/>
          <p:cNvSpPr>
            <a:spLocks noGrp="1"/>
          </p:cNvSpPr>
          <p:nvPr>
            <p:ph type="ftr" sz="quarter" idx="11"/>
          </p:nvPr>
        </p:nvSpPr>
        <p:spPr/>
        <p:txBody>
          <a:bodyPr/>
          <a:lstStyle/>
          <a:p>
            <a:r>
              <a:rPr lang="en-US" dirty="0" smtClean="0"/>
              <a:t>INAOE</a:t>
            </a:r>
            <a:endParaRPr lang="es-ES" dirty="0"/>
          </a:p>
        </p:txBody>
      </p:sp>
      <p:sp>
        <p:nvSpPr>
          <p:cNvPr id="6" name="Slide Number Placeholder 5"/>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print"/>
          <a:srcRect/>
          <a:stretch>
            <a:fillRect/>
          </a:stretch>
        </p:blipFill>
        <p:spPr bwMode="auto">
          <a:xfrm>
            <a:off x="0" y="0"/>
            <a:ext cx="9144000" cy="762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fld id="{58FB7924-D692-4DDB-B975-30658EE0F3AE}" type="datetime1">
              <a:rPr lang="es-ES" smtClean="0"/>
              <a:pPr/>
              <a:t>24/08/2014</a:t>
            </a:fld>
            <a:endParaRPr lang="es-ES"/>
          </a:p>
        </p:txBody>
      </p:sp>
      <p:sp>
        <p:nvSpPr>
          <p:cNvPr id="6" name="Footer Placeholder 5"/>
          <p:cNvSpPr>
            <a:spLocks noGrp="1"/>
          </p:cNvSpPr>
          <p:nvPr>
            <p:ph type="ftr" sz="quarter" idx="11"/>
          </p:nvPr>
        </p:nvSpPr>
        <p:spPr/>
        <p:txBody>
          <a:bodyPr/>
          <a:lstStyle/>
          <a:p>
            <a:r>
              <a:rPr lang="en-US" dirty="0" smtClean="0"/>
              <a:t>INAOE</a:t>
            </a:r>
            <a:endParaRPr lang="es-ES" dirty="0" smtClean="0"/>
          </a:p>
        </p:txBody>
      </p:sp>
      <p:sp>
        <p:nvSpPr>
          <p:cNvPr id="7" name="Slide Number Placeholder 6"/>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srcRect/>
          <a:stretch>
            <a:fillRect/>
          </a:stretch>
        </p:blipFill>
        <p:spPr bwMode="auto">
          <a:xfrm>
            <a:off x="0" y="0"/>
            <a:ext cx="9144000" cy="762000"/>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fld id="{AEB94063-7CDE-4A3F-B2CE-D207918B7FBD}" type="datetime1">
              <a:rPr lang="es-ES" smtClean="0"/>
              <a:pPr/>
              <a:t>24/08/2014</a:t>
            </a:fld>
            <a:endParaRPr lang="es-ES"/>
          </a:p>
        </p:txBody>
      </p:sp>
      <p:sp>
        <p:nvSpPr>
          <p:cNvPr id="8" name="Footer Placeholder 7"/>
          <p:cNvSpPr>
            <a:spLocks noGrp="1"/>
          </p:cNvSpPr>
          <p:nvPr>
            <p:ph type="ftr" sz="quarter" idx="11"/>
          </p:nvPr>
        </p:nvSpPr>
        <p:spPr/>
        <p:txBody>
          <a:bodyPr/>
          <a:lstStyle/>
          <a:p>
            <a:r>
              <a:rPr lang="en-US" dirty="0" smtClean="0"/>
              <a:t>INAOE</a:t>
            </a:r>
            <a:endParaRPr lang="es-ES" dirty="0"/>
          </a:p>
        </p:txBody>
      </p:sp>
      <p:sp>
        <p:nvSpPr>
          <p:cNvPr id="9" name="Slide Number Placeholder 8"/>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srcRect/>
          <a:stretch>
            <a:fillRect/>
          </a:stretch>
        </p:blipFill>
        <p:spPr bwMode="auto">
          <a:xfrm>
            <a:off x="0" y="0"/>
            <a:ext cx="9144000" cy="762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fld id="{32250811-E88E-4B85-A888-1309861AF407}" type="datetime1">
              <a:rPr lang="es-ES" smtClean="0"/>
              <a:pPr/>
              <a:t>24/08/2014</a:t>
            </a:fld>
            <a:endParaRPr lang="es-ES"/>
          </a:p>
        </p:txBody>
      </p:sp>
      <p:sp>
        <p:nvSpPr>
          <p:cNvPr id="4" name="Footer Placeholder 3"/>
          <p:cNvSpPr>
            <a:spLocks noGrp="1"/>
          </p:cNvSpPr>
          <p:nvPr>
            <p:ph type="ftr" sz="quarter" idx="11"/>
          </p:nvPr>
        </p:nvSpPr>
        <p:spPr/>
        <p:txBody>
          <a:bodyPr/>
          <a:lstStyle/>
          <a:p>
            <a:r>
              <a:rPr lang="en-US" dirty="0" smtClean="0"/>
              <a:t>INAOE</a:t>
            </a:r>
            <a:endParaRPr lang="es-ES" dirty="0"/>
          </a:p>
        </p:txBody>
      </p:sp>
      <p:sp>
        <p:nvSpPr>
          <p:cNvPr id="5" name="Slide Number Placeholder 4"/>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4F764-716D-4176-8905-4BE0ACDCBA67}" type="datetime1">
              <a:rPr lang="es-ES" smtClean="0"/>
              <a:pPr/>
              <a:t>24/08/2014</a:t>
            </a:fld>
            <a:endParaRPr lang="es-ES"/>
          </a:p>
        </p:txBody>
      </p:sp>
      <p:sp>
        <p:nvSpPr>
          <p:cNvPr id="3" name="Footer Placeholder 2"/>
          <p:cNvSpPr>
            <a:spLocks noGrp="1"/>
          </p:cNvSpPr>
          <p:nvPr>
            <p:ph type="ftr" sz="quarter" idx="11"/>
          </p:nvPr>
        </p:nvSpPr>
        <p:spPr/>
        <p:txBody>
          <a:bodyPr/>
          <a:lstStyle/>
          <a:p>
            <a:r>
              <a:rPr lang="en-US" dirty="0" smtClean="0"/>
              <a:t>INAOE</a:t>
            </a:r>
            <a:endParaRPr lang="es-ES" dirty="0"/>
          </a:p>
        </p:txBody>
      </p:sp>
      <p:sp>
        <p:nvSpPr>
          <p:cNvPr id="4" name="Slide Number Placeholder 3"/>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1">
                    <a:lumMod val="50000"/>
                  </a:schemeClr>
                </a:solidFill>
              </a:defRPr>
            </a:lvl1pPr>
          </a:lstStyle>
          <a:p>
            <a:r>
              <a:rPr lang="en-US" dirty="0" smtClean="0"/>
              <a:t>Click to edit Master title style</a:t>
            </a:r>
            <a:endParaRPr lang="es-E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E4104-BE79-463D-9B47-1C22FF58091D}" type="datetime1">
              <a:rPr lang="es-ES" smtClean="0"/>
              <a:pPr/>
              <a:t>24/08/2014</a:t>
            </a:fld>
            <a:endParaRPr lang="es-ES"/>
          </a:p>
        </p:txBody>
      </p:sp>
      <p:sp>
        <p:nvSpPr>
          <p:cNvPr id="6" name="Footer Placeholder 5"/>
          <p:cNvSpPr>
            <a:spLocks noGrp="1"/>
          </p:cNvSpPr>
          <p:nvPr>
            <p:ph type="ftr" sz="quarter" idx="11"/>
          </p:nvPr>
        </p:nvSpPr>
        <p:spPr/>
        <p:txBody>
          <a:bodyPr/>
          <a:lstStyle/>
          <a:p>
            <a:r>
              <a:rPr lang="en-US" dirty="0" smtClean="0"/>
              <a:t>INAOE</a:t>
            </a:r>
            <a:endParaRPr lang="es-ES" dirty="0"/>
          </a:p>
        </p:txBody>
      </p:sp>
      <p:sp>
        <p:nvSpPr>
          <p:cNvPr id="7" name="Slide Number Placeholder 6"/>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lumMod val="50000"/>
                  </a:schemeClr>
                </a:solidFill>
              </a:defRPr>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34BD3-A97A-4F1B-8903-9E20BAD17C95}" type="datetime1">
              <a:rPr lang="es-ES" smtClean="0"/>
              <a:pPr/>
              <a:t>24/08/2014</a:t>
            </a:fld>
            <a:endParaRPr lang="es-ES"/>
          </a:p>
        </p:txBody>
      </p:sp>
      <p:sp>
        <p:nvSpPr>
          <p:cNvPr id="6" name="Footer Placeholder 5"/>
          <p:cNvSpPr>
            <a:spLocks noGrp="1"/>
          </p:cNvSpPr>
          <p:nvPr>
            <p:ph type="ftr" sz="quarter" idx="11"/>
          </p:nvPr>
        </p:nvSpPr>
        <p:spPr/>
        <p:txBody>
          <a:bodyPr/>
          <a:lstStyle/>
          <a:p>
            <a:r>
              <a:rPr lang="en-US" dirty="0" smtClean="0"/>
              <a:t>INAOE</a:t>
            </a:r>
            <a:endParaRPr lang="es-ES" dirty="0"/>
          </a:p>
        </p:txBody>
      </p:sp>
      <p:sp>
        <p:nvSpPr>
          <p:cNvPr id="7" name="Slide Number Placeholder 6"/>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00232" y="0"/>
            <a:ext cx="6429420" cy="785794"/>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457200" y="1071546"/>
            <a:ext cx="8229600" cy="505461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8150F-3EA5-462C-B673-E24CFF50EBD8}" type="datetime1">
              <a:rPr lang="es-ES" smtClean="0"/>
              <a:pPr/>
              <a:t>24/08/2014</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INAOE</a:t>
            </a:r>
            <a:endParaRPr lang="es-E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A98DE-B0C0-4510-8517-23F285C36BE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2800" kern="1200">
          <a:solidFill>
            <a:srgbClr val="FFFF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02060"/>
        </a:buClr>
        <a:buSzPct val="120000"/>
        <a:buFont typeface="Wingdings" pitchFamily="2" charset="2"/>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2060"/>
        </a:buClr>
        <a:buSzPct val="120000"/>
        <a:buFont typeface="Wingdings" pitchFamily="2" charset="2"/>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2060"/>
        </a:buClr>
        <a:buSzPct val="120000"/>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2060"/>
        </a:buClr>
        <a:buSzPct val="120000"/>
        <a:buFont typeface="Wingdings" pitchFamily="2" charset="2"/>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2060"/>
        </a:buClr>
        <a:buSzPct val="12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46.tif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http://www.math.csusb.edu/faculty/stanton/probstat/clt.html"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bama.ua.edu/~jleeper/627/choosestat.html" TargetMode="External"/><Relationship Id="rId2" Type="http://schemas.openxmlformats.org/officeDocument/2006/relationships/hyperlink" Target="http://www.ats.ucla.edu/stat/mult_pkg/whatstat/choosestat.html" TargetMode="External"/><Relationship Id="rId1" Type="http://schemas.openxmlformats.org/officeDocument/2006/relationships/slideLayout" Target="../slideLayouts/slideLayout2.xml"/><Relationship Id="rId4" Type="http://schemas.openxmlformats.org/officeDocument/2006/relationships/hyperlink" Target="http://www.bmj.com/content/315/7104/364/T1.expansion.html"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www.graphpad.com/quickcalcs/pvalue1.cfm" TargetMode="External"/><Relationship Id="rId2" Type="http://schemas.openxmlformats.org/officeDocument/2006/relationships/hyperlink" Target="http://www.danielsoper.com/statcalc3/calc.aspx?id=8"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graphpad.com/quickcalcs/pvalue1.cfm" TargetMode="External"/><Relationship Id="rId2" Type="http://schemas.openxmlformats.org/officeDocument/2006/relationships/hyperlink" Target="http://faculty.vassar.edu/lowry/ch6apx.html"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www.graphpad.com/quickcalcs/pvalue1.cfm" TargetMode="External"/><Relationship Id="rId2" Type="http://schemas.openxmlformats.org/officeDocument/2006/relationships/hyperlink" Target="http://www.danielsoper.com/statcalc3/calc.aspx?id=7"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www.graphpad.com/quickcalcs/pvalue1.cfm"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britannica.com/EBchecked/topic/186144/empirical-validity"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ocialresearchmethods.net/kb/introval.php" TargetMode="External"/><Relationship Id="rId2" Type="http://schemas.openxmlformats.org/officeDocument/2006/relationships/hyperlink" Target="http://en.wikipedia.org/wiki/Validity_(statistic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4.tiff"/><Relationship Id="rId4" Type="http://schemas.openxmlformats.org/officeDocument/2006/relationships/image" Target="../media/image23.tiff"/></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gi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4.gif"/></Relationships>
</file>

<file path=ppt/slides/_rels/slide9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err="1" smtClean="0"/>
              <a:t>Week</a:t>
            </a:r>
            <a:r>
              <a:rPr lang="es-MX" dirty="0" smtClean="0"/>
              <a:t> 4. </a:t>
            </a:r>
            <a:r>
              <a:rPr lang="es-MX" dirty="0" err="1" smtClean="0"/>
              <a:t>Validation</a:t>
            </a:r>
            <a:r>
              <a:rPr lang="es-MX" dirty="0" smtClean="0"/>
              <a:t> and </a:t>
            </a:r>
            <a:r>
              <a:rPr lang="es-MX" dirty="0" err="1" smtClean="0"/>
              <a:t>hypothesis</a:t>
            </a:r>
            <a:r>
              <a:rPr lang="es-MX" dirty="0" smtClean="0"/>
              <a:t> </a:t>
            </a:r>
            <a:r>
              <a:rPr lang="es-MX" dirty="0" err="1" smtClean="0"/>
              <a:t>testing</a:t>
            </a:r>
            <a:endParaRPr lang="en-GB" dirty="0"/>
          </a:p>
        </p:txBody>
      </p:sp>
      <p:sp>
        <p:nvSpPr>
          <p:cNvPr id="3" name="2 Subtítulo"/>
          <p:cNvSpPr>
            <a:spLocks noGrp="1"/>
          </p:cNvSpPr>
          <p:nvPr>
            <p:ph type="subTitle" idx="1"/>
          </p:nvPr>
        </p:nvSpPr>
        <p:spPr/>
        <p:txBody>
          <a:bodyPr/>
          <a:lstStyle/>
          <a:p>
            <a:r>
              <a:rPr lang="es-MX" dirty="0" err="1" smtClean="0"/>
              <a:t>MSc</a:t>
            </a:r>
            <a:r>
              <a:rPr lang="es-MX" dirty="0" smtClean="0"/>
              <a:t> </a:t>
            </a:r>
            <a:r>
              <a:rPr lang="es-MX" dirty="0" err="1" smtClean="0"/>
              <a:t>Methodology</a:t>
            </a:r>
            <a:r>
              <a:rPr lang="es-MX" dirty="0" smtClean="0"/>
              <a:t> </a:t>
            </a:r>
            <a:r>
              <a:rPr lang="es-MX" dirty="0" err="1" smtClean="0"/>
              <a:t>Seminar</a:t>
            </a:r>
            <a:r>
              <a:rPr lang="es-MX" dirty="0" smtClean="0"/>
              <a:t> I</a:t>
            </a:r>
          </a:p>
          <a:p>
            <a:r>
              <a:rPr lang="es-MX" dirty="0" smtClean="0"/>
              <a:t>Felipe </a:t>
            </a:r>
            <a:r>
              <a:rPr lang="es-MX" dirty="0" smtClean="0"/>
              <a:t>Orihuela-Espina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Ground</a:t>
            </a:r>
            <a:r>
              <a:rPr lang="es-MX" dirty="0" smtClean="0"/>
              <a:t> </a:t>
            </a:r>
            <a:r>
              <a:rPr lang="es-MX" dirty="0" err="1" smtClean="0"/>
              <a:t>truth</a:t>
            </a:r>
            <a:endParaRPr lang="en-GB" dirty="0"/>
          </a:p>
        </p:txBody>
      </p:sp>
      <p:sp>
        <p:nvSpPr>
          <p:cNvPr id="3" name="2 Marcador de contenido"/>
          <p:cNvSpPr>
            <a:spLocks noGrp="1"/>
          </p:cNvSpPr>
          <p:nvPr>
            <p:ph idx="1"/>
          </p:nvPr>
        </p:nvSpPr>
        <p:spPr/>
        <p:txBody>
          <a:bodyPr>
            <a:normAutofit fontScale="70000" lnSpcReduction="20000"/>
          </a:bodyPr>
          <a:lstStyle/>
          <a:p>
            <a:r>
              <a:rPr lang="es-MX" dirty="0" err="1" smtClean="0"/>
              <a:t>Even</a:t>
            </a:r>
            <a:r>
              <a:rPr lang="es-MX" dirty="0" smtClean="0"/>
              <a:t> </a:t>
            </a:r>
            <a:r>
              <a:rPr lang="es-MX" dirty="0" err="1" smtClean="0"/>
              <a:t>some</a:t>
            </a:r>
            <a:r>
              <a:rPr lang="es-MX" dirty="0" smtClean="0"/>
              <a:t> more </a:t>
            </a:r>
            <a:r>
              <a:rPr lang="es-MX" dirty="0" err="1" smtClean="0"/>
              <a:t>alternative</a:t>
            </a:r>
            <a:r>
              <a:rPr lang="es-MX" dirty="0" smtClean="0"/>
              <a:t> </a:t>
            </a:r>
            <a:r>
              <a:rPr lang="es-MX" dirty="0" err="1" smtClean="0"/>
              <a:t>definitions</a:t>
            </a:r>
            <a:r>
              <a:rPr lang="es-MX" dirty="0" smtClean="0"/>
              <a:t> :</a:t>
            </a:r>
          </a:p>
          <a:p>
            <a:pPr lvl="1"/>
            <a:r>
              <a:rPr lang="es-MX" dirty="0" smtClean="0"/>
              <a:t>“</a:t>
            </a:r>
            <a:r>
              <a:rPr lang="es-MX" dirty="0" err="1" smtClean="0"/>
              <a:t>ancillary</a:t>
            </a:r>
            <a:r>
              <a:rPr lang="es-MX" dirty="0" smtClean="0"/>
              <a:t> data” [https://www.fas.org/irp/imint/docs/rst/Sect13/Sect13_1.html]</a:t>
            </a:r>
          </a:p>
          <a:p>
            <a:pPr lvl="2"/>
            <a:r>
              <a:rPr lang="es-MX" dirty="0" err="1" smtClean="0"/>
              <a:t>Best</a:t>
            </a:r>
            <a:r>
              <a:rPr lang="es-MX" dirty="0" smtClean="0"/>
              <a:t> </a:t>
            </a:r>
            <a:r>
              <a:rPr lang="es-MX" dirty="0" err="1" smtClean="0"/>
              <a:t>translation</a:t>
            </a:r>
            <a:r>
              <a:rPr lang="es-MX" dirty="0" smtClean="0"/>
              <a:t> </a:t>
            </a:r>
            <a:r>
              <a:rPr lang="es-MX" dirty="0" err="1" smtClean="0"/>
              <a:t>to</a:t>
            </a:r>
            <a:r>
              <a:rPr lang="es-MX" dirty="0" smtClean="0"/>
              <a:t> </a:t>
            </a:r>
            <a:r>
              <a:rPr lang="es-MX" dirty="0" err="1" smtClean="0"/>
              <a:t>Spanish</a:t>
            </a:r>
            <a:r>
              <a:rPr lang="es-MX" dirty="0" smtClean="0"/>
              <a:t> of </a:t>
            </a:r>
            <a:r>
              <a:rPr lang="es-MX" dirty="0" err="1" smtClean="0"/>
              <a:t>the</a:t>
            </a:r>
            <a:r>
              <a:rPr lang="es-MX" dirty="0" smtClean="0"/>
              <a:t> </a:t>
            </a:r>
            <a:r>
              <a:rPr lang="es-MX" dirty="0" err="1" smtClean="0"/>
              <a:t>word</a:t>
            </a:r>
            <a:r>
              <a:rPr lang="es-MX" dirty="0" smtClean="0"/>
              <a:t> “</a:t>
            </a:r>
            <a:r>
              <a:rPr lang="es-MX" dirty="0" err="1" smtClean="0"/>
              <a:t>ancillary</a:t>
            </a:r>
            <a:r>
              <a:rPr lang="es-MX" dirty="0" smtClean="0"/>
              <a:t>” </a:t>
            </a:r>
            <a:r>
              <a:rPr lang="es-MX" dirty="0" err="1" smtClean="0"/>
              <a:t>is</a:t>
            </a:r>
            <a:r>
              <a:rPr lang="es-MX" dirty="0" smtClean="0"/>
              <a:t> auxiliar, subordinado </a:t>
            </a:r>
            <a:r>
              <a:rPr lang="es-MX" dirty="0" err="1" smtClean="0"/>
              <a:t>or</a:t>
            </a:r>
            <a:r>
              <a:rPr lang="es-MX" dirty="0" smtClean="0"/>
              <a:t> secundario</a:t>
            </a:r>
          </a:p>
          <a:p>
            <a:pPr lvl="2"/>
            <a:r>
              <a:rPr lang="es-MX" dirty="0" smtClean="0"/>
              <a:t>…I </a:t>
            </a:r>
            <a:r>
              <a:rPr lang="es-MX" dirty="0" err="1" smtClean="0"/>
              <a:t>cannot</a:t>
            </a:r>
            <a:r>
              <a:rPr lang="es-MX" dirty="0" smtClean="0"/>
              <a:t> </a:t>
            </a:r>
            <a:r>
              <a:rPr lang="es-MX" dirty="0" err="1" smtClean="0"/>
              <a:t>be</a:t>
            </a:r>
            <a:r>
              <a:rPr lang="es-MX" dirty="0" smtClean="0"/>
              <a:t> more in </a:t>
            </a:r>
            <a:r>
              <a:rPr lang="es-MX" dirty="0" err="1" smtClean="0"/>
              <a:t>disagreement</a:t>
            </a:r>
            <a:r>
              <a:rPr lang="es-MX" dirty="0" smtClean="0"/>
              <a:t> </a:t>
            </a:r>
            <a:r>
              <a:rPr lang="es-MX" dirty="0" err="1" smtClean="0"/>
              <a:t>with</a:t>
            </a:r>
            <a:r>
              <a:rPr lang="es-MX" dirty="0" smtClean="0"/>
              <a:t> </a:t>
            </a:r>
            <a:r>
              <a:rPr lang="es-MX" dirty="0" err="1" smtClean="0"/>
              <a:t>this</a:t>
            </a:r>
            <a:r>
              <a:rPr lang="es-MX" dirty="0" smtClean="0"/>
              <a:t> </a:t>
            </a:r>
            <a:r>
              <a:rPr lang="es-MX" dirty="0" err="1" smtClean="0"/>
              <a:t>definition</a:t>
            </a:r>
            <a:r>
              <a:rPr lang="es-MX" dirty="0" smtClean="0"/>
              <a:t>…</a:t>
            </a:r>
          </a:p>
          <a:p>
            <a:endParaRPr lang="es-MX" dirty="0" smtClean="0"/>
          </a:p>
          <a:p>
            <a:pPr lvl="1"/>
            <a:r>
              <a:rPr lang="en-GB" dirty="0" smtClean="0"/>
              <a:t>“a representation of the agreed correct result of the ideal layout analysis method (i.e. the result of the method that, if existed, would put an end to the research problem).” [</a:t>
            </a:r>
            <a:r>
              <a:rPr lang="en-GB" dirty="0" err="1" smtClean="0"/>
              <a:t>Antonacopoulos</a:t>
            </a:r>
            <a:r>
              <a:rPr lang="en-GB" dirty="0" smtClean="0"/>
              <a:t> et al (2006) Document Analysis Systems, 11pgs]</a:t>
            </a:r>
          </a:p>
          <a:p>
            <a:pPr lvl="2"/>
            <a:r>
              <a:rPr lang="es-MX" dirty="0" err="1" smtClean="0"/>
              <a:t>This</a:t>
            </a:r>
            <a:r>
              <a:rPr lang="es-MX" dirty="0" smtClean="0"/>
              <a:t> </a:t>
            </a:r>
            <a:r>
              <a:rPr lang="es-MX" dirty="0" err="1" smtClean="0"/>
              <a:t>definition</a:t>
            </a:r>
            <a:r>
              <a:rPr lang="es-MX" dirty="0" smtClean="0"/>
              <a:t> has 2 </a:t>
            </a:r>
            <a:r>
              <a:rPr lang="es-MX" dirty="0" err="1" smtClean="0"/>
              <a:t>clear</a:t>
            </a:r>
            <a:r>
              <a:rPr lang="es-MX" dirty="0" smtClean="0"/>
              <a:t> </a:t>
            </a:r>
            <a:r>
              <a:rPr lang="es-MX" dirty="0" err="1" smtClean="0"/>
              <a:t>weaknesses</a:t>
            </a:r>
            <a:r>
              <a:rPr lang="es-MX" dirty="0" smtClean="0"/>
              <a:t>:</a:t>
            </a:r>
          </a:p>
          <a:p>
            <a:pPr lvl="3"/>
            <a:r>
              <a:rPr lang="es-MX" dirty="0" err="1" smtClean="0"/>
              <a:t>Assumes</a:t>
            </a:r>
            <a:r>
              <a:rPr lang="es-MX" dirty="0" smtClean="0"/>
              <a:t> </a:t>
            </a:r>
            <a:r>
              <a:rPr lang="es-MX" dirty="0" err="1" smtClean="0"/>
              <a:t>that</a:t>
            </a:r>
            <a:r>
              <a:rPr lang="es-MX" dirty="0" smtClean="0"/>
              <a:t> </a:t>
            </a:r>
            <a:r>
              <a:rPr lang="es-MX" dirty="0" err="1" smtClean="0"/>
              <a:t>truth</a:t>
            </a:r>
            <a:r>
              <a:rPr lang="es-MX" dirty="0" smtClean="0"/>
              <a:t> </a:t>
            </a:r>
            <a:r>
              <a:rPr lang="es-MX" dirty="0" err="1" smtClean="0"/>
              <a:t>depends</a:t>
            </a:r>
            <a:r>
              <a:rPr lang="es-MX" dirty="0" smtClean="0"/>
              <a:t> </a:t>
            </a:r>
            <a:r>
              <a:rPr lang="es-MX" dirty="0" err="1" smtClean="0"/>
              <a:t>on</a:t>
            </a:r>
            <a:r>
              <a:rPr lang="es-MX" dirty="0" smtClean="0"/>
              <a:t> </a:t>
            </a:r>
            <a:r>
              <a:rPr lang="es-MX" dirty="0" err="1" smtClean="0"/>
              <a:t>what</a:t>
            </a:r>
            <a:r>
              <a:rPr lang="es-MX" dirty="0" smtClean="0"/>
              <a:t> </a:t>
            </a:r>
            <a:r>
              <a:rPr lang="es-MX" dirty="0" err="1" smtClean="0"/>
              <a:t>the</a:t>
            </a:r>
            <a:r>
              <a:rPr lang="es-MX" dirty="0" smtClean="0"/>
              <a:t> </a:t>
            </a:r>
            <a:r>
              <a:rPr lang="es-MX" dirty="0" err="1" smtClean="0"/>
              <a:t>annotators</a:t>
            </a:r>
            <a:r>
              <a:rPr lang="es-MX" dirty="0" smtClean="0"/>
              <a:t> </a:t>
            </a:r>
            <a:r>
              <a:rPr lang="es-MX" dirty="0" err="1" smtClean="0"/>
              <a:t>think</a:t>
            </a:r>
            <a:r>
              <a:rPr lang="es-MX" dirty="0" smtClean="0"/>
              <a:t> (in total </a:t>
            </a:r>
            <a:r>
              <a:rPr lang="es-MX" dirty="0" err="1" smtClean="0"/>
              <a:t>opposition</a:t>
            </a:r>
            <a:r>
              <a:rPr lang="es-MX" dirty="0" smtClean="0"/>
              <a:t> </a:t>
            </a:r>
            <a:r>
              <a:rPr lang="es-MX" dirty="0" err="1" smtClean="0"/>
              <a:t>to</a:t>
            </a:r>
            <a:r>
              <a:rPr lang="es-MX" dirty="0" smtClean="0"/>
              <a:t> </a:t>
            </a:r>
            <a:r>
              <a:rPr lang="es-MX" dirty="0" err="1" smtClean="0"/>
              <a:t>objectivism</a:t>
            </a:r>
            <a:r>
              <a:rPr lang="es-MX" dirty="0" smtClean="0"/>
              <a:t>).</a:t>
            </a:r>
          </a:p>
          <a:p>
            <a:pPr lvl="4"/>
            <a:r>
              <a:rPr lang="es-MX" dirty="0" err="1" smtClean="0"/>
              <a:t>For</a:t>
            </a:r>
            <a:r>
              <a:rPr lang="es-MX" dirty="0" smtClean="0"/>
              <a:t> </a:t>
            </a:r>
            <a:r>
              <a:rPr lang="es-MX" dirty="0" err="1" smtClean="0"/>
              <a:t>instance</a:t>
            </a:r>
            <a:r>
              <a:rPr lang="es-MX" dirty="0" smtClean="0"/>
              <a:t>; </a:t>
            </a:r>
            <a:r>
              <a:rPr lang="es-MX" dirty="0" err="1" smtClean="0"/>
              <a:t>if</a:t>
            </a:r>
            <a:r>
              <a:rPr lang="es-MX" dirty="0" smtClean="0"/>
              <a:t> a </a:t>
            </a:r>
            <a:r>
              <a:rPr lang="es-MX" dirty="0" err="1" smtClean="0"/>
              <a:t>few</a:t>
            </a:r>
            <a:r>
              <a:rPr lang="es-MX" dirty="0" smtClean="0"/>
              <a:t> </a:t>
            </a:r>
            <a:r>
              <a:rPr lang="es-MX" dirty="0" err="1" smtClean="0"/>
              <a:t>clinicians</a:t>
            </a:r>
            <a:r>
              <a:rPr lang="es-MX" dirty="0" smtClean="0"/>
              <a:t> </a:t>
            </a:r>
            <a:r>
              <a:rPr lang="es-MX" dirty="0" err="1" smtClean="0"/>
              <a:t>agreed</a:t>
            </a:r>
            <a:r>
              <a:rPr lang="es-MX" dirty="0" smtClean="0"/>
              <a:t> </a:t>
            </a:r>
            <a:r>
              <a:rPr lang="es-MX" dirty="0" err="1" smtClean="0"/>
              <a:t>that</a:t>
            </a:r>
            <a:r>
              <a:rPr lang="es-MX" dirty="0" smtClean="0"/>
              <a:t> a </a:t>
            </a:r>
            <a:r>
              <a:rPr lang="es-MX" dirty="0" err="1" smtClean="0"/>
              <a:t>woman</a:t>
            </a:r>
            <a:r>
              <a:rPr lang="es-MX" dirty="0" smtClean="0"/>
              <a:t> </a:t>
            </a:r>
            <a:r>
              <a:rPr lang="es-MX" dirty="0" err="1" smtClean="0"/>
              <a:t>is</a:t>
            </a:r>
            <a:r>
              <a:rPr lang="es-MX" dirty="0" smtClean="0"/>
              <a:t> </a:t>
            </a:r>
            <a:r>
              <a:rPr lang="es-MX" dirty="0" err="1" smtClean="0"/>
              <a:t>not</a:t>
            </a:r>
            <a:r>
              <a:rPr lang="es-MX" dirty="0" smtClean="0"/>
              <a:t> </a:t>
            </a:r>
            <a:r>
              <a:rPr lang="es-MX" dirty="0" err="1" smtClean="0"/>
              <a:t>pregnant</a:t>
            </a:r>
            <a:r>
              <a:rPr lang="es-MX" dirty="0" smtClean="0"/>
              <a:t>, </a:t>
            </a:r>
            <a:r>
              <a:rPr lang="es-MX" dirty="0" err="1" smtClean="0"/>
              <a:t>then</a:t>
            </a:r>
            <a:r>
              <a:rPr lang="es-MX" dirty="0" smtClean="0"/>
              <a:t> </a:t>
            </a:r>
            <a:r>
              <a:rPr lang="es-MX" dirty="0" err="1" smtClean="0"/>
              <a:t>she</a:t>
            </a:r>
            <a:r>
              <a:rPr lang="es-MX" dirty="0" smtClean="0"/>
              <a:t> </a:t>
            </a:r>
            <a:r>
              <a:rPr lang="es-MX" dirty="0" err="1" smtClean="0"/>
              <a:t>is</a:t>
            </a:r>
            <a:r>
              <a:rPr lang="es-MX" dirty="0" smtClean="0"/>
              <a:t> </a:t>
            </a:r>
            <a:r>
              <a:rPr lang="es-MX" dirty="0" err="1" smtClean="0"/>
              <a:t>not</a:t>
            </a:r>
            <a:r>
              <a:rPr lang="es-MX" dirty="0" smtClean="0"/>
              <a:t> </a:t>
            </a:r>
            <a:r>
              <a:rPr lang="es-MX" dirty="0" err="1" smtClean="0"/>
              <a:t>pregnant</a:t>
            </a:r>
            <a:r>
              <a:rPr lang="es-MX" dirty="0" smtClean="0"/>
              <a:t> </a:t>
            </a:r>
            <a:r>
              <a:rPr lang="es-MX" dirty="0" err="1" smtClean="0"/>
              <a:t>despite</a:t>
            </a:r>
            <a:r>
              <a:rPr lang="es-MX" dirty="0" smtClean="0"/>
              <a:t> </a:t>
            </a:r>
            <a:r>
              <a:rPr lang="es-MX" dirty="0" err="1" smtClean="0"/>
              <a:t>the</a:t>
            </a:r>
            <a:r>
              <a:rPr lang="es-MX" dirty="0" smtClean="0"/>
              <a:t> </a:t>
            </a:r>
            <a:r>
              <a:rPr lang="es-MX" dirty="0" err="1" smtClean="0"/>
              <a:t>obvious</a:t>
            </a:r>
            <a:r>
              <a:rPr lang="es-MX" dirty="0" smtClean="0"/>
              <a:t> </a:t>
            </a:r>
            <a:r>
              <a:rPr lang="es-MX" dirty="0" err="1" smtClean="0"/>
              <a:t>fact</a:t>
            </a:r>
            <a:r>
              <a:rPr lang="es-MX" dirty="0" smtClean="0"/>
              <a:t> </a:t>
            </a:r>
            <a:r>
              <a:rPr lang="es-MX" dirty="0" err="1" smtClean="0"/>
              <a:t>that</a:t>
            </a:r>
            <a:r>
              <a:rPr lang="es-MX" dirty="0" smtClean="0"/>
              <a:t> </a:t>
            </a:r>
            <a:r>
              <a:rPr lang="es-MX" dirty="0" err="1" smtClean="0"/>
              <a:t>this</a:t>
            </a:r>
            <a:r>
              <a:rPr lang="es-MX" dirty="0" smtClean="0"/>
              <a:t> </a:t>
            </a:r>
            <a:r>
              <a:rPr lang="es-MX" dirty="0" err="1" smtClean="0"/>
              <a:t>does</a:t>
            </a:r>
            <a:r>
              <a:rPr lang="es-MX" dirty="0" smtClean="0"/>
              <a:t> </a:t>
            </a:r>
            <a:r>
              <a:rPr lang="es-MX" dirty="0" err="1" smtClean="0"/>
              <a:t>not</a:t>
            </a:r>
            <a:r>
              <a:rPr lang="es-MX" dirty="0" smtClean="0"/>
              <a:t> </a:t>
            </a:r>
            <a:r>
              <a:rPr lang="es-MX" dirty="0" err="1" smtClean="0"/>
              <a:t>depend</a:t>
            </a:r>
            <a:r>
              <a:rPr lang="es-MX" dirty="0" smtClean="0"/>
              <a:t> </a:t>
            </a:r>
            <a:r>
              <a:rPr lang="es-MX" dirty="0" err="1" smtClean="0"/>
              <a:t>on</a:t>
            </a:r>
            <a:r>
              <a:rPr lang="es-MX" dirty="0" smtClean="0"/>
              <a:t> </a:t>
            </a:r>
            <a:r>
              <a:rPr lang="es-MX" dirty="0" err="1" smtClean="0"/>
              <a:t>their</a:t>
            </a:r>
            <a:r>
              <a:rPr lang="es-MX" dirty="0" smtClean="0"/>
              <a:t> </a:t>
            </a:r>
            <a:r>
              <a:rPr lang="es-MX" dirty="0" err="1" smtClean="0"/>
              <a:t>opinion</a:t>
            </a:r>
            <a:r>
              <a:rPr lang="es-MX" dirty="0" smtClean="0"/>
              <a:t>.</a:t>
            </a:r>
          </a:p>
          <a:p>
            <a:pPr lvl="3"/>
            <a:r>
              <a:rPr lang="es-MX" dirty="0" err="1" smtClean="0"/>
              <a:t>Assumes</a:t>
            </a:r>
            <a:r>
              <a:rPr lang="es-MX" dirty="0" smtClean="0"/>
              <a:t> </a:t>
            </a:r>
            <a:r>
              <a:rPr lang="es-MX" dirty="0" err="1" smtClean="0"/>
              <a:t>that</a:t>
            </a:r>
            <a:r>
              <a:rPr lang="es-MX" dirty="0" smtClean="0"/>
              <a:t> </a:t>
            </a:r>
            <a:r>
              <a:rPr lang="es-MX" dirty="0" err="1" smtClean="0"/>
              <a:t>every</a:t>
            </a:r>
            <a:r>
              <a:rPr lang="es-MX" dirty="0" smtClean="0"/>
              <a:t> </a:t>
            </a:r>
            <a:r>
              <a:rPr lang="es-MX" dirty="0" err="1" smtClean="0"/>
              <a:t>method</a:t>
            </a:r>
            <a:r>
              <a:rPr lang="es-MX" dirty="0" smtClean="0"/>
              <a:t> has </a:t>
            </a:r>
            <a:r>
              <a:rPr lang="es-MX" dirty="0" err="1" smtClean="0"/>
              <a:t>its</a:t>
            </a:r>
            <a:r>
              <a:rPr lang="es-MX" dirty="0" smtClean="0"/>
              <a:t> </a:t>
            </a:r>
            <a:r>
              <a:rPr lang="es-MX" dirty="0" err="1" smtClean="0"/>
              <a:t>own</a:t>
            </a:r>
            <a:r>
              <a:rPr lang="es-MX" dirty="0" smtClean="0"/>
              <a:t> </a:t>
            </a:r>
            <a:r>
              <a:rPr lang="es-MX" dirty="0" err="1" smtClean="0"/>
              <a:t>ground</a:t>
            </a:r>
            <a:r>
              <a:rPr lang="es-MX" dirty="0" smtClean="0"/>
              <a:t> </a:t>
            </a:r>
            <a:r>
              <a:rPr lang="es-MX" dirty="0" err="1" smtClean="0"/>
              <a:t>truth</a:t>
            </a:r>
            <a:r>
              <a:rPr lang="es-MX" dirty="0" smtClean="0"/>
              <a:t>, </a:t>
            </a:r>
            <a:r>
              <a:rPr lang="es-MX" dirty="0" err="1" smtClean="0"/>
              <a:t>which</a:t>
            </a:r>
            <a:r>
              <a:rPr lang="es-MX" dirty="0" smtClean="0"/>
              <a:t> </a:t>
            </a:r>
            <a:r>
              <a:rPr lang="es-MX" dirty="0" err="1" smtClean="0"/>
              <a:t>for</a:t>
            </a:r>
            <a:r>
              <a:rPr lang="es-MX" dirty="0" smtClean="0"/>
              <a:t> </a:t>
            </a:r>
            <a:r>
              <a:rPr lang="es-MX" dirty="0" err="1" smtClean="0"/>
              <a:t>obvious</a:t>
            </a:r>
            <a:r>
              <a:rPr lang="es-MX" dirty="0" smtClean="0"/>
              <a:t> </a:t>
            </a:r>
            <a:r>
              <a:rPr lang="es-MX" dirty="0" err="1" smtClean="0"/>
              <a:t>reasons</a:t>
            </a:r>
            <a:r>
              <a:rPr lang="es-MX" dirty="0" smtClean="0"/>
              <a:t> </a:t>
            </a:r>
            <a:r>
              <a:rPr lang="es-MX" dirty="0" err="1" smtClean="0"/>
              <a:t>does</a:t>
            </a:r>
            <a:r>
              <a:rPr lang="es-MX" dirty="0" smtClean="0"/>
              <a:t> </a:t>
            </a:r>
            <a:r>
              <a:rPr lang="es-MX" dirty="0" err="1" smtClean="0"/>
              <a:t>not</a:t>
            </a:r>
            <a:r>
              <a:rPr lang="es-MX" dirty="0" smtClean="0"/>
              <a:t> </a:t>
            </a:r>
            <a:r>
              <a:rPr lang="es-MX" dirty="0" err="1" smtClean="0"/>
              <a:t>hold</a:t>
            </a:r>
            <a:r>
              <a:rPr lang="es-MX" dirty="0" smtClean="0"/>
              <a:t>…</a:t>
            </a:r>
            <a:endParaRPr lang="en-GB" dirty="0" smtClean="0"/>
          </a:p>
          <a:p>
            <a:pPr lvl="1"/>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10</a:t>
            </a:fld>
            <a:endParaRPr lang="es-E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Covariance</a:t>
            </a:r>
            <a:endParaRPr lang="en-GB" dirty="0"/>
          </a:p>
        </p:txBody>
      </p:sp>
      <p:sp>
        <p:nvSpPr>
          <p:cNvPr id="3" name="2 Marcador de contenido"/>
          <p:cNvSpPr>
            <a:spLocks noGrp="1"/>
          </p:cNvSpPr>
          <p:nvPr>
            <p:ph idx="1"/>
          </p:nvPr>
        </p:nvSpPr>
        <p:spPr/>
        <p:txBody>
          <a:bodyPr>
            <a:normAutofit/>
          </a:bodyPr>
          <a:lstStyle/>
          <a:p>
            <a:r>
              <a:rPr lang="es-MX" b="1" dirty="0" err="1" smtClean="0">
                <a:solidFill>
                  <a:srgbClr val="FF0000"/>
                </a:solidFill>
              </a:rPr>
              <a:t>Covariance</a:t>
            </a:r>
            <a:r>
              <a:rPr lang="es-MX" dirty="0" smtClean="0"/>
              <a:t> </a:t>
            </a:r>
            <a:r>
              <a:rPr lang="es-MX" dirty="0" err="1" smtClean="0"/>
              <a:t>express</a:t>
            </a:r>
            <a:r>
              <a:rPr lang="es-MX" dirty="0" smtClean="0"/>
              <a:t> </a:t>
            </a:r>
            <a:r>
              <a:rPr lang="es-MX" dirty="0" err="1" smtClean="0"/>
              <a:t>the</a:t>
            </a:r>
            <a:r>
              <a:rPr lang="es-MX" dirty="0" smtClean="0"/>
              <a:t> </a:t>
            </a:r>
            <a:r>
              <a:rPr lang="es-MX" dirty="0" err="1" smtClean="0"/>
              <a:t>trend</a:t>
            </a:r>
            <a:r>
              <a:rPr lang="es-MX" dirty="0" smtClean="0"/>
              <a:t> of a (linear) </a:t>
            </a:r>
            <a:r>
              <a:rPr lang="es-MX" dirty="0" err="1" smtClean="0"/>
              <a:t>relation</a:t>
            </a:r>
            <a:r>
              <a:rPr lang="es-MX" dirty="0" smtClean="0"/>
              <a:t> </a:t>
            </a:r>
            <a:r>
              <a:rPr lang="es-MX" dirty="0" err="1" smtClean="0"/>
              <a:t>among</a:t>
            </a:r>
            <a:r>
              <a:rPr lang="es-MX" dirty="0" smtClean="0"/>
              <a:t> </a:t>
            </a:r>
            <a:r>
              <a:rPr lang="es-MX" dirty="0" err="1" smtClean="0"/>
              <a:t>the</a:t>
            </a:r>
            <a:r>
              <a:rPr lang="es-MX" dirty="0" smtClean="0"/>
              <a:t> variables</a:t>
            </a:r>
          </a:p>
          <a:p>
            <a:pPr lvl="1"/>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100</a:t>
            </a:fld>
            <a:endParaRPr lang="es-ES"/>
          </a:p>
        </p:txBody>
      </p:sp>
      <p:pic>
        <p:nvPicPr>
          <p:cNvPr id="132097" name="Picture 1"/>
          <p:cNvPicPr>
            <a:picLocks noChangeAspect="1" noChangeArrowheads="1"/>
          </p:cNvPicPr>
          <p:nvPr/>
        </p:nvPicPr>
        <p:blipFill>
          <a:blip r:embed="rId2" cstate="print"/>
          <a:srcRect/>
          <a:stretch>
            <a:fillRect/>
          </a:stretch>
        </p:blipFill>
        <p:spPr bwMode="auto">
          <a:xfrm>
            <a:off x="683568" y="3356992"/>
            <a:ext cx="7560840" cy="2592288"/>
          </a:xfrm>
          <a:prstGeom prst="rect">
            <a:avLst/>
          </a:prstGeom>
          <a:noFill/>
          <a:ln w="9525">
            <a:noFill/>
            <a:miter lim="800000"/>
            <a:headEnd/>
            <a:tailEnd/>
          </a:ln>
        </p:spPr>
      </p:pic>
      <p:sp>
        <p:nvSpPr>
          <p:cNvPr id="8" name="7 CuadroTexto"/>
          <p:cNvSpPr txBox="1"/>
          <p:nvPr/>
        </p:nvSpPr>
        <p:spPr>
          <a:xfrm>
            <a:off x="539552" y="6093296"/>
            <a:ext cx="8599855" cy="369332"/>
          </a:xfrm>
          <a:prstGeom prst="rect">
            <a:avLst/>
          </a:prstGeom>
          <a:noFill/>
        </p:spPr>
        <p:txBody>
          <a:bodyPr wrap="none" rtlCol="0">
            <a:spAutoFit/>
          </a:bodyPr>
          <a:lstStyle/>
          <a:p>
            <a:r>
              <a:rPr lang="es-MX" dirty="0" smtClean="0"/>
              <a:t>Figure </a:t>
            </a:r>
            <a:r>
              <a:rPr lang="es-MX" dirty="0" err="1" smtClean="0"/>
              <a:t>from</a:t>
            </a:r>
            <a:r>
              <a:rPr lang="es-MX" dirty="0" smtClean="0"/>
              <a:t>: [http://biplot.usal.es/ALUMNOS/BIOLOGIA/5BIOLOGIA/Regresionsimple.pdf]</a:t>
            </a:r>
            <a:endParaRPr lang="en-GB" dirty="0"/>
          </a:p>
        </p:txBody>
      </p:sp>
      <p:pic>
        <p:nvPicPr>
          <p:cNvPr id="9" name="Picture 3"/>
          <p:cNvPicPr>
            <a:picLocks noChangeAspect="1" noChangeArrowheads="1"/>
          </p:cNvPicPr>
          <p:nvPr/>
        </p:nvPicPr>
        <p:blipFill>
          <a:blip r:embed="rId3" cstate="print"/>
          <a:srcRect/>
          <a:stretch>
            <a:fillRect/>
          </a:stretch>
        </p:blipFill>
        <p:spPr bwMode="auto">
          <a:xfrm>
            <a:off x="2123728" y="2132856"/>
            <a:ext cx="5184576" cy="1111317"/>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Correlation</a:t>
            </a:r>
            <a:r>
              <a:rPr lang="es-MX" dirty="0" smtClean="0"/>
              <a:t> </a:t>
            </a:r>
            <a:r>
              <a:rPr lang="es-MX" dirty="0" err="1" smtClean="0"/>
              <a:t>coefficient</a:t>
            </a:r>
            <a:endParaRPr lang="en-GB" dirty="0"/>
          </a:p>
        </p:txBody>
      </p:sp>
      <p:sp>
        <p:nvSpPr>
          <p:cNvPr id="3" name="2 Marcador de contenido"/>
          <p:cNvSpPr>
            <a:spLocks noGrp="1"/>
          </p:cNvSpPr>
          <p:nvPr>
            <p:ph idx="1"/>
          </p:nvPr>
        </p:nvSpPr>
        <p:spPr/>
        <p:txBody>
          <a:bodyPr/>
          <a:lstStyle/>
          <a:p>
            <a:r>
              <a:rPr lang="es-ES" b="1" dirty="0" err="1" smtClean="0">
                <a:solidFill>
                  <a:srgbClr val="FF0000"/>
                </a:solidFill>
              </a:rPr>
              <a:t>Pearson</a:t>
            </a:r>
            <a:r>
              <a:rPr lang="es-ES" b="1" dirty="0" smtClean="0">
                <a:solidFill>
                  <a:srgbClr val="FF0000"/>
                </a:solidFill>
              </a:rPr>
              <a:t> </a:t>
            </a:r>
            <a:r>
              <a:rPr lang="es-ES" b="1" dirty="0" err="1" smtClean="0">
                <a:solidFill>
                  <a:srgbClr val="FF0000"/>
                </a:solidFill>
              </a:rPr>
              <a:t>correlation</a:t>
            </a:r>
            <a:r>
              <a:rPr lang="es-ES" b="1" dirty="0" smtClean="0">
                <a:solidFill>
                  <a:srgbClr val="FF0000"/>
                </a:solidFill>
              </a:rPr>
              <a:t> </a:t>
            </a:r>
            <a:r>
              <a:rPr lang="es-ES" b="1" dirty="0" err="1" smtClean="0">
                <a:solidFill>
                  <a:srgbClr val="FF0000"/>
                </a:solidFill>
              </a:rPr>
              <a:t>coefficient</a:t>
            </a:r>
            <a:r>
              <a:rPr lang="es-ES" dirty="0" smtClean="0"/>
              <a:t> </a:t>
            </a:r>
            <a:r>
              <a:rPr lang="es-ES" dirty="0" err="1" smtClean="0"/>
              <a:t>is</a:t>
            </a:r>
            <a:r>
              <a:rPr lang="es-ES" dirty="0" smtClean="0"/>
              <a:t> </a:t>
            </a:r>
            <a:r>
              <a:rPr lang="es-ES" dirty="0" err="1" smtClean="0"/>
              <a:t>an</a:t>
            </a:r>
            <a:r>
              <a:rPr lang="es-ES" dirty="0" smtClean="0"/>
              <a:t> </a:t>
            </a:r>
            <a:r>
              <a:rPr lang="es-ES" dirty="0" err="1" smtClean="0"/>
              <a:t>index</a:t>
            </a:r>
            <a:r>
              <a:rPr lang="es-ES" dirty="0" smtClean="0"/>
              <a:t> </a:t>
            </a:r>
            <a:r>
              <a:rPr lang="es-ES" dirty="0" err="1" smtClean="0"/>
              <a:t>measuring</a:t>
            </a:r>
            <a:r>
              <a:rPr lang="es-ES" dirty="0" smtClean="0"/>
              <a:t> </a:t>
            </a:r>
            <a:r>
              <a:rPr lang="es-ES" dirty="0" err="1" smtClean="0"/>
              <a:t>the</a:t>
            </a:r>
            <a:r>
              <a:rPr lang="es-ES" dirty="0" smtClean="0"/>
              <a:t> </a:t>
            </a:r>
            <a:r>
              <a:rPr lang="es-ES" dirty="0" err="1" smtClean="0"/>
              <a:t>magnitude</a:t>
            </a:r>
            <a:r>
              <a:rPr lang="es-ES" dirty="0" smtClean="0"/>
              <a:t> of a linear </a:t>
            </a:r>
            <a:r>
              <a:rPr lang="es-ES" dirty="0" err="1" smtClean="0"/>
              <a:t>association</a:t>
            </a:r>
            <a:r>
              <a:rPr lang="es-ES" dirty="0" smtClean="0"/>
              <a:t> </a:t>
            </a:r>
            <a:r>
              <a:rPr lang="es-ES" dirty="0" err="1" smtClean="0"/>
              <a:t>between</a:t>
            </a:r>
            <a:r>
              <a:rPr lang="es-ES" dirty="0" smtClean="0"/>
              <a:t> 2 </a:t>
            </a:r>
            <a:r>
              <a:rPr lang="es-ES" dirty="0" err="1" smtClean="0"/>
              <a:t>random</a:t>
            </a:r>
            <a:r>
              <a:rPr lang="es-ES" dirty="0" smtClean="0"/>
              <a:t> variables (</a:t>
            </a:r>
            <a:r>
              <a:rPr lang="es-ES" dirty="0" err="1" smtClean="0"/>
              <a:t>cuantitative</a:t>
            </a:r>
            <a:r>
              <a:rPr lang="es-ES" dirty="0" smtClean="0"/>
              <a:t>) and </a:t>
            </a:r>
            <a:r>
              <a:rPr lang="es-ES" dirty="0" err="1" smtClean="0"/>
              <a:t>corresponds</a:t>
            </a:r>
            <a:r>
              <a:rPr lang="es-ES" dirty="0" smtClean="0"/>
              <a:t> </a:t>
            </a:r>
            <a:r>
              <a:rPr lang="es-ES" dirty="0" err="1" smtClean="0"/>
              <a:t>to</a:t>
            </a:r>
            <a:r>
              <a:rPr lang="es-ES" dirty="0" smtClean="0"/>
              <a:t> a </a:t>
            </a:r>
            <a:r>
              <a:rPr lang="es-ES" dirty="0" err="1" smtClean="0"/>
              <a:t>normalization</a:t>
            </a:r>
            <a:r>
              <a:rPr lang="es-ES" dirty="0" smtClean="0"/>
              <a:t> of </a:t>
            </a:r>
            <a:r>
              <a:rPr lang="es-ES" dirty="0" err="1" smtClean="0"/>
              <a:t>the</a:t>
            </a:r>
            <a:r>
              <a:rPr lang="es-ES" dirty="0" smtClean="0"/>
              <a:t> </a:t>
            </a:r>
            <a:r>
              <a:rPr lang="es-ES" dirty="0" err="1" smtClean="0"/>
              <a:t>covariance</a:t>
            </a:r>
            <a:r>
              <a:rPr lang="es-ES"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101</a:t>
            </a:fld>
            <a:endParaRPr lang="es-ES" dirty="0"/>
          </a:p>
        </p:txBody>
      </p:sp>
      <p:pic>
        <p:nvPicPr>
          <p:cNvPr id="131074" name="Picture 2" descr="http://latex.codecogs.com/gif.latex?%5CLARGE%20%5Cdpi%7B300%7D%20%5Crho_%7BXY%7D=%5Cfrac%7B%5Csigma_%7BXY%7D%7D%7B%5Csigma_%7BX%7D%5Csigma_%7BY%7D%7D"/>
          <p:cNvPicPr>
            <a:picLocks noChangeAspect="1" noChangeArrowheads="1"/>
          </p:cNvPicPr>
          <p:nvPr/>
        </p:nvPicPr>
        <p:blipFill>
          <a:blip r:embed="rId2" cstate="print"/>
          <a:srcRect/>
          <a:stretch>
            <a:fillRect/>
          </a:stretch>
        </p:blipFill>
        <p:spPr bwMode="auto">
          <a:xfrm>
            <a:off x="1835696" y="4005064"/>
            <a:ext cx="4381500" cy="1590675"/>
          </a:xfrm>
          <a:prstGeom prst="rect">
            <a:avLst/>
          </a:prstGeom>
          <a:noFill/>
        </p:spPr>
      </p:pic>
      <p:sp>
        <p:nvSpPr>
          <p:cNvPr id="8" name="7 Rectángulo"/>
          <p:cNvSpPr/>
          <p:nvPr/>
        </p:nvSpPr>
        <p:spPr>
          <a:xfrm>
            <a:off x="7092280" y="4005064"/>
            <a:ext cx="158417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Covariance</a:t>
            </a:r>
            <a:endParaRPr lang="en-GB" dirty="0"/>
          </a:p>
        </p:txBody>
      </p:sp>
      <p:sp>
        <p:nvSpPr>
          <p:cNvPr id="9" name="8 Rectángulo"/>
          <p:cNvSpPr/>
          <p:nvPr/>
        </p:nvSpPr>
        <p:spPr>
          <a:xfrm>
            <a:off x="5364088" y="5877272"/>
            <a:ext cx="158417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Standard </a:t>
            </a:r>
            <a:r>
              <a:rPr lang="es-MX" dirty="0" err="1" smtClean="0"/>
              <a:t>deviations</a:t>
            </a:r>
            <a:endParaRPr lang="en-GB" dirty="0"/>
          </a:p>
        </p:txBody>
      </p:sp>
      <p:cxnSp>
        <p:nvCxnSpPr>
          <p:cNvPr id="11" name="10 Conector recto de flecha"/>
          <p:cNvCxnSpPr>
            <a:stCxn id="8" idx="1"/>
          </p:cNvCxnSpPr>
          <p:nvPr/>
        </p:nvCxnSpPr>
        <p:spPr>
          <a:xfrm flipH="1" flipV="1">
            <a:off x="6228184" y="4293096"/>
            <a:ext cx="864096" cy="108012"/>
          </a:xfrm>
          <a:prstGeom prst="straightConnector1">
            <a:avLst/>
          </a:prstGeom>
          <a:ln w="31750">
            <a:tailEnd type="triangle" w="med" len="lg"/>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9" idx="0"/>
          </p:cNvCxnSpPr>
          <p:nvPr/>
        </p:nvCxnSpPr>
        <p:spPr>
          <a:xfrm flipH="1" flipV="1">
            <a:off x="5652120" y="5661248"/>
            <a:ext cx="504056" cy="216024"/>
          </a:xfrm>
          <a:prstGeom prst="straightConnector1">
            <a:avLst/>
          </a:prstGeom>
          <a:ln w="31750">
            <a:tailEnd type="triangle" w="med"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Correlation</a:t>
            </a:r>
            <a:r>
              <a:rPr lang="es-MX" dirty="0" smtClean="0"/>
              <a:t> </a:t>
            </a:r>
            <a:r>
              <a:rPr lang="es-MX" dirty="0" err="1" smtClean="0"/>
              <a:t>coefficient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102</a:t>
            </a:fld>
            <a:endParaRPr lang="es-ES"/>
          </a:p>
        </p:txBody>
      </p:sp>
      <p:pic>
        <p:nvPicPr>
          <p:cNvPr id="133122" name="Picture 2" descr="http://upload.wikimedia.org/wikipedia/commons/thumb/d/d4/Correlation_examples2.svg/400px-Correlation_examples2.svg.png"/>
          <p:cNvPicPr>
            <a:picLocks noGrp="1" noChangeAspect="1" noChangeArrowheads="1"/>
          </p:cNvPicPr>
          <p:nvPr>
            <p:ph idx="1"/>
          </p:nvPr>
        </p:nvPicPr>
        <p:blipFill>
          <a:blip r:embed="rId2" cstate="print"/>
          <a:srcRect/>
          <a:stretch>
            <a:fillRect/>
          </a:stretch>
        </p:blipFill>
        <p:spPr bwMode="auto">
          <a:xfrm>
            <a:off x="108458" y="1556793"/>
            <a:ext cx="8856030" cy="4051634"/>
          </a:xfrm>
          <a:prstGeom prst="rect">
            <a:avLst/>
          </a:prstGeom>
          <a:noFill/>
        </p:spPr>
      </p:pic>
      <p:sp>
        <p:nvSpPr>
          <p:cNvPr id="8" name="7 CuadroTexto"/>
          <p:cNvSpPr txBox="1"/>
          <p:nvPr/>
        </p:nvSpPr>
        <p:spPr>
          <a:xfrm>
            <a:off x="323528" y="5733256"/>
            <a:ext cx="3079754" cy="369332"/>
          </a:xfrm>
          <a:prstGeom prst="rect">
            <a:avLst/>
          </a:prstGeom>
          <a:noFill/>
        </p:spPr>
        <p:txBody>
          <a:bodyPr wrap="none" rtlCol="0">
            <a:spAutoFit/>
          </a:bodyPr>
          <a:lstStyle/>
          <a:p>
            <a:r>
              <a:rPr lang="es-MX" dirty="0" smtClean="0"/>
              <a:t>Figure </a:t>
            </a:r>
            <a:r>
              <a:rPr lang="es-MX" dirty="0" err="1" smtClean="0"/>
              <a:t>from</a:t>
            </a:r>
            <a:r>
              <a:rPr lang="es-MX" dirty="0" smtClean="0"/>
              <a:t>: [en.wikipedia.org]</a:t>
            </a:r>
            <a:endParaRPr lang="en-GB"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Correlation</a:t>
            </a:r>
            <a:r>
              <a:rPr lang="es-MX" dirty="0" smtClean="0"/>
              <a:t> </a:t>
            </a:r>
            <a:r>
              <a:rPr lang="es-MX" dirty="0" err="1" smtClean="0"/>
              <a:t>coefficient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103</a:t>
            </a:fld>
            <a:endParaRPr lang="es-ES"/>
          </a:p>
        </p:txBody>
      </p:sp>
      <p:pic>
        <p:nvPicPr>
          <p:cNvPr id="1026" name="Picture 2"/>
          <p:cNvPicPr>
            <a:picLocks noGrp="1" noChangeAspect="1" noChangeArrowheads="1"/>
          </p:cNvPicPr>
          <p:nvPr>
            <p:ph idx="1"/>
          </p:nvPr>
        </p:nvPicPr>
        <p:blipFill>
          <a:blip r:embed="rId2" cstate="print"/>
          <a:srcRect/>
          <a:stretch>
            <a:fillRect/>
          </a:stretch>
        </p:blipFill>
        <p:spPr bwMode="auto">
          <a:xfrm>
            <a:off x="467544" y="1268760"/>
            <a:ext cx="8424936" cy="4528111"/>
          </a:xfrm>
          <a:prstGeom prst="rect">
            <a:avLst/>
          </a:prstGeom>
          <a:noFill/>
          <a:ln w="9525">
            <a:noFill/>
            <a:miter lim="800000"/>
            <a:headEnd/>
            <a:tailEnd/>
          </a:ln>
        </p:spPr>
      </p:pic>
      <p:sp>
        <p:nvSpPr>
          <p:cNvPr id="8" name="7 CuadroTexto"/>
          <p:cNvSpPr txBox="1"/>
          <p:nvPr/>
        </p:nvSpPr>
        <p:spPr>
          <a:xfrm>
            <a:off x="359929" y="5949280"/>
            <a:ext cx="8784071" cy="369332"/>
          </a:xfrm>
          <a:prstGeom prst="rect">
            <a:avLst/>
          </a:prstGeom>
          <a:noFill/>
        </p:spPr>
        <p:txBody>
          <a:bodyPr wrap="none" rtlCol="0">
            <a:spAutoFit/>
          </a:bodyPr>
          <a:lstStyle/>
          <a:p>
            <a:r>
              <a:rPr lang="es-MX" dirty="0" err="1" smtClean="0"/>
              <a:t>Table</a:t>
            </a:r>
            <a:r>
              <a:rPr lang="es-MX" dirty="0" smtClean="0"/>
              <a:t> </a:t>
            </a:r>
            <a:r>
              <a:rPr lang="es-MX" dirty="0" err="1" smtClean="0"/>
              <a:t>obtained</a:t>
            </a:r>
            <a:r>
              <a:rPr lang="es-MX" dirty="0" smtClean="0"/>
              <a:t> </a:t>
            </a:r>
            <a:r>
              <a:rPr lang="es-MX" dirty="0" err="1" smtClean="0"/>
              <a:t>from</a:t>
            </a:r>
            <a:r>
              <a:rPr lang="es-MX" dirty="0" smtClean="0"/>
              <a:t>: [http://pendientedemigracion.ucm.es/info/mide/docs/Otrocorrel.pdf]</a:t>
            </a:r>
            <a:endParaRPr lang="en-GB"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MX" dirty="0" err="1" smtClean="0"/>
              <a:t>Hypothesis</a:t>
            </a:r>
            <a:r>
              <a:rPr lang="es-MX" dirty="0" smtClean="0"/>
              <a:t> </a:t>
            </a:r>
            <a:r>
              <a:rPr lang="es-MX" dirty="0" err="1" smtClean="0"/>
              <a:t>testing</a:t>
            </a:r>
            <a:r>
              <a:rPr lang="es-MX" dirty="0" smtClean="0"/>
              <a:t> and </a:t>
            </a:r>
            <a:r>
              <a:rPr lang="es-MX" dirty="0" err="1" smtClean="0"/>
              <a:t>regression</a:t>
            </a:r>
            <a:endParaRPr lang="en-GB" dirty="0"/>
          </a:p>
        </p:txBody>
      </p:sp>
      <p:sp>
        <p:nvSpPr>
          <p:cNvPr id="7" name="6 Marcador de contenido"/>
          <p:cNvSpPr>
            <a:spLocks noGrp="1"/>
          </p:cNvSpPr>
          <p:nvPr>
            <p:ph idx="1"/>
          </p:nvPr>
        </p:nvSpPr>
        <p:spPr/>
        <p:txBody>
          <a:bodyPr/>
          <a:lstStyle/>
          <a:p>
            <a:r>
              <a:rPr lang="es-MX" dirty="0" smtClean="0"/>
              <a:t>A </a:t>
            </a:r>
            <a:r>
              <a:rPr lang="es-MX" dirty="0" err="1" smtClean="0">
                <a:solidFill>
                  <a:srgbClr val="FF0000"/>
                </a:solidFill>
              </a:rPr>
              <a:t>hypothesis</a:t>
            </a:r>
            <a:r>
              <a:rPr lang="es-MX" dirty="0" smtClean="0">
                <a:solidFill>
                  <a:srgbClr val="FF0000"/>
                </a:solidFill>
              </a:rPr>
              <a:t> test</a:t>
            </a:r>
            <a:r>
              <a:rPr lang="es-MX" dirty="0" smtClean="0"/>
              <a:t> </a:t>
            </a:r>
            <a:r>
              <a:rPr lang="es-MX" dirty="0" err="1" smtClean="0"/>
              <a:t>is</a:t>
            </a:r>
            <a:r>
              <a:rPr lang="es-MX" dirty="0" smtClean="0"/>
              <a:t> </a:t>
            </a:r>
            <a:r>
              <a:rPr lang="es-MX" dirty="0" err="1" smtClean="0"/>
              <a:t>nothing</a:t>
            </a:r>
            <a:r>
              <a:rPr lang="es-MX" dirty="0" smtClean="0"/>
              <a:t> </a:t>
            </a:r>
            <a:r>
              <a:rPr lang="es-MX" dirty="0" err="1" smtClean="0"/>
              <a:t>but</a:t>
            </a:r>
            <a:r>
              <a:rPr lang="es-MX" dirty="0" smtClean="0"/>
              <a:t> a </a:t>
            </a:r>
            <a:r>
              <a:rPr lang="es-MX" dirty="0" err="1" smtClean="0">
                <a:solidFill>
                  <a:srgbClr val="00B050"/>
                </a:solidFill>
              </a:rPr>
              <a:t>regression</a:t>
            </a:r>
            <a:r>
              <a:rPr lang="es-MX" dirty="0" smtClean="0"/>
              <a:t> </a:t>
            </a:r>
            <a:r>
              <a:rPr lang="es-MX" dirty="0" err="1" smtClean="0"/>
              <a:t>where</a:t>
            </a:r>
            <a:r>
              <a:rPr lang="es-MX" dirty="0" smtClean="0"/>
              <a:t> </a:t>
            </a:r>
            <a:r>
              <a:rPr lang="es-MX" dirty="0" err="1" smtClean="0"/>
              <a:t>your</a:t>
            </a:r>
            <a:r>
              <a:rPr lang="es-MX" dirty="0" smtClean="0"/>
              <a:t> </a:t>
            </a:r>
            <a:r>
              <a:rPr lang="es-MX" dirty="0" err="1" smtClean="0"/>
              <a:t>alternative</a:t>
            </a:r>
            <a:r>
              <a:rPr lang="es-MX" dirty="0" smtClean="0"/>
              <a:t> </a:t>
            </a:r>
            <a:r>
              <a:rPr lang="es-MX" dirty="0" err="1" smtClean="0"/>
              <a:t>hypothesis</a:t>
            </a:r>
            <a:r>
              <a:rPr lang="es-MX" dirty="0" smtClean="0"/>
              <a:t> </a:t>
            </a:r>
            <a:r>
              <a:rPr lang="es-MX" dirty="0" err="1" smtClean="0"/>
              <a:t>is</a:t>
            </a:r>
            <a:r>
              <a:rPr lang="es-MX" dirty="0" smtClean="0"/>
              <a:t> </a:t>
            </a:r>
            <a:r>
              <a:rPr lang="es-MX" dirty="0" err="1" smtClean="0"/>
              <a:t>that</a:t>
            </a:r>
            <a:r>
              <a:rPr lang="es-MX" dirty="0" smtClean="0"/>
              <a:t> </a:t>
            </a:r>
            <a:r>
              <a:rPr lang="es-MX" dirty="0" err="1" smtClean="0"/>
              <a:t>your</a:t>
            </a:r>
            <a:r>
              <a:rPr lang="es-MX" dirty="0" smtClean="0"/>
              <a:t> TRUE </a:t>
            </a:r>
            <a:r>
              <a:rPr lang="es-MX" dirty="0" err="1" smtClean="0"/>
              <a:t>model</a:t>
            </a:r>
            <a:r>
              <a:rPr lang="es-MX" dirty="0" smtClean="0"/>
              <a:t> </a:t>
            </a:r>
            <a:r>
              <a:rPr lang="es-MX" dirty="0" err="1" smtClean="0"/>
              <a:t>coefficients</a:t>
            </a:r>
            <a:r>
              <a:rPr lang="es-MX" dirty="0" smtClean="0"/>
              <a:t> (</a:t>
            </a:r>
            <a:r>
              <a:rPr lang="es-MX" dirty="0" err="1" smtClean="0"/>
              <a:t>the</a:t>
            </a:r>
            <a:r>
              <a:rPr lang="es-MX" dirty="0" smtClean="0"/>
              <a:t> real betas) -as </a:t>
            </a:r>
            <a:r>
              <a:rPr lang="es-MX" dirty="0" err="1" smtClean="0"/>
              <a:t>approximated</a:t>
            </a:r>
            <a:r>
              <a:rPr lang="es-MX" dirty="0" smtClean="0"/>
              <a:t> </a:t>
            </a:r>
            <a:r>
              <a:rPr lang="es-MX" dirty="0" err="1" smtClean="0"/>
              <a:t>by</a:t>
            </a:r>
            <a:r>
              <a:rPr lang="es-MX" dirty="0" smtClean="0"/>
              <a:t> </a:t>
            </a:r>
            <a:r>
              <a:rPr lang="es-MX" dirty="0" err="1" smtClean="0"/>
              <a:t>your</a:t>
            </a:r>
            <a:r>
              <a:rPr lang="es-MX" dirty="0" smtClean="0"/>
              <a:t> ESTIMATED </a:t>
            </a:r>
            <a:r>
              <a:rPr lang="es-MX" dirty="0" err="1" smtClean="0"/>
              <a:t>model</a:t>
            </a:r>
            <a:r>
              <a:rPr lang="es-MX" dirty="0" smtClean="0"/>
              <a:t> </a:t>
            </a:r>
            <a:r>
              <a:rPr lang="es-MX" dirty="0" err="1" smtClean="0"/>
              <a:t>coefficient</a:t>
            </a:r>
            <a:r>
              <a:rPr lang="es-MX" dirty="0" smtClean="0"/>
              <a:t> (</a:t>
            </a:r>
            <a:r>
              <a:rPr lang="es-MX" dirty="0" err="1" smtClean="0"/>
              <a:t>the</a:t>
            </a:r>
            <a:r>
              <a:rPr lang="es-MX" dirty="0" smtClean="0"/>
              <a:t> </a:t>
            </a:r>
            <a:r>
              <a:rPr lang="es-MX" dirty="0" err="1" smtClean="0"/>
              <a:t>calculated</a:t>
            </a:r>
            <a:r>
              <a:rPr lang="es-MX" dirty="0" smtClean="0"/>
              <a:t> betas)- are </a:t>
            </a:r>
            <a:r>
              <a:rPr lang="es-MX" dirty="0" err="1" smtClean="0"/>
              <a:t>different</a:t>
            </a:r>
            <a:r>
              <a:rPr lang="es-MX" dirty="0" smtClean="0"/>
              <a:t> </a:t>
            </a:r>
            <a:r>
              <a:rPr lang="es-MX" dirty="0" err="1" smtClean="0"/>
              <a:t>than</a:t>
            </a:r>
            <a:r>
              <a:rPr lang="es-MX" dirty="0" smtClean="0"/>
              <a:t> 0;</a:t>
            </a:r>
          </a:p>
          <a:p>
            <a:pPr lvl="1"/>
            <a:r>
              <a:rPr lang="es-MX" dirty="0" smtClean="0"/>
              <a:t>…</a:t>
            </a:r>
            <a:r>
              <a:rPr lang="es-MX" dirty="0" err="1" smtClean="0"/>
              <a:t>that</a:t>
            </a:r>
            <a:r>
              <a:rPr lang="es-MX" dirty="0" smtClean="0"/>
              <a:t> </a:t>
            </a:r>
            <a:r>
              <a:rPr lang="es-MX" dirty="0" err="1" smtClean="0"/>
              <a:t>is</a:t>
            </a:r>
            <a:r>
              <a:rPr lang="es-MX" dirty="0" smtClean="0"/>
              <a:t>, </a:t>
            </a:r>
            <a:r>
              <a:rPr lang="es-MX" dirty="0" err="1" smtClean="0"/>
              <a:t>that</a:t>
            </a:r>
            <a:r>
              <a:rPr lang="es-MX" dirty="0" smtClean="0"/>
              <a:t> </a:t>
            </a:r>
            <a:r>
              <a:rPr lang="es-MX" dirty="0" err="1" smtClean="0"/>
              <a:t>your</a:t>
            </a:r>
            <a:r>
              <a:rPr lang="es-MX" dirty="0" smtClean="0"/>
              <a:t> factor (</a:t>
            </a:r>
            <a:r>
              <a:rPr lang="es-MX" dirty="0" err="1" smtClean="0"/>
              <a:t>the</a:t>
            </a:r>
            <a:r>
              <a:rPr lang="es-MX" dirty="0" smtClean="0"/>
              <a:t> </a:t>
            </a:r>
            <a:r>
              <a:rPr lang="es-MX" dirty="0" err="1" smtClean="0"/>
              <a:t>one</a:t>
            </a:r>
            <a:r>
              <a:rPr lang="es-MX" dirty="0" smtClean="0"/>
              <a:t> </a:t>
            </a:r>
            <a:r>
              <a:rPr lang="es-MX" dirty="0" err="1" smtClean="0"/>
              <a:t>accompanying</a:t>
            </a:r>
            <a:r>
              <a:rPr lang="es-MX" dirty="0" smtClean="0"/>
              <a:t> </a:t>
            </a:r>
            <a:r>
              <a:rPr lang="es-MX" dirty="0" err="1" smtClean="0"/>
              <a:t>the</a:t>
            </a:r>
            <a:r>
              <a:rPr lang="es-MX" dirty="0" smtClean="0"/>
              <a:t> beta) </a:t>
            </a:r>
            <a:r>
              <a:rPr lang="es-MX" dirty="0" err="1" smtClean="0"/>
              <a:t>is</a:t>
            </a:r>
            <a:r>
              <a:rPr lang="es-MX" dirty="0" smtClean="0"/>
              <a:t> </a:t>
            </a:r>
            <a:r>
              <a:rPr lang="es-MX" dirty="0" err="1" smtClean="0"/>
              <a:t>indeed</a:t>
            </a:r>
            <a:r>
              <a:rPr lang="es-MX" dirty="0" smtClean="0"/>
              <a:t> </a:t>
            </a:r>
            <a:r>
              <a:rPr lang="es-MX" dirty="0" err="1" smtClean="0"/>
              <a:t>an</a:t>
            </a:r>
            <a:r>
              <a:rPr lang="es-MX" dirty="0" smtClean="0"/>
              <a:t> </a:t>
            </a:r>
            <a:r>
              <a:rPr lang="es-MX" dirty="0" err="1" smtClean="0"/>
              <a:t>explanatory</a:t>
            </a:r>
            <a:r>
              <a:rPr lang="es-MX" dirty="0" smtClean="0"/>
              <a:t> </a:t>
            </a:r>
            <a:r>
              <a:rPr lang="es-MX" dirty="0" err="1" smtClean="0"/>
              <a:t>component</a:t>
            </a:r>
            <a:r>
              <a:rPr lang="es-MX" dirty="0" smtClean="0"/>
              <a:t> of </a:t>
            </a:r>
            <a:r>
              <a:rPr lang="es-MX" dirty="0" err="1" smtClean="0"/>
              <a:t>your</a:t>
            </a:r>
            <a:r>
              <a:rPr lang="es-MX" dirty="0" smtClean="0"/>
              <a:t> </a:t>
            </a:r>
            <a:r>
              <a:rPr lang="es-MX" dirty="0" err="1" smtClean="0"/>
              <a:t>observation</a:t>
            </a:r>
            <a:r>
              <a:rPr lang="es-MX" dirty="0" smtClean="0"/>
              <a:t>.</a:t>
            </a:r>
            <a:endParaRPr lang="en-GB" dirty="0"/>
          </a:p>
        </p:txBody>
      </p:sp>
      <p:sp>
        <p:nvSpPr>
          <p:cNvPr id="3" name="2 Marcador de fecha"/>
          <p:cNvSpPr>
            <a:spLocks noGrp="1"/>
          </p:cNvSpPr>
          <p:nvPr>
            <p:ph type="dt" sz="half" idx="10"/>
          </p:nvPr>
        </p:nvSpPr>
        <p:spPr/>
        <p:txBody>
          <a:bodyPr/>
          <a:lstStyle/>
          <a:p>
            <a:fld id="{32250811-E88E-4B85-A888-1309861AF407}" type="datetime1">
              <a:rPr lang="es-ES" smtClean="0"/>
              <a:pPr/>
              <a:t>24/08/2014</a:t>
            </a:fld>
            <a:endParaRPr lang="es-ES"/>
          </a:p>
        </p:txBody>
      </p:sp>
      <p:sp>
        <p:nvSpPr>
          <p:cNvPr id="4" name="3 Marcador de pie de página"/>
          <p:cNvSpPr>
            <a:spLocks noGrp="1"/>
          </p:cNvSpPr>
          <p:nvPr>
            <p:ph type="ftr" sz="quarter" idx="11"/>
          </p:nvPr>
        </p:nvSpPr>
        <p:spPr/>
        <p:txBody>
          <a:bodyPr/>
          <a:lstStyle/>
          <a:p>
            <a:r>
              <a:rPr lang="en-US" smtClean="0"/>
              <a:t>INAOE</a:t>
            </a:r>
            <a:endParaRPr lang="es-ES" dirty="0"/>
          </a:p>
        </p:txBody>
      </p:sp>
      <p:sp>
        <p:nvSpPr>
          <p:cNvPr id="5" name="4 Marcador de número de diapositiva"/>
          <p:cNvSpPr>
            <a:spLocks noGrp="1"/>
          </p:cNvSpPr>
          <p:nvPr>
            <p:ph type="sldNum" sz="quarter" idx="12"/>
          </p:nvPr>
        </p:nvSpPr>
        <p:spPr/>
        <p:txBody>
          <a:bodyPr/>
          <a:lstStyle/>
          <a:p>
            <a:fld id="{1B6A98DE-B0C0-4510-8517-23F285C36BE2}" type="slidenum">
              <a:rPr lang="es-ES" smtClean="0"/>
              <a:pPr/>
              <a:t>104</a:t>
            </a:fld>
            <a:endParaRPr lang="es-E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dirty="0" err="1" smtClean="0"/>
              <a:t>The</a:t>
            </a:r>
            <a:r>
              <a:rPr lang="es-MX" dirty="0" smtClean="0"/>
              <a:t> </a:t>
            </a:r>
            <a:r>
              <a:rPr lang="es-MX" dirty="0" err="1" smtClean="0"/>
              <a:t>Foundamentals</a:t>
            </a:r>
            <a:r>
              <a:rPr lang="es-MX" dirty="0" smtClean="0"/>
              <a:t> of </a:t>
            </a:r>
            <a:r>
              <a:rPr lang="es-MX" dirty="0" err="1" smtClean="0"/>
              <a:t>HypothesIs</a:t>
            </a:r>
            <a:r>
              <a:rPr lang="es-MX" dirty="0" smtClean="0"/>
              <a:t> TESTING</a:t>
            </a:r>
            <a:endParaRPr lang="en-GB" dirty="0"/>
          </a:p>
        </p:txBody>
      </p:sp>
      <p:sp>
        <p:nvSpPr>
          <p:cNvPr id="9" name="8 Marcador de texto"/>
          <p:cNvSpPr>
            <a:spLocks noGrp="1"/>
          </p:cNvSpPr>
          <p:nvPr>
            <p:ph type="body" idx="1"/>
          </p:nvPr>
        </p:nvSpPr>
        <p:spPr/>
        <p:txBody>
          <a:bodyPr/>
          <a:lstStyle/>
          <a:p>
            <a:endParaRPr lang="en-GB"/>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Null</a:t>
            </a:r>
            <a:r>
              <a:rPr lang="es-MX" dirty="0" smtClean="0"/>
              <a:t> and </a:t>
            </a:r>
            <a:r>
              <a:rPr lang="es-MX" dirty="0" err="1" smtClean="0"/>
              <a:t>Alternative</a:t>
            </a:r>
            <a:r>
              <a:rPr lang="es-MX" dirty="0" smtClean="0"/>
              <a:t> </a:t>
            </a:r>
            <a:r>
              <a:rPr lang="es-MX" dirty="0" err="1" smtClean="0"/>
              <a:t>Hypothesis</a:t>
            </a:r>
            <a:endParaRPr lang="en-GB" dirty="0"/>
          </a:p>
        </p:txBody>
      </p:sp>
      <p:sp>
        <p:nvSpPr>
          <p:cNvPr id="3" name="2 Marcador de contenido"/>
          <p:cNvSpPr>
            <a:spLocks noGrp="1"/>
          </p:cNvSpPr>
          <p:nvPr>
            <p:ph idx="1"/>
          </p:nvPr>
        </p:nvSpPr>
        <p:spPr/>
        <p:txBody>
          <a:bodyPr>
            <a:normAutofit fontScale="85000" lnSpcReduction="10000"/>
          </a:bodyPr>
          <a:lstStyle/>
          <a:p>
            <a:r>
              <a:rPr lang="es-MX" dirty="0" err="1" smtClean="0"/>
              <a:t>Statistical</a:t>
            </a:r>
            <a:r>
              <a:rPr lang="es-MX" dirty="0" smtClean="0"/>
              <a:t> </a:t>
            </a:r>
            <a:r>
              <a:rPr lang="es-MX" dirty="0" err="1" smtClean="0"/>
              <a:t>testing</a:t>
            </a:r>
            <a:r>
              <a:rPr lang="es-MX" dirty="0" smtClean="0"/>
              <a:t> </a:t>
            </a:r>
            <a:r>
              <a:rPr lang="es-MX" dirty="0" err="1" smtClean="0"/>
              <a:t>is</a:t>
            </a:r>
            <a:r>
              <a:rPr lang="es-MX" dirty="0" smtClean="0"/>
              <a:t> </a:t>
            </a:r>
            <a:r>
              <a:rPr lang="es-MX" dirty="0" err="1" smtClean="0"/>
              <a:t>used</a:t>
            </a:r>
            <a:r>
              <a:rPr lang="es-MX" dirty="0" smtClean="0"/>
              <a:t> </a:t>
            </a:r>
            <a:r>
              <a:rPr lang="es-MX" dirty="0" err="1" smtClean="0"/>
              <a:t>to</a:t>
            </a:r>
            <a:r>
              <a:rPr lang="es-MX" dirty="0" smtClean="0"/>
              <a:t> </a:t>
            </a:r>
            <a:r>
              <a:rPr lang="es-MX" dirty="0" err="1" smtClean="0"/>
              <a:t>accept</a:t>
            </a:r>
            <a:r>
              <a:rPr lang="es-MX" dirty="0" smtClean="0"/>
              <a:t>/</a:t>
            </a:r>
            <a:r>
              <a:rPr lang="es-MX" dirty="0" err="1" smtClean="0"/>
              <a:t>rejct</a:t>
            </a:r>
            <a:r>
              <a:rPr lang="es-MX" dirty="0" smtClean="0"/>
              <a:t> </a:t>
            </a:r>
            <a:r>
              <a:rPr lang="es-MX" dirty="0" err="1" smtClean="0"/>
              <a:t>hypothesis</a:t>
            </a:r>
            <a:endParaRPr lang="es-MX" dirty="0" smtClean="0"/>
          </a:p>
          <a:p>
            <a:pPr lvl="1"/>
            <a:r>
              <a:rPr lang="es-MX" b="1" dirty="0" err="1" smtClean="0">
                <a:solidFill>
                  <a:srgbClr val="FF0000"/>
                </a:solidFill>
              </a:rPr>
              <a:t>Null</a:t>
            </a:r>
            <a:r>
              <a:rPr lang="es-MX" b="1" dirty="0" smtClean="0">
                <a:solidFill>
                  <a:srgbClr val="FF0000"/>
                </a:solidFill>
              </a:rPr>
              <a:t> </a:t>
            </a:r>
            <a:r>
              <a:rPr lang="es-MX" b="1" dirty="0" err="1" smtClean="0">
                <a:solidFill>
                  <a:srgbClr val="FF0000"/>
                </a:solidFill>
              </a:rPr>
              <a:t>hypothesis</a:t>
            </a:r>
            <a:r>
              <a:rPr lang="es-MX" dirty="0" smtClean="0"/>
              <a:t> (H</a:t>
            </a:r>
            <a:r>
              <a:rPr lang="es-MX" baseline="-25000" dirty="0" smtClean="0"/>
              <a:t>0</a:t>
            </a:r>
            <a:r>
              <a:rPr lang="es-MX" dirty="0" smtClean="0"/>
              <a:t>): </a:t>
            </a:r>
            <a:r>
              <a:rPr lang="es-MX" dirty="0" err="1" smtClean="0"/>
              <a:t>There</a:t>
            </a:r>
            <a:r>
              <a:rPr lang="es-MX" dirty="0" smtClean="0"/>
              <a:t> </a:t>
            </a:r>
            <a:r>
              <a:rPr lang="es-MX" dirty="0" err="1" smtClean="0"/>
              <a:t>is</a:t>
            </a:r>
            <a:r>
              <a:rPr lang="es-MX" dirty="0" smtClean="0"/>
              <a:t> </a:t>
            </a:r>
            <a:r>
              <a:rPr lang="es-MX" dirty="0" smtClean="0">
                <a:solidFill>
                  <a:srgbClr val="0099FF"/>
                </a:solidFill>
              </a:rPr>
              <a:t>no </a:t>
            </a:r>
            <a:r>
              <a:rPr lang="es-MX" dirty="0" err="1" smtClean="0">
                <a:solidFill>
                  <a:srgbClr val="0099FF"/>
                </a:solidFill>
              </a:rPr>
              <a:t>difference</a:t>
            </a:r>
            <a:r>
              <a:rPr lang="es-MX" dirty="0" smtClean="0"/>
              <a:t> </a:t>
            </a:r>
            <a:r>
              <a:rPr lang="es-MX" dirty="0" err="1" smtClean="0"/>
              <a:t>or</a:t>
            </a:r>
            <a:r>
              <a:rPr lang="es-MX" dirty="0" smtClean="0"/>
              <a:t> </a:t>
            </a:r>
            <a:r>
              <a:rPr lang="es-MX" dirty="0" err="1" smtClean="0"/>
              <a:t>relation</a:t>
            </a:r>
            <a:endParaRPr lang="es-MX" dirty="0" smtClean="0"/>
          </a:p>
          <a:p>
            <a:pPr lvl="2"/>
            <a:r>
              <a:rPr lang="es-MX" dirty="0" smtClean="0"/>
              <a:t>H</a:t>
            </a:r>
            <a:r>
              <a:rPr lang="es-MX" baseline="-25000" dirty="0" smtClean="0"/>
              <a:t>0</a:t>
            </a:r>
            <a:r>
              <a:rPr lang="es-MX" dirty="0" smtClean="0"/>
              <a:t>: μ</a:t>
            </a:r>
            <a:r>
              <a:rPr lang="es-MX" baseline="-25000" dirty="0" smtClean="0"/>
              <a:t>1</a:t>
            </a:r>
            <a:r>
              <a:rPr lang="es-MX" dirty="0" smtClean="0"/>
              <a:t>=</a:t>
            </a:r>
            <a:r>
              <a:rPr lang="el-GR" dirty="0" smtClean="0"/>
              <a:t>μ</a:t>
            </a:r>
            <a:r>
              <a:rPr lang="es-MX" baseline="-25000" dirty="0" smtClean="0"/>
              <a:t>2</a:t>
            </a:r>
          </a:p>
          <a:p>
            <a:pPr lvl="1"/>
            <a:r>
              <a:rPr lang="es-MX" b="1" dirty="0" err="1" smtClean="0">
                <a:solidFill>
                  <a:srgbClr val="FF0000"/>
                </a:solidFill>
              </a:rPr>
              <a:t>Alternative</a:t>
            </a:r>
            <a:r>
              <a:rPr lang="es-MX" b="1" dirty="0" smtClean="0">
                <a:solidFill>
                  <a:srgbClr val="FF0000"/>
                </a:solidFill>
              </a:rPr>
              <a:t> </a:t>
            </a:r>
            <a:r>
              <a:rPr lang="es-MX" b="1" dirty="0" err="1" smtClean="0">
                <a:solidFill>
                  <a:srgbClr val="FF0000"/>
                </a:solidFill>
              </a:rPr>
              <a:t>hypothesis</a:t>
            </a:r>
            <a:r>
              <a:rPr lang="es-MX" dirty="0" smtClean="0"/>
              <a:t> (H</a:t>
            </a:r>
            <a:r>
              <a:rPr lang="es-MX" baseline="-25000" dirty="0" smtClean="0"/>
              <a:t>a</a:t>
            </a:r>
            <a:r>
              <a:rPr lang="es-MX" dirty="0" smtClean="0"/>
              <a:t>): </a:t>
            </a:r>
            <a:r>
              <a:rPr lang="es-MX" dirty="0" err="1" smtClean="0"/>
              <a:t>There</a:t>
            </a:r>
            <a:r>
              <a:rPr lang="es-MX" dirty="0" smtClean="0"/>
              <a:t> </a:t>
            </a:r>
            <a:r>
              <a:rPr lang="es-MX" dirty="0" err="1" smtClean="0"/>
              <a:t>is</a:t>
            </a:r>
            <a:r>
              <a:rPr lang="es-MX" dirty="0" smtClean="0"/>
              <a:t> </a:t>
            </a:r>
            <a:r>
              <a:rPr lang="es-MX" dirty="0" err="1" smtClean="0">
                <a:solidFill>
                  <a:srgbClr val="0099FF"/>
                </a:solidFill>
              </a:rPr>
              <a:t>difference</a:t>
            </a:r>
            <a:r>
              <a:rPr lang="es-MX" dirty="0" smtClean="0"/>
              <a:t> </a:t>
            </a:r>
            <a:r>
              <a:rPr lang="es-MX" dirty="0" err="1" smtClean="0"/>
              <a:t>or</a:t>
            </a:r>
            <a:r>
              <a:rPr lang="es-MX" dirty="0" smtClean="0"/>
              <a:t> </a:t>
            </a:r>
            <a:r>
              <a:rPr lang="es-MX" dirty="0" err="1" smtClean="0"/>
              <a:t>relation</a:t>
            </a:r>
            <a:endParaRPr lang="es-MX" dirty="0" smtClean="0"/>
          </a:p>
          <a:p>
            <a:pPr lvl="2"/>
            <a:r>
              <a:rPr lang="es-MX" dirty="0" smtClean="0"/>
              <a:t>H</a:t>
            </a:r>
            <a:r>
              <a:rPr lang="es-MX" baseline="-25000" dirty="0" smtClean="0"/>
              <a:t>a</a:t>
            </a:r>
            <a:r>
              <a:rPr lang="es-MX" dirty="0" smtClean="0"/>
              <a:t>: μ</a:t>
            </a:r>
            <a:r>
              <a:rPr lang="es-MX" baseline="-25000" dirty="0" smtClean="0"/>
              <a:t>1</a:t>
            </a:r>
            <a:r>
              <a:rPr lang="es-MX" dirty="0" smtClean="0">
                <a:sym typeface="Symbol"/>
              </a:rPr>
              <a:t></a:t>
            </a:r>
            <a:r>
              <a:rPr lang="el-GR" dirty="0" smtClean="0"/>
              <a:t>μ</a:t>
            </a:r>
            <a:r>
              <a:rPr lang="es-MX" baseline="-25000" dirty="0" smtClean="0"/>
              <a:t>2</a:t>
            </a:r>
            <a:endParaRPr lang="es-MX" dirty="0" smtClean="0"/>
          </a:p>
          <a:p>
            <a:pPr lvl="1"/>
            <a:endParaRPr lang="es-MX" dirty="0" smtClean="0"/>
          </a:p>
          <a:p>
            <a:pPr lvl="1"/>
            <a:r>
              <a:rPr lang="es-MX" dirty="0" err="1" smtClean="0"/>
              <a:t>Example</a:t>
            </a:r>
            <a:r>
              <a:rPr lang="es-MX" dirty="0" smtClean="0"/>
              <a:t>:</a:t>
            </a:r>
          </a:p>
          <a:p>
            <a:pPr lvl="2"/>
            <a:r>
              <a:rPr lang="es-MX" dirty="0" err="1" smtClean="0"/>
              <a:t>Research</a:t>
            </a:r>
            <a:r>
              <a:rPr lang="es-MX" dirty="0" smtClean="0"/>
              <a:t> </a:t>
            </a:r>
            <a:r>
              <a:rPr lang="es-MX" dirty="0" err="1" smtClean="0"/>
              <a:t>question</a:t>
            </a:r>
            <a:r>
              <a:rPr lang="es-MX" dirty="0" smtClean="0"/>
              <a:t>: ¿Are </a:t>
            </a:r>
            <a:r>
              <a:rPr lang="es-MX" dirty="0" err="1" smtClean="0"/>
              <a:t>men</a:t>
            </a:r>
            <a:r>
              <a:rPr lang="es-MX" dirty="0" smtClean="0"/>
              <a:t> taller </a:t>
            </a:r>
            <a:r>
              <a:rPr lang="es-MX" dirty="0" err="1" smtClean="0"/>
              <a:t>than</a:t>
            </a:r>
            <a:r>
              <a:rPr lang="es-MX" dirty="0" smtClean="0"/>
              <a:t> </a:t>
            </a:r>
            <a:r>
              <a:rPr lang="es-MX" dirty="0" err="1" smtClean="0"/>
              <a:t>women</a:t>
            </a:r>
            <a:r>
              <a:rPr lang="es-MX" dirty="0" smtClean="0"/>
              <a:t>?</a:t>
            </a:r>
          </a:p>
          <a:p>
            <a:pPr lvl="3"/>
            <a:r>
              <a:rPr lang="es-MX" dirty="0" err="1" smtClean="0"/>
              <a:t>Null</a:t>
            </a:r>
            <a:r>
              <a:rPr lang="es-MX" dirty="0" smtClean="0"/>
              <a:t> </a:t>
            </a:r>
            <a:r>
              <a:rPr lang="es-MX" dirty="0" err="1" smtClean="0"/>
              <a:t>hypothesis</a:t>
            </a:r>
            <a:r>
              <a:rPr lang="es-MX" dirty="0" smtClean="0"/>
              <a:t>: </a:t>
            </a:r>
            <a:r>
              <a:rPr lang="es-MX" dirty="0" err="1" smtClean="0"/>
              <a:t>There</a:t>
            </a:r>
            <a:r>
              <a:rPr lang="es-MX" dirty="0" smtClean="0"/>
              <a:t> </a:t>
            </a:r>
            <a:r>
              <a:rPr lang="es-MX" dirty="0" err="1" smtClean="0"/>
              <a:t>is</a:t>
            </a:r>
            <a:r>
              <a:rPr lang="es-MX" dirty="0" smtClean="0"/>
              <a:t> no </a:t>
            </a:r>
            <a:r>
              <a:rPr lang="es-MX" dirty="0" err="1" smtClean="0"/>
              <a:t>height</a:t>
            </a:r>
            <a:r>
              <a:rPr lang="es-MX" dirty="0" smtClean="0"/>
              <a:t> </a:t>
            </a:r>
            <a:r>
              <a:rPr lang="es-MX" dirty="0" err="1" smtClean="0"/>
              <a:t>difference</a:t>
            </a:r>
            <a:r>
              <a:rPr lang="es-MX" dirty="0" smtClean="0"/>
              <a:t> </a:t>
            </a:r>
            <a:r>
              <a:rPr lang="es-MX" dirty="0" err="1" smtClean="0"/>
              <a:t>among</a:t>
            </a:r>
            <a:r>
              <a:rPr lang="es-MX" dirty="0" smtClean="0"/>
              <a:t> </a:t>
            </a:r>
            <a:r>
              <a:rPr lang="es-MX" dirty="0" err="1" smtClean="0"/>
              <a:t>genders</a:t>
            </a:r>
            <a:endParaRPr lang="es-MX" dirty="0" smtClean="0"/>
          </a:p>
          <a:p>
            <a:pPr lvl="3"/>
            <a:r>
              <a:rPr lang="es-MX" dirty="0" err="1" smtClean="0"/>
              <a:t>Alternative</a:t>
            </a:r>
            <a:r>
              <a:rPr lang="es-MX" dirty="0" smtClean="0"/>
              <a:t> </a:t>
            </a:r>
            <a:r>
              <a:rPr lang="es-MX" dirty="0" err="1" smtClean="0"/>
              <a:t>hypothesis</a:t>
            </a:r>
            <a:r>
              <a:rPr lang="es-MX" dirty="0" smtClean="0"/>
              <a:t>: </a:t>
            </a:r>
            <a:r>
              <a:rPr lang="es-MX" dirty="0" err="1" smtClean="0"/>
              <a:t>Gender</a:t>
            </a:r>
            <a:r>
              <a:rPr lang="es-MX" dirty="0" smtClean="0"/>
              <a:t> </a:t>
            </a:r>
            <a:r>
              <a:rPr lang="es-MX" dirty="0" err="1" smtClean="0"/>
              <a:t>makes</a:t>
            </a:r>
            <a:r>
              <a:rPr lang="es-MX" dirty="0" smtClean="0"/>
              <a:t> a </a:t>
            </a:r>
            <a:r>
              <a:rPr lang="es-MX" dirty="0" err="1" smtClean="0"/>
              <a:t>difference</a:t>
            </a:r>
            <a:r>
              <a:rPr lang="es-MX" dirty="0" smtClean="0"/>
              <a:t> in </a:t>
            </a:r>
            <a:r>
              <a:rPr lang="es-MX" dirty="0" err="1" smtClean="0"/>
              <a:t>height</a:t>
            </a:r>
            <a:r>
              <a:rPr lang="es-MX" dirty="0" smtClean="0"/>
              <a:t>.</a:t>
            </a:r>
            <a:endParaRPr lang="en-GB"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724650" y="1484784"/>
            <a:ext cx="2419350" cy="16002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660232" y="3212976"/>
            <a:ext cx="2295525" cy="1600200"/>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MX" dirty="0" err="1" smtClean="0"/>
              <a:t>Hypothesis</a:t>
            </a:r>
            <a:r>
              <a:rPr lang="es-MX" dirty="0" smtClean="0"/>
              <a:t> </a:t>
            </a:r>
            <a:r>
              <a:rPr lang="es-MX" dirty="0" err="1" smtClean="0"/>
              <a:t>Type</a:t>
            </a:r>
            <a:r>
              <a:rPr lang="es-MX" dirty="0" smtClean="0"/>
              <a:t> / </a:t>
            </a:r>
            <a:r>
              <a:rPr lang="es-MX" dirty="0" err="1" smtClean="0"/>
              <a:t>Directionality</a:t>
            </a:r>
            <a:r>
              <a:rPr lang="es-MX" dirty="0" smtClean="0"/>
              <a:t>:</a:t>
            </a:r>
            <a:br>
              <a:rPr lang="es-MX" dirty="0" smtClean="0"/>
            </a:br>
            <a:r>
              <a:rPr lang="es-MX" dirty="0" err="1" smtClean="0"/>
              <a:t>One</a:t>
            </a:r>
            <a:r>
              <a:rPr lang="es-MX" dirty="0" smtClean="0"/>
              <a:t>-</a:t>
            </a:r>
            <a:r>
              <a:rPr lang="es-MX" dirty="0" err="1" smtClean="0"/>
              <a:t>tail</a:t>
            </a:r>
            <a:r>
              <a:rPr lang="es-MX" dirty="0" smtClean="0"/>
              <a:t> vs </a:t>
            </a:r>
            <a:r>
              <a:rPr lang="es-MX" dirty="0" err="1" smtClean="0"/>
              <a:t>Two-tail</a:t>
            </a:r>
            <a:endParaRPr lang="en-GB" dirty="0"/>
          </a:p>
        </p:txBody>
      </p:sp>
      <p:sp>
        <p:nvSpPr>
          <p:cNvPr id="3" name="2 Marcador de contenido"/>
          <p:cNvSpPr>
            <a:spLocks noGrp="1"/>
          </p:cNvSpPr>
          <p:nvPr>
            <p:ph idx="1"/>
          </p:nvPr>
        </p:nvSpPr>
        <p:spPr/>
        <p:txBody>
          <a:bodyPr>
            <a:normAutofit fontScale="70000" lnSpcReduction="20000"/>
          </a:bodyPr>
          <a:lstStyle/>
          <a:p>
            <a:r>
              <a:rPr lang="es-MX" b="1" dirty="0" err="1" smtClean="0">
                <a:solidFill>
                  <a:srgbClr val="FF0000"/>
                </a:solidFill>
              </a:rPr>
              <a:t>One-tailed</a:t>
            </a:r>
            <a:r>
              <a:rPr lang="es-MX" dirty="0" smtClean="0"/>
              <a:t>: </a:t>
            </a:r>
            <a:r>
              <a:rPr lang="es-MX" dirty="0" err="1" smtClean="0"/>
              <a:t>Used</a:t>
            </a:r>
            <a:r>
              <a:rPr lang="es-MX" dirty="0" smtClean="0"/>
              <a:t> </a:t>
            </a:r>
            <a:r>
              <a:rPr lang="es-MX" dirty="0" err="1" smtClean="0"/>
              <a:t>for</a:t>
            </a:r>
            <a:r>
              <a:rPr lang="es-MX" dirty="0" smtClean="0"/>
              <a:t> </a:t>
            </a:r>
            <a:r>
              <a:rPr lang="es-MX" dirty="0" err="1" smtClean="0"/>
              <a:t>directional</a:t>
            </a:r>
            <a:r>
              <a:rPr lang="es-MX" dirty="0" smtClean="0"/>
              <a:t> </a:t>
            </a:r>
            <a:r>
              <a:rPr lang="es-MX" dirty="0" err="1" smtClean="0"/>
              <a:t>hypothesis</a:t>
            </a:r>
            <a:r>
              <a:rPr lang="es-MX" dirty="0" smtClean="0"/>
              <a:t> </a:t>
            </a:r>
            <a:r>
              <a:rPr lang="es-MX" dirty="0" err="1" smtClean="0"/>
              <a:t>testing</a:t>
            </a:r>
            <a:endParaRPr lang="es-MX" dirty="0" smtClean="0"/>
          </a:p>
          <a:p>
            <a:pPr lvl="1"/>
            <a:r>
              <a:rPr lang="es-MX" dirty="0" err="1" smtClean="0"/>
              <a:t>Alternative</a:t>
            </a:r>
            <a:r>
              <a:rPr lang="es-MX" dirty="0" smtClean="0"/>
              <a:t> </a:t>
            </a:r>
            <a:r>
              <a:rPr lang="es-MX" dirty="0" err="1" smtClean="0"/>
              <a:t>hypothesis</a:t>
            </a:r>
            <a:r>
              <a:rPr lang="es-MX" dirty="0" smtClean="0"/>
              <a:t>: </a:t>
            </a:r>
            <a:r>
              <a:rPr lang="es-MX" dirty="0" err="1" smtClean="0"/>
              <a:t>There</a:t>
            </a:r>
            <a:r>
              <a:rPr lang="es-MX" dirty="0" smtClean="0"/>
              <a:t> </a:t>
            </a:r>
            <a:r>
              <a:rPr lang="es-MX" dirty="0" err="1" smtClean="0"/>
              <a:t>is</a:t>
            </a:r>
            <a:r>
              <a:rPr lang="es-MX" dirty="0" smtClean="0"/>
              <a:t> a </a:t>
            </a:r>
            <a:r>
              <a:rPr lang="es-MX" dirty="0" err="1" smtClean="0"/>
              <a:t>difference</a:t>
            </a:r>
            <a:r>
              <a:rPr lang="es-MX" dirty="0" smtClean="0"/>
              <a:t> and </a:t>
            </a:r>
            <a:r>
              <a:rPr lang="es-MX" dirty="0" err="1" smtClean="0"/>
              <a:t>we</a:t>
            </a:r>
            <a:r>
              <a:rPr lang="es-MX" dirty="0" smtClean="0"/>
              <a:t> </a:t>
            </a:r>
            <a:r>
              <a:rPr lang="es-MX" dirty="0" err="1" smtClean="0"/>
              <a:t>anticipate</a:t>
            </a:r>
            <a:r>
              <a:rPr lang="es-MX" dirty="0" smtClean="0"/>
              <a:t> </a:t>
            </a:r>
            <a:r>
              <a:rPr lang="es-MX" dirty="0" err="1" smtClean="0"/>
              <a:t>the</a:t>
            </a:r>
            <a:r>
              <a:rPr lang="es-MX" dirty="0" smtClean="0"/>
              <a:t> </a:t>
            </a:r>
            <a:r>
              <a:rPr lang="es-MX" dirty="0" err="1" smtClean="0"/>
              <a:t>direction</a:t>
            </a:r>
            <a:r>
              <a:rPr lang="es-MX" dirty="0" smtClean="0"/>
              <a:t> of </a:t>
            </a:r>
            <a:r>
              <a:rPr lang="es-MX" dirty="0" err="1" smtClean="0"/>
              <a:t>that</a:t>
            </a:r>
            <a:r>
              <a:rPr lang="es-MX" dirty="0" smtClean="0"/>
              <a:t> </a:t>
            </a:r>
            <a:r>
              <a:rPr lang="es-MX" dirty="0" err="1" smtClean="0"/>
              <a:t>difference</a:t>
            </a:r>
            <a:endParaRPr lang="es-MX" dirty="0" smtClean="0"/>
          </a:p>
          <a:p>
            <a:pPr lvl="1"/>
            <a:r>
              <a:rPr lang="es-MX" dirty="0" smtClean="0"/>
              <a:t>H</a:t>
            </a:r>
            <a:r>
              <a:rPr lang="es-MX" baseline="-25000" dirty="0" smtClean="0"/>
              <a:t>a</a:t>
            </a:r>
            <a:r>
              <a:rPr lang="es-MX" dirty="0" smtClean="0"/>
              <a:t>: μ</a:t>
            </a:r>
            <a:r>
              <a:rPr lang="es-MX" baseline="-25000" dirty="0" smtClean="0"/>
              <a:t>1</a:t>
            </a:r>
            <a:r>
              <a:rPr lang="es-MX" dirty="0" smtClean="0">
                <a:sym typeface="Symbol"/>
              </a:rPr>
              <a:t>&lt;</a:t>
            </a:r>
            <a:r>
              <a:rPr lang="el-GR" dirty="0" smtClean="0"/>
              <a:t>μ</a:t>
            </a:r>
            <a:r>
              <a:rPr lang="es-MX" baseline="-25000" dirty="0" smtClean="0"/>
              <a:t>2</a:t>
            </a:r>
            <a:endParaRPr lang="es-MX" dirty="0" smtClean="0"/>
          </a:p>
          <a:p>
            <a:pPr lvl="1"/>
            <a:r>
              <a:rPr lang="es-MX" dirty="0" smtClean="0"/>
              <a:t>H</a:t>
            </a:r>
            <a:r>
              <a:rPr lang="es-MX" baseline="-25000" dirty="0" smtClean="0"/>
              <a:t>a</a:t>
            </a:r>
            <a:r>
              <a:rPr lang="es-MX" dirty="0" smtClean="0"/>
              <a:t>: μ</a:t>
            </a:r>
            <a:r>
              <a:rPr lang="es-MX" baseline="-25000" dirty="0" smtClean="0"/>
              <a:t>1</a:t>
            </a:r>
            <a:r>
              <a:rPr lang="es-MX" dirty="0" smtClean="0">
                <a:sym typeface="Symbol"/>
              </a:rPr>
              <a:t>&gt;</a:t>
            </a:r>
            <a:r>
              <a:rPr lang="el-GR" dirty="0" smtClean="0"/>
              <a:t>μ</a:t>
            </a:r>
            <a:r>
              <a:rPr lang="es-MX" baseline="-25000" dirty="0" smtClean="0"/>
              <a:t>2</a:t>
            </a:r>
            <a:endParaRPr lang="es-MX" dirty="0" smtClean="0"/>
          </a:p>
          <a:p>
            <a:pPr>
              <a:buNone/>
            </a:pPr>
            <a:endParaRPr lang="es-MX" dirty="0" smtClean="0"/>
          </a:p>
          <a:p>
            <a:r>
              <a:rPr lang="es-MX" b="1" dirty="0" err="1" smtClean="0">
                <a:solidFill>
                  <a:srgbClr val="FF0000"/>
                </a:solidFill>
              </a:rPr>
              <a:t>Two-tailed</a:t>
            </a:r>
            <a:r>
              <a:rPr lang="es-MX" dirty="0" smtClean="0"/>
              <a:t>: </a:t>
            </a:r>
            <a:r>
              <a:rPr lang="es-MX" dirty="0" err="1" smtClean="0"/>
              <a:t>Used</a:t>
            </a:r>
            <a:r>
              <a:rPr lang="es-MX" dirty="0" smtClean="0"/>
              <a:t> </a:t>
            </a:r>
            <a:r>
              <a:rPr lang="es-MX" dirty="0" err="1" smtClean="0"/>
              <a:t>for</a:t>
            </a:r>
            <a:r>
              <a:rPr lang="es-MX" dirty="0" smtClean="0"/>
              <a:t> non-</a:t>
            </a:r>
            <a:r>
              <a:rPr lang="es-MX" dirty="0" err="1" smtClean="0"/>
              <a:t>directional</a:t>
            </a:r>
            <a:r>
              <a:rPr lang="es-MX" dirty="0" smtClean="0"/>
              <a:t> </a:t>
            </a:r>
            <a:r>
              <a:rPr lang="es-MX" dirty="0" err="1" smtClean="0"/>
              <a:t>hypothesis</a:t>
            </a:r>
            <a:r>
              <a:rPr lang="es-MX" dirty="0" smtClean="0"/>
              <a:t> </a:t>
            </a:r>
            <a:r>
              <a:rPr lang="es-MX" dirty="0" err="1" smtClean="0"/>
              <a:t>testing</a:t>
            </a:r>
            <a:endParaRPr lang="es-MX" dirty="0" smtClean="0"/>
          </a:p>
          <a:p>
            <a:pPr lvl="1"/>
            <a:r>
              <a:rPr lang="es-MX" dirty="0" err="1" smtClean="0"/>
              <a:t>Alternative</a:t>
            </a:r>
            <a:r>
              <a:rPr lang="es-MX" dirty="0" smtClean="0"/>
              <a:t> </a:t>
            </a:r>
            <a:r>
              <a:rPr lang="es-MX" dirty="0" err="1" smtClean="0"/>
              <a:t>hypothesis</a:t>
            </a:r>
            <a:r>
              <a:rPr lang="es-MX" dirty="0" smtClean="0"/>
              <a:t>: </a:t>
            </a:r>
            <a:r>
              <a:rPr lang="es-MX" dirty="0" err="1" smtClean="0"/>
              <a:t>There</a:t>
            </a:r>
            <a:r>
              <a:rPr lang="es-MX" dirty="0" smtClean="0"/>
              <a:t> </a:t>
            </a:r>
            <a:r>
              <a:rPr lang="es-MX" dirty="0" err="1" smtClean="0"/>
              <a:t>is</a:t>
            </a:r>
            <a:r>
              <a:rPr lang="es-MX" dirty="0" smtClean="0"/>
              <a:t> a </a:t>
            </a:r>
            <a:r>
              <a:rPr lang="es-MX" dirty="0" err="1" smtClean="0"/>
              <a:t>difference</a:t>
            </a:r>
            <a:r>
              <a:rPr lang="es-MX" dirty="0" smtClean="0"/>
              <a:t> </a:t>
            </a:r>
            <a:r>
              <a:rPr lang="es-MX" dirty="0" err="1" smtClean="0"/>
              <a:t>but</a:t>
            </a:r>
            <a:r>
              <a:rPr lang="es-MX" dirty="0" smtClean="0"/>
              <a:t> </a:t>
            </a:r>
            <a:r>
              <a:rPr lang="es-MX" dirty="0" err="1" smtClean="0"/>
              <a:t>we</a:t>
            </a:r>
            <a:r>
              <a:rPr lang="es-MX" dirty="0" smtClean="0"/>
              <a:t> do </a:t>
            </a:r>
            <a:r>
              <a:rPr lang="es-MX" dirty="0" err="1" smtClean="0"/>
              <a:t>not</a:t>
            </a:r>
            <a:r>
              <a:rPr lang="es-MX" dirty="0" smtClean="0"/>
              <a:t> </a:t>
            </a:r>
            <a:r>
              <a:rPr lang="es-MX" dirty="0" err="1" smtClean="0"/>
              <a:t>anticipate</a:t>
            </a:r>
            <a:r>
              <a:rPr lang="es-MX" dirty="0" smtClean="0"/>
              <a:t> </a:t>
            </a:r>
            <a:r>
              <a:rPr lang="es-MX" dirty="0" err="1" smtClean="0"/>
              <a:t>the</a:t>
            </a:r>
            <a:r>
              <a:rPr lang="es-MX" dirty="0" smtClean="0"/>
              <a:t> </a:t>
            </a:r>
            <a:r>
              <a:rPr lang="es-MX" dirty="0" err="1" smtClean="0"/>
              <a:t>direction</a:t>
            </a:r>
            <a:r>
              <a:rPr lang="es-MX" dirty="0" smtClean="0"/>
              <a:t> of </a:t>
            </a:r>
            <a:r>
              <a:rPr lang="es-MX" dirty="0" err="1" smtClean="0"/>
              <a:t>that</a:t>
            </a:r>
            <a:r>
              <a:rPr lang="es-MX" dirty="0" smtClean="0"/>
              <a:t> </a:t>
            </a:r>
            <a:r>
              <a:rPr lang="es-MX" dirty="0" err="1" smtClean="0"/>
              <a:t>difference</a:t>
            </a:r>
            <a:endParaRPr lang="es-MX" dirty="0" smtClean="0"/>
          </a:p>
          <a:p>
            <a:pPr lvl="1"/>
            <a:r>
              <a:rPr lang="es-MX" dirty="0" smtClean="0"/>
              <a:t>H</a:t>
            </a:r>
            <a:r>
              <a:rPr lang="es-MX" baseline="-25000" dirty="0" smtClean="0"/>
              <a:t>a</a:t>
            </a:r>
            <a:r>
              <a:rPr lang="es-MX" dirty="0" smtClean="0"/>
              <a:t>: μ</a:t>
            </a:r>
            <a:r>
              <a:rPr lang="es-MX" baseline="-25000" dirty="0" smtClean="0"/>
              <a:t>1</a:t>
            </a:r>
            <a:r>
              <a:rPr lang="es-MX" dirty="0" smtClean="0">
                <a:sym typeface="Symbol"/>
              </a:rPr>
              <a:t></a:t>
            </a:r>
            <a:r>
              <a:rPr lang="el-GR" dirty="0" smtClean="0"/>
              <a:t>μ</a:t>
            </a:r>
            <a:r>
              <a:rPr lang="es-MX" baseline="-25000" dirty="0" smtClean="0"/>
              <a:t>2</a:t>
            </a:r>
            <a:endParaRPr lang="es-MX" dirty="0" smtClean="0"/>
          </a:p>
          <a:p>
            <a:endParaRPr lang="es-MX" dirty="0" smtClean="0"/>
          </a:p>
          <a:p>
            <a:r>
              <a:rPr lang="es-MX" dirty="0" err="1" smtClean="0"/>
              <a:t>Example</a:t>
            </a:r>
            <a:r>
              <a:rPr lang="es-MX" dirty="0" smtClean="0"/>
              <a:t>:</a:t>
            </a:r>
          </a:p>
          <a:p>
            <a:pPr lvl="1"/>
            <a:r>
              <a:rPr lang="es-MX" dirty="0" err="1" smtClean="0"/>
              <a:t>Research</a:t>
            </a:r>
            <a:r>
              <a:rPr lang="es-MX" dirty="0" smtClean="0"/>
              <a:t> </a:t>
            </a:r>
            <a:r>
              <a:rPr lang="es-MX" dirty="0" err="1" smtClean="0"/>
              <a:t>question</a:t>
            </a:r>
            <a:r>
              <a:rPr lang="es-MX" dirty="0" smtClean="0"/>
              <a:t>: ¿Are </a:t>
            </a:r>
            <a:r>
              <a:rPr lang="es-MX" dirty="0" err="1" smtClean="0"/>
              <a:t>men</a:t>
            </a:r>
            <a:r>
              <a:rPr lang="es-MX" dirty="0" smtClean="0"/>
              <a:t> taller </a:t>
            </a:r>
            <a:r>
              <a:rPr lang="es-MX" dirty="0" err="1" smtClean="0"/>
              <a:t>than</a:t>
            </a:r>
            <a:r>
              <a:rPr lang="es-MX" dirty="0" smtClean="0"/>
              <a:t> </a:t>
            </a:r>
            <a:r>
              <a:rPr lang="es-MX" dirty="0" err="1" smtClean="0"/>
              <a:t>women</a:t>
            </a:r>
            <a:r>
              <a:rPr lang="es-MX" dirty="0" smtClean="0"/>
              <a:t>?</a:t>
            </a:r>
          </a:p>
          <a:p>
            <a:pPr lvl="2"/>
            <a:r>
              <a:rPr lang="es-MX" dirty="0" err="1" smtClean="0"/>
              <a:t>Null</a:t>
            </a:r>
            <a:r>
              <a:rPr lang="es-MX" dirty="0" smtClean="0"/>
              <a:t> </a:t>
            </a:r>
            <a:r>
              <a:rPr lang="es-MX" dirty="0" err="1" smtClean="0"/>
              <a:t>hypothesis</a:t>
            </a:r>
            <a:r>
              <a:rPr lang="es-MX" dirty="0" smtClean="0"/>
              <a:t>: </a:t>
            </a:r>
            <a:r>
              <a:rPr lang="es-MX" dirty="0" err="1" smtClean="0"/>
              <a:t>There</a:t>
            </a:r>
            <a:r>
              <a:rPr lang="es-MX" dirty="0" smtClean="0"/>
              <a:t> </a:t>
            </a:r>
            <a:r>
              <a:rPr lang="es-MX" dirty="0" err="1" smtClean="0"/>
              <a:t>is</a:t>
            </a:r>
            <a:r>
              <a:rPr lang="es-MX" dirty="0" smtClean="0"/>
              <a:t> no </a:t>
            </a:r>
            <a:r>
              <a:rPr lang="es-MX" dirty="0" err="1" smtClean="0"/>
              <a:t>height</a:t>
            </a:r>
            <a:r>
              <a:rPr lang="es-MX" dirty="0" smtClean="0"/>
              <a:t> </a:t>
            </a:r>
            <a:r>
              <a:rPr lang="es-MX" dirty="0" err="1" smtClean="0"/>
              <a:t>difference</a:t>
            </a:r>
            <a:r>
              <a:rPr lang="es-MX" dirty="0" smtClean="0"/>
              <a:t> </a:t>
            </a:r>
            <a:r>
              <a:rPr lang="es-MX" dirty="0" err="1" smtClean="0"/>
              <a:t>among</a:t>
            </a:r>
            <a:r>
              <a:rPr lang="es-MX" dirty="0" smtClean="0"/>
              <a:t> </a:t>
            </a:r>
            <a:r>
              <a:rPr lang="es-MX" dirty="0" err="1" smtClean="0"/>
              <a:t>genders</a:t>
            </a:r>
            <a:endParaRPr lang="es-MX" dirty="0" smtClean="0"/>
          </a:p>
          <a:p>
            <a:pPr lvl="2"/>
            <a:r>
              <a:rPr lang="es-MX" dirty="0" err="1" smtClean="0"/>
              <a:t>Alternative</a:t>
            </a:r>
            <a:r>
              <a:rPr lang="es-MX" dirty="0" smtClean="0"/>
              <a:t> </a:t>
            </a:r>
            <a:r>
              <a:rPr lang="es-MX" dirty="0" err="1" smtClean="0"/>
              <a:t>hypothesis</a:t>
            </a:r>
            <a:r>
              <a:rPr lang="es-MX" dirty="0" smtClean="0"/>
              <a:t>:</a:t>
            </a:r>
          </a:p>
          <a:p>
            <a:pPr lvl="3"/>
            <a:r>
              <a:rPr lang="es-MX" dirty="0" err="1" smtClean="0"/>
              <a:t>One</a:t>
            </a:r>
            <a:r>
              <a:rPr lang="es-MX" dirty="0" smtClean="0"/>
              <a:t> </a:t>
            </a:r>
            <a:r>
              <a:rPr lang="es-MX" dirty="0" err="1" smtClean="0"/>
              <a:t>tail</a:t>
            </a:r>
            <a:r>
              <a:rPr lang="es-MX" dirty="0" smtClean="0"/>
              <a:t>: </a:t>
            </a:r>
            <a:r>
              <a:rPr lang="es-MX" dirty="0" err="1" smtClean="0"/>
              <a:t>Men</a:t>
            </a:r>
            <a:r>
              <a:rPr lang="es-MX" dirty="0" smtClean="0"/>
              <a:t> are taller </a:t>
            </a:r>
            <a:r>
              <a:rPr lang="es-MX" dirty="0" err="1" smtClean="0"/>
              <a:t>than</a:t>
            </a:r>
            <a:r>
              <a:rPr lang="es-MX" dirty="0" smtClean="0"/>
              <a:t> </a:t>
            </a:r>
            <a:r>
              <a:rPr lang="es-MX" dirty="0" err="1" smtClean="0"/>
              <a:t>women</a:t>
            </a:r>
            <a:endParaRPr lang="es-MX" dirty="0" smtClean="0"/>
          </a:p>
          <a:p>
            <a:pPr lvl="3"/>
            <a:r>
              <a:rPr lang="es-MX" dirty="0" err="1" smtClean="0"/>
              <a:t>Two</a:t>
            </a:r>
            <a:r>
              <a:rPr lang="es-MX" dirty="0" smtClean="0"/>
              <a:t> </a:t>
            </a:r>
            <a:r>
              <a:rPr lang="es-MX" dirty="0" err="1" smtClean="0"/>
              <a:t>tail</a:t>
            </a:r>
            <a:r>
              <a:rPr lang="es-MX" dirty="0" smtClean="0"/>
              <a:t>: </a:t>
            </a:r>
            <a:r>
              <a:rPr lang="es-MX" dirty="0" err="1" smtClean="0"/>
              <a:t>One</a:t>
            </a:r>
            <a:r>
              <a:rPr lang="es-MX" dirty="0" smtClean="0"/>
              <a:t> </a:t>
            </a:r>
            <a:r>
              <a:rPr lang="es-MX" dirty="0" err="1" smtClean="0"/>
              <a:t>gender</a:t>
            </a:r>
            <a:r>
              <a:rPr lang="es-MX" dirty="0" smtClean="0"/>
              <a:t> </a:t>
            </a:r>
            <a:r>
              <a:rPr lang="es-MX" dirty="0" err="1" smtClean="0"/>
              <a:t>is</a:t>
            </a:r>
            <a:r>
              <a:rPr lang="es-MX" dirty="0" smtClean="0"/>
              <a:t> taller </a:t>
            </a:r>
            <a:r>
              <a:rPr lang="es-MX" dirty="0" err="1" smtClean="0"/>
              <a:t>than</a:t>
            </a:r>
            <a:r>
              <a:rPr lang="es-MX" dirty="0" smtClean="0"/>
              <a:t> </a:t>
            </a:r>
            <a:r>
              <a:rPr lang="es-MX" dirty="0" err="1" smtClean="0"/>
              <a:t>the</a:t>
            </a:r>
            <a:r>
              <a:rPr lang="es-MX" dirty="0" smtClean="0"/>
              <a:t> </a:t>
            </a:r>
            <a:r>
              <a:rPr lang="es-MX" dirty="0" err="1" smtClean="0"/>
              <a:t>other</a:t>
            </a:r>
            <a:r>
              <a:rPr lang="es-MX" dirty="0" smtClean="0"/>
              <a:t>.</a:t>
            </a:r>
            <a:endParaRPr lang="en-GB" dirty="0" smtClean="0"/>
          </a:p>
          <a:p>
            <a:endParaRPr lang="en-GB" dirty="0"/>
          </a:p>
        </p:txBody>
      </p:sp>
      <p:sp>
        <p:nvSpPr>
          <p:cNvPr id="6" name="5 CuadroTexto"/>
          <p:cNvSpPr txBox="1"/>
          <p:nvPr/>
        </p:nvSpPr>
        <p:spPr>
          <a:xfrm>
            <a:off x="2060714" y="6488668"/>
            <a:ext cx="7083286" cy="369332"/>
          </a:xfrm>
          <a:prstGeom prst="rect">
            <a:avLst/>
          </a:prstGeom>
          <a:noFill/>
        </p:spPr>
        <p:txBody>
          <a:bodyPr wrap="none" rtlCol="0">
            <a:spAutoFit/>
          </a:bodyPr>
          <a:lstStyle/>
          <a:p>
            <a:r>
              <a:rPr lang="es-MX" dirty="0" smtClean="0"/>
              <a:t>[Figures </a:t>
            </a:r>
            <a:r>
              <a:rPr lang="es-MX" dirty="0" err="1" smtClean="0"/>
              <a:t>from</a:t>
            </a:r>
            <a:r>
              <a:rPr lang="es-MX" dirty="0" smtClean="0"/>
              <a:t>: http://www.mathsrevision.net/alevel/pages.php?page=64]</a:t>
            </a:r>
            <a:endParaRPr lang="en-GB"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Significance</a:t>
            </a:r>
            <a:r>
              <a:rPr lang="es-MX" dirty="0" smtClean="0"/>
              <a:t> </a:t>
            </a:r>
            <a:r>
              <a:rPr lang="es-MX" dirty="0" err="1" smtClean="0"/>
              <a:t>Level</a:t>
            </a:r>
            <a:r>
              <a:rPr lang="es-MX" dirty="0" smtClean="0"/>
              <a:t> (</a:t>
            </a:r>
            <a:r>
              <a:rPr lang="el-GR" dirty="0" smtClean="0"/>
              <a:t>α</a:t>
            </a:r>
            <a:r>
              <a:rPr lang="es-MX" dirty="0" smtClean="0"/>
              <a:t>)</a:t>
            </a:r>
            <a:br>
              <a:rPr lang="es-MX" dirty="0" smtClean="0"/>
            </a:br>
            <a:r>
              <a:rPr lang="es-MX" dirty="0" smtClean="0"/>
              <a:t>and test </a:t>
            </a:r>
            <a:r>
              <a:rPr lang="es-MX" dirty="0" err="1" smtClean="0"/>
              <a:t>power</a:t>
            </a:r>
            <a:r>
              <a:rPr lang="es-MX" dirty="0" smtClean="0"/>
              <a:t> (1-</a:t>
            </a:r>
            <a:r>
              <a:rPr lang="el-GR" dirty="0" smtClean="0"/>
              <a:t>β</a:t>
            </a:r>
            <a:r>
              <a:rPr lang="es-MX" dirty="0" smtClean="0"/>
              <a:t>)</a:t>
            </a:r>
            <a:endParaRPr lang="en-GB" dirty="0"/>
          </a:p>
        </p:txBody>
      </p:sp>
      <p:graphicFrame>
        <p:nvGraphicFramePr>
          <p:cNvPr id="4" name="3 Marcador de contenido"/>
          <p:cNvGraphicFramePr>
            <a:graphicFrameLocks noGrp="1"/>
          </p:cNvGraphicFramePr>
          <p:nvPr>
            <p:ph sz="half" idx="1"/>
          </p:nvPr>
        </p:nvGraphicFramePr>
        <p:xfrm>
          <a:off x="457200" y="1600200"/>
          <a:ext cx="4038600" cy="1920240"/>
        </p:xfrm>
        <a:graphic>
          <a:graphicData uri="http://schemas.openxmlformats.org/drawingml/2006/table">
            <a:tbl>
              <a:tblPr firstRow="1" bandRow="1">
                <a:tableStyleId>{5C22544A-7EE6-4342-B048-85BDC9FD1C3A}</a:tableStyleId>
              </a:tblPr>
              <a:tblGrid>
                <a:gridCol w="1346200"/>
                <a:gridCol w="1346200"/>
                <a:gridCol w="1346200"/>
              </a:tblGrid>
              <a:tr h="370840">
                <a:tc>
                  <a:txBody>
                    <a:bodyPr/>
                    <a:lstStyle/>
                    <a:p>
                      <a:r>
                        <a:rPr lang="es-MX" dirty="0" err="1" smtClean="0"/>
                        <a:t>Decision</a:t>
                      </a:r>
                      <a:r>
                        <a:rPr lang="es-MX" dirty="0" smtClean="0"/>
                        <a:t> \ </a:t>
                      </a:r>
                      <a:r>
                        <a:rPr lang="es-MX" dirty="0" err="1" smtClean="0"/>
                        <a:t>Reality</a:t>
                      </a:r>
                      <a:endParaRPr lang="en-GB" dirty="0"/>
                    </a:p>
                  </a:txBody>
                  <a:tcPr marL="44873" marR="44873"/>
                </a:tc>
                <a:tc>
                  <a:txBody>
                    <a:bodyPr/>
                    <a:lstStyle/>
                    <a:p>
                      <a:pPr algn="ctr"/>
                      <a:r>
                        <a:rPr lang="es-MX" dirty="0" smtClean="0"/>
                        <a:t>H</a:t>
                      </a:r>
                      <a:r>
                        <a:rPr lang="es-MX" baseline="-25000" dirty="0" smtClean="0"/>
                        <a:t>0 </a:t>
                      </a:r>
                      <a:r>
                        <a:rPr lang="es-MX" dirty="0" smtClean="0"/>
                        <a:t>true / H</a:t>
                      </a:r>
                      <a:r>
                        <a:rPr lang="es-MX" baseline="-25000" dirty="0" smtClean="0"/>
                        <a:t>a</a:t>
                      </a:r>
                      <a:r>
                        <a:rPr lang="es-MX" dirty="0" smtClean="0"/>
                        <a:t> False</a:t>
                      </a:r>
                      <a:endParaRPr lang="en-GB" dirty="0"/>
                    </a:p>
                  </a:txBody>
                  <a:tcPr marL="44873" marR="44873"/>
                </a:tc>
                <a:tc>
                  <a:txBody>
                    <a:bodyPr/>
                    <a:lstStyle/>
                    <a:p>
                      <a:pPr algn="ctr"/>
                      <a:r>
                        <a:rPr lang="es-MX" dirty="0" smtClean="0"/>
                        <a:t>H</a:t>
                      </a:r>
                      <a:r>
                        <a:rPr lang="es-MX" baseline="-25000" dirty="0" smtClean="0"/>
                        <a:t>0 </a:t>
                      </a:r>
                      <a:r>
                        <a:rPr lang="es-MX" dirty="0" smtClean="0"/>
                        <a:t>false</a:t>
                      </a:r>
                      <a:r>
                        <a:rPr lang="es-MX" baseline="0" dirty="0" smtClean="0"/>
                        <a:t> / H</a:t>
                      </a:r>
                      <a:r>
                        <a:rPr lang="es-MX" baseline="-25000" dirty="0" smtClean="0"/>
                        <a:t>a</a:t>
                      </a:r>
                      <a:r>
                        <a:rPr lang="es-MX" baseline="0" dirty="0" smtClean="0"/>
                        <a:t> true</a:t>
                      </a:r>
                      <a:endParaRPr lang="en-GB" dirty="0"/>
                    </a:p>
                  </a:txBody>
                  <a:tcPr marL="44873" marR="44873"/>
                </a:tc>
              </a:tr>
              <a:tr h="370840">
                <a:tc>
                  <a:txBody>
                    <a:bodyPr/>
                    <a:lstStyle/>
                    <a:p>
                      <a:r>
                        <a:rPr lang="es-MX" dirty="0" err="1" smtClean="0"/>
                        <a:t>Accept</a:t>
                      </a:r>
                      <a:r>
                        <a:rPr lang="es-MX" dirty="0" smtClean="0"/>
                        <a:t> H</a:t>
                      </a:r>
                      <a:r>
                        <a:rPr lang="es-MX" baseline="-25000" dirty="0" smtClean="0"/>
                        <a:t>0</a:t>
                      </a:r>
                      <a:r>
                        <a:rPr lang="es-MX" dirty="0" smtClean="0"/>
                        <a:t>; </a:t>
                      </a:r>
                      <a:r>
                        <a:rPr lang="es-MX" dirty="0" err="1" smtClean="0"/>
                        <a:t>Reject</a:t>
                      </a:r>
                      <a:r>
                        <a:rPr lang="es-MX" dirty="0" smtClean="0"/>
                        <a:t> H</a:t>
                      </a:r>
                      <a:r>
                        <a:rPr lang="es-MX" baseline="-25000" dirty="0" smtClean="0"/>
                        <a:t>a</a:t>
                      </a:r>
                      <a:endParaRPr lang="en-GB" baseline="-25000" dirty="0"/>
                    </a:p>
                  </a:txBody>
                  <a:tcPr marL="44873" marR="44873" anchor="ctr"/>
                </a:tc>
                <a:tc>
                  <a:txBody>
                    <a:bodyPr/>
                    <a:lstStyle/>
                    <a:p>
                      <a:pPr algn="ctr"/>
                      <a:r>
                        <a:rPr lang="es-MX" dirty="0" smtClean="0"/>
                        <a:t>Ok</a:t>
                      </a:r>
                    </a:p>
                    <a:p>
                      <a:pPr algn="ctr"/>
                      <a:r>
                        <a:rPr lang="es-MX" dirty="0" smtClean="0"/>
                        <a:t>(</a:t>
                      </a:r>
                      <a:r>
                        <a:rPr lang="es-MX" dirty="0" smtClean="0">
                          <a:solidFill>
                            <a:srgbClr val="FF0000"/>
                          </a:solidFill>
                        </a:rPr>
                        <a:t>p=1-</a:t>
                      </a:r>
                      <a:r>
                        <a:rPr lang="el-GR" dirty="0" smtClean="0">
                          <a:solidFill>
                            <a:srgbClr val="FF0000"/>
                          </a:solidFill>
                        </a:rPr>
                        <a:t>α</a:t>
                      </a:r>
                      <a:r>
                        <a:rPr lang="es-MX" dirty="0" smtClean="0"/>
                        <a:t>)</a:t>
                      </a:r>
                      <a:endParaRPr lang="en-GB" dirty="0"/>
                    </a:p>
                  </a:txBody>
                  <a:tcPr marL="44873" marR="44873"/>
                </a:tc>
                <a:tc>
                  <a:txBody>
                    <a:bodyPr/>
                    <a:lstStyle/>
                    <a:p>
                      <a:pPr algn="ctr"/>
                      <a:r>
                        <a:rPr lang="es-MX" dirty="0" err="1" smtClean="0"/>
                        <a:t>Type</a:t>
                      </a:r>
                      <a:r>
                        <a:rPr lang="es-MX" dirty="0" smtClean="0"/>
                        <a:t> II Error</a:t>
                      </a:r>
                    </a:p>
                    <a:p>
                      <a:pPr algn="ctr"/>
                      <a:r>
                        <a:rPr lang="es-MX" dirty="0" smtClean="0"/>
                        <a:t>(</a:t>
                      </a:r>
                      <a:r>
                        <a:rPr lang="el-GR" dirty="0" smtClean="0"/>
                        <a:t>β</a:t>
                      </a:r>
                      <a:r>
                        <a:rPr lang="es-MX" dirty="0" smtClean="0"/>
                        <a:t>)</a:t>
                      </a:r>
                      <a:endParaRPr lang="en-GB" dirty="0"/>
                    </a:p>
                  </a:txBody>
                  <a:tcPr marL="44873" marR="44873"/>
                </a:tc>
              </a:tr>
              <a:tr h="370840">
                <a:tc>
                  <a:txBody>
                    <a:bodyPr/>
                    <a:lstStyle/>
                    <a:p>
                      <a:r>
                        <a:rPr lang="es-MX" dirty="0" err="1" smtClean="0"/>
                        <a:t>Reject</a:t>
                      </a:r>
                      <a:r>
                        <a:rPr lang="es-MX" dirty="0" smtClean="0"/>
                        <a:t> H</a:t>
                      </a:r>
                      <a:r>
                        <a:rPr lang="es-MX" baseline="-25000" dirty="0" smtClean="0"/>
                        <a:t>0</a:t>
                      </a:r>
                      <a:r>
                        <a:rPr lang="es-MX" dirty="0" smtClean="0"/>
                        <a:t>; </a:t>
                      </a:r>
                      <a:r>
                        <a:rPr lang="es-MX" dirty="0" err="1" smtClean="0"/>
                        <a:t>Accept</a:t>
                      </a:r>
                      <a:r>
                        <a:rPr lang="es-MX" dirty="0" smtClean="0"/>
                        <a:t> H</a:t>
                      </a:r>
                      <a:r>
                        <a:rPr lang="es-MX" baseline="-25000" dirty="0" smtClean="0"/>
                        <a:t>a</a:t>
                      </a:r>
                      <a:endParaRPr lang="en-GB" baseline="-25000" dirty="0"/>
                    </a:p>
                  </a:txBody>
                  <a:tcPr marL="44873" marR="44873" anchor="ctr"/>
                </a:tc>
                <a:tc>
                  <a:txBody>
                    <a:bodyPr/>
                    <a:lstStyle/>
                    <a:p>
                      <a:pPr algn="ctr"/>
                      <a:r>
                        <a:rPr lang="es-MX" dirty="0" err="1" smtClean="0"/>
                        <a:t>Type</a:t>
                      </a:r>
                      <a:r>
                        <a:rPr lang="es-MX" dirty="0" smtClean="0"/>
                        <a:t> I Error</a:t>
                      </a:r>
                    </a:p>
                    <a:p>
                      <a:pPr algn="ctr"/>
                      <a:r>
                        <a:rPr lang="es-MX" dirty="0" smtClean="0"/>
                        <a:t>(p=</a:t>
                      </a:r>
                      <a:r>
                        <a:rPr lang="el-GR" dirty="0" smtClean="0"/>
                        <a:t>α</a:t>
                      </a:r>
                      <a:r>
                        <a:rPr lang="es-MX" dirty="0" smtClean="0"/>
                        <a:t>)</a:t>
                      </a:r>
                      <a:endParaRPr lang="en-GB" dirty="0"/>
                    </a:p>
                  </a:txBody>
                  <a:tcPr marL="44873" marR="44873"/>
                </a:tc>
                <a:tc>
                  <a:txBody>
                    <a:bodyPr/>
                    <a:lstStyle/>
                    <a:p>
                      <a:pPr algn="ctr"/>
                      <a:r>
                        <a:rPr lang="es-MX" dirty="0" smtClean="0"/>
                        <a:t>Ok</a:t>
                      </a:r>
                    </a:p>
                    <a:p>
                      <a:pPr algn="ctr"/>
                      <a:r>
                        <a:rPr lang="es-MX" dirty="0" smtClean="0"/>
                        <a:t>(1-</a:t>
                      </a:r>
                      <a:r>
                        <a:rPr lang="el-GR" dirty="0" smtClean="0"/>
                        <a:t>β</a:t>
                      </a:r>
                      <a:r>
                        <a:rPr lang="es-MX" dirty="0" smtClean="0"/>
                        <a:t>)</a:t>
                      </a:r>
                      <a:endParaRPr lang="en-GB" dirty="0"/>
                    </a:p>
                  </a:txBody>
                  <a:tcPr marL="44873" marR="44873"/>
                </a:tc>
              </a:tr>
            </a:tbl>
          </a:graphicData>
        </a:graphic>
      </p:graphicFrame>
      <p:sp>
        <p:nvSpPr>
          <p:cNvPr id="5" name="4 Marcador de contenido"/>
          <p:cNvSpPr>
            <a:spLocks noGrp="1"/>
          </p:cNvSpPr>
          <p:nvPr>
            <p:ph sz="half" idx="2"/>
          </p:nvPr>
        </p:nvSpPr>
        <p:spPr/>
        <p:txBody>
          <a:bodyPr>
            <a:normAutofit fontScale="85000" lnSpcReduction="20000"/>
          </a:bodyPr>
          <a:lstStyle/>
          <a:p>
            <a:r>
              <a:rPr lang="es-MX" dirty="0" err="1" smtClean="0"/>
              <a:t>The</a:t>
            </a:r>
            <a:r>
              <a:rPr lang="es-MX" dirty="0" smtClean="0"/>
              <a:t> </a:t>
            </a:r>
            <a:r>
              <a:rPr lang="es-MX" dirty="0" err="1" smtClean="0"/>
              <a:t>probability</a:t>
            </a:r>
            <a:r>
              <a:rPr lang="es-MX" dirty="0" smtClean="0"/>
              <a:t> of </a:t>
            </a:r>
            <a:r>
              <a:rPr lang="es-MX" dirty="0" err="1" smtClean="0"/>
              <a:t>making</a:t>
            </a:r>
            <a:r>
              <a:rPr lang="es-MX" dirty="0" smtClean="0"/>
              <a:t> </a:t>
            </a:r>
            <a:r>
              <a:rPr lang="es-MX" dirty="0" err="1" smtClean="0"/>
              <a:t>Type</a:t>
            </a:r>
            <a:r>
              <a:rPr lang="es-MX" dirty="0" smtClean="0"/>
              <a:t> I </a:t>
            </a:r>
            <a:r>
              <a:rPr lang="es-MX" dirty="0" err="1" smtClean="0"/>
              <a:t>Errors</a:t>
            </a:r>
            <a:r>
              <a:rPr lang="es-MX" dirty="0" smtClean="0"/>
              <a:t> can </a:t>
            </a:r>
            <a:r>
              <a:rPr lang="es-MX" dirty="0" err="1" smtClean="0"/>
              <a:t>be</a:t>
            </a:r>
            <a:r>
              <a:rPr lang="es-MX" dirty="0" smtClean="0"/>
              <a:t> </a:t>
            </a:r>
            <a:r>
              <a:rPr lang="es-MX" dirty="0" err="1" smtClean="0"/>
              <a:t>decreased</a:t>
            </a:r>
            <a:r>
              <a:rPr lang="es-MX" dirty="0" smtClean="0"/>
              <a:t> </a:t>
            </a:r>
            <a:r>
              <a:rPr lang="es-MX" dirty="0" err="1" smtClean="0"/>
              <a:t>by</a:t>
            </a:r>
            <a:r>
              <a:rPr lang="es-MX" dirty="0" smtClean="0"/>
              <a:t> </a:t>
            </a:r>
            <a:r>
              <a:rPr lang="es-MX" dirty="0" err="1" smtClean="0"/>
              <a:t>altering</a:t>
            </a:r>
            <a:r>
              <a:rPr lang="es-MX" dirty="0" smtClean="0"/>
              <a:t> </a:t>
            </a:r>
            <a:r>
              <a:rPr lang="es-MX" dirty="0" err="1" smtClean="0"/>
              <a:t>the</a:t>
            </a:r>
            <a:r>
              <a:rPr lang="es-MX" dirty="0" smtClean="0"/>
              <a:t> </a:t>
            </a:r>
            <a:r>
              <a:rPr lang="es-MX" dirty="0" err="1" smtClean="0"/>
              <a:t>level</a:t>
            </a:r>
            <a:r>
              <a:rPr lang="es-MX" dirty="0" smtClean="0"/>
              <a:t> of </a:t>
            </a:r>
            <a:r>
              <a:rPr lang="es-MX" dirty="0" err="1" smtClean="0"/>
              <a:t>significance</a:t>
            </a:r>
            <a:r>
              <a:rPr lang="es-MX" dirty="0" smtClean="0"/>
              <a:t> (</a:t>
            </a:r>
            <a:r>
              <a:rPr lang="el-GR" dirty="0" smtClean="0"/>
              <a:t>α</a:t>
            </a:r>
            <a:r>
              <a:rPr lang="es-MX" dirty="0" smtClean="0"/>
              <a:t>)</a:t>
            </a:r>
          </a:p>
          <a:p>
            <a:pPr lvl="1"/>
            <a:r>
              <a:rPr lang="es-MX" dirty="0" err="1" smtClean="0"/>
              <a:t>Unfortunately</a:t>
            </a:r>
            <a:r>
              <a:rPr lang="es-MX" dirty="0" smtClean="0"/>
              <a:t>, </a:t>
            </a:r>
            <a:r>
              <a:rPr lang="es-MX" dirty="0" err="1" smtClean="0"/>
              <a:t>this</a:t>
            </a:r>
            <a:r>
              <a:rPr lang="es-MX" dirty="0" smtClean="0"/>
              <a:t> in </a:t>
            </a:r>
            <a:r>
              <a:rPr lang="es-MX" dirty="0" err="1" smtClean="0"/>
              <a:t>turn</a:t>
            </a:r>
            <a:r>
              <a:rPr lang="es-MX" dirty="0" smtClean="0"/>
              <a:t> </a:t>
            </a:r>
            <a:r>
              <a:rPr lang="es-MX" dirty="0" err="1" smtClean="0"/>
              <a:t>increments</a:t>
            </a:r>
            <a:r>
              <a:rPr lang="es-MX" dirty="0" smtClean="0"/>
              <a:t> </a:t>
            </a:r>
            <a:r>
              <a:rPr lang="es-MX" dirty="0" err="1" smtClean="0"/>
              <a:t>the</a:t>
            </a:r>
            <a:r>
              <a:rPr lang="es-MX" dirty="0" smtClean="0"/>
              <a:t> </a:t>
            </a:r>
            <a:r>
              <a:rPr lang="es-MX" dirty="0" err="1" smtClean="0"/>
              <a:t>risk</a:t>
            </a:r>
            <a:r>
              <a:rPr lang="es-MX" dirty="0" smtClean="0"/>
              <a:t> of </a:t>
            </a:r>
            <a:r>
              <a:rPr lang="es-MX" dirty="0" err="1" smtClean="0"/>
              <a:t>Type</a:t>
            </a:r>
            <a:r>
              <a:rPr lang="es-MX" dirty="0" smtClean="0"/>
              <a:t> II </a:t>
            </a:r>
            <a:r>
              <a:rPr lang="es-MX" dirty="0" err="1" smtClean="0"/>
              <a:t>Errors</a:t>
            </a:r>
            <a:r>
              <a:rPr lang="es-MX" dirty="0" smtClean="0"/>
              <a:t>.</a:t>
            </a:r>
          </a:p>
          <a:p>
            <a:pPr lvl="1"/>
            <a:r>
              <a:rPr lang="es-MX" dirty="0" smtClean="0"/>
              <a:t>…and viceversa</a:t>
            </a:r>
          </a:p>
          <a:p>
            <a:pPr lvl="1"/>
            <a:endParaRPr lang="es-MX" dirty="0" smtClean="0"/>
          </a:p>
          <a:p>
            <a:r>
              <a:rPr lang="es-MX" dirty="0" err="1" smtClean="0"/>
              <a:t>The</a:t>
            </a:r>
            <a:r>
              <a:rPr lang="es-MX" dirty="0" smtClean="0"/>
              <a:t> </a:t>
            </a:r>
            <a:r>
              <a:rPr lang="es-MX" dirty="0" err="1" smtClean="0"/>
              <a:t>decision</a:t>
            </a:r>
            <a:r>
              <a:rPr lang="es-MX" dirty="0" smtClean="0"/>
              <a:t> </a:t>
            </a:r>
            <a:r>
              <a:rPr lang="es-MX" dirty="0" err="1" smtClean="0"/>
              <a:t>on</a:t>
            </a:r>
            <a:r>
              <a:rPr lang="es-MX" dirty="0" smtClean="0"/>
              <a:t> </a:t>
            </a:r>
            <a:r>
              <a:rPr lang="es-MX" dirty="0" err="1" smtClean="0"/>
              <a:t>the</a:t>
            </a:r>
            <a:r>
              <a:rPr lang="es-MX" dirty="0" smtClean="0"/>
              <a:t> </a:t>
            </a:r>
            <a:r>
              <a:rPr lang="es-MX" dirty="0" err="1" smtClean="0"/>
              <a:t>significance</a:t>
            </a:r>
            <a:r>
              <a:rPr lang="es-MX" dirty="0" smtClean="0"/>
              <a:t> </a:t>
            </a:r>
            <a:r>
              <a:rPr lang="es-MX" dirty="0" err="1" smtClean="0"/>
              <a:t>level</a:t>
            </a:r>
            <a:r>
              <a:rPr lang="es-MX" dirty="0" smtClean="0"/>
              <a:t> </a:t>
            </a:r>
            <a:r>
              <a:rPr lang="es-MX" dirty="0" err="1" smtClean="0"/>
              <a:t>should</a:t>
            </a:r>
            <a:r>
              <a:rPr lang="es-MX" dirty="0" smtClean="0"/>
              <a:t> </a:t>
            </a:r>
            <a:r>
              <a:rPr lang="es-MX" dirty="0" err="1" smtClean="0"/>
              <a:t>be</a:t>
            </a:r>
            <a:r>
              <a:rPr lang="es-MX" dirty="0" smtClean="0"/>
              <a:t> </a:t>
            </a:r>
            <a:r>
              <a:rPr lang="es-MX" dirty="0" err="1" smtClean="0"/>
              <a:t>made</a:t>
            </a:r>
            <a:r>
              <a:rPr lang="es-MX" dirty="0" smtClean="0"/>
              <a:t> (</a:t>
            </a:r>
            <a:r>
              <a:rPr lang="es-MX" dirty="0" err="1" smtClean="0"/>
              <a:t>not</a:t>
            </a:r>
            <a:r>
              <a:rPr lang="es-MX" dirty="0" smtClean="0"/>
              <a:t> </a:t>
            </a:r>
            <a:r>
              <a:rPr lang="es-MX" dirty="0" err="1" smtClean="0"/>
              <a:t>arbitrarily</a:t>
            </a:r>
            <a:r>
              <a:rPr lang="es-MX" dirty="0" smtClean="0"/>
              <a:t> </a:t>
            </a:r>
            <a:r>
              <a:rPr lang="es-MX" dirty="0" err="1" smtClean="0"/>
              <a:t>but</a:t>
            </a:r>
            <a:r>
              <a:rPr lang="es-MX" dirty="0" smtClean="0"/>
              <a:t>) </a:t>
            </a:r>
            <a:r>
              <a:rPr lang="es-MX" dirty="0" err="1" smtClean="0"/>
              <a:t>based</a:t>
            </a:r>
            <a:r>
              <a:rPr lang="es-MX" dirty="0" smtClean="0"/>
              <a:t> </a:t>
            </a:r>
            <a:r>
              <a:rPr lang="es-MX" dirty="0" err="1" smtClean="0"/>
              <a:t>on</a:t>
            </a:r>
            <a:r>
              <a:rPr lang="es-MX" dirty="0" smtClean="0"/>
              <a:t> </a:t>
            </a:r>
            <a:r>
              <a:rPr lang="es-MX" dirty="0" err="1" smtClean="0"/>
              <a:t>the</a:t>
            </a:r>
            <a:r>
              <a:rPr lang="es-MX" dirty="0" smtClean="0"/>
              <a:t> </a:t>
            </a:r>
            <a:r>
              <a:rPr lang="es-MX" dirty="0" err="1" smtClean="0"/>
              <a:t>type</a:t>
            </a:r>
            <a:r>
              <a:rPr lang="es-MX" dirty="0" smtClean="0"/>
              <a:t> of error </a:t>
            </a:r>
            <a:r>
              <a:rPr lang="es-MX" dirty="0" err="1" smtClean="0"/>
              <a:t>we</a:t>
            </a:r>
            <a:r>
              <a:rPr lang="es-MX" dirty="0" smtClean="0"/>
              <a:t> </a:t>
            </a:r>
            <a:r>
              <a:rPr lang="es-MX" dirty="0" err="1" smtClean="0"/>
              <a:t>want</a:t>
            </a:r>
            <a:r>
              <a:rPr lang="es-MX" dirty="0" smtClean="0"/>
              <a:t> </a:t>
            </a:r>
            <a:r>
              <a:rPr lang="es-MX" dirty="0" err="1" smtClean="0"/>
              <a:t>to</a:t>
            </a:r>
            <a:r>
              <a:rPr lang="es-MX" dirty="0" smtClean="0"/>
              <a:t> </a:t>
            </a:r>
            <a:r>
              <a:rPr lang="es-MX" dirty="0" err="1" smtClean="0"/>
              <a:t>reduced</a:t>
            </a:r>
            <a:r>
              <a:rPr lang="es-MX" dirty="0" smtClean="0"/>
              <a:t>.</a:t>
            </a:r>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0" y="4149079"/>
            <a:ext cx="4864332" cy="2448273"/>
          </a:xfrm>
          <a:prstGeom prst="rect">
            <a:avLst/>
          </a:prstGeom>
          <a:noFill/>
          <a:ln w="9525">
            <a:noFill/>
            <a:miter lim="800000"/>
            <a:headEnd/>
            <a:tailEnd/>
          </a:ln>
        </p:spPr>
      </p:pic>
      <p:sp>
        <p:nvSpPr>
          <p:cNvPr id="9" name="8 CuadroTexto"/>
          <p:cNvSpPr txBox="1"/>
          <p:nvPr/>
        </p:nvSpPr>
        <p:spPr>
          <a:xfrm>
            <a:off x="0" y="6577607"/>
            <a:ext cx="8482707" cy="307777"/>
          </a:xfrm>
          <a:prstGeom prst="rect">
            <a:avLst/>
          </a:prstGeom>
          <a:noFill/>
        </p:spPr>
        <p:txBody>
          <a:bodyPr wrap="none" rtlCol="0">
            <a:spAutoFit/>
          </a:bodyPr>
          <a:lstStyle/>
          <a:p>
            <a:r>
              <a:rPr lang="es-MX" sz="1400" dirty="0" smtClean="0"/>
              <a:t>Figure </a:t>
            </a:r>
            <a:r>
              <a:rPr lang="es-MX" sz="1400" dirty="0" err="1" smtClean="0"/>
              <a:t>from</a:t>
            </a:r>
            <a:r>
              <a:rPr lang="es-MX" sz="1400" dirty="0" smtClean="0"/>
              <a:t>: [http://www.psycho.uni-duesseldorf.de/aap/projects/gpower/reference/reference_manual_02.html]</a:t>
            </a:r>
            <a:endParaRPr lang="en-GB" sz="14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Hypothesis</a:t>
            </a:r>
            <a:r>
              <a:rPr lang="es-MX" dirty="0" smtClean="0"/>
              <a:t> </a:t>
            </a:r>
            <a:r>
              <a:rPr lang="es-MX" dirty="0" err="1" smtClean="0"/>
              <a:t>Type</a:t>
            </a:r>
            <a:r>
              <a:rPr lang="es-MX" dirty="0" smtClean="0"/>
              <a:t> / </a:t>
            </a:r>
            <a:r>
              <a:rPr lang="es-MX" dirty="0" err="1" smtClean="0"/>
              <a:t>Directionality</a:t>
            </a:r>
            <a:r>
              <a:rPr lang="es-MX" dirty="0" smtClean="0"/>
              <a:t>:</a:t>
            </a:r>
            <a:br>
              <a:rPr lang="es-MX" dirty="0" smtClean="0"/>
            </a:br>
            <a:r>
              <a:rPr lang="es-MX" dirty="0" err="1" smtClean="0"/>
              <a:t>One-tail</a:t>
            </a:r>
            <a:r>
              <a:rPr lang="es-MX" dirty="0" smtClean="0"/>
              <a:t> vs </a:t>
            </a:r>
            <a:r>
              <a:rPr lang="es-MX" dirty="0" err="1" smtClean="0"/>
              <a:t>Two-tail</a:t>
            </a:r>
            <a:endParaRPr lang="en-GB" dirty="0"/>
          </a:p>
        </p:txBody>
      </p:sp>
      <p:sp>
        <p:nvSpPr>
          <p:cNvPr id="3" name="2 Marcador de contenido"/>
          <p:cNvSpPr>
            <a:spLocks noGrp="1"/>
          </p:cNvSpPr>
          <p:nvPr>
            <p:ph sz="half" idx="1"/>
          </p:nvPr>
        </p:nvSpPr>
        <p:spPr/>
        <p:txBody>
          <a:bodyPr>
            <a:normAutofit fontScale="92500" lnSpcReduction="20000"/>
          </a:bodyPr>
          <a:lstStyle/>
          <a:p>
            <a:r>
              <a:rPr lang="es-MX" dirty="0" err="1" smtClean="0"/>
              <a:t>Hypotheis</a:t>
            </a:r>
            <a:r>
              <a:rPr lang="es-MX" dirty="0" smtClean="0"/>
              <a:t> </a:t>
            </a:r>
            <a:r>
              <a:rPr lang="es-MX" dirty="0" err="1" smtClean="0"/>
              <a:t>directionality</a:t>
            </a:r>
            <a:r>
              <a:rPr lang="es-MX" dirty="0" smtClean="0"/>
              <a:t> </a:t>
            </a:r>
            <a:r>
              <a:rPr lang="es-MX" dirty="0" err="1" smtClean="0"/>
              <a:t>affect</a:t>
            </a:r>
            <a:r>
              <a:rPr lang="es-MX" dirty="0" smtClean="0"/>
              <a:t> </a:t>
            </a:r>
            <a:r>
              <a:rPr lang="es-MX" dirty="0" err="1" smtClean="0"/>
              <a:t>statistical</a:t>
            </a:r>
            <a:r>
              <a:rPr lang="es-MX" dirty="0" smtClean="0"/>
              <a:t> </a:t>
            </a:r>
            <a:r>
              <a:rPr lang="es-MX" dirty="0" err="1" smtClean="0"/>
              <a:t>power</a:t>
            </a:r>
            <a:endParaRPr lang="es-MX" dirty="0" smtClean="0"/>
          </a:p>
          <a:p>
            <a:pPr lvl="1"/>
            <a:r>
              <a:rPr lang="es-MX" dirty="0" err="1" smtClean="0">
                <a:solidFill>
                  <a:srgbClr val="0099FF"/>
                </a:solidFill>
              </a:rPr>
              <a:t>One</a:t>
            </a:r>
            <a:r>
              <a:rPr lang="es-MX" dirty="0" smtClean="0">
                <a:solidFill>
                  <a:srgbClr val="0099FF"/>
                </a:solidFill>
              </a:rPr>
              <a:t> </a:t>
            </a:r>
            <a:r>
              <a:rPr lang="es-MX" dirty="0" err="1" smtClean="0">
                <a:solidFill>
                  <a:srgbClr val="0099FF"/>
                </a:solidFill>
              </a:rPr>
              <a:t>tail</a:t>
            </a:r>
            <a:r>
              <a:rPr lang="es-MX" dirty="0" smtClean="0">
                <a:solidFill>
                  <a:srgbClr val="0099FF"/>
                </a:solidFill>
              </a:rPr>
              <a:t> </a:t>
            </a:r>
            <a:r>
              <a:rPr lang="es-MX" dirty="0" err="1" smtClean="0">
                <a:solidFill>
                  <a:srgbClr val="0099FF"/>
                </a:solidFill>
              </a:rPr>
              <a:t>tests</a:t>
            </a:r>
            <a:r>
              <a:rPr lang="es-MX" dirty="0" smtClean="0">
                <a:solidFill>
                  <a:srgbClr val="0099FF"/>
                </a:solidFill>
              </a:rPr>
              <a:t> </a:t>
            </a:r>
            <a:r>
              <a:rPr lang="es-MX" dirty="0" err="1" smtClean="0">
                <a:solidFill>
                  <a:srgbClr val="0099FF"/>
                </a:solidFill>
              </a:rPr>
              <a:t>provide</a:t>
            </a:r>
            <a:r>
              <a:rPr lang="es-MX" dirty="0" smtClean="0">
                <a:solidFill>
                  <a:srgbClr val="0099FF"/>
                </a:solidFill>
              </a:rPr>
              <a:t> more </a:t>
            </a:r>
            <a:r>
              <a:rPr lang="es-MX" dirty="0" err="1" smtClean="0">
                <a:solidFill>
                  <a:srgbClr val="0099FF"/>
                </a:solidFill>
              </a:rPr>
              <a:t>statistical</a:t>
            </a:r>
            <a:r>
              <a:rPr lang="es-MX" dirty="0" smtClean="0">
                <a:solidFill>
                  <a:srgbClr val="0099FF"/>
                </a:solidFill>
              </a:rPr>
              <a:t> </a:t>
            </a:r>
            <a:r>
              <a:rPr lang="es-MX" dirty="0" err="1" smtClean="0">
                <a:solidFill>
                  <a:srgbClr val="0099FF"/>
                </a:solidFill>
              </a:rPr>
              <a:t>power</a:t>
            </a:r>
            <a:r>
              <a:rPr lang="es-MX" dirty="0" smtClean="0">
                <a:solidFill>
                  <a:srgbClr val="0099FF"/>
                </a:solidFill>
              </a:rPr>
              <a:t> </a:t>
            </a:r>
            <a:r>
              <a:rPr lang="es-MX" dirty="0" err="1" smtClean="0">
                <a:solidFill>
                  <a:srgbClr val="0099FF"/>
                </a:solidFill>
              </a:rPr>
              <a:t>to</a:t>
            </a:r>
            <a:r>
              <a:rPr lang="es-MX" dirty="0" smtClean="0">
                <a:solidFill>
                  <a:srgbClr val="0099FF"/>
                </a:solidFill>
              </a:rPr>
              <a:t> </a:t>
            </a:r>
            <a:r>
              <a:rPr lang="es-MX" dirty="0" err="1" smtClean="0">
                <a:solidFill>
                  <a:srgbClr val="0099FF"/>
                </a:solidFill>
              </a:rPr>
              <a:t>detect</a:t>
            </a:r>
            <a:r>
              <a:rPr lang="es-MX" dirty="0" smtClean="0">
                <a:solidFill>
                  <a:srgbClr val="0099FF"/>
                </a:solidFill>
              </a:rPr>
              <a:t> </a:t>
            </a:r>
            <a:r>
              <a:rPr lang="es-MX" dirty="0" err="1" smtClean="0">
                <a:solidFill>
                  <a:srgbClr val="0099FF"/>
                </a:solidFill>
              </a:rPr>
              <a:t>an</a:t>
            </a:r>
            <a:r>
              <a:rPr lang="es-MX" dirty="0" smtClean="0">
                <a:solidFill>
                  <a:srgbClr val="0099FF"/>
                </a:solidFill>
              </a:rPr>
              <a:t> </a:t>
            </a:r>
            <a:r>
              <a:rPr lang="es-MX" dirty="0" err="1" smtClean="0">
                <a:solidFill>
                  <a:srgbClr val="0099FF"/>
                </a:solidFill>
              </a:rPr>
              <a:t>effect</a:t>
            </a:r>
            <a:endParaRPr lang="es-MX" dirty="0" smtClean="0">
              <a:solidFill>
                <a:srgbClr val="0099FF"/>
              </a:solidFill>
            </a:endParaRPr>
          </a:p>
          <a:p>
            <a:pPr lvl="2"/>
            <a:r>
              <a:rPr lang="en-GB" dirty="0" smtClean="0"/>
              <a:t>Choosing a one-tailed test for the sole purpose of attaining significance is not appropriate. You may lose the difference in the other direction! </a:t>
            </a:r>
          </a:p>
          <a:p>
            <a:pPr lvl="2"/>
            <a:r>
              <a:rPr lang="en-GB" dirty="0" smtClean="0"/>
              <a:t>Choosing a one-tailed test after running a two-tailed test that failed to reject the null hypothesis is not appropriate.</a:t>
            </a:r>
            <a:endParaRPr lang="en-GB" dirty="0"/>
          </a:p>
        </p:txBody>
      </p:sp>
      <p:sp>
        <p:nvSpPr>
          <p:cNvPr id="9" name="8 Marcador de contenido"/>
          <p:cNvSpPr>
            <a:spLocks noGrp="1"/>
          </p:cNvSpPr>
          <p:nvPr>
            <p:ph sz="half" idx="2"/>
          </p:nvPr>
        </p:nvSpPr>
        <p:spPr/>
        <p:txBody>
          <a:bodyPr>
            <a:normAutofit fontScale="92500" lnSpcReduction="20000"/>
          </a:bodyPr>
          <a:lstStyle/>
          <a:p>
            <a:endParaRPr lang="en-GB"/>
          </a:p>
        </p:txBody>
      </p:sp>
      <p:sp>
        <p:nvSpPr>
          <p:cNvPr id="4" name="3 CuadroTexto"/>
          <p:cNvSpPr txBox="1"/>
          <p:nvPr/>
        </p:nvSpPr>
        <p:spPr>
          <a:xfrm>
            <a:off x="0" y="6362164"/>
            <a:ext cx="8577284" cy="523220"/>
          </a:xfrm>
          <a:prstGeom prst="rect">
            <a:avLst/>
          </a:prstGeom>
          <a:noFill/>
        </p:spPr>
        <p:txBody>
          <a:bodyPr wrap="none" rtlCol="0">
            <a:spAutoFit/>
          </a:bodyPr>
          <a:lstStyle/>
          <a:p>
            <a:r>
              <a:rPr lang="es-MX" sz="1400" dirty="0" err="1" smtClean="0"/>
              <a:t>Source</a:t>
            </a:r>
            <a:r>
              <a:rPr lang="es-MX" sz="1400" dirty="0" smtClean="0"/>
              <a:t>: [http://www.ats.ucla.edu/stat/mult_pkg/faq/general/tail_tests.htm]</a:t>
            </a:r>
          </a:p>
          <a:p>
            <a:r>
              <a:rPr lang="es-MX" sz="1400" dirty="0" smtClean="0"/>
              <a:t>Figure </a:t>
            </a:r>
            <a:r>
              <a:rPr lang="es-MX" sz="1400" dirty="0" err="1" smtClean="0"/>
              <a:t>from</a:t>
            </a:r>
            <a:r>
              <a:rPr lang="es-MX" sz="1400" dirty="0" smtClean="0"/>
              <a:t>: [http://www.psycho.uni-duesseldorf.de/aap/projects/gpower/reference/reference_manual_02.html]</a:t>
            </a:r>
            <a:endParaRPr lang="en-GB" sz="1400" dirty="0"/>
          </a:p>
        </p:txBody>
      </p:sp>
      <p:pic>
        <p:nvPicPr>
          <p:cNvPr id="2050" name="Picture 2"/>
          <p:cNvPicPr>
            <a:picLocks noChangeAspect="1" noChangeArrowheads="1"/>
          </p:cNvPicPr>
          <p:nvPr/>
        </p:nvPicPr>
        <p:blipFill>
          <a:blip r:embed="rId2" cstate="print"/>
          <a:srcRect/>
          <a:stretch>
            <a:fillRect/>
          </a:stretch>
        </p:blipFill>
        <p:spPr bwMode="auto">
          <a:xfrm>
            <a:off x="4860032" y="2276872"/>
            <a:ext cx="4121716" cy="140779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967536" y="4005064"/>
            <a:ext cx="4176464" cy="1376512"/>
          </a:xfrm>
          <a:prstGeom prst="rect">
            <a:avLst/>
          </a:prstGeom>
          <a:noFill/>
          <a:ln w="9525">
            <a:noFill/>
            <a:miter lim="800000"/>
            <a:headEnd/>
            <a:tailEnd/>
          </a:ln>
        </p:spPr>
      </p:pic>
      <p:sp>
        <p:nvSpPr>
          <p:cNvPr id="7" name="6 CuadroTexto"/>
          <p:cNvSpPr txBox="1"/>
          <p:nvPr/>
        </p:nvSpPr>
        <p:spPr>
          <a:xfrm>
            <a:off x="6444208" y="1916832"/>
            <a:ext cx="1322350" cy="369332"/>
          </a:xfrm>
          <a:prstGeom prst="rect">
            <a:avLst/>
          </a:prstGeom>
          <a:noFill/>
        </p:spPr>
        <p:txBody>
          <a:bodyPr wrap="none" rtlCol="0">
            <a:spAutoFit/>
          </a:bodyPr>
          <a:lstStyle/>
          <a:p>
            <a:r>
              <a:rPr lang="es-MX" dirty="0" err="1" smtClean="0">
                <a:solidFill>
                  <a:srgbClr val="FF0000"/>
                </a:solidFill>
              </a:rPr>
              <a:t>Two</a:t>
            </a:r>
            <a:r>
              <a:rPr lang="es-MX" dirty="0" smtClean="0">
                <a:solidFill>
                  <a:srgbClr val="FF0000"/>
                </a:solidFill>
              </a:rPr>
              <a:t> </a:t>
            </a:r>
            <a:r>
              <a:rPr lang="es-MX" dirty="0" err="1" smtClean="0">
                <a:solidFill>
                  <a:srgbClr val="FF0000"/>
                </a:solidFill>
              </a:rPr>
              <a:t>tail</a:t>
            </a:r>
            <a:r>
              <a:rPr lang="es-MX" dirty="0" smtClean="0">
                <a:solidFill>
                  <a:srgbClr val="FF0000"/>
                </a:solidFill>
              </a:rPr>
              <a:t> test</a:t>
            </a:r>
            <a:endParaRPr lang="en-GB" dirty="0">
              <a:solidFill>
                <a:srgbClr val="FF0000"/>
              </a:solidFill>
            </a:endParaRPr>
          </a:p>
        </p:txBody>
      </p:sp>
      <p:sp>
        <p:nvSpPr>
          <p:cNvPr id="8" name="7 CuadroTexto"/>
          <p:cNvSpPr txBox="1"/>
          <p:nvPr/>
        </p:nvSpPr>
        <p:spPr>
          <a:xfrm>
            <a:off x="6444208" y="3717032"/>
            <a:ext cx="1324530" cy="369332"/>
          </a:xfrm>
          <a:prstGeom prst="rect">
            <a:avLst/>
          </a:prstGeom>
          <a:noFill/>
        </p:spPr>
        <p:txBody>
          <a:bodyPr wrap="none" rtlCol="0">
            <a:spAutoFit/>
          </a:bodyPr>
          <a:lstStyle/>
          <a:p>
            <a:r>
              <a:rPr lang="es-MX" dirty="0" err="1" smtClean="0">
                <a:solidFill>
                  <a:srgbClr val="FF0000"/>
                </a:solidFill>
              </a:rPr>
              <a:t>One</a:t>
            </a:r>
            <a:r>
              <a:rPr lang="es-MX" dirty="0" smtClean="0">
                <a:solidFill>
                  <a:srgbClr val="FF0000"/>
                </a:solidFill>
              </a:rPr>
              <a:t> </a:t>
            </a:r>
            <a:r>
              <a:rPr lang="es-MX" dirty="0" err="1" smtClean="0">
                <a:solidFill>
                  <a:srgbClr val="FF0000"/>
                </a:solidFill>
              </a:rPr>
              <a:t>tail</a:t>
            </a:r>
            <a:r>
              <a:rPr lang="es-MX" dirty="0" smtClean="0">
                <a:solidFill>
                  <a:srgbClr val="FF0000"/>
                </a:solidFill>
              </a:rPr>
              <a:t> test</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Ground</a:t>
            </a:r>
            <a:r>
              <a:rPr lang="es-MX" dirty="0" smtClean="0"/>
              <a:t> </a:t>
            </a:r>
            <a:r>
              <a:rPr lang="es-MX" dirty="0" err="1" smtClean="0"/>
              <a:t>truth</a:t>
            </a:r>
            <a:endParaRPr lang="en-GB" dirty="0"/>
          </a:p>
        </p:txBody>
      </p:sp>
      <p:sp>
        <p:nvSpPr>
          <p:cNvPr id="3" name="2 Marcador de contenido"/>
          <p:cNvSpPr>
            <a:spLocks noGrp="1"/>
          </p:cNvSpPr>
          <p:nvPr>
            <p:ph idx="1"/>
          </p:nvPr>
        </p:nvSpPr>
        <p:spPr/>
        <p:txBody>
          <a:bodyPr/>
          <a:lstStyle/>
          <a:p>
            <a:r>
              <a:rPr lang="es-MX" dirty="0" err="1" smtClean="0"/>
              <a:t>Yet</a:t>
            </a:r>
            <a:r>
              <a:rPr lang="es-MX" dirty="0" smtClean="0"/>
              <a:t> a </a:t>
            </a:r>
            <a:r>
              <a:rPr lang="es-MX" dirty="0" err="1" smtClean="0"/>
              <a:t>few</a:t>
            </a:r>
            <a:r>
              <a:rPr lang="es-MX" dirty="0" smtClean="0"/>
              <a:t> more </a:t>
            </a:r>
            <a:r>
              <a:rPr lang="es-MX" dirty="0" err="1" smtClean="0"/>
              <a:t>alternative</a:t>
            </a:r>
            <a:r>
              <a:rPr lang="es-MX" dirty="0" smtClean="0"/>
              <a:t> </a:t>
            </a:r>
            <a:r>
              <a:rPr lang="es-MX" dirty="0" err="1" smtClean="0"/>
              <a:t>definitions</a:t>
            </a:r>
            <a:r>
              <a:rPr lang="es-MX" dirty="0" smtClean="0"/>
              <a:t>:</a:t>
            </a:r>
          </a:p>
          <a:p>
            <a:pPr lvl="1"/>
            <a:r>
              <a:rPr lang="es-MX" dirty="0" smtClean="0"/>
              <a:t>“</a:t>
            </a:r>
            <a:r>
              <a:rPr lang="en-GB" dirty="0" smtClean="0"/>
              <a:t>the actual facts of a situation and is used to determine, with certainty, whether information is accurate” [</a:t>
            </a:r>
            <a:r>
              <a:rPr lang="en-GB" dirty="0" err="1" smtClean="0"/>
              <a:t>Vrij</a:t>
            </a:r>
            <a:r>
              <a:rPr lang="en-GB" dirty="0" smtClean="0"/>
              <a:t> 2000 en </a:t>
            </a:r>
            <a:r>
              <a:rPr lang="en-GB" dirty="0" err="1" smtClean="0"/>
              <a:t>Toma</a:t>
            </a:r>
            <a:r>
              <a:rPr lang="en-GB" dirty="0" smtClean="0"/>
              <a:t> et al </a:t>
            </a:r>
            <a:r>
              <a:rPr lang="en-GB" dirty="0" err="1" smtClean="0"/>
              <a:t>Pers</a:t>
            </a:r>
            <a:r>
              <a:rPr lang="en-GB" dirty="0" smtClean="0"/>
              <a:t> Soc </a:t>
            </a:r>
            <a:r>
              <a:rPr lang="en-GB" dirty="0" err="1" smtClean="0"/>
              <a:t>Psychol</a:t>
            </a:r>
            <a:r>
              <a:rPr lang="en-GB" dirty="0" smtClean="0"/>
              <a:t> Bull 2008; 34; 1023]</a:t>
            </a:r>
          </a:p>
          <a:p>
            <a:pPr lvl="2"/>
            <a:r>
              <a:rPr lang="es-MX" dirty="0" smtClean="0"/>
              <a:t>Hot! </a:t>
            </a:r>
            <a:r>
              <a:rPr lang="es-MX" dirty="0" err="1" smtClean="0"/>
              <a:t>Best</a:t>
            </a:r>
            <a:r>
              <a:rPr lang="es-MX" dirty="0" smtClean="0"/>
              <a:t> </a:t>
            </a:r>
            <a:r>
              <a:rPr lang="es-MX" dirty="0" err="1" smtClean="0"/>
              <a:t>to</a:t>
            </a:r>
            <a:r>
              <a:rPr lang="es-MX" dirty="0" smtClean="0"/>
              <a:t> my taste, and </a:t>
            </a:r>
            <a:r>
              <a:rPr lang="es-MX" dirty="0" err="1" smtClean="0"/>
              <a:t>if</a:t>
            </a:r>
            <a:r>
              <a:rPr lang="es-MX" dirty="0" smtClean="0"/>
              <a:t> </a:t>
            </a:r>
            <a:r>
              <a:rPr lang="es-MX" dirty="0" err="1" smtClean="0"/>
              <a:t>I’m</a:t>
            </a:r>
            <a:r>
              <a:rPr lang="es-MX" dirty="0" smtClean="0"/>
              <a:t> </a:t>
            </a:r>
            <a:r>
              <a:rPr lang="es-MX" dirty="0" err="1" smtClean="0"/>
              <a:t>allowed</a:t>
            </a:r>
            <a:r>
              <a:rPr lang="es-MX" dirty="0" smtClean="0"/>
              <a:t> </a:t>
            </a:r>
            <a:r>
              <a:rPr lang="es-MX" dirty="0" err="1" smtClean="0"/>
              <a:t>close</a:t>
            </a:r>
            <a:r>
              <a:rPr lang="es-MX" dirty="0" smtClean="0"/>
              <a:t> </a:t>
            </a:r>
            <a:r>
              <a:rPr lang="es-MX" dirty="0" err="1" smtClean="0"/>
              <a:t>to</a:t>
            </a:r>
            <a:r>
              <a:rPr lang="es-MX" dirty="0" smtClean="0"/>
              <a:t> my </a:t>
            </a:r>
            <a:r>
              <a:rPr lang="es-MX" dirty="0" err="1" smtClean="0"/>
              <a:t>own</a:t>
            </a:r>
            <a:r>
              <a:rPr lang="es-MX" dirty="0" smtClean="0"/>
              <a:t> </a:t>
            </a:r>
            <a:r>
              <a:rPr lang="es-MX" dirty="0" err="1" smtClean="0"/>
              <a:t>definition</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11</a:t>
            </a:fld>
            <a:endParaRPr lang="es-E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Independence of </a:t>
            </a:r>
            <a:r>
              <a:rPr lang="es-MX" dirty="0" err="1" smtClean="0"/>
              <a:t>observations</a:t>
            </a:r>
            <a:r>
              <a:rPr lang="es-MX" dirty="0" smtClean="0"/>
              <a:t>:</a:t>
            </a:r>
            <a:br>
              <a:rPr lang="es-MX" dirty="0" smtClean="0"/>
            </a:br>
            <a:r>
              <a:rPr lang="es-MX" dirty="0" err="1" smtClean="0"/>
              <a:t>Paired</a:t>
            </a:r>
            <a:r>
              <a:rPr lang="es-MX" dirty="0" smtClean="0"/>
              <a:t> vs </a:t>
            </a:r>
            <a:r>
              <a:rPr lang="es-MX" dirty="0" err="1" smtClean="0"/>
              <a:t>Unpaired</a:t>
            </a:r>
            <a:endParaRPr lang="en-GB" dirty="0"/>
          </a:p>
        </p:txBody>
      </p:sp>
      <p:sp>
        <p:nvSpPr>
          <p:cNvPr id="3" name="2 Marcador de contenido"/>
          <p:cNvSpPr>
            <a:spLocks noGrp="1"/>
          </p:cNvSpPr>
          <p:nvPr>
            <p:ph sz="half" idx="1"/>
          </p:nvPr>
        </p:nvSpPr>
        <p:spPr>
          <a:xfrm>
            <a:off x="457200" y="908720"/>
            <a:ext cx="4038600" cy="5760640"/>
          </a:xfrm>
        </p:spPr>
        <p:txBody>
          <a:bodyPr>
            <a:noAutofit/>
          </a:bodyPr>
          <a:lstStyle/>
          <a:p>
            <a:r>
              <a:rPr lang="es-MX" sz="1600" b="1" dirty="0" err="1" smtClean="0">
                <a:solidFill>
                  <a:srgbClr val="FF0000"/>
                </a:solidFill>
              </a:rPr>
              <a:t>Paired</a:t>
            </a:r>
            <a:r>
              <a:rPr lang="es-MX" sz="1600" dirty="0" smtClean="0"/>
              <a:t>: </a:t>
            </a:r>
            <a:r>
              <a:rPr lang="es-MX" sz="1600" dirty="0" err="1" smtClean="0"/>
              <a:t>There</a:t>
            </a:r>
            <a:r>
              <a:rPr lang="es-MX" sz="1600" dirty="0" smtClean="0"/>
              <a:t> </a:t>
            </a:r>
            <a:r>
              <a:rPr lang="es-MX" sz="1600" dirty="0" err="1" smtClean="0"/>
              <a:t>is</a:t>
            </a:r>
            <a:r>
              <a:rPr lang="es-MX" sz="1600" dirty="0" smtClean="0"/>
              <a:t> a </a:t>
            </a:r>
            <a:r>
              <a:rPr lang="es-MX" sz="1600" dirty="0" err="1" smtClean="0"/>
              <a:t>one-to-one</a:t>
            </a:r>
            <a:r>
              <a:rPr lang="es-MX" sz="1600" dirty="0" smtClean="0"/>
              <a:t> (</a:t>
            </a:r>
            <a:r>
              <a:rPr lang="es-MX" sz="1600" dirty="0" err="1" smtClean="0"/>
              <a:t>biyective</a:t>
            </a:r>
            <a:r>
              <a:rPr lang="es-MX" sz="1600" dirty="0" smtClean="0"/>
              <a:t>) </a:t>
            </a:r>
            <a:r>
              <a:rPr lang="es-MX" sz="1600" dirty="0" err="1" smtClean="0"/>
              <a:t>correspondence</a:t>
            </a:r>
            <a:r>
              <a:rPr lang="es-MX" sz="1600" dirty="0" smtClean="0"/>
              <a:t> </a:t>
            </a:r>
            <a:r>
              <a:rPr lang="es-MX" sz="1600" dirty="0" err="1" smtClean="0"/>
              <a:t>between</a:t>
            </a:r>
            <a:r>
              <a:rPr lang="es-MX" sz="1600" dirty="0" smtClean="0"/>
              <a:t> </a:t>
            </a:r>
            <a:r>
              <a:rPr lang="es-MX" sz="1600" dirty="0" err="1" smtClean="0"/>
              <a:t>the</a:t>
            </a:r>
            <a:r>
              <a:rPr lang="es-MX" sz="1600" dirty="0" smtClean="0"/>
              <a:t> </a:t>
            </a:r>
            <a:r>
              <a:rPr lang="es-MX" sz="1600" dirty="0" err="1" smtClean="0"/>
              <a:t>samples</a:t>
            </a:r>
            <a:r>
              <a:rPr lang="es-MX" sz="1600" dirty="0" smtClean="0"/>
              <a:t> of </a:t>
            </a:r>
            <a:r>
              <a:rPr lang="es-MX" sz="1600" dirty="0" err="1" smtClean="0"/>
              <a:t>the</a:t>
            </a:r>
            <a:r>
              <a:rPr lang="es-MX" sz="1600" dirty="0" smtClean="0"/>
              <a:t> </a:t>
            </a:r>
            <a:r>
              <a:rPr lang="es-MX" sz="1600" dirty="0" err="1" smtClean="0"/>
              <a:t>groups</a:t>
            </a:r>
            <a:endParaRPr lang="es-MX" sz="1600" dirty="0" smtClean="0"/>
          </a:p>
          <a:p>
            <a:pPr lvl="1"/>
            <a:r>
              <a:rPr lang="es-MX" sz="1400" dirty="0" err="1" smtClean="0"/>
              <a:t>If</a:t>
            </a:r>
            <a:r>
              <a:rPr lang="es-MX" sz="1400" dirty="0" smtClean="0"/>
              <a:t> </a:t>
            </a:r>
            <a:r>
              <a:rPr lang="es-MX" sz="1400" dirty="0" err="1" smtClean="0"/>
              <a:t>samples</a:t>
            </a:r>
            <a:r>
              <a:rPr lang="es-MX" sz="1400" dirty="0" smtClean="0"/>
              <a:t> in </a:t>
            </a:r>
            <a:r>
              <a:rPr lang="es-MX" sz="1400" dirty="0" err="1" smtClean="0"/>
              <a:t>one</a:t>
            </a:r>
            <a:r>
              <a:rPr lang="es-MX" sz="1400" dirty="0" smtClean="0"/>
              <a:t> </a:t>
            </a:r>
            <a:r>
              <a:rPr lang="es-MX" sz="1400" dirty="0" err="1" smtClean="0"/>
              <a:t>group</a:t>
            </a:r>
            <a:r>
              <a:rPr lang="es-MX" sz="1400" dirty="0" smtClean="0"/>
              <a:t> are </a:t>
            </a:r>
            <a:r>
              <a:rPr lang="es-MX" sz="1400" dirty="0" err="1" smtClean="0"/>
              <a:t>reorganised</a:t>
            </a:r>
            <a:r>
              <a:rPr lang="es-MX" sz="1400" dirty="0" smtClean="0"/>
              <a:t> </a:t>
            </a:r>
            <a:r>
              <a:rPr lang="es-MX" sz="1400" dirty="0" err="1" smtClean="0"/>
              <a:t>then</a:t>
            </a:r>
            <a:r>
              <a:rPr lang="es-MX" sz="1400" dirty="0" smtClean="0"/>
              <a:t> so </a:t>
            </a:r>
            <a:r>
              <a:rPr lang="es-MX" sz="1400" dirty="0" err="1" smtClean="0"/>
              <a:t>should</a:t>
            </a:r>
            <a:r>
              <a:rPr lang="es-MX" sz="1400" dirty="0" smtClean="0"/>
              <a:t> </a:t>
            </a:r>
            <a:r>
              <a:rPr lang="es-MX" sz="1400" dirty="0" err="1" smtClean="0"/>
              <a:t>samples</a:t>
            </a:r>
            <a:r>
              <a:rPr lang="es-MX" sz="1400" dirty="0" smtClean="0"/>
              <a:t> in </a:t>
            </a:r>
            <a:r>
              <a:rPr lang="es-MX" sz="1400" dirty="0" err="1" smtClean="0"/>
              <a:t>the</a:t>
            </a:r>
            <a:r>
              <a:rPr lang="es-MX" sz="1400" dirty="0" smtClean="0"/>
              <a:t> </a:t>
            </a:r>
            <a:r>
              <a:rPr lang="es-MX" sz="1400" dirty="0" err="1" smtClean="0"/>
              <a:t>other</a:t>
            </a:r>
            <a:r>
              <a:rPr lang="es-MX" sz="1400" dirty="0" smtClean="0"/>
              <a:t>.</a:t>
            </a:r>
          </a:p>
          <a:p>
            <a:pPr lvl="1"/>
            <a:r>
              <a:rPr lang="es-MX" sz="1400" dirty="0" err="1" smtClean="0"/>
              <a:t>Examples</a:t>
            </a:r>
            <a:r>
              <a:rPr lang="es-MX" sz="1400" dirty="0" smtClean="0"/>
              <a:t>:</a:t>
            </a:r>
          </a:p>
          <a:p>
            <a:pPr lvl="2"/>
            <a:r>
              <a:rPr lang="es-MX" sz="1200" dirty="0" err="1" smtClean="0"/>
              <a:t>Randomized</a:t>
            </a:r>
            <a:r>
              <a:rPr lang="es-MX" sz="1200" dirty="0" smtClean="0"/>
              <a:t> block </a:t>
            </a:r>
            <a:r>
              <a:rPr lang="es-MX" sz="1200" dirty="0" err="1" smtClean="0"/>
              <a:t>experiments</a:t>
            </a:r>
            <a:r>
              <a:rPr lang="es-MX" sz="1200" dirty="0" smtClean="0"/>
              <a:t> </a:t>
            </a:r>
            <a:r>
              <a:rPr lang="es-MX" sz="1200" dirty="0" err="1" smtClean="0"/>
              <a:t>with</a:t>
            </a:r>
            <a:r>
              <a:rPr lang="es-MX" sz="1200" dirty="0" smtClean="0"/>
              <a:t> </a:t>
            </a:r>
            <a:r>
              <a:rPr lang="es-MX" sz="1200" dirty="0" err="1" smtClean="0"/>
              <a:t>two</a:t>
            </a:r>
            <a:r>
              <a:rPr lang="es-MX" sz="1200" dirty="0" smtClean="0"/>
              <a:t> </a:t>
            </a:r>
            <a:r>
              <a:rPr lang="es-MX" sz="1200" dirty="0" err="1" smtClean="0"/>
              <a:t>units</a:t>
            </a:r>
            <a:r>
              <a:rPr lang="es-MX" sz="1200" dirty="0" smtClean="0"/>
              <a:t> per block</a:t>
            </a:r>
          </a:p>
          <a:p>
            <a:pPr lvl="2"/>
            <a:r>
              <a:rPr lang="es-MX" sz="1200" dirty="0" err="1" smtClean="0"/>
              <a:t>Studies</a:t>
            </a:r>
            <a:r>
              <a:rPr lang="es-MX" sz="1200" dirty="0" smtClean="0"/>
              <a:t> </a:t>
            </a:r>
            <a:r>
              <a:rPr lang="es-MX" sz="1200" dirty="0" err="1" smtClean="0"/>
              <a:t>with</a:t>
            </a:r>
            <a:r>
              <a:rPr lang="es-MX" sz="1200" dirty="0" smtClean="0"/>
              <a:t> </a:t>
            </a:r>
            <a:r>
              <a:rPr lang="es-MX" sz="1200" dirty="0" err="1" smtClean="0"/>
              <a:t>individually</a:t>
            </a:r>
            <a:r>
              <a:rPr lang="es-MX" sz="1200" dirty="0" smtClean="0"/>
              <a:t> </a:t>
            </a:r>
            <a:r>
              <a:rPr lang="es-MX" sz="1200" dirty="0" err="1" smtClean="0"/>
              <a:t>matched</a:t>
            </a:r>
            <a:r>
              <a:rPr lang="es-MX" sz="1200" dirty="0" smtClean="0"/>
              <a:t> </a:t>
            </a:r>
            <a:r>
              <a:rPr lang="es-MX" sz="1200" dirty="0" err="1" smtClean="0"/>
              <a:t>controls</a:t>
            </a:r>
            <a:endParaRPr lang="es-MX" sz="1200" dirty="0" smtClean="0"/>
          </a:p>
          <a:p>
            <a:pPr lvl="2"/>
            <a:r>
              <a:rPr lang="es-MX" sz="1200" dirty="0" err="1" smtClean="0"/>
              <a:t>Repeated</a:t>
            </a:r>
            <a:r>
              <a:rPr lang="es-MX" sz="1200" dirty="0" smtClean="0"/>
              <a:t> </a:t>
            </a:r>
            <a:r>
              <a:rPr lang="es-MX" sz="1200" dirty="0" err="1" smtClean="0"/>
              <a:t>measurements</a:t>
            </a:r>
            <a:r>
              <a:rPr lang="es-MX" sz="1200" dirty="0" smtClean="0"/>
              <a:t> </a:t>
            </a:r>
            <a:r>
              <a:rPr lang="es-MX" sz="1200" dirty="0" err="1" smtClean="0"/>
              <a:t>on</a:t>
            </a:r>
            <a:r>
              <a:rPr lang="es-MX" sz="1200" dirty="0" smtClean="0"/>
              <a:t> </a:t>
            </a:r>
            <a:r>
              <a:rPr lang="es-MX" sz="1200" dirty="0" err="1" smtClean="0"/>
              <a:t>the</a:t>
            </a:r>
            <a:r>
              <a:rPr lang="es-MX" sz="1200" dirty="0" smtClean="0"/>
              <a:t> </a:t>
            </a:r>
            <a:r>
              <a:rPr lang="es-MX" sz="1200" dirty="0" err="1" smtClean="0"/>
              <a:t>same</a:t>
            </a:r>
            <a:r>
              <a:rPr lang="es-MX" sz="1200" dirty="0" smtClean="0"/>
              <a:t> individual</a:t>
            </a:r>
          </a:p>
          <a:p>
            <a:endParaRPr lang="es-MX" sz="1600" dirty="0" smtClean="0"/>
          </a:p>
          <a:p>
            <a:r>
              <a:rPr lang="es-MX" sz="1600" b="1" dirty="0" err="1" smtClean="0">
                <a:solidFill>
                  <a:srgbClr val="FF0000"/>
                </a:solidFill>
              </a:rPr>
              <a:t>Unpaired</a:t>
            </a:r>
            <a:r>
              <a:rPr lang="es-MX" sz="1600" dirty="0" smtClean="0"/>
              <a:t>: </a:t>
            </a:r>
            <a:r>
              <a:rPr lang="es-MX" sz="1600" dirty="0" err="1" smtClean="0"/>
              <a:t>There</a:t>
            </a:r>
            <a:r>
              <a:rPr lang="es-MX" sz="1600" dirty="0" smtClean="0"/>
              <a:t> </a:t>
            </a:r>
            <a:r>
              <a:rPr lang="es-MX" sz="1600" dirty="0" err="1" smtClean="0"/>
              <a:t>is</a:t>
            </a:r>
            <a:r>
              <a:rPr lang="es-MX" sz="1600" dirty="0" smtClean="0"/>
              <a:t> no </a:t>
            </a:r>
            <a:r>
              <a:rPr lang="es-MX" sz="1600" dirty="0" err="1" smtClean="0"/>
              <a:t>correspodence</a:t>
            </a:r>
            <a:r>
              <a:rPr lang="es-MX" sz="1600" dirty="0" smtClean="0"/>
              <a:t> </a:t>
            </a:r>
            <a:r>
              <a:rPr lang="es-MX" sz="1600" dirty="0" err="1" smtClean="0"/>
              <a:t>between</a:t>
            </a:r>
            <a:r>
              <a:rPr lang="es-MX" sz="1600" dirty="0" smtClean="0"/>
              <a:t> </a:t>
            </a:r>
            <a:r>
              <a:rPr lang="es-MX" sz="1600" dirty="0" err="1" smtClean="0"/>
              <a:t>the</a:t>
            </a:r>
            <a:r>
              <a:rPr lang="es-MX" sz="1600" dirty="0" smtClean="0"/>
              <a:t> </a:t>
            </a:r>
            <a:r>
              <a:rPr lang="es-MX" sz="1600" dirty="0" err="1" smtClean="0"/>
              <a:t>samples</a:t>
            </a:r>
            <a:r>
              <a:rPr lang="es-MX" sz="1600" dirty="0" smtClean="0"/>
              <a:t> of </a:t>
            </a:r>
            <a:r>
              <a:rPr lang="es-MX" sz="1600" dirty="0" err="1" smtClean="0"/>
              <a:t>the</a:t>
            </a:r>
            <a:r>
              <a:rPr lang="es-MX" sz="1600" dirty="0" smtClean="0"/>
              <a:t> </a:t>
            </a:r>
            <a:r>
              <a:rPr lang="es-MX" sz="1600" dirty="0" err="1" smtClean="0"/>
              <a:t>groups</a:t>
            </a:r>
            <a:r>
              <a:rPr lang="es-MX" sz="1600" dirty="0" smtClean="0"/>
              <a:t>.</a:t>
            </a:r>
          </a:p>
          <a:p>
            <a:pPr lvl="1"/>
            <a:r>
              <a:rPr lang="es-MX" sz="1400" dirty="0" err="1" smtClean="0"/>
              <a:t>Samples</a:t>
            </a:r>
            <a:r>
              <a:rPr lang="es-MX" sz="1400" dirty="0" smtClean="0"/>
              <a:t> in </a:t>
            </a:r>
            <a:r>
              <a:rPr lang="es-MX" sz="1400" dirty="0" err="1" smtClean="0"/>
              <a:t>one</a:t>
            </a:r>
            <a:r>
              <a:rPr lang="es-MX" sz="1400" dirty="0" smtClean="0"/>
              <a:t> </a:t>
            </a:r>
            <a:r>
              <a:rPr lang="es-MX" sz="1400" dirty="0" err="1" smtClean="0"/>
              <a:t>group</a:t>
            </a:r>
            <a:r>
              <a:rPr lang="es-MX" sz="1400" dirty="0" smtClean="0"/>
              <a:t> can </a:t>
            </a:r>
            <a:r>
              <a:rPr lang="es-MX" sz="1400" dirty="0" err="1" smtClean="0"/>
              <a:t>be</a:t>
            </a:r>
            <a:r>
              <a:rPr lang="es-MX" sz="1400" dirty="0" smtClean="0"/>
              <a:t> </a:t>
            </a:r>
            <a:r>
              <a:rPr lang="es-MX" sz="1400" dirty="0" err="1" smtClean="0"/>
              <a:t>reorganised</a:t>
            </a:r>
            <a:r>
              <a:rPr lang="es-MX" sz="1400" dirty="0" smtClean="0"/>
              <a:t> </a:t>
            </a:r>
            <a:r>
              <a:rPr lang="es-MX" sz="1400" dirty="0" err="1" smtClean="0"/>
              <a:t>independently</a:t>
            </a:r>
            <a:r>
              <a:rPr lang="es-MX" sz="1400" dirty="0" smtClean="0"/>
              <a:t> of </a:t>
            </a:r>
            <a:r>
              <a:rPr lang="es-MX" sz="1400" dirty="0" err="1" smtClean="0"/>
              <a:t>the</a:t>
            </a:r>
            <a:r>
              <a:rPr lang="es-MX" sz="1400" dirty="0" smtClean="0"/>
              <a:t> </a:t>
            </a:r>
            <a:r>
              <a:rPr lang="es-MX" sz="1400" dirty="0" err="1" smtClean="0"/>
              <a:t>other</a:t>
            </a:r>
            <a:endParaRPr lang="es-MX" sz="1400" dirty="0" smtClean="0"/>
          </a:p>
          <a:p>
            <a:pPr lvl="1"/>
            <a:endParaRPr lang="es-MX" sz="1400" dirty="0" smtClean="0"/>
          </a:p>
          <a:p>
            <a:r>
              <a:rPr lang="es-MX" sz="1600" dirty="0" err="1" smtClean="0">
                <a:solidFill>
                  <a:srgbClr val="0099FF"/>
                </a:solidFill>
              </a:rPr>
              <a:t>Pairing</a:t>
            </a:r>
            <a:r>
              <a:rPr lang="es-MX" sz="1600" dirty="0" smtClean="0">
                <a:solidFill>
                  <a:srgbClr val="0099FF"/>
                </a:solidFill>
              </a:rPr>
              <a:t> </a:t>
            </a:r>
            <a:r>
              <a:rPr lang="es-MX" sz="1600" dirty="0" err="1" smtClean="0">
                <a:solidFill>
                  <a:srgbClr val="0099FF"/>
                </a:solidFill>
              </a:rPr>
              <a:t>is</a:t>
            </a:r>
            <a:r>
              <a:rPr lang="es-MX" sz="1600" dirty="0" smtClean="0">
                <a:solidFill>
                  <a:srgbClr val="0099FF"/>
                </a:solidFill>
              </a:rPr>
              <a:t> a </a:t>
            </a:r>
            <a:r>
              <a:rPr lang="es-MX" sz="1600" dirty="0" err="1" smtClean="0">
                <a:solidFill>
                  <a:srgbClr val="0099FF"/>
                </a:solidFill>
              </a:rPr>
              <a:t>strategy</a:t>
            </a:r>
            <a:r>
              <a:rPr lang="es-MX" sz="1600" dirty="0" smtClean="0">
                <a:solidFill>
                  <a:srgbClr val="0099FF"/>
                </a:solidFill>
              </a:rPr>
              <a:t> of </a:t>
            </a:r>
            <a:r>
              <a:rPr lang="es-MX" sz="1600" dirty="0" err="1" smtClean="0">
                <a:solidFill>
                  <a:srgbClr val="0099FF"/>
                </a:solidFill>
              </a:rPr>
              <a:t>design</a:t>
            </a:r>
            <a:r>
              <a:rPr lang="es-MX" sz="1600" dirty="0" smtClean="0">
                <a:solidFill>
                  <a:srgbClr val="0099FF"/>
                </a:solidFill>
              </a:rPr>
              <a:t>, </a:t>
            </a:r>
            <a:r>
              <a:rPr lang="es-MX" sz="1600" dirty="0" err="1" smtClean="0">
                <a:solidFill>
                  <a:srgbClr val="0099FF"/>
                </a:solidFill>
              </a:rPr>
              <a:t>not</a:t>
            </a:r>
            <a:r>
              <a:rPr lang="es-MX" sz="1600" dirty="0" smtClean="0">
                <a:solidFill>
                  <a:srgbClr val="0099FF"/>
                </a:solidFill>
              </a:rPr>
              <a:t> </a:t>
            </a:r>
            <a:r>
              <a:rPr lang="es-MX" sz="1600" dirty="0" err="1" smtClean="0">
                <a:solidFill>
                  <a:srgbClr val="0099FF"/>
                </a:solidFill>
              </a:rPr>
              <a:t>analysis</a:t>
            </a:r>
            <a:r>
              <a:rPr lang="es-MX" sz="1600" dirty="0" smtClean="0">
                <a:solidFill>
                  <a:srgbClr val="0099FF"/>
                </a:solidFill>
              </a:rPr>
              <a:t> (</a:t>
            </a:r>
            <a:r>
              <a:rPr lang="es-MX" sz="1600" dirty="0" err="1" smtClean="0">
                <a:solidFill>
                  <a:srgbClr val="0099FF"/>
                </a:solidFill>
              </a:rPr>
              <a:t>pairing</a:t>
            </a:r>
            <a:r>
              <a:rPr lang="es-MX" sz="1600" dirty="0" smtClean="0">
                <a:solidFill>
                  <a:srgbClr val="0099FF"/>
                </a:solidFill>
              </a:rPr>
              <a:t> </a:t>
            </a:r>
            <a:r>
              <a:rPr lang="es-MX" sz="1600" dirty="0" err="1" smtClean="0">
                <a:solidFill>
                  <a:srgbClr val="0099FF"/>
                </a:solidFill>
              </a:rPr>
              <a:t>occur</a:t>
            </a:r>
            <a:r>
              <a:rPr lang="es-MX" sz="1600" dirty="0" smtClean="0">
                <a:solidFill>
                  <a:srgbClr val="0099FF"/>
                </a:solidFill>
              </a:rPr>
              <a:t> </a:t>
            </a:r>
            <a:r>
              <a:rPr lang="es-MX" sz="1600" dirty="0" err="1" smtClean="0">
                <a:solidFill>
                  <a:srgbClr val="0099FF"/>
                </a:solidFill>
              </a:rPr>
              <a:t>before</a:t>
            </a:r>
            <a:r>
              <a:rPr lang="es-MX" sz="1600" dirty="0" smtClean="0">
                <a:solidFill>
                  <a:srgbClr val="0099FF"/>
                </a:solidFill>
              </a:rPr>
              <a:t> data </a:t>
            </a:r>
            <a:r>
              <a:rPr lang="es-MX" sz="1600" dirty="0" err="1" smtClean="0">
                <a:solidFill>
                  <a:srgbClr val="0099FF"/>
                </a:solidFill>
              </a:rPr>
              <a:t>collection</a:t>
            </a:r>
            <a:r>
              <a:rPr lang="es-MX" sz="1600" dirty="0" smtClean="0">
                <a:solidFill>
                  <a:srgbClr val="0099FF"/>
                </a:solidFill>
              </a:rPr>
              <a:t>!). </a:t>
            </a:r>
            <a:r>
              <a:rPr lang="es-MX" sz="1600" dirty="0" err="1" smtClean="0">
                <a:solidFill>
                  <a:srgbClr val="0099FF"/>
                </a:solidFill>
              </a:rPr>
              <a:t>Pairing</a:t>
            </a:r>
            <a:r>
              <a:rPr lang="es-MX" sz="1600" dirty="0" smtClean="0">
                <a:solidFill>
                  <a:srgbClr val="0099FF"/>
                </a:solidFill>
              </a:rPr>
              <a:t> </a:t>
            </a:r>
            <a:r>
              <a:rPr lang="es-MX" sz="1600" dirty="0" err="1" smtClean="0">
                <a:solidFill>
                  <a:srgbClr val="0099FF"/>
                </a:solidFill>
              </a:rPr>
              <a:t>is</a:t>
            </a:r>
            <a:r>
              <a:rPr lang="es-MX" sz="1600" dirty="0" smtClean="0">
                <a:solidFill>
                  <a:srgbClr val="0099FF"/>
                </a:solidFill>
              </a:rPr>
              <a:t> </a:t>
            </a:r>
            <a:r>
              <a:rPr lang="es-MX" sz="1600" dirty="0" err="1" smtClean="0">
                <a:solidFill>
                  <a:srgbClr val="0099FF"/>
                </a:solidFill>
              </a:rPr>
              <a:t>used</a:t>
            </a:r>
            <a:r>
              <a:rPr lang="es-MX" sz="1600" dirty="0" smtClean="0">
                <a:solidFill>
                  <a:srgbClr val="0099FF"/>
                </a:solidFill>
              </a:rPr>
              <a:t> </a:t>
            </a:r>
            <a:r>
              <a:rPr lang="es-MX" sz="1600" dirty="0" err="1" smtClean="0">
                <a:solidFill>
                  <a:srgbClr val="0099FF"/>
                </a:solidFill>
              </a:rPr>
              <a:t>to</a:t>
            </a:r>
            <a:r>
              <a:rPr lang="es-MX" sz="1600" dirty="0" smtClean="0">
                <a:solidFill>
                  <a:srgbClr val="0099FF"/>
                </a:solidFill>
              </a:rPr>
              <a:t> reduce </a:t>
            </a:r>
            <a:r>
              <a:rPr lang="es-MX" sz="1600" dirty="0" err="1" smtClean="0">
                <a:solidFill>
                  <a:srgbClr val="0099FF"/>
                </a:solidFill>
              </a:rPr>
              <a:t>bias</a:t>
            </a:r>
            <a:r>
              <a:rPr lang="es-MX" sz="1600" dirty="0" smtClean="0">
                <a:solidFill>
                  <a:srgbClr val="0099FF"/>
                </a:solidFill>
              </a:rPr>
              <a:t> and </a:t>
            </a:r>
            <a:r>
              <a:rPr lang="es-MX" sz="1600" dirty="0" err="1" smtClean="0">
                <a:solidFill>
                  <a:srgbClr val="0099FF"/>
                </a:solidFill>
              </a:rPr>
              <a:t>increase</a:t>
            </a:r>
            <a:r>
              <a:rPr lang="es-MX" sz="1600" dirty="0" smtClean="0">
                <a:solidFill>
                  <a:srgbClr val="0099FF"/>
                </a:solidFill>
              </a:rPr>
              <a:t> </a:t>
            </a:r>
            <a:r>
              <a:rPr lang="es-MX" sz="1600" dirty="0" err="1" smtClean="0">
                <a:solidFill>
                  <a:srgbClr val="0099FF"/>
                </a:solidFill>
              </a:rPr>
              <a:t>precision</a:t>
            </a:r>
            <a:r>
              <a:rPr lang="es-MX" sz="1600" dirty="0" smtClean="0"/>
              <a:t> [DinovI2005]</a:t>
            </a:r>
          </a:p>
          <a:p>
            <a:pPr lvl="1"/>
            <a:endParaRPr lang="en-GB" sz="1400" dirty="0"/>
          </a:p>
        </p:txBody>
      </p:sp>
      <p:sp>
        <p:nvSpPr>
          <p:cNvPr id="5" name="4 Marcador de contenido"/>
          <p:cNvSpPr>
            <a:spLocks noGrp="1"/>
          </p:cNvSpPr>
          <p:nvPr>
            <p:ph sz="half" idx="2"/>
          </p:nvPr>
        </p:nvSpPr>
        <p:spPr/>
        <p:txBody>
          <a:bodyPr>
            <a:normAutofit/>
          </a:bodyPr>
          <a:lstStyle/>
          <a:p>
            <a:r>
              <a:rPr lang="es-MX" sz="3200" dirty="0" err="1" smtClean="0"/>
              <a:t>Example</a:t>
            </a:r>
            <a:r>
              <a:rPr lang="es-MX" sz="3200" dirty="0" smtClean="0"/>
              <a:t> of </a:t>
            </a:r>
            <a:r>
              <a:rPr lang="es-MX" sz="3200" dirty="0" err="1" smtClean="0"/>
              <a:t>paired</a:t>
            </a:r>
            <a:r>
              <a:rPr lang="es-MX" sz="3200" dirty="0" smtClean="0"/>
              <a:t> data:</a:t>
            </a:r>
          </a:p>
          <a:p>
            <a:pPr lvl="1"/>
            <a:r>
              <a:rPr lang="es-MX" sz="3200" dirty="0" smtClean="0"/>
              <a:t>N sets of </a:t>
            </a:r>
            <a:r>
              <a:rPr lang="es-MX" sz="3200" dirty="0" err="1" smtClean="0"/>
              <a:t>twins</a:t>
            </a:r>
            <a:r>
              <a:rPr lang="es-MX" sz="3200" dirty="0" smtClean="0"/>
              <a:t> </a:t>
            </a:r>
            <a:r>
              <a:rPr lang="es-MX" sz="3200" dirty="0" err="1" smtClean="0"/>
              <a:t>to</a:t>
            </a:r>
            <a:r>
              <a:rPr lang="es-MX" sz="3200" dirty="0" smtClean="0"/>
              <a:t> </a:t>
            </a:r>
            <a:r>
              <a:rPr lang="es-MX" sz="3200" dirty="0" err="1" smtClean="0"/>
              <a:t>know</a:t>
            </a:r>
            <a:r>
              <a:rPr lang="es-MX" sz="3200" dirty="0" smtClean="0"/>
              <a:t> </a:t>
            </a:r>
            <a:r>
              <a:rPr lang="es-MX" sz="3200" dirty="0" err="1" smtClean="0"/>
              <a:t>if</a:t>
            </a:r>
            <a:r>
              <a:rPr lang="es-MX" sz="3200" dirty="0" smtClean="0"/>
              <a:t> </a:t>
            </a:r>
            <a:r>
              <a:rPr lang="es-MX" sz="3200" dirty="0" err="1" smtClean="0"/>
              <a:t>the</a:t>
            </a:r>
            <a:r>
              <a:rPr lang="es-MX" sz="3200" dirty="0" smtClean="0"/>
              <a:t> 1st </a:t>
            </a:r>
            <a:r>
              <a:rPr lang="es-MX" sz="3200" dirty="0" err="1" smtClean="0"/>
              <a:t>born</a:t>
            </a:r>
            <a:r>
              <a:rPr lang="es-MX" sz="3200" dirty="0" smtClean="0"/>
              <a:t> </a:t>
            </a:r>
            <a:r>
              <a:rPr lang="es-MX" sz="3200" dirty="0" err="1" smtClean="0"/>
              <a:t>is</a:t>
            </a:r>
            <a:r>
              <a:rPr lang="es-MX" sz="3200" dirty="0" smtClean="0"/>
              <a:t> more </a:t>
            </a:r>
            <a:r>
              <a:rPr lang="es-MX" sz="3200" dirty="0" err="1" smtClean="0"/>
              <a:t>aggresive</a:t>
            </a:r>
            <a:r>
              <a:rPr lang="es-MX" sz="3200" dirty="0" smtClean="0"/>
              <a:t> </a:t>
            </a:r>
            <a:r>
              <a:rPr lang="es-MX" sz="3200" dirty="0" err="1" smtClean="0"/>
              <a:t>than</a:t>
            </a:r>
            <a:r>
              <a:rPr lang="es-MX" sz="3200" dirty="0" smtClean="0"/>
              <a:t> </a:t>
            </a:r>
            <a:r>
              <a:rPr lang="es-MX" sz="3200" dirty="0" err="1" smtClean="0"/>
              <a:t>the</a:t>
            </a:r>
            <a:r>
              <a:rPr lang="es-MX" sz="3200" dirty="0" smtClean="0"/>
              <a:t> </a:t>
            </a:r>
            <a:r>
              <a:rPr lang="es-MX" sz="3200" dirty="0" err="1" smtClean="0"/>
              <a:t>second</a:t>
            </a:r>
            <a:endParaRPr lang="en-GB" sz="3200" dirty="0"/>
          </a:p>
        </p:txBody>
      </p:sp>
      <p:sp>
        <p:nvSpPr>
          <p:cNvPr id="6" name="5 CuadroTexto"/>
          <p:cNvSpPr txBox="1"/>
          <p:nvPr/>
        </p:nvSpPr>
        <p:spPr>
          <a:xfrm>
            <a:off x="5570201" y="5589240"/>
            <a:ext cx="3573799" cy="369332"/>
          </a:xfrm>
          <a:prstGeom prst="rect">
            <a:avLst/>
          </a:prstGeom>
          <a:noFill/>
        </p:spPr>
        <p:txBody>
          <a:bodyPr wrap="none" rtlCol="0">
            <a:spAutoFit/>
          </a:bodyPr>
          <a:lstStyle/>
          <a:p>
            <a:r>
              <a:rPr lang="es-MX" dirty="0" err="1" smtClean="0"/>
              <a:t>Example</a:t>
            </a:r>
            <a:r>
              <a:rPr lang="es-MX" dirty="0" smtClean="0"/>
              <a:t> </a:t>
            </a:r>
            <a:r>
              <a:rPr lang="es-MX" dirty="0" err="1" smtClean="0"/>
              <a:t>adapted</a:t>
            </a:r>
            <a:r>
              <a:rPr lang="es-MX" dirty="0" smtClean="0"/>
              <a:t> </a:t>
            </a:r>
            <a:r>
              <a:rPr lang="es-MX" dirty="0" err="1" smtClean="0"/>
              <a:t>from</a:t>
            </a:r>
            <a:r>
              <a:rPr lang="es-MX" dirty="0" smtClean="0"/>
              <a:t> [DinovI2005]</a:t>
            </a:r>
            <a:endParaRPr lang="en-GB" dirty="0"/>
          </a:p>
        </p:txBody>
      </p:sp>
      <p:graphicFrame>
        <p:nvGraphicFramePr>
          <p:cNvPr id="7" name="6 Tabla"/>
          <p:cNvGraphicFramePr>
            <a:graphicFrameLocks noGrp="1"/>
          </p:cNvGraphicFramePr>
          <p:nvPr/>
        </p:nvGraphicFramePr>
        <p:xfrm>
          <a:off x="5364087" y="2780928"/>
          <a:ext cx="3024337" cy="2768600"/>
        </p:xfrm>
        <a:graphic>
          <a:graphicData uri="http://schemas.openxmlformats.org/drawingml/2006/table">
            <a:tbl>
              <a:tblPr firstRow="1" bandRow="1">
                <a:tableStyleId>{5C22544A-7EE6-4342-B048-85BDC9FD1C3A}</a:tableStyleId>
              </a:tblPr>
              <a:tblGrid>
                <a:gridCol w="792088"/>
                <a:gridCol w="1080120"/>
                <a:gridCol w="1152129"/>
              </a:tblGrid>
              <a:tr h="457200">
                <a:tc rowSpan="2">
                  <a:txBody>
                    <a:bodyPr/>
                    <a:lstStyle/>
                    <a:p>
                      <a:pPr algn="ctr"/>
                      <a:r>
                        <a:rPr lang="es-MX" b="1" dirty="0" smtClean="0"/>
                        <a:t>Twin </a:t>
                      </a:r>
                      <a:r>
                        <a:rPr lang="es-MX" b="1" dirty="0" err="1" smtClean="0"/>
                        <a:t>Pair</a:t>
                      </a:r>
                      <a:endParaRPr lang="en-GB" b="1" dirty="0"/>
                    </a:p>
                  </a:txBody>
                  <a:tcPr anchor="ctr">
                    <a:lnR w="38100" cap="flat" cmpd="sng" algn="ctr">
                      <a:solidFill>
                        <a:schemeClr val="bg1"/>
                      </a:solidFill>
                      <a:prstDash val="solid"/>
                      <a:round/>
                      <a:headEnd type="none" w="med" len="med"/>
                      <a:tailEnd type="none" w="med" len="med"/>
                    </a:lnR>
                  </a:tcPr>
                </a:tc>
                <a:tc gridSpan="2">
                  <a:txBody>
                    <a:bodyPr/>
                    <a:lstStyle/>
                    <a:p>
                      <a:pPr algn="ctr"/>
                      <a:r>
                        <a:rPr lang="es-MX" dirty="0" err="1" smtClean="0"/>
                        <a:t>Aggresiveness</a:t>
                      </a:r>
                      <a:r>
                        <a:rPr lang="es-MX" dirty="0" smtClean="0"/>
                        <a:t> score</a:t>
                      </a:r>
                      <a:endParaRPr lang="en-GB" dirty="0"/>
                    </a:p>
                  </a:txBody>
                  <a:tcPr anchor="ctr">
                    <a:lnL w="38100" cap="flat" cmpd="sng" algn="ctr">
                      <a:solidFill>
                        <a:schemeClr val="bg1"/>
                      </a:solidFill>
                      <a:prstDash val="solid"/>
                      <a:round/>
                      <a:headEnd type="none" w="med" len="med"/>
                      <a:tailEnd type="none" w="med" len="med"/>
                    </a:lnL>
                  </a:tcPr>
                </a:tc>
                <a:tc hMerge="1">
                  <a:txBody>
                    <a:bodyPr/>
                    <a:lstStyle/>
                    <a:p>
                      <a:endParaRPr lang="en-GB" dirty="0"/>
                    </a:p>
                  </a:txBody>
                  <a:tcPr/>
                </a:tc>
              </a:tr>
              <a:tr h="457200">
                <a:tc vMerge="1">
                  <a:txBody>
                    <a:bodyPr/>
                    <a:lstStyle/>
                    <a:p>
                      <a:endParaRPr lang="en-GB"/>
                    </a:p>
                  </a:txBody>
                  <a:tcPr/>
                </a:tc>
                <a:tc>
                  <a:txBody>
                    <a:bodyPr/>
                    <a:lstStyle/>
                    <a:p>
                      <a:pPr algn="ctr"/>
                      <a:r>
                        <a:rPr lang="es-MX" b="1" dirty="0" smtClean="0">
                          <a:solidFill>
                            <a:schemeClr val="bg1"/>
                          </a:solidFill>
                        </a:rPr>
                        <a:t>1st </a:t>
                      </a:r>
                      <a:r>
                        <a:rPr lang="es-MX" b="1" dirty="0" err="1" smtClean="0">
                          <a:solidFill>
                            <a:schemeClr val="bg1"/>
                          </a:solidFill>
                        </a:rPr>
                        <a:t>born</a:t>
                      </a:r>
                      <a:endParaRPr lang="en-GB" b="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s-MX" b="1" dirty="0" smtClean="0">
                          <a:solidFill>
                            <a:schemeClr val="bg1"/>
                          </a:solidFill>
                        </a:rPr>
                        <a:t>2nd </a:t>
                      </a:r>
                      <a:r>
                        <a:rPr lang="es-MX" b="1" dirty="0" err="1" smtClean="0">
                          <a:solidFill>
                            <a:schemeClr val="bg1"/>
                          </a:solidFill>
                        </a:rPr>
                        <a:t>born</a:t>
                      </a:r>
                      <a:endParaRPr lang="en-GB" b="1" dirty="0">
                        <a:solidFill>
                          <a:schemeClr val="bg1"/>
                        </a:solidFill>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r>
              <a:tr h="370840">
                <a:tc>
                  <a:txBody>
                    <a:bodyPr/>
                    <a:lstStyle/>
                    <a:p>
                      <a:pPr algn="ctr"/>
                      <a:r>
                        <a:rPr lang="es-MX" dirty="0" smtClean="0"/>
                        <a:t>1</a:t>
                      </a:r>
                    </a:p>
                  </a:txBody>
                  <a:tcPr anchor="ctr"/>
                </a:tc>
                <a:tc>
                  <a:txBody>
                    <a:bodyPr/>
                    <a:lstStyle/>
                    <a:p>
                      <a:pPr algn="ctr"/>
                      <a:r>
                        <a:rPr lang="es-MX" dirty="0" smtClean="0"/>
                        <a:t>86</a:t>
                      </a:r>
                      <a:endParaRPr lang="en-GB" dirty="0"/>
                    </a:p>
                  </a:txBody>
                  <a:tcPr anchor="ctr">
                    <a:lnT w="38100" cap="flat" cmpd="sng" algn="ctr">
                      <a:solidFill>
                        <a:schemeClr val="bg1"/>
                      </a:solidFill>
                      <a:prstDash val="solid"/>
                      <a:round/>
                      <a:headEnd type="none" w="med" len="med"/>
                      <a:tailEnd type="none" w="med" len="med"/>
                    </a:lnT>
                  </a:tcPr>
                </a:tc>
                <a:tc>
                  <a:txBody>
                    <a:bodyPr/>
                    <a:lstStyle/>
                    <a:p>
                      <a:pPr algn="ctr"/>
                      <a:r>
                        <a:rPr lang="es-MX" dirty="0" smtClean="0"/>
                        <a:t>88</a:t>
                      </a:r>
                      <a:endParaRPr lang="en-GB" dirty="0"/>
                    </a:p>
                  </a:txBody>
                  <a:tcPr anchor="ctr">
                    <a:lnT w="38100" cap="flat" cmpd="sng" algn="ctr">
                      <a:solidFill>
                        <a:schemeClr val="bg1"/>
                      </a:solidFill>
                      <a:prstDash val="solid"/>
                      <a:round/>
                      <a:headEnd type="none" w="med" len="med"/>
                      <a:tailEnd type="none" w="med" len="med"/>
                    </a:lnT>
                  </a:tcPr>
                </a:tc>
              </a:tr>
              <a:tr h="370840">
                <a:tc>
                  <a:txBody>
                    <a:bodyPr/>
                    <a:lstStyle/>
                    <a:p>
                      <a:pPr algn="ctr"/>
                      <a:r>
                        <a:rPr lang="es-MX" dirty="0" smtClean="0"/>
                        <a:t>2</a:t>
                      </a:r>
                      <a:endParaRPr lang="en-GB" dirty="0"/>
                    </a:p>
                  </a:txBody>
                  <a:tcPr anchor="ctr"/>
                </a:tc>
                <a:tc>
                  <a:txBody>
                    <a:bodyPr/>
                    <a:lstStyle/>
                    <a:p>
                      <a:pPr algn="ctr"/>
                      <a:r>
                        <a:rPr lang="es-MX" dirty="0" smtClean="0"/>
                        <a:t>71</a:t>
                      </a:r>
                      <a:endParaRPr lang="en-GB" dirty="0"/>
                    </a:p>
                  </a:txBody>
                  <a:tcPr anchor="ctr"/>
                </a:tc>
                <a:tc>
                  <a:txBody>
                    <a:bodyPr/>
                    <a:lstStyle/>
                    <a:p>
                      <a:pPr algn="ctr"/>
                      <a:r>
                        <a:rPr lang="es-MX" dirty="0" smtClean="0"/>
                        <a:t>77</a:t>
                      </a:r>
                      <a:endParaRPr lang="en-GB" dirty="0"/>
                    </a:p>
                  </a:txBody>
                  <a:tcPr anchor="ctr"/>
                </a:tc>
              </a:tr>
              <a:tr h="370840">
                <a:tc>
                  <a:txBody>
                    <a:bodyPr/>
                    <a:lstStyle/>
                    <a:p>
                      <a:pPr algn="ctr"/>
                      <a:r>
                        <a:rPr lang="es-MX" dirty="0" smtClean="0"/>
                        <a:t>3</a:t>
                      </a:r>
                      <a:endParaRPr lang="en-GB" dirty="0"/>
                    </a:p>
                  </a:txBody>
                  <a:tcPr anchor="ctr"/>
                </a:tc>
                <a:tc>
                  <a:txBody>
                    <a:bodyPr/>
                    <a:lstStyle/>
                    <a:p>
                      <a:pPr algn="ctr"/>
                      <a:r>
                        <a:rPr lang="es-MX" dirty="0" smtClean="0"/>
                        <a:t>77</a:t>
                      </a:r>
                      <a:endParaRPr lang="en-GB" dirty="0"/>
                    </a:p>
                  </a:txBody>
                  <a:tcPr anchor="ctr"/>
                </a:tc>
                <a:tc>
                  <a:txBody>
                    <a:bodyPr/>
                    <a:lstStyle/>
                    <a:p>
                      <a:pPr algn="ctr"/>
                      <a:r>
                        <a:rPr lang="es-MX" dirty="0" smtClean="0"/>
                        <a:t>76</a:t>
                      </a:r>
                      <a:endParaRPr lang="en-GB" dirty="0"/>
                    </a:p>
                  </a:txBody>
                  <a:tcPr anchor="ctr"/>
                </a:tc>
              </a:tr>
              <a:tr h="370840">
                <a:tc>
                  <a:txBody>
                    <a:bodyPr/>
                    <a:lstStyle/>
                    <a:p>
                      <a:pPr algn="ctr"/>
                      <a:r>
                        <a:rPr lang="es-MX" dirty="0" smtClean="0"/>
                        <a:t>…</a:t>
                      </a:r>
                      <a:endParaRPr lang="en-GB" dirty="0"/>
                    </a:p>
                  </a:txBody>
                  <a:tcPr anchor="ctr"/>
                </a:tc>
                <a:tc>
                  <a:txBody>
                    <a:bodyPr/>
                    <a:lstStyle/>
                    <a:p>
                      <a:pPr algn="ctr"/>
                      <a:r>
                        <a:rPr lang="es-MX" dirty="0" smtClean="0"/>
                        <a:t>…</a:t>
                      </a:r>
                      <a:endParaRPr lang="en-GB" dirty="0"/>
                    </a:p>
                  </a:txBody>
                  <a:tcPr anchor="ctr"/>
                </a:tc>
                <a:tc>
                  <a:txBody>
                    <a:bodyPr/>
                    <a:lstStyle/>
                    <a:p>
                      <a:pPr algn="ctr"/>
                      <a:r>
                        <a:rPr lang="es-MX" dirty="0" smtClean="0"/>
                        <a:t>…</a:t>
                      </a:r>
                      <a:endParaRPr lang="en-GB" dirty="0"/>
                    </a:p>
                  </a:txBody>
                  <a:tcPr anchor="ctr"/>
                </a:tc>
              </a:tr>
              <a:tr h="370840">
                <a:tc>
                  <a:txBody>
                    <a:bodyPr/>
                    <a:lstStyle/>
                    <a:p>
                      <a:pPr algn="ctr"/>
                      <a:r>
                        <a:rPr lang="es-MX" dirty="0" smtClean="0"/>
                        <a:t>N</a:t>
                      </a:r>
                      <a:endParaRPr lang="en-GB" dirty="0"/>
                    </a:p>
                  </a:txBody>
                  <a:tcPr anchor="ctr"/>
                </a:tc>
                <a:tc>
                  <a:txBody>
                    <a:bodyPr/>
                    <a:lstStyle/>
                    <a:p>
                      <a:pPr algn="ctr"/>
                      <a:r>
                        <a:rPr lang="es-MX" dirty="0" smtClean="0"/>
                        <a:t>87</a:t>
                      </a:r>
                      <a:endParaRPr lang="en-GB" dirty="0"/>
                    </a:p>
                  </a:txBody>
                  <a:tcPr anchor="ctr"/>
                </a:tc>
                <a:tc>
                  <a:txBody>
                    <a:bodyPr/>
                    <a:lstStyle/>
                    <a:p>
                      <a:pPr algn="ctr"/>
                      <a:r>
                        <a:rPr lang="es-MX" dirty="0" smtClean="0"/>
                        <a:t>72</a:t>
                      </a:r>
                      <a:endParaRPr lang="en-GB" dirty="0"/>
                    </a:p>
                  </a:txBody>
                  <a:tcPr anchor="ctr"/>
                </a:tc>
              </a:tr>
            </a:tbl>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The</a:t>
            </a:r>
            <a:r>
              <a:rPr lang="es-MX" dirty="0" smtClean="0"/>
              <a:t> Central </a:t>
            </a:r>
            <a:r>
              <a:rPr lang="es-MX" dirty="0" err="1" smtClean="0"/>
              <a:t>Limit</a:t>
            </a:r>
            <a:r>
              <a:rPr lang="es-MX" dirty="0" smtClean="0"/>
              <a:t> </a:t>
            </a:r>
            <a:r>
              <a:rPr lang="es-MX" dirty="0" err="1" smtClean="0"/>
              <a:t>Theorem</a:t>
            </a:r>
            <a:r>
              <a:rPr lang="es-MX" dirty="0" smtClean="0"/>
              <a:t> (CTL)</a:t>
            </a:r>
            <a:endParaRPr lang="en-GB" dirty="0"/>
          </a:p>
        </p:txBody>
      </p:sp>
      <p:sp>
        <p:nvSpPr>
          <p:cNvPr id="3" name="2 Marcador de contenido"/>
          <p:cNvSpPr>
            <a:spLocks noGrp="1"/>
          </p:cNvSpPr>
          <p:nvPr>
            <p:ph idx="1"/>
          </p:nvPr>
        </p:nvSpPr>
        <p:spPr/>
        <p:txBody>
          <a:bodyPr>
            <a:normAutofit fontScale="92500" lnSpcReduction="20000"/>
          </a:bodyPr>
          <a:lstStyle/>
          <a:p>
            <a:r>
              <a:rPr lang="es-MX" dirty="0" err="1" smtClean="0"/>
              <a:t>Let</a:t>
            </a:r>
            <a:r>
              <a:rPr lang="es-MX" dirty="0" smtClean="0"/>
              <a:t> X</a:t>
            </a:r>
            <a:r>
              <a:rPr lang="es-MX" baseline="-25000" dirty="0" smtClean="0"/>
              <a:t>1</a:t>
            </a:r>
            <a:r>
              <a:rPr lang="es-MX" dirty="0" smtClean="0"/>
              <a:t>, X</a:t>
            </a:r>
            <a:r>
              <a:rPr lang="es-MX" baseline="-25000" dirty="0" smtClean="0"/>
              <a:t>2</a:t>
            </a:r>
            <a:r>
              <a:rPr lang="es-MX" dirty="0" smtClean="0"/>
              <a:t>, … X</a:t>
            </a:r>
            <a:r>
              <a:rPr lang="es-MX" baseline="-25000" dirty="0" smtClean="0"/>
              <a:t>N</a:t>
            </a:r>
            <a:r>
              <a:rPr lang="es-MX" dirty="0" smtClean="0"/>
              <a:t> </a:t>
            </a:r>
            <a:r>
              <a:rPr lang="es-MX" dirty="0" err="1" smtClean="0"/>
              <a:t>be</a:t>
            </a:r>
            <a:r>
              <a:rPr lang="es-MX" dirty="0" smtClean="0"/>
              <a:t> a set of N </a:t>
            </a:r>
            <a:r>
              <a:rPr lang="es-MX" dirty="0" err="1" smtClean="0"/>
              <a:t>independent</a:t>
            </a:r>
            <a:r>
              <a:rPr lang="es-MX" dirty="0" smtClean="0"/>
              <a:t> </a:t>
            </a:r>
            <a:r>
              <a:rPr lang="es-MX" dirty="0" err="1" smtClean="0"/>
              <a:t>random</a:t>
            </a:r>
            <a:r>
              <a:rPr lang="es-MX" dirty="0" smtClean="0"/>
              <a:t> variables and </a:t>
            </a:r>
            <a:r>
              <a:rPr lang="es-MX" dirty="0" err="1" smtClean="0"/>
              <a:t>each</a:t>
            </a:r>
            <a:r>
              <a:rPr lang="es-MX" dirty="0" smtClean="0"/>
              <a:t> X</a:t>
            </a:r>
            <a:r>
              <a:rPr lang="es-MX" baseline="-25000" dirty="0" smtClean="0"/>
              <a:t>i</a:t>
            </a:r>
            <a:r>
              <a:rPr lang="es-MX" dirty="0" smtClean="0"/>
              <a:t> </a:t>
            </a:r>
            <a:r>
              <a:rPr lang="es-MX" dirty="0" err="1" smtClean="0"/>
              <a:t>have</a:t>
            </a:r>
            <a:r>
              <a:rPr lang="es-MX" dirty="0" smtClean="0"/>
              <a:t> </a:t>
            </a:r>
            <a:r>
              <a:rPr lang="es-MX" dirty="0" err="1" smtClean="0"/>
              <a:t>an</a:t>
            </a:r>
            <a:r>
              <a:rPr lang="es-MX" dirty="0" smtClean="0"/>
              <a:t> </a:t>
            </a:r>
            <a:r>
              <a:rPr lang="es-MX" dirty="0" err="1" smtClean="0"/>
              <a:t>arbitrary</a:t>
            </a:r>
            <a:r>
              <a:rPr lang="es-MX" dirty="0" smtClean="0"/>
              <a:t> </a:t>
            </a:r>
            <a:r>
              <a:rPr lang="es-MX" dirty="0" err="1" smtClean="0"/>
              <a:t>probability</a:t>
            </a:r>
            <a:r>
              <a:rPr lang="es-MX" dirty="0" smtClean="0"/>
              <a:t> </a:t>
            </a:r>
            <a:r>
              <a:rPr lang="es-MX" dirty="0" err="1" smtClean="0"/>
              <a:t>distribution</a:t>
            </a:r>
            <a:r>
              <a:rPr lang="es-MX" dirty="0" smtClean="0"/>
              <a:t> P(x</a:t>
            </a:r>
            <a:r>
              <a:rPr lang="es-MX" baseline="-25000" dirty="0" smtClean="0"/>
              <a:t>1</a:t>
            </a:r>
            <a:r>
              <a:rPr lang="es-MX" dirty="0" smtClean="0"/>
              <a:t>,…,</a:t>
            </a:r>
            <a:r>
              <a:rPr lang="es-MX" dirty="0" err="1" smtClean="0"/>
              <a:t>x</a:t>
            </a:r>
            <a:r>
              <a:rPr lang="es-MX" baseline="-25000" dirty="0" err="1" smtClean="0"/>
              <a:t>n</a:t>
            </a:r>
            <a:r>
              <a:rPr lang="es-MX" dirty="0" smtClean="0"/>
              <a:t>) </a:t>
            </a:r>
            <a:r>
              <a:rPr lang="es-MX" dirty="0" err="1" smtClean="0"/>
              <a:t>with</a:t>
            </a:r>
            <a:r>
              <a:rPr lang="es-MX" dirty="0" smtClean="0"/>
              <a:t> mean </a:t>
            </a:r>
            <a:r>
              <a:rPr lang="el-GR" dirty="0" smtClean="0"/>
              <a:t>μ</a:t>
            </a:r>
            <a:r>
              <a:rPr lang="es-MX" baseline="-25000" dirty="0" smtClean="0"/>
              <a:t>i</a:t>
            </a:r>
            <a:r>
              <a:rPr lang="es-MX" dirty="0" smtClean="0"/>
              <a:t> and a </a:t>
            </a:r>
            <a:r>
              <a:rPr lang="es-MX" dirty="0" err="1" smtClean="0"/>
              <a:t>finite</a:t>
            </a:r>
            <a:r>
              <a:rPr lang="es-MX" dirty="0" smtClean="0"/>
              <a:t> </a:t>
            </a:r>
            <a:r>
              <a:rPr lang="es-MX" dirty="0" err="1" smtClean="0"/>
              <a:t>variance</a:t>
            </a:r>
            <a:r>
              <a:rPr lang="es-MX" dirty="0" smtClean="0"/>
              <a:t> </a:t>
            </a:r>
            <a:r>
              <a:rPr lang="el-GR" dirty="0" smtClean="0"/>
              <a:t>σ</a:t>
            </a:r>
            <a:r>
              <a:rPr lang="es-MX" baseline="-25000" dirty="0" smtClean="0"/>
              <a:t>i</a:t>
            </a:r>
            <a:r>
              <a:rPr lang="es-MX" baseline="30000" dirty="0" smtClean="0"/>
              <a:t>2</a:t>
            </a:r>
            <a:r>
              <a:rPr lang="es-MX" dirty="0" smtClean="0"/>
              <a:t>. </a:t>
            </a:r>
            <a:r>
              <a:rPr lang="es-MX" dirty="0" err="1" smtClean="0"/>
              <a:t>Then</a:t>
            </a:r>
            <a:r>
              <a:rPr lang="es-MX" dirty="0" smtClean="0"/>
              <a:t> </a:t>
            </a:r>
            <a:r>
              <a:rPr lang="es-MX" dirty="0" err="1" smtClean="0"/>
              <a:t>the</a:t>
            </a:r>
            <a:r>
              <a:rPr lang="es-MX" dirty="0" smtClean="0"/>
              <a:t> normal </a:t>
            </a:r>
            <a:r>
              <a:rPr lang="es-MX" dirty="0" err="1" smtClean="0"/>
              <a:t>form</a:t>
            </a:r>
            <a:r>
              <a:rPr lang="es-MX" dirty="0" smtClean="0"/>
              <a:t> </a:t>
            </a:r>
            <a:r>
              <a:rPr lang="es-MX" dirty="0" err="1" smtClean="0"/>
              <a:t>variate</a:t>
            </a:r>
            <a:r>
              <a:rPr lang="es-MX" dirty="0" smtClean="0"/>
              <a:t> </a:t>
            </a:r>
          </a:p>
          <a:p>
            <a:endParaRPr lang="es-MX" dirty="0" smtClean="0"/>
          </a:p>
          <a:p>
            <a:endParaRPr lang="es-MX" dirty="0" smtClean="0"/>
          </a:p>
          <a:p>
            <a:endParaRPr lang="es-MX" dirty="0" smtClean="0"/>
          </a:p>
          <a:p>
            <a:pPr>
              <a:buNone/>
            </a:pPr>
            <a:r>
              <a:rPr lang="es-MX" dirty="0" smtClean="0"/>
              <a:t>	…has a </a:t>
            </a:r>
            <a:r>
              <a:rPr lang="es-MX" dirty="0" err="1" smtClean="0"/>
              <a:t>limiting</a:t>
            </a:r>
            <a:r>
              <a:rPr lang="es-MX" dirty="0" smtClean="0"/>
              <a:t> </a:t>
            </a:r>
            <a:r>
              <a:rPr lang="es-MX" dirty="0" err="1" smtClean="0"/>
              <a:t>cumulative</a:t>
            </a:r>
            <a:r>
              <a:rPr lang="es-MX" dirty="0" smtClean="0"/>
              <a:t> </a:t>
            </a:r>
            <a:r>
              <a:rPr lang="es-MX" dirty="0" err="1" smtClean="0"/>
              <a:t>distribution</a:t>
            </a:r>
            <a:r>
              <a:rPr lang="es-MX" dirty="0" smtClean="0"/>
              <a:t> </a:t>
            </a:r>
            <a:r>
              <a:rPr lang="es-MX" dirty="0" err="1" smtClean="0"/>
              <a:t>which</a:t>
            </a:r>
            <a:r>
              <a:rPr lang="es-MX" dirty="0" smtClean="0"/>
              <a:t> </a:t>
            </a:r>
            <a:r>
              <a:rPr lang="es-MX" dirty="0" err="1" smtClean="0"/>
              <a:t>approaches</a:t>
            </a:r>
            <a:r>
              <a:rPr lang="es-MX" dirty="0" smtClean="0"/>
              <a:t> a normal </a:t>
            </a:r>
            <a:r>
              <a:rPr lang="es-MX" dirty="0" err="1" smtClean="0"/>
              <a:t>distribution</a:t>
            </a:r>
            <a:r>
              <a:rPr lang="es-MX" dirty="0" smtClean="0"/>
              <a:t>.</a:t>
            </a:r>
          </a:p>
          <a:p>
            <a:pPr>
              <a:buNone/>
            </a:pPr>
            <a:r>
              <a:rPr lang="es-MX" dirty="0" smtClean="0"/>
              <a:t>					[</a:t>
            </a:r>
            <a:r>
              <a:rPr lang="es-MX" dirty="0" err="1" smtClean="0"/>
              <a:t>Wolfram</a:t>
            </a:r>
            <a:r>
              <a:rPr lang="es-MX" dirty="0" smtClean="0"/>
              <a:t> </a:t>
            </a:r>
            <a:r>
              <a:rPr lang="es-MX" dirty="0" err="1" smtClean="0"/>
              <a:t>World</a:t>
            </a:r>
            <a:r>
              <a:rPr lang="es-MX" dirty="0" smtClean="0"/>
              <a:t> of </a:t>
            </a:r>
            <a:r>
              <a:rPr lang="es-MX" dirty="0" err="1" smtClean="0"/>
              <a:t>Maths</a:t>
            </a:r>
            <a:r>
              <a:rPr lang="es-MX" dirty="0" smtClean="0"/>
              <a:t>]</a:t>
            </a:r>
            <a:endParaRPr lang="en-GB" dirty="0"/>
          </a:p>
        </p:txBody>
      </p:sp>
      <p:pic>
        <p:nvPicPr>
          <p:cNvPr id="4099" name="Picture 3" descr="C:\Users\foe\Documents\Research\reports\ClubDeLecturaDyNaMo_20111107_InferentialStats\CentralLimitTheoremEq.tif"/>
          <p:cNvPicPr>
            <a:picLocks noChangeAspect="1" noChangeArrowheads="1"/>
          </p:cNvPicPr>
          <p:nvPr/>
        </p:nvPicPr>
        <p:blipFill>
          <a:blip r:embed="rId2" cstate="print"/>
          <a:srcRect/>
          <a:stretch>
            <a:fillRect/>
          </a:stretch>
        </p:blipFill>
        <p:spPr bwMode="auto">
          <a:xfrm>
            <a:off x="3059832" y="3140968"/>
            <a:ext cx="3195525" cy="1152128"/>
          </a:xfrm>
          <a:prstGeom prst="rect">
            <a:avLst/>
          </a:prstGeom>
          <a:noFill/>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The</a:t>
            </a:r>
            <a:r>
              <a:rPr lang="es-MX" dirty="0" smtClean="0"/>
              <a:t> Central </a:t>
            </a:r>
            <a:r>
              <a:rPr lang="es-MX" dirty="0" err="1" smtClean="0"/>
              <a:t>Limit</a:t>
            </a:r>
            <a:r>
              <a:rPr lang="es-MX" dirty="0" smtClean="0"/>
              <a:t> </a:t>
            </a:r>
            <a:r>
              <a:rPr lang="es-MX" dirty="0" err="1" smtClean="0"/>
              <a:t>Theorem</a:t>
            </a:r>
            <a:r>
              <a:rPr lang="es-MX" dirty="0" smtClean="0"/>
              <a:t> (CTL)</a:t>
            </a:r>
            <a:endParaRPr lang="en-GB" dirty="0"/>
          </a:p>
        </p:txBody>
      </p:sp>
      <p:sp>
        <p:nvSpPr>
          <p:cNvPr id="3" name="2 Marcador de contenido"/>
          <p:cNvSpPr>
            <a:spLocks noGrp="1"/>
          </p:cNvSpPr>
          <p:nvPr>
            <p:ph idx="1"/>
          </p:nvPr>
        </p:nvSpPr>
        <p:spPr/>
        <p:txBody>
          <a:bodyPr/>
          <a:lstStyle/>
          <a:p>
            <a:r>
              <a:rPr lang="es-MX" dirty="0" err="1" smtClean="0"/>
              <a:t>Corollary</a:t>
            </a:r>
            <a:r>
              <a:rPr lang="es-MX" dirty="0" smtClean="0"/>
              <a:t>: </a:t>
            </a:r>
            <a:r>
              <a:rPr lang="es-MX" dirty="0" err="1" smtClean="0"/>
              <a:t>Keep</a:t>
            </a:r>
            <a:r>
              <a:rPr lang="es-MX" dirty="0" smtClean="0"/>
              <a:t> </a:t>
            </a:r>
            <a:r>
              <a:rPr lang="es-MX" dirty="0" err="1" smtClean="0"/>
              <a:t>sampling</a:t>
            </a:r>
            <a:r>
              <a:rPr lang="es-MX" dirty="0" smtClean="0"/>
              <a:t> and </a:t>
            </a:r>
            <a:r>
              <a:rPr lang="es-MX" dirty="0" err="1" smtClean="0"/>
              <a:t>you’ll</a:t>
            </a:r>
            <a:r>
              <a:rPr lang="es-MX" dirty="0" smtClean="0"/>
              <a:t> </a:t>
            </a:r>
            <a:r>
              <a:rPr lang="es-MX" dirty="0" err="1" smtClean="0"/>
              <a:t>get</a:t>
            </a:r>
            <a:r>
              <a:rPr lang="es-MX" dirty="0" smtClean="0"/>
              <a:t> a normal </a:t>
            </a:r>
            <a:r>
              <a:rPr lang="es-MX" dirty="0" err="1" smtClean="0"/>
              <a:t>distribution</a:t>
            </a:r>
            <a:r>
              <a:rPr lang="es-MX" dirty="0" smtClean="0"/>
              <a:t> </a:t>
            </a:r>
            <a:r>
              <a:rPr lang="es-MX" dirty="0" err="1" smtClean="0"/>
              <a:t>over</a:t>
            </a:r>
            <a:r>
              <a:rPr lang="es-MX" dirty="0" smtClean="0"/>
              <a:t> </a:t>
            </a:r>
            <a:r>
              <a:rPr lang="es-MX" dirty="0" err="1" smtClean="0"/>
              <a:t>the</a:t>
            </a:r>
            <a:r>
              <a:rPr lang="es-MX" dirty="0" smtClean="0"/>
              <a:t> </a:t>
            </a:r>
            <a:r>
              <a:rPr lang="es-MX" dirty="0" err="1" smtClean="0"/>
              <a:t>distribution</a:t>
            </a:r>
            <a:r>
              <a:rPr lang="es-MX" dirty="0" smtClean="0"/>
              <a:t> of </a:t>
            </a:r>
            <a:r>
              <a:rPr lang="es-MX" dirty="0" err="1" smtClean="0"/>
              <a:t>sample</a:t>
            </a:r>
            <a:r>
              <a:rPr lang="es-MX" dirty="0" smtClean="0"/>
              <a:t> </a:t>
            </a:r>
            <a:r>
              <a:rPr lang="es-MX" dirty="0" err="1" smtClean="0"/>
              <a:t>means</a:t>
            </a:r>
            <a:endParaRPr lang="es-MX" dirty="0" smtClean="0"/>
          </a:p>
          <a:p>
            <a:endParaRPr lang="es-MX" dirty="0" smtClean="0"/>
          </a:p>
          <a:p>
            <a:r>
              <a:rPr lang="es-MX" dirty="0" err="1" smtClean="0"/>
              <a:t>Leap</a:t>
            </a:r>
            <a:r>
              <a:rPr lang="es-MX" dirty="0" smtClean="0"/>
              <a:t> of </a:t>
            </a:r>
            <a:r>
              <a:rPr lang="es-MX" dirty="0" err="1" smtClean="0"/>
              <a:t>thinking</a:t>
            </a:r>
            <a:r>
              <a:rPr lang="es-MX" dirty="0" smtClean="0"/>
              <a:t>: </a:t>
            </a:r>
            <a:r>
              <a:rPr lang="es-MX" dirty="0" err="1" smtClean="0"/>
              <a:t>Everything</a:t>
            </a:r>
            <a:r>
              <a:rPr lang="es-MX" dirty="0" smtClean="0"/>
              <a:t> has a normal </a:t>
            </a:r>
            <a:r>
              <a:rPr lang="es-MX" dirty="0" err="1" smtClean="0"/>
              <a:t>distribution</a:t>
            </a:r>
            <a:endParaRPr lang="es-MX" dirty="0" smtClean="0"/>
          </a:p>
          <a:p>
            <a:endParaRPr lang="es-MX" dirty="0" smtClean="0"/>
          </a:p>
          <a:p>
            <a:r>
              <a:rPr lang="es-MX" i="1" dirty="0" err="1" smtClean="0">
                <a:solidFill>
                  <a:srgbClr val="FF0000"/>
                </a:solidFill>
              </a:rPr>
              <a:t>Perhaps</a:t>
            </a:r>
            <a:r>
              <a:rPr lang="es-MX" i="1" dirty="0" smtClean="0">
                <a:solidFill>
                  <a:srgbClr val="FF0000"/>
                </a:solidFill>
              </a:rPr>
              <a:t> </a:t>
            </a:r>
            <a:r>
              <a:rPr lang="es-MX" i="1" dirty="0" err="1" smtClean="0">
                <a:solidFill>
                  <a:srgbClr val="FF0000"/>
                </a:solidFill>
              </a:rPr>
              <a:t>the</a:t>
            </a:r>
            <a:r>
              <a:rPr lang="es-MX" i="1" dirty="0" smtClean="0">
                <a:solidFill>
                  <a:srgbClr val="FF0000"/>
                </a:solidFill>
              </a:rPr>
              <a:t> </a:t>
            </a:r>
            <a:r>
              <a:rPr lang="es-MX" i="1" dirty="0" err="1" smtClean="0">
                <a:solidFill>
                  <a:srgbClr val="FF0000"/>
                </a:solidFill>
              </a:rPr>
              <a:t>most</a:t>
            </a:r>
            <a:r>
              <a:rPr lang="es-MX" i="1" dirty="0" smtClean="0">
                <a:solidFill>
                  <a:srgbClr val="FF0000"/>
                </a:solidFill>
              </a:rPr>
              <a:t> </a:t>
            </a:r>
            <a:r>
              <a:rPr lang="es-MX" i="1" dirty="0" err="1" smtClean="0">
                <a:solidFill>
                  <a:srgbClr val="FF0000"/>
                </a:solidFill>
              </a:rPr>
              <a:t>abused</a:t>
            </a:r>
            <a:r>
              <a:rPr lang="es-MX" i="1" dirty="0" smtClean="0">
                <a:solidFill>
                  <a:srgbClr val="FF0000"/>
                </a:solidFill>
              </a:rPr>
              <a:t> </a:t>
            </a:r>
            <a:r>
              <a:rPr lang="es-MX" i="1" dirty="0" err="1" smtClean="0">
                <a:solidFill>
                  <a:srgbClr val="FF0000"/>
                </a:solidFill>
              </a:rPr>
              <a:t>theorem</a:t>
            </a:r>
            <a:r>
              <a:rPr lang="es-MX" i="1" dirty="0" smtClean="0">
                <a:solidFill>
                  <a:srgbClr val="FF0000"/>
                </a:solidFill>
              </a:rPr>
              <a:t> </a:t>
            </a:r>
            <a:r>
              <a:rPr lang="es-MX" i="1" dirty="0" err="1" smtClean="0">
                <a:solidFill>
                  <a:srgbClr val="FF0000"/>
                </a:solidFill>
              </a:rPr>
              <a:t>ever</a:t>
            </a:r>
            <a:r>
              <a:rPr lang="es-MX" i="1" dirty="0" smtClean="0">
                <a:solidFill>
                  <a:srgbClr val="FF0000"/>
                </a:solidFill>
              </a:rPr>
              <a:t>!</a:t>
            </a:r>
          </a:p>
        </p:txBody>
      </p:sp>
      <p:sp>
        <p:nvSpPr>
          <p:cNvPr id="4" name="3 CuadroTexto"/>
          <p:cNvSpPr txBox="1"/>
          <p:nvPr/>
        </p:nvSpPr>
        <p:spPr>
          <a:xfrm>
            <a:off x="611560" y="5733256"/>
            <a:ext cx="8168775" cy="830997"/>
          </a:xfrm>
          <a:prstGeom prst="rect">
            <a:avLst/>
          </a:prstGeom>
          <a:noFill/>
        </p:spPr>
        <p:txBody>
          <a:bodyPr wrap="none" rtlCol="0">
            <a:spAutoFit/>
          </a:bodyPr>
          <a:lstStyle/>
          <a:p>
            <a:r>
              <a:rPr lang="es-MX" sz="2400" dirty="0" smtClean="0"/>
              <a:t>A </a:t>
            </a:r>
            <a:r>
              <a:rPr lang="es-MX" sz="2400" dirty="0" err="1" smtClean="0"/>
              <a:t>nice</a:t>
            </a:r>
            <a:r>
              <a:rPr lang="es-MX" sz="2400" dirty="0" smtClean="0"/>
              <a:t> </a:t>
            </a:r>
            <a:r>
              <a:rPr lang="es-MX" sz="2400" dirty="0" err="1" smtClean="0"/>
              <a:t>applet</a:t>
            </a:r>
            <a:r>
              <a:rPr lang="es-MX" sz="2400" dirty="0" smtClean="0"/>
              <a:t> </a:t>
            </a:r>
            <a:r>
              <a:rPr lang="es-MX" sz="2400" dirty="0" err="1" smtClean="0"/>
              <a:t>to</a:t>
            </a:r>
            <a:r>
              <a:rPr lang="es-MX" sz="2400" dirty="0" smtClean="0"/>
              <a:t> </a:t>
            </a:r>
            <a:r>
              <a:rPr lang="es-MX" sz="2400" dirty="0" err="1" smtClean="0"/>
              <a:t>demonstrate</a:t>
            </a:r>
            <a:r>
              <a:rPr lang="es-MX" sz="2400" dirty="0" smtClean="0"/>
              <a:t> </a:t>
            </a:r>
            <a:r>
              <a:rPr lang="es-MX" sz="2400" dirty="0" err="1" smtClean="0"/>
              <a:t>the</a:t>
            </a:r>
            <a:r>
              <a:rPr lang="es-MX" sz="2400" dirty="0" smtClean="0"/>
              <a:t> central </a:t>
            </a:r>
            <a:r>
              <a:rPr lang="es-MX" sz="2400" dirty="0" err="1" smtClean="0"/>
              <a:t>limit</a:t>
            </a:r>
            <a:r>
              <a:rPr lang="es-MX" sz="2400" dirty="0" smtClean="0"/>
              <a:t> </a:t>
            </a:r>
            <a:r>
              <a:rPr lang="es-MX" sz="2400" dirty="0" err="1" smtClean="0"/>
              <a:t>theorem</a:t>
            </a:r>
            <a:endParaRPr lang="es-MX" sz="2400" dirty="0" smtClean="0"/>
          </a:p>
          <a:p>
            <a:r>
              <a:rPr lang="es-MX" sz="2400" dirty="0" smtClean="0"/>
              <a:t>[</a:t>
            </a:r>
            <a:r>
              <a:rPr lang="es-MX" sz="2400" dirty="0" smtClean="0">
                <a:hlinkClick r:id="rId2"/>
              </a:rPr>
              <a:t>http://www.math.csusb.edu/faculty/stanton/probstat/clt.html</a:t>
            </a:r>
            <a:r>
              <a:rPr lang="es-MX" sz="2400" dirty="0" smtClean="0"/>
              <a:t>]</a:t>
            </a:r>
            <a:endParaRPr lang="en-GB" sz="24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Parametric</a:t>
            </a:r>
            <a:r>
              <a:rPr lang="es-MX" dirty="0" smtClean="0"/>
              <a:t> vs non-</a:t>
            </a:r>
            <a:r>
              <a:rPr lang="es-MX" dirty="0" err="1" smtClean="0"/>
              <a:t>parametric</a:t>
            </a:r>
            <a:endParaRPr lang="en-GB" dirty="0"/>
          </a:p>
        </p:txBody>
      </p:sp>
      <p:sp>
        <p:nvSpPr>
          <p:cNvPr id="3" name="2 Marcador de contenido"/>
          <p:cNvSpPr>
            <a:spLocks noGrp="1"/>
          </p:cNvSpPr>
          <p:nvPr>
            <p:ph idx="1"/>
          </p:nvPr>
        </p:nvSpPr>
        <p:spPr/>
        <p:txBody>
          <a:bodyPr>
            <a:normAutofit fontScale="85000" lnSpcReduction="20000"/>
          </a:bodyPr>
          <a:lstStyle/>
          <a:p>
            <a:r>
              <a:rPr lang="es-MX" b="1" dirty="0" err="1" smtClean="0">
                <a:solidFill>
                  <a:srgbClr val="FF0000"/>
                </a:solidFill>
              </a:rPr>
              <a:t>Parametric</a:t>
            </a:r>
            <a:r>
              <a:rPr lang="es-MX" b="1" dirty="0" smtClean="0">
                <a:solidFill>
                  <a:srgbClr val="FF0000"/>
                </a:solidFill>
              </a:rPr>
              <a:t> </a:t>
            </a:r>
            <a:r>
              <a:rPr lang="es-MX" b="1" dirty="0" err="1" smtClean="0">
                <a:solidFill>
                  <a:srgbClr val="FF0000"/>
                </a:solidFill>
              </a:rPr>
              <a:t>testing</a:t>
            </a:r>
            <a:r>
              <a:rPr lang="es-MX" dirty="0" smtClean="0"/>
              <a:t>: </a:t>
            </a:r>
            <a:r>
              <a:rPr lang="es-MX" dirty="0" err="1" smtClean="0"/>
              <a:t>Assumes</a:t>
            </a:r>
            <a:r>
              <a:rPr lang="es-MX" dirty="0" smtClean="0"/>
              <a:t> a </a:t>
            </a:r>
            <a:r>
              <a:rPr lang="es-MX" dirty="0" err="1" smtClean="0"/>
              <a:t>certain</a:t>
            </a:r>
            <a:r>
              <a:rPr lang="es-MX" dirty="0" smtClean="0"/>
              <a:t> </a:t>
            </a:r>
            <a:r>
              <a:rPr lang="es-MX" dirty="0" err="1" smtClean="0"/>
              <a:t>deistribution</a:t>
            </a:r>
            <a:r>
              <a:rPr lang="es-MX" dirty="0" smtClean="0"/>
              <a:t> of </a:t>
            </a:r>
            <a:r>
              <a:rPr lang="es-MX" dirty="0" err="1" smtClean="0"/>
              <a:t>the</a:t>
            </a:r>
            <a:r>
              <a:rPr lang="es-MX" dirty="0" smtClean="0"/>
              <a:t> variable in </a:t>
            </a:r>
            <a:r>
              <a:rPr lang="es-MX" dirty="0" err="1" smtClean="0"/>
              <a:t>the</a:t>
            </a:r>
            <a:r>
              <a:rPr lang="es-MX" dirty="0" smtClean="0"/>
              <a:t> </a:t>
            </a:r>
            <a:r>
              <a:rPr lang="es-MX" dirty="0" err="1" smtClean="0"/>
              <a:t>population</a:t>
            </a:r>
            <a:r>
              <a:rPr lang="es-MX" dirty="0" smtClean="0"/>
              <a:t> </a:t>
            </a:r>
            <a:r>
              <a:rPr lang="es-MX" dirty="0" err="1" smtClean="0"/>
              <a:t>to</a:t>
            </a:r>
            <a:r>
              <a:rPr lang="es-MX" dirty="0" smtClean="0"/>
              <a:t> </a:t>
            </a:r>
            <a:r>
              <a:rPr lang="es-MX" dirty="0" err="1" smtClean="0"/>
              <a:t>which</a:t>
            </a:r>
            <a:r>
              <a:rPr lang="es-MX" dirty="0" smtClean="0"/>
              <a:t> </a:t>
            </a:r>
            <a:r>
              <a:rPr lang="es-MX" dirty="0" err="1" smtClean="0"/>
              <a:t>we</a:t>
            </a:r>
            <a:r>
              <a:rPr lang="es-MX" dirty="0" smtClean="0"/>
              <a:t> plan </a:t>
            </a:r>
            <a:r>
              <a:rPr lang="es-MX" dirty="0" err="1" smtClean="0"/>
              <a:t>to</a:t>
            </a:r>
            <a:r>
              <a:rPr lang="es-MX" dirty="0" smtClean="0"/>
              <a:t> </a:t>
            </a:r>
            <a:r>
              <a:rPr lang="es-MX" dirty="0" err="1" smtClean="0"/>
              <a:t>generalize</a:t>
            </a:r>
            <a:r>
              <a:rPr lang="es-MX" dirty="0" smtClean="0"/>
              <a:t> </a:t>
            </a:r>
            <a:r>
              <a:rPr lang="es-MX" dirty="0" err="1" smtClean="0"/>
              <a:t>our</a:t>
            </a:r>
            <a:r>
              <a:rPr lang="es-MX" dirty="0" smtClean="0"/>
              <a:t> data</a:t>
            </a:r>
          </a:p>
          <a:p>
            <a:endParaRPr lang="es-MX" dirty="0" smtClean="0"/>
          </a:p>
          <a:p>
            <a:r>
              <a:rPr lang="es-MX" b="1" dirty="0" smtClean="0">
                <a:solidFill>
                  <a:srgbClr val="FF0000"/>
                </a:solidFill>
              </a:rPr>
              <a:t>Non-</a:t>
            </a:r>
            <a:r>
              <a:rPr lang="es-MX" b="1" dirty="0" err="1" smtClean="0">
                <a:solidFill>
                  <a:srgbClr val="FF0000"/>
                </a:solidFill>
              </a:rPr>
              <a:t>parametric</a:t>
            </a:r>
            <a:r>
              <a:rPr lang="es-MX" b="1" dirty="0" smtClean="0">
                <a:solidFill>
                  <a:srgbClr val="FF0000"/>
                </a:solidFill>
              </a:rPr>
              <a:t> </a:t>
            </a:r>
            <a:r>
              <a:rPr lang="es-MX" b="1" dirty="0" err="1" smtClean="0">
                <a:solidFill>
                  <a:srgbClr val="FF0000"/>
                </a:solidFill>
              </a:rPr>
              <a:t>testing</a:t>
            </a:r>
            <a:r>
              <a:rPr lang="es-MX" dirty="0" smtClean="0"/>
              <a:t>: No </a:t>
            </a:r>
            <a:r>
              <a:rPr lang="es-MX" dirty="0" err="1" smtClean="0"/>
              <a:t>assumption</a:t>
            </a:r>
            <a:r>
              <a:rPr lang="es-MX" dirty="0" smtClean="0"/>
              <a:t> </a:t>
            </a:r>
            <a:r>
              <a:rPr lang="es-MX" dirty="0" err="1" smtClean="0"/>
              <a:t>regarding</a:t>
            </a:r>
            <a:r>
              <a:rPr lang="es-MX" dirty="0" smtClean="0"/>
              <a:t> </a:t>
            </a:r>
            <a:r>
              <a:rPr lang="es-MX" dirty="0" err="1" smtClean="0"/>
              <a:t>the</a:t>
            </a:r>
            <a:r>
              <a:rPr lang="es-MX" dirty="0" smtClean="0"/>
              <a:t> </a:t>
            </a:r>
            <a:r>
              <a:rPr lang="es-MX" dirty="0" err="1" smtClean="0"/>
              <a:t>distribution</a:t>
            </a:r>
            <a:r>
              <a:rPr lang="es-MX" dirty="0" smtClean="0"/>
              <a:t> of </a:t>
            </a:r>
            <a:r>
              <a:rPr lang="es-MX" dirty="0" err="1" smtClean="0"/>
              <a:t>the</a:t>
            </a:r>
            <a:r>
              <a:rPr lang="es-MX" dirty="0" smtClean="0"/>
              <a:t> variable in </a:t>
            </a:r>
            <a:r>
              <a:rPr lang="es-MX" dirty="0" err="1" smtClean="0"/>
              <a:t>the</a:t>
            </a:r>
            <a:r>
              <a:rPr lang="es-MX" dirty="0" smtClean="0"/>
              <a:t> </a:t>
            </a:r>
            <a:r>
              <a:rPr lang="es-MX" dirty="0" err="1" smtClean="0"/>
              <a:t>population</a:t>
            </a:r>
            <a:endParaRPr lang="es-MX" dirty="0" smtClean="0"/>
          </a:p>
          <a:p>
            <a:pPr lvl="1"/>
            <a:r>
              <a:rPr lang="es-MX" dirty="0" err="1" smtClean="0"/>
              <a:t>That</a:t>
            </a:r>
            <a:r>
              <a:rPr lang="es-MX" dirty="0" smtClean="0"/>
              <a:t> </a:t>
            </a:r>
            <a:r>
              <a:rPr lang="es-MX" dirty="0" err="1" smtClean="0"/>
              <a:t>is</a:t>
            </a:r>
            <a:r>
              <a:rPr lang="es-MX" dirty="0" smtClean="0"/>
              <a:t> </a:t>
            </a:r>
            <a:r>
              <a:rPr lang="es-MX" dirty="0" err="1" smtClean="0"/>
              <a:t>distribution</a:t>
            </a:r>
            <a:r>
              <a:rPr lang="es-MX" dirty="0" smtClean="0"/>
              <a:t> free, NOT ASSUMPTION FREE!!</a:t>
            </a:r>
          </a:p>
          <a:p>
            <a:pPr lvl="1"/>
            <a:r>
              <a:rPr lang="en-GB" dirty="0" smtClean="0"/>
              <a:t>Non-parametric tests look at the rank order of the values</a:t>
            </a:r>
            <a:endParaRPr lang="es-MX" dirty="0" smtClean="0"/>
          </a:p>
          <a:p>
            <a:pPr lvl="1"/>
            <a:endParaRPr lang="es-MX" dirty="0" smtClean="0"/>
          </a:p>
          <a:p>
            <a:r>
              <a:rPr lang="en-GB" dirty="0" smtClean="0"/>
              <a:t>Parametric tests are more powerful than non-parametric ones and so should be used if possible [</a:t>
            </a:r>
            <a:r>
              <a:rPr lang="en-GB" dirty="0" err="1" smtClean="0"/>
              <a:t>GreenhalghT</a:t>
            </a:r>
            <a:r>
              <a:rPr lang="en-GB" dirty="0" smtClean="0"/>
              <a:t> 1997 BMJ 315:364]</a:t>
            </a:r>
            <a:endParaRPr lang="en-GB" dirty="0"/>
          </a:p>
        </p:txBody>
      </p:sp>
      <p:sp>
        <p:nvSpPr>
          <p:cNvPr id="4" name="3 CuadroTexto"/>
          <p:cNvSpPr txBox="1"/>
          <p:nvPr/>
        </p:nvSpPr>
        <p:spPr>
          <a:xfrm>
            <a:off x="5930171" y="6488668"/>
            <a:ext cx="3213829" cy="369332"/>
          </a:xfrm>
          <a:prstGeom prst="rect">
            <a:avLst/>
          </a:prstGeom>
          <a:noFill/>
        </p:spPr>
        <p:txBody>
          <a:bodyPr wrap="none" rtlCol="0">
            <a:spAutoFit/>
          </a:bodyPr>
          <a:lstStyle/>
          <a:p>
            <a:r>
              <a:rPr lang="es-MX" dirty="0" err="1" smtClean="0"/>
              <a:t>Source</a:t>
            </a:r>
            <a:r>
              <a:rPr lang="es-MX" dirty="0" smtClean="0"/>
              <a:t>: 2.ppt (</a:t>
            </a:r>
            <a:r>
              <a:rPr lang="es-MX" dirty="0" err="1" smtClean="0"/>
              <a:t>Author</a:t>
            </a:r>
            <a:r>
              <a:rPr lang="es-MX" dirty="0" smtClean="0"/>
              <a:t> </a:t>
            </a:r>
            <a:r>
              <a:rPr lang="es-MX" dirty="0" err="1" smtClean="0"/>
              <a:t>unknown</a:t>
            </a:r>
            <a:r>
              <a:rPr lang="es-MX" dirty="0" smtClean="0"/>
              <a:t>)</a:t>
            </a:r>
            <a:endParaRPr lang="en-GB"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err="1" smtClean="0"/>
              <a:t>One</a:t>
            </a:r>
            <a:r>
              <a:rPr lang="es-MX" dirty="0" smtClean="0"/>
              <a:t> </a:t>
            </a:r>
            <a:r>
              <a:rPr lang="es-MX" dirty="0" err="1" smtClean="0"/>
              <a:t>way</a:t>
            </a:r>
            <a:r>
              <a:rPr lang="es-MX" dirty="0" smtClean="0"/>
              <a:t>, </a:t>
            </a:r>
            <a:r>
              <a:rPr lang="es-MX" dirty="0" err="1" smtClean="0"/>
              <a:t>two</a:t>
            </a:r>
            <a:r>
              <a:rPr lang="es-MX" dirty="0" smtClean="0"/>
              <a:t> </a:t>
            </a:r>
            <a:r>
              <a:rPr lang="es-MX" dirty="0" err="1" smtClean="0"/>
              <a:t>way</a:t>
            </a:r>
            <a:r>
              <a:rPr lang="es-MX" dirty="0" smtClean="0"/>
              <a:t>,… N-</a:t>
            </a:r>
            <a:r>
              <a:rPr lang="es-MX" dirty="0" err="1" smtClean="0"/>
              <a:t>way</a:t>
            </a:r>
            <a:r>
              <a:rPr lang="es-MX" dirty="0" smtClean="0"/>
              <a:t> </a:t>
            </a:r>
            <a:r>
              <a:rPr lang="es-MX" dirty="0" err="1" smtClean="0"/>
              <a:t>analysis</a:t>
            </a:r>
            <a:endParaRPr lang="en-GB" dirty="0"/>
          </a:p>
        </p:txBody>
      </p:sp>
      <p:sp>
        <p:nvSpPr>
          <p:cNvPr id="3" name="2 Marcador de contenido"/>
          <p:cNvSpPr>
            <a:spLocks noGrp="1"/>
          </p:cNvSpPr>
          <p:nvPr>
            <p:ph idx="1"/>
          </p:nvPr>
        </p:nvSpPr>
        <p:spPr/>
        <p:txBody>
          <a:bodyPr>
            <a:normAutofit fontScale="85000" lnSpcReduction="10000"/>
          </a:bodyPr>
          <a:lstStyle/>
          <a:p>
            <a:r>
              <a:rPr lang="es-MX" dirty="0" smtClean="0"/>
              <a:t>Experimental </a:t>
            </a:r>
            <a:r>
              <a:rPr lang="es-MX" dirty="0" err="1" smtClean="0"/>
              <a:t>design</a:t>
            </a:r>
            <a:r>
              <a:rPr lang="es-MX" dirty="0" smtClean="0"/>
              <a:t> </a:t>
            </a:r>
            <a:r>
              <a:rPr lang="es-MX" dirty="0" err="1" smtClean="0"/>
              <a:t>may</a:t>
            </a:r>
            <a:r>
              <a:rPr lang="es-MX" dirty="0" smtClean="0"/>
              <a:t> </a:t>
            </a:r>
            <a:r>
              <a:rPr lang="es-MX" dirty="0" err="1" smtClean="0"/>
              <a:t>be</a:t>
            </a:r>
            <a:r>
              <a:rPr lang="es-MX" dirty="0" smtClean="0"/>
              <a:t> </a:t>
            </a:r>
            <a:r>
              <a:rPr lang="es-MX" dirty="0" err="1" smtClean="0"/>
              <a:t>one</a:t>
            </a:r>
            <a:r>
              <a:rPr lang="es-MX" dirty="0" smtClean="0"/>
              <a:t>-factorial, </a:t>
            </a:r>
            <a:r>
              <a:rPr lang="es-MX" dirty="0" err="1" smtClean="0"/>
              <a:t>two</a:t>
            </a:r>
            <a:r>
              <a:rPr lang="es-MX" dirty="0" smtClean="0"/>
              <a:t> factorial,… N-factorial</a:t>
            </a:r>
          </a:p>
          <a:p>
            <a:pPr lvl="1"/>
            <a:r>
              <a:rPr lang="es-MX" dirty="0" err="1" smtClean="0"/>
              <a:t>i.e.</a:t>
            </a:r>
            <a:r>
              <a:rPr lang="es-MX" dirty="0" smtClean="0"/>
              <a:t> </a:t>
            </a:r>
            <a:r>
              <a:rPr lang="es-MX" dirty="0" err="1" smtClean="0"/>
              <a:t>one</a:t>
            </a:r>
            <a:r>
              <a:rPr lang="es-MX" dirty="0" smtClean="0"/>
              <a:t> </a:t>
            </a:r>
            <a:r>
              <a:rPr lang="es-MX" dirty="0" err="1" smtClean="0"/>
              <a:t>research</a:t>
            </a:r>
            <a:r>
              <a:rPr lang="es-MX" dirty="0" smtClean="0"/>
              <a:t> </a:t>
            </a:r>
            <a:r>
              <a:rPr lang="es-MX" dirty="0" err="1" smtClean="0"/>
              <a:t>question</a:t>
            </a:r>
            <a:r>
              <a:rPr lang="es-MX" dirty="0" smtClean="0"/>
              <a:t> at a time, </a:t>
            </a:r>
            <a:r>
              <a:rPr lang="es-MX" dirty="0" err="1" smtClean="0"/>
              <a:t>two</a:t>
            </a:r>
            <a:r>
              <a:rPr lang="es-MX" dirty="0" smtClean="0"/>
              <a:t> </a:t>
            </a:r>
            <a:r>
              <a:rPr lang="es-MX" dirty="0" err="1" smtClean="0"/>
              <a:t>research</a:t>
            </a:r>
            <a:r>
              <a:rPr lang="es-MX" dirty="0" smtClean="0"/>
              <a:t> </a:t>
            </a:r>
            <a:r>
              <a:rPr lang="es-MX" dirty="0" err="1" smtClean="0"/>
              <a:t>questions</a:t>
            </a:r>
            <a:r>
              <a:rPr lang="es-MX" dirty="0" smtClean="0"/>
              <a:t> at a time, …N </a:t>
            </a:r>
            <a:r>
              <a:rPr lang="es-MX" dirty="0" err="1" smtClean="0"/>
              <a:t>research</a:t>
            </a:r>
            <a:r>
              <a:rPr lang="es-MX" dirty="0" smtClean="0"/>
              <a:t> </a:t>
            </a:r>
            <a:r>
              <a:rPr lang="es-MX" dirty="0" err="1" smtClean="0"/>
              <a:t>questions</a:t>
            </a:r>
            <a:r>
              <a:rPr lang="es-MX" dirty="0" smtClean="0"/>
              <a:t> at a time.</a:t>
            </a:r>
          </a:p>
          <a:p>
            <a:pPr lvl="1"/>
            <a:r>
              <a:rPr lang="es-MX" dirty="0" err="1" smtClean="0"/>
              <a:t>The</a:t>
            </a:r>
            <a:r>
              <a:rPr lang="es-MX" dirty="0" smtClean="0"/>
              <a:t> more </a:t>
            </a:r>
            <a:r>
              <a:rPr lang="es-MX" dirty="0" err="1" smtClean="0"/>
              <a:t>ways</a:t>
            </a:r>
            <a:r>
              <a:rPr lang="es-MX" dirty="0" smtClean="0"/>
              <a:t> </a:t>
            </a:r>
            <a:r>
              <a:rPr lang="es-MX" dirty="0" err="1" smtClean="0"/>
              <a:t>the</a:t>
            </a:r>
            <a:r>
              <a:rPr lang="es-MX" dirty="0" smtClean="0"/>
              <a:t> more </a:t>
            </a:r>
            <a:r>
              <a:rPr lang="es-MX" dirty="0" err="1" smtClean="0"/>
              <a:t>difficult</a:t>
            </a:r>
            <a:r>
              <a:rPr lang="es-MX" dirty="0" smtClean="0"/>
              <a:t> </a:t>
            </a:r>
            <a:r>
              <a:rPr lang="es-MX" dirty="0" err="1" smtClean="0"/>
              <a:t>the</a:t>
            </a:r>
            <a:r>
              <a:rPr lang="es-MX" dirty="0" smtClean="0"/>
              <a:t> </a:t>
            </a:r>
            <a:r>
              <a:rPr lang="es-MX" dirty="0" err="1" smtClean="0"/>
              <a:t>analysis</a:t>
            </a:r>
            <a:r>
              <a:rPr lang="es-MX" dirty="0" smtClean="0"/>
              <a:t> </a:t>
            </a:r>
            <a:r>
              <a:rPr lang="es-MX" dirty="0" err="1" smtClean="0"/>
              <a:t>interpretation</a:t>
            </a:r>
            <a:endParaRPr lang="es-MX" dirty="0" smtClean="0"/>
          </a:p>
          <a:p>
            <a:endParaRPr lang="es-MX" dirty="0" smtClean="0"/>
          </a:p>
          <a:p>
            <a:r>
              <a:rPr lang="es-MX" b="1" dirty="0" err="1" smtClean="0">
                <a:solidFill>
                  <a:srgbClr val="FF0000"/>
                </a:solidFill>
              </a:rPr>
              <a:t>One-way</a:t>
            </a:r>
            <a:r>
              <a:rPr lang="es-MX" b="1" dirty="0" smtClean="0">
                <a:solidFill>
                  <a:srgbClr val="FF0000"/>
                </a:solidFill>
              </a:rPr>
              <a:t> </a:t>
            </a:r>
            <a:r>
              <a:rPr lang="es-MX" b="1" dirty="0" err="1" smtClean="0">
                <a:solidFill>
                  <a:srgbClr val="FF0000"/>
                </a:solidFill>
              </a:rPr>
              <a:t>analysis</a:t>
            </a:r>
            <a:r>
              <a:rPr lang="es-MX" b="1" dirty="0" smtClean="0">
                <a:solidFill>
                  <a:srgbClr val="FF0000"/>
                </a:solidFill>
              </a:rPr>
              <a:t> </a:t>
            </a:r>
            <a:r>
              <a:rPr lang="en-GB" dirty="0" smtClean="0"/>
              <a:t>measures significance effects of one factor only.</a:t>
            </a:r>
          </a:p>
          <a:p>
            <a:r>
              <a:rPr lang="es-MX" b="1" dirty="0" err="1" smtClean="0">
                <a:solidFill>
                  <a:srgbClr val="FF0000"/>
                </a:solidFill>
              </a:rPr>
              <a:t>Two-way</a:t>
            </a:r>
            <a:r>
              <a:rPr lang="es-MX" b="1" dirty="0" smtClean="0">
                <a:solidFill>
                  <a:srgbClr val="FF0000"/>
                </a:solidFill>
              </a:rPr>
              <a:t> </a:t>
            </a:r>
            <a:r>
              <a:rPr lang="es-MX" b="1" dirty="0" err="1" smtClean="0">
                <a:solidFill>
                  <a:srgbClr val="FF0000"/>
                </a:solidFill>
              </a:rPr>
              <a:t>analysis</a:t>
            </a:r>
            <a:r>
              <a:rPr lang="es-MX" b="1" dirty="0" smtClean="0">
                <a:solidFill>
                  <a:srgbClr val="FF0000"/>
                </a:solidFill>
              </a:rPr>
              <a:t> </a:t>
            </a:r>
            <a:r>
              <a:rPr lang="en-GB" dirty="0" smtClean="0"/>
              <a:t>measures significance effects of two factor simultaneously.</a:t>
            </a:r>
          </a:p>
          <a:p>
            <a:r>
              <a:rPr lang="es-MX" dirty="0" err="1" smtClean="0"/>
              <a:t>Etc</a:t>
            </a:r>
            <a:r>
              <a:rPr lang="es-MX" dirty="0" smtClean="0"/>
              <a:t>…</a:t>
            </a:r>
            <a:endParaRPr lang="en-GB" dirty="0" smtClean="0"/>
          </a:p>
          <a:p>
            <a:endParaRPr lang="en-GB"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Steps</a:t>
            </a:r>
            <a:r>
              <a:rPr lang="es-MX" dirty="0" smtClean="0"/>
              <a:t> </a:t>
            </a:r>
            <a:r>
              <a:rPr lang="es-MX" dirty="0" err="1" smtClean="0"/>
              <a:t>to</a:t>
            </a:r>
            <a:r>
              <a:rPr lang="es-MX" dirty="0" smtClean="0"/>
              <a:t> </a:t>
            </a:r>
            <a:r>
              <a:rPr lang="es-MX" dirty="0" err="1" smtClean="0"/>
              <a:t>apply</a:t>
            </a:r>
            <a:r>
              <a:rPr lang="es-MX" dirty="0" smtClean="0"/>
              <a:t> a </a:t>
            </a:r>
            <a:r>
              <a:rPr lang="es-MX" dirty="0" err="1" smtClean="0"/>
              <a:t>significance</a:t>
            </a:r>
            <a:r>
              <a:rPr lang="es-MX" dirty="0" smtClean="0"/>
              <a:t> test</a:t>
            </a:r>
            <a:endParaRPr lang="en-GB" dirty="0"/>
          </a:p>
        </p:txBody>
      </p:sp>
      <p:sp>
        <p:nvSpPr>
          <p:cNvPr id="3" name="2 Marcador de contenido"/>
          <p:cNvSpPr>
            <a:spLocks noGrp="1"/>
          </p:cNvSpPr>
          <p:nvPr>
            <p:ph idx="1"/>
          </p:nvPr>
        </p:nvSpPr>
        <p:spPr/>
        <p:txBody>
          <a:bodyPr/>
          <a:lstStyle/>
          <a:p>
            <a:pPr marL="514350" indent="-514350">
              <a:buFont typeface="+mj-lt"/>
              <a:buAutoNum type="arabicPeriod"/>
            </a:pPr>
            <a:r>
              <a:rPr lang="es-MX" dirty="0" smtClean="0"/>
              <a:t>Define a </a:t>
            </a:r>
            <a:r>
              <a:rPr lang="es-MX" dirty="0" err="1" smtClean="0"/>
              <a:t>hypothesis</a:t>
            </a:r>
            <a:endParaRPr lang="es-MX" dirty="0" smtClean="0"/>
          </a:p>
          <a:p>
            <a:pPr marL="514350" indent="-514350">
              <a:buFont typeface="+mj-lt"/>
              <a:buAutoNum type="arabicPeriod"/>
            </a:pPr>
            <a:r>
              <a:rPr lang="es-MX" dirty="0" err="1" smtClean="0"/>
              <a:t>Collect</a:t>
            </a:r>
            <a:r>
              <a:rPr lang="es-MX" dirty="0" smtClean="0"/>
              <a:t> data</a:t>
            </a:r>
          </a:p>
          <a:p>
            <a:pPr marL="514350" indent="-514350">
              <a:buFont typeface="+mj-lt"/>
              <a:buAutoNum type="arabicPeriod"/>
            </a:pPr>
            <a:r>
              <a:rPr lang="es-MX" dirty="0" smtClean="0"/>
              <a:t>Determine </a:t>
            </a:r>
            <a:r>
              <a:rPr lang="es-MX" dirty="0" err="1" smtClean="0"/>
              <a:t>the</a:t>
            </a:r>
            <a:r>
              <a:rPr lang="es-MX" dirty="0" smtClean="0"/>
              <a:t> test </a:t>
            </a:r>
            <a:r>
              <a:rPr lang="es-MX" dirty="0" err="1" smtClean="0"/>
              <a:t>to</a:t>
            </a:r>
            <a:r>
              <a:rPr lang="es-MX" dirty="0" smtClean="0"/>
              <a:t> </a:t>
            </a:r>
            <a:r>
              <a:rPr lang="es-MX" dirty="0" err="1" smtClean="0"/>
              <a:t>apply</a:t>
            </a:r>
            <a:endParaRPr lang="es-MX" dirty="0" smtClean="0"/>
          </a:p>
          <a:p>
            <a:pPr marL="514350" indent="-514350">
              <a:buFont typeface="+mj-lt"/>
              <a:buAutoNum type="arabicPeriod"/>
            </a:pPr>
            <a:r>
              <a:rPr lang="es-MX" dirty="0" err="1" smtClean="0"/>
              <a:t>Calculate</a:t>
            </a:r>
            <a:r>
              <a:rPr lang="es-MX" dirty="0" smtClean="0"/>
              <a:t> </a:t>
            </a:r>
            <a:r>
              <a:rPr lang="es-MX" dirty="0" err="1" smtClean="0"/>
              <a:t>the</a:t>
            </a:r>
            <a:r>
              <a:rPr lang="es-MX" dirty="0" smtClean="0"/>
              <a:t> test </a:t>
            </a:r>
            <a:r>
              <a:rPr lang="es-MX" dirty="0" err="1" smtClean="0"/>
              <a:t>value</a:t>
            </a:r>
            <a:r>
              <a:rPr lang="es-MX" dirty="0" smtClean="0"/>
              <a:t> (</a:t>
            </a:r>
            <a:r>
              <a:rPr lang="es-MX" dirty="0" err="1" smtClean="0"/>
              <a:t>t,F</a:t>
            </a:r>
            <a:r>
              <a:rPr lang="es-MX" dirty="0" smtClean="0"/>
              <a:t>,</a:t>
            </a:r>
            <a:r>
              <a:rPr lang="el-GR" dirty="0" smtClean="0"/>
              <a:t>χ</a:t>
            </a:r>
            <a:r>
              <a:rPr lang="es-MX" baseline="30000" dirty="0" smtClean="0"/>
              <a:t>2</a:t>
            </a:r>
            <a:r>
              <a:rPr lang="es-MX" dirty="0" smtClean="0"/>
              <a:t>,p)</a:t>
            </a:r>
          </a:p>
          <a:p>
            <a:pPr marL="514350" indent="-514350">
              <a:buFont typeface="+mj-lt"/>
              <a:buAutoNum type="arabicPeriod"/>
            </a:pPr>
            <a:r>
              <a:rPr lang="es-MX" dirty="0" err="1" smtClean="0"/>
              <a:t>Accept</a:t>
            </a:r>
            <a:r>
              <a:rPr lang="es-MX" dirty="0" smtClean="0"/>
              <a:t>/</a:t>
            </a:r>
            <a:r>
              <a:rPr lang="es-MX" dirty="0" err="1" smtClean="0"/>
              <a:t>Reject</a:t>
            </a:r>
            <a:r>
              <a:rPr lang="es-MX" dirty="0" smtClean="0"/>
              <a:t> </a:t>
            </a:r>
            <a:r>
              <a:rPr lang="es-MX" dirty="0" err="1" smtClean="0"/>
              <a:t>null</a:t>
            </a:r>
            <a:r>
              <a:rPr lang="es-MX" dirty="0" smtClean="0"/>
              <a:t> </a:t>
            </a:r>
            <a:r>
              <a:rPr lang="es-MX" dirty="0" err="1" smtClean="0"/>
              <a:t>hypothesis</a:t>
            </a:r>
            <a:r>
              <a:rPr lang="es-MX" dirty="0" smtClean="0"/>
              <a:t> </a:t>
            </a:r>
            <a:r>
              <a:rPr lang="es-MX" dirty="0" err="1" smtClean="0"/>
              <a:t>based</a:t>
            </a:r>
            <a:r>
              <a:rPr lang="es-MX" dirty="0" smtClean="0"/>
              <a:t> </a:t>
            </a:r>
            <a:r>
              <a:rPr lang="es-MX" dirty="0" err="1" smtClean="0"/>
              <a:t>on</a:t>
            </a:r>
            <a:r>
              <a:rPr lang="es-MX" dirty="0" smtClean="0"/>
              <a:t> </a:t>
            </a:r>
            <a:r>
              <a:rPr lang="es-MX" dirty="0" err="1" smtClean="0"/>
              <a:t>degrees</a:t>
            </a:r>
            <a:r>
              <a:rPr lang="es-MX" dirty="0" smtClean="0"/>
              <a:t> of </a:t>
            </a:r>
            <a:r>
              <a:rPr lang="es-MX" dirty="0" err="1" smtClean="0"/>
              <a:t>freedom</a:t>
            </a:r>
            <a:r>
              <a:rPr lang="es-MX" dirty="0" smtClean="0"/>
              <a:t> and </a:t>
            </a:r>
            <a:r>
              <a:rPr lang="es-MX" dirty="0" err="1" smtClean="0"/>
              <a:t>significance</a:t>
            </a:r>
            <a:r>
              <a:rPr lang="es-MX" dirty="0" smtClean="0"/>
              <a:t> </a:t>
            </a:r>
            <a:r>
              <a:rPr lang="es-MX" dirty="0" err="1" smtClean="0"/>
              <a:t>threshold</a:t>
            </a:r>
            <a:endParaRPr lang="en-GB" dirty="0"/>
          </a:p>
        </p:txBody>
      </p:sp>
      <p:sp>
        <p:nvSpPr>
          <p:cNvPr id="4" name="3 CuadroTexto"/>
          <p:cNvSpPr txBox="1"/>
          <p:nvPr/>
        </p:nvSpPr>
        <p:spPr>
          <a:xfrm>
            <a:off x="7164288" y="6309320"/>
            <a:ext cx="1737014" cy="369332"/>
          </a:xfrm>
          <a:prstGeom prst="rect">
            <a:avLst/>
          </a:prstGeom>
          <a:noFill/>
        </p:spPr>
        <p:txBody>
          <a:bodyPr wrap="none" rtlCol="0">
            <a:spAutoFit/>
          </a:bodyPr>
          <a:lstStyle/>
          <a:p>
            <a:r>
              <a:rPr lang="es-MX" dirty="0" smtClean="0"/>
              <a:t>[GurevychI2011]</a:t>
            </a:r>
            <a:endParaRPr lang="en-GB"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Which</a:t>
            </a:r>
            <a:r>
              <a:rPr lang="es-MX" dirty="0" smtClean="0"/>
              <a:t> test </a:t>
            </a:r>
            <a:r>
              <a:rPr lang="es-MX" dirty="0" err="1" smtClean="0"/>
              <a:t>to</a:t>
            </a:r>
            <a:r>
              <a:rPr lang="es-MX" dirty="0" smtClean="0"/>
              <a:t> </a:t>
            </a:r>
            <a:r>
              <a:rPr lang="es-MX" dirty="0" err="1" smtClean="0"/>
              <a:t>apply</a:t>
            </a:r>
            <a:r>
              <a:rPr lang="es-MX" dirty="0" smtClean="0"/>
              <a:t>?</a:t>
            </a:r>
            <a:endParaRPr lang="en-GB" dirty="0"/>
          </a:p>
        </p:txBody>
      </p:sp>
      <p:sp>
        <p:nvSpPr>
          <p:cNvPr id="3" name="2 Marcador de contenido"/>
          <p:cNvSpPr>
            <a:spLocks noGrp="1"/>
          </p:cNvSpPr>
          <p:nvPr>
            <p:ph idx="1"/>
          </p:nvPr>
        </p:nvSpPr>
        <p:spPr/>
        <p:txBody>
          <a:bodyPr/>
          <a:lstStyle/>
          <a:p>
            <a:r>
              <a:rPr lang="es-MX" dirty="0" err="1" smtClean="0"/>
              <a:t>Selecting</a:t>
            </a:r>
            <a:r>
              <a:rPr lang="es-MX" dirty="0" smtClean="0"/>
              <a:t> </a:t>
            </a:r>
            <a:r>
              <a:rPr lang="es-MX" dirty="0" err="1" smtClean="0"/>
              <a:t>the</a:t>
            </a:r>
            <a:r>
              <a:rPr lang="es-MX" dirty="0" smtClean="0"/>
              <a:t> </a:t>
            </a:r>
            <a:r>
              <a:rPr lang="es-MX" dirty="0" err="1" smtClean="0"/>
              <a:t>right</a:t>
            </a:r>
            <a:r>
              <a:rPr lang="es-MX" dirty="0" smtClean="0"/>
              <a:t> test </a:t>
            </a:r>
            <a:r>
              <a:rPr lang="es-MX" dirty="0" err="1" smtClean="0"/>
              <a:t>depends</a:t>
            </a:r>
            <a:r>
              <a:rPr lang="es-MX" dirty="0" smtClean="0"/>
              <a:t> </a:t>
            </a:r>
            <a:r>
              <a:rPr lang="es-MX" dirty="0" err="1" smtClean="0"/>
              <a:t>on</a:t>
            </a:r>
            <a:r>
              <a:rPr lang="es-MX" dirty="0" smtClean="0"/>
              <a:t> </a:t>
            </a:r>
            <a:r>
              <a:rPr lang="es-MX" dirty="0" err="1" smtClean="0"/>
              <a:t>several</a:t>
            </a:r>
            <a:r>
              <a:rPr lang="es-MX" dirty="0" smtClean="0"/>
              <a:t> </a:t>
            </a:r>
            <a:r>
              <a:rPr lang="es-MX" dirty="0" err="1" smtClean="0"/>
              <a:t>aspects</a:t>
            </a:r>
            <a:r>
              <a:rPr lang="es-MX" dirty="0" smtClean="0"/>
              <a:t> of </a:t>
            </a:r>
            <a:r>
              <a:rPr lang="es-MX" dirty="0" err="1" smtClean="0"/>
              <a:t>the</a:t>
            </a:r>
            <a:r>
              <a:rPr lang="es-MX" dirty="0" smtClean="0"/>
              <a:t> data:</a:t>
            </a:r>
          </a:p>
          <a:p>
            <a:pPr lvl="1"/>
            <a:r>
              <a:rPr lang="es-MX" dirty="0" err="1" smtClean="0"/>
              <a:t>Sample</a:t>
            </a:r>
            <a:r>
              <a:rPr lang="es-MX" dirty="0" smtClean="0"/>
              <a:t> </a:t>
            </a:r>
            <a:r>
              <a:rPr lang="es-MX" dirty="0" err="1" smtClean="0"/>
              <a:t>count</a:t>
            </a:r>
            <a:r>
              <a:rPr lang="es-MX" dirty="0" smtClean="0"/>
              <a:t> (</a:t>
            </a:r>
            <a:r>
              <a:rPr lang="es-MX" dirty="0" err="1" smtClean="0"/>
              <a:t>Low</a:t>
            </a:r>
            <a:r>
              <a:rPr lang="es-MX" dirty="0" smtClean="0"/>
              <a:t> &lt;30; </a:t>
            </a:r>
            <a:r>
              <a:rPr lang="es-MX" dirty="0" err="1" smtClean="0"/>
              <a:t>High</a:t>
            </a:r>
            <a:r>
              <a:rPr lang="es-MX" dirty="0" smtClean="0"/>
              <a:t> &gt;30)</a:t>
            </a:r>
          </a:p>
          <a:p>
            <a:pPr lvl="1"/>
            <a:r>
              <a:rPr lang="es-MX" dirty="0" smtClean="0"/>
              <a:t>Independence of </a:t>
            </a:r>
            <a:r>
              <a:rPr lang="es-MX" dirty="0" err="1" smtClean="0"/>
              <a:t>observations</a:t>
            </a:r>
            <a:r>
              <a:rPr lang="es-MX" dirty="0" smtClean="0"/>
              <a:t> (</a:t>
            </a:r>
            <a:r>
              <a:rPr lang="es-MX" dirty="0" err="1" smtClean="0"/>
              <a:t>Paired</a:t>
            </a:r>
            <a:r>
              <a:rPr lang="es-MX" dirty="0" smtClean="0"/>
              <a:t>, </a:t>
            </a:r>
            <a:r>
              <a:rPr lang="es-MX" dirty="0" err="1" smtClean="0"/>
              <a:t>Unpaired</a:t>
            </a:r>
            <a:r>
              <a:rPr lang="es-MX" dirty="0" smtClean="0"/>
              <a:t>)</a:t>
            </a:r>
          </a:p>
          <a:p>
            <a:pPr lvl="1"/>
            <a:r>
              <a:rPr lang="es-MX" dirty="0" err="1" smtClean="0"/>
              <a:t>Number</a:t>
            </a:r>
            <a:r>
              <a:rPr lang="es-MX" dirty="0" smtClean="0"/>
              <a:t> of </a:t>
            </a:r>
            <a:r>
              <a:rPr lang="es-MX" dirty="0" err="1" smtClean="0"/>
              <a:t>groups</a:t>
            </a:r>
            <a:r>
              <a:rPr lang="es-MX" dirty="0" smtClean="0"/>
              <a:t> </a:t>
            </a:r>
            <a:r>
              <a:rPr lang="es-MX" dirty="0" err="1" smtClean="0"/>
              <a:t>or</a:t>
            </a:r>
            <a:r>
              <a:rPr lang="es-MX" dirty="0" smtClean="0"/>
              <a:t> </a:t>
            </a:r>
            <a:r>
              <a:rPr lang="es-MX" dirty="0" err="1" smtClean="0"/>
              <a:t>datasets</a:t>
            </a:r>
            <a:r>
              <a:rPr lang="es-MX" dirty="0" smtClean="0"/>
              <a:t> </a:t>
            </a:r>
            <a:r>
              <a:rPr lang="es-MX" dirty="0" err="1" smtClean="0"/>
              <a:t>to</a:t>
            </a:r>
            <a:r>
              <a:rPr lang="es-MX" dirty="0" smtClean="0"/>
              <a:t> </a:t>
            </a:r>
            <a:r>
              <a:rPr lang="es-MX" dirty="0" err="1" smtClean="0"/>
              <a:t>be</a:t>
            </a:r>
            <a:r>
              <a:rPr lang="es-MX" dirty="0" smtClean="0"/>
              <a:t> </a:t>
            </a:r>
            <a:r>
              <a:rPr lang="es-MX" dirty="0" err="1" smtClean="0"/>
              <a:t>compared</a:t>
            </a:r>
            <a:endParaRPr lang="es-MX" dirty="0" smtClean="0"/>
          </a:p>
          <a:p>
            <a:pPr lvl="1"/>
            <a:r>
              <a:rPr lang="es-MX" dirty="0" smtClean="0"/>
              <a:t>Data </a:t>
            </a:r>
            <a:r>
              <a:rPr lang="es-MX" dirty="0" err="1" smtClean="0"/>
              <a:t>types</a:t>
            </a:r>
            <a:r>
              <a:rPr lang="es-MX" dirty="0" smtClean="0"/>
              <a:t> (</a:t>
            </a:r>
            <a:r>
              <a:rPr lang="es-MX" dirty="0" err="1" smtClean="0"/>
              <a:t>Numerical</a:t>
            </a:r>
            <a:r>
              <a:rPr lang="es-MX" dirty="0" smtClean="0"/>
              <a:t>, </a:t>
            </a:r>
            <a:r>
              <a:rPr lang="es-MX" dirty="0" err="1" smtClean="0"/>
              <a:t>categorical</a:t>
            </a:r>
            <a:r>
              <a:rPr lang="es-MX" dirty="0" smtClean="0"/>
              <a:t>, </a:t>
            </a:r>
            <a:r>
              <a:rPr lang="es-MX" dirty="0" err="1" smtClean="0"/>
              <a:t>etc</a:t>
            </a:r>
            <a:r>
              <a:rPr lang="es-MX" dirty="0" smtClean="0"/>
              <a:t>)</a:t>
            </a:r>
          </a:p>
          <a:p>
            <a:pPr lvl="1"/>
            <a:r>
              <a:rPr lang="es-MX" dirty="0" err="1" smtClean="0"/>
              <a:t>Assumed</a:t>
            </a:r>
            <a:r>
              <a:rPr lang="es-MX" dirty="0" smtClean="0"/>
              <a:t> </a:t>
            </a:r>
            <a:r>
              <a:rPr lang="es-MX" dirty="0" err="1" smtClean="0"/>
              <a:t>distributions</a:t>
            </a:r>
            <a:endParaRPr lang="es-MX" dirty="0" smtClean="0"/>
          </a:p>
          <a:p>
            <a:pPr lvl="1"/>
            <a:r>
              <a:rPr lang="es-MX" dirty="0" err="1" smtClean="0"/>
              <a:t>Hypothesis</a:t>
            </a:r>
            <a:r>
              <a:rPr lang="es-MX" dirty="0" smtClean="0"/>
              <a:t> </a:t>
            </a:r>
            <a:r>
              <a:rPr lang="es-MX" dirty="0" err="1" smtClean="0"/>
              <a:t>type</a:t>
            </a:r>
            <a:r>
              <a:rPr lang="es-MX" dirty="0" smtClean="0"/>
              <a:t> (</a:t>
            </a:r>
            <a:r>
              <a:rPr lang="es-MX" dirty="0" err="1" smtClean="0"/>
              <a:t>One-tail</a:t>
            </a:r>
            <a:r>
              <a:rPr lang="es-MX" dirty="0" smtClean="0"/>
              <a:t>, </a:t>
            </a:r>
            <a:r>
              <a:rPr lang="es-MX" dirty="0" err="1" smtClean="0"/>
              <a:t>Two</a:t>
            </a:r>
            <a:r>
              <a:rPr lang="es-MX" dirty="0" smtClean="0"/>
              <a:t> </a:t>
            </a:r>
            <a:r>
              <a:rPr lang="es-MX" dirty="0" err="1" smtClean="0"/>
              <a:t>tail</a:t>
            </a:r>
            <a:r>
              <a:rPr lang="es-MX" dirty="0" smtClean="0"/>
              <a:t>).</a:t>
            </a:r>
            <a:endParaRPr lang="en-GB" dirty="0"/>
          </a:p>
        </p:txBody>
      </p:sp>
      <p:sp>
        <p:nvSpPr>
          <p:cNvPr id="4" name="3 CuadroTexto"/>
          <p:cNvSpPr txBox="1"/>
          <p:nvPr/>
        </p:nvSpPr>
        <p:spPr>
          <a:xfrm>
            <a:off x="7164288" y="6309320"/>
            <a:ext cx="1737014" cy="369332"/>
          </a:xfrm>
          <a:prstGeom prst="rect">
            <a:avLst/>
          </a:prstGeom>
          <a:noFill/>
        </p:spPr>
        <p:txBody>
          <a:bodyPr wrap="none" rtlCol="0">
            <a:spAutoFit/>
          </a:bodyPr>
          <a:lstStyle/>
          <a:p>
            <a:r>
              <a:rPr lang="es-MX" dirty="0" smtClean="0"/>
              <a:t>[GurevychI2011]</a:t>
            </a:r>
            <a:endParaRPr lang="en-GB"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Which</a:t>
            </a:r>
            <a:r>
              <a:rPr lang="es-MX" dirty="0" smtClean="0"/>
              <a:t> test </a:t>
            </a:r>
            <a:r>
              <a:rPr lang="es-MX" dirty="0" err="1" smtClean="0"/>
              <a:t>to</a:t>
            </a:r>
            <a:r>
              <a:rPr lang="es-MX" dirty="0" smtClean="0"/>
              <a:t> </a:t>
            </a:r>
            <a:r>
              <a:rPr lang="es-MX" dirty="0" err="1" smtClean="0"/>
              <a:t>apply</a:t>
            </a:r>
            <a:r>
              <a:rPr lang="es-MX" dirty="0" smtClean="0"/>
              <a:t>?</a:t>
            </a:r>
            <a:endParaRPr lang="en-GB" dirty="0"/>
          </a:p>
        </p:txBody>
      </p:sp>
      <p:graphicFrame>
        <p:nvGraphicFramePr>
          <p:cNvPr id="4" name="3 Marcador de contenido"/>
          <p:cNvGraphicFramePr>
            <a:graphicFrameLocks noGrp="1"/>
          </p:cNvGraphicFramePr>
          <p:nvPr>
            <p:ph idx="1"/>
          </p:nvPr>
        </p:nvGraphicFramePr>
        <p:xfrm>
          <a:off x="457200" y="1071563"/>
          <a:ext cx="8229600" cy="466852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185420">
                <a:tc gridSpan="2">
                  <a:txBody>
                    <a:bodyPr/>
                    <a:lstStyle/>
                    <a:p>
                      <a:pPr algn="ctr"/>
                      <a:r>
                        <a:rPr lang="es-MX" sz="1600" dirty="0" err="1" smtClean="0"/>
                        <a:t>Independent</a:t>
                      </a:r>
                      <a:r>
                        <a:rPr lang="es-MX" sz="1600" dirty="0" smtClean="0"/>
                        <a:t> Variable</a:t>
                      </a:r>
                      <a:endParaRPr lang="en-GB" sz="1600" dirty="0"/>
                    </a:p>
                  </a:txBody>
                  <a:tcPr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s-MX" sz="1600" dirty="0" err="1" smtClean="0"/>
                        <a:t>Dependent</a:t>
                      </a:r>
                      <a:r>
                        <a:rPr lang="es-MX" sz="1600" dirty="0" smtClean="0"/>
                        <a:t> Variable</a:t>
                      </a:r>
                      <a:endParaRPr lang="en-GB"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s-MX" sz="1600" dirty="0" smtClean="0"/>
                        <a:t>Test</a:t>
                      </a:r>
                      <a:endParaRPr lang="en-GB"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rowSpan="2">
                  <a:txBody>
                    <a:bodyPr/>
                    <a:lstStyle/>
                    <a:p>
                      <a:pPr algn="ctr"/>
                      <a:r>
                        <a:rPr lang="es-MX" sz="1600" dirty="0" err="1" smtClean="0"/>
                        <a:t>Statistic</a:t>
                      </a:r>
                      <a:endParaRPr lang="en-GB" sz="1600" dirty="0"/>
                    </a:p>
                  </a:txBody>
                  <a:tcPr anchor="ctr">
                    <a:lnL w="38100" cap="flat" cmpd="sng" algn="ctr">
                      <a:solidFill>
                        <a:schemeClr val="bg1"/>
                      </a:solidFill>
                      <a:prstDash val="solid"/>
                      <a:round/>
                      <a:headEnd type="none" w="med" len="med"/>
                      <a:tailEnd type="none" w="med" len="med"/>
                    </a:lnL>
                  </a:tcPr>
                </a:tc>
              </a:tr>
              <a:tr h="185420">
                <a:tc>
                  <a:txBody>
                    <a:bodyPr/>
                    <a:lstStyle/>
                    <a:p>
                      <a:pPr algn="ctr"/>
                      <a:r>
                        <a:rPr lang="es-MX" sz="1600" b="1" dirty="0" err="1" smtClean="0">
                          <a:solidFill>
                            <a:schemeClr val="bg1"/>
                          </a:solidFill>
                        </a:rPr>
                        <a:t>Number</a:t>
                      </a:r>
                      <a:endParaRPr lang="en-GB"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s-MX" sz="1600" b="1" dirty="0" err="1" smtClean="0">
                          <a:solidFill>
                            <a:schemeClr val="bg1"/>
                          </a:solidFill>
                        </a:rPr>
                        <a:t>Type</a:t>
                      </a:r>
                      <a:endParaRPr lang="en-GB" sz="1600" b="1" dirty="0">
                        <a:solidFill>
                          <a:schemeClr val="bg1"/>
                        </a:solidFill>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s-MX" sz="1600" b="1" dirty="0" err="1" smtClean="0">
                          <a:solidFill>
                            <a:schemeClr val="bg1"/>
                          </a:solidFill>
                        </a:rPr>
                        <a:t>Number</a:t>
                      </a:r>
                      <a:endParaRPr lang="en-GB" sz="1600" b="1" dirty="0">
                        <a:solidFill>
                          <a:schemeClr val="bg1"/>
                        </a:solidFill>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s-MX" sz="1600" b="1" dirty="0" err="1" smtClean="0">
                          <a:solidFill>
                            <a:schemeClr val="bg1"/>
                          </a:solidFill>
                        </a:rPr>
                        <a:t>Type</a:t>
                      </a:r>
                      <a:endParaRPr lang="en-GB" sz="1600" b="1" dirty="0">
                        <a:solidFill>
                          <a:schemeClr val="bg1"/>
                        </a:solidFill>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GB"/>
                    </a:p>
                  </a:txBody>
                  <a:tcPr/>
                </a:tc>
                <a:tc vMerge="1">
                  <a:txBody>
                    <a:bodyPr/>
                    <a:lstStyle/>
                    <a:p>
                      <a:endParaRPr lang="en-GB"/>
                    </a:p>
                  </a:txBody>
                  <a:tcPr/>
                </a:tc>
              </a:tr>
              <a:tr h="370840">
                <a:tc>
                  <a:txBody>
                    <a:bodyPr/>
                    <a:lstStyle/>
                    <a:p>
                      <a:r>
                        <a:rPr lang="es-MX" sz="1600" dirty="0" smtClean="0"/>
                        <a:t>1 </a:t>
                      </a:r>
                      <a:r>
                        <a:rPr lang="es-MX" sz="1600" dirty="0" err="1" smtClean="0"/>
                        <a:t>population</a:t>
                      </a:r>
                      <a:endParaRPr lang="en-GB" sz="1600" dirty="0"/>
                    </a:p>
                  </a:txBody>
                  <a:tcPr>
                    <a:lnT w="38100" cap="flat" cmpd="sng" algn="ctr">
                      <a:solidFill>
                        <a:schemeClr val="bg1"/>
                      </a:solidFill>
                      <a:prstDash val="solid"/>
                      <a:round/>
                      <a:headEnd type="none" w="med" len="med"/>
                      <a:tailEnd type="none" w="med" len="med"/>
                    </a:lnT>
                  </a:tcPr>
                </a:tc>
                <a:tc>
                  <a:txBody>
                    <a:bodyPr/>
                    <a:lstStyle/>
                    <a:p>
                      <a:r>
                        <a:rPr lang="es-MX" sz="1600" dirty="0" smtClean="0"/>
                        <a:t>N/A</a:t>
                      </a:r>
                      <a:endParaRPr lang="en-GB" sz="1600" dirty="0"/>
                    </a:p>
                  </a:txBody>
                  <a:tcPr>
                    <a:lnT w="38100" cap="flat" cmpd="sng" algn="ctr">
                      <a:solidFill>
                        <a:schemeClr val="bg1"/>
                      </a:solidFill>
                      <a:prstDash val="solid"/>
                      <a:round/>
                      <a:headEnd type="none" w="med" len="med"/>
                      <a:tailEnd type="none" w="med" len="med"/>
                    </a:lnT>
                  </a:tcPr>
                </a:tc>
                <a:tc>
                  <a:txBody>
                    <a:bodyPr/>
                    <a:lstStyle/>
                    <a:p>
                      <a:r>
                        <a:rPr lang="es-MX" sz="1600" dirty="0" smtClean="0"/>
                        <a:t>1</a:t>
                      </a:r>
                      <a:endParaRPr lang="en-GB" sz="1600" dirty="0"/>
                    </a:p>
                  </a:txBody>
                  <a:tcPr>
                    <a:lnT w="38100" cap="flat" cmpd="sng" algn="ctr">
                      <a:solidFill>
                        <a:schemeClr val="bg1"/>
                      </a:solidFill>
                      <a:prstDash val="solid"/>
                      <a:round/>
                      <a:headEnd type="none" w="med" len="med"/>
                      <a:tailEnd type="none" w="med" len="med"/>
                    </a:lnT>
                  </a:tcPr>
                </a:tc>
                <a:tc>
                  <a:txBody>
                    <a:bodyPr/>
                    <a:lstStyle/>
                    <a:p>
                      <a:r>
                        <a:rPr lang="es-MX" sz="1600" dirty="0" err="1" smtClean="0"/>
                        <a:t>Continuous</a:t>
                      </a:r>
                      <a:r>
                        <a:rPr lang="es-MX" sz="1600" dirty="0" smtClean="0"/>
                        <a:t> normal</a:t>
                      </a:r>
                      <a:endParaRPr lang="en-GB" sz="1600" dirty="0"/>
                    </a:p>
                  </a:txBody>
                  <a:tcPr>
                    <a:lnT w="38100" cap="flat" cmpd="sng" algn="ctr">
                      <a:solidFill>
                        <a:schemeClr val="bg1"/>
                      </a:solidFill>
                      <a:prstDash val="solid"/>
                      <a:round/>
                      <a:headEnd type="none" w="med" len="med"/>
                      <a:tailEnd type="none" w="med" len="med"/>
                    </a:lnT>
                  </a:tcPr>
                </a:tc>
                <a:tc>
                  <a:txBody>
                    <a:bodyPr/>
                    <a:lstStyle/>
                    <a:p>
                      <a:r>
                        <a:rPr lang="es-MX" sz="1600" dirty="0" err="1" smtClean="0"/>
                        <a:t>One</a:t>
                      </a:r>
                      <a:r>
                        <a:rPr lang="es-MX" sz="1600" baseline="0" dirty="0" smtClean="0"/>
                        <a:t> </a:t>
                      </a:r>
                      <a:r>
                        <a:rPr lang="es-MX" sz="1600" baseline="0" dirty="0" err="1" smtClean="0"/>
                        <a:t>sample</a:t>
                      </a:r>
                      <a:r>
                        <a:rPr lang="es-MX" sz="1600" baseline="0" dirty="0" smtClean="0"/>
                        <a:t> </a:t>
                      </a:r>
                      <a:r>
                        <a:rPr lang="es-MX" sz="1600" i="1" baseline="0" dirty="0" smtClean="0"/>
                        <a:t>t</a:t>
                      </a:r>
                      <a:r>
                        <a:rPr lang="es-MX" sz="1600" baseline="0" dirty="0" smtClean="0"/>
                        <a:t>-test</a:t>
                      </a:r>
                      <a:endParaRPr lang="en-GB" sz="1600" dirty="0"/>
                    </a:p>
                  </a:txBody>
                  <a:tcPr/>
                </a:tc>
                <a:tc>
                  <a:txBody>
                    <a:bodyPr/>
                    <a:lstStyle/>
                    <a:p>
                      <a:r>
                        <a:rPr lang="es-MX" sz="1600" dirty="0" smtClean="0"/>
                        <a:t>Mean</a:t>
                      </a:r>
                      <a:endParaRPr lang="en-GB" sz="1600" dirty="0"/>
                    </a:p>
                  </a:txBody>
                  <a:tcPr/>
                </a:tc>
              </a:tr>
              <a:tr h="370840">
                <a:tc rowSpan="3">
                  <a:txBody>
                    <a:bodyPr/>
                    <a:lstStyle/>
                    <a:p>
                      <a:r>
                        <a:rPr lang="es-MX" sz="1600" dirty="0" smtClean="0"/>
                        <a:t>2 </a:t>
                      </a:r>
                      <a:r>
                        <a:rPr lang="es-MX" sz="1600" dirty="0" err="1" smtClean="0"/>
                        <a:t>independent</a:t>
                      </a:r>
                      <a:r>
                        <a:rPr lang="es-MX" sz="1600" baseline="0" dirty="0" smtClean="0"/>
                        <a:t> </a:t>
                      </a:r>
                      <a:r>
                        <a:rPr lang="es-MX" sz="1600" baseline="0" dirty="0" err="1" smtClean="0"/>
                        <a:t>populations</a:t>
                      </a:r>
                      <a:endParaRPr lang="en-GB" sz="1600" dirty="0"/>
                    </a:p>
                  </a:txBody>
                  <a:tcPr/>
                </a:tc>
                <a:tc rowSpan="3">
                  <a:txBody>
                    <a:bodyPr/>
                    <a:lstStyle/>
                    <a:p>
                      <a:r>
                        <a:rPr lang="es-MX" sz="1600" dirty="0" smtClean="0"/>
                        <a:t>2 </a:t>
                      </a:r>
                      <a:r>
                        <a:rPr lang="es-MX" sz="1600" dirty="0" err="1" smtClean="0"/>
                        <a:t>categories</a:t>
                      </a:r>
                      <a:endParaRPr lang="en-GB" sz="1600" dirty="0"/>
                    </a:p>
                  </a:txBody>
                  <a:tcPr/>
                </a:tc>
                <a:tc>
                  <a:txBody>
                    <a:bodyPr/>
                    <a:lstStyle/>
                    <a:p>
                      <a:r>
                        <a:rPr lang="es-MX" sz="1600" dirty="0" smtClean="0"/>
                        <a:t>1</a:t>
                      </a:r>
                      <a:endParaRPr lang="en-GB" sz="1600" dirty="0"/>
                    </a:p>
                  </a:txBody>
                  <a:tcPr/>
                </a:tc>
                <a:tc>
                  <a:txBody>
                    <a:bodyPr/>
                    <a:lstStyle/>
                    <a:p>
                      <a:r>
                        <a:rPr lang="es-MX" sz="1600" dirty="0" smtClean="0"/>
                        <a:t>Normal</a:t>
                      </a:r>
                      <a:endParaRPr lang="en-GB" sz="1600" dirty="0"/>
                    </a:p>
                  </a:txBody>
                  <a:tcPr/>
                </a:tc>
                <a:tc>
                  <a:txBody>
                    <a:bodyPr/>
                    <a:lstStyle/>
                    <a:p>
                      <a:r>
                        <a:rPr lang="es-MX" sz="1600" dirty="0" err="1" smtClean="0"/>
                        <a:t>Two</a:t>
                      </a:r>
                      <a:r>
                        <a:rPr lang="es-MX" sz="1600" baseline="0" dirty="0" smtClean="0"/>
                        <a:t> </a:t>
                      </a:r>
                      <a:r>
                        <a:rPr lang="es-MX" sz="1600" baseline="0" dirty="0" err="1" smtClean="0"/>
                        <a:t>sample</a:t>
                      </a:r>
                      <a:r>
                        <a:rPr lang="es-MX" sz="1600" baseline="0" dirty="0" smtClean="0"/>
                        <a:t> </a:t>
                      </a:r>
                      <a:r>
                        <a:rPr lang="es-MX" sz="1600" i="1" baseline="0" dirty="0" smtClean="0"/>
                        <a:t>t</a:t>
                      </a:r>
                      <a:r>
                        <a:rPr lang="es-MX" sz="1600" baseline="0" dirty="0" smtClean="0"/>
                        <a:t>-test</a:t>
                      </a:r>
                      <a:endParaRPr lang="en-GB" sz="1600" dirty="0"/>
                    </a:p>
                  </a:txBody>
                  <a:tcPr/>
                </a:tc>
                <a:tc>
                  <a:txBody>
                    <a:bodyPr/>
                    <a:lstStyle/>
                    <a:p>
                      <a:r>
                        <a:rPr lang="es-MX" sz="1600" dirty="0" smtClean="0"/>
                        <a:t>Mean</a:t>
                      </a:r>
                      <a:endParaRPr lang="en-GB" sz="1600" dirty="0"/>
                    </a:p>
                  </a:txBody>
                  <a:tcPr/>
                </a:tc>
              </a:tr>
              <a:tr h="370840">
                <a:tc vMerge="1">
                  <a:txBody>
                    <a:bodyPr/>
                    <a:lstStyle/>
                    <a:p>
                      <a:endParaRPr lang="en-GB" dirty="0"/>
                    </a:p>
                  </a:txBody>
                  <a:tcPr/>
                </a:tc>
                <a:tc vMerge="1">
                  <a:txBody>
                    <a:bodyPr/>
                    <a:lstStyle/>
                    <a:p>
                      <a:endParaRPr lang="en-GB" dirty="0"/>
                    </a:p>
                  </a:txBody>
                  <a:tcPr/>
                </a:tc>
                <a:tc>
                  <a:txBody>
                    <a:bodyPr/>
                    <a:lstStyle/>
                    <a:p>
                      <a:r>
                        <a:rPr lang="es-MX" sz="1600" dirty="0" smtClean="0"/>
                        <a:t>1</a:t>
                      </a:r>
                      <a:endParaRPr lang="en-GB" sz="1600" dirty="0"/>
                    </a:p>
                  </a:txBody>
                  <a:tcPr/>
                </a:tc>
                <a:tc>
                  <a:txBody>
                    <a:bodyPr/>
                    <a:lstStyle/>
                    <a:p>
                      <a:r>
                        <a:rPr lang="es-MX" sz="1600" dirty="0" smtClean="0"/>
                        <a:t>Non-normal</a:t>
                      </a:r>
                      <a:endParaRPr lang="en-GB" sz="1600" dirty="0"/>
                    </a:p>
                  </a:txBody>
                  <a:tcPr/>
                </a:tc>
                <a:tc>
                  <a:txBody>
                    <a:bodyPr/>
                    <a:lstStyle/>
                    <a:p>
                      <a:r>
                        <a:rPr lang="en-GB" sz="1600" dirty="0" smtClean="0"/>
                        <a:t>Mann Whitney, </a:t>
                      </a:r>
                      <a:br>
                        <a:rPr lang="en-GB" sz="1600" dirty="0" smtClean="0"/>
                      </a:br>
                      <a:r>
                        <a:rPr lang="en-GB" sz="1600" dirty="0" err="1" smtClean="0"/>
                        <a:t>Wilcoxon</a:t>
                      </a:r>
                      <a:r>
                        <a:rPr lang="en-GB" sz="1600" dirty="0" smtClean="0"/>
                        <a:t> rank sum test</a:t>
                      </a:r>
                      <a:endParaRPr lang="en-GB" sz="1600" dirty="0"/>
                    </a:p>
                  </a:txBody>
                  <a:tcPr/>
                </a:tc>
                <a:tc>
                  <a:txBody>
                    <a:bodyPr/>
                    <a:lstStyle/>
                    <a:p>
                      <a:r>
                        <a:rPr lang="es-MX" sz="1600" dirty="0" smtClean="0"/>
                        <a:t>Median</a:t>
                      </a:r>
                      <a:endParaRPr lang="en-GB" sz="1600" dirty="0"/>
                    </a:p>
                  </a:txBody>
                  <a:tcPr/>
                </a:tc>
              </a:tr>
              <a:tr h="370840">
                <a:tc vMerge="1">
                  <a:txBody>
                    <a:bodyPr/>
                    <a:lstStyle/>
                    <a:p>
                      <a:endParaRPr lang="en-GB" dirty="0"/>
                    </a:p>
                  </a:txBody>
                  <a:tcPr/>
                </a:tc>
                <a:tc vMerge="1">
                  <a:txBody>
                    <a:bodyPr/>
                    <a:lstStyle/>
                    <a:p>
                      <a:endParaRPr lang="en-GB" dirty="0"/>
                    </a:p>
                  </a:txBody>
                  <a:tcPr/>
                </a:tc>
                <a:tc>
                  <a:txBody>
                    <a:bodyPr/>
                    <a:lstStyle/>
                    <a:p>
                      <a:r>
                        <a:rPr lang="es-MX" sz="1600" dirty="0" smtClean="0"/>
                        <a:t>1</a:t>
                      </a:r>
                      <a:endParaRPr lang="en-GB" sz="1600" dirty="0"/>
                    </a:p>
                  </a:txBody>
                  <a:tcPr/>
                </a:tc>
                <a:tc>
                  <a:txBody>
                    <a:bodyPr/>
                    <a:lstStyle/>
                    <a:p>
                      <a:r>
                        <a:rPr lang="es-MX" sz="1600" dirty="0" err="1" smtClean="0"/>
                        <a:t>Categorical</a:t>
                      </a:r>
                      <a:endParaRPr lang="en-GB" sz="1600" dirty="0"/>
                    </a:p>
                  </a:txBody>
                  <a:tcPr/>
                </a:tc>
                <a:tc>
                  <a:txBody>
                    <a:bodyPr/>
                    <a:lstStyle/>
                    <a:p>
                      <a:r>
                        <a:rPr lang="en-GB" sz="1600" dirty="0" smtClean="0"/>
                        <a:t>Chi square test,</a:t>
                      </a:r>
                      <a:r>
                        <a:rPr lang="en-GB" sz="1600" baseline="0" dirty="0" smtClean="0"/>
                        <a:t> Fisher’s exact test</a:t>
                      </a:r>
                      <a:endParaRPr lang="en-GB" sz="1600" dirty="0"/>
                    </a:p>
                  </a:txBody>
                  <a:tcPr/>
                </a:tc>
                <a:tc>
                  <a:txBody>
                    <a:bodyPr/>
                    <a:lstStyle/>
                    <a:p>
                      <a:r>
                        <a:rPr lang="es-MX" sz="1600" dirty="0" err="1" smtClean="0"/>
                        <a:t>Proportion</a:t>
                      </a:r>
                      <a:endParaRPr lang="en-GB" sz="1600" dirty="0"/>
                    </a:p>
                  </a:txBody>
                  <a:tcPr/>
                </a:tc>
              </a:tr>
              <a:tr h="370840">
                <a:tc>
                  <a:txBody>
                    <a:bodyPr/>
                    <a:lstStyle/>
                    <a:p>
                      <a:r>
                        <a:rPr lang="es-MX" sz="1600" dirty="0" smtClean="0"/>
                        <a:t>3 </a:t>
                      </a:r>
                      <a:r>
                        <a:rPr lang="es-MX" sz="1600" dirty="0" err="1" smtClean="0"/>
                        <a:t>or</a:t>
                      </a:r>
                      <a:r>
                        <a:rPr lang="es-MX" sz="1600" dirty="0" smtClean="0"/>
                        <a:t> more </a:t>
                      </a:r>
                      <a:r>
                        <a:rPr lang="es-MX" sz="1600" dirty="0" err="1" smtClean="0"/>
                        <a:t>populations</a:t>
                      </a:r>
                      <a:endParaRPr lang="en-GB" sz="1600" dirty="0"/>
                    </a:p>
                  </a:txBody>
                  <a:tcPr/>
                </a:tc>
                <a:tc>
                  <a:txBody>
                    <a:bodyPr/>
                    <a:lstStyle/>
                    <a:p>
                      <a:r>
                        <a:rPr lang="es-MX" sz="1600" dirty="0" err="1" smtClean="0"/>
                        <a:t>Categorical</a:t>
                      </a:r>
                      <a:endParaRPr lang="en-GB" sz="1600" dirty="0"/>
                    </a:p>
                  </a:txBody>
                  <a:tcPr/>
                </a:tc>
                <a:tc>
                  <a:txBody>
                    <a:bodyPr/>
                    <a:lstStyle/>
                    <a:p>
                      <a:r>
                        <a:rPr lang="es-MX" sz="1600" dirty="0" smtClean="0"/>
                        <a:t>1</a:t>
                      </a:r>
                      <a:endParaRPr lang="en-GB" sz="1600" dirty="0"/>
                    </a:p>
                  </a:txBody>
                  <a:tcPr/>
                </a:tc>
                <a:tc>
                  <a:txBody>
                    <a:bodyPr/>
                    <a:lstStyle/>
                    <a:p>
                      <a:r>
                        <a:rPr lang="es-MX" sz="1600" dirty="0" smtClean="0"/>
                        <a:t>Normal</a:t>
                      </a:r>
                      <a:endParaRPr lang="en-GB" sz="1600" dirty="0"/>
                    </a:p>
                  </a:txBody>
                  <a:tcPr/>
                </a:tc>
                <a:tc>
                  <a:txBody>
                    <a:bodyPr/>
                    <a:lstStyle/>
                    <a:p>
                      <a:r>
                        <a:rPr lang="es-MX" sz="1600" dirty="0" err="1" smtClean="0"/>
                        <a:t>One</a:t>
                      </a:r>
                      <a:r>
                        <a:rPr lang="es-MX" sz="1600" dirty="0" smtClean="0"/>
                        <a:t> </a:t>
                      </a:r>
                      <a:r>
                        <a:rPr lang="es-MX" sz="1600" dirty="0" err="1" smtClean="0"/>
                        <a:t>way</a:t>
                      </a:r>
                      <a:r>
                        <a:rPr lang="es-MX" sz="1600" dirty="0" smtClean="0"/>
                        <a:t> ANOVA</a:t>
                      </a:r>
                      <a:endParaRPr lang="en-GB" sz="1600" dirty="0"/>
                    </a:p>
                  </a:txBody>
                  <a:tcPr/>
                </a:tc>
                <a:tc>
                  <a:txBody>
                    <a:bodyPr/>
                    <a:lstStyle/>
                    <a:p>
                      <a:r>
                        <a:rPr lang="es-MX" sz="1600" dirty="0" err="1" smtClean="0"/>
                        <a:t>Means</a:t>
                      </a:r>
                      <a:endParaRPr lang="en-GB" sz="1600" dirty="0"/>
                    </a:p>
                  </a:txBody>
                  <a:tcPr/>
                </a:tc>
              </a:tr>
              <a:tr h="370840">
                <a:tc>
                  <a:txBody>
                    <a:bodyPr/>
                    <a:lstStyle/>
                    <a:p>
                      <a:r>
                        <a:rPr lang="es-MX" sz="1600" dirty="0" smtClean="0"/>
                        <a:t>…</a:t>
                      </a:r>
                      <a:endParaRPr lang="en-GB" sz="1600" dirty="0"/>
                    </a:p>
                  </a:txBody>
                  <a:tcPr/>
                </a:tc>
                <a:tc>
                  <a:txBody>
                    <a:bodyPr/>
                    <a:lstStyle/>
                    <a:p>
                      <a:r>
                        <a:rPr lang="es-MX" sz="1600" dirty="0" smtClean="0"/>
                        <a:t>…</a:t>
                      </a:r>
                      <a:endParaRPr lang="en-GB" sz="1600" dirty="0"/>
                    </a:p>
                  </a:txBody>
                  <a:tcPr/>
                </a:tc>
                <a:tc>
                  <a:txBody>
                    <a:bodyPr/>
                    <a:lstStyle/>
                    <a:p>
                      <a:r>
                        <a:rPr lang="es-MX" sz="1600" dirty="0" smtClean="0"/>
                        <a:t>…</a:t>
                      </a:r>
                      <a:endParaRPr lang="en-GB" sz="1600" dirty="0"/>
                    </a:p>
                  </a:txBody>
                  <a:tcPr/>
                </a:tc>
                <a:tc>
                  <a:txBody>
                    <a:bodyPr/>
                    <a:lstStyle/>
                    <a:p>
                      <a:r>
                        <a:rPr lang="es-MX" sz="1600" dirty="0" smtClean="0"/>
                        <a:t>…</a:t>
                      </a:r>
                      <a:endParaRPr lang="en-GB" sz="1600" dirty="0"/>
                    </a:p>
                  </a:txBody>
                  <a:tcPr/>
                </a:tc>
                <a:tc>
                  <a:txBody>
                    <a:bodyPr/>
                    <a:lstStyle/>
                    <a:p>
                      <a:r>
                        <a:rPr lang="es-MX" sz="1600" dirty="0" smtClean="0"/>
                        <a:t>…</a:t>
                      </a:r>
                      <a:endParaRPr lang="en-GB" sz="1600" dirty="0"/>
                    </a:p>
                  </a:txBody>
                  <a:tcPr/>
                </a:tc>
                <a:tc>
                  <a:txBody>
                    <a:bodyPr/>
                    <a:lstStyle/>
                    <a:p>
                      <a:r>
                        <a:rPr lang="es-MX" sz="1600" dirty="0" smtClean="0"/>
                        <a:t>…</a:t>
                      </a:r>
                      <a:endParaRPr lang="en-GB" sz="1600" dirty="0"/>
                    </a:p>
                  </a:txBody>
                  <a:tcPr/>
                </a:tc>
              </a:tr>
            </a:tbl>
          </a:graphicData>
        </a:graphic>
      </p:graphicFrame>
      <p:sp>
        <p:nvSpPr>
          <p:cNvPr id="5" name="4 CuadroTexto"/>
          <p:cNvSpPr txBox="1"/>
          <p:nvPr/>
        </p:nvSpPr>
        <p:spPr>
          <a:xfrm>
            <a:off x="4044719" y="5688449"/>
            <a:ext cx="5099281" cy="954107"/>
          </a:xfrm>
          <a:prstGeom prst="rect">
            <a:avLst/>
          </a:prstGeom>
          <a:noFill/>
        </p:spPr>
        <p:txBody>
          <a:bodyPr wrap="none" rtlCol="0">
            <a:spAutoFit/>
          </a:bodyPr>
          <a:lstStyle/>
          <a:p>
            <a:r>
              <a:rPr lang="es-MX" sz="1400" dirty="0" smtClean="0"/>
              <a:t>More complete </a:t>
            </a:r>
            <a:r>
              <a:rPr lang="es-MX" sz="1400" dirty="0" err="1" smtClean="0"/>
              <a:t>tables</a:t>
            </a:r>
            <a:r>
              <a:rPr lang="es-MX" sz="1400" dirty="0" smtClean="0"/>
              <a:t> can </a:t>
            </a:r>
            <a:r>
              <a:rPr lang="es-MX" sz="1400" dirty="0" err="1" smtClean="0"/>
              <a:t>be</a:t>
            </a:r>
            <a:r>
              <a:rPr lang="es-MX" sz="1400" dirty="0" smtClean="0"/>
              <a:t> </a:t>
            </a:r>
            <a:r>
              <a:rPr lang="es-MX" sz="1400" dirty="0" err="1" smtClean="0"/>
              <a:t>found</a:t>
            </a:r>
            <a:r>
              <a:rPr lang="es-MX" sz="1400" dirty="0" smtClean="0"/>
              <a:t> at:</a:t>
            </a:r>
          </a:p>
          <a:p>
            <a:pPr>
              <a:buFont typeface="Arial" pitchFamily="34" charset="0"/>
              <a:buChar char="•"/>
            </a:pPr>
            <a:r>
              <a:rPr lang="en-GB" sz="1400" dirty="0" smtClean="0">
                <a:hlinkClick r:id="rId2"/>
              </a:rPr>
              <a:t>http://www.ats.ucla.edu/stat/mult_pkg/whatstat/choosestat.html</a:t>
            </a:r>
            <a:endParaRPr lang="en-GB" sz="1400" dirty="0" smtClean="0"/>
          </a:p>
          <a:p>
            <a:pPr>
              <a:buFont typeface="Arial" pitchFamily="34" charset="0"/>
              <a:buChar char="•"/>
            </a:pPr>
            <a:r>
              <a:rPr lang="en-GB" sz="1400" dirty="0" smtClean="0">
                <a:hlinkClick r:id="rId3"/>
              </a:rPr>
              <a:t>http://bama.ua.edu/~jleeper/627/choosestat.html</a:t>
            </a:r>
            <a:endParaRPr lang="en-GB" sz="1400" dirty="0" smtClean="0"/>
          </a:p>
          <a:p>
            <a:pPr>
              <a:buFont typeface="Arial" pitchFamily="34" charset="0"/>
              <a:buChar char="•"/>
            </a:pPr>
            <a:r>
              <a:rPr lang="en-GB" sz="1400" dirty="0" smtClean="0">
                <a:hlinkClick r:id="rId4"/>
              </a:rPr>
              <a:t>http://www.bmj.com/content/315/7104/364/T1.expansion.html</a:t>
            </a:r>
            <a:endParaRPr lang="en-GB" sz="1400" dirty="0" smtClean="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THE TESTS</a:t>
            </a:r>
            <a:endParaRPr lang="en-GB" dirty="0"/>
          </a:p>
        </p:txBody>
      </p:sp>
      <p:sp>
        <p:nvSpPr>
          <p:cNvPr id="7" name="6 Marcador de texto"/>
          <p:cNvSpPr>
            <a:spLocks noGrp="1"/>
          </p:cNvSpPr>
          <p:nvPr>
            <p:ph type="body" idx="1"/>
          </p:nvPr>
        </p:nvSpPr>
        <p:spPr/>
        <p:txBody>
          <a:bodyPr/>
          <a:lstStyle/>
          <a:p>
            <a:endParaRPr lang="en-GB"/>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err="1" smtClean="0"/>
              <a:t>The</a:t>
            </a:r>
            <a:r>
              <a:rPr lang="es-MX" dirty="0" smtClean="0"/>
              <a:t> </a:t>
            </a:r>
            <a:r>
              <a:rPr lang="es-MX" i="1" dirty="0" smtClean="0"/>
              <a:t>t</a:t>
            </a:r>
            <a:r>
              <a:rPr lang="es-MX" dirty="0" smtClean="0"/>
              <a:t>-test</a:t>
            </a:r>
            <a:endParaRPr lang="en-GB" dirty="0"/>
          </a:p>
        </p:txBody>
      </p:sp>
      <p:graphicFrame>
        <p:nvGraphicFramePr>
          <p:cNvPr id="6" name="5 Marcador de contenido"/>
          <p:cNvGraphicFramePr>
            <a:graphicFrameLocks noGrp="1"/>
          </p:cNvGraphicFramePr>
          <p:nvPr>
            <p:ph idx="1"/>
          </p:nvPr>
        </p:nvGraphicFramePr>
        <p:xfrm>
          <a:off x="457200" y="1071563"/>
          <a:ext cx="8229354" cy="3108960"/>
        </p:xfrm>
        <a:graphic>
          <a:graphicData uri="http://schemas.openxmlformats.org/drawingml/2006/table">
            <a:tbl>
              <a:tblPr firstCol="1" bandRow="1">
                <a:tableStyleId>{5C22544A-7EE6-4342-B048-85BDC9FD1C3A}</a:tableStyleId>
              </a:tblPr>
              <a:tblGrid>
                <a:gridCol w="1882496"/>
                <a:gridCol w="6346858"/>
              </a:tblGrid>
              <a:tr h="370840">
                <a:tc>
                  <a:txBody>
                    <a:bodyPr/>
                    <a:lstStyle/>
                    <a:p>
                      <a:r>
                        <a:rPr lang="es-MX" sz="2000" dirty="0" err="1" smtClean="0"/>
                        <a:t>Hypothesis</a:t>
                      </a:r>
                      <a:endParaRPr lang="en-GB" sz="2000" dirty="0"/>
                    </a:p>
                  </a:txBody>
                  <a:tcPr marL="44538" marR="44538"/>
                </a:tc>
                <a:tc>
                  <a:txBody>
                    <a:bodyPr/>
                    <a:lstStyle/>
                    <a:p>
                      <a:r>
                        <a:rPr lang="es-MX" sz="2000" dirty="0" err="1" smtClean="0"/>
                        <a:t>Difference</a:t>
                      </a:r>
                      <a:r>
                        <a:rPr lang="es-MX" sz="2000" dirty="0" smtClean="0"/>
                        <a:t> in </a:t>
                      </a:r>
                      <a:r>
                        <a:rPr lang="es-MX" sz="2000" dirty="0" err="1" smtClean="0"/>
                        <a:t>the</a:t>
                      </a:r>
                      <a:r>
                        <a:rPr lang="es-MX" sz="2000" dirty="0" smtClean="0"/>
                        <a:t> mean </a:t>
                      </a:r>
                      <a:r>
                        <a:rPr lang="es-MX" sz="2000" dirty="0" err="1" smtClean="0"/>
                        <a:t>value</a:t>
                      </a:r>
                      <a:endParaRPr lang="en-GB" sz="2000" dirty="0"/>
                    </a:p>
                  </a:txBody>
                  <a:tcPr marL="44538" marR="44538"/>
                </a:tc>
              </a:tr>
              <a:tr h="370840">
                <a:tc>
                  <a:txBody>
                    <a:bodyPr/>
                    <a:lstStyle/>
                    <a:p>
                      <a:r>
                        <a:rPr lang="es-MX" sz="2000" dirty="0" err="1" smtClean="0"/>
                        <a:t>Requirements</a:t>
                      </a:r>
                      <a:endParaRPr lang="en-GB" sz="2000" dirty="0"/>
                    </a:p>
                  </a:txBody>
                  <a:tcPr marL="44538" marR="44538"/>
                </a:tc>
                <a:tc>
                  <a:txBody>
                    <a:bodyPr/>
                    <a:lstStyle/>
                    <a:p>
                      <a:r>
                        <a:rPr lang="es-MX" sz="2000" dirty="0" err="1" smtClean="0"/>
                        <a:t>Numerical</a:t>
                      </a:r>
                      <a:r>
                        <a:rPr lang="es-MX" sz="2000" baseline="0" dirty="0" smtClean="0"/>
                        <a:t> variables</a:t>
                      </a:r>
                    </a:p>
                    <a:p>
                      <a:r>
                        <a:rPr lang="es-MX" sz="2000" baseline="0" dirty="0" err="1" smtClean="0"/>
                        <a:t>There</a:t>
                      </a:r>
                      <a:r>
                        <a:rPr lang="es-MX" sz="2000" baseline="0" dirty="0" smtClean="0"/>
                        <a:t> are </a:t>
                      </a:r>
                      <a:r>
                        <a:rPr lang="es-MX" sz="2000" baseline="0" dirty="0" err="1" smtClean="0"/>
                        <a:t>versions</a:t>
                      </a:r>
                      <a:r>
                        <a:rPr lang="es-MX" sz="2000" baseline="0" dirty="0" smtClean="0"/>
                        <a:t> </a:t>
                      </a:r>
                      <a:r>
                        <a:rPr lang="es-MX" sz="2000" baseline="0" dirty="0" err="1" smtClean="0"/>
                        <a:t>for</a:t>
                      </a:r>
                      <a:r>
                        <a:rPr lang="es-MX" sz="2000" baseline="0" dirty="0" smtClean="0"/>
                        <a:t> </a:t>
                      </a:r>
                      <a:r>
                        <a:rPr lang="es-MX" sz="2000" baseline="0" dirty="0" err="1" smtClean="0"/>
                        <a:t>one</a:t>
                      </a:r>
                      <a:r>
                        <a:rPr lang="es-MX" sz="2000" baseline="0" dirty="0" smtClean="0"/>
                        <a:t> and </a:t>
                      </a:r>
                      <a:r>
                        <a:rPr lang="es-MX" sz="2000" baseline="0" dirty="0" err="1" smtClean="0"/>
                        <a:t>two</a:t>
                      </a:r>
                      <a:r>
                        <a:rPr lang="es-MX" sz="2000" baseline="0" dirty="0" smtClean="0"/>
                        <a:t> </a:t>
                      </a:r>
                      <a:r>
                        <a:rPr lang="es-MX" sz="2000" baseline="0" dirty="0" err="1" smtClean="0"/>
                        <a:t>datasets</a:t>
                      </a:r>
                      <a:endParaRPr lang="es-MX" sz="2000" baseline="0" dirty="0" smtClean="0"/>
                    </a:p>
                    <a:p>
                      <a:r>
                        <a:rPr lang="es-MX" sz="2000" baseline="0" dirty="0" err="1" smtClean="0"/>
                        <a:t>There</a:t>
                      </a:r>
                      <a:r>
                        <a:rPr lang="es-MX" sz="2000" baseline="0" dirty="0" smtClean="0"/>
                        <a:t> are </a:t>
                      </a:r>
                      <a:r>
                        <a:rPr lang="es-MX" sz="2000" baseline="0" dirty="0" err="1" smtClean="0"/>
                        <a:t>versions</a:t>
                      </a:r>
                      <a:r>
                        <a:rPr lang="es-MX" sz="2000" baseline="0" dirty="0" smtClean="0"/>
                        <a:t> </a:t>
                      </a:r>
                      <a:r>
                        <a:rPr lang="es-MX" sz="2000" baseline="0" dirty="0" err="1" smtClean="0"/>
                        <a:t>for</a:t>
                      </a:r>
                      <a:r>
                        <a:rPr lang="es-MX" sz="2000" baseline="0" dirty="0" smtClean="0"/>
                        <a:t> </a:t>
                      </a:r>
                      <a:r>
                        <a:rPr lang="es-MX" sz="2000" baseline="0" dirty="0" err="1" smtClean="0"/>
                        <a:t>paired</a:t>
                      </a:r>
                      <a:r>
                        <a:rPr lang="es-MX" sz="2000" baseline="0" dirty="0" smtClean="0"/>
                        <a:t> and </a:t>
                      </a:r>
                      <a:r>
                        <a:rPr lang="es-MX" sz="2000" baseline="0" dirty="0" err="1" smtClean="0"/>
                        <a:t>unpaired</a:t>
                      </a:r>
                      <a:r>
                        <a:rPr lang="es-MX" sz="2000" baseline="0" dirty="0" smtClean="0"/>
                        <a:t> </a:t>
                      </a:r>
                      <a:r>
                        <a:rPr lang="es-MX" sz="2000" baseline="0" dirty="0" err="1" smtClean="0"/>
                        <a:t>datasets</a:t>
                      </a:r>
                      <a:endParaRPr lang="es-MX" sz="2000" baseline="0" dirty="0" smtClean="0"/>
                    </a:p>
                  </a:txBody>
                  <a:tcPr marL="44538" marR="44538"/>
                </a:tc>
              </a:tr>
              <a:tr h="370840">
                <a:tc>
                  <a:txBody>
                    <a:bodyPr/>
                    <a:lstStyle/>
                    <a:p>
                      <a:r>
                        <a:rPr lang="es-MX" sz="2000" dirty="0" err="1" smtClean="0"/>
                        <a:t>Assumptions</a:t>
                      </a:r>
                      <a:endParaRPr lang="en-GB" sz="2000" dirty="0"/>
                    </a:p>
                  </a:txBody>
                  <a:tcPr marL="44538" marR="44538"/>
                </a:tc>
                <a:tc>
                  <a:txBody>
                    <a:bodyPr/>
                    <a:lstStyle/>
                    <a:p>
                      <a:pPr>
                        <a:buFont typeface="Arial" pitchFamily="34" charset="0"/>
                        <a:buChar char="•"/>
                      </a:pPr>
                      <a:r>
                        <a:rPr lang="es-MX" sz="2000" dirty="0" smtClean="0"/>
                        <a:t>Normal </a:t>
                      </a:r>
                      <a:r>
                        <a:rPr lang="es-MX" sz="2000" dirty="0" err="1" smtClean="0"/>
                        <a:t>distribution</a:t>
                      </a:r>
                      <a:endParaRPr lang="es-MX" sz="2000" dirty="0" smtClean="0"/>
                    </a:p>
                    <a:p>
                      <a:pPr>
                        <a:buFont typeface="Arial" pitchFamily="34" charset="0"/>
                        <a:buChar char="•"/>
                      </a:pPr>
                      <a:r>
                        <a:rPr lang="es-MX" sz="2000" dirty="0" smtClean="0"/>
                        <a:t>Mean and </a:t>
                      </a:r>
                      <a:r>
                        <a:rPr lang="es-MX" sz="2000" dirty="0" err="1" smtClean="0"/>
                        <a:t>deviation</a:t>
                      </a:r>
                      <a:r>
                        <a:rPr lang="es-MX" sz="2000" dirty="0" smtClean="0"/>
                        <a:t> are</a:t>
                      </a:r>
                      <a:r>
                        <a:rPr lang="es-MX" sz="2000" baseline="0" dirty="0" smtClean="0"/>
                        <a:t> </a:t>
                      </a:r>
                      <a:r>
                        <a:rPr lang="es-MX" sz="2000" baseline="0" dirty="0" err="1" smtClean="0"/>
                        <a:t>independent</a:t>
                      </a:r>
                      <a:endParaRPr lang="es-MX" sz="2000" baseline="0" dirty="0" smtClean="0"/>
                    </a:p>
                    <a:p>
                      <a:pPr>
                        <a:buFont typeface="Arial" pitchFamily="34" charset="0"/>
                        <a:buChar char="•"/>
                      </a:pPr>
                      <a:r>
                        <a:rPr lang="es-MX" sz="2000" baseline="0" dirty="0" err="1" smtClean="0"/>
                        <a:t>Equal</a:t>
                      </a:r>
                      <a:r>
                        <a:rPr lang="es-MX" sz="2000" baseline="0" dirty="0" smtClean="0"/>
                        <a:t> </a:t>
                      </a:r>
                      <a:r>
                        <a:rPr lang="es-MX" sz="2000" baseline="0" dirty="0" err="1" smtClean="0"/>
                        <a:t>variances</a:t>
                      </a:r>
                      <a:endParaRPr lang="es-MX" sz="2000" baseline="0" dirty="0" smtClean="0"/>
                    </a:p>
                    <a:p>
                      <a:pPr>
                        <a:buFont typeface="Arial" pitchFamily="34" charset="0"/>
                        <a:buChar char="•"/>
                      </a:pPr>
                      <a:r>
                        <a:rPr lang="es-MX" sz="2000" baseline="0" dirty="0" err="1" smtClean="0"/>
                        <a:t>High</a:t>
                      </a:r>
                      <a:r>
                        <a:rPr lang="es-MX" sz="2000" baseline="0" dirty="0" smtClean="0"/>
                        <a:t> </a:t>
                      </a:r>
                      <a:r>
                        <a:rPr lang="es-MX" sz="2000" baseline="0" dirty="0" err="1" smtClean="0"/>
                        <a:t>sample</a:t>
                      </a:r>
                      <a:r>
                        <a:rPr lang="es-MX" sz="2000" baseline="0" dirty="0" smtClean="0"/>
                        <a:t> </a:t>
                      </a:r>
                      <a:r>
                        <a:rPr lang="es-MX" sz="2000" baseline="0" dirty="0" err="1" smtClean="0"/>
                        <a:t>count</a:t>
                      </a:r>
                      <a:r>
                        <a:rPr lang="es-MX" sz="2000" baseline="0" dirty="0" smtClean="0"/>
                        <a:t> (&gt;30)</a:t>
                      </a:r>
                      <a:endParaRPr lang="en-GB" sz="2000" dirty="0"/>
                    </a:p>
                  </a:txBody>
                  <a:tcPr marL="44538" marR="44538"/>
                </a:tc>
              </a:tr>
              <a:tr h="370840">
                <a:tc>
                  <a:txBody>
                    <a:bodyPr/>
                    <a:lstStyle/>
                    <a:p>
                      <a:r>
                        <a:rPr lang="es-MX" sz="2000" dirty="0" err="1" smtClean="0"/>
                        <a:t>Result</a:t>
                      </a:r>
                      <a:endParaRPr lang="en-GB" sz="2000" dirty="0"/>
                    </a:p>
                  </a:txBody>
                  <a:tcPr marL="44538" marR="44538"/>
                </a:tc>
                <a:tc>
                  <a:txBody>
                    <a:bodyPr/>
                    <a:lstStyle/>
                    <a:p>
                      <a:pPr>
                        <a:buFont typeface="Arial" pitchFamily="34" charset="0"/>
                        <a:buNone/>
                      </a:pPr>
                      <a:r>
                        <a:rPr lang="es-MX" sz="2000" i="1" dirty="0" smtClean="0"/>
                        <a:t>t</a:t>
                      </a:r>
                      <a:r>
                        <a:rPr lang="es-MX" sz="2000" dirty="0" smtClean="0"/>
                        <a:t> </a:t>
                      </a:r>
                      <a:r>
                        <a:rPr lang="es-MX" sz="2000" dirty="0" err="1" smtClean="0"/>
                        <a:t>value</a:t>
                      </a:r>
                      <a:endParaRPr lang="en-GB" sz="2000" dirty="0"/>
                    </a:p>
                  </a:txBody>
                  <a:tcPr marL="44538" marR="44538"/>
                </a:tc>
              </a:tr>
            </a:tbl>
          </a:graphicData>
        </a:graphic>
      </p:graphicFrame>
      <p:sp>
        <p:nvSpPr>
          <p:cNvPr id="8" name="7 Marcador de contenido"/>
          <p:cNvSpPr>
            <a:spLocks noGrp="1"/>
          </p:cNvSpPr>
          <p:nvPr>
            <p:ph sz="half" idx="4294967295"/>
          </p:nvPr>
        </p:nvSpPr>
        <p:spPr>
          <a:xfrm>
            <a:off x="925513" y="4724400"/>
            <a:ext cx="8218487" cy="1617663"/>
          </a:xfrm>
        </p:spPr>
        <p:txBody>
          <a:bodyPr>
            <a:normAutofit fontScale="85000" lnSpcReduction="10000"/>
          </a:bodyPr>
          <a:lstStyle/>
          <a:p>
            <a:r>
              <a:rPr lang="es-MX" dirty="0" err="1" smtClean="0"/>
              <a:t>One-sample</a:t>
            </a:r>
            <a:r>
              <a:rPr lang="es-MX" dirty="0" smtClean="0"/>
              <a:t> t-test </a:t>
            </a:r>
            <a:r>
              <a:rPr lang="es-MX" dirty="0" err="1" smtClean="0"/>
              <a:t>checks</a:t>
            </a:r>
            <a:r>
              <a:rPr lang="es-MX" dirty="0" smtClean="0"/>
              <a:t> </a:t>
            </a:r>
            <a:r>
              <a:rPr lang="es-MX" dirty="0" err="1" smtClean="0"/>
              <a:t>the</a:t>
            </a:r>
            <a:r>
              <a:rPr lang="es-MX" dirty="0" smtClean="0"/>
              <a:t> </a:t>
            </a:r>
            <a:r>
              <a:rPr lang="es-MX" dirty="0" err="1" smtClean="0"/>
              <a:t>difference</a:t>
            </a:r>
            <a:r>
              <a:rPr lang="es-MX" dirty="0" smtClean="0"/>
              <a:t> </a:t>
            </a:r>
            <a:r>
              <a:rPr lang="es-MX" dirty="0" err="1" smtClean="0"/>
              <a:t>between</a:t>
            </a:r>
            <a:r>
              <a:rPr lang="es-MX" dirty="0" smtClean="0"/>
              <a:t> </a:t>
            </a:r>
            <a:r>
              <a:rPr lang="es-MX" dirty="0" err="1" smtClean="0"/>
              <a:t>an</a:t>
            </a:r>
            <a:r>
              <a:rPr lang="es-MX" dirty="0" smtClean="0"/>
              <a:t> </a:t>
            </a:r>
            <a:r>
              <a:rPr lang="es-MX" dirty="0" err="1" smtClean="0"/>
              <a:t>expected</a:t>
            </a:r>
            <a:r>
              <a:rPr lang="es-MX" dirty="0" smtClean="0"/>
              <a:t> and </a:t>
            </a:r>
            <a:r>
              <a:rPr lang="es-MX" dirty="0" err="1" smtClean="0"/>
              <a:t>an</a:t>
            </a:r>
            <a:r>
              <a:rPr lang="es-MX" dirty="0" smtClean="0"/>
              <a:t> </a:t>
            </a:r>
            <a:r>
              <a:rPr lang="es-MX" dirty="0" err="1" smtClean="0"/>
              <a:t>observed</a:t>
            </a:r>
            <a:r>
              <a:rPr lang="es-MX" dirty="0" smtClean="0"/>
              <a:t> mean, </a:t>
            </a:r>
            <a:r>
              <a:rPr lang="es-MX" dirty="0" err="1" smtClean="0"/>
              <a:t>whereas</a:t>
            </a:r>
            <a:r>
              <a:rPr lang="es-MX" dirty="0" smtClean="0"/>
              <a:t> </a:t>
            </a:r>
            <a:r>
              <a:rPr lang="es-MX" dirty="0" err="1" smtClean="0"/>
              <a:t>Two-sample</a:t>
            </a:r>
            <a:r>
              <a:rPr lang="es-MX" dirty="0" smtClean="0"/>
              <a:t> t-test </a:t>
            </a:r>
            <a:r>
              <a:rPr lang="es-MX" dirty="0" err="1" smtClean="0"/>
              <a:t>checks</a:t>
            </a:r>
            <a:r>
              <a:rPr lang="es-MX" dirty="0" smtClean="0"/>
              <a:t> </a:t>
            </a:r>
            <a:r>
              <a:rPr lang="es-MX" dirty="0" err="1" smtClean="0"/>
              <a:t>the</a:t>
            </a:r>
            <a:r>
              <a:rPr lang="es-MX" dirty="0" smtClean="0"/>
              <a:t> </a:t>
            </a:r>
            <a:r>
              <a:rPr lang="es-MX" dirty="0" err="1" smtClean="0"/>
              <a:t>difference</a:t>
            </a:r>
            <a:r>
              <a:rPr lang="es-MX" dirty="0" smtClean="0"/>
              <a:t> </a:t>
            </a:r>
            <a:r>
              <a:rPr lang="es-MX" dirty="0" err="1" smtClean="0"/>
              <a:t>between</a:t>
            </a:r>
            <a:r>
              <a:rPr lang="es-MX" dirty="0" smtClean="0"/>
              <a:t> </a:t>
            </a:r>
            <a:r>
              <a:rPr lang="es-MX" dirty="0" err="1" smtClean="0"/>
              <a:t>the</a:t>
            </a:r>
            <a:r>
              <a:rPr lang="es-MX" dirty="0" smtClean="0"/>
              <a:t> </a:t>
            </a:r>
            <a:r>
              <a:rPr lang="es-MX" dirty="0" err="1" smtClean="0"/>
              <a:t>observed</a:t>
            </a:r>
            <a:r>
              <a:rPr lang="es-MX" dirty="0" smtClean="0"/>
              <a:t> </a:t>
            </a:r>
            <a:r>
              <a:rPr lang="es-MX" dirty="0" err="1" smtClean="0"/>
              <a:t>means</a:t>
            </a:r>
            <a:r>
              <a:rPr lang="es-MX" dirty="0" smtClean="0"/>
              <a:t> of </a:t>
            </a:r>
            <a:r>
              <a:rPr lang="es-MX" dirty="0" err="1" smtClean="0"/>
              <a:t>two</a:t>
            </a:r>
            <a:r>
              <a:rPr lang="es-MX" dirty="0" smtClean="0"/>
              <a:t> </a:t>
            </a:r>
            <a:r>
              <a:rPr lang="es-MX" dirty="0" err="1" smtClean="0"/>
              <a:t>independent</a:t>
            </a:r>
            <a:r>
              <a:rPr lang="es-MX" dirty="0" smtClean="0"/>
              <a:t> </a:t>
            </a:r>
            <a:r>
              <a:rPr lang="es-MX" dirty="0" err="1" smtClean="0"/>
              <a:t>samples</a:t>
            </a:r>
            <a:r>
              <a:rPr lang="es-MX" dirty="0" smtClean="0"/>
              <a:t>.</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Ground</a:t>
            </a:r>
            <a:r>
              <a:rPr lang="es-MX" dirty="0" smtClean="0"/>
              <a:t> </a:t>
            </a:r>
            <a:r>
              <a:rPr lang="es-MX" dirty="0" err="1" smtClean="0"/>
              <a:t>truth</a:t>
            </a:r>
            <a:endParaRPr lang="en-GB" dirty="0"/>
          </a:p>
        </p:txBody>
      </p:sp>
      <p:sp>
        <p:nvSpPr>
          <p:cNvPr id="3" name="2 Marcador de contenido"/>
          <p:cNvSpPr>
            <a:spLocks noGrp="1"/>
          </p:cNvSpPr>
          <p:nvPr>
            <p:ph idx="1"/>
          </p:nvPr>
        </p:nvSpPr>
        <p:spPr/>
        <p:txBody>
          <a:bodyPr>
            <a:normAutofit lnSpcReduction="10000"/>
          </a:bodyPr>
          <a:lstStyle/>
          <a:p>
            <a:r>
              <a:rPr lang="es-MX" dirty="0" err="1" smtClean="0"/>
              <a:t>Regardless</a:t>
            </a:r>
            <a:r>
              <a:rPr lang="es-MX" dirty="0" smtClean="0"/>
              <a:t> of </a:t>
            </a:r>
            <a:r>
              <a:rPr lang="es-MX" dirty="0" err="1" smtClean="0"/>
              <a:t>the</a:t>
            </a:r>
            <a:r>
              <a:rPr lang="es-MX" dirty="0" smtClean="0"/>
              <a:t> </a:t>
            </a:r>
            <a:r>
              <a:rPr lang="es-MX" dirty="0" err="1" smtClean="0"/>
              <a:t>definition</a:t>
            </a:r>
            <a:r>
              <a:rPr lang="es-MX" dirty="0" smtClean="0"/>
              <a:t>: </a:t>
            </a:r>
            <a:r>
              <a:rPr lang="es-MX" dirty="0" err="1" smtClean="0"/>
              <a:t>the</a:t>
            </a:r>
            <a:r>
              <a:rPr lang="es-MX" dirty="0" smtClean="0"/>
              <a:t> </a:t>
            </a:r>
            <a:r>
              <a:rPr lang="es-MX" dirty="0" err="1" smtClean="0"/>
              <a:t>availability</a:t>
            </a:r>
            <a:r>
              <a:rPr lang="es-MX" dirty="0" smtClean="0"/>
              <a:t> of a </a:t>
            </a:r>
            <a:r>
              <a:rPr lang="es-MX" dirty="0" err="1" smtClean="0"/>
              <a:t>ground</a:t>
            </a:r>
            <a:r>
              <a:rPr lang="es-MX" dirty="0" smtClean="0"/>
              <a:t> </a:t>
            </a:r>
            <a:r>
              <a:rPr lang="es-MX" dirty="0" err="1" smtClean="0"/>
              <a:t>truth</a:t>
            </a:r>
            <a:r>
              <a:rPr lang="es-MX" dirty="0" smtClean="0"/>
              <a:t> </a:t>
            </a:r>
            <a:r>
              <a:rPr lang="es-MX" dirty="0" err="1" smtClean="0"/>
              <a:t>permits</a:t>
            </a:r>
            <a:r>
              <a:rPr lang="es-MX" dirty="0" smtClean="0"/>
              <a:t> </a:t>
            </a:r>
            <a:r>
              <a:rPr lang="es-MX" dirty="0" err="1" smtClean="0"/>
              <a:t>objective</a:t>
            </a:r>
            <a:r>
              <a:rPr lang="es-MX" dirty="0" smtClean="0"/>
              <a:t> </a:t>
            </a:r>
            <a:r>
              <a:rPr lang="es-MX" dirty="0" err="1" smtClean="0"/>
              <a:t>evaluation</a:t>
            </a:r>
            <a:r>
              <a:rPr lang="es-MX" dirty="0" smtClean="0"/>
              <a:t> of </a:t>
            </a:r>
            <a:r>
              <a:rPr lang="es-MX" dirty="0" err="1" smtClean="0"/>
              <a:t>criteria</a:t>
            </a:r>
            <a:r>
              <a:rPr lang="es-MX" dirty="0" smtClean="0"/>
              <a:t>.</a:t>
            </a:r>
          </a:p>
          <a:p>
            <a:endParaRPr lang="es-MX" dirty="0" smtClean="0"/>
          </a:p>
          <a:p>
            <a:r>
              <a:rPr lang="es-MX" dirty="0" err="1" smtClean="0"/>
              <a:t>If</a:t>
            </a:r>
            <a:r>
              <a:rPr lang="es-MX" dirty="0" smtClean="0"/>
              <a:t> </a:t>
            </a:r>
            <a:r>
              <a:rPr lang="es-MX" dirty="0" err="1" smtClean="0"/>
              <a:t>it</a:t>
            </a:r>
            <a:r>
              <a:rPr lang="es-MX" dirty="0" smtClean="0"/>
              <a:t> </a:t>
            </a:r>
            <a:r>
              <a:rPr lang="es-MX" dirty="0" err="1" smtClean="0"/>
              <a:t>is</a:t>
            </a:r>
            <a:r>
              <a:rPr lang="es-MX" dirty="0" smtClean="0"/>
              <a:t> </a:t>
            </a:r>
            <a:r>
              <a:rPr lang="es-MX" dirty="0" err="1" smtClean="0"/>
              <a:t>available</a:t>
            </a:r>
            <a:r>
              <a:rPr lang="es-MX" dirty="0" smtClean="0"/>
              <a:t>, </a:t>
            </a:r>
            <a:r>
              <a:rPr lang="es-MX" dirty="0" err="1" smtClean="0"/>
              <a:t>validation</a:t>
            </a:r>
            <a:r>
              <a:rPr lang="es-MX" dirty="0" smtClean="0"/>
              <a:t> </a:t>
            </a:r>
            <a:r>
              <a:rPr lang="es-MX" dirty="0" err="1" smtClean="0"/>
              <a:t>involves</a:t>
            </a:r>
            <a:r>
              <a:rPr lang="es-MX" dirty="0" smtClean="0"/>
              <a:t> </a:t>
            </a:r>
            <a:r>
              <a:rPr lang="es-MX" dirty="0" err="1" smtClean="0"/>
              <a:t>comparing</a:t>
            </a:r>
            <a:r>
              <a:rPr lang="es-MX" dirty="0" smtClean="0"/>
              <a:t> </a:t>
            </a:r>
            <a:r>
              <a:rPr lang="es-MX" dirty="0" err="1" smtClean="0"/>
              <a:t>how</a:t>
            </a:r>
            <a:r>
              <a:rPr lang="es-MX" dirty="0" smtClean="0"/>
              <a:t> </a:t>
            </a:r>
            <a:r>
              <a:rPr lang="es-MX" dirty="0" err="1" smtClean="0"/>
              <a:t>far</a:t>
            </a:r>
            <a:r>
              <a:rPr lang="es-MX" dirty="0" smtClean="0"/>
              <a:t> </a:t>
            </a:r>
            <a:r>
              <a:rPr lang="es-MX" dirty="0" err="1" smtClean="0"/>
              <a:t>is</a:t>
            </a:r>
            <a:r>
              <a:rPr lang="es-MX" dirty="0" smtClean="0"/>
              <a:t> </a:t>
            </a:r>
            <a:r>
              <a:rPr lang="es-MX" dirty="0" err="1" smtClean="0"/>
              <a:t>our</a:t>
            </a:r>
            <a:r>
              <a:rPr lang="es-MX" dirty="0" smtClean="0"/>
              <a:t> </a:t>
            </a:r>
            <a:r>
              <a:rPr lang="es-MX" dirty="0" err="1" smtClean="0"/>
              <a:t>metric</a:t>
            </a:r>
            <a:r>
              <a:rPr lang="es-MX" dirty="0" smtClean="0"/>
              <a:t> </a:t>
            </a:r>
            <a:r>
              <a:rPr lang="es-MX" dirty="0" err="1" smtClean="0"/>
              <a:t>or</a:t>
            </a:r>
            <a:r>
              <a:rPr lang="es-MX" dirty="0" smtClean="0"/>
              <a:t> </a:t>
            </a:r>
            <a:r>
              <a:rPr lang="es-MX" dirty="0" err="1" smtClean="0"/>
              <a:t>model</a:t>
            </a:r>
            <a:r>
              <a:rPr lang="es-MX" dirty="0" smtClean="0"/>
              <a:t> </a:t>
            </a:r>
            <a:r>
              <a:rPr lang="es-MX" dirty="0" err="1" smtClean="0"/>
              <a:t>from</a:t>
            </a:r>
            <a:r>
              <a:rPr lang="es-MX" dirty="0" smtClean="0"/>
              <a:t> </a:t>
            </a:r>
            <a:r>
              <a:rPr lang="es-MX" dirty="0" err="1" smtClean="0"/>
              <a:t>the</a:t>
            </a:r>
            <a:r>
              <a:rPr lang="es-MX" dirty="0" smtClean="0"/>
              <a:t> </a:t>
            </a:r>
            <a:r>
              <a:rPr lang="es-MX" dirty="0" err="1" smtClean="0"/>
              <a:t>ground</a:t>
            </a:r>
            <a:r>
              <a:rPr lang="es-MX" dirty="0" smtClean="0"/>
              <a:t> </a:t>
            </a:r>
            <a:r>
              <a:rPr lang="es-MX" dirty="0" err="1" smtClean="0"/>
              <a:t>truth</a:t>
            </a:r>
            <a:r>
              <a:rPr lang="es-MX" dirty="0" smtClean="0"/>
              <a:t> (</a:t>
            </a:r>
            <a:r>
              <a:rPr lang="es-MX" b="1" dirty="0" err="1" smtClean="0">
                <a:solidFill>
                  <a:srgbClr val="FF0000"/>
                </a:solidFill>
              </a:rPr>
              <a:t>ground</a:t>
            </a:r>
            <a:r>
              <a:rPr lang="es-MX" b="1" dirty="0" smtClean="0">
                <a:solidFill>
                  <a:srgbClr val="FF0000"/>
                </a:solidFill>
              </a:rPr>
              <a:t> </a:t>
            </a:r>
            <a:r>
              <a:rPr lang="es-MX" b="1" dirty="0" err="1" smtClean="0">
                <a:solidFill>
                  <a:srgbClr val="FF0000"/>
                </a:solidFill>
              </a:rPr>
              <a:t>truth</a:t>
            </a:r>
            <a:r>
              <a:rPr lang="es-MX" b="1" dirty="0" smtClean="0">
                <a:solidFill>
                  <a:srgbClr val="FF0000"/>
                </a:solidFill>
              </a:rPr>
              <a:t> </a:t>
            </a:r>
            <a:r>
              <a:rPr lang="es-MX" b="1" dirty="0" err="1" smtClean="0">
                <a:solidFill>
                  <a:srgbClr val="FF0000"/>
                </a:solidFill>
              </a:rPr>
              <a:t>approach</a:t>
            </a:r>
            <a:r>
              <a:rPr lang="es-MX" dirty="0" smtClean="0"/>
              <a:t>).</a:t>
            </a:r>
          </a:p>
          <a:p>
            <a:pPr lvl="1"/>
            <a:r>
              <a:rPr lang="es-MX" dirty="0" err="1" smtClean="0"/>
              <a:t>With</a:t>
            </a:r>
            <a:r>
              <a:rPr lang="es-MX" dirty="0" smtClean="0"/>
              <a:t> </a:t>
            </a:r>
            <a:r>
              <a:rPr lang="es-MX" dirty="0" err="1" smtClean="0"/>
              <a:t>synthetic</a:t>
            </a:r>
            <a:r>
              <a:rPr lang="es-MX" dirty="0" smtClean="0"/>
              <a:t> data, </a:t>
            </a:r>
            <a:r>
              <a:rPr lang="es-MX" dirty="0" err="1" smtClean="0"/>
              <a:t>ground</a:t>
            </a:r>
            <a:r>
              <a:rPr lang="es-MX" dirty="0" smtClean="0"/>
              <a:t> </a:t>
            </a:r>
            <a:r>
              <a:rPr lang="es-MX" dirty="0" err="1" smtClean="0"/>
              <a:t>truth</a:t>
            </a:r>
            <a:r>
              <a:rPr lang="es-MX" dirty="0" smtClean="0"/>
              <a:t> </a:t>
            </a:r>
            <a:r>
              <a:rPr lang="es-MX" dirty="0" err="1" smtClean="0"/>
              <a:t>is</a:t>
            </a:r>
            <a:r>
              <a:rPr lang="es-MX" dirty="0" smtClean="0"/>
              <a:t> </a:t>
            </a:r>
            <a:r>
              <a:rPr lang="es-MX" dirty="0" err="1" smtClean="0"/>
              <a:t>always</a:t>
            </a:r>
            <a:r>
              <a:rPr lang="es-MX" dirty="0" smtClean="0"/>
              <a:t> </a:t>
            </a:r>
            <a:r>
              <a:rPr lang="es-MX" dirty="0" err="1" smtClean="0"/>
              <a:t>available</a:t>
            </a:r>
            <a:r>
              <a:rPr lang="es-MX" dirty="0" smtClean="0"/>
              <a:t>.</a:t>
            </a:r>
          </a:p>
          <a:p>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12</a:t>
            </a:fld>
            <a:endParaRPr lang="es-E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err="1" smtClean="0"/>
              <a:t>From</a:t>
            </a:r>
            <a:r>
              <a:rPr lang="es-MX" dirty="0" smtClean="0"/>
              <a:t> </a:t>
            </a:r>
            <a:r>
              <a:rPr lang="es-MX" i="1" dirty="0" smtClean="0"/>
              <a:t>t</a:t>
            </a:r>
            <a:r>
              <a:rPr lang="es-MX" dirty="0" smtClean="0"/>
              <a:t> </a:t>
            </a:r>
            <a:r>
              <a:rPr lang="es-MX" dirty="0" err="1" smtClean="0"/>
              <a:t>value</a:t>
            </a:r>
            <a:r>
              <a:rPr lang="es-MX" dirty="0" smtClean="0"/>
              <a:t> </a:t>
            </a:r>
            <a:r>
              <a:rPr lang="es-MX" dirty="0" err="1" smtClean="0"/>
              <a:t>to</a:t>
            </a:r>
            <a:r>
              <a:rPr lang="es-MX" dirty="0" smtClean="0"/>
              <a:t> p </a:t>
            </a:r>
            <a:r>
              <a:rPr lang="es-MX" dirty="0" err="1" smtClean="0"/>
              <a:t>value</a:t>
            </a:r>
            <a:endParaRPr lang="en-GB" dirty="0"/>
          </a:p>
        </p:txBody>
      </p:sp>
      <p:sp>
        <p:nvSpPr>
          <p:cNvPr id="6" name="5 Marcador de contenido"/>
          <p:cNvSpPr>
            <a:spLocks noGrp="1"/>
          </p:cNvSpPr>
          <p:nvPr>
            <p:ph idx="1"/>
          </p:nvPr>
        </p:nvSpPr>
        <p:spPr/>
        <p:txBody>
          <a:bodyPr/>
          <a:lstStyle/>
          <a:p>
            <a:r>
              <a:rPr lang="en-GB" dirty="0" smtClean="0"/>
              <a:t>p-values are the 'area' under the curve greater than your </a:t>
            </a:r>
            <a:r>
              <a:rPr lang="en-GB" i="1" dirty="0" smtClean="0"/>
              <a:t>t</a:t>
            </a:r>
            <a:r>
              <a:rPr lang="en-GB" dirty="0" smtClean="0"/>
              <a:t>-score. So calculation of exact p-values requires integration of the distribution under study.</a:t>
            </a:r>
          </a:p>
          <a:p>
            <a:pPr lvl="1"/>
            <a:r>
              <a:rPr lang="es-MX" dirty="0" smtClean="0"/>
              <a:t>…</a:t>
            </a:r>
            <a:r>
              <a:rPr lang="es-MX" dirty="0" err="1" smtClean="0"/>
              <a:t>or</a:t>
            </a:r>
            <a:r>
              <a:rPr lang="es-MX" dirty="0" smtClean="0"/>
              <a:t> look up in a pre-</a:t>
            </a:r>
            <a:r>
              <a:rPr lang="es-MX" dirty="0" err="1" smtClean="0"/>
              <a:t>computed</a:t>
            </a:r>
            <a:r>
              <a:rPr lang="es-MX" dirty="0" smtClean="0"/>
              <a:t> </a:t>
            </a:r>
            <a:r>
              <a:rPr lang="es-MX" dirty="0" err="1" smtClean="0"/>
              <a:t>table</a:t>
            </a:r>
            <a:r>
              <a:rPr lang="es-MX" dirty="0" smtClean="0"/>
              <a:t>! </a:t>
            </a:r>
            <a:r>
              <a:rPr lang="es-MX" dirty="0" smtClean="0">
                <a:sym typeface="Wingdings" pitchFamily="2" charset="2"/>
              </a:rPr>
              <a:t></a:t>
            </a:r>
          </a:p>
          <a:p>
            <a:pPr lvl="2"/>
            <a:r>
              <a:rPr lang="es-MX" dirty="0" err="1" smtClean="0"/>
              <a:t>Calculator</a:t>
            </a:r>
            <a:r>
              <a:rPr lang="es-MX" dirty="0" smtClean="0"/>
              <a:t>: </a:t>
            </a:r>
            <a:r>
              <a:rPr lang="es-MX" dirty="0" smtClean="0">
                <a:hlinkClick r:id="rId2"/>
              </a:rPr>
              <a:t>http://www.danielsoper.com/statcalc3/calc.aspx?id=8</a:t>
            </a:r>
            <a:endParaRPr lang="es-MX" dirty="0" smtClean="0"/>
          </a:p>
          <a:p>
            <a:pPr lvl="2"/>
            <a:r>
              <a:rPr lang="es-MX" dirty="0" err="1" smtClean="0"/>
              <a:t>Calculator</a:t>
            </a:r>
            <a:r>
              <a:rPr lang="es-MX" dirty="0" smtClean="0"/>
              <a:t>: </a:t>
            </a:r>
            <a:r>
              <a:rPr lang="es-MX" dirty="0" smtClean="0">
                <a:hlinkClick r:id="rId3"/>
              </a:rPr>
              <a:t>http://www.graphpad.com/quickcalcs/pvalue1.cfm</a:t>
            </a:r>
            <a:endParaRPr lang="es-MX" dirty="0" smtClean="0"/>
          </a:p>
          <a:p>
            <a:pPr lvl="2"/>
            <a:endParaRPr lang="en-GB"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MX" dirty="0" err="1" smtClean="0"/>
              <a:t>The</a:t>
            </a:r>
            <a:r>
              <a:rPr lang="es-MX" dirty="0" smtClean="0"/>
              <a:t> Mann-</a:t>
            </a:r>
            <a:r>
              <a:rPr lang="es-MX" dirty="0" err="1" smtClean="0"/>
              <a:t>Whitney</a:t>
            </a:r>
            <a:r>
              <a:rPr lang="es-MX" dirty="0" smtClean="0"/>
              <a:t> U</a:t>
            </a:r>
            <a:br>
              <a:rPr lang="es-MX" dirty="0" smtClean="0"/>
            </a:br>
            <a:r>
              <a:rPr lang="es-MX" dirty="0" err="1" smtClean="0"/>
              <a:t>or</a:t>
            </a:r>
            <a:r>
              <a:rPr lang="es-MX" dirty="0" smtClean="0"/>
              <a:t> </a:t>
            </a:r>
            <a:r>
              <a:rPr lang="es-MX" dirty="0" err="1" smtClean="0"/>
              <a:t>Wilcoxon</a:t>
            </a:r>
            <a:r>
              <a:rPr lang="es-MX" dirty="0" smtClean="0"/>
              <a:t> Rank-</a:t>
            </a:r>
            <a:r>
              <a:rPr lang="es-MX" dirty="0" err="1" smtClean="0"/>
              <a:t>sum</a:t>
            </a:r>
            <a:r>
              <a:rPr lang="es-MX" dirty="0" smtClean="0"/>
              <a:t> test</a:t>
            </a:r>
            <a:endParaRPr lang="en-GB" dirty="0"/>
          </a:p>
        </p:txBody>
      </p:sp>
      <p:graphicFrame>
        <p:nvGraphicFramePr>
          <p:cNvPr id="6" name="5 Marcador de contenido"/>
          <p:cNvGraphicFramePr>
            <a:graphicFrameLocks noGrp="1"/>
          </p:cNvGraphicFramePr>
          <p:nvPr>
            <p:ph idx="1"/>
          </p:nvPr>
        </p:nvGraphicFramePr>
        <p:xfrm>
          <a:off x="457200" y="1071563"/>
          <a:ext cx="8229354" cy="3667760"/>
        </p:xfrm>
        <a:graphic>
          <a:graphicData uri="http://schemas.openxmlformats.org/drawingml/2006/table">
            <a:tbl>
              <a:tblPr firstCol="1" bandRow="1">
                <a:tableStyleId>{5C22544A-7EE6-4342-B048-85BDC9FD1C3A}</a:tableStyleId>
              </a:tblPr>
              <a:tblGrid>
                <a:gridCol w="1882496"/>
                <a:gridCol w="6346858"/>
              </a:tblGrid>
              <a:tr h="370840">
                <a:tc>
                  <a:txBody>
                    <a:bodyPr/>
                    <a:lstStyle/>
                    <a:p>
                      <a:r>
                        <a:rPr lang="es-MX" dirty="0" err="1" smtClean="0"/>
                        <a:t>Hypothesis</a:t>
                      </a:r>
                      <a:endParaRPr lang="en-GB" dirty="0"/>
                    </a:p>
                  </a:txBody>
                  <a:tcPr marL="44538" marR="44538"/>
                </a:tc>
                <a:tc>
                  <a:txBody>
                    <a:bodyPr/>
                    <a:lstStyle/>
                    <a:p>
                      <a:r>
                        <a:rPr lang="en-GB" dirty="0" smtClean="0"/>
                        <a:t>Location shift. Assess whether one of two samples of independent observations tends to have larger/lower values than the other</a:t>
                      </a:r>
                      <a:endParaRPr lang="en-GB" dirty="0"/>
                    </a:p>
                  </a:txBody>
                  <a:tcPr marL="44538" marR="44538"/>
                </a:tc>
              </a:tr>
              <a:tr h="370840">
                <a:tc>
                  <a:txBody>
                    <a:bodyPr/>
                    <a:lstStyle/>
                    <a:p>
                      <a:r>
                        <a:rPr lang="es-MX" dirty="0" err="1" smtClean="0"/>
                        <a:t>Requirements</a:t>
                      </a:r>
                      <a:endParaRPr lang="en-GB" dirty="0"/>
                    </a:p>
                  </a:txBody>
                  <a:tcPr marL="44538" marR="44538"/>
                </a:tc>
                <a:tc>
                  <a:txBody>
                    <a:bodyPr/>
                    <a:lstStyle/>
                    <a:p>
                      <a:r>
                        <a:rPr lang="es-MX" baseline="0" dirty="0" smtClean="0"/>
                        <a:t>Ordinal </a:t>
                      </a:r>
                      <a:r>
                        <a:rPr lang="es-MX" baseline="0" dirty="0" err="1" smtClean="0"/>
                        <a:t>or</a:t>
                      </a:r>
                      <a:r>
                        <a:rPr lang="es-MX" baseline="0" dirty="0" smtClean="0"/>
                        <a:t> </a:t>
                      </a:r>
                      <a:r>
                        <a:rPr lang="es-MX" baseline="0" dirty="0" err="1" smtClean="0"/>
                        <a:t>Continuous</a:t>
                      </a:r>
                      <a:endParaRPr lang="es-MX" baseline="0" dirty="0" smtClean="0"/>
                    </a:p>
                  </a:txBody>
                  <a:tcPr marL="44538" marR="44538"/>
                </a:tc>
              </a:tr>
              <a:tr h="370840">
                <a:tc>
                  <a:txBody>
                    <a:bodyPr/>
                    <a:lstStyle/>
                    <a:p>
                      <a:r>
                        <a:rPr lang="es-MX" dirty="0" err="1" smtClean="0"/>
                        <a:t>Assumptions</a:t>
                      </a:r>
                      <a:endParaRPr lang="en-GB" dirty="0"/>
                    </a:p>
                  </a:txBody>
                  <a:tcPr marL="44538" marR="44538"/>
                </a:tc>
                <a:tc>
                  <a:txBody>
                    <a:bodyPr/>
                    <a:lstStyle/>
                    <a:p>
                      <a:pPr>
                        <a:buFont typeface="Arial" pitchFamily="34" charset="0"/>
                        <a:buChar char="•"/>
                      </a:pPr>
                      <a:r>
                        <a:rPr lang="es-MX" dirty="0" err="1" smtClean="0"/>
                        <a:t>Random</a:t>
                      </a:r>
                      <a:r>
                        <a:rPr lang="es-MX" dirty="0" smtClean="0"/>
                        <a:t> </a:t>
                      </a:r>
                      <a:r>
                        <a:rPr lang="es-MX" dirty="0" err="1" smtClean="0"/>
                        <a:t>samples</a:t>
                      </a:r>
                      <a:r>
                        <a:rPr lang="es-MX" dirty="0" smtClean="0"/>
                        <a:t> </a:t>
                      </a:r>
                      <a:r>
                        <a:rPr lang="es-MX" dirty="0" err="1" smtClean="0"/>
                        <a:t>from</a:t>
                      </a:r>
                      <a:r>
                        <a:rPr lang="es-MX" dirty="0" smtClean="0"/>
                        <a:t> </a:t>
                      </a:r>
                      <a:r>
                        <a:rPr lang="es-MX" dirty="0" err="1" smtClean="0"/>
                        <a:t>populations</a:t>
                      </a:r>
                      <a:endParaRPr lang="es-MX" dirty="0" smtClean="0"/>
                    </a:p>
                    <a:p>
                      <a:pPr>
                        <a:buFont typeface="Arial" pitchFamily="34" charset="0"/>
                        <a:buChar char="•"/>
                      </a:pPr>
                      <a:r>
                        <a:rPr lang="es-MX" dirty="0" smtClean="0"/>
                        <a:t>Independence</a:t>
                      </a:r>
                      <a:r>
                        <a:rPr lang="es-MX" baseline="0" dirty="0" smtClean="0"/>
                        <a:t> </a:t>
                      </a:r>
                      <a:r>
                        <a:rPr lang="es-MX" baseline="0" dirty="0" err="1" smtClean="0"/>
                        <a:t>within</a:t>
                      </a:r>
                      <a:r>
                        <a:rPr lang="es-MX" baseline="0" dirty="0" smtClean="0"/>
                        <a:t> </a:t>
                      </a:r>
                      <a:r>
                        <a:rPr lang="es-MX" baseline="0" dirty="0" err="1" smtClean="0"/>
                        <a:t>samples</a:t>
                      </a:r>
                      <a:endParaRPr lang="es-MX" baseline="0" dirty="0" smtClean="0"/>
                    </a:p>
                    <a:p>
                      <a:pPr>
                        <a:buFont typeface="Arial" pitchFamily="34" charset="0"/>
                        <a:buChar char="•"/>
                      </a:pPr>
                      <a:r>
                        <a:rPr lang="es-MX" baseline="0" dirty="0" smtClean="0"/>
                        <a:t>Mutual </a:t>
                      </a:r>
                      <a:r>
                        <a:rPr lang="es-MX" baseline="0" dirty="0" err="1" smtClean="0"/>
                        <a:t>independence</a:t>
                      </a:r>
                      <a:r>
                        <a:rPr lang="es-MX" baseline="0" dirty="0" smtClean="0"/>
                        <a:t> </a:t>
                      </a:r>
                      <a:r>
                        <a:rPr lang="es-MX" baseline="0" dirty="0" err="1" smtClean="0"/>
                        <a:t>between</a:t>
                      </a:r>
                      <a:r>
                        <a:rPr lang="es-MX" baseline="0" dirty="0" smtClean="0"/>
                        <a:t> </a:t>
                      </a:r>
                      <a:r>
                        <a:rPr lang="es-MX" baseline="0" dirty="0" err="1" smtClean="0"/>
                        <a:t>samples</a:t>
                      </a:r>
                      <a:endParaRPr lang="es-MX" baseline="0" dirty="0" smtClean="0"/>
                    </a:p>
                    <a:p>
                      <a:pPr>
                        <a:buFont typeface="Arial" pitchFamily="34" charset="0"/>
                        <a:buChar char="•"/>
                      </a:pPr>
                      <a:r>
                        <a:rPr lang="es-MX" baseline="0" dirty="0" err="1" smtClean="0"/>
                        <a:t>Measurement</a:t>
                      </a:r>
                      <a:r>
                        <a:rPr lang="es-MX" baseline="0" dirty="0" smtClean="0"/>
                        <a:t> </a:t>
                      </a:r>
                      <a:r>
                        <a:rPr lang="es-MX" baseline="0" dirty="0" err="1" smtClean="0"/>
                        <a:t>scale</a:t>
                      </a:r>
                      <a:r>
                        <a:rPr lang="es-MX" baseline="0" dirty="0" smtClean="0"/>
                        <a:t> at </a:t>
                      </a:r>
                      <a:r>
                        <a:rPr lang="es-MX" baseline="0" dirty="0" err="1" smtClean="0"/>
                        <a:t>least</a:t>
                      </a:r>
                      <a:r>
                        <a:rPr lang="es-MX" baseline="0" dirty="0" smtClean="0"/>
                        <a:t> ordinal</a:t>
                      </a:r>
                      <a:endParaRPr lang="es-MX" dirty="0" smtClean="0"/>
                    </a:p>
                    <a:p>
                      <a:pPr>
                        <a:buFont typeface="Arial" pitchFamily="34" charset="0"/>
                        <a:buChar char="•"/>
                      </a:pPr>
                      <a:r>
                        <a:rPr lang="es-MX" dirty="0" err="1" smtClean="0"/>
                        <a:t>The</a:t>
                      </a:r>
                      <a:r>
                        <a:rPr lang="es-MX" dirty="0" smtClean="0"/>
                        <a:t> </a:t>
                      </a:r>
                      <a:r>
                        <a:rPr lang="es-MX" dirty="0" err="1" smtClean="0"/>
                        <a:t>distributions</a:t>
                      </a:r>
                      <a:r>
                        <a:rPr lang="es-MX" dirty="0" smtClean="0"/>
                        <a:t> </a:t>
                      </a:r>
                      <a:r>
                        <a:rPr lang="es-MX" dirty="0" err="1" smtClean="0"/>
                        <a:t>for</a:t>
                      </a:r>
                      <a:r>
                        <a:rPr lang="es-MX" baseline="0" dirty="0" smtClean="0"/>
                        <a:t> </a:t>
                      </a:r>
                      <a:r>
                        <a:rPr lang="es-MX" baseline="0" dirty="0" err="1" smtClean="0"/>
                        <a:t>the</a:t>
                      </a:r>
                      <a:r>
                        <a:rPr lang="es-MX" baseline="0" dirty="0" smtClean="0"/>
                        <a:t> variables are </a:t>
                      </a:r>
                      <a:r>
                        <a:rPr lang="es-MX" baseline="0" dirty="0" err="1" smtClean="0"/>
                        <a:t>the</a:t>
                      </a:r>
                      <a:r>
                        <a:rPr lang="es-MX" baseline="0" dirty="0" smtClean="0"/>
                        <a:t> </a:t>
                      </a:r>
                      <a:r>
                        <a:rPr lang="es-MX" baseline="0" dirty="0" err="1" smtClean="0"/>
                        <a:t>same</a:t>
                      </a:r>
                      <a:r>
                        <a:rPr lang="es-MX" baseline="0" dirty="0" smtClean="0"/>
                        <a:t> </a:t>
                      </a:r>
                      <a:r>
                        <a:rPr lang="es-MX" baseline="0" dirty="0" err="1" smtClean="0"/>
                        <a:t>except</a:t>
                      </a:r>
                      <a:r>
                        <a:rPr lang="es-MX" baseline="0" dirty="0" smtClean="0"/>
                        <a:t> </a:t>
                      </a:r>
                      <a:r>
                        <a:rPr lang="es-MX" baseline="0" dirty="0" err="1" smtClean="0"/>
                        <a:t>for</a:t>
                      </a:r>
                      <a:r>
                        <a:rPr lang="es-MX" baseline="0" dirty="0" smtClean="0"/>
                        <a:t> </a:t>
                      </a:r>
                      <a:r>
                        <a:rPr lang="es-MX" baseline="0" dirty="0" err="1" smtClean="0"/>
                        <a:t>their</a:t>
                      </a:r>
                      <a:r>
                        <a:rPr lang="es-MX" baseline="0" dirty="0" smtClean="0"/>
                        <a:t> </a:t>
                      </a:r>
                      <a:r>
                        <a:rPr lang="es-MX" baseline="0" dirty="0" err="1" smtClean="0"/>
                        <a:t>medians</a:t>
                      </a:r>
                      <a:endParaRPr lang="es-MX" baseline="0" dirty="0" smtClean="0"/>
                    </a:p>
                    <a:p>
                      <a:pPr>
                        <a:buFont typeface="Arial" pitchFamily="34" charset="0"/>
                        <a:buChar char="•"/>
                      </a:pPr>
                      <a:r>
                        <a:rPr lang="es-MX" baseline="0" dirty="0" err="1" smtClean="0"/>
                        <a:t>Large</a:t>
                      </a:r>
                      <a:r>
                        <a:rPr lang="es-MX" baseline="0" dirty="0" smtClean="0"/>
                        <a:t> </a:t>
                      </a:r>
                      <a:r>
                        <a:rPr lang="es-MX" baseline="0" dirty="0" err="1" smtClean="0"/>
                        <a:t>sample</a:t>
                      </a:r>
                      <a:r>
                        <a:rPr lang="es-MX" baseline="0" dirty="0" smtClean="0"/>
                        <a:t> </a:t>
                      </a:r>
                      <a:r>
                        <a:rPr lang="es-MX" baseline="0" dirty="0" err="1" smtClean="0"/>
                        <a:t>size</a:t>
                      </a:r>
                      <a:r>
                        <a:rPr lang="es-MX" baseline="0" dirty="0" smtClean="0"/>
                        <a:t> (at </a:t>
                      </a:r>
                      <a:r>
                        <a:rPr lang="es-MX" baseline="0" dirty="0" err="1" smtClean="0"/>
                        <a:t>least</a:t>
                      </a:r>
                      <a:r>
                        <a:rPr lang="es-MX" baseline="0" dirty="0" smtClean="0"/>
                        <a:t> 42 </a:t>
                      </a:r>
                      <a:r>
                        <a:rPr lang="es-MX" baseline="0" dirty="0" err="1" smtClean="0"/>
                        <a:t>for</a:t>
                      </a:r>
                      <a:r>
                        <a:rPr lang="es-MX" baseline="0" dirty="0" smtClean="0"/>
                        <a:t> </a:t>
                      </a:r>
                      <a:r>
                        <a:rPr lang="es-MX" baseline="0" dirty="0" err="1" smtClean="0"/>
                        <a:t>the</a:t>
                      </a:r>
                      <a:r>
                        <a:rPr lang="es-MX" baseline="0" dirty="0" smtClean="0"/>
                        <a:t> z </a:t>
                      </a:r>
                      <a:r>
                        <a:rPr lang="es-MX" baseline="0" dirty="0" err="1" smtClean="0"/>
                        <a:t>approximation</a:t>
                      </a:r>
                      <a:r>
                        <a:rPr lang="es-MX" baseline="0" dirty="0" smtClean="0"/>
                        <a:t>)</a:t>
                      </a:r>
                    </a:p>
                    <a:p>
                      <a:pPr>
                        <a:buFont typeface="Arial" pitchFamily="34" charset="0"/>
                        <a:buChar char="•"/>
                      </a:pPr>
                      <a:r>
                        <a:rPr lang="es-MX" baseline="0" dirty="0" err="1" smtClean="0"/>
                        <a:t>Unpaired</a:t>
                      </a:r>
                      <a:r>
                        <a:rPr lang="es-MX" baseline="0" dirty="0" smtClean="0"/>
                        <a:t> data</a:t>
                      </a:r>
                      <a:endParaRPr lang="en-GB" dirty="0"/>
                    </a:p>
                  </a:txBody>
                  <a:tcPr marL="44538" marR="44538"/>
                </a:tc>
              </a:tr>
              <a:tr h="370840">
                <a:tc>
                  <a:txBody>
                    <a:bodyPr/>
                    <a:lstStyle/>
                    <a:p>
                      <a:r>
                        <a:rPr lang="es-MX" dirty="0" err="1" smtClean="0"/>
                        <a:t>Result</a:t>
                      </a:r>
                      <a:endParaRPr lang="en-GB" dirty="0"/>
                    </a:p>
                  </a:txBody>
                  <a:tcPr marL="44538" marR="44538"/>
                </a:tc>
                <a:tc>
                  <a:txBody>
                    <a:bodyPr/>
                    <a:lstStyle/>
                    <a:p>
                      <a:pPr>
                        <a:buFont typeface="Arial" pitchFamily="34" charset="0"/>
                        <a:buNone/>
                      </a:pPr>
                      <a:r>
                        <a:rPr lang="es-MX" baseline="0" dirty="0" smtClean="0"/>
                        <a:t>z </a:t>
                      </a:r>
                      <a:r>
                        <a:rPr lang="es-MX" baseline="0" dirty="0" err="1" smtClean="0"/>
                        <a:t>value</a:t>
                      </a:r>
                      <a:endParaRPr lang="en-GB" dirty="0"/>
                    </a:p>
                  </a:txBody>
                  <a:tcPr marL="44538" marR="44538"/>
                </a:tc>
              </a:tr>
            </a:tbl>
          </a:graphicData>
        </a:graphic>
      </p:graphicFrame>
      <p:sp>
        <p:nvSpPr>
          <p:cNvPr id="8" name="7 Marcador de contenido"/>
          <p:cNvSpPr>
            <a:spLocks noGrp="1"/>
          </p:cNvSpPr>
          <p:nvPr>
            <p:ph sz="half" idx="4294967295"/>
          </p:nvPr>
        </p:nvSpPr>
        <p:spPr>
          <a:xfrm>
            <a:off x="925513" y="5373688"/>
            <a:ext cx="8218487" cy="968375"/>
          </a:xfrm>
        </p:spPr>
        <p:txBody>
          <a:bodyPr>
            <a:normAutofit fontScale="62500" lnSpcReduction="20000"/>
          </a:bodyPr>
          <a:lstStyle/>
          <a:p>
            <a:r>
              <a:rPr lang="es-MX" dirty="0" err="1" smtClean="0"/>
              <a:t>When</a:t>
            </a:r>
            <a:r>
              <a:rPr lang="es-MX" dirty="0" smtClean="0"/>
              <a:t> data </a:t>
            </a:r>
            <a:r>
              <a:rPr lang="es-MX" dirty="0" err="1" smtClean="0"/>
              <a:t>is</a:t>
            </a:r>
            <a:r>
              <a:rPr lang="es-MX" dirty="0" smtClean="0"/>
              <a:t> ordinal, </a:t>
            </a:r>
            <a:r>
              <a:rPr lang="es-MX" dirty="0" err="1" smtClean="0"/>
              <a:t>the</a:t>
            </a:r>
            <a:r>
              <a:rPr lang="es-MX" dirty="0" smtClean="0"/>
              <a:t> Mann-</a:t>
            </a:r>
            <a:r>
              <a:rPr lang="es-MX" dirty="0" err="1" smtClean="0"/>
              <a:t>Whitney</a:t>
            </a:r>
            <a:r>
              <a:rPr lang="es-MX" dirty="0" smtClean="0"/>
              <a:t> U test </a:t>
            </a:r>
            <a:r>
              <a:rPr lang="es-MX" dirty="0" err="1" smtClean="0"/>
              <a:t>is</a:t>
            </a:r>
            <a:r>
              <a:rPr lang="es-MX" dirty="0" smtClean="0"/>
              <a:t> </a:t>
            </a:r>
            <a:r>
              <a:rPr lang="es-MX" dirty="0" err="1" smtClean="0"/>
              <a:t>perhaps</a:t>
            </a:r>
            <a:r>
              <a:rPr lang="es-MX" dirty="0" smtClean="0"/>
              <a:t> </a:t>
            </a:r>
            <a:r>
              <a:rPr lang="es-MX" dirty="0" err="1" smtClean="0"/>
              <a:t>the</a:t>
            </a:r>
            <a:r>
              <a:rPr lang="es-MX" dirty="0" smtClean="0"/>
              <a:t> </a:t>
            </a:r>
            <a:r>
              <a:rPr lang="es-MX" dirty="0" err="1" smtClean="0"/>
              <a:t>most</a:t>
            </a:r>
            <a:r>
              <a:rPr lang="es-MX" dirty="0" smtClean="0"/>
              <a:t> </a:t>
            </a:r>
            <a:r>
              <a:rPr lang="es-MX" dirty="0" err="1" smtClean="0"/>
              <a:t>well-known</a:t>
            </a:r>
            <a:r>
              <a:rPr lang="es-MX" dirty="0" smtClean="0"/>
              <a:t> non-</a:t>
            </a:r>
            <a:r>
              <a:rPr lang="es-MX" dirty="0" err="1" smtClean="0"/>
              <a:t>parametric</a:t>
            </a:r>
            <a:r>
              <a:rPr lang="es-MX" dirty="0" smtClean="0"/>
              <a:t> test.</a:t>
            </a:r>
          </a:p>
          <a:p>
            <a:r>
              <a:rPr lang="es-MX" dirty="0" err="1" smtClean="0"/>
              <a:t>For</a:t>
            </a:r>
            <a:r>
              <a:rPr lang="es-MX" dirty="0" smtClean="0"/>
              <a:t> </a:t>
            </a:r>
            <a:r>
              <a:rPr lang="es-MX" dirty="0" err="1" smtClean="0"/>
              <a:t>paired</a:t>
            </a:r>
            <a:r>
              <a:rPr lang="es-MX" dirty="0" smtClean="0"/>
              <a:t> data </a:t>
            </a:r>
            <a:r>
              <a:rPr lang="es-MX" dirty="0" err="1" smtClean="0"/>
              <a:t>then</a:t>
            </a:r>
            <a:r>
              <a:rPr lang="es-MX" dirty="0" smtClean="0"/>
              <a:t> </a:t>
            </a:r>
            <a:r>
              <a:rPr lang="es-MX" dirty="0" err="1" smtClean="0"/>
              <a:t>the</a:t>
            </a:r>
            <a:r>
              <a:rPr lang="es-MX" dirty="0" smtClean="0"/>
              <a:t> </a:t>
            </a:r>
            <a:r>
              <a:rPr lang="es-MX" dirty="0" err="1" smtClean="0"/>
              <a:t>Wilcoxon</a:t>
            </a:r>
            <a:r>
              <a:rPr lang="es-MX" dirty="0" smtClean="0"/>
              <a:t> </a:t>
            </a:r>
            <a:r>
              <a:rPr lang="es-MX" dirty="0" err="1" smtClean="0"/>
              <a:t>signed</a:t>
            </a:r>
            <a:r>
              <a:rPr lang="es-MX" dirty="0" smtClean="0"/>
              <a:t> </a:t>
            </a:r>
            <a:r>
              <a:rPr lang="es-MX" dirty="0" err="1" smtClean="0"/>
              <a:t>rank</a:t>
            </a:r>
            <a:r>
              <a:rPr lang="es-MX" dirty="0" smtClean="0"/>
              <a:t> test </a:t>
            </a:r>
            <a:r>
              <a:rPr lang="es-MX" dirty="0" err="1" smtClean="0"/>
              <a:t>should</a:t>
            </a:r>
            <a:r>
              <a:rPr lang="es-MX" dirty="0" smtClean="0"/>
              <a:t> </a:t>
            </a:r>
            <a:r>
              <a:rPr lang="es-MX" dirty="0" err="1" smtClean="0"/>
              <a:t>be</a:t>
            </a:r>
            <a:r>
              <a:rPr lang="es-MX" dirty="0" smtClean="0"/>
              <a:t> </a:t>
            </a:r>
            <a:r>
              <a:rPr lang="es-MX" dirty="0" err="1" smtClean="0"/>
              <a:t>used</a:t>
            </a:r>
            <a:r>
              <a:rPr lang="es-MX" dirty="0" smtClean="0"/>
              <a:t>.</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From</a:t>
            </a:r>
            <a:r>
              <a:rPr lang="es-MX" dirty="0" smtClean="0"/>
              <a:t> z score </a:t>
            </a:r>
            <a:r>
              <a:rPr lang="es-MX" dirty="0" err="1" smtClean="0"/>
              <a:t>to</a:t>
            </a:r>
            <a:r>
              <a:rPr lang="es-MX" dirty="0" smtClean="0"/>
              <a:t> p-</a:t>
            </a:r>
            <a:r>
              <a:rPr lang="es-MX" dirty="0" err="1" smtClean="0"/>
              <a:t>value</a:t>
            </a:r>
            <a:endParaRPr lang="en-GB" dirty="0"/>
          </a:p>
        </p:txBody>
      </p:sp>
      <p:sp>
        <p:nvSpPr>
          <p:cNvPr id="5" name="4 Marcador de contenido"/>
          <p:cNvSpPr>
            <a:spLocks noGrp="1"/>
          </p:cNvSpPr>
          <p:nvPr>
            <p:ph idx="1"/>
          </p:nvPr>
        </p:nvSpPr>
        <p:spPr/>
        <p:txBody>
          <a:bodyPr>
            <a:normAutofit fontScale="85000" lnSpcReduction="10000"/>
          </a:bodyPr>
          <a:lstStyle/>
          <a:p>
            <a:r>
              <a:rPr lang="en-GB" dirty="0" smtClean="0"/>
              <a:t>Z scores are measures of standard deviation (a Z score of +2.5 it is interpreted as "+2.5 standard deviations away from the mean“)</a:t>
            </a:r>
          </a:p>
          <a:p>
            <a:r>
              <a:rPr lang="en-GB" dirty="0" smtClean="0"/>
              <a:t>p-values are the 'area' under the curve greater than your z-score. So calculation of exact p-values requires integration of the distribution under study.</a:t>
            </a:r>
          </a:p>
          <a:p>
            <a:pPr lvl="1"/>
            <a:r>
              <a:rPr lang="es-MX" dirty="0" smtClean="0"/>
              <a:t>Small (positive </a:t>
            </a:r>
            <a:r>
              <a:rPr lang="es-MX" dirty="0" err="1" smtClean="0"/>
              <a:t>or</a:t>
            </a:r>
            <a:r>
              <a:rPr lang="es-MX" dirty="0" smtClean="0"/>
              <a:t> </a:t>
            </a:r>
            <a:r>
              <a:rPr lang="es-MX" dirty="0" err="1" smtClean="0"/>
              <a:t>negative</a:t>
            </a:r>
            <a:r>
              <a:rPr lang="es-MX" dirty="0" smtClean="0"/>
              <a:t>) z scores (</a:t>
            </a:r>
            <a:r>
              <a:rPr lang="es-MX" dirty="0" err="1" smtClean="0"/>
              <a:t>i.e.</a:t>
            </a:r>
            <a:r>
              <a:rPr lang="es-MX" dirty="0" smtClean="0"/>
              <a:t> center of a normal </a:t>
            </a:r>
            <a:r>
              <a:rPr lang="es-MX" dirty="0" err="1" smtClean="0"/>
              <a:t>distribution</a:t>
            </a:r>
            <a:r>
              <a:rPr lang="es-MX" dirty="0" smtClean="0"/>
              <a:t>) are </a:t>
            </a:r>
            <a:r>
              <a:rPr lang="es-MX" dirty="0" err="1" smtClean="0"/>
              <a:t>associated</a:t>
            </a:r>
            <a:r>
              <a:rPr lang="es-MX" dirty="0" smtClean="0"/>
              <a:t> </a:t>
            </a:r>
            <a:r>
              <a:rPr lang="es-MX" dirty="0" err="1" smtClean="0"/>
              <a:t>to</a:t>
            </a:r>
            <a:r>
              <a:rPr lang="es-MX" dirty="0" smtClean="0"/>
              <a:t> </a:t>
            </a:r>
            <a:r>
              <a:rPr lang="es-MX" dirty="0" err="1" smtClean="0"/>
              <a:t>large</a:t>
            </a:r>
            <a:r>
              <a:rPr lang="es-MX" dirty="0" smtClean="0"/>
              <a:t> p-</a:t>
            </a:r>
            <a:r>
              <a:rPr lang="es-MX" dirty="0" err="1" smtClean="0"/>
              <a:t>values</a:t>
            </a:r>
            <a:r>
              <a:rPr lang="es-MX" dirty="0" smtClean="0"/>
              <a:t>. </a:t>
            </a:r>
          </a:p>
          <a:p>
            <a:pPr lvl="1"/>
            <a:r>
              <a:rPr lang="es-MX" dirty="0" err="1" smtClean="0"/>
              <a:t>Large</a:t>
            </a:r>
            <a:r>
              <a:rPr lang="es-MX" dirty="0" smtClean="0"/>
              <a:t> (positive </a:t>
            </a:r>
            <a:r>
              <a:rPr lang="es-MX" dirty="0" err="1" smtClean="0"/>
              <a:t>or</a:t>
            </a:r>
            <a:r>
              <a:rPr lang="es-MX" dirty="0" smtClean="0"/>
              <a:t> </a:t>
            </a:r>
            <a:r>
              <a:rPr lang="es-MX" dirty="0" err="1" smtClean="0"/>
              <a:t>negative</a:t>
            </a:r>
            <a:r>
              <a:rPr lang="es-MX" dirty="0" smtClean="0"/>
              <a:t>) z scores (</a:t>
            </a:r>
            <a:r>
              <a:rPr lang="es-MX" dirty="0" err="1" smtClean="0"/>
              <a:t>i.e.</a:t>
            </a:r>
            <a:r>
              <a:rPr lang="es-MX" dirty="0" smtClean="0"/>
              <a:t> </a:t>
            </a:r>
            <a:r>
              <a:rPr lang="es-MX" dirty="0" err="1" smtClean="0"/>
              <a:t>tails</a:t>
            </a:r>
            <a:r>
              <a:rPr lang="es-MX" dirty="0" smtClean="0"/>
              <a:t> of a normal </a:t>
            </a:r>
            <a:r>
              <a:rPr lang="es-MX" dirty="0" err="1" smtClean="0"/>
              <a:t>distribution</a:t>
            </a:r>
            <a:r>
              <a:rPr lang="es-MX" dirty="0" smtClean="0"/>
              <a:t>) are </a:t>
            </a:r>
            <a:r>
              <a:rPr lang="es-MX" dirty="0" err="1" smtClean="0"/>
              <a:t>associated</a:t>
            </a:r>
            <a:r>
              <a:rPr lang="es-MX" dirty="0" smtClean="0"/>
              <a:t> </a:t>
            </a:r>
            <a:r>
              <a:rPr lang="es-MX" dirty="0" err="1" smtClean="0"/>
              <a:t>to</a:t>
            </a:r>
            <a:r>
              <a:rPr lang="es-MX" dirty="0" smtClean="0"/>
              <a:t> </a:t>
            </a:r>
            <a:r>
              <a:rPr lang="es-MX" dirty="0" err="1" smtClean="0"/>
              <a:t>small</a:t>
            </a:r>
            <a:r>
              <a:rPr lang="es-MX" dirty="0" smtClean="0"/>
              <a:t> p-</a:t>
            </a:r>
            <a:r>
              <a:rPr lang="es-MX" dirty="0" err="1" smtClean="0"/>
              <a:t>values</a:t>
            </a:r>
            <a:r>
              <a:rPr lang="es-MX" dirty="0" smtClean="0"/>
              <a:t>. </a:t>
            </a:r>
          </a:p>
          <a:p>
            <a:pPr lvl="1"/>
            <a:r>
              <a:rPr lang="es-MX" dirty="0" smtClean="0"/>
              <a:t>…</a:t>
            </a:r>
            <a:r>
              <a:rPr lang="es-MX" dirty="0" err="1" smtClean="0"/>
              <a:t>or</a:t>
            </a:r>
            <a:r>
              <a:rPr lang="es-MX" dirty="0" smtClean="0"/>
              <a:t> look up in a pre-</a:t>
            </a:r>
            <a:r>
              <a:rPr lang="es-MX" dirty="0" err="1" smtClean="0"/>
              <a:t>computed</a:t>
            </a:r>
            <a:r>
              <a:rPr lang="es-MX" dirty="0" smtClean="0"/>
              <a:t> </a:t>
            </a:r>
            <a:r>
              <a:rPr lang="es-MX" dirty="0" err="1" smtClean="0"/>
              <a:t>table</a:t>
            </a:r>
            <a:r>
              <a:rPr lang="es-MX" dirty="0" smtClean="0"/>
              <a:t>! </a:t>
            </a:r>
            <a:r>
              <a:rPr lang="es-MX" dirty="0" smtClean="0">
                <a:sym typeface="Wingdings" pitchFamily="2" charset="2"/>
              </a:rPr>
              <a:t></a:t>
            </a:r>
          </a:p>
          <a:p>
            <a:pPr lvl="2"/>
            <a:r>
              <a:rPr lang="es-MX" dirty="0" err="1" smtClean="0"/>
              <a:t>Calculator</a:t>
            </a:r>
            <a:r>
              <a:rPr lang="es-MX" dirty="0" smtClean="0"/>
              <a:t>:</a:t>
            </a:r>
            <a:r>
              <a:rPr lang="en-GB" dirty="0" smtClean="0"/>
              <a:t> </a:t>
            </a:r>
            <a:r>
              <a:rPr lang="en-GB" dirty="0" smtClean="0">
                <a:hlinkClick r:id="rId2"/>
              </a:rPr>
              <a:t>http://faculty.vassar.edu/lowry/ch6apx.html</a:t>
            </a:r>
            <a:endParaRPr lang="en-GB" dirty="0" smtClean="0"/>
          </a:p>
          <a:p>
            <a:pPr lvl="2"/>
            <a:r>
              <a:rPr lang="es-MX" dirty="0" err="1" smtClean="0"/>
              <a:t>Calculator</a:t>
            </a:r>
            <a:r>
              <a:rPr lang="es-MX" dirty="0" smtClean="0"/>
              <a:t>: </a:t>
            </a:r>
            <a:r>
              <a:rPr lang="es-MX" dirty="0" smtClean="0">
                <a:hlinkClick r:id="rId3"/>
              </a:rPr>
              <a:t>http://www.graphpad.com/quickcalcs/pvalue1.cfm</a:t>
            </a:r>
            <a:endParaRPr lang="en-GB" dirty="0" smtClean="0"/>
          </a:p>
          <a:p>
            <a:pPr lvl="1"/>
            <a:endParaRPr lang="es-MX" dirty="0" smtClean="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dirty="0" err="1" smtClean="0"/>
              <a:t>The</a:t>
            </a:r>
            <a:r>
              <a:rPr lang="es-MX" dirty="0" smtClean="0"/>
              <a:t> F-test</a:t>
            </a:r>
            <a:endParaRPr lang="en-GB" dirty="0"/>
          </a:p>
        </p:txBody>
      </p:sp>
      <p:graphicFrame>
        <p:nvGraphicFramePr>
          <p:cNvPr id="6" name="5 Marcador de contenido"/>
          <p:cNvGraphicFramePr>
            <a:graphicFrameLocks noGrp="1"/>
          </p:cNvGraphicFramePr>
          <p:nvPr>
            <p:ph idx="1"/>
          </p:nvPr>
        </p:nvGraphicFramePr>
        <p:xfrm>
          <a:off x="457200" y="1071563"/>
          <a:ext cx="8229354" cy="2560320"/>
        </p:xfrm>
        <a:graphic>
          <a:graphicData uri="http://schemas.openxmlformats.org/drawingml/2006/table">
            <a:tbl>
              <a:tblPr firstCol="1" bandRow="1">
                <a:tableStyleId>{5C22544A-7EE6-4342-B048-85BDC9FD1C3A}</a:tableStyleId>
              </a:tblPr>
              <a:tblGrid>
                <a:gridCol w="1882496"/>
                <a:gridCol w="6346858"/>
              </a:tblGrid>
              <a:tr h="370840">
                <a:tc>
                  <a:txBody>
                    <a:bodyPr/>
                    <a:lstStyle/>
                    <a:p>
                      <a:r>
                        <a:rPr lang="es-MX" sz="2400" dirty="0" err="1" smtClean="0"/>
                        <a:t>Hypothesis</a:t>
                      </a:r>
                      <a:endParaRPr lang="en-GB" sz="2400" dirty="0"/>
                    </a:p>
                  </a:txBody>
                  <a:tcPr marL="44538" marR="44538"/>
                </a:tc>
                <a:tc>
                  <a:txBody>
                    <a:bodyPr/>
                    <a:lstStyle/>
                    <a:p>
                      <a:r>
                        <a:rPr lang="es-MX" sz="2400" dirty="0" smtClean="0"/>
                        <a:t>A </a:t>
                      </a:r>
                      <a:r>
                        <a:rPr lang="es-MX" sz="2400" dirty="0" err="1" smtClean="0"/>
                        <a:t>difference</a:t>
                      </a:r>
                      <a:r>
                        <a:rPr lang="es-MX" sz="2400" dirty="0" smtClean="0"/>
                        <a:t> in </a:t>
                      </a:r>
                      <a:r>
                        <a:rPr lang="es-MX" sz="2400" dirty="0" err="1" smtClean="0"/>
                        <a:t>the</a:t>
                      </a:r>
                      <a:r>
                        <a:rPr lang="es-MX" sz="2400" dirty="0" smtClean="0"/>
                        <a:t> </a:t>
                      </a:r>
                      <a:r>
                        <a:rPr lang="es-MX" sz="2400" dirty="0" err="1" smtClean="0"/>
                        <a:t>variance</a:t>
                      </a:r>
                      <a:r>
                        <a:rPr lang="es-MX" sz="2400" baseline="0" dirty="0" smtClean="0"/>
                        <a:t> </a:t>
                      </a:r>
                      <a:r>
                        <a:rPr lang="es-MX" sz="2400" baseline="0" dirty="0" err="1" smtClean="0"/>
                        <a:t>value</a:t>
                      </a:r>
                      <a:endParaRPr lang="en-GB" sz="2400" dirty="0"/>
                    </a:p>
                  </a:txBody>
                  <a:tcPr marL="44538" marR="44538"/>
                </a:tc>
              </a:tr>
              <a:tr h="370840">
                <a:tc>
                  <a:txBody>
                    <a:bodyPr/>
                    <a:lstStyle/>
                    <a:p>
                      <a:r>
                        <a:rPr lang="es-MX" sz="2400" dirty="0" err="1" smtClean="0"/>
                        <a:t>Requirements</a:t>
                      </a:r>
                      <a:endParaRPr lang="en-GB" sz="2400" dirty="0"/>
                    </a:p>
                  </a:txBody>
                  <a:tcPr marL="44538" marR="44538"/>
                </a:tc>
                <a:tc>
                  <a:txBody>
                    <a:bodyPr/>
                    <a:lstStyle/>
                    <a:p>
                      <a:r>
                        <a:rPr lang="es-MX" sz="2400" baseline="0" dirty="0" err="1" smtClean="0"/>
                        <a:t>Numerical</a:t>
                      </a:r>
                      <a:r>
                        <a:rPr lang="es-MX" sz="2400" baseline="0" dirty="0" smtClean="0"/>
                        <a:t> variables</a:t>
                      </a:r>
                    </a:p>
                  </a:txBody>
                  <a:tcPr marL="44538" marR="44538"/>
                </a:tc>
              </a:tr>
              <a:tr h="370840">
                <a:tc>
                  <a:txBody>
                    <a:bodyPr/>
                    <a:lstStyle/>
                    <a:p>
                      <a:r>
                        <a:rPr lang="es-MX" sz="2400" dirty="0" err="1" smtClean="0"/>
                        <a:t>Assumptions</a:t>
                      </a:r>
                      <a:endParaRPr lang="en-GB" sz="2400" dirty="0"/>
                    </a:p>
                  </a:txBody>
                  <a:tcPr marL="44538" marR="44538"/>
                </a:tc>
                <a:tc>
                  <a:txBody>
                    <a:bodyPr/>
                    <a:lstStyle/>
                    <a:p>
                      <a:pPr>
                        <a:buFont typeface="Arial" pitchFamily="34" charset="0"/>
                        <a:buChar char="•"/>
                      </a:pPr>
                      <a:r>
                        <a:rPr lang="es-MX" sz="2400" dirty="0" smtClean="0"/>
                        <a:t>Normal </a:t>
                      </a:r>
                      <a:r>
                        <a:rPr lang="es-MX" sz="2400" dirty="0" err="1" smtClean="0"/>
                        <a:t>distribution</a:t>
                      </a:r>
                      <a:endParaRPr lang="es-MX" sz="2400" dirty="0" smtClean="0"/>
                    </a:p>
                    <a:p>
                      <a:pPr>
                        <a:buFont typeface="Arial" pitchFamily="34" charset="0"/>
                        <a:buChar char="•"/>
                      </a:pPr>
                      <a:r>
                        <a:rPr lang="es-MX" sz="2400" dirty="0" err="1" smtClean="0"/>
                        <a:t>Homoscedascity</a:t>
                      </a:r>
                      <a:r>
                        <a:rPr lang="es-MX" sz="2400" dirty="0" smtClean="0"/>
                        <a:t> (</a:t>
                      </a:r>
                      <a:r>
                        <a:rPr lang="es-MX" sz="2400" dirty="0" err="1" smtClean="0"/>
                        <a:t>homogenoeus</a:t>
                      </a:r>
                      <a:r>
                        <a:rPr lang="es-MX" sz="2400" dirty="0" smtClean="0"/>
                        <a:t> </a:t>
                      </a:r>
                      <a:r>
                        <a:rPr lang="es-MX" sz="2400" dirty="0" err="1" smtClean="0"/>
                        <a:t>variances</a:t>
                      </a:r>
                      <a:r>
                        <a:rPr lang="es-MX" sz="2400" dirty="0" smtClean="0"/>
                        <a:t>)</a:t>
                      </a:r>
                    </a:p>
                    <a:p>
                      <a:pPr>
                        <a:buFont typeface="Arial" pitchFamily="34" charset="0"/>
                        <a:buChar char="•"/>
                      </a:pPr>
                      <a:r>
                        <a:rPr lang="es-MX" sz="2400" dirty="0" err="1" smtClean="0"/>
                        <a:t>Independency</a:t>
                      </a:r>
                      <a:r>
                        <a:rPr lang="es-MX" sz="2400" dirty="0" smtClean="0"/>
                        <a:t> of cases</a:t>
                      </a:r>
                      <a:endParaRPr lang="en-GB" sz="2400" dirty="0"/>
                    </a:p>
                  </a:txBody>
                  <a:tcPr marL="44538" marR="44538"/>
                </a:tc>
              </a:tr>
              <a:tr h="370840">
                <a:tc>
                  <a:txBody>
                    <a:bodyPr/>
                    <a:lstStyle/>
                    <a:p>
                      <a:r>
                        <a:rPr lang="es-MX" sz="2400" dirty="0" err="1" smtClean="0"/>
                        <a:t>Result</a:t>
                      </a:r>
                      <a:endParaRPr lang="en-GB" sz="2400" dirty="0"/>
                    </a:p>
                  </a:txBody>
                  <a:tcPr marL="44538" marR="44538"/>
                </a:tc>
                <a:tc>
                  <a:txBody>
                    <a:bodyPr/>
                    <a:lstStyle/>
                    <a:p>
                      <a:pPr>
                        <a:buFont typeface="Arial" pitchFamily="34" charset="0"/>
                        <a:buNone/>
                      </a:pPr>
                      <a:r>
                        <a:rPr lang="es-MX" sz="2400" dirty="0" smtClean="0"/>
                        <a:t>F</a:t>
                      </a:r>
                      <a:r>
                        <a:rPr lang="es-MX" sz="2400" baseline="0" dirty="0" smtClean="0"/>
                        <a:t> </a:t>
                      </a:r>
                      <a:r>
                        <a:rPr lang="es-MX" sz="2400" dirty="0" err="1" smtClean="0"/>
                        <a:t>value</a:t>
                      </a:r>
                      <a:endParaRPr lang="en-GB" sz="2400" dirty="0"/>
                    </a:p>
                  </a:txBody>
                  <a:tcPr marL="44538" marR="44538"/>
                </a:tc>
              </a:tr>
            </a:tbl>
          </a:graphicData>
        </a:graphic>
      </p:graphicFrame>
      <p:sp>
        <p:nvSpPr>
          <p:cNvPr id="8" name="7 Marcador de contenido"/>
          <p:cNvSpPr>
            <a:spLocks noGrp="1"/>
          </p:cNvSpPr>
          <p:nvPr>
            <p:ph sz="half" idx="4294967295"/>
          </p:nvPr>
        </p:nvSpPr>
        <p:spPr>
          <a:xfrm>
            <a:off x="925513" y="4724400"/>
            <a:ext cx="8218487" cy="1617663"/>
          </a:xfrm>
        </p:spPr>
        <p:txBody>
          <a:bodyPr>
            <a:normAutofit fontScale="85000" lnSpcReduction="10000"/>
          </a:bodyPr>
          <a:lstStyle/>
          <a:p>
            <a:r>
              <a:rPr lang="en-GB" dirty="0" smtClean="0"/>
              <a:t>The F-test is designed to test if two population variances are equal. It does this by comparing the ratio of two variances. So, if the variances are equal, the ratio of the variances will be 1.</a:t>
            </a:r>
            <a:endParaRPr lang="en-GB"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From</a:t>
            </a:r>
            <a:r>
              <a:rPr lang="es-MX" dirty="0" smtClean="0"/>
              <a:t> F </a:t>
            </a:r>
            <a:r>
              <a:rPr lang="es-MX" dirty="0" err="1" smtClean="0"/>
              <a:t>value</a:t>
            </a:r>
            <a:r>
              <a:rPr lang="es-MX" dirty="0" smtClean="0"/>
              <a:t> </a:t>
            </a:r>
            <a:r>
              <a:rPr lang="es-MX" dirty="0" err="1" smtClean="0"/>
              <a:t>to</a:t>
            </a:r>
            <a:r>
              <a:rPr lang="es-MX" dirty="0" smtClean="0"/>
              <a:t> p-</a:t>
            </a:r>
            <a:r>
              <a:rPr lang="es-MX" dirty="0" err="1" smtClean="0"/>
              <a:t>value</a:t>
            </a:r>
            <a:endParaRPr lang="en-GB" dirty="0"/>
          </a:p>
        </p:txBody>
      </p:sp>
      <p:sp>
        <p:nvSpPr>
          <p:cNvPr id="5" name="4 Marcador de contenido"/>
          <p:cNvSpPr>
            <a:spLocks noGrp="1"/>
          </p:cNvSpPr>
          <p:nvPr>
            <p:ph idx="1"/>
          </p:nvPr>
        </p:nvSpPr>
        <p:spPr/>
        <p:txBody>
          <a:bodyPr/>
          <a:lstStyle/>
          <a:p>
            <a:r>
              <a:rPr lang="es-MX" dirty="0" err="1" smtClean="0"/>
              <a:t>By</a:t>
            </a:r>
            <a:r>
              <a:rPr lang="es-MX" dirty="0" smtClean="0"/>
              <a:t> </a:t>
            </a:r>
            <a:r>
              <a:rPr lang="es-MX" dirty="0" err="1" smtClean="0"/>
              <a:t>hand</a:t>
            </a:r>
            <a:r>
              <a:rPr lang="es-MX" dirty="0" smtClean="0"/>
              <a:t>, </a:t>
            </a:r>
            <a:r>
              <a:rPr lang="es-MX" dirty="0" err="1" smtClean="0"/>
              <a:t>requires</a:t>
            </a:r>
            <a:r>
              <a:rPr lang="es-MX" dirty="0" smtClean="0"/>
              <a:t> </a:t>
            </a:r>
            <a:r>
              <a:rPr lang="en-GB" dirty="0" smtClean="0"/>
              <a:t>integrating to find the area under the F-distribution from your observed test statistic to infinity</a:t>
            </a:r>
          </a:p>
          <a:p>
            <a:pPr lvl="1"/>
            <a:r>
              <a:rPr lang="es-MX" dirty="0" smtClean="0"/>
              <a:t>…</a:t>
            </a:r>
            <a:r>
              <a:rPr lang="es-MX" dirty="0" err="1" smtClean="0"/>
              <a:t>or</a:t>
            </a:r>
            <a:r>
              <a:rPr lang="es-MX" dirty="0" smtClean="0"/>
              <a:t> look up in a pre-</a:t>
            </a:r>
            <a:r>
              <a:rPr lang="es-MX" dirty="0" err="1" smtClean="0"/>
              <a:t>computed</a:t>
            </a:r>
            <a:r>
              <a:rPr lang="es-MX" dirty="0" smtClean="0"/>
              <a:t> </a:t>
            </a:r>
            <a:r>
              <a:rPr lang="es-MX" dirty="0" err="1" smtClean="0"/>
              <a:t>table</a:t>
            </a:r>
            <a:r>
              <a:rPr lang="es-MX" dirty="0" smtClean="0"/>
              <a:t>! </a:t>
            </a:r>
            <a:r>
              <a:rPr lang="es-MX" dirty="0" smtClean="0">
                <a:sym typeface="Wingdings" pitchFamily="2" charset="2"/>
              </a:rPr>
              <a:t></a:t>
            </a:r>
          </a:p>
          <a:p>
            <a:pPr lvl="2"/>
            <a:r>
              <a:rPr lang="es-MX" dirty="0" err="1" smtClean="0">
                <a:sym typeface="Wingdings" pitchFamily="2" charset="2"/>
              </a:rPr>
              <a:t>Calculator</a:t>
            </a:r>
            <a:r>
              <a:rPr lang="es-MX" dirty="0" smtClean="0">
                <a:sym typeface="Wingdings" pitchFamily="2" charset="2"/>
              </a:rPr>
              <a:t>: </a:t>
            </a:r>
            <a:r>
              <a:rPr lang="es-MX" dirty="0" smtClean="0">
                <a:sym typeface="Wingdings" pitchFamily="2" charset="2"/>
                <a:hlinkClick r:id="rId2"/>
              </a:rPr>
              <a:t>http://www.danielsoper.com/statcalc3/calc.aspx?id=7</a:t>
            </a:r>
            <a:endParaRPr lang="es-MX" dirty="0" smtClean="0">
              <a:sym typeface="Wingdings" pitchFamily="2" charset="2"/>
            </a:endParaRPr>
          </a:p>
          <a:p>
            <a:pPr lvl="2"/>
            <a:r>
              <a:rPr lang="es-MX" dirty="0" err="1" smtClean="0"/>
              <a:t>Calculator</a:t>
            </a:r>
            <a:r>
              <a:rPr lang="es-MX" dirty="0" smtClean="0"/>
              <a:t>: </a:t>
            </a:r>
            <a:r>
              <a:rPr lang="es-MX" dirty="0" smtClean="0">
                <a:hlinkClick r:id="rId3"/>
              </a:rPr>
              <a:t>http://www.graphpad.com/quickcalcs/pvalue1.cfm</a:t>
            </a:r>
          </a:p>
          <a:p>
            <a:pPr lvl="2"/>
            <a:endParaRPr lang="en-GB" dirty="0" smtClean="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MX" dirty="0" err="1" smtClean="0"/>
              <a:t>Univariate</a:t>
            </a:r>
            <a:r>
              <a:rPr lang="es-MX" dirty="0" smtClean="0"/>
              <a:t> </a:t>
            </a:r>
            <a:r>
              <a:rPr lang="es-MX" dirty="0" err="1" smtClean="0"/>
              <a:t>Analysis</a:t>
            </a:r>
            <a:r>
              <a:rPr lang="es-MX" dirty="0" smtClean="0"/>
              <a:t> of </a:t>
            </a:r>
            <a:r>
              <a:rPr lang="es-MX" dirty="0" err="1" smtClean="0"/>
              <a:t>Variance</a:t>
            </a:r>
            <a:r>
              <a:rPr lang="es-MX" dirty="0" smtClean="0"/>
              <a:t> (ANOVA)</a:t>
            </a:r>
            <a:endParaRPr lang="en-GB" dirty="0"/>
          </a:p>
        </p:txBody>
      </p:sp>
      <p:graphicFrame>
        <p:nvGraphicFramePr>
          <p:cNvPr id="6" name="5 Marcador de contenido"/>
          <p:cNvGraphicFramePr>
            <a:graphicFrameLocks noGrp="1"/>
          </p:cNvGraphicFramePr>
          <p:nvPr>
            <p:ph idx="1"/>
          </p:nvPr>
        </p:nvGraphicFramePr>
        <p:xfrm>
          <a:off x="457200" y="1071563"/>
          <a:ext cx="8229354" cy="2926080"/>
        </p:xfrm>
        <a:graphic>
          <a:graphicData uri="http://schemas.openxmlformats.org/drawingml/2006/table">
            <a:tbl>
              <a:tblPr firstCol="1" bandRow="1">
                <a:tableStyleId>{5C22544A-7EE6-4342-B048-85BDC9FD1C3A}</a:tableStyleId>
              </a:tblPr>
              <a:tblGrid>
                <a:gridCol w="1882496"/>
                <a:gridCol w="6346858"/>
              </a:tblGrid>
              <a:tr h="370840">
                <a:tc>
                  <a:txBody>
                    <a:bodyPr/>
                    <a:lstStyle/>
                    <a:p>
                      <a:r>
                        <a:rPr lang="es-MX" sz="2400" dirty="0" err="1" smtClean="0"/>
                        <a:t>Hypothesis</a:t>
                      </a:r>
                      <a:endParaRPr lang="en-GB" sz="2400" dirty="0"/>
                    </a:p>
                  </a:txBody>
                  <a:tcPr marL="44538" marR="445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dirty="0" smtClean="0"/>
                        <a:t>A </a:t>
                      </a:r>
                      <a:r>
                        <a:rPr lang="es-MX" sz="2400" dirty="0" err="1" smtClean="0"/>
                        <a:t>difference</a:t>
                      </a:r>
                      <a:r>
                        <a:rPr lang="es-MX" sz="2400" dirty="0" smtClean="0"/>
                        <a:t> in </a:t>
                      </a:r>
                      <a:r>
                        <a:rPr lang="es-MX" sz="2400" dirty="0" err="1" smtClean="0"/>
                        <a:t>the</a:t>
                      </a:r>
                      <a:r>
                        <a:rPr lang="es-MX" sz="2400" dirty="0" smtClean="0"/>
                        <a:t> </a:t>
                      </a:r>
                      <a:r>
                        <a:rPr lang="es-MX" sz="2400" dirty="0" err="1" smtClean="0"/>
                        <a:t>variance</a:t>
                      </a:r>
                      <a:r>
                        <a:rPr lang="es-MX" sz="2400" baseline="0" dirty="0" smtClean="0"/>
                        <a:t> </a:t>
                      </a:r>
                      <a:r>
                        <a:rPr lang="es-MX" sz="2400" baseline="0" dirty="0" err="1" smtClean="0"/>
                        <a:t>value</a:t>
                      </a:r>
                      <a:r>
                        <a:rPr lang="en-GB" sz="2400" baseline="0" dirty="0" smtClean="0"/>
                        <a:t> across more than 2 groups</a:t>
                      </a:r>
                      <a:endParaRPr lang="en-GB" sz="2400" dirty="0" smtClean="0"/>
                    </a:p>
                  </a:txBody>
                  <a:tcPr marL="44538" marR="44538"/>
                </a:tc>
              </a:tr>
              <a:tr h="370840">
                <a:tc>
                  <a:txBody>
                    <a:bodyPr/>
                    <a:lstStyle/>
                    <a:p>
                      <a:r>
                        <a:rPr lang="es-MX" sz="2400" dirty="0" err="1" smtClean="0"/>
                        <a:t>Requirements</a:t>
                      </a:r>
                      <a:endParaRPr lang="en-GB" sz="2400" dirty="0"/>
                    </a:p>
                  </a:txBody>
                  <a:tcPr marL="44538" marR="445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baseline="0" dirty="0" err="1" smtClean="0"/>
                        <a:t>Numerical</a:t>
                      </a:r>
                      <a:r>
                        <a:rPr lang="es-MX" sz="2400" baseline="0" dirty="0" smtClean="0"/>
                        <a:t> variables</a:t>
                      </a:r>
                    </a:p>
                  </a:txBody>
                  <a:tcPr marL="44538" marR="44538"/>
                </a:tc>
              </a:tr>
              <a:tr h="370840">
                <a:tc>
                  <a:txBody>
                    <a:bodyPr/>
                    <a:lstStyle/>
                    <a:p>
                      <a:r>
                        <a:rPr lang="es-MX" sz="2400" dirty="0" err="1" smtClean="0"/>
                        <a:t>Assumptions</a:t>
                      </a:r>
                      <a:endParaRPr lang="en-GB" sz="2400" dirty="0"/>
                    </a:p>
                  </a:txBody>
                  <a:tcPr marL="44538" marR="44538"/>
                </a:tc>
                <a:tc>
                  <a:txBody>
                    <a:bodyPr/>
                    <a:lstStyle/>
                    <a:p>
                      <a:pPr>
                        <a:buFont typeface="Arial" pitchFamily="34" charset="0"/>
                        <a:buChar char="•"/>
                      </a:pPr>
                      <a:r>
                        <a:rPr lang="es-MX" sz="2400" dirty="0" smtClean="0"/>
                        <a:t>Normal </a:t>
                      </a:r>
                      <a:r>
                        <a:rPr lang="es-MX" sz="2400" dirty="0" err="1" smtClean="0"/>
                        <a:t>distribution</a:t>
                      </a:r>
                      <a:endParaRPr lang="es-MX" sz="2400" dirty="0" smtClean="0"/>
                    </a:p>
                    <a:p>
                      <a:pPr>
                        <a:buFont typeface="Arial" pitchFamily="34" charset="0"/>
                        <a:buChar char="•"/>
                      </a:pPr>
                      <a:r>
                        <a:rPr lang="es-MX" sz="2400" dirty="0" err="1" smtClean="0"/>
                        <a:t>Homoscedascity</a:t>
                      </a:r>
                      <a:r>
                        <a:rPr lang="es-MX" sz="2400" dirty="0" smtClean="0"/>
                        <a:t> (</a:t>
                      </a:r>
                      <a:r>
                        <a:rPr lang="es-MX" sz="2400" dirty="0" err="1" smtClean="0"/>
                        <a:t>homogenoeus</a:t>
                      </a:r>
                      <a:r>
                        <a:rPr lang="es-MX" sz="2400" dirty="0" smtClean="0"/>
                        <a:t> </a:t>
                      </a:r>
                      <a:r>
                        <a:rPr lang="es-MX" sz="2400" dirty="0" err="1" smtClean="0"/>
                        <a:t>variances</a:t>
                      </a:r>
                      <a:r>
                        <a:rPr lang="es-MX" sz="2400" dirty="0" smtClean="0"/>
                        <a:t>)</a:t>
                      </a:r>
                    </a:p>
                    <a:p>
                      <a:pPr>
                        <a:buFont typeface="Arial" pitchFamily="34" charset="0"/>
                        <a:buChar char="•"/>
                      </a:pPr>
                      <a:r>
                        <a:rPr lang="es-MX" sz="2400" dirty="0" err="1" smtClean="0"/>
                        <a:t>Independency</a:t>
                      </a:r>
                      <a:r>
                        <a:rPr lang="es-MX" sz="2400" dirty="0" smtClean="0"/>
                        <a:t> of cases</a:t>
                      </a:r>
                      <a:endParaRPr lang="en-GB" sz="2400" dirty="0" smtClean="0"/>
                    </a:p>
                  </a:txBody>
                  <a:tcPr marL="44538" marR="44538"/>
                </a:tc>
              </a:tr>
              <a:tr h="370840">
                <a:tc>
                  <a:txBody>
                    <a:bodyPr/>
                    <a:lstStyle/>
                    <a:p>
                      <a:r>
                        <a:rPr lang="es-MX" sz="2400" dirty="0" err="1" smtClean="0"/>
                        <a:t>Result</a:t>
                      </a:r>
                      <a:endParaRPr lang="en-GB" sz="2400" dirty="0"/>
                    </a:p>
                  </a:txBody>
                  <a:tcPr marL="44538" marR="44538"/>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MX" sz="2400" dirty="0" smtClean="0"/>
                        <a:t>F</a:t>
                      </a:r>
                      <a:r>
                        <a:rPr lang="es-MX" sz="2400" baseline="0" dirty="0" smtClean="0"/>
                        <a:t> </a:t>
                      </a:r>
                      <a:r>
                        <a:rPr lang="es-MX" sz="2400" dirty="0" err="1" smtClean="0"/>
                        <a:t>value</a:t>
                      </a:r>
                      <a:endParaRPr lang="en-GB" sz="2400" dirty="0" smtClean="0"/>
                    </a:p>
                  </a:txBody>
                  <a:tcPr marL="44538" marR="44538"/>
                </a:tc>
              </a:tr>
            </a:tbl>
          </a:graphicData>
        </a:graphic>
      </p:graphicFrame>
      <p:sp>
        <p:nvSpPr>
          <p:cNvPr id="8" name="7 Marcador de contenido"/>
          <p:cNvSpPr>
            <a:spLocks noGrp="1"/>
          </p:cNvSpPr>
          <p:nvPr>
            <p:ph sz="half" idx="4294967295"/>
          </p:nvPr>
        </p:nvSpPr>
        <p:spPr>
          <a:xfrm>
            <a:off x="925513" y="4724400"/>
            <a:ext cx="8218487" cy="1617663"/>
          </a:xfrm>
        </p:spPr>
        <p:txBody>
          <a:bodyPr>
            <a:normAutofit lnSpcReduction="10000"/>
          </a:bodyPr>
          <a:lstStyle/>
          <a:p>
            <a:r>
              <a:rPr lang="es-MX" dirty="0" smtClean="0"/>
              <a:t>ANOVA </a:t>
            </a:r>
            <a:r>
              <a:rPr lang="es-MX" dirty="0" err="1" smtClean="0"/>
              <a:t>is</a:t>
            </a:r>
            <a:r>
              <a:rPr lang="es-MX" dirty="0" smtClean="0"/>
              <a:t> </a:t>
            </a:r>
            <a:r>
              <a:rPr lang="es-MX" dirty="0" err="1" smtClean="0"/>
              <a:t>like</a:t>
            </a:r>
            <a:r>
              <a:rPr lang="es-MX" dirty="0" smtClean="0"/>
              <a:t> </a:t>
            </a:r>
            <a:r>
              <a:rPr lang="es-MX" dirty="0" err="1" smtClean="0"/>
              <a:t>an</a:t>
            </a:r>
            <a:r>
              <a:rPr lang="es-MX" dirty="0" smtClean="0"/>
              <a:t> F-test of </a:t>
            </a:r>
            <a:r>
              <a:rPr lang="es-MX" dirty="0" err="1" smtClean="0"/>
              <a:t>multiple</a:t>
            </a:r>
            <a:r>
              <a:rPr lang="es-MX" dirty="0" smtClean="0"/>
              <a:t> </a:t>
            </a:r>
            <a:r>
              <a:rPr lang="es-MX" dirty="0" err="1" smtClean="0"/>
              <a:t>groups</a:t>
            </a:r>
            <a:endParaRPr lang="es-MX" dirty="0" smtClean="0"/>
          </a:p>
          <a:p>
            <a:r>
              <a:rPr lang="es-MX" dirty="0" smtClean="0"/>
              <a:t>ANOVA </a:t>
            </a:r>
            <a:r>
              <a:rPr lang="es-MX" dirty="0" err="1" smtClean="0"/>
              <a:t>is</a:t>
            </a:r>
            <a:r>
              <a:rPr lang="es-MX" dirty="0" smtClean="0"/>
              <a:t> </a:t>
            </a:r>
            <a:r>
              <a:rPr lang="es-MX" dirty="0" err="1" smtClean="0"/>
              <a:t>not</a:t>
            </a:r>
            <a:r>
              <a:rPr lang="es-MX" dirty="0" smtClean="0"/>
              <a:t> </a:t>
            </a:r>
            <a:r>
              <a:rPr lang="es-MX" dirty="0" err="1" smtClean="0"/>
              <a:t>one</a:t>
            </a:r>
            <a:r>
              <a:rPr lang="es-MX" dirty="0" smtClean="0"/>
              <a:t>, </a:t>
            </a:r>
            <a:r>
              <a:rPr lang="es-MX" dirty="0" err="1" smtClean="0"/>
              <a:t>but</a:t>
            </a:r>
            <a:r>
              <a:rPr lang="es-MX" dirty="0" smtClean="0"/>
              <a:t> a </a:t>
            </a:r>
            <a:r>
              <a:rPr lang="es-MX" dirty="0" err="1" smtClean="0"/>
              <a:t>collection</a:t>
            </a:r>
            <a:r>
              <a:rPr lang="es-MX" dirty="0" smtClean="0"/>
              <a:t> of </a:t>
            </a:r>
            <a:r>
              <a:rPr lang="es-MX" dirty="0" err="1" smtClean="0"/>
              <a:t>models</a:t>
            </a:r>
            <a:r>
              <a:rPr lang="es-MX" dirty="0" smtClean="0"/>
              <a:t>.</a:t>
            </a:r>
            <a:endParaRPr lang="en-GB"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l-GR" dirty="0" smtClean="0"/>
              <a:t>χ</a:t>
            </a:r>
            <a:r>
              <a:rPr lang="es-MX" baseline="30000" dirty="0" smtClean="0"/>
              <a:t>2</a:t>
            </a:r>
            <a:r>
              <a:rPr lang="es-MX" dirty="0" smtClean="0"/>
              <a:t> test (of </a:t>
            </a:r>
            <a:r>
              <a:rPr lang="es-MX" dirty="0" err="1" smtClean="0"/>
              <a:t>contingency</a:t>
            </a:r>
            <a:r>
              <a:rPr lang="es-MX" dirty="0" smtClean="0"/>
              <a:t> </a:t>
            </a:r>
            <a:r>
              <a:rPr lang="es-MX" dirty="0" err="1" smtClean="0"/>
              <a:t>table</a:t>
            </a:r>
            <a:r>
              <a:rPr lang="es-MX" dirty="0" smtClean="0"/>
              <a:t>)</a:t>
            </a:r>
            <a:endParaRPr lang="en-GB" dirty="0"/>
          </a:p>
        </p:txBody>
      </p:sp>
      <p:graphicFrame>
        <p:nvGraphicFramePr>
          <p:cNvPr id="6" name="5 Marcador de contenido"/>
          <p:cNvGraphicFramePr>
            <a:graphicFrameLocks noGrp="1"/>
          </p:cNvGraphicFramePr>
          <p:nvPr>
            <p:ph idx="1"/>
          </p:nvPr>
        </p:nvGraphicFramePr>
        <p:xfrm>
          <a:off x="457200" y="1071563"/>
          <a:ext cx="8229354" cy="3108960"/>
        </p:xfrm>
        <a:graphic>
          <a:graphicData uri="http://schemas.openxmlformats.org/drawingml/2006/table">
            <a:tbl>
              <a:tblPr firstCol="1" bandRow="1">
                <a:tableStyleId>{5C22544A-7EE6-4342-B048-85BDC9FD1C3A}</a:tableStyleId>
              </a:tblPr>
              <a:tblGrid>
                <a:gridCol w="1882496"/>
                <a:gridCol w="6346858"/>
              </a:tblGrid>
              <a:tr h="370840">
                <a:tc>
                  <a:txBody>
                    <a:bodyPr/>
                    <a:lstStyle/>
                    <a:p>
                      <a:r>
                        <a:rPr lang="es-MX" sz="2000" dirty="0" err="1" smtClean="0"/>
                        <a:t>Hypothesis</a:t>
                      </a:r>
                      <a:endParaRPr lang="en-GB" sz="2000" dirty="0"/>
                    </a:p>
                  </a:txBody>
                  <a:tcPr marL="44538" marR="44538"/>
                </a:tc>
                <a:tc>
                  <a:txBody>
                    <a:bodyPr/>
                    <a:lstStyle/>
                    <a:p>
                      <a:r>
                        <a:rPr lang="es-MX" sz="2000" dirty="0" smtClean="0"/>
                        <a:t>A </a:t>
                      </a:r>
                      <a:r>
                        <a:rPr lang="es-MX" sz="2000" dirty="0" err="1" smtClean="0"/>
                        <a:t>difference</a:t>
                      </a:r>
                      <a:r>
                        <a:rPr lang="es-MX" sz="2000" dirty="0" smtClean="0"/>
                        <a:t> in </a:t>
                      </a:r>
                      <a:r>
                        <a:rPr lang="es-MX" sz="2000" dirty="0" err="1" smtClean="0"/>
                        <a:t>the</a:t>
                      </a:r>
                      <a:r>
                        <a:rPr lang="es-MX" sz="2000" dirty="0" smtClean="0"/>
                        <a:t> </a:t>
                      </a:r>
                      <a:r>
                        <a:rPr lang="es-MX" sz="2000" dirty="0" err="1" smtClean="0"/>
                        <a:t>frequency</a:t>
                      </a:r>
                      <a:r>
                        <a:rPr lang="es-MX" sz="2000" dirty="0" smtClean="0"/>
                        <a:t> </a:t>
                      </a:r>
                      <a:r>
                        <a:rPr lang="es-MX" sz="2000" dirty="0" err="1" smtClean="0"/>
                        <a:t>distribution</a:t>
                      </a:r>
                      <a:r>
                        <a:rPr lang="es-MX" sz="2000" dirty="0" smtClean="0"/>
                        <a:t> of </a:t>
                      </a:r>
                      <a:r>
                        <a:rPr lang="es-MX" sz="2000" dirty="0" err="1" smtClean="0"/>
                        <a:t>the</a:t>
                      </a:r>
                      <a:r>
                        <a:rPr lang="es-MX" sz="2000" dirty="0" smtClean="0"/>
                        <a:t> </a:t>
                      </a:r>
                      <a:r>
                        <a:rPr lang="es-MX" sz="2000" dirty="0" err="1" smtClean="0"/>
                        <a:t>contingency</a:t>
                      </a:r>
                      <a:r>
                        <a:rPr lang="es-MX" sz="2000" dirty="0" smtClean="0"/>
                        <a:t> </a:t>
                      </a:r>
                      <a:r>
                        <a:rPr lang="es-MX" sz="2000" dirty="0" err="1" smtClean="0"/>
                        <a:t>table</a:t>
                      </a:r>
                      <a:r>
                        <a:rPr lang="es-MX" sz="2000" dirty="0" smtClean="0"/>
                        <a:t> (</a:t>
                      </a:r>
                      <a:r>
                        <a:rPr lang="es-MX" sz="2000" dirty="0" err="1" smtClean="0"/>
                        <a:t>compared</a:t>
                      </a:r>
                      <a:r>
                        <a:rPr lang="es-MX" sz="2000" dirty="0" smtClean="0"/>
                        <a:t> </a:t>
                      </a:r>
                      <a:r>
                        <a:rPr lang="es-MX" sz="2000" dirty="0" err="1" smtClean="0"/>
                        <a:t>to</a:t>
                      </a:r>
                      <a:r>
                        <a:rPr lang="es-MX" sz="2000" dirty="0" smtClean="0"/>
                        <a:t> </a:t>
                      </a:r>
                      <a:r>
                        <a:rPr lang="es-MX" sz="2000" dirty="0" err="1" smtClean="0"/>
                        <a:t>the</a:t>
                      </a:r>
                      <a:r>
                        <a:rPr lang="es-MX" sz="2000" dirty="0" smtClean="0"/>
                        <a:t> </a:t>
                      </a:r>
                      <a:r>
                        <a:rPr lang="es-MX" sz="2000" dirty="0" err="1" smtClean="0"/>
                        <a:t>one</a:t>
                      </a:r>
                      <a:r>
                        <a:rPr lang="es-MX" sz="2000" dirty="0" smtClean="0"/>
                        <a:t> </a:t>
                      </a:r>
                      <a:r>
                        <a:rPr lang="es-MX" sz="2000" dirty="0" err="1" smtClean="0"/>
                        <a:t>expected</a:t>
                      </a:r>
                      <a:r>
                        <a:rPr lang="es-MX" sz="2000" dirty="0" smtClean="0"/>
                        <a:t>)</a:t>
                      </a:r>
                      <a:endParaRPr lang="en-GB" sz="2000" dirty="0"/>
                    </a:p>
                  </a:txBody>
                  <a:tcPr marL="44538" marR="44538"/>
                </a:tc>
              </a:tr>
              <a:tr h="370840">
                <a:tc>
                  <a:txBody>
                    <a:bodyPr/>
                    <a:lstStyle/>
                    <a:p>
                      <a:r>
                        <a:rPr lang="es-MX" sz="2000" dirty="0" err="1" smtClean="0"/>
                        <a:t>Requirements</a:t>
                      </a:r>
                      <a:endParaRPr lang="en-GB" sz="2000" dirty="0"/>
                    </a:p>
                  </a:txBody>
                  <a:tcPr marL="44538" marR="44538"/>
                </a:tc>
                <a:tc>
                  <a:txBody>
                    <a:bodyPr/>
                    <a:lstStyle/>
                    <a:p>
                      <a:r>
                        <a:rPr lang="es-MX" sz="2000" baseline="0" dirty="0" err="1" smtClean="0"/>
                        <a:t>Categorical</a:t>
                      </a:r>
                      <a:r>
                        <a:rPr lang="es-MX" sz="2000" baseline="0" dirty="0" smtClean="0"/>
                        <a:t> data</a:t>
                      </a:r>
                    </a:p>
                  </a:txBody>
                  <a:tcPr marL="44538" marR="44538"/>
                </a:tc>
              </a:tr>
              <a:tr h="370840">
                <a:tc>
                  <a:txBody>
                    <a:bodyPr/>
                    <a:lstStyle/>
                    <a:p>
                      <a:r>
                        <a:rPr lang="es-MX" sz="2000" dirty="0" err="1" smtClean="0"/>
                        <a:t>Assumptions</a:t>
                      </a:r>
                      <a:endParaRPr lang="en-GB" sz="2000" dirty="0"/>
                    </a:p>
                  </a:txBody>
                  <a:tcPr marL="44538" marR="44538"/>
                </a:tc>
                <a:tc>
                  <a:txBody>
                    <a:bodyPr/>
                    <a:lstStyle/>
                    <a:p>
                      <a:pPr>
                        <a:buFont typeface="Arial" pitchFamily="34" charset="0"/>
                        <a:buChar char="•"/>
                      </a:pPr>
                      <a:r>
                        <a:rPr lang="el-GR" sz="2000" dirty="0" smtClean="0"/>
                        <a:t>χ</a:t>
                      </a:r>
                      <a:r>
                        <a:rPr lang="es-MX" sz="2000" baseline="30000" dirty="0" smtClean="0"/>
                        <a:t>2</a:t>
                      </a:r>
                      <a:r>
                        <a:rPr lang="es-MX" sz="2000" dirty="0" smtClean="0"/>
                        <a:t> </a:t>
                      </a:r>
                      <a:r>
                        <a:rPr lang="es-MX" sz="2000" dirty="0" err="1" smtClean="0"/>
                        <a:t>distribution</a:t>
                      </a:r>
                      <a:endParaRPr lang="es-MX" sz="2000" dirty="0" smtClean="0"/>
                    </a:p>
                    <a:p>
                      <a:pPr>
                        <a:buFont typeface="Arial" pitchFamily="34" charset="0"/>
                        <a:buChar char="•"/>
                      </a:pPr>
                      <a:r>
                        <a:rPr lang="es-MX" sz="2000" dirty="0" err="1" smtClean="0"/>
                        <a:t>High</a:t>
                      </a:r>
                      <a:r>
                        <a:rPr lang="es-MX" sz="2000" dirty="0" smtClean="0"/>
                        <a:t> </a:t>
                      </a:r>
                      <a:r>
                        <a:rPr lang="es-MX" sz="2000" dirty="0" err="1" smtClean="0"/>
                        <a:t>sample</a:t>
                      </a:r>
                      <a:r>
                        <a:rPr lang="es-MX" sz="2000" baseline="0" dirty="0" smtClean="0"/>
                        <a:t> </a:t>
                      </a:r>
                      <a:r>
                        <a:rPr lang="es-MX" sz="2000" baseline="0" dirty="0" err="1" smtClean="0"/>
                        <a:t>count</a:t>
                      </a:r>
                      <a:r>
                        <a:rPr lang="es-MX" sz="2000" baseline="0" dirty="0" smtClean="0"/>
                        <a:t> (&gt;30)</a:t>
                      </a:r>
                    </a:p>
                    <a:p>
                      <a:pPr>
                        <a:buFont typeface="Arial" pitchFamily="34" charset="0"/>
                        <a:buChar char="•"/>
                      </a:pPr>
                      <a:r>
                        <a:rPr lang="es-MX" sz="2000" baseline="0" dirty="0" smtClean="0"/>
                        <a:t>Independence of cases</a:t>
                      </a:r>
                    </a:p>
                    <a:p>
                      <a:pPr>
                        <a:buFont typeface="Arial" pitchFamily="34" charset="0"/>
                        <a:buChar char="•"/>
                      </a:pPr>
                      <a:r>
                        <a:rPr lang="es-MX" sz="2000" baseline="0" dirty="0" err="1" smtClean="0"/>
                        <a:t>Others</a:t>
                      </a:r>
                      <a:r>
                        <a:rPr lang="es-MX" sz="2000" baseline="0" dirty="0" smtClean="0"/>
                        <a:t> (More </a:t>
                      </a:r>
                      <a:r>
                        <a:rPr lang="es-MX" sz="2000" baseline="0" dirty="0" err="1" smtClean="0"/>
                        <a:t>than</a:t>
                      </a:r>
                      <a:r>
                        <a:rPr lang="es-MX" sz="2000" baseline="0" dirty="0" smtClean="0"/>
                        <a:t> 5 </a:t>
                      </a:r>
                      <a:r>
                        <a:rPr lang="es-MX" sz="2000" baseline="0" dirty="0" err="1" smtClean="0"/>
                        <a:t>samples</a:t>
                      </a:r>
                      <a:r>
                        <a:rPr lang="es-MX" sz="2000" baseline="0" dirty="0" smtClean="0"/>
                        <a:t> per </a:t>
                      </a:r>
                      <a:r>
                        <a:rPr lang="es-MX" sz="2000" baseline="0" dirty="0" err="1" smtClean="0"/>
                        <a:t>cell</a:t>
                      </a:r>
                      <a:r>
                        <a:rPr lang="es-MX" sz="2000" baseline="0" dirty="0" smtClean="0"/>
                        <a:t>, no 0 </a:t>
                      </a:r>
                      <a:r>
                        <a:rPr lang="es-MX" sz="2000" baseline="0" dirty="0" err="1" smtClean="0"/>
                        <a:t>values</a:t>
                      </a:r>
                      <a:r>
                        <a:rPr lang="es-MX" sz="2000" baseline="0" dirty="0" smtClean="0"/>
                        <a:t>, Yates </a:t>
                      </a:r>
                      <a:r>
                        <a:rPr lang="es-MX" sz="2000" baseline="0" dirty="0" err="1" smtClean="0"/>
                        <a:t>correction</a:t>
                      </a:r>
                      <a:r>
                        <a:rPr lang="es-MX" sz="2000" baseline="0" dirty="0" smtClean="0"/>
                        <a:t>)</a:t>
                      </a:r>
                    </a:p>
                  </a:txBody>
                  <a:tcPr marL="44538" marR="44538"/>
                </a:tc>
              </a:tr>
              <a:tr h="370840">
                <a:tc>
                  <a:txBody>
                    <a:bodyPr/>
                    <a:lstStyle/>
                    <a:p>
                      <a:r>
                        <a:rPr lang="es-MX" sz="2000" dirty="0" err="1" smtClean="0"/>
                        <a:t>Result</a:t>
                      </a:r>
                      <a:endParaRPr lang="en-GB" sz="2000" dirty="0"/>
                    </a:p>
                  </a:txBody>
                  <a:tcPr marL="44538" marR="44538"/>
                </a:tc>
                <a:tc>
                  <a:txBody>
                    <a:bodyPr/>
                    <a:lstStyle/>
                    <a:p>
                      <a:pPr>
                        <a:buFont typeface="Arial" pitchFamily="34" charset="0"/>
                        <a:buNone/>
                      </a:pPr>
                      <a:r>
                        <a:rPr lang="el-GR" sz="2000" dirty="0" smtClean="0"/>
                        <a:t>χ</a:t>
                      </a:r>
                      <a:r>
                        <a:rPr lang="es-MX" sz="2000" baseline="30000" dirty="0" smtClean="0"/>
                        <a:t>2</a:t>
                      </a:r>
                      <a:r>
                        <a:rPr lang="es-MX" sz="2000" dirty="0" smtClean="0"/>
                        <a:t> </a:t>
                      </a:r>
                      <a:r>
                        <a:rPr lang="es-MX" sz="2000" dirty="0" err="1" smtClean="0"/>
                        <a:t>value</a:t>
                      </a:r>
                      <a:endParaRPr lang="en-GB" sz="2000" dirty="0"/>
                    </a:p>
                  </a:txBody>
                  <a:tcPr marL="44538" marR="44538"/>
                </a:tc>
              </a:tr>
            </a:tbl>
          </a:graphicData>
        </a:graphic>
      </p:graphicFrame>
      <p:sp>
        <p:nvSpPr>
          <p:cNvPr id="8" name="7 Marcador de contenido"/>
          <p:cNvSpPr>
            <a:spLocks noGrp="1"/>
          </p:cNvSpPr>
          <p:nvPr>
            <p:ph sz="half" idx="4294967295"/>
          </p:nvPr>
        </p:nvSpPr>
        <p:spPr>
          <a:xfrm>
            <a:off x="925513" y="4724400"/>
            <a:ext cx="8218487" cy="1906588"/>
          </a:xfrm>
        </p:spPr>
        <p:txBody>
          <a:bodyPr>
            <a:normAutofit fontScale="62500" lnSpcReduction="20000"/>
          </a:bodyPr>
          <a:lstStyle/>
          <a:p>
            <a:r>
              <a:rPr lang="en-GB" dirty="0" smtClean="0"/>
              <a:t>Effects in a contingency table are defined as relationships between the row and column variables; that is, are the </a:t>
            </a:r>
            <a:r>
              <a:rPr lang="en-GB" dirty="0" smtClean="0">
                <a:solidFill>
                  <a:srgbClr val="FF0000"/>
                </a:solidFill>
              </a:rPr>
              <a:t>levels of the row variable </a:t>
            </a:r>
            <a:r>
              <a:rPr lang="en-GB" dirty="0" err="1" smtClean="0">
                <a:solidFill>
                  <a:srgbClr val="FF0000"/>
                </a:solidFill>
              </a:rPr>
              <a:t>diferentially</a:t>
            </a:r>
            <a:r>
              <a:rPr lang="en-GB" dirty="0" smtClean="0">
                <a:solidFill>
                  <a:srgbClr val="FF0000"/>
                </a:solidFill>
              </a:rPr>
              <a:t> distributed over levels of the column variables</a:t>
            </a:r>
            <a:r>
              <a:rPr lang="en-GB" dirty="0" smtClean="0"/>
              <a:t>. Significance in this hypothesis test means that interpretation of the cell frequencies is warranted. Non-significance means that any differences in cell frequencies could be explained by chance. [http://www.psychstat.missouristate.edu/introbook/sbk28m.htm]</a:t>
            </a:r>
            <a:endParaRPr lang="en-GB"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err="1" smtClean="0"/>
              <a:t>From</a:t>
            </a:r>
            <a:r>
              <a:rPr lang="es-MX" dirty="0" smtClean="0"/>
              <a:t> </a:t>
            </a:r>
            <a:r>
              <a:rPr lang="el-GR" dirty="0" smtClean="0"/>
              <a:t>χ</a:t>
            </a:r>
            <a:r>
              <a:rPr lang="es-MX" baseline="30000" dirty="0" smtClean="0"/>
              <a:t>2</a:t>
            </a:r>
            <a:r>
              <a:rPr lang="es-MX" dirty="0" smtClean="0"/>
              <a:t> score </a:t>
            </a:r>
            <a:r>
              <a:rPr lang="es-MX" dirty="0" err="1" smtClean="0"/>
              <a:t>to</a:t>
            </a:r>
            <a:r>
              <a:rPr lang="es-MX" dirty="0" smtClean="0"/>
              <a:t> p-</a:t>
            </a:r>
            <a:r>
              <a:rPr lang="es-MX" dirty="0" err="1" smtClean="0"/>
              <a:t>value</a:t>
            </a:r>
            <a:endParaRPr lang="en-GB" dirty="0"/>
          </a:p>
        </p:txBody>
      </p:sp>
      <p:sp>
        <p:nvSpPr>
          <p:cNvPr id="6" name="5 Marcador de contenido"/>
          <p:cNvSpPr>
            <a:spLocks noGrp="1"/>
          </p:cNvSpPr>
          <p:nvPr>
            <p:ph idx="1"/>
          </p:nvPr>
        </p:nvSpPr>
        <p:spPr/>
        <p:txBody>
          <a:bodyPr/>
          <a:lstStyle/>
          <a:p>
            <a:r>
              <a:rPr lang="es-MX" dirty="0" smtClean="0"/>
              <a:t>No idea, </a:t>
            </a:r>
            <a:r>
              <a:rPr lang="es-MX" dirty="0" err="1" smtClean="0"/>
              <a:t>but</a:t>
            </a:r>
            <a:r>
              <a:rPr lang="es-MX" dirty="0" smtClean="0"/>
              <a:t> </a:t>
            </a:r>
            <a:r>
              <a:rPr lang="es-MX" dirty="0" err="1" smtClean="0"/>
              <a:t>surely</a:t>
            </a:r>
            <a:r>
              <a:rPr lang="es-MX" dirty="0" smtClean="0"/>
              <a:t> </a:t>
            </a:r>
            <a:r>
              <a:rPr lang="es-MX" dirty="0" err="1" smtClean="0"/>
              <a:t>something</a:t>
            </a:r>
            <a:r>
              <a:rPr lang="es-MX" dirty="0" smtClean="0"/>
              <a:t> </a:t>
            </a:r>
            <a:r>
              <a:rPr lang="es-MX" dirty="0" err="1" smtClean="0"/>
              <a:t>related</a:t>
            </a:r>
            <a:r>
              <a:rPr lang="es-MX" dirty="0" smtClean="0"/>
              <a:t> </a:t>
            </a:r>
            <a:r>
              <a:rPr lang="es-MX" dirty="0" err="1" smtClean="0"/>
              <a:t>to</a:t>
            </a:r>
            <a:r>
              <a:rPr lang="es-MX" dirty="0" smtClean="0"/>
              <a:t> </a:t>
            </a:r>
            <a:r>
              <a:rPr lang="es-MX" dirty="0" err="1" smtClean="0"/>
              <a:t>integration</a:t>
            </a:r>
            <a:endParaRPr lang="es-MX" dirty="0" smtClean="0"/>
          </a:p>
          <a:p>
            <a:pPr lvl="1"/>
            <a:r>
              <a:rPr lang="es-MX" dirty="0" smtClean="0"/>
              <a:t>…</a:t>
            </a:r>
            <a:r>
              <a:rPr lang="es-MX" dirty="0" err="1" smtClean="0"/>
              <a:t>but</a:t>
            </a:r>
            <a:r>
              <a:rPr lang="es-MX" dirty="0" smtClean="0"/>
              <a:t> look up in a pre-</a:t>
            </a:r>
            <a:r>
              <a:rPr lang="es-MX" dirty="0" err="1" smtClean="0"/>
              <a:t>computed</a:t>
            </a:r>
            <a:r>
              <a:rPr lang="es-MX" dirty="0" smtClean="0"/>
              <a:t> </a:t>
            </a:r>
            <a:r>
              <a:rPr lang="es-MX" dirty="0" err="1" smtClean="0"/>
              <a:t>table</a:t>
            </a:r>
            <a:r>
              <a:rPr lang="es-MX" dirty="0" smtClean="0"/>
              <a:t>! </a:t>
            </a:r>
            <a:r>
              <a:rPr lang="es-MX" dirty="0" smtClean="0">
                <a:sym typeface="Wingdings" pitchFamily="2" charset="2"/>
              </a:rPr>
              <a:t></a:t>
            </a:r>
          </a:p>
          <a:p>
            <a:pPr lvl="2"/>
            <a:r>
              <a:rPr lang="en-GB" dirty="0" smtClean="0"/>
              <a:t>Calculator: </a:t>
            </a:r>
            <a:r>
              <a:rPr lang="en-GB" dirty="0" smtClean="0">
                <a:hlinkClick r:id="rId2"/>
              </a:rPr>
              <a:t>http://www.graphpad.com/quickcalcs/pvalue1.cfm</a:t>
            </a:r>
            <a:endParaRPr lang="en-GB" dirty="0" smtClean="0"/>
          </a:p>
          <a:p>
            <a:pPr lvl="2"/>
            <a:endParaRPr lang="en-GB"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A </a:t>
            </a:r>
            <a:r>
              <a:rPr lang="es-MX" dirty="0" err="1" smtClean="0"/>
              <a:t>few</a:t>
            </a:r>
            <a:r>
              <a:rPr lang="es-MX" dirty="0" smtClean="0"/>
              <a:t> </a:t>
            </a:r>
            <a:r>
              <a:rPr lang="es-MX" dirty="0" err="1" smtClean="0"/>
              <a:t>other</a:t>
            </a:r>
            <a:r>
              <a:rPr lang="es-MX" dirty="0" smtClean="0"/>
              <a:t> popular </a:t>
            </a:r>
            <a:r>
              <a:rPr lang="es-MX" dirty="0" err="1" smtClean="0"/>
              <a:t>tests</a:t>
            </a:r>
            <a:endParaRPr lang="en-GB" dirty="0"/>
          </a:p>
        </p:txBody>
      </p:sp>
      <p:sp>
        <p:nvSpPr>
          <p:cNvPr id="6" name="5 Marcador de contenido"/>
          <p:cNvSpPr>
            <a:spLocks noGrp="1"/>
          </p:cNvSpPr>
          <p:nvPr>
            <p:ph idx="1"/>
          </p:nvPr>
        </p:nvSpPr>
        <p:spPr/>
        <p:txBody>
          <a:bodyPr>
            <a:noAutofit/>
          </a:bodyPr>
          <a:lstStyle/>
          <a:p>
            <a:r>
              <a:rPr lang="es-MX" sz="1800" b="1" dirty="0" err="1" smtClean="0">
                <a:solidFill>
                  <a:srgbClr val="FF0000"/>
                </a:solidFill>
              </a:rPr>
              <a:t>Shapiro-Wilk</a:t>
            </a:r>
            <a:r>
              <a:rPr lang="es-MX" sz="1800" b="1" dirty="0" smtClean="0">
                <a:solidFill>
                  <a:srgbClr val="FF0000"/>
                </a:solidFill>
              </a:rPr>
              <a:t> </a:t>
            </a:r>
            <a:r>
              <a:rPr lang="es-MX" sz="1800" b="1" dirty="0" err="1" smtClean="0">
                <a:solidFill>
                  <a:srgbClr val="FF0000"/>
                </a:solidFill>
              </a:rPr>
              <a:t>normality</a:t>
            </a:r>
            <a:r>
              <a:rPr lang="es-MX" sz="1800" b="1" dirty="0" smtClean="0">
                <a:solidFill>
                  <a:srgbClr val="FF0000"/>
                </a:solidFill>
              </a:rPr>
              <a:t> test:</a:t>
            </a:r>
            <a:r>
              <a:rPr lang="es-MX" sz="1800" dirty="0" smtClean="0"/>
              <a:t> Test </a:t>
            </a:r>
            <a:r>
              <a:rPr lang="es-MX" sz="1800" dirty="0" err="1" smtClean="0"/>
              <a:t>that</a:t>
            </a:r>
            <a:r>
              <a:rPr lang="es-MX" sz="1800" dirty="0" smtClean="0"/>
              <a:t> </a:t>
            </a:r>
            <a:r>
              <a:rPr lang="es-MX" sz="1800" dirty="0" err="1" smtClean="0"/>
              <a:t>the</a:t>
            </a:r>
            <a:r>
              <a:rPr lang="es-MX" sz="1800" dirty="0" smtClean="0"/>
              <a:t> </a:t>
            </a:r>
            <a:r>
              <a:rPr lang="es-MX" sz="1800" dirty="0" err="1" smtClean="0"/>
              <a:t>sample</a:t>
            </a:r>
            <a:r>
              <a:rPr lang="es-MX" sz="1800" dirty="0" smtClean="0"/>
              <a:t> comes </a:t>
            </a:r>
            <a:r>
              <a:rPr lang="es-MX" sz="1800" dirty="0" err="1" smtClean="0"/>
              <a:t>from</a:t>
            </a:r>
            <a:r>
              <a:rPr lang="es-MX" sz="1800" dirty="0" smtClean="0"/>
              <a:t> a normal </a:t>
            </a:r>
            <a:r>
              <a:rPr lang="es-MX" sz="1800" dirty="0" err="1" smtClean="0"/>
              <a:t>distribution</a:t>
            </a:r>
            <a:endParaRPr lang="es-MX" sz="1800" dirty="0" smtClean="0"/>
          </a:p>
          <a:p>
            <a:r>
              <a:rPr lang="es-MX" sz="1800" b="1" dirty="0" smtClean="0">
                <a:solidFill>
                  <a:srgbClr val="FF0000"/>
                </a:solidFill>
              </a:rPr>
              <a:t>Anderson-Darling test</a:t>
            </a:r>
            <a:r>
              <a:rPr lang="es-MX" sz="1800" dirty="0" smtClean="0"/>
              <a:t>: </a:t>
            </a:r>
            <a:r>
              <a:rPr lang="es-MX" sz="1800" dirty="0" err="1" smtClean="0"/>
              <a:t>To</a:t>
            </a:r>
            <a:r>
              <a:rPr lang="es-MX" sz="1800" dirty="0" smtClean="0"/>
              <a:t> </a:t>
            </a:r>
            <a:r>
              <a:rPr lang="es-MX" sz="1800" dirty="0" err="1" smtClean="0"/>
              <a:t>detect</a:t>
            </a:r>
            <a:r>
              <a:rPr lang="es-MX" sz="1800" dirty="0" smtClean="0"/>
              <a:t> </a:t>
            </a:r>
            <a:r>
              <a:rPr lang="es-MX" sz="1800" dirty="0" err="1" smtClean="0"/>
              <a:t>departure</a:t>
            </a:r>
            <a:r>
              <a:rPr lang="es-MX" sz="1800" dirty="0" smtClean="0"/>
              <a:t> </a:t>
            </a:r>
            <a:r>
              <a:rPr lang="es-MX" sz="1800" dirty="0" err="1" smtClean="0"/>
              <a:t>from</a:t>
            </a:r>
            <a:r>
              <a:rPr lang="es-MX" sz="1800" dirty="0" smtClean="0"/>
              <a:t> a </a:t>
            </a:r>
            <a:r>
              <a:rPr lang="es-MX" sz="1800" dirty="0" err="1" smtClean="0"/>
              <a:t>given</a:t>
            </a:r>
            <a:r>
              <a:rPr lang="es-MX" sz="1800" dirty="0" smtClean="0"/>
              <a:t> </a:t>
            </a:r>
            <a:r>
              <a:rPr lang="es-MX" sz="1800" dirty="0" err="1" smtClean="0"/>
              <a:t>probaility</a:t>
            </a:r>
            <a:r>
              <a:rPr lang="es-MX" sz="1800" dirty="0" smtClean="0"/>
              <a:t> </a:t>
            </a:r>
            <a:r>
              <a:rPr lang="es-MX" sz="1800" dirty="0" err="1" smtClean="0"/>
              <a:t>distribution</a:t>
            </a:r>
            <a:r>
              <a:rPr lang="es-MX" sz="1800" dirty="0" smtClean="0"/>
              <a:t> (</a:t>
            </a:r>
            <a:r>
              <a:rPr lang="es-MX" sz="1800" dirty="0" err="1" smtClean="0"/>
              <a:t>including</a:t>
            </a:r>
            <a:r>
              <a:rPr lang="es-MX" sz="1800" dirty="0" smtClean="0"/>
              <a:t> normal </a:t>
            </a:r>
            <a:r>
              <a:rPr lang="es-MX" sz="1800" dirty="0" err="1" smtClean="0"/>
              <a:t>distribution</a:t>
            </a:r>
            <a:r>
              <a:rPr lang="es-MX" sz="1800" dirty="0" smtClean="0"/>
              <a:t> </a:t>
            </a:r>
            <a:r>
              <a:rPr lang="es-MX" sz="1800" dirty="0" err="1" smtClean="0"/>
              <a:t>for</a:t>
            </a:r>
            <a:r>
              <a:rPr lang="es-MX" sz="1800" dirty="0" smtClean="0"/>
              <a:t> </a:t>
            </a:r>
            <a:r>
              <a:rPr lang="es-MX" sz="1800" dirty="0" err="1" smtClean="0"/>
              <a:t>which</a:t>
            </a:r>
            <a:r>
              <a:rPr lang="es-MX" sz="1800" dirty="0" smtClean="0"/>
              <a:t> </a:t>
            </a:r>
            <a:r>
              <a:rPr lang="es-MX" sz="1800" dirty="0" err="1" smtClean="0"/>
              <a:t>is</a:t>
            </a:r>
            <a:r>
              <a:rPr lang="es-MX" sz="1800" dirty="0" smtClean="0"/>
              <a:t> </a:t>
            </a:r>
            <a:r>
              <a:rPr lang="es-MX" sz="1800" dirty="0" err="1" smtClean="0"/>
              <a:t>regarded</a:t>
            </a:r>
            <a:r>
              <a:rPr lang="es-MX" sz="1800" dirty="0" smtClean="0"/>
              <a:t> as </a:t>
            </a:r>
            <a:r>
              <a:rPr lang="es-MX" sz="1800" dirty="0" err="1" smtClean="0"/>
              <a:t>one</a:t>
            </a:r>
            <a:r>
              <a:rPr lang="es-MX" sz="1800" dirty="0" smtClean="0"/>
              <a:t> of </a:t>
            </a:r>
            <a:r>
              <a:rPr lang="es-MX" sz="1800" dirty="0" err="1" smtClean="0"/>
              <a:t>the</a:t>
            </a:r>
            <a:r>
              <a:rPr lang="es-MX" sz="1800" dirty="0" smtClean="0"/>
              <a:t> </a:t>
            </a:r>
            <a:r>
              <a:rPr lang="es-MX" sz="1800" dirty="0" err="1" smtClean="0"/>
              <a:t>most</a:t>
            </a:r>
            <a:r>
              <a:rPr lang="es-MX" sz="1800" dirty="0" smtClean="0"/>
              <a:t> </a:t>
            </a:r>
            <a:r>
              <a:rPr lang="es-MX" sz="1800" dirty="0" err="1" smtClean="0"/>
              <a:t>powerful</a:t>
            </a:r>
            <a:r>
              <a:rPr lang="es-MX" sz="1800" dirty="0" smtClean="0"/>
              <a:t>)</a:t>
            </a:r>
          </a:p>
          <a:p>
            <a:r>
              <a:rPr lang="es-MX" sz="1800" b="1" dirty="0" err="1" smtClean="0">
                <a:solidFill>
                  <a:srgbClr val="FF0000"/>
                </a:solidFill>
              </a:rPr>
              <a:t>Kolmogorov-Smirnov</a:t>
            </a:r>
            <a:r>
              <a:rPr lang="es-MX" sz="1800" b="1" dirty="0" smtClean="0">
                <a:solidFill>
                  <a:srgbClr val="FF0000"/>
                </a:solidFill>
              </a:rPr>
              <a:t> test:</a:t>
            </a:r>
            <a:r>
              <a:rPr lang="es-MX" sz="1800" dirty="0" smtClean="0"/>
              <a:t> Non-</a:t>
            </a:r>
            <a:r>
              <a:rPr lang="es-MX" sz="1800" dirty="0" err="1" smtClean="0"/>
              <a:t>parametric</a:t>
            </a:r>
            <a:r>
              <a:rPr lang="es-MX" sz="1800" dirty="0" smtClean="0"/>
              <a:t> </a:t>
            </a:r>
            <a:r>
              <a:rPr lang="es-MX" sz="1800" dirty="0" err="1" smtClean="0"/>
              <a:t>testing</a:t>
            </a:r>
            <a:r>
              <a:rPr lang="es-MX" sz="1800" dirty="0" smtClean="0"/>
              <a:t> </a:t>
            </a:r>
            <a:r>
              <a:rPr lang="es-MX" sz="1800" dirty="0" err="1" smtClean="0"/>
              <a:t>that</a:t>
            </a:r>
            <a:r>
              <a:rPr lang="es-MX" sz="1800" dirty="0" smtClean="0"/>
              <a:t> </a:t>
            </a:r>
            <a:r>
              <a:rPr lang="es-MX" sz="1800" dirty="0" err="1" smtClean="0"/>
              <a:t>the</a:t>
            </a:r>
            <a:r>
              <a:rPr lang="es-MX" sz="1800" dirty="0" smtClean="0"/>
              <a:t> </a:t>
            </a:r>
            <a:r>
              <a:rPr lang="es-MX" sz="1800" dirty="0" err="1" smtClean="0"/>
              <a:t>samples</a:t>
            </a:r>
            <a:r>
              <a:rPr lang="es-MX" sz="1800" dirty="0" smtClean="0"/>
              <a:t> comes </a:t>
            </a:r>
            <a:r>
              <a:rPr lang="es-MX" sz="1800" dirty="0" err="1" smtClean="0"/>
              <a:t>from</a:t>
            </a:r>
            <a:r>
              <a:rPr lang="es-MX" sz="1800" dirty="0" smtClean="0"/>
              <a:t> </a:t>
            </a:r>
            <a:r>
              <a:rPr lang="es-MX" sz="1800" dirty="0" err="1" smtClean="0"/>
              <a:t>the</a:t>
            </a:r>
            <a:r>
              <a:rPr lang="es-MX" sz="1800" dirty="0" smtClean="0"/>
              <a:t> </a:t>
            </a:r>
            <a:r>
              <a:rPr lang="es-MX" sz="1800" dirty="0" err="1" smtClean="0"/>
              <a:t>same</a:t>
            </a:r>
            <a:r>
              <a:rPr lang="es-MX" sz="1800" dirty="0" smtClean="0"/>
              <a:t> (</a:t>
            </a:r>
            <a:r>
              <a:rPr lang="es-MX" sz="1800" dirty="0" err="1" smtClean="0"/>
              <a:t>or</a:t>
            </a:r>
            <a:r>
              <a:rPr lang="es-MX" sz="1800" dirty="0" smtClean="0"/>
              <a:t> </a:t>
            </a:r>
            <a:r>
              <a:rPr lang="es-MX" sz="1800" dirty="0" err="1" smtClean="0"/>
              <a:t>against</a:t>
            </a:r>
            <a:r>
              <a:rPr lang="es-MX" sz="1800" dirty="0" smtClean="0"/>
              <a:t> a </a:t>
            </a:r>
            <a:r>
              <a:rPr lang="es-MX" sz="1800" dirty="0" err="1" smtClean="0"/>
              <a:t>reference</a:t>
            </a:r>
            <a:r>
              <a:rPr lang="es-MX" sz="1800" dirty="0" smtClean="0"/>
              <a:t>) </a:t>
            </a:r>
            <a:r>
              <a:rPr lang="es-MX" sz="1800" dirty="0" err="1" smtClean="0"/>
              <a:t>distribution</a:t>
            </a:r>
            <a:r>
              <a:rPr lang="es-MX" sz="1800" dirty="0" smtClean="0"/>
              <a:t>. Can </a:t>
            </a:r>
            <a:r>
              <a:rPr lang="es-MX" sz="1800" dirty="0" err="1" smtClean="0"/>
              <a:t>also</a:t>
            </a:r>
            <a:r>
              <a:rPr lang="es-MX" sz="1800" dirty="0" smtClean="0"/>
              <a:t> </a:t>
            </a:r>
            <a:r>
              <a:rPr lang="es-MX" sz="1800" dirty="0" err="1" smtClean="0"/>
              <a:t>be</a:t>
            </a:r>
            <a:r>
              <a:rPr lang="es-MX" sz="1800" dirty="0" smtClean="0"/>
              <a:t> </a:t>
            </a:r>
            <a:r>
              <a:rPr lang="es-MX" sz="1800" dirty="0" err="1" smtClean="0"/>
              <a:t>used</a:t>
            </a:r>
            <a:r>
              <a:rPr lang="es-MX" sz="1800" dirty="0" smtClean="0"/>
              <a:t> </a:t>
            </a:r>
            <a:r>
              <a:rPr lang="es-MX" sz="1800" dirty="0" err="1" smtClean="0"/>
              <a:t>for</a:t>
            </a:r>
            <a:r>
              <a:rPr lang="es-MX" sz="1800" dirty="0" smtClean="0"/>
              <a:t> test </a:t>
            </a:r>
            <a:r>
              <a:rPr lang="es-MX" sz="1800" dirty="0" err="1" smtClean="0"/>
              <a:t>goodness</a:t>
            </a:r>
            <a:r>
              <a:rPr lang="es-MX" sz="1800" dirty="0" smtClean="0"/>
              <a:t> of </a:t>
            </a:r>
            <a:r>
              <a:rPr lang="es-MX" sz="1800" dirty="0" err="1" smtClean="0"/>
              <a:t>fit</a:t>
            </a:r>
            <a:r>
              <a:rPr lang="es-MX" sz="1800" dirty="0" smtClean="0"/>
              <a:t> in a </a:t>
            </a:r>
            <a:r>
              <a:rPr lang="es-MX" sz="1800" dirty="0" err="1" smtClean="0"/>
              <a:t>regression</a:t>
            </a:r>
            <a:r>
              <a:rPr lang="es-MX" sz="1800" dirty="0" smtClean="0"/>
              <a:t>.</a:t>
            </a:r>
            <a:endParaRPr lang="es-MX" sz="1800" b="1" dirty="0" smtClean="0">
              <a:solidFill>
                <a:srgbClr val="FF0000"/>
              </a:solidFill>
            </a:endParaRPr>
          </a:p>
          <a:p>
            <a:r>
              <a:rPr lang="es-MX" sz="1800" b="1" dirty="0" err="1" smtClean="0">
                <a:solidFill>
                  <a:srgbClr val="FF0000"/>
                </a:solidFill>
              </a:rPr>
              <a:t>Kruskall</a:t>
            </a:r>
            <a:r>
              <a:rPr lang="es-MX" sz="1800" b="1" dirty="0" smtClean="0">
                <a:solidFill>
                  <a:srgbClr val="FF0000"/>
                </a:solidFill>
              </a:rPr>
              <a:t>-Wallis</a:t>
            </a:r>
            <a:r>
              <a:rPr lang="es-MX" sz="1800" dirty="0" smtClean="0"/>
              <a:t>: Similar </a:t>
            </a:r>
            <a:r>
              <a:rPr lang="es-MX" sz="1800" dirty="0" err="1" smtClean="0"/>
              <a:t>to</a:t>
            </a:r>
            <a:r>
              <a:rPr lang="es-MX" sz="1800" dirty="0" smtClean="0"/>
              <a:t> </a:t>
            </a:r>
            <a:r>
              <a:rPr lang="es-MX" sz="1800" dirty="0" err="1" smtClean="0"/>
              <a:t>one</a:t>
            </a:r>
            <a:r>
              <a:rPr lang="es-MX" sz="1800" dirty="0" smtClean="0"/>
              <a:t> </a:t>
            </a:r>
            <a:r>
              <a:rPr lang="es-MX" sz="1800" dirty="0" err="1" smtClean="0"/>
              <a:t>way</a:t>
            </a:r>
            <a:r>
              <a:rPr lang="es-MX" sz="1800" dirty="0" smtClean="0"/>
              <a:t> ANOVA </a:t>
            </a:r>
            <a:r>
              <a:rPr lang="es-MX" sz="1800" dirty="0" err="1" smtClean="0"/>
              <a:t>for</a:t>
            </a:r>
            <a:r>
              <a:rPr lang="es-MX" sz="1800" dirty="0" smtClean="0"/>
              <a:t> non-</a:t>
            </a:r>
            <a:r>
              <a:rPr lang="es-MX" sz="1800" dirty="0" err="1" smtClean="0"/>
              <a:t>parametric</a:t>
            </a:r>
            <a:r>
              <a:rPr lang="es-MX" sz="1800" dirty="0" smtClean="0"/>
              <a:t> data</a:t>
            </a:r>
          </a:p>
          <a:p>
            <a:r>
              <a:rPr lang="es-MX" sz="1800" b="1" dirty="0" err="1" smtClean="0">
                <a:solidFill>
                  <a:srgbClr val="FF0000"/>
                </a:solidFill>
              </a:rPr>
              <a:t>Welch’s</a:t>
            </a:r>
            <a:r>
              <a:rPr lang="es-MX" sz="1800" b="1" dirty="0" smtClean="0">
                <a:solidFill>
                  <a:srgbClr val="FF0000"/>
                </a:solidFill>
              </a:rPr>
              <a:t> T-test</a:t>
            </a:r>
            <a:r>
              <a:rPr lang="es-MX" sz="1800" dirty="0" smtClean="0"/>
              <a:t>: </a:t>
            </a:r>
            <a:r>
              <a:rPr lang="es-MX" sz="1800" dirty="0" err="1" smtClean="0"/>
              <a:t>For</a:t>
            </a:r>
            <a:r>
              <a:rPr lang="es-MX" sz="1800" dirty="0" smtClean="0"/>
              <a:t> </a:t>
            </a:r>
            <a:r>
              <a:rPr lang="es-MX" sz="1800" dirty="0" err="1" smtClean="0"/>
              <a:t>difference</a:t>
            </a:r>
            <a:r>
              <a:rPr lang="es-MX" sz="1800" dirty="0" smtClean="0"/>
              <a:t> </a:t>
            </a:r>
            <a:r>
              <a:rPr lang="es-MX" sz="1800" dirty="0" err="1" smtClean="0"/>
              <a:t>between</a:t>
            </a:r>
            <a:r>
              <a:rPr lang="es-MX" sz="1800" dirty="0" smtClean="0"/>
              <a:t> </a:t>
            </a:r>
            <a:r>
              <a:rPr lang="es-MX" sz="1800" dirty="0" err="1" smtClean="0"/>
              <a:t>observed</a:t>
            </a:r>
            <a:r>
              <a:rPr lang="es-MX" sz="1800" dirty="0" smtClean="0"/>
              <a:t> mean of </a:t>
            </a:r>
            <a:r>
              <a:rPr lang="es-MX" sz="1800" dirty="0" err="1" smtClean="0"/>
              <a:t>two</a:t>
            </a:r>
            <a:r>
              <a:rPr lang="es-MX" sz="1800" dirty="0" smtClean="0"/>
              <a:t> </a:t>
            </a:r>
            <a:r>
              <a:rPr lang="es-MX" sz="1800" dirty="0" err="1" smtClean="0"/>
              <a:t>independent</a:t>
            </a:r>
            <a:r>
              <a:rPr lang="es-MX" sz="1800" dirty="0" smtClean="0"/>
              <a:t> </a:t>
            </a:r>
            <a:r>
              <a:rPr lang="es-MX" sz="1800" dirty="0" err="1" smtClean="0"/>
              <a:t>groups</a:t>
            </a:r>
            <a:endParaRPr lang="es-MX" sz="1800" dirty="0" smtClean="0"/>
          </a:p>
          <a:p>
            <a:r>
              <a:rPr lang="es-MX" sz="1800" b="1" dirty="0" err="1" smtClean="0">
                <a:solidFill>
                  <a:srgbClr val="FF0000"/>
                </a:solidFill>
              </a:rPr>
              <a:t>Fisher’s</a:t>
            </a:r>
            <a:r>
              <a:rPr lang="es-MX" sz="1800" b="1" dirty="0" smtClean="0">
                <a:solidFill>
                  <a:srgbClr val="FF0000"/>
                </a:solidFill>
              </a:rPr>
              <a:t> </a:t>
            </a:r>
            <a:r>
              <a:rPr lang="es-MX" sz="1800" b="1" dirty="0" err="1" smtClean="0">
                <a:solidFill>
                  <a:srgbClr val="FF0000"/>
                </a:solidFill>
              </a:rPr>
              <a:t>exact</a:t>
            </a:r>
            <a:r>
              <a:rPr lang="es-MX" sz="1800" b="1" dirty="0" smtClean="0">
                <a:solidFill>
                  <a:srgbClr val="FF0000"/>
                </a:solidFill>
              </a:rPr>
              <a:t> test</a:t>
            </a:r>
            <a:r>
              <a:rPr lang="es-MX" sz="1800" dirty="0" smtClean="0"/>
              <a:t>: </a:t>
            </a:r>
            <a:r>
              <a:rPr lang="es-MX" sz="1800" dirty="0" err="1" smtClean="0"/>
              <a:t>Like</a:t>
            </a:r>
            <a:r>
              <a:rPr lang="es-MX" sz="1800" dirty="0" smtClean="0"/>
              <a:t> </a:t>
            </a:r>
            <a:r>
              <a:rPr lang="el-GR" sz="1800" dirty="0" smtClean="0"/>
              <a:t>χ</a:t>
            </a:r>
            <a:r>
              <a:rPr lang="es-MX" sz="1800" baseline="30000" dirty="0" smtClean="0"/>
              <a:t>2</a:t>
            </a:r>
            <a:r>
              <a:rPr lang="es-MX" sz="1800" dirty="0" smtClean="0"/>
              <a:t> </a:t>
            </a:r>
            <a:r>
              <a:rPr lang="es-MX" sz="1800" dirty="0" err="1" smtClean="0"/>
              <a:t>for</a:t>
            </a:r>
            <a:r>
              <a:rPr lang="es-MX" sz="1800" dirty="0" smtClean="0"/>
              <a:t> 2x2 </a:t>
            </a:r>
            <a:r>
              <a:rPr lang="es-MX" sz="1800" dirty="0" err="1" smtClean="0"/>
              <a:t>contingency</a:t>
            </a:r>
            <a:r>
              <a:rPr lang="es-MX" sz="1800" dirty="0" smtClean="0"/>
              <a:t> </a:t>
            </a:r>
            <a:r>
              <a:rPr lang="es-MX" sz="1800" dirty="0" err="1" smtClean="0"/>
              <a:t>tables</a:t>
            </a:r>
            <a:endParaRPr lang="es-MX" sz="1800" dirty="0" smtClean="0"/>
          </a:p>
          <a:p>
            <a:r>
              <a:rPr lang="es-MX" sz="1800" b="1" dirty="0" err="1" smtClean="0">
                <a:solidFill>
                  <a:srgbClr val="FF0000"/>
                </a:solidFill>
              </a:rPr>
              <a:t>McNemar</a:t>
            </a:r>
            <a:r>
              <a:rPr lang="es-MX" sz="1800" b="1" dirty="0" smtClean="0">
                <a:solidFill>
                  <a:srgbClr val="FF0000"/>
                </a:solidFill>
              </a:rPr>
              <a:t> test</a:t>
            </a:r>
            <a:r>
              <a:rPr lang="es-MX" sz="1800" dirty="0" smtClean="0"/>
              <a:t>: </a:t>
            </a:r>
            <a:r>
              <a:rPr lang="es-MX" sz="1800" dirty="0" err="1" smtClean="0"/>
              <a:t>Like</a:t>
            </a:r>
            <a:r>
              <a:rPr lang="es-MX" sz="1800" dirty="0" smtClean="0"/>
              <a:t> </a:t>
            </a:r>
            <a:r>
              <a:rPr lang="el-GR" sz="1800" dirty="0" smtClean="0"/>
              <a:t>χ</a:t>
            </a:r>
            <a:r>
              <a:rPr lang="es-MX" sz="1800" baseline="30000" dirty="0" smtClean="0"/>
              <a:t>2</a:t>
            </a:r>
            <a:r>
              <a:rPr lang="es-MX" sz="1800" dirty="0" smtClean="0"/>
              <a:t> </a:t>
            </a:r>
            <a:r>
              <a:rPr lang="es-MX" sz="1800" dirty="0" err="1" smtClean="0"/>
              <a:t>for</a:t>
            </a:r>
            <a:r>
              <a:rPr lang="es-MX" sz="1800" dirty="0" smtClean="0"/>
              <a:t> 2x2 </a:t>
            </a:r>
            <a:r>
              <a:rPr lang="es-MX" sz="1800" dirty="0" err="1" smtClean="0"/>
              <a:t>contingency</a:t>
            </a:r>
            <a:r>
              <a:rPr lang="es-MX" sz="1800" dirty="0" smtClean="0"/>
              <a:t> </a:t>
            </a:r>
            <a:r>
              <a:rPr lang="es-MX" sz="1800" dirty="0" err="1" smtClean="0"/>
              <a:t>tables</a:t>
            </a:r>
            <a:r>
              <a:rPr lang="es-MX" sz="1800" dirty="0" smtClean="0"/>
              <a:t> and </a:t>
            </a:r>
            <a:r>
              <a:rPr lang="es-MX" sz="1800" dirty="0" err="1" smtClean="0"/>
              <a:t>dependent</a:t>
            </a:r>
            <a:r>
              <a:rPr lang="es-MX" sz="1800" dirty="0" smtClean="0"/>
              <a:t> data</a:t>
            </a:r>
          </a:p>
          <a:p>
            <a:r>
              <a:rPr lang="es-MX" sz="1800" b="1" dirty="0" err="1" smtClean="0">
                <a:solidFill>
                  <a:srgbClr val="FF0000"/>
                </a:solidFill>
              </a:rPr>
              <a:t>Friedman</a:t>
            </a:r>
            <a:r>
              <a:rPr lang="es-MX" sz="1800" b="1" dirty="0" smtClean="0">
                <a:solidFill>
                  <a:srgbClr val="FF0000"/>
                </a:solidFill>
              </a:rPr>
              <a:t> test</a:t>
            </a:r>
            <a:r>
              <a:rPr lang="es-MX" sz="1800" dirty="0" smtClean="0"/>
              <a:t>: Non-</a:t>
            </a:r>
            <a:r>
              <a:rPr lang="es-MX" sz="1800" dirty="0" err="1" smtClean="0"/>
              <a:t>parametric</a:t>
            </a:r>
            <a:r>
              <a:rPr lang="es-MX" sz="1800" dirty="0" smtClean="0"/>
              <a:t> </a:t>
            </a:r>
            <a:r>
              <a:rPr lang="es-MX" sz="1800" dirty="0" err="1" smtClean="0"/>
              <a:t>repeated</a:t>
            </a:r>
            <a:r>
              <a:rPr lang="es-MX" sz="1800" dirty="0" smtClean="0"/>
              <a:t> </a:t>
            </a:r>
            <a:r>
              <a:rPr lang="es-MX" sz="1800" dirty="0" err="1" smtClean="0"/>
              <a:t>measures</a:t>
            </a:r>
            <a:r>
              <a:rPr lang="es-MX" sz="1800" dirty="0" smtClean="0"/>
              <a:t> </a:t>
            </a:r>
            <a:r>
              <a:rPr lang="es-MX" sz="1800" dirty="0" err="1" smtClean="0"/>
              <a:t>version</a:t>
            </a:r>
            <a:r>
              <a:rPr lang="es-MX" sz="1800" dirty="0" smtClean="0"/>
              <a:t> of ANOVA</a:t>
            </a:r>
          </a:p>
          <a:p>
            <a:r>
              <a:rPr lang="es-MX" sz="1800" b="1" dirty="0" err="1" smtClean="0">
                <a:solidFill>
                  <a:srgbClr val="0099FF"/>
                </a:solidFill>
              </a:rPr>
              <a:t>Variants</a:t>
            </a:r>
            <a:r>
              <a:rPr lang="es-MX" sz="1800" b="1" dirty="0" smtClean="0">
                <a:solidFill>
                  <a:srgbClr val="0099FF"/>
                </a:solidFill>
              </a:rPr>
              <a:t> of ANOVA</a:t>
            </a:r>
            <a:r>
              <a:rPr lang="es-MX" sz="1800" dirty="0" smtClean="0"/>
              <a:t>: 1 </a:t>
            </a:r>
            <a:r>
              <a:rPr lang="es-MX" sz="1800" dirty="0" err="1" smtClean="0"/>
              <a:t>way</a:t>
            </a:r>
            <a:r>
              <a:rPr lang="es-MX" sz="1800" dirty="0" smtClean="0"/>
              <a:t> ANOVA </a:t>
            </a:r>
            <a:r>
              <a:rPr lang="es-MX" sz="1800" dirty="0" err="1" smtClean="0"/>
              <a:t>between</a:t>
            </a:r>
            <a:r>
              <a:rPr lang="es-MX" sz="1800" dirty="0" smtClean="0"/>
              <a:t> </a:t>
            </a:r>
            <a:r>
              <a:rPr lang="es-MX" sz="1800" dirty="0" err="1" smtClean="0"/>
              <a:t>subjects</a:t>
            </a:r>
            <a:r>
              <a:rPr lang="es-MX" sz="1800" dirty="0" smtClean="0"/>
              <a:t>, 2 </a:t>
            </a:r>
            <a:r>
              <a:rPr lang="es-MX" sz="1800" dirty="0" err="1" smtClean="0"/>
              <a:t>way</a:t>
            </a:r>
            <a:r>
              <a:rPr lang="es-MX" sz="1800" dirty="0" smtClean="0"/>
              <a:t> ANOVA </a:t>
            </a:r>
            <a:r>
              <a:rPr lang="es-MX" sz="1800" dirty="0" err="1" smtClean="0"/>
              <a:t>between</a:t>
            </a:r>
            <a:r>
              <a:rPr lang="es-MX" sz="1800" dirty="0" smtClean="0"/>
              <a:t> </a:t>
            </a:r>
            <a:r>
              <a:rPr lang="es-MX" sz="1800" dirty="0" err="1" smtClean="0"/>
              <a:t>subjects</a:t>
            </a:r>
            <a:r>
              <a:rPr lang="es-MX" sz="1800" dirty="0" smtClean="0"/>
              <a:t>, 1 </a:t>
            </a:r>
            <a:r>
              <a:rPr lang="es-MX" sz="1800" dirty="0" err="1" smtClean="0"/>
              <a:t>way</a:t>
            </a:r>
            <a:r>
              <a:rPr lang="es-MX" sz="1800" dirty="0" smtClean="0"/>
              <a:t> ANOVA </a:t>
            </a:r>
            <a:r>
              <a:rPr lang="es-MX" sz="1800" dirty="0" err="1" smtClean="0"/>
              <a:t>within</a:t>
            </a:r>
            <a:r>
              <a:rPr lang="es-MX" sz="1800" dirty="0" smtClean="0"/>
              <a:t> </a:t>
            </a:r>
            <a:r>
              <a:rPr lang="es-MX" sz="1800" dirty="0" err="1" smtClean="0"/>
              <a:t>subjects</a:t>
            </a:r>
            <a:r>
              <a:rPr lang="es-MX" sz="1800" dirty="0" smtClean="0"/>
              <a:t>, 2 </a:t>
            </a:r>
            <a:r>
              <a:rPr lang="es-MX" sz="1800" dirty="0" err="1" smtClean="0"/>
              <a:t>way</a:t>
            </a:r>
            <a:r>
              <a:rPr lang="es-MX" sz="1800" dirty="0" smtClean="0"/>
              <a:t> ANOVA </a:t>
            </a:r>
            <a:r>
              <a:rPr lang="es-MX" sz="1800" dirty="0" err="1" smtClean="0"/>
              <a:t>within</a:t>
            </a:r>
            <a:r>
              <a:rPr lang="es-MX" sz="1800" dirty="0" smtClean="0"/>
              <a:t> </a:t>
            </a:r>
            <a:r>
              <a:rPr lang="es-MX" sz="1800" dirty="0" err="1" smtClean="0"/>
              <a:t>subjects</a:t>
            </a:r>
            <a:r>
              <a:rPr lang="es-MX" sz="1800" dirty="0" smtClean="0"/>
              <a:t>, ANCOVA (</a:t>
            </a:r>
            <a:r>
              <a:rPr lang="es-MX" sz="1800" dirty="0" err="1" smtClean="0"/>
              <a:t>Analysis</a:t>
            </a:r>
            <a:r>
              <a:rPr lang="es-MX" sz="1800" dirty="0" smtClean="0"/>
              <a:t> of </a:t>
            </a:r>
            <a:r>
              <a:rPr lang="es-MX" sz="1800" dirty="0" err="1" smtClean="0"/>
              <a:t>Covariance</a:t>
            </a:r>
            <a:r>
              <a:rPr lang="es-MX" sz="1800" dirty="0" smtClean="0"/>
              <a:t>), MANOVA (</a:t>
            </a:r>
            <a:r>
              <a:rPr lang="es-MX" sz="1800" dirty="0" err="1" smtClean="0"/>
              <a:t>multivariate</a:t>
            </a:r>
            <a:r>
              <a:rPr lang="es-MX" sz="1800" dirty="0" smtClean="0"/>
              <a:t> </a:t>
            </a:r>
            <a:r>
              <a:rPr lang="es-MX" sz="1800" dirty="0" err="1" smtClean="0"/>
              <a:t>version</a:t>
            </a:r>
            <a:r>
              <a:rPr lang="es-MX" sz="1800" dirty="0" smtClean="0"/>
              <a:t> of ANOVA), MANCOVA, </a:t>
            </a:r>
          </a:p>
          <a:p>
            <a:endParaRPr lang="en-GB" sz="18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Quotes</a:t>
            </a:r>
            <a:r>
              <a:rPr lang="es-MX" dirty="0" smtClean="0"/>
              <a:t> </a:t>
            </a:r>
            <a:r>
              <a:rPr lang="es-MX" dirty="0" err="1" smtClean="0"/>
              <a:t>on</a:t>
            </a:r>
            <a:r>
              <a:rPr lang="es-MX" dirty="0" smtClean="0"/>
              <a:t> </a:t>
            </a:r>
            <a:r>
              <a:rPr lang="es-MX" dirty="0" err="1" smtClean="0"/>
              <a:t>significance</a:t>
            </a:r>
            <a:r>
              <a:rPr lang="es-MX" dirty="0" smtClean="0"/>
              <a:t> </a:t>
            </a:r>
            <a:r>
              <a:rPr lang="es-MX" dirty="0" err="1" smtClean="0"/>
              <a:t>testing</a:t>
            </a:r>
            <a:endParaRPr lang="en-GB" dirty="0"/>
          </a:p>
        </p:txBody>
      </p:sp>
      <p:sp>
        <p:nvSpPr>
          <p:cNvPr id="3" name="2 Marcador de contenido"/>
          <p:cNvSpPr>
            <a:spLocks noGrp="1"/>
          </p:cNvSpPr>
          <p:nvPr>
            <p:ph idx="1"/>
          </p:nvPr>
        </p:nvSpPr>
        <p:spPr/>
        <p:txBody>
          <a:bodyPr>
            <a:noAutofit/>
          </a:bodyPr>
          <a:lstStyle/>
          <a:p>
            <a:r>
              <a:rPr lang="es-MX" sz="1600" dirty="0" smtClean="0"/>
              <a:t>[BlandM1996] “</a:t>
            </a:r>
            <a:r>
              <a:rPr lang="es-MX" sz="1600" i="1" dirty="0" err="1" smtClean="0"/>
              <a:t>Acceptance</a:t>
            </a:r>
            <a:r>
              <a:rPr lang="es-MX" sz="1600" i="1" dirty="0" smtClean="0"/>
              <a:t> of </a:t>
            </a:r>
            <a:r>
              <a:rPr lang="es-MX" sz="1600" i="1" dirty="0" err="1" smtClean="0"/>
              <a:t>statistics</a:t>
            </a:r>
            <a:r>
              <a:rPr lang="es-MX" sz="1600" i="1" dirty="0" smtClean="0"/>
              <a:t>, </a:t>
            </a:r>
            <a:r>
              <a:rPr lang="es-MX" sz="1600" i="1" dirty="0" err="1" smtClean="0"/>
              <a:t>though</a:t>
            </a:r>
            <a:r>
              <a:rPr lang="es-MX" sz="1600" i="1" dirty="0" smtClean="0"/>
              <a:t> </a:t>
            </a:r>
            <a:r>
              <a:rPr lang="es-MX" sz="1600" i="1" dirty="0" err="1" smtClean="0"/>
              <a:t>gratifying</a:t>
            </a:r>
            <a:r>
              <a:rPr lang="es-MX" sz="1600" i="1" dirty="0" smtClean="0"/>
              <a:t> </a:t>
            </a:r>
            <a:r>
              <a:rPr lang="es-MX" sz="1600" i="1" dirty="0" err="1" smtClean="0"/>
              <a:t>to</a:t>
            </a:r>
            <a:r>
              <a:rPr lang="es-MX" sz="1600" i="1" dirty="0" smtClean="0"/>
              <a:t> </a:t>
            </a:r>
            <a:r>
              <a:rPr lang="es-MX" sz="1600" i="1" dirty="0" err="1" smtClean="0"/>
              <a:t>the</a:t>
            </a:r>
            <a:r>
              <a:rPr lang="es-MX" sz="1600" i="1" dirty="0" smtClean="0"/>
              <a:t> </a:t>
            </a:r>
            <a:r>
              <a:rPr lang="es-MX" sz="1600" i="1" dirty="0" err="1" smtClean="0"/>
              <a:t>medical</a:t>
            </a:r>
            <a:r>
              <a:rPr lang="es-MX" sz="1600" i="1" dirty="0" smtClean="0"/>
              <a:t> </a:t>
            </a:r>
            <a:r>
              <a:rPr lang="es-MX" sz="1600" i="1" dirty="0" err="1" smtClean="0"/>
              <a:t>statistician</a:t>
            </a:r>
            <a:r>
              <a:rPr lang="es-MX" sz="1600" i="1" dirty="0" smtClean="0"/>
              <a:t>, </a:t>
            </a:r>
            <a:r>
              <a:rPr lang="es-MX" sz="1600" i="1" dirty="0" err="1" smtClean="0"/>
              <a:t>may</a:t>
            </a:r>
            <a:r>
              <a:rPr lang="es-MX" sz="1600" i="1" dirty="0" smtClean="0"/>
              <a:t> </a:t>
            </a:r>
            <a:r>
              <a:rPr lang="es-MX" sz="1600" i="1" dirty="0" err="1" smtClean="0"/>
              <a:t>even</a:t>
            </a:r>
            <a:r>
              <a:rPr lang="es-MX" sz="1600" i="1" dirty="0" smtClean="0"/>
              <a:t> </a:t>
            </a:r>
            <a:r>
              <a:rPr lang="es-MX" sz="1600" i="1" dirty="0" err="1" smtClean="0"/>
              <a:t>have</a:t>
            </a:r>
            <a:r>
              <a:rPr lang="es-MX" sz="1600" i="1" dirty="0" smtClean="0"/>
              <a:t> </a:t>
            </a:r>
            <a:r>
              <a:rPr lang="es-MX" sz="1600" i="1" dirty="0" err="1" smtClean="0"/>
              <a:t>gone</a:t>
            </a:r>
            <a:r>
              <a:rPr lang="es-MX" sz="1600" i="1" dirty="0" smtClean="0"/>
              <a:t> </a:t>
            </a:r>
            <a:r>
              <a:rPr lang="es-MX" sz="1600" i="1" dirty="0" err="1" smtClean="0"/>
              <a:t>too</a:t>
            </a:r>
            <a:r>
              <a:rPr lang="es-MX" sz="1600" i="1" dirty="0" smtClean="0"/>
              <a:t> </a:t>
            </a:r>
            <a:r>
              <a:rPr lang="es-MX" sz="1600" i="1" dirty="0" err="1" smtClean="0"/>
              <a:t>far</a:t>
            </a:r>
            <a:r>
              <a:rPr lang="es-MX" sz="1600" i="1" dirty="0" smtClean="0"/>
              <a:t>. More </a:t>
            </a:r>
            <a:r>
              <a:rPr lang="es-MX" sz="1600" i="1" dirty="0" err="1" smtClean="0"/>
              <a:t>than</a:t>
            </a:r>
            <a:r>
              <a:rPr lang="es-MX" sz="1600" i="1" dirty="0" smtClean="0"/>
              <a:t> once I </a:t>
            </a:r>
            <a:r>
              <a:rPr lang="es-MX" sz="1600" i="1" dirty="0" err="1" smtClean="0"/>
              <a:t>have</a:t>
            </a:r>
            <a:r>
              <a:rPr lang="es-MX" sz="1600" i="1" dirty="0" smtClean="0"/>
              <a:t> </a:t>
            </a:r>
            <a:r>
              <a:rPr lang="es-MX" sz="1600" i="1" dirty="0" err="1" smtClean="0"/>
              <a:t>told</a:t>
            </a:r>
            <a:r>
              <a:rPr lang="es-MX" sz="1600" i="1" dirty="0" smtClean="0"/>
              <a:t> a </a:t>
            </a:r>
            <a:r>
              <a:rPr lang="es-MX" sz="1600" i="1" dirty="0" err="1" smtClean="0"/>
              <a:t>colleague</a:t>
            </a:r>
            <a:r>
              <a:rPr lang="es-MX" sz="1600" i="1" dirty="0" smtClean="0"/>
              <a:t> </a:t>
            </a:r>
            <a:r>
              <a:rPr lang="es-MX" sz="1600" i="1" dirty="0" err="1" smtClean="0"/>
              <a:t>that</a:t>
            </a:r>
            <a:r>
              <a:rPr lang="es-MX" sz="1600" i="1" dirty="0" smtClean="0"/>
              <a:t> he </a:t>
            </a:r>
            <a:r>
              <a:rPr lang="es-MX" sz="1600" i="1" dirty="0" err="1" smtClean="0"/>
              <a:t>did</a:t>
            </a:r>
            <a:r>
              <a:rPr lang="es-MX" sz="1600" i="1" dirty="0" smtClean="0"/>
              <a:t> </a:t>
            </a:r>
            <a:r>
              <a:rPr lang="es-MX" sz="1600" i="1" dirty="0" err="1" smtClean="0"/>
              <a:t>not</a:t>
            </a:r>
            <a:r>
              <a:rPr lang="es-MX" sz="1600" i="1" dirty="0" smtClean="0"/>
              <a:t> </a:t>
            </a:r>
            <a:r>
              <a:rPr lang="es-MX" sz="1600" i="1" dirty="0" err="1" smtClean="0"/>
              <a:t>need</a:t>
            </a:r>
            <a:r>
              <a:rPr lang="es-MX" sz="1600" i="1" dirty="0" smtClean="0"/>
              <a:t> me </a:t>
            </a:r>
            <a:r>
              <a:rPr lang="es-MX" sz="1600" i="1" dirty="0" err="1" smtClean="0"/>
              <a:t>to</a:t>
            </a:r>
            <a:r>
              <a:rPr lang="es-MX" sz="1600" i="1" dirty="0" smtClean="0"/>
              <a:t> </a:t>
            </a:r>
            <a:r>
              <a:rPr lang="es-MX" sz="1600" i="1" dirty="0" err="1" smtClean="0"/>
              <a:t>prove</a:t>
            </a:r>
            <a:r>
              <a:rPr lang="es-MX" sz="1600" i="1" dirty="0" smtClean="0"/>
              <a:t> </a:t>
            </a:r>
            <a:r>
              <a:rPr lang="es-MX" sz="1600" i="1" dirty="0" err="1" smtClean="0"/>
              <a:t>that</a:t>
            </a:r>
            <a:r>
              <a:rPr lang="es-MX" sz="1600" i="1" dirty="0" smtClean="0"/>
              <a:t> </a:t>
            </a:r>
            <a:r>
              <a:rPr lang="es-MX" sz="1600" i="1" dirty="0" err="1" smtClean="0"/>
              <a:t>his</a:t>
            </a:r>
            <a:r>
              <a:rPr lang="es-MX" sz="1600" i="1" dirty="0" smtClean="0"/>
              <a:t> </a:t>
            </a:r>
            <a:r>
              <a:rPr lang="es-MX" sz="1600" i="1" dirty="0" err="1" smtClean="0"/>
              <a:t>difference</a:t>
            </a:r>
            <a:r>
              <a:rPr lang="es-MX" sz="1600" i="1" dirty="0" smtClean="0"/>
              <a:t> </a:t>
            </a:r>
            <a:r>
              <a:rPr lang="es-MX" sz="1600" i="1" dirty="0" err="1" smtClean="0"/>
              <a:t>existed</a:t>
            </a:r>
            <a:r>
              <a:rPr lang="es-MX" sz="1600" i="1" dirty="0" smtClean="0"/>
              <a:t>, as </a:t>
            </a:r>
            <a:r>
              <a:rPr lang="es-MX" sz="1600" i="1" dirty="0" err="1" smtClean="0"/>
              <a:t>anyone</a:t>
            </a:r>
            <a:r>
              <a:rPr lang="es-MX" sz="1600" i="1" dirty="0" smtClean="0"/>
              <a:t> </a:t>
            </a:r>
            <a:r>
              <a:rPr lang="es-MX" sz="1600" i="1" dirty="0" err="1" smtClean="0"/>
              <a:t>could</a:t>
            </a:r>
            <a:r>
              <a:rPr lang="es-MX" sz="1600" i="1" dirty="0" smtClean="0"/>
              <a:t> </a:t>
            </a:r>
            <a:r>
              <a:rPr lang="es-MX" sz="1600" i="1" dirty="0" err="1" smtClean="0"/>
              <a:t>see</a:t>
            </a:r>
            <a:r>
              <a:rPr lang="es-MX" sz="1600" i="1" dirty="0" smtClean="0"/>
              <a:t> </a:t>
            </a:r>
            <a:r>
              <a:rPr lang="es-MX" sz="1600" i="1" dirty="0" err="1" smtClean="0"/>
              <a:t>it</a:t>
            </a:r>
            <a:r>
              <a:rPr lang="es-MX" sz="1600" i="1" dirty="0" smtClean="0"/>
              <a:t>, </a:t>
            </a:r>
            <a:r>
              <a:rPr lang="es-MX" sz="1600" i="1" dirty="0" err="1" smtClean="0"/>
              <a:t>only</a:t>
            </a:r>
            <a:r>
              <a:rPr lang="es-MX" sz="1600" i="1" dirty="0" smtClean="0"/>
              <a:t> </a:t>
            </a:r>
            <a:r>
              <a:rPr lang="es-MX" sz="1600" i="1" dirty="0" err="1" smtClean="0"/>
              <a:t>to</a:t>
            </a:r>
            <a:r>
              <a:rPr lang="es-MX" sz="1600" i="1" dirty="0" smtClean="0"/>
              <a:t> </a:t>
            </a:r>
            <a:r>
              <a:rPr lang="es-MX" sz="1600" i="1" dirty="0" err="1" smtClean="0"/>
              <a:t>be</a:t>
            </a:r>
            <a:r>
              <a:rPr lang="es-MX" sz="1600" i="1" dirty="0" smtClean="0"/>
              <a:t> </a:t>
            </a:r>
            <a:r>
              <a:rPr lang="es-MX" sz="1600" i="1" dirty="0" err="1" smtClean="0"/>
              <a:t>told</a:t>
            </a:r>
            <a:r>
              <a:rPr lang="es-MX" sz="1600" i="1" dirty="0" smtClean="0"/>
              <a:t> in </a:t>
            </a:r>
            <a:r>
              <a:rPr lang="es-MX" sz="1600" i="1" dirty="0" err="1" smtClean="0"/>
              <a:t>turn</a:t>
            </a:r>
            <a:r>
              <a:rPr lang="es-MX" sz="1600" i="1" dirty="0" smtClean="0"/>
              <a:t> </a:t>
            </a:r>
            <a:r>
              <a:rPr lang="es-MX" sz="1600" i="1" dirty="0" err="1" smtClean="0"/>
              <a:t>that</a:t>
            </a:r>
            <a:r>
              <a:rPr lang="es-MX" sz="1600" i="1" dirty="0" smtClean="0"/>
              <a:t> </a:t>
            </a:r>
            <a:r>
              <a:rPr lang="es-MX" sz="1600" i="1" dirty="0" err="1" smtClean="0"/>
              <a:t>without</a:t>
            </a:r>
            <a:r>
              <a:rPr lang="es-MX" sz="1600" i="1" dirty="0" smtClean="0"/>
              <a:t> </a:t>
            </a:r>
            <a:r>
              <a:rPr lang="es-MX" sz="1600" i="1" dirty="0" err="1" smtClean="0"/>
              <a:t>the</a:t>
            </a:r>
            <a:r>
              <a:rPr lang="es-MX" sz="1600" i="1" dirty="0" smtClean="0"/>
              <a:t> </a:t>
            </a:r>
            <a:r>
              <a:rPr lang="es-MX" sz="1600" i="1" dirty="0" err="1" smtClean="0"/>
              <a:t>magic</a:t>
            </a:r>
            <a:r>
              <a:rPr lang="es-MX" sz="1600" i="1" dirty="0" smtClean="0"/>
              <a:t> p-</a:t>
            </a:r>
            <a:r>
              <a:rPr lang="es-MX" sz="1600" i="1" dirty="0" err="1" smtClean="0"/>
              <a:t>value</a:t>
            </a:r>
            <a:r>
              <a:rPr lang="es-MX" sz="1600" i="1" dirty="0" smtClean="0"/>
              <a:t> he </a:t>
            </a:r>
            <a:r>
              <a:rPr lang="es-MX" sz="1600" i="1" dirty="0" err="1" smtClean="0"/>
              <a:t>could</a:t>
            </a:r>
            <a:r>
              <a:rPr lang="es-MX" sz="1600" i="1" dirty="0" smtClean="0"/>
              <a:t> </a:t>
            </a:r>
            <a:r>
              <a:rPr lang="es-MX" sz="1600" i="1" dirty="0" err="1" smtClean="0"/>
              <a:t>not</a:t>
            </a:r>
            <a:r>
              <a:rPr lang="es-MX" sz="1600" i="1" dirty="0" smtClean="0"/>
              <a:t> </a:t>
            </a:r>
            <a:r>
              <a:rPr lang="es-MX" sz="1600" i="1" dirty="0" err="1" smtClean="0"/>
              <a:t>have</a:t>
            </a:r>
            <a:r>
              <a:rPr lang="es-MX" sz="1600" i="1" dirty="0" smtClean="0"/>
              <a:t> </a:t>
            </a:r>
            <a:r>
              <a:rPr lang="es-MX" sz="1600" i="1" dirty="0" err="1" smtClean="0"/>
              <a:t>his</a:t>
            </a:r>
            <a:r>
              <a:rPr lang="es-MX" sz="1600" i="1" dirty="0" smtClean="0"/>
              <a:t> </a:t>
            </a:r>
            <a:r>
              <a:rPr lang="es-MX" sz="1600" i="1" dirty="0" err="1" smtClean="0"/>
              <a:t>paper</a:t>
            </a:r>
            <a:r>
              <a:rPr lang="es-MX" sz="1600" i="1" dirty="0" smtClean="0"/>
              <a:t> </a:t>
            </a:r>
            <a:r>
              <a:rPr lang="es-MX" sz="1600" i="1" dirty="0" err="1" smtClean="0"/>
              <a:t>published</a:t>
            </a:r>
            <a:r>
              <a:rPr lang="es-MX" sz="1600" i="1" dirty="0" smtClean="0"/>
              <a:t>.</a:t>
            </a:r>
            <a:r>
              <a:rPr lang="es-MX" sz="1600" dirty="0" smtClean="0"/>
              <a:t>”</a:t>
            </a:r>
          </a:p>
          <a:p>
            <a:endParaRPr lang="en-GB" sz="1600" dirty="0" smtClean="0"/>
          </a:p>
          <a:p>
            <a:r>
              <a:rPr lang="es-MX" sz="1600" dirty="0" smtClean="0"/>
              <a:t>[</a:t>
            </a:r>
            <a:r>
              <a:rPr lang="es-MX" sz="1600" dirty="0" err="1" smtClean="0"/>
              <a:t>Nicholls</a:t>
            </a:r>
            <a:r>
              <a:rPr lang="es-MX" sz="1600" dirty="0" smtClean="0"/>
              <a:t> in KatzR2001] “</a:t>
            </a:r>
            <a:r>
              <a:rPr lang="en-GB" sz="1600" i="1" dirty="0" smtClean="0"/>
              <a:t>In general, however, null hypothesis significance testing tells us little of what we need to know and is inherently misleading. We should be less enthusiastic about insisting on its use.”</a:t>
            </a:r>
          </a:p>
          <a:p>
            <a:endParaRPr lang="es-MX" sz="1600" dirty="0" smtClean="0"/>
          </a:p>
          <a:p>
            <a:r>
              <a:rPr lang="es-MX" sz="1600" dirty="0" smtClean="0"/>
              <a:t>[</a:t>
            </a:r>
            <a:r>
              <a:rPr lang="es-MX" sz="1600" dirty="0" err="1" smtClean="0"/>
              <a:t>Falk</a:t>
            </a:r>
            <a:r>
              <a:rPr lang="es-MX" sz="1600" dirty="0" smtClean="0"/>
              <a:t> in KatzR2001] “</a:t>
            </a:r>
            <a:r>
              <a:rPr lang="en-GB" sz="1600" i="1" dirty="0" smtClean="0"/>
              <a:t>Significance tests do not provide the information that scientists need, neither do they solve the crucial questions that they are characteristically believed to answer. The one answer that they do give is not a question that we have asked.</a:t>
            </a:r>
            <a:r>
              <a:rPr lang="es-MX" sz="1600" dirty="0" smtClean="0"/>
              <a:t>”</a:t>
            </a:r>
          </a:p>
          <a:p>
            <a:endParaRPr lang="es-MX" sz="1600" dirty="0" smtClean="0"/>
          </a:p>
          <a:p>
            <a:r>
              <a:rPr lang="es-MX" sz="1600" dirty="0" smtClean="0"/>
              <a:t>[DuPrelJB2009] “</a:t>
            </a:r>
            <a:r>
              <a:rPr lang="en-GB" sz="1600" dirty="0" smtClean="0"/>
              <a:t>Unfortunately, statistical significance is often thought to be equivalent to clinical relevance. Many research workers, readers, and journals ignore findings which are potentially clinically useful only because they are not statistically significant. At this point, we can criticize the practice of some scientific journals of preferably publishing significant results [...] ("publication bias").</a:t>
            </a:r>
            <a:r>
              <a:rPr lang="es-MX" sz="1600" dirty="0" smtClean="0"/>
              <a:t>”</a:t>
            </a:r>
          </a:p>
          <a:p>
            <a:endParaRPr lang="es-MX" sz="16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Ground</a:t>
            </a:r>
            <a:r>
              <a:rPr lang="es-MX" dirty="0" smtClean="0"/>
              <a:t> </a:t>
            </a:r>
            <a:r>
              <a:rPr lang="es-MX" dirty="0" err="1" smtClean="0"/>
              <a:t>truth</a:t>
            </a:r>
            <a:endParaRPr lang="en-GB" dirty="0"/>
          </a:p>
        </p:txBody>
      </p:sp>
      <p:sp>
        <p:nvSpPr>
          <p:cNvPr id="3" name="2 Marcador de contenido"/>
          <p:cNvSpPr>
            <a:spLocks noGrp="1"/>
          </p:cNvSpPr>
          <p:nvPr>
            <p:ph idx="1"/>
          </p:nvPr>
        </p:nvSpPr>
        <p:spPr/>
        <p:txBody>
          <a:bodyPr>
            <a:normAutofit fontScale="77500" lnSpcReduction="20000"/>
          </a:bodyPr>
          <a:lstStyle/>
          <a:p>
            <a:r>
              <a:rPr lang="es-MX" dirty="0" err="1" smtClean="0">
                <a:solidFill>
                  <a:srgbClr val="0070C0"/>
                </a:solidFill>
              </a:rPr>
              <a:t>Problem</a:t>
            </a:r>
            <a:r>
              <a:rPr lang="es-MX" dirty="0" smtClean="0"/>
              <a:t>:</a:t>
            </a:r>
          </a:p>
          <a:p>
            <a:pPr lvl="1"/>
            <a:r>
              <a:rPr lang="es-MX" dirty="0" err="1" smtClean="0"/>
              <a:t>With</a:t>
            </a:r>
            <a:r>
              <a:rPr lang="es-MX" dirty="0" smtClean="0"/>
              <a:t> real data, </a:t>
            </a:r>
            <a:r>
              <a:rPr lang="es-MX" dirty="0" err="1" smtClean="0"/>
              <a:t>the</a:t>
            </a:r>
            <a:r>
              <a:rPr lang="es-MX" dirty="0" smtClean="0"/>
              <a:t> </a:t>
            </a:r>
            <a:r>
              <a:rPr lang="es-MX" dirty="0" err="1" smtClean="0"/>
              <a:t>ground</a:t>
            </a:r>
            <a:r>
              <a:rPr lang="es-MX" dirty="0" smtClean="0"/>
              <a:t> </a:t>
            </a:r>
            <a:r>
              <a:rPr lang="es-MX" dirty="0" err="1" smtClean="0"/>
              <a:t>truth</a:t>
            </a:r>
            <a:r>
              <a:rPr lang="es-MX" dirty="0" smtClean="0"/>
              <a:t> </a:t>
            </a:r>
            <a:r>
              <a:rPr lang="es-MX" dirty="0" err="1" smtClean="0"/>
              <a:t>is</a:t>
            </a:r>
            <a:r>
              <a:rPr lang="es-MX" dirty="0" smtClean="0"/>
              <a:t> </a:t>
            </a:r>
            <a:r>
              <a:rPr lang="es-MX" dirty="0" err="1" smtClean="0"/>
              <a:t>not</a:t>
            </a:r>
            <a:r>
              <a:rPr lang="es-MX" dirty="0" smtClean="0"/>
              <a:t> </a:t>
            </a:r>
            <a:r>
              <a:rPr lang="es-MX" dirty="0" err="1" smtClean="0"/>
              <a:t>always</a:t>
            </a:r>
            <a:r>
              <a:rPr lang="es-MX" dirty="0" smtClean="0"/>
              <a:t> </a:t>
            </a:r>
            <a:r>
              <a:rPr lang="es-MX" dirty="0" err="1" smtClean="0"/>
              <a:t>available</a:t>
            </a:r>
            <a:r>
              <a:rPr lang="es-MX" dirty="0" smtClean="0"/>
              <a:t>, and </a:t>
            </a:r>
            <a:r>
              <a:rPr lang="es-MX" dirty="0" err="1" smtClean="0"/>
              <a:t>often</a:t>
            </a:r>
            <a:r>
              <a:rPr lang="es-MX" dirty="0" smtClean="0"/>
              <a:t> </a:t>
            </a:r>
            <a:r>
              <a:rPr lang="es-MX" dirty="0" err="1" smtClean="0"/>
              <a:t>its</a:t>
            </a:r>
            <a:r>
              <a:rPr lang="es-MX" dirty="0" smtClean="0"/>
              <a:t> </a:t>
            </a:r>
            <a:r>
              <a:rPr lang="es-MX" dirty="0" err="1" smtClean="0"/>
              <a:t>acquisition</a:t>
            </a:r>
            <a:r>
              <a:rPr lang="es-MX" dirty="0" smtClean="0"/>
              <a:t> </a:t>
            </a:r>
            <a:r>
              <a:rPr lang="es-MX" dirty="0" err="1" smtClean="0"/>
              <a:t>is</a:t>
            </a:r>
            <a:r>
              <a:rPr lang="es-MX" dirty="0" smtClean="0"/>
              <a:t> </a:t>
            </a:r>
            <a:r>
              <a:rPr lang="es-MX" dirty="0" err="1" smtClean="0"/>
              <a:t>far</a:t>
            </a:r>
            <a:r>
              <a:rPr lang="es-MX" dirty="0" smtClean="0"/>
              <a:t> </a:t>
            </a:r>
            <a:r>
              <a:rPr lang="es-MX" dirty="0" err="1" smtClean="0"/>
              <a:t>from</a:t>
            </a:r>
            <a:r>
              <a:rPr lang="es-MX" dirty="0" smtClean="0"/>
              <a:t> trivial.</a:t>
            </a:r>
          </a:p>
          <a:p>
            <a:endParaRPr lang="es-MX" dirty="0" smtClean="0"/>
          </a:p>
          <a:p>
            <a:r>
              <a:rPr lang="es-MX" dirty="0" err="1" smtClean="0"/>
              <a:t>Several</a:t>
            </a:r>
            <a:r>
              <a:rPr lang="es-MX" dirty="0" smtClean="0"/>
              <a:t> </a:t>
            </a:r>
            <a:r>
              <a:rPr lang="es-MX" dirty="0" err="1" smtClean="0"/>
              <a:t>methods</a:t>
            </a:r>
            <a:r>
              <a:rPr lang="es-MX" dirty="0" smtClean="0"/>
              <a:t> </a:t>
            </a:r>
            <a:r>
              <a:rPr lang="es-MX" dirty="0" err="1" smtClean="0"/>
              <a:t>have</a:t>
            </a:r>
            <a:r>
              <a:rPr lang="es-MX" dirty="0" smtClean="0"/>
              <a:t> </a:t>
            </a:r>
            <a:r>
              <a:rPr lang="es-MX" dirty="0" err="1" smtClean="0"/>
              <a:t>been</a:t>
            </a:r>
            <a:r>
              <a:rPr lang="es-MX" dirty="0" smtClean="0"/>
              <a:t> </a:t>
            </a:r>
            <a:r>
              <a:rPr lang="es-MX" dirty="0" err="1" smtClean="0"/>
              <a:t>developed</a:t>
            </a:r>
            <a:r>
              <a:rPr lang="es-MX" dirty="0" smtClean="0"/>
              <a:t> </a:t>
            </a:r>
            <a:r>
              <a:rPr lang="es-MX" dirty="0" err="1" smtClean="0"/>
              <a:t>for</a:t>
            </a:r>
            <a:r>
              <a:rPr lang="es-MX" dirty="0" smtClean="0"/>
              <a:t> </a:t>
            </a:r>
            <a:r>
              <a:rPr lang="es-MX" dirty="0" err="1" smtClean="0">
                <a:solidFill>
                  <a:srgbClr val="0070C0"/>
                </a:solidFill>
              </a:rPr>
              <a:t>estimating</a:t>
            </a:r>
            <a:r>
              <a:rPr lang="es-MX" dirty="0" smtClean="0"/>
              <a:t> </a:t>
            </a:r>
            <a:r>
              <a:rPr lang="es-MX" dirty="0" err="1" smtClean="0"/>
              <a:t>the</a:t>
            </a:r>
            <a:r>
              <a:rPr lang="es-MX" dirty="0" smtClean="0"/>
              <a:t> </a:t>
            </a:r>
            <a:r>
              <a:rPr lang="es-MX" dirty="0" err="1" smtClean="0"/>
              <a:t>ground</a:t>
            </a:r>
            <a:r>
              <a:rPr lang="es-MX" dirty="0" smtClean="0"/>
              <a:t> </a:t>
            </a:r>
            <a:r>
              <a:rPr lang="es-MX" dirty="0" err="1" smtClean="0"/>
              <a:t>truth</a:t>
            </a:r>
            <a:r>
              <a:rPr lang="es-MX" dirty="0" smtClean="0"/>
              <a:t> </a:t>
            </a:r>
            <a:r>
              <a:rPr lang="es-MX" dirty="0" err="1" smtClean="0"/>
              <a:t>when</a:t>
            </a:r>
            <a:r>
              <a:rPr lang="es-MX" dirty="0" smtClean="0"/>
              <a:t> </a:t>
            </a:r>
            <a:r>
              <a:rPr lang="es-MX" dirty="0" err="1" smtClean="0"/>
              <a:t>it</a:t>
            </a:r>
            <a:r>
              <a:rPr lang="es-MX" dirty="0" smtClean="0"/>
              <a:t> </a:t>
            </a:r>
            <a:r>
              <a:rPr lang="es-MX" dirty="0" err="1" smtClean="0"/>
              <a:t>is</a:t>
            </a:r>
            <a:r>
              <a:rPr lang="es-MX" dirty="0" smtClean="0"/>
              <a:t> </a:t>
            </a:r>
            <a:r>
              <a:rPr lang="es-MX" dirty="0" err="1" smtClean="0"/>
              <a:t>not</a:t>
            </a:r>
            <a:r>
              <a:rPr lang="es-MX" dirty="0" smtClean="0"/>
              <a:t> </a:t>
            </a:r>
            <a:r>
              <a:rPr lang="es-MX" dirty="0" err="1" smtClean="0"/>
              <a:t>available</a:t>
            </a:r>
            <a:r>
              <a:rPr lang="es-MX" dirty="0" smtClean="0"/>
              <a:t>:</a:t>
            </a:r>
          </a:p>
          <a:p>
            <a:pPr lvl="1"/>
            <a:r>
              <a:rPr lang="es-MX" dirty="0" err="1" smtClean="0"/>
              <a:t>Beware</a:t>
            </a:r>
            <a:r>
              <a:rPr lang="es-MX" dirty="0" smtClean="0"/>
              <a:t>! No </a:t>
            </a:r>
            <a:r>
              <a:rPr lang="es-MX" dirty="0" err="1" smtClean="0"/>
              <a:t>matter</a:t>
            </a:r>
            <a:r>
              <a:rPr lang="es-MX" dirty="0" smtClean="0"/>
              <a:t> </a:t>
            </a:r>
            <a:r>
              <a:rPr lang="es-MX" dirty="0" err="1" smtClean="0"/>
              <a:t>how</a:t>
            </a:r>
            <a:r>
              <a:rPr lang="es-MX" dirty="0" smtClean="0"/>
              <a:t> </a:t>
            </a:r>
            <a:r>
              <a:rPr lang="es-MX" dirty="0" err="1" smtClean="0"/>
              <a:t>good</a:t>
            </a:r>
            <a:r>
              <a:rPr lang="es-MX" dirty="0" smtClean="0"/>
              <a:t> </a:t>
            </a:r>
            <a:r>
              <a:rPr lang="es-MX" dirty="0" err="1" smtClean="0"/>
              <a:t>is</a:t>
            </a:r>
            <a:r>
              <a:rPr lang="es-MX" dirty="0" smtClean="0"/>
              <a:t> </a:t>
            </a:r>
            <a:r>
              <a:rPr lang="es-MX" dirty="0" err="1" smtClean="0"/>
              <a:t>your</a:t>
            </a:r>
            <a:r>
              <a:rPr lang="es-MX" dirty="0" smtClean="0"/>
              <a:t> </a:t>
            </a:r>
            <a:r>
              <a:rPr lang="es-MX" dirty="0" err="1" smtClean="0"/>
              <a:t>estimation</a:t>
            </a:r>
            <a:r>
              <a:rPr lang="es-MX" dirty="0" smtClean="0"/>
              <a:t> </a:t>
            </a:r>
            <a:r>
              <a:rPr lang="es-MX" dirty="0" err="1" smtClean="0"/>
              <a:t>it</a:t>
            </a:r>
            <a:r>
              <a:rPr lang="es-MX" dirty="0" smtClean="0"/>
              <a:t> </a:t>
            </a:r>
            <a:r>
              <a:rPr lang="es-MX" dirty="0" err="1" smtClean="0"/>
              <a:t>is</a:t>
            </a:r>
            <a:r>
              <a:rPr lang="es-MX" dirty="0" smtClean="0"/>
              <a:t> no </a:t>
            </a:r>
            <a:r>
              <a:rPr lang="es-MX" dirty="0" err="1" smtClean="0"/>
              <a:t>longer</a:t>
            </a:r>
            <a:r>
              <a:rPr lang="es-MX" dirty="0" smtClean="0"/>
              <a:t> </a:t>
            </a:r>
            <a:r>
              <a:rPr lang="es-MX" dirty="0" err="1" smtClean="0"/>
              <a:t>the</a:t>
            </a:r>
            <a:r>
              <a:rPr lang="es-MX" dirty="0" smtClean="0"/>
              <a:t> </a:t>
            </a:r>
            <a:r>
              <a:rPr lang="es-MX" dirty="0" err="1" smtClean="0"/>
              <a:t>ground</a:t>
            </a:r>
            <a:r>
              <a:rPr lang="es-MX" dirty="0" smtClean="0"/>
              <a:t> </a:t>
            </a:r>
            <a:r>
              <a:rPr lang="es-MX" dirty="0" err="1" smtClean="0"/>
              <a:t>truth</a:t>
            </a:r>
            <a:r>
              <a:rPr lang="es-MX" dirty="0" smtClean="0"/>
              <a:t>.</a:t>
            </a:r>
          </a:p>
          <a:p>
            <a:pPr lvl="1"/>
            <a:endParaRPr lang="es-MX" dirty="0" smtClean="0"/>
          </a:p>
          <a:p>
            <a:pPr lvl="1"/>
            <a:r>
              <a:rPr lang="es-MX" dirty="0" smtClean="0"/>
              <a:t>A </a:t>
            </a:r>
            <a:r>
              <a:rPr lang="es-MX" dirty="0" err="1" smtClean="0"/>
              <a:t>few</a:t>
            </a:r>
            <a:r>
              <a:rPr lang="es-MX" dirty="0" smtClean="0"/>
              <a:t> </a:t>
            </a:r>
            <a:r>
              <a:rPr lang="es-MX" dirty="0" err="1" smtClean="0"/>
              <a:t>methods</a:t>
            </a:r>
            <a:r>
              <a:rPr lang="es-MX" dirty="0" smtClean="0"/>
              <a:t> </a:t>
            </a:r>
            <a:r>
              <a:rPr lang="es-MX" dirty="0" err="1" smtClean="0"/>
              <a:t>for</a:t>
            </a:r>
            <a:r>
              <a:rPr lang="es-MX" dirty="0" smtClean="0"/>
              <a:t> </a:t>
            </a:r>
            <a:r>
              <a:rPr lang="es-MX" dirty="0" err="1" smtClean="0"/>
              <a:t>estimating</a:t>
            </a:r>
            <a:r>
              <a:rPr lang="es-MX" dirty="0" smtClean="0"/>
              <a:t> </a:t>
            </a:r>
            <a:r>
              <a:rPr lang="es-MX" dirty="0" err="1" smtClean="0"/>
              <a:t>the</a:t>
            </a:r>
            <a:r>
              <a:rPr lang="es-MX" dirty="0" smtClean="0"/>
              <a:t> </a:t>
            </a:r>
            <a:r>
              <a:rPr lang="es-MX" dirty="0" err="1" smtClean="0"/>
              <a:t>ground</a:t>
            </a:r>
            <a:r>
              <a:rPr lang="es-MX" dirty="0" smtClean="0"/>
              <a:t> </a:t>
            </a:r>
            <a:r>
              <a:rPr lang="es-MX" dirty="0" err="1" smtClean="0"/>
              <a:t>truth</a:t>
            </a:r>
            <a:r>
              <a:rPr lang="es-MX" dirty="0" smtClean="0"/>
              <a:t> [</a:t>
            </a:r>
            <a:r>
              <a:rPr lang="es-MX" dirty="0" err="1" smtClean="0"/>
              <a:t>LiX</a:t>
            </a:r>
            <a:r>
              <a:rPr lang="es-MX" dirty="0" smtClean="0"/>
              <a:t> 2010]:</a:t>
            </a:r>
          </a:p>
          <a:p>
            <a:pPr lvl="2"/>
            <a:r>
              <a:rPr lang="es-MX" dirty="0" err="1" smtClean="0"/>
              <a:t>Voting</a:t>
            </a:r>
            <a:r>
              <a:rPr lang="es-MX" dirty="0" smtClean="0"/>
              <a:t> </a:t>
            </a:r>
            <a:r>
              <a:rPr lang="es-MX" dirty="0" err="1" smtClean="0"/>
              <a:t>by</a:t>
            </a:r>
            <a:r>
              <a:rPr lang="es-MX" dirty="0" smtClean="0"/>
              <a:t> </a:t>
            </a:r>
            <a:r>
              <a:rPr lang="es-MX" dirty="0" err="1" smtClean="0"/>
              <a:t>several</a:t>
            </a:r>
            <a:r>
              <a:rPr lang="es-MX" dirty="0" smtClean="0"/>
              <a:t> </a:t>
            </a:r>
            <a:r>
              <a:rPr lang="es-MX" dirty="0" err="1" smtClean="0"/>
              <a:t>annotators</a:t>
            </a:r>
            <a:r>
              <a:rPr lang="es-MX" dirty="0" smtClean="0"/>
              <a:t> </a:t>
            </a:r>
            <a:r>
              <a:rPr lang="es-MX" dirty="0" err="1" smtClean="0"/>
              <a:t>or</a:t>
            </a:r>
            <a:r>
              <a:rPr lang="es-MX" dirty="0" smtClean="0"/>
              <a:t> </a:t>
            </a:r>
            <a:r>
              <a:rPr lang="es-MX" dirty="0" err="1" smtClean="0"/>
              <a:t>judges</a:t>
            </a:r>
            <a:r>
              <a:rPr lang="es-MX" dirty="0" smtClean="0"/>
              <a:t>.</a:t>
            </a:r>
          </a:p>
          <a:p>
            <a:pPr lvl="3"/>
            <a:r>
              <a:rPr lang="es-MX" dirty="0" err="1" smtClean="0"/>
              <a:t>Often</a:t>
            </a:r>
            <a:r>
              <a:rPr lang="es-MX" dirty="0" smtClean="0"/>
              <a:t>, </a:t>
            </a:r>
            <a:r>
              <a:rPr lang="es-MX" dirty="0" err="1" smtClean="0"/>
              <a:t>experts</a:t>
            </a:r>
            <a:r>
              <a:rPr lang="es-MX" dirty="0" smtClean="0"/>
              <a:t> in </a:t>
            </a:r>
            <a:r>
              <a:rPr lang="es-MX" dirty="0" err="1" smtClean="0"/>
              <a:t>the</a:t>
            </a:r>
            <a:r>
              <a:rPr lang="es-MX" dirty="0" smtClean="0"/>
              <a:t> </a:t>
            </a:r>
            <a:r>
              <a:rPr lang="es-MX" dirty="0" err="1" smtClean="0"/>
              <a:t>fields</a:t>
            </a:r>
            <a:endParaRPr lang="es-MX" dirty="0" smtClean="0"/>
          </a:p>
          <a:p>
            <a:pPr lvl="2"/>
            <a:r>
              <a:rPr lang="es-MX" dirty="0" err="1" smtClean="0"/>
              <a:t>Maximum</a:t>
            </a:r>
            <a:r>
              <a:rPr lang="es-MX" dirty="0" smtClean="0"/>
              <a:t> posterior </a:t>
            </a:r>
            <a:r>
              <a:rPr lang="es-MX" dirty="0" err="1" smtClean="0"/>
              <a:t>probability</a:t>
            </a:r>
            <a:endParaRPr lang="es-MX" dirty="0" smtClean="0"/>
          </a:p>
          <a:p>
            <a:pPr lvl="2"/>
            <a:r>
              <a:rPr lang="es-MX" dirty="0" err="1" smtClean="0"/>
              <a:t>Minimization</a:t>
            </a:r>
            <a:r>
              <a:rPr lang="es-MX" dirty="0" smtClean="0"/>
              <a:t> of </a:t>
            </a:r>
            <a:r>
              <a:rPr lang="es-MX" dirty="0" err="1" smtClean="0"/>
              <a:t>variance</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13</a:t>
            </a:fld>
            <a:endParaRPr lang="es-E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err="1" smtClean="0"/>
              <a:t>Confidence</a:t>
            </a:r>
            <a:r>
              <a:rPr lang="es-MX" dirty="0" smtClean="0"/>
              <a:t> </a:t>
            </a:r>
            <a:r>
              <a:rPr lang="es-MX" dirty="0" err="1" smtClean="0"/>
              <a:t>Intervals</a:t>
            </a:r>
            <a:endParaRPr lang="en-GB" dirty="0"/>
          </a:p>
        </p:txBody>
      </p:sp>
      <p:sp>
        <p:nvSpPr>
          <p:cNvPr id="7" name="6 Marcador de texto"/>
          <p:cNvSpPr>
            <a:spLocks noGrp="1"/>
          </p:cNvSpPr>
          <p:nvPr>
            <p:ph type="body" idx="1"/>
          </p:nvPr>
        </p:nvSpPr>
        <p:spPr/>
        <p:txBody>
          <a:bodyPr/>
          <a:lstStyle/>
          <a:p>
            <a:endParaRPr lang="en-GB"/>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err="1" smtClean="0"/>
              <a:t>Confidence</a:t>
            </a:r>
            <a:r>
              <a:rPr lang="es-MX" dirty="0" smtClean="0"/>
              <a:t> </a:t>
            </a:r>
            <a:r>
              <a:rPr lang="es-MX" dirty="0" err="1" smtClean="0"/>
              <a:t>intervals</a:t>
            </a:r>
            <a:endParaRPr lang="en-GB" dirty="0"/>
          </a:p>
        </p:txBody>
      </p:sp>
      <p:sp>
        <p:nvSpPr>
          <p:cNvPr id="5" name="4 Marcador de contenido"/>
          <p:cNvSpPr>
            <a:spLocks noGrp="1"/>
          </p:cNvSpPr>
          <p:nvPr>
            <p:ph idx="1"/>
          </p:nvPr>
        </p:nvSpPr>
        <p:spPr/>
        <p:txBody>
          <a:bodyPr>
            <a:normAutofit/>
          </a:bodyPr>
          <a:lstStyle/>
          <a:p>
            <a:r>
              <a:rPr lang="en-GB" dirty="0" smtClean="0"/>
              <a:t>The </a:t>
            </a:r>
            <a:r>
              <a:rPr lang="en-GB" b="1" dirty="0" smtClean="0">
                <a:solidFill>
                  <a:srgbClr val="FF0000"/>
                </a:solidFill>
              </a:rPr>
              <a:t>confidence interval</a:t>
            </a:r>
            <a:r>
              <a:rPr lang="en-GB" dirty="0" smtClean="0"/>
              <a:t> is a range of values which includes the desired true parameter (mean, median, etc) [DuPrelJB2009]</a:t>
            </a:r>
          </a:p>
          <a:p>
            <a:pPr lvl="1"/>
            <a:r>
              <a:rPr lang="en-GB" dirty="0" smtClean="0"/>
              <a:t>Confidence intervals provide an adequately plausible range for the true value related to the measurement of the point estimate. Statements are possible on the direction of the effects, as well as its strength and the presence of a statistically significant result.</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err="1" smtClean="0"/>
              <a:t>Confidence</a:t>
            </a:r>
            <a:r>
              <a:rPr lang="es-MX" dirty="0" smtClean="0"/>
              <a:t> </a:t>
            </a:r>
            <a:r>
              <a:rPr lang="es-MX" dirty="0" err="1" smtClean="0"/>
              <a:t>intervals</a:t>
            </a:r>
            <a:endParaRPr lang="en-GB" dirty="0"/>
          </a:p>
        </p:txBody>
      </p:sp>
      <p:sp>
        <p:nvSpPr>
          <p:cNvPr id="5" name="4 Marcador de contenido"/>
          <p:cNvSpPr>
            <a:spLocks noGrp="1"/>
          </p:cNvSpPr>
          <p:nvPr>
            <p:ph idx="1"/>
          </p:nvPr>
        </p:nvSpPr>
        <p:spPr/>
        <p:txBody>
          <a:bodyPr>
            <a:normAutofit fontScale="92500" lnSpcReduction="20000"/>
          </a:bodyPr>
          <a:lstStyle/>
          <a:p>
            <a:r>
              <a:rPr lang="en-GB" dirty="0" smtClean="0"/>
              <a:t>The </a:t>
            </a:r>
            <a:r>
              <a:rPr lang="en-GB" b="1" dirty="0" smtClean="0">
                <a:solidFill>
                  <a:srgbClr val="FF0000"/>
                </a:solidFill>
              </a:rPr>
              <a:t>confidence interval</a:t>
            </a:r>
            <a:r>
              <a:rPr lang="en-GB" dirty="0" smtClean="0"/>
              <a:t> depends on the sample size, the standard deviation and the level of confidence of the study groups</a:t>
            </a:r>
          </a:p>
          <a:p>
            <a:pPr lvl="1"/>
            <a:endParaRPr lang="es-MX" dirty="0" smtClean="0"/>
          </a:p>
          <a:p>
            <a:pPr lvl="1"/>
            <a:r>
              <a:rPr lang="es-MX" dirty="0" err="1" smtClean="0"/>
              <a:t>Larger</a:t>
            </a:r>
            <a:r>
              <a:rPr lang="es-MX" dirty="0" smtClean="0"/>
              <a:t> </a:t>
            </a:r>
            <a:r>
              <a:rPr lang="es-MX" dirty="0" err="1" smtClean="0"/>
              <a:t>sample</a:t>
            </a:r>
            <a:r>
              <a:rPr lang="es-MX" dirty="0" smtClean="0"/>
              <a:t> </a:t>
            </a:r>
            <a:r>
              <a:rPr lang="es-MX" dirty="0" err="1" smtClean="0"/>
              <a:t>sizes</a:t>
            </a:r>
            <a:r>
              <a:rPr lang="es-MX" dirty="0" smtClean="0"/>
              <a:t> leads </a:t>
            </a:r>
            <a:r>
              <a:rPr lang="es-MX" dirty="0" err="1" smtClean="0"/>
              <a:t>to</a:t>
            </a:r>
            <a:r>
              <a:rPr lang="es-MX" dirty="0" smtClean="0"/>
              <a:t> more </a:t>
            </a:r>
            <a:r>
              <a:rPr lang="es-MX" dirty="0" err="1" smtClean="0"/>
              <a:t>confidence</a:t>
            </a:r>
            <a:r>
              <a:rPr lang="es-MX" dirty="0" smtClean="0"/>
              <a:t>, </a:t>
            </a:r>
            <a:r>
              <a:rPr lang="es-MX" dirty="0" err="1" smtClean="0"/>
              <a:t>i.e.</a:t>
            </a:r>
            <a:r>
              <a:rPr lang="es-MX" dirty="0" smtClean="0"/>
              <a:t> </a:t>
            </a:r>
            <a:r>
              <a:rPr lang="es-MX" dirty="0" err="1" smtClean="0"/>
              <a:t>narrower</a:t>
            </a:r>
            <a:r>
              <a:rPr lang="es-MX" dirty="0" smtClean="0"/>
              <a:t> </a:t>
            </a:r>
            <a:r>
              <a:rPr lang="es-MX" dirty="0" err="1" smtClean="0"/>
              <a:t>confidence</a:t>
            </a:r>
            <a:r>
              <a:rPr lang="es-MX" dirty="0" smtClean="0"/>
              <a:t> </a:t>
            </a:r>
            <a:r>
              <a:rPr lang="es-MX" dirty="0" err="1" smtClean="0"/>
              <a:t>intervals</a:t>
            </a:r>
            <a:r>
              <a:rPr lang="es-MX" dirty="0" smtClean="0"/>
              <a:t>.</a:t>
            </a:r>
          </a:p>
          <a:p>
            <a:pPr lvl="1"/>
            <a:endParaRPr lang="es-MX" dirty="0" smtClean="0"/>
          </a:p>
          <a:p>
            <a:pPr lvl="1"/>
            <a:r>
              <a:rPr lang="es-MX" dirty="0" err="1" smtClean="0"/>
              <a:t>Large</a:t>
            </a:r>
            <a:r>
              <a:rPr lang="es-MX" dirty="0" smtClean="0"/>
              <a:t> </a:t>
            </a:r>
            <a:r>
              <a:rPr lang="es-MX" dirty="0" err="1" smtClean="0"/>
              <a:t>standard</a:t>
            </a:r>
            <a:r>
              <a:rPr lang="es-MX" dirty="0" smtClean="0"/>
              <a:t> </a:t>
            </a:r>
            <a:r>
              <a:rPr lang="es-MX" dirty="0" err="1" smtClean="0"/>
              <a:t>deviations</a:t>
            </a:r>
            <a:r>
              <a:rPr lang="es-MX" dirty="0" smtClean="0"/>
              <a:t> leads </a:t>
            </a:r>
            <a:r>
              <a:rPr lang="es-MX" dirty="0" err="1" smtClean="0"/>
              <a:t>to</a:t>
            </a:r>
            <a:r>
              <a:rPr lang="es-MX" dirty="0" smtClean="0"/>
              <a:t> </a:t>
            </a:r>
            <a:r>
              <a:rPr lang="es-MX" dirty="0" err="1" smtClean="0"/>
              <a:t>higher</a:t>
            </a:r>
            <a:r>
              <a:rPr lang="es-MX" dirty="0" smtClean="0"/>
              <a:t> </a:t>
            </a:r>
            <a:r>
              <a:rPr lang="es-MX" dirty="0" err="1" smtClean="0"/>
              <a:t>uncertainty</a:t>
            </a:r>
            <a:r>
              <a:rPr lang="es-MX" dirty="0" smtClean="0"/>
              <a:t>, </a:t>
            </a:r>
            <a:r>
              <a:rPr lang="es-MX" dirty="0" err="1" smtClean="0"/>
              <a:t>i.e.</a:t>
            </a:r>
            <a:r>
              <a:rPr lang="es-MX" dirty="0" smtClean="0"/>
              <a:t> </a:t>
            </a:r>
            <a:r>
              <a:rPr lang="es-MX" dirty="0" err="1" smtClean="0"/>
              <a:t>wider</a:t>
            </a:r>
            <a:r>
              <a:rPr lang="es-MX" dirty="0" smtClean="0"/>
              <a:t> </a:t>
            </a:r>
            <a:r>
              <a:rPr lang="es-MX" dirty="0" err="1" smtClean="0"/>
              <a:t>confidence</a:t>
            </a:r>
            <a:r>
              <a:rPr lang="es-MX" dirty="0" smtClean="0"/>
              <a:t> </a:t>
            </a:r>
            <a:r>
              <a:rPr lang="es-MX" dirty="0" err="1" smtClean="0"/>
              <a:t>intervals</a:t>
            </a:r>
            <a:r>
              <a:rPr lang="es-MX" dirty="0" smtClean="0"/>
              <a:t>.</a:t>
            </a:r>
            <a:endParaRPr lang="en-GB" dirty="0" smtClean="0"/>
          </a:p>
          <a:p>
            <a:pPr lvl="1"/>
            <a:endParaRPr lang="en-GB" dirty="0" smtClean="0"/>
          </a:p>
          <a:p>
            <a:pPr lvl="1"/>
            <a:r>
              <a:rPr lang="en-GB" dirty="0" smtClean="0"/>
              <a:t>The confidence level of 95% is usually selected. This means that the confidence interval covers the true value in 95 of 100 studies performed</a:t>
            </a:r>
          </a:p>
          <a:p>
            <a:pPr lvl="1"/>
            <a:endParaRPr lang="en-GB"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Confidence</a:t>
            </a:r>
            <a:r>
              <a:rPr lang="es-MX" dirty="0" smtClean="0"/>
              <a:t> </a:t>
            </a:r>
            <a:r>
              <a:rPr lang="es-MX" dirty="0" err="1" smtClean="0"/>
              <a:t>intervals</a:t>
            </a:r>
            <a:r>
              <a:rPr lang="es-MX" dirty="0" smtClean="0"/>
              <a:t> and p-</a:t>
            </a:r>
            <a:r>
              <a:rPr lang="es-MX" dirty="0" err="1" smtClean="0"/>
              <a:t>values</a:t>
            </a:r>
            <a:endParaRPr lang="en-GB" dirty="0"/>
          </a:p>
        </p:txBody>
      </p:sp>
      <p:sp>
        <p:nvSpPr>
          <p:cNvPr id="3" name="2 Marcador de contenido"/>
          <p:cNvSpPr>
            <a:spLocks noGrp="1"/>
          </p:cNvSpPr>
          <p:nvPr>
            <p:ph idx="1"/>
          </p:nvPr>
        </p:nvSpPr>
        <p:spPr/>
        <p:txBody>
          <a:bodyPr>
            <a:normAutofit lnSpcReduction="10000"/>
          </a:bodyPr>
          <a:lstStyle/>
          <a:p>
            <a:r>
              <a:rPr lang="en-GB" dirty="0" smtClean="0"/>
              <a:t>In contrast to </a:t>
            </a:r>
            <a:r>
              <a:rPr lang="en-GB" i="1" dirty="0" smtClean="0"/>
              <a:t>p</a:t>
            </a:r>
            <a:r>
              <a:rPr lang="en-GB" dirty="0" smtClean="0"/>
              <a:t>-values, confidence intervals indicate the direction of the effect studied.</a:t>
            </a:r>
          </a:p>
          <a:p>
            <a:endParaRPr lang="es-MX" dirty="0" smtClean="0"/>
          </a:p>
          <a:p>
            <a:r>
              <a:rPr lang="es-MX" dirty="0" err="1" smtClean="0"/>
              <a:t>Values</a:t>
            </a:r>
            <a:r>
              <a:rPr lang="es-MX" dirty="0" smtClean="0"/>
              <a:t> </a:t>
            </a:r>
            <a:r>
              <a:rPr lang="es-MX" dirty="0" err="1" smtClean="0"/>
              <a:t>outside</a:t>
            </a:r>
            <a:r>
              <a:rPr lang="es-MX" dirty="0" smtClean="0"/>
              <a:t> </a:t>
            </a:r>
            <a:r>
              <a:rPr lang="es-MX" dirty="0" err="1" smtClean="0"/>
              <a:t>confidence</a:t>
            </a:r>
            <a:r>
              <a:rPr lang="es-MX" dirty="0" smtClean="0"/>
              <a:t> </a:t>
            </a:r>
            <a:r>
              <a:rPr lang="es-MX" dirty="0" err="1" smtClean="0"/>
              <a:t>intervals</a:t>
            </a:r>
            <a:r>
              <a:rPr lang="es-MX" dirty="0" smtClean="0"/>
              <a:t> are </a:t>
            </a:r>
            <a:r>
              <a:rPr lang="es-MX" dirty="0" err="1" smtClean="0"/>
              <a:t>not</a:t>
            </a:r>
            <a:r>
              <a:rPr lang="es-MX" dirty="0" smtClean="0"/>
              <a:t> </a:t>
            </a:r>
            <a:r>
              <a:rPr lang="es-MX" dirty="0" err="1" smtClean="0"/>
              <a:t>excluded</a:t>
            </a:r>
            <a:r>
              <a:rPr lang="es-MX" dirty="0" smtClean="0"/>
              <a:t>, </a:t>
            </a:r>
            <a:r>
              <a:rPr lang="es-MX" dirty="0" err="1" smtClean="0"/>
              <a:t>only</a:t>
            </a:r>
            <a:r>
              <a:rPr lang="es-MX" dirty="0" smtClean="0"/>
              <a:t> improbable.</a:t>
            </a:r>
          </a:p>
          <a:p>
            <a:endParaRPr lang="es-MX" dirty="0" smtClean="0"/>
          </a:p>
          <a:p>
            <a:r>
              <a:rPr lang="en-GB" dirty="0" smtClean="0"/>
              <a:t>In contrast to confidence intervals, </a:t>
            </a:r>
            <a:r>
              <a:rPr lang="en-GB" i="1" dirty="0" smtClean="0"/>
              <a:t>p</a:t>
            </a:r>
            <a:r>
              <a:rPr lang="en-GB" dirty="0" smtClean="0"/>
              <a:t>-values give the difference from a previously specified statistical level </a:t>
            </a:r>
            <a:r>
              <a:rPr lang="el-GR" dirty="0" smtClean="0"/>
              <a:t>α</a:t>
            </a:r>
            <a:r>
              <a:rPr lang="es-MX" dirty="0" smtClean="0"/>
              <a:t>.</a:t>
            </a:r>
            <a:endParaRPr lang="en-GB"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Thank</a:t>
            </a:r>
            <a:r>
              <a:rPr lang="es-MX" dirty="0" smtClean="0"/>
              <a:t> </a:t>
            </a:r>
            <a:r>
              <a:rPr lang="es-MX" dirty="0" err="1" smtClean="0"/>
              <a:t>you</a:t>
            </a:r>
            <a:r>
              <a:rPr lang="es-MX" dirty="0" smtClean="0"/>
              <a:t>, ¿</a:t>
            </a:r>
            <a:r>
              <a:rPr lang="es-MX" dirty="0" err="1" smtClean="0"/>
              <a:t>Questions</a:t>
            </a:r>
            <a:r>
              <a:rPr lang="es-MX" dirty="0" smtClean="0"/>
              <a:t>?</a:t>
            </a:r>
            <a:endParaRPr lang="en-GB" dirty="0"/>
          </a:p>
        </p:txBody>
      </p:sp>
      <p:sp>
        <p:nvSpPr>
          <p:cNvPr id="8" name="7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134</a:t>
            </a:fld>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Ground</a:t>
            </a:r>
            <a:r>
              <a:rPr lang="es-MX" dirty="0" smtClean="0"/>
              <a:t> </a:t>
            </a:r>
            <a:r>
              <a:rPr lang="es-MX" dirty="0" err="1" smtClean="0"/>
              <a:t>truth</a:t>
            </a:r>
            <a:endParaRPr lang="en-GB" dirty="0"/>
          </a:p>
        </p:txBody>
      </p:sp>
      <p:sp>
        <p:nvSpPr>
          <p:cNvPr id="3" name="2 Marcador de contenido"/>
          <p:cNvSpPr>
            <a:spLocks noGrp="1"/>
          </p:cNvSpPr>
          <p:nvPr>
            <p:ph idx="1"/>
          </p:nvPr>
        </p:nvSpPr>
        <p:spPr/>
        <p:txBody>
          <a:bodyPr>
            <a:normAutofit fontScale="92500" lnSpcReduction="10000"/>
          </a:bodyPr>
          <a:lstStyle/>
          <a:p>
            <a:r>
              <a:rPr lang="es-MX" b="1" dirty="0" err="1" smtClean="0">
                <a:solidFill>
                  <a:srgbClr val="FF0000"/>
                </a:solidFill>
              </a:rPr>
              <a:t>Synthetic</a:t>
            </a:r>
            <a:r>
              <a:rPr lang="es-MX" b="1" dirty="0" smtClean="0">
                <a:solidFill>
                  <a:srgbClr val="FF0000"/>
                </a:solidFill>
              </a:rPr>
              <a:t> </a:t>
            </a:r>
            <a:r>
              <a:rPr lang="es-MX" b="1" dirty="0" err="1" smtClean="0">
                <a:solidFill>
                  <a:srgbClr val="FF0000"/>
                </a:solidFill>
              </a:rPr>
              <a:t>ground</a:t>
            </a:r>
            <a:r>
              <a:rPr lang="es-MX" b="1" dirty="0" smtClean="0">
                <a:solidFill>
                  <a:srgbClr val="FF0000"/>
                </a:solidFill>
              </a:rPr>
              <a:t> </a:t>
            </a:r>
            <a:r>
              <a:rPr lang="es-MX" b="1" dirty="0" err="1" smtClean="0">
                <a:solidFill>
                  <a:srgbClr val="FF0000"/>
                </a:solidFill>
              </a:rPr>
              <a:t>truth</a:t>
            </a:r>
            <a:r>
              <a:rPr lang="es-MX" dirty="0" smtClean="0"/>
              <a:t>:</a:t>
            </a:r>
          </a:p>
          <a:p>
            <a:pPr lvl="1"/>
            <a:r>
              <a:rPr lang="es-MX" dirty="0" err="1" smtClean="0"/>
              <a:t>Although</a:t>
            </a:r>
            <a:r>
              <a:rPr lang="es-MX" dirty="0" smtClean="0"/>
              <a:t> </a:t>
            </a:r>
            <a:r>
              <a:rPr lang="es-MX" dirty="0" err="1" smtClean="0"/>
              <a:t>being</a:t>
            </a:r>
            <a:r>
              <a:rPr lang="es-MX" dirty="0" smtClean="0"/>
              <a:t> </a:t>
            </a:r>
            <a:r>
              <a:rPr lang="es-MX" dirty="0" err="1" smtClean="0"/>
              <a:t>able</a:t>
            </a:r>
            <a:r>
              <a:rPr lang="es-MX" dirty="0" smtClean="0"/>
              <a:t> </a:t>
            </a:r>
            <a:r>
              <a:rPr lang="es-MX" dirty="0" err="1" smtClean="0"/>
              <a:t>to</a:t>
            </a:r>
            <a:r>
              <a:rPr lang="es-MX" dirty="0" smtClean="0"/>
              <a:t> </a:t>
            </a:r>
            <a:r>
              <a:rPr lang="es-MX" dirty="0" err="1" smtClean="0"/>
              <a:t>generate</a:t>
            </a:r>
            <a:r>
              <a:rPr lang="es-MX" dirty="0" smtClean="0"/>
              <a:t> </a:t>
            </a:r>
            <a:r>
              <a:rPr lang="es-MX" dirty="0" err="1" smtClean="0"/>
              <a:t>synthetic</a:t>
            </a:r>
            <a:r>
              <a:rPr lang="es-MX" dirty="0" smtClean="0"/>
              <a:t> </a:t>
            </a:r>
            <a:r>
              <a:rPr lang="es-MX" dirty="0" err="1" smtClean="0"/>
              <a:t>ground</a:t>
            </a:r>
            <a:r>
              <a:rPr lang="es-MX" dirty="0" smtClean="0"/>
              <a:t> </a:t>
            </a:r>
            <a:r>
              <a:rPr lang="es-MX" dirty="0" err="1" smtClean="0"/>
              <a:t>truth</a:t>
            </a:r>
            <a:r>
              <a:rPr lang="es-MX" dirty="0" smtClean="0"/>
              <a:t> </a:t>
            </a:r>
            <a:r>
              <a:rPr lang="es-MX" dirty="0" err="1" smtClean="0"/>
              <a:t>means</a:t>
            </a:r>
            <a:r>
              <a:rPr lang="es-MX" dirty="0" smtClean="0"/>
              <a:t> </a:t>
            </a:r>
            <a:r>
              <a:rPr lang="es-MX" dirty="0" err="1" smtClean="0"/>
              <a:t>that</a:t>
            </a:r>
            <a:r>
              <a:rPr lang="es-MX" dirty="0" smtClean="0"/>
              <a:t> </a:t>
            </a:r>
            <a:r>
              <a:rPr lang="es-MX" dirty="0" err="1" smtClean="0"/>
              <a:t>you</a:t>
            </a:r>
            <a:r>
              <a:rPr lang="es-MX" dirty="0" smtClean="0"/>
              <a:t> are </a:t>
            </a:r>
            <a:r>
              <a:rPr lang="es-MX" dirty="0" err="1" smtClean="0"/>
              <a:t>truly</a:t>
            </a:r>
            <a:r>
              <a:rPr lang="es-MX" dirty="0" smtClean="0"/>
              <a:t> in </a:t>
            </a:r>
            <a:r>
              <a:rPr lang="es-MX" dirty="0" err="1" smtClean="0"/>
              <a:t>posession</a:t>
            </a:r>
            <a:r>
              <a:rPr lang="es-MX" dirty="0" smtClean="0"/>
              <a:t> of </a:t>
            </a:r>
            <a:r>
              <a:rPr lang="es-MX" dirty="0" err="1" smtClean="0"/>
              <a:t>the</a:t>
            </a:r>
            <a:r>
              <a:rPr lang="es-MX" dirty="0" smtClean="0"/>
              <a:t> </a:t>
            </a:r>
            <a:r>
              <a:rPr lang="es-MX" dirty="0" err="1" smtClean="0"/>
              <a:t>ground</a:t>
            </a:r>
            <a:r>
              <a:rPr lang="es-MX" dirty="0" smtClean="0"/>
              <a:t> </a:t>
            </a:r>
            <a:r>
              <a:rPr lang="es-MX" dirty="0" err="1" smtClean="0"/>
              <a:t>truth</a:t>
            </a:r>
            <a:r>
              <a:rPr lang="es-MX" dirty="0" smtClean="0"/>
              <a:t>, </a:t>
            </a:r>
            <a:r>
              <a:rPr lang="es-MX" dirty="0" err="1" smtClean="0"/>
              <a:t>this</a:t>
            </a:r>
            <a:r>
              <a:rPr lang="es-MX" dirty="0" smtClean="0"/>
              <a:t> </a:t>
            </a:r>
            <a:r>
              <a:rPr lang="es-MX" dirty="0" err="1" smtClean="0"/>
              <a:t>is</a:t>
            </a:r>
            <a:r>
              <a:rPr lang="es-MX" dirty="0" smtClean="0"/>
              <a:t> </a:t>
            </a:r>
            <a:r>
              <a:rPr lang="es-MX" dirty="0" err="1" smtClean="0"/>
              <a:t>not</a:t>
            </a:r>
            <a:r>
              <a:rPr lang="es-MX" dirty="0" smtClean="0"/>
              <a:t> </a:t>
            </a:r>
            <a:r>
              <a:rPr lang="es-MX" dirty="0" err="1" smtClean="0"/>
              <a:t>exempt</a:t>
            </a:r>
            <a:r>
              <a:rPr lang="es-MX" dirty="0" smtClean="0"/>
              <a:t> of </a:t>
            </a:r>
            <a:r>
              <a:rPr lang="es-MX" dirty="0" err="1" smtClean="0"/>
              <a:t>problems</a:t>
            </a:r>
            <a:r>
              <a:rPr lang="es-MX" dirty="0" smtClean="0"/>
              <a:t>;</a:t>
            </a:r>
          </a:p>
          <a:p>
            <a:pPr lvl="1"/>
            <a:endParaRPr lang="es-MX" dirty="0" smtClean="0"/>
          </a:p>
          <a:p>
            <a:pPr lvl="1"/>
            <a:r>
              <a:rPr lang="es-MX" dirty="0" smtClean="0"/>
              <a:t>“</a:t>
            </a:r>
            <a:r>
              <a:rPr lang="en-GB" dirty="0" smtClean="0"/>
              <a:t>ground-truth data made by hand is usually inefficient and hard to compare from one’s work to another</a:t>
            </a:r>
            <a:r>
              <a:rPr lang="es-MX" dirty="0" smtClean="0"/>
              <a:t>” [</a:t>
            </a:r>
            <a:r>
              <a:rPr lang="es-MX" dirty="0" err="1" smtClean="0"/>
              <a:t>Jun-qiang</a:t>
            </a:r>
            <a:r>
              <a:rPr lang="es-MX" dirty="0" smtClean="0"/>
              <a:t> et al (2011), </a:t>
            </a:r>
            <a:r>
              <a:rPr lang="en-GB" dirty="0" smtClean="0"/>
              <a:t>The Journal of China Universities of Posts and Telecommunications, 18(Suppl. 1): 106-111</a:t>
            </a:r>
            <a:r>
              <a:rPr lang="es-MX" dirty="0" smtClean="0"/>
              <a:t>]</a:t>
            </a:r>
          </a:p>
          <a:p>
            <a:pPr lvl="2"/>
            <a:r>
              <a:rPr lang="es-MX" dirty="0" smtClean="0"/>
              <a:t>NOTE: </a:t>
            </a:r>
            <a:r>
              <a:rPr lang="es-MX" dirty="0" err="1" smtClean="0"/>
              <a:t>Here</a:t>
            </a:r>
            <a:r>
              <a:rPr lang="es-MX" dirty="0" smtClean="0"/>
              <a:t> </a:t>
            </a:r>
            <a:r>
              <a:rPr lang="es-MX" dirty="0" err="1" smtClean="0"/>
              <a:t>the</a:t>
            </a:r>
            <a:r>
              <a:rPr lang="es-MX" dirty="0" smtClean="0"/>
              <a:t> </a:t>
            </a:r>
            <a:r>
              <a:rPr lang="es-MX" dirty="0" err="1" smtClean="0"/>
              <a:t>authors</a:t>
            </a:r>
            <a:r>
              <a:rPr lang="es-MX" dirty="0" smtClean="0"/>
              <a:t> are </a:t>
            </a:r>
            <a:r>
              <a:rPr lang="es-MX" dirty="0" err="1" smtClean="0"/>
              <a:t>referring</a:t>
            </a:r>
            <a:r>
              <a:rPr lang="es-MX" dirty="0" smtClean="0"/>
              <a:t> </a:t>
            </a:r>
            <a:r>
              <a:rPr lang="es-MX" dirty="0" err="1" smtClean="0"/>
              <a:t>strictly</a:t>
            </a:r>
            <a:r>
              <a:rPr lang="es-MX" dirty="0" smtClean="0"/>
              <a:t> </a:t>
            </a:r>
            <a:r>
              <a:rPr lang="es-MX" dirty="0" err="1" smtClean="0"/>
              <a:t>to</a:t>
            </a:r>
            <a:r>
              <a:rPr lang="es-MX" dirty="0" smtClean="0"/>
              <a:t> </a:t>
            </a:r>
            <a:r>
              <a:rPr lang="es-MX" dirty="0" err="1" smtClean="0"/>
              <a:t>information</a:t>
            </a:r>
            <a:r>
              <a:rPr lang="es-MX" dirty="0" smtClean="0"/>
              <a:t> </a:t>
            </a:r>
            <a:r>
              <a:rPr lang="es-MX" dirty="0" err="1" smtClean="0"/>
              <a:t>collected</a:t>
            </a:r>
            <a:r>
              <a:rPr lang="es-MX" dirty="0" smtClean="0"/>
              <a:t> </a:t>
            </a:r>
            <a:r>
              <a:rPr lang="es-MX" dirty="0" err="1" smtClean="0"/>
              <a:t>on</a:t>
            </a:r>
            <a:r>
              <a:rPr lang="es-MX" dirty="0" smtClean="0"/>
              <a:t> </a:t>
            </a:r>
            <a:r>
              <a:rPr lang="es-MX" dirty="0" err="1" smtClean="0"/>
              <a:t>location</a:t>
            </a:r>
            <a:r>
              <a:rPr lang="es-MX" dirty="0" smtClean="0"/>
              <a:t> </a:t>
            </a:r>
            <a:r>
              <a:rPr lang="es-MX" dirty="0" err="1" smtClean="0"/>
              <a:t>by</a:t>
            </a:r>
            <a:r>
              <a:rPr lang="es-MX" dirty="0" smtClean="0"/>
              <a:t> a </a:t>
            </a:r>
            <a:r>
              <a:rPr lang="es-MX" dirty="0" err="1" smtClean="0"/>
              <a:t>researcher</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14</a:t>
            </a:fld>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GOLD Standard</a:t>
            </a:r>
            <a:endParaRPr lang="en-GB" dirty="0"/>
          </a:p>
        </p:txBody>
      </p:sp>
      <p:sp>
        <p:nvSpPr>
          <p:cNvPr id="3" name="2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9D47FA49-6789-4F23-9C3E-C57EAEE2D45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15</a:t>
            </a:fld>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err="1" smtClean="0"/>
              <a:t>Gold</a:t>
            </a:r>
            <a:r>
              <a:rPr lang="es-ES" dirty="0" smtClean="0"/>
              <a:t> </a:t>
            </a:r>
            <a:r>
              <a:rPr lang="es-ES" dirty="0" err="1" smtClean="0"/>
              <a:t>standard</a:t>
            </a:r>
            <a:endParaRPr lang="es-ES" dirty="0"/>
          </a:p>
        </p:txBody>
      </p:sp>
      <p:sp>
        <p:nvSpPr>
          <p:cNvPr id="5" name="Content Placeholder 4"/>
          <p:cNvSpPr>
            <a:spLocks noGrp="1"/>
          </p:cNvSpPr>
          <p:nvPr>
            <p:ph idx="1"/>
          </p:nvPr>
        </p:nvSpPr>
        <p:spPr/>
        <p:txBody>
          <a:bodyPr>
            <a:normAutofit lnSpcReduction="10000"/>
          </a:bodyPr>
          <a:lstStyle/>
          <a:p>
            <a:r>
              <a:rPr lang="es-MX" dirty="0" err="1" smtClean="0"/>
              <a:t>The</a:t>
            </a:r>
            <a:r>
              <a:rPr lang="es-MX" dirty="0" smtClean="0"/>
              <a:t> </a:t>
            </a:r>
            <a:r>
              <a:rPr lang="es-MX" b="1" dirty="0" err="1" smtClean="0">
                <a:solidFill>
                  <a:srgbClr val="FF0000"/>
                </a:solidFill>
              </a:rPr>
              <a:t>gold</a:t>
            </a:r>
            <a:r>
              <a:rPr lang="es-MX" b="1" dirty="0" smtClean="0">
                <a:solidFill>
                  <a:srgbClr val="FF0000"/>
                </a:solidFill>
              </a:rPr>
              <a:t> </a:t>
            </a:r>
            <a:r>
              <a:rPr lang="es-MX" b="1" dirty="0" err="1" smtClean="0">
                <a:solidFill>
                  <a:srgbClr val="FF0000"/>
                </a:solidFill>
              </a:rPr>
              <a:t>standard</a:t>
            </a:r>
            <a:r>
              <a:rPr lang="es-MX" dirty="0" smtClean="0"/>
              <a:t> </a:t>
            </a:r>
            <a:r>
              <a:rPr lang="es-MX" dirty="0" err="1" smtClean="0"/>
              <a:t>refers</a:t>
            </a:r>
            <a:r>
              <a:rPr lang="es-MX" dirty="0" smtClean="0"/>
              <a:t> </a:t>
            </a:r>
            <a:r>
              <a:rPr lang="es-MX" dirty="0" err="1" smtClean="0"/>
              <a:t>to</a:t>
            </a:r>
            <a:r>
              <a:rPr lang="es-MX" dirty="0" smtClean="0"/>
              <a:t> a test, </a:t>
            </a:r>
            <a:r>
              <a:rPr lang="es-MX" dirty="0" err="1" smtClean="0"/>
              <a:t>metric</a:t>
            </a:r>
            <a:r>
              <a:rPr lang="es-MX" dirty="0" smtClean="0"/>
              <a:t>, </a:t>
            </a:r>
            <a:r>
              <a:rPr lang="es-MX" dirty="0" err="1" smtClean="0"/>
              <a:t>or</a:t>
            </a:r>
            <a:r>
              <a:rPr lang="es-MX" dirty="0" smtClean="0"/>
              <a:t> </a:t>
            </a:r>
            <a:r>
              <a:rPr lang="es-MX" dirty="0" err="1" smtClean="0"/>
              <a:t>model</a:t>
            </a:r>
            <a:r>
              <a:rPr lang="es-MX" dirty="0" smtClean="0"/>
              <a:t> </a:t>
            </a:r>
            <a:r>
              <a:rPr lang="es-MX" dirty="0" err="1" smtClean="0"/>
              <a:t>that</a:t>
            </a:r>
            <a:r>
              <a:rPr lang="es-MX" dirty="0" smtClean="0"/>
              <a:t> </a:t>
            </a:r>
            <a:r>
              <a:rPr lang="es-MX" dirty="0" err="1" smtClean="0"/>
              <a:t>is</a:t>
            </a:r>
            <a:r>
              <a:rPr lang="es-MX" dirty="0" smtClean="0"/>
              <a:t> </a:t>
            </a:r>
            <a:r>
              <a:rPr lang="es-MX" dirty="0" err="1" smtClean="0"/>
              <a:t>widely</a:t>
            </a:r>
            <a:r>
              <a:rPr lang="es-MX" dirty="0" smtClean="0"/>
              <a:t> </a:t>
            </a:r>
            <a:r>
              <a:rPr lang="es-MX" dirty="0" err="1" smtClean="0"/>
              <a:t>accepted</a:t>
            </a:r>
            <a:r>
              <a:rPr lang="es-MX" dirty="0" smtClean="0"/>
              <a:t> </a:t>
            </a:r>
            <a:r>
              <a:rPr lang="es-MX" dirty="0" err="1" smtClean="0"/>
              <a:t>by</a:t>
            </a:r>
            <a:r>
              <a:rPr lang="es-MX" dirty="0" smtClean="0"/>
              <a:t> </a:t>
            </a:r>
            <a:r>
              <a:rPr lang="es-MX" dirty="0" err="1" smtClean="0"/>
              <a:t>the</a:t>
            </a:r>
            <a:r>
              <a:rPr lang="es-MX" dirty="0" smtClean="0"/>
              <a:t> </a:t>
            </a:r>
            <a:r>
              <a:rPr lang="es-MX" dirty="0" err="1" smtClean="0"/>
              <a:t>community</a:t>
            </a:r>
            <a:r>
              <a:rPr lang="es-MX" dirty="0" smtClean="0"/>
              <a:t> as a </a:t>
            </a:r>
            <a:r>
              <a:rPr lang="es-MX" dirty="0" err="1" smtClean="0"/>
              <a:t>currently</a:t>
            </a:r>
            <a:r>
              <a:rPr lang="es-MX" dirty="0" smtClean="0"/>
              <a:t> </a:t>
            </a:r>
            <a:r>
              <a:rPr lang="es-MX" dirty="0" err="1" smtClean="0"/>
              <a:t>valid</a:t>
            </a:r>
            <a:r>
              <a:rPr lang="es-MX" dirty="0" smtClean="0"/>
              <a:t> </a:t>
            </a:r>
            <a:r>
              <a:rPr lang="es-MX" dirty="0" err="1" smtClean="0"/>
              <a:t>representation</a:t>
            </a:r>
            <a:r>
              <a:rPr lang="es-MX" dirty="0" smtClean="0"/>
              <a:t> of </a:t>
            </a:r>
            <a:r>
              <a:rPr lang="es-MX" dirty="0" err="1" smtClean="0"/>
              <a:t>the</a:t>
            </a:r>
            <a:r>
              <a:rPr lang="es-MX" dirty="0" smtClean="0"/>
              <a:t> </a:t>
            </a:r>
            <a:r>
              <a:rPr lang="es-MX" dirty="0" err="1" smtClean="0"/>
              <a:t>reality</a:t>
            </a:r>
            <a:r>
              <a:rPr lang="es-MX" dirty="0" smtClean="0"/>
              <a:t>. [</a:t>
            </a:r>
            <a:r>
              <a:rPr lang="es-MX" dirty="0" err="1" smtClean="0"/>
              <a:t>Self</a:t>
            </a:r>
            <a:r>
              <a:rPr lang="es-MX" dirty="0" smtClean="0"/>
              <a:t> </a:t>
            </a:r>
            <a:r>
              <a:rPr lang="es-MX" dirty="0" err="1" smtClean="0"/>
              <a:t>definition</a:t>
            </a:r>
            <a:r>
              <a:rPr lang="es-MX" dirty="0" smtClean="0"/>
              <a:t>]</a:t>
            </a:r>
          </a:p>
          <a:p>
            <a:endParaRPr lang="es-MX" dirty="0" smtClean="0"/>
          </a:p>
          <a:p>
            <a:r>
              <a:rPr lang="es-MX" dirty="0" err="1" smtClean="0"/>
              <a:t>Other</a:t>
            </a:r>
            <a:r>
              <a:rPr lang="es-MX" dirty="0" smtClean="0"/>
              <a:t> </a:t>
            </a:r>
            <a:r>
              <a:rPr lang="es-MX" dirty="0" err="1" smtClean="0"/>
              <a:t>definitions</a:t>
            </a:r>
            <a:r>
              <a:rPr lang="es-MX" dirty="0" smtClean="0"/>
              <a:t>:</a:t>
            </a:r>
          </a:p>
          <a:p>
            <a:pPr lvl="1"/>
            <a:r>
              <a:rPr lang="es-MX" dirty="0" smtClean="0"/>
              <a:t>“</a:t>
            </a:r>
            <a:r>
              <a:rPr lang="en-GB" dirty="0" smtClean="0"/>
              <a:t>another measure that has been used and accepted in the field” [Young et al 1995, Arch Phys Med </a:t>
            </a:r>
            <a:r>
              <a:rPr lang="en-GB" dirty="0" err="1" smtClean="0"/>
              <a:t>Rehabil</a:t>
            </a:r>
            <a:r>
              <a:rPr lang="en-GB" dirty="0" smtClean="0"/>
              <a:t> 76:913-918]</a:t>
            </a:r>
          </a:p>
          <a:p>
            <a:pPr lvl="2"/>
            <a:r>
              <a:rPr lang="es-MX" dirty="0" err="1" smtClean="0"/>
              <a:t>Relatively</a:t>
            </a:r>
            <a:r>
              <a:rPr lang="es-MX" dirty="0" smtClean="0"/>
              <a:t> </a:t>
            </a:r>
            <a:r>
              <a:rPr lang="es-MX" dirty="0" err="1" smtClean="0"/>
              <a:t>close</a:t>
            </a:r>
            <a:r>
              <a:rPr lang="es-MX" dirty="0" smtClean="0"/>
              <a:t> </a:t>
            </a:r>
            <a:r>
              <a:rPr lang="es-MX" dirty="0" err="1" smtClean="0"/>
              <a:t>to</a:t>
            </a:r>
            <a:r>
              <a:rPr lang="es-MX" dirty="0" smtClean="0"/>
              <a:t> mine.</a:t>
            </a:r>
          </a:p>
          <a:p>
            <a:endParaRPr lang="en-US" dirty="0"/>
          </a:p>
        </p:txBody>
      </p:sp>
      <p:sp>
        <p:nvSpPr>
          <p:cNvPr id="6" name="Date Placeholder 5"/>
          <p:cNvSpPr>
            <a:spLocks noGrp="1"/>
          </p:cNvSpPr>
          <p:nvPr>
            <p:ph type="dt" sz="half" idx="10"/>
          </p:nvPr>
        </p:nvSpPr>
        <p:spPr/>
        <p:txBody>
          <a:bodyPr/>
          <a:lstStyle/>
          <a:p>
            <a:fld id="{B2DD1E57-CDDD-4023-B2EE-26F1099D9FC7}" type="datetime1">
              <a:rPr lang="es-ES" smtClean="0"/>
              <a:pPr/>
              <a:t>24/08/2014</a:t>
            </a:fld>
            <a:endParaRPr lang="es-ES"/>
          </a:p>
        </p:txBody>
      </p:sp>
      <p:sp>
        <p:nvSpPr>
          <p:cNvPr id="7" name="Slide Number Placeholder 6"/>
          <p:cNvSpPr>
            <a:spLocks noGrp="1"/>
          </p:cNvSpPr>
          <p:nvPr>
            <p:ph type="sldNum" sz="quarter" idx="12"/>
          </p:nvPr>
        </p:nvSpPr>
        <p:spPr/>
        <p:txBody>
          <a:bodyPr/>
          <a:lstStyle/>
          <a:p>
            <a:fld id="{1B6A98DE-B0C0-4510-8517-23F285C36BE2}" type="slidenum">
              <a:rPr lang="es-ES" smtClean="0"/>
              <a:pPr/>
              <a:t>16</a:t>
            </a:fld>
            <a:endParaRPr lang="es-ES"/>
          </a:p>
        </p:txBody>
      </p:sp>
      <p:sp>
        <p:nvSpPr>
          <p:cNvPr id="8" name="Footer Placeholder 7"/>
          <p:cNvSpPr>
            <a:spLocks noGrp="1"/>
          </p:cNvSpPr>
          <p:nvPr>
            <p:ph type="ftr" sz="quarter" idx="11"/>
          </p:nvPr>
        </p:nvSpPr>
        <p:spPr/>
        <p:txBody>
          <a:bodyPr/>
          <a:lstStyle/>
          <a:p>
            <a:r>
              <a:rPr lang="en-US" smtClean="0"/>
              <a:t>INAOE</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Gold</a:t>
            </a:r>
            <a:r>
              <a:rPr lang="es-MX" dirty="0" smtClean="0"/>
              <a:t> </a:t>
            </a:r>
            <a:r>
              <a:rPr lang="es-MX" dirty="0" err="1" smtClean="0"/>
              <a:t>standard</a:t>
            </a:r>
            <a:endParaRPr lang="en-GB" dirty="0"/>
          </a:p>
        </p:txBody>
      </p:sp>
      <p:sp>
        <p:nvSpPr>
          <p:cNvPr id="3" name="2 Marcador de contenido"/>
          <p:cNvSpPr>
            <a:spLocks noGrp="1"/>
          </p:cNvSpPr>
          <p:nvPr>
            <p:ph idx="1"/>
          </p:nvPr>
        </p:nvSpPr>
        <p:spPr/>
        <p:txBody>
          <a:bodyPr>
            <a:normAutofit fontScale="92500" lnSpcReduction="10000"/>
          </a:bodyPr>
          <a:lstStyle/>
          <a:p>
            <a:r>
              <a:rPr lang="es-MX" dirty="0" smtClean="0"/>
              <a:t>More </a:t>
            </a:r>
            <a:r>
              <a:rPr lang="es-MX" dirty="0" err="1" smtClean="0"/>
              <a:t>alternative</a:t>
            </a:r>
            <a:r>
              <a:rPr lang="es-MX" dirty="0" smtClean="0"/>
              <a:t> </a:t>
            </a:r>
            <a:r>
              <a:rPr lang="es-MX" dirty="0" err="1" smtClean="0"/>
              <a:t>definitions</a:t>
            </a:r>
            <a:r>
              <a:rPr lang="es-MX" dirty="0" smtClean="0"/>
              <a:t> :</a:t>
            </a:r>
          </a:p>
          <a:p>
            <a:pPr lvl="1"/>
            <a:r>
              <a:rPr lang="en-GB" dirty="0" smtClean="0"/>
              <a:t>“a relatively irrefutable standard that constitutes </a:t>
            </a:r>
            <a:r>
              <a:rPr lang="en-GB" dirty="0" smtClean="0">
                <a:solidFill>
                  <a:srgbClr val="0070C0"/>
                </a:solidFill>
              </a:rPr>
              <a:t>recognized and accepted evidence</a:t>
            </a:r>
            <a:r>
              <a:rPr lang="en-GB" dirty="0" smtClean="0"/>
              <a:t> that a certain disease exists.” [Brown et al 1996, NEJM 335(14):1049-1053]</a:t>
            </a:r>
          </a:p>
          <a:p>
            <a:pPr lvl="2"/>
            <a:r>
              <a:rPr lang="es-MX" dirty="0" smtClean="0"/>
              <a:t>¡</a:t>
            </a:r>
            <a:r>
              <a:rPr lang="es-MX" dirty="0" err="1" smtClean="0"/>
              <a:t>Very</a:t>
            </a:r>
            <a:r>
              <a:rPr lang="es-MX" dirty="0" smtClean="0"/>
              <a:t> </a:t>
            </a:r>
            <a:r>
              <a:rPr lang="es-MX" dirty="0" err="1" smtClean="0"/>
              <a:t>good</a:t>
            </a:r>
            <a:r>
              <a:rPr lang="es-MX" dirty="0" smtClean="0"/>
              <a:t>! ...</a:t>
            </a:r>
            <a:r>
              <a:rPr lang="es-MX" dirty="0" err="1" smtClean="0"/>
              <a:t>shouldn’t</a:t>
            </a:r>
            <a:r>
              <a:rPr lang="es-MX" dirty="0" smtClean="0"/>
              <a:t> </a:t>
            </a:r>
            <a:r>
              <a:rPr lang="es-MX" dirty="0" err="1" smtClean="0"/>
              <a:t>it</a:t>
            </a:r>
            <a:r>
              <a:rPr lang="es-MX" dirty="0" smtClean="0"/>
              <a:t> </a:t>
            </a:r>
            <a:r>
              <a:rPr lang="es-MX" dirty="0" err="1" smtClean="0"/>
              <a:t>was</a:t>
            </a:r>
            <a:r>
              <a:rPr lang="es-MX" dirty="0" smtClean="0"/>
              <a:t> </a:t>
            </a:r>
            <a:r>
              <a:rPr lang="es-MX" dirty="0" err="1" smtClean="0"/>
              <a:t>because</a:t>
            </a:r>
            <a:r>
              <a:rPr lang="es-MX" dirty="0" smtClean="0"/>
              <a:t> </a:t>
            </a:r>
            <a:r>
              <a:rPr lang="es-MX" dirty="0" err="1" smtClean="0"/>
              <a:t>they</a:t>
            </a:r>
            <a:r>
              <a:rPr lang="es-MX" dirty="0" smtClean="0"/>
              <a:t> use </a:t>
            </a:r>
            <a:r>
              <a:rPr lang="es-MX" dirty="0" err="1" smtClean="0"/>
              <a:t>the</a:t>
            </a:r>
            <a:r>
              <a:rPr lang="es-MX" dirty="0" smtClean="0"/>
              <a:t> </a:t>
            </a:r>
            <a:r>
              <a:rPr lang="es-MX" dirty="0" err="1" smtClean="0"/>
              <a:t>word</a:t>
            </a:r>
            <a:r>
              <a:rPr lang="es-MX" dirty="0" smtClean="0"/>
              <a:t> “</a:t>
            </a:r>
            <a:r>
              <a:rPr lang="es-MX" dirty="0" err="1" smtClean="0"/>
              <a:t>standard</a:t>
            </a:r>
            <a:r>
              <a:rPr lang="es-MX" dirty="0" smtClean="0"/>
              <a:t>” </a:t>
            </a:r>
            <a:r>
              <a:rPr lang="es-MX" dirty="0" err="1" smtClean="0"/>
              <a:t>to</a:t>
            </a:r>
            <a:r>
              <a:rPr lang="es-MX" dirty="0" smtClean="0"/>
              <a:t> define “</a:t>
            </a:r>
            <a:r>
              <a:rPr lang="es-MX" dirty="0" err="1" smtClean="0"/>
              <a:t>standard</a:t>
            </a:r>
            <a:r>
              <a:rPr lang="es-MX" dirty="0" smtClean="0"/>
              <a:t>”.</a:t>
            </a:r>
          </a:p>
          <a:p>
            <a:pPr lvl="2"/>
            <a:r>
              <a:rPr lang="es-MX" dirty="0" smtClean="0"/>
              <a:t>…</a:t>
            </a:r>
            <a:r>
              <a:rPr lang="es-MX" dirty="0" err="1" smtClean="0"/>
              <a:t>yet</a:t>
            </a:r>
            <a:r>
              <a:rPr lang="es-MX" dirty="0" smtClean="0"/>
              <a:t>, </a:t>
            </a:r>
            <a:r>
              <a:rPr lang="es-MX" dirty="0" err="1" smtClean="0"/>
              <a:t>it</a:t>
            </a:r>
            <a:r>
              <a:rPr lang="es-MX" dirty="0" smtClean="0"/>
              <a:t> </a:t>
            </a:r>
            <a:r>
              <a:rPr lang="es-MX" dirty="0" err="1" smtClean="0"/>
              <a:t>is</a:t>
            </a:r>
            <a:r>
              <a:rPr lang="es-MX" dirty="0" smtClean="0"/>
              <a:t> NEJM!</a:t>
            </a:r>
          </a:p>
          <a:p>
            <a:pPr lvl="1"/>
            <a:endParaRPr lang="es-MX" dirty="0" smtClean="0"/>
          </a:p>
          <a:p>
            <a:pPr lvl="1"/>
            <a:r>
              <a:rPr lang="es-MX" dirty="0" smtClean="0"/>
              <a:t>“</a:t>
            </a:r>
            <a:r>
              <a:rPr lang="en-GB" dirty="0" smtClean="0"/>
              <a:t>a benchmark that is regarded as definitive” [Noel et al 2009, ATM]</a:t>
            </a:r>
          </a:p>
          <a:p>
            <a:pPr lvl="2"/>
            <a:r>
              <a:rPr lang="es-MX" dirty="0" smtClean="0"/>
              <a:t>No </a:t>
            </a:r>
            <a:r>
              <a:rPr lang="es-MX" dirty="0" err="1" smtClean="0"/>
              <a:t>gold</a:t>
            </a:r>
            <a:r>
              <a:rPr lang="es-MX" dirty="0" smtClean="0"/>
              <a:t> </a:t>
            </a:r>
            <a:r>
              <a:rPr lang="es-MX" dirty="0" err="1" smtClean="0"/>
              <a:t>standard</a:t>
            </a:r>
            <a:r>
              <a:rPr lang="es-MX" dirty="0" smtClean="0"/>
              <a:t> </a:t>
            </a:r>
            <a:r>
              <a:rPr lang="es-MX" dirty="0" err="1" smtClean="0"/>
              <a:t>is</a:t>
            </a:r>
            <a:r>
              <a:rPr lang="es-MX" dirty="0" smtClean="0"/>
              <a:t> </a:t>
            </a:r>
            <a:r>
              <a:rPr lang="es-MX" dirty="0" err="1" smtClean="0"/>
              <a:t>definitive</a:t>
            </a:r>
            <a:r>
              <a:rPr lang="es-MX" dirty="0" smtClean="0"/>
              <a:t>; </a:t>
            </a:r>
            <a:r>
              <a:rPr lang="es-MX" dirty="0" err="1" smtClean="0"/>
              <a:t>only</a:t>
            </a:r>
            <a:r>
              <a:rPr lang="es-MX" dirty="0" smtClean="0"/>
              <a:t> </a:t>
            </a:r>
            <a:r>
              <a:rPr lang="es-MX" dirty="0" err="1" smtClean="0"/>
              <a:t>until</a:t>
            </a:r>
            <a:r>
              <a:rPr lang="es-MX" dirty="0" smtClean="0"/>
              <a:t> </a:t>
            </a:r>
            <a:r>
              <a:rPr lang="es-MX" dirty="0" err="1" smtClean="0"/>
              <a:t>we</a:t>
            </a:r>
            <a:r>
              <a:rPr lang="es-MX" dirty="0" smtClean="0"/>
              <a:t> </a:t>
            </a:r>
            <a:r>
              <a:rPr lang="es-MX" dirty="0" err="1" smtClean="0"/>
              <a:t>get</a:t>
            </a:r>
            <a:r>
              <a:rPr lang="es-MX" dirty="0" smtClean="0"/>
              <a:t> a more </a:t>
            </a:r>
            <a:r>
              <a:rPr lang="es-MX" dirty="0" err="1" smtClean="0"/>
              <a:t>accurate</a:t>
            </a:r>
            <a:r>
              <a:rPr lang="es-MX" dirty="0" smtClean="0"/>
              <a:t> </a:t>
            </a:r>
            <a:r>
              <a:rPr lang="es-MX" dirty="0" err="1" smtClean="0"/>
              <a:t>one</a:t>
            </a:r>
            <a:r>
              <a:rPr lang="es-MX" dirty="0" smtClean="0"/>
              <a:t>…</a:t>
            </a:r>
          </a:p>
          <a:p>
            <a:pPr lvl="2"/>
            <a:endParaRPr lang="es-MX" dirty="0" smtClean="0"/>
          </a:p>
          <a:p>
            <a:pPr lvl="1"/>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17</a:t>
            </a:fld>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Gold</a:t>
            </a:r>
            <a:r>
              <a:rPr lang="es-MX" dirty="0" smtClean="0"/>
              <a:t> </a:t>
            </a:r>
            <a:r>
              <a:rPr lang="es-MX" dirty="0" err="1" smtClean="0"/>
              <a:t>standard</a:t>
            </a:r>
            <a:endParaRPr lang="en-GB" dirty="0"/>
          </a:p>
        </p:txBody>
      </p:sp>
      <p:sp>
        <p:nvSpPr>
          <p:cNvPr id="3" name="2 Marcador de contenido"/>
          <p:cNvSpPr>
            <a:spLocks noGrp="1"/>
          </p:cNvSpPr>
          <p:nvPr>
            <p:ph idx="1"/>
          </p:nvPr>
        </p:nvSpPr>
        <p:spPr/>
        <p:txBody>
          <a:bodyPr>
            <a:normAutofit fontScale="85000" lnSpcReduction="20000"/>
          </a:bodyPr>
          <a:lstStyle/>
          <a:p>
            <a:r>
              <a:rPr lang="es-MX" dirty="0" smtClean="0"/>
              <a:t>A </a:t>
            </a:r>
            <a:r>
              <a:rPr lang="es-MX" dirty="0" err="1" smtClean="0"/>
              <a:t>few</a:t>
            </a:r>
            <a:r>
              <a:rPr lang="es-MX" dirty="0" smtClean="0"/>
              <a:t> more </a:t>
            </a:r>
            <a:r>
              <a:rPr lang="es-MX" dirty="0" err="1" smtClean="0"/>
              <a:t>alternative</a:t>
            </a:r>
            <a:r>
              <a:rPr lang="es-MX" dirty="0" smtClean="0"/>
              <a:t> </a:t>
            </a:r>
            <a:r>
              <a:rPr lang="es-MX" dirty="0" err="1" smtClean="0"/>
              <a:t>definitions</a:t>
            </a:r>
            <a:r>
              <a:rPr lang="es-MX" dirty="0" smtClean="0"/>
              <a:t>:</a:t>
            </a:r>
          </a:p>
          <a:p>
            <a:pPr lvl="1"/>
            <a:r>
              <a:rPr lang="en-GB" dirty="0" smtClean="0"/>
              <a:t>“the best available method, offering accuracy, reproducibility, feasibility and a justifiable cost-benefit interrelation” [</a:t>
            </a:r>
            <a:r>
              <a:rPr lang="en-GB" dirty="0" err="1" smtClean="0"/>
              <a:t>Mariath</a:t>
            </a:r>
            <a:r>
              <a:rPr lang="en-GB" dirty="0" smtClean="0"/>
              <a:t> et al (2007), JAOS  15(6):529-33]</a:t>
            </a:r>
          </a:p>
          <a:p>
            <a:pPr lvl="2"/>
            <a:r>
              <a:rPr lang="es-MX" dirty="0" smtClean="0"/>
              <a:t>I miss </a:t>
            </a:r>
            <a:r>
              <a:rPr lang="es-MX" dirty="0" err="1" smtClean="0"/>
              <a:t>the</a:t>
            </a:r>
            <a:r>
              <a:rPr lang="es-MX" dirty="0" smtClean="0"/>
              <a:t> </a:t>
            </a:r>
            <a:r>
              <a:rPr lang="es-MX" dirty="0" err="1" smtClean="0"/>
              <a:t>need</a:t>
            </a:r>
            <a:r>
              <a:rPr lang="es-MX" dirty="0" smtClean="0"/>
              <a:t> </a:t>
            </a:r>
            <a:r>
              <a:rPr lang="es-MX" dirty="0" err="1" smtClean="0"/>
              <a:t>to</a:t>
            </a:r>
            <a:r>
              <a:rPr lang="es-MX" dirty="0" smtClean="0"/>
              <a:t> </a:t>
            </a:r>
            <a:r>
              <a:rPr lang="es-MX" dirty="0" err="1" smtClean="0"/>
              <a:t>community</a:t>
            </a:r>
            <a:r>
              <a:rPr lang="es-MX" dirty="0" smtClean="0"/>
              <a:t> </a:t>
            </a:r>
            <a:r>
              <a:rPr lang="es-MX" dirty="0" err="1" smtClean="0"/>
              <a:t>consensus</a:t>
            </a:r>
            <a:endParaRPr lang="es-MX" dirty="0" smtClean="0"/>
          </a:p>
          <a:p>
            <a:pPr lvl="2"/>
            <a:r>
              <a:rPr lang="es-MX" dirty="0" err="1" smtClean="0"/>
              <a:t>Also</a:t>
            </a:r>
            <a:r>
              <a:rPr lang="es-MX" dirty="0" smtClean="0"/>
              <a:t>, I do </a:t>
            </a:r>
            <a:r>
              <a:rPr lang="es-MX" dirty="0" err="1" smtClean="0"/>
              <a:t>not</a:t>
            </a:r>
            <a:r>
              <a:rPr lang="es-MX" dirty="0" smtClean="0"/>
              <a:t> </a:t>
            </a:r>
            <a:r>
              <a:rPr lang="es-MX" dirty="0" err="1" smtClean="0"/>
              <a:t>undestand</a:t>
            </a:r>
            <a:r>
              <a:rPr lang="es-MX" dirty="0" smtClean="0"/>
              <a:t> </a:t>
            </a:r>
            <a:r>
              <a:rPr lang="es-MX" dirty="0" err="1" smtClean="0"/>
              <a:t>very</a:t>
            </a:r>
            <a:r>
              <a:rPr lang="es-MX" dirty="0" smtClean="0"/>
              <a:t> </a:t>
            </a:r>
            <a:r>
              <a:rPr lang="es-MX" dirty="0" err="1" smtClean="0"/>
              <a:t>well</a:t>
            </a:r>
            <a:r>
              <a:rPr lang="es-MX" dirty="0" smtClean="0"/>
              <a:t> </a:t>
            </a:r>
            <a:r>
              <a:rPr lang="es-MX" dirty="0" err="1" smtClean="0"/>
              <a:t>why</a:t>
            </a:r>
            <a:r>
              <a:rPr lang="es-MX" dirty="0" smtClean="0"/>
              <a:t> </a:t>
            </a:r>
            <a:r>
              <a:rPr lang="es-MX" dirty="0" err="1" smtClean="0"/>
              <a:t>including</a:t>
            </a:r>
            <a:r>
              <a:rPr lang="es-MX" dirty="0" smtClean="0"/>
              <a:t> </a:t>
            </a:r>
            <a:r>
              <a:rPr lang="es-MX" dirty="0" err="1" smtClean="0"/>
              <a:t>the</a:t>
            </a:r>
            <a:r>
              <a:rPr lang="es-MX" dirty="0" smtClean="0"/>
              <a:t> </a:t>
            </a:r>
            <a:r>
              <a:rPr lang="es-MX" dirty="0" err="1" smtClean="0"/>
              <a:t>cost-efficiency</a:t>
            </a:r>
            <a:r>
              <a:rPr lang="es-MX" dirty="0" smtClean="0"/>
              <a:t> </a:t>
            </a:r>
            <a:r>
              <a:rPr lang="es-MX" dirty="0" err="1" smtClean="0"/>
              <a:t>relation</a:t>
            </a:r>
            <a:r>
              <a:rPr lang="es-MX" dirty="0" smtClean="0"/>
              <a:t>.</a:t>
            </a:r>
          </a:p>
          <a:p>
            <a:pPr lvl="2"/>
            <a:endParaRPr lang="es-MX" dirty="0" smtClean="0"/>
          </a:p>
          <a:p>
            <a:pPr lvl="1"/>
            <a:r>
              <a:rPr lang="es-MX" dirty="0" smtClean="0"/>
              <a:t>“</a:t>
            </a:r>
            <a:r>
              <a:rPr lang="en-GB" dirty="0" smtClean="0"/>
              <a:t>based on the judgments of expert PIs and represent the carrier’s definition of what constitutes acceptable/unacceptable aircrew performance” [Baker y </a:t>
            </a:r>
            <a:r>
              <a:rPr lang="en-GB" dirty="0" err="1" smtClean="0"/>
              <a:t>Dismukes</a:t>
            </a:r>
            <a:r>
              <a:rPr lang="en-GB" dirty="0" smtClean="0"/>
              <a:t> (2003), NASA, NASA/TM—2003–212809]</a:t>
            </a:r>
          </a:p>
          <a:p>
            <a:pPr lvl="2"/>
            <a:r>
              <a:rPr lang="es-MX" dirty="0" smtClean="0"/>
              <a:t>A bit </a:t>
            </a:r>
            <a:r>
              <a:rPr lang="es-MX" dirty="0" err="1" smtClean="0"/>
              <a:t>limited</a:t>
            </a:r>
            <a:r>
              <a:rPr lang="es-MX" dirty="0" smtClean="0"/>
              <a:t> </a:t>
            </a:r>
            <a:r>
              <a:rPr lang="es-MX" dirty="0" err="1" smtClean="0"/>
              <a:t>to</a:t>
            </a:r>
            <a:r>
              <a:rPr lang="es-MX" dirty="0" smtClean="0"/>
              <a:t> </a:t>
            </a:r>
            <a:r>
              <a:rPr lang="es-MX" dirty="0" err="1" smtClean="0"/>
              <a:t>the</a:t>
            </a:r>
            <a:r>
              <a:rPr lang="es-MX" dirty="0" smtClean="0"/>
              <a:t> </a:t>
            </a:r>
            <a:r>
              <a:rPr lang="es-MX" dirty="0" err="1" smtClean="0"/>
              <a:t>context</a:t>
            </a:r>
            <a:r>
              <a:rPr lang="es-MX" dirty="0" smtClean="0"/>
              <a:t>, </a:t>
            </a:r>
            <a:r>
              <a:rPr lang="es-MX" dirty="0" err="1" smtClean="0"/>
              <a:t>but</a:t>
            </a:r>
            <a:r>
              <a:rPr lang="es-MX" dirty="0" smtClean="0"/>
              <a:t> </a:t>
            </a:r>
            <a:r>
              <a:rPr lang="es-MX" dirty="0" err="1" smtClean="0"/>
              <a:t>reading</a:t>
            </a:r>
            <a:r>
              <a:rPr lang="es-MX" dirty="0" smtClean="0"/>
              <a:t> </a:t>
            </a:r>
            <a:r>
              <a:rPr lang="es-MX" dirty="0" err="1" smtClean="0"/>
              <a:t>between</a:t>
            </a:r>
            <a:r>
              <a:rPr lang="es-MX" dirty="0" smtClean="0"/>
              <a:t> </a:t>
            </a:r>
            <a:r>
              <a:rPr lang="es-MX" dirty="0" err="1" smtClean="0"/>
              <a:t>lines</a:t>
            </a:r>
            <a:r>
              <a:rPr lang="es-MX" dirty="0" smtClean="0"/>
              <a:t>, a </a:t>
            </a:r>
            <a:r>
              <a:rPr lang="es-MX" dirty="0" err="1" smtClean="0"/>
              <a:t>very</a:t>
            </a:r>
            <a:r>
              <a:rPr lang="es-MX" dirty="0" smtClean="0"/>
              <a:t> </a:t>
            </a:r>
            <a:r>
              <a:rPr lang="es-MX" dirty="0" err="1" smtClean="0"/>
              <a:t>good</a:t>
            </a:r>
            <a:r>
              <a:rPr lang="es-MX" dirty="0" smtClean="0"/>
              <a:t> </a:t>
            </a:r>
            <a:r>
              <a:rPr lang="es-MX" dirty="0" err="1" smtClean="0"/>
              <a:t>definition</a:t>
            </a:r>
            <a:r>
              <a:rPr lang="es-MX" dirty="0" smtClean="0"/>
              <a:t>.</a:t>
            </a:r>
            <a:endParaRPr lang="en-GB" dirty="0" smtClean="0"/>
          </a:p>
          <a:p>
            <a:pPr lvl="1"/>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18</a:t>
            </a:fld>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Gold</a:t>
            </a:r>
            <a:r>
              <a:rPr lang="es-MX" dirty="0" smtClean="0"/>
              <a:t> </a:t>
            </a:r>
            <a:r>
              <a:rPr lang="es-MX" dirty="0" err="1" smtClean="0"/>
              <a:t>standard</a:t>
            </a:r>
            <a:endParaRPr lang="en-GB" dirty="0"/>
          </a:p>
        </p:txBody>
      </p:sp>
      <p:sp>
        <p:nvSpPr>
          <p:cNvPr id="3" name="2 Marcador de contenido"/>
          <p:cNvSpPr>
            <a:spLocks noGrp="1"/>
          </p:cNvSpPr>
          <p:nvPr>
            <p:ph idx="1"/>
          </p:nvPr>
        </p:nvSpPr>
        <p:spPr/>
        <p:txBody>
          <a:bodyPr>
            <a:normAutofit fontScale="92500" lnSpcReduction="20000"/>
          </a:bodyPr>
          <a:lstStyle/>
          <a:p>
            <a:r>
              <a:rPr lang="es-MX" dirty="0" err="1" smtClean="0"/>
              <a:t>Yet</a:t>
            </a:r>
            <a:r>
              <a:rPr lang="es-MX" dirty="0" smtClean="0"/>
              <a:t> a </a:t>
            </a:r>
            <a:r>
              <a:rPr lang="es-MX" dirty="0" err="1" smtClean="0"/>
              <a:t>few</a:t>
            </a:r>
            <a:r>
              <a:rPr lang="es-MX" dirty="0" smtClean="0"/>
              <a:t> more </a:t>
            </a:r>
            <a:r>
              <a:rPr lang="es-MX" dirty="0" err="1" smtClean="0"/>
              <a:t>definitions</a:t>
            </a:r>
            <a:r>
              <a:rPr lang="es-MX" dirty="0" smtClean="0"/>
              <a:t>:</a:t>
            </a:r>
          </a:p>
          <a:p>
            <a:pPr lvl="1"/>
            <a:r>
              <a:rPr lang="en-GB" dirty="0" smtClean="0"/>
              <a:t>“the most accurate method, procedure, or measurement that is known to represent the true value of what is being tested.” [Hudson, MSc thesis, Texas A&amp;M University, pg 5]</a:t>
            </a:r>
          </a:p>
          <a:p>
            <a:pPr lvl="2"/>
            <a:r>
              <a:rPr lang="es-MX" dirty="0" err="1" smtClean="0"/>
              <a:t>Very</a:t>
            </a:r>
            <a:r>
              <a:rPr lang="es-MX" dirty="0" smtClean="0"/>
              <a:t> </a:t>
            </a:r>
            <a:r>
              <a:rPr lang="es-MX" dirty="0" err="1" smtClean="0"/>
              <a:t>close</a:t>
            </a:r>
            <a:r>
              <a:rPr lang="es-MX" dirty="0" smtClean="0"/>
              <a:t> </a:t>
            </a:r>
            <a:r>
              <a:rPr lang="es-MX" dirty="0" err="1" smtClean="0"/>
              <a:t>to</a:t>
            </a:r>
            <a:r>
              <a:rPr lang="es-MX" dirty="0" smtClean="0"/>
              <a:t> mine. (NOTE: I </a:t>
            </a:r>
            <a:r>
              <a:rPr lang="es-MX" dirty="0" err="1" smtClean="0"/>
              <a:t>gave</a:t>
            </a:r>
            <a:r>
              <a:rPr lang="es-MX" dirty="0" smtClean="0"/>
              <a:t> mine </a:t>
            </a:r>
            <a:r>
              <a:rPr lang="es-MX" dirty="0" err="1" smtClean="0"/>
              <a:t>well</a:t>
            </a:r>
            <a:r>
              <a:rPr lang="es-MX" dirty="0" smtClean="0"/>
              <a:t> </a:t>
            </a:r>
            <a:r>
              <a:rPr lang="es-MX" dirty="0" err="1" smtClean="0"/>
              <a:t>before</a:t>
            </a:r>
            <a:r>
              <a:rPr lang="es-MX" dirty="0" smtClean="0"/>
              <a:t> </a:t>
            </a:r>
            <a:r>
              <a:rPr lang="es-MX" dirty="0" err="1" smtClean="0"/>
              <a:t>knowing</a:t>
            </a:r>
            <a:r>
              <a:rPr lang="es-MX" dirty="0" smtClean="0"/>
              <a:t> </a:t>
            </a:r>
            <a:r>
              <a:rPr lang="es-MX" dirty="0" err="1" smtClean="0"/>
              <a:t>this</a:t>
            </a:r>
            <a:r>
              <a:rPr lang="es-MX" dirty="0" smtClean="0"/>
              <a:t> </a:t>
            </a:r>
            <a:r>
              <a:rPr lang="es-MX" dirty="0" err="1" smtClean="0"/>
              <a:t>one</a:t>
            </a:r>
            <a:r>
              <a:rPr lang="es-MX" dirty="0" smtClean="0"/>
              <a:t>…)</a:t>
            </a:r>
          </a:p>
          <a:p>
            <a:pPr lvl="2"/>
            <a:endParaRPr lang="es-MX" dirty="0" smtClean="0"/>
          </a:p>
          <a:p>
            <a:pPr lvl="1"/>
            <a:r>
              <a:rPr lang="es-MX" dirty="0" smtClean="0"/>
              <a:t>“</a:t>
            </a:r>
            <a:r>
              <a:rPr lang="en-GB" dirty="0" smtClean="0"/>
              <a:t>a diagnostic test or benchmark that is the best available under reasonable conditions. It does not have to be necessarily the best possible test for the condition in absolute terms.” [http://en.wikipedia.org/wiki/Gold_standard_(test)]</a:t>
            </a:r>
          </a:p>
          <a:p>
            <a:pPr lvl="2"/>
            <a:r>
              <a:rPr lang="es-MX" dirty="0" smtClean="0"/>
              <a:t>I miss </a:t>
            </a:r>
            <a:r>
              <a:rPr lang="es-MX" dirty="0" err="1" smtClean="0"/>
              <a:t>the</a:t>
            </a:r>
            <a:r>
              <a:rPr lang="es-MX" dirty="0" smtClean="0"/>
              <a:t> </a:t>
            </a:r>
            <a:r>
              <a:rPr lang="es-MX" dirty="0" err="1" smtClean="0"/>
              <a:t>need</a:t>
            </a:r>
            <a:r>
              <a:rPr lang="es-MX" dirty="0" smtClean="0"/>
              <a:t> </a:t>
            </a:r>
            <a:r>
              <a:rPr lang="es-MX" dirty="0" err="1" smtClean="0"/>
              <a:t>to</a:t>
            </a:r>
            <a:r>
              <a:rPr lang="es-MX" dirty="0" smtClean="0"/>
              <a:t> </a:t>
            </a:r>
            <a:r>
              <a:rPr lang="es-MX" dirty="0" err="1" smtClean="0"/>
              <a:t>community</a:t>
            </a:r>
            <a:r>
              <a:rPr lang="es-MX" dirty="0" smtClean="0"/>
              <a:t> </a:t>
            </a:r>
            <a:r>
              <a:rPr lang="es-MX" dirty="0" err="1" smtClean="0"/>
              <a:t>consensus</a:t>
            </a:r>
            <a:r>
              <a:rPr lang="es-MX" dirty="0" smtClean="0"/>
              <a:t>.</a:t>
            </a:r>
          </a:p>
          <a:p>
            <a:pPr lvl="2"/>
            <a:endParaRPr lang="en-GB" dirty="0" smtClean="0"/>
          </a:p>
          <a:p>
            <a:pPr lvl="2"/>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19</a:t>
            </a:fld>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VALIDATION</a:t>
            </a:r>
            <a:endParaRPr lang="en-GB" dirty="0"/>
          </a:p>
        </p:txBody>
      </p:sp>
      <p:sp>
        <p:nvSpPr>
          <p:cNvPr id="8" name="7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a:t>
            </a:fld>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Gold</a:t>
            </a:r>
            <a:r>
              <a:rPr lang="es-MX" dirty="0" smtClean="0"/>
              <a:t> </a:t>
            </a:r>
            <a:r>
              <a:rPr lang="es-MX" dirty="0" err="1" smtClean="0"/>
              <a:t>standard</a:t>
            </a:r>
            <a:endParaRPr lang="en-GB" dirty="0"/>
          </a:p>
        </p:txBody>
      </p:sp>
      <p:sp>
        <p:nvSpPr>
          <p:cNvPr id="3" name="2 Marcador de contenido"/>
          <p:cNvSpPr>
            <a:spLocks noGrp="1"/>
          </p:cNvSpPr>
          <p:nvPr>
            <p:ph idx="1"/>
          </p:nvPr>
        </p:nvSpPr>
        <p:spPr/>
        <p:txBody>
          <a:bodyPr>
            <a:normAutofit fontScale="92500" lnSpcReduction="20000"/>
          </a:bodyPr>
          <a:lstStyle/>
          <a:p>
            <a:r>
              <a:rPr lang="es-MX" dirty="0" err="1" smtClean="0"/>
              <a:t>When</a:t>
            </a:r>
            <a:r>
              <a:rPr lang="es-MX" dirty="0" smtClean="0"/>
              <a:t> </a:t>
            </a:r>
            <a:r>
              <a:rPr lang="es-MX" dirty="0" err="1" smtClean="0"/>
              <a:t>ground</a:t>
            </a:r>
            <a:r>
              <a:rPr lang="es-MX" dirty="0" smtClean="0"/>
              <a:t> </a:t>
            </a:r>
            <a:r>
              <a:rPr lang="es-MX" dirty="0" err="1" smtClean="0"/>
              <a:t>truth</a:t>
            </a:r>
            <a:r>
              <a:rPr lang="es-MX" dirty="0" smtClean="0"/>
              <a:t> </a:t>
            </a:r>
            <a:r>
              <a:rPr lang="es-MX" dirty="0" err="1" smtClean="0"/>
              <a:t>is</a:t>
            </a:r>
            <a:r>
              <a:rPr lang="es-MX" dirty="0" smtClean="0"/>
              <a:t> </a:t>
            </a:r>
            <a:r>
              <a:rPr lang="es-MX" dirty="0" err="1" smtClean="0"/>
              <a:t>not</a:t>
            </a:r>
            <a:r>
              <a:rPr lang="es-MX" dirty="0" smtClean="0"/>
              <a:t> </a:t>
            </a:r>
            <a:r>
              <a:rPr lang="es-MX" dirty="0" err="1" smtClean="0"/>
              <a:t>available</a:t>
            </a:r>
            <a:r>
              <a:rPr lang="es-MX" dirty="0" smtClean="0"/>
              <a:t>, </a:t>
            </a:r>
            <a:r>
              <a:rPr lang="es-MX" dirty="0" err="1" smtClean="0"/>
              <a:t>validation</a:t>
            </a:r>
            <a:r>
              <a:rPr lang="es-MX" dirty="0" smtClean="0"/>
              <a:t> </a:t>
            </a:r>
            <a:r>
              <a:rPr lang="es-MX" dirty="0" err="1" smtClean="0"/>
              <a:t>involves</a:t>
            </a:r>
            <a:r>
              <a:rPr lang="es-MX" dirty="0" smtClean="0"/>
              <a:t> </a:t>
            </a:r>
            <a:r>
              <a:rPr lang="es-MX" dirty="0" err="1" smtClean="0"/>
              <a:t>comparing</a:t>
            </a:r>
            <a:r>
              <a:rPr lang="es-MX" dirty="0" smtClean="0"/>
              <a:t> </a:t>
            </a:r>
            <a:r>
              <a:rPr lang="es-MX" dirty="0" err="1" smtClean="0"/>
              <a:t>how</a:t>
            </a:r>
            <a:r>
              <a:rPr lang="es-MX" dirty="0" smtClean="0"/>
              <a:t> </a:t>
            </a:r>
            <a:r>
              <a:rPr lang="es-MX" dirty="0" err="1" smtClean="0"/>
              <a:t>far</a:t>
            </a:r>
            <a:r>
              <a:rPr lang="es-MX" dirty="0" smtClean="0"/>
              <a:t> </a:t>
            </a:r>
            <a:r>
              <a:rPr lang="es-MX" dirty="0" err="1" smtClean="0"/>
              <a:t>is</a:t>
            </a:r>
            <a:r>
              <a:rPr lang="es-MX" dirty="0" smtClean="0"/>
              <a:t> </a:t>
            </a:r>
            <a:r>
              <a:rPr lang="es-MX" dirty="0" err="1" smtClean="0"/>
              <a:t>our</a:t>
            </a:r>
            <a:r>
              <a:rPr lang="es-MX" dirty="0" smtClean="0"/>
              <a:t> </a:t>
            </a:r>
            <a:r>
              <a:rPr lang="es-MX" dirty="0" err="1" smtClean="0"/>
              <a:t>metric</a:t>
            </a:r>
            <a:r>
              <a:rPr lang="es-MX" dirty="0" smtClean="0"/>
              <a:t> </a:t>
            </a:r>
            <a:r>
              <a:rPr lang="es-MX" dirty="0" err="1" smtClean="0"/>
              <a:t>or</a:t>
            </a:r>
            <a:r>
              <a:rPr lang="es-MX" dirty="0" smtClean="0"/>
              <a:t> </a:t>
            </a:r>
            <a:r>
              <a:rPr lang="es-MX" dirty="0" err="1" smtClean="0"/>
              <a:t>model</a:t>
            </a:r>
            <a:r>
              <a:rPr lang="es-MX" dirty="0" smtClean="0"/>
              <a:t> </a:t>
            </a:r>
            <a:r>
              <a:rPr lang="es-MX" dirty="0" err="1" smtClean="0"/>
              <a:t>from</a:t>
            </a:r>
            <a:r>
              <a:rPr lang="es-MX" dirty="0" smtClean="0"/>
              <a:t> </a:t>
            </a:r>
            <a:r>
              <a:rPr lang="es-MX" dirty="0" err="1" smtClean="0"/>
              <a:t>the</a:t>
            </a:r>
            <a:r>
              <a:rPr lang="es-MX" dirty="0" smtClean="0"/>
              <a:t> </a:t>
            </a:r>
            <a:r>
              <a:rPr lang="es-MX" dirty="0" err="1" smtClean="0"/>
              <a:t>gold</a:t>
            </a:r>
            <a:r>
              <a:rPr lang="es-MX" dirty="0" smtClean="0"/>
              <a:t> </a:t>
            </a:r>
            <a:r>
              <a:rPr lang="es-MX" dirty="0" err="1" smtClean="0"/>
              <a:t>standard</a:t>
            </a:r>
            <a:r>
              <a:rPr lang="es-MX" dirty="0" smtClean="0"/>
              <a:t> (</a:t>
            </a:r>
            <a:r>
              <a:rPr lang="es-MX" b="1" dirty="0" err="1" smtClean="0">
                <a:solidFill>
                  <a:srgbClr val="FF0000"/>
                </a:solidFill>
              </a:rPr>
              <a:t>gold</a:t>
            </a:r>
            <a:r>
              <a:rPr lang="es-MX" b="1" dirty="0" smtClean="0">
                <a:solidFill>
                  <a:srgbClr val="FF0000"/>
                </a:solidFill>
              </a:rPr>
              <a:t> </a:t>
            </a:r>
            <a:r>
              <a:rPr lang="es-MX" b="1" dirty="0" err="1" smtClean="0">
                <a:solidFill>
                  <a:srgbClr val="FF0000"/>
                </a:solidFill>
              </a:rPr>
              <a:t>standard</a:t>
            </a:r>
            <a:r>
              <a:rPr lang="es-MX" b="1" dirty="0" smtClean="0">
                <a:solidFill>
                  <a:srgbClr val="FF0000"/>
                </a:solidFill>
              </a:rPr>
              <a:t> </a:t>
            </a:r>
            <a:r>
              <a:rPr lang="es-MX" b="1" dirty="0" err="1" smtClean="0">
                <a:solidFill>
                  <a:srgbClr val="FF0000"/>
                </a:solidFill>
              </a:rPr>
              <a:t>approach</a:t>
            </a:r>
            <a:r>
              <a:rPr lang="es-MX" dirty="0" smtClean="0"/>
              <a:t>).</a:t>
            </a:r>
          </a:p>
          <a:p>
            <a:pPr lvl="1"/>
            <a:r>
              <a:rPr lang="es-MX" dirty="0" err="1" smtClean="0"/>
              <a:t>This</a:t>
            </a:r>
            <a:r>
              <a:rPr lang="es-MX" dirty="0" smtClean="0"/>
              <a:t> </a:t>
            </a:r>
            <a:r>
              <a:rPr lang="es-MX" dirty="0" err="1" smtClean="0"/>
              <a:t>often</a:t>
            </a:r>
            <a:r>
              <a:rPr lang="es-MX" dirty="0" smtClean="0"/>
              <a:t> links </a:t>
            </a:r>
            <a:r>
              <a:rPr lang="es-MX" dirty="0" err="1" smtClean="0"/>
              <a:t>to</a:t>
            </a:r>
            <a:r>
              <a:rPr lang="es-MX" dirty="0" smtClean="0"/>
              <a:t> </a:t>
            </a:r>
            <a:r>
              <a:rPr lang="es-MX" dirty="0" err="1" smtClean="0"/>
              <a:t>convergent</a:t>
            </a:r>
            <a:r>
              <a:rPr lang="es-MX" dirty="0" smtClean="0"/>
              <a:t> </a:t>
            </a:r>
            <a:r>
              <a:rPr lang="es-MX" dirty="0" err="1" smtClean="0"/>
              <a:t>validity</a:t>
            </a:r>
            <a:r>
              <a:rPr lang="es-MX" dirty="0" smtClean="0"/>
              <a:t> and </a:t>
            </a:r>
            <a:r>
              <a:rPr lang="es-MX" dirty="0" err="1" smtClean="0"/>
              <a:t>to</a:t>
            </a:r>
            <a:r>
              <a:rPr lang="es-MX" dirty="0" smtClean="0"/>
              <a:t> a </a:t>
            </a:r>
            <a:r>
              <a:rPr lang="es-MX" dirty="0" err="1" smtClean="0"/>
              <a:t>extent</a:t>
            </a:r>
            <a:r>
              <a:rPr lang="es-MX" dirty="0" smtClean="0"/>
              <a:t> </a:t>
            </a:r>
            <a:r>
              <a:rPr lang="es-MX" dirty="0" err="1" smtClean="0"/>
              <a:t>nomological</a:t>
            </a:r>
            <a:r>
              <a:rPr lang="es-MX" dirty="0" smtClean="0"/>
              <a:t> </a:t>
            </a:r>
            <a:r>
              <a:rPr lang="es-MX" dirty="0" err="1" smtClean="0"/>
              <a:t>validity</a:t>
            </a:r>
            <a:endParaRPr lang="es-MX" dirty="0" smtClean="0"/>
          </a:p>
          <a:p>
            <a:pPr lvl="1"/>
            <a:endParaRPr lang="es-MX" dirty="0" smtClean="0"/>
          </a:p>
          <a:p>
            <a:pPr lvl="1"/>
            <a:r>
              <a:rPr lang="es-MX" dirty="0" smtClean="0"/>
              <a:t>Note </a:t>
            </a:r>
            <a:r>
              <a:rPr lang="es-MX" dirty="0" err="1" smtClean="0"/>
              <a:t>that</a:t>
            </a:r>
            <a:r>
              <a:rPr lang="es-MX" dirty="0" smtClean="0"/>
              <a:t> </a:t>
            </a:r>
            <a:r>
              <a:rPr lang="es-MX" dirty="0" err="1" smtClean="0"/>
              <a:t>you</a:t>
            </a:r>
            <a:r>
              <a:rPr lang="es-MX" dirty="0" smtClean="0"/>
              <a:t> compare </a:t>
            </a:r>
            <a:r>
              <a:rPr lang="es-MX" dirty="0" err="1" smtClean="0"/>
              <a:t>yourself</a:t>
            </a:r>
            <a:r>
              <a:rPr lang="es-MX" dirty="0" smtClean="0"/>
              <a:t> </a:t>
            </a:r>
            <a:r>
              <a:rPr lang="es-MX" dirty="0" err="1" smtClean="0"/>
              <a:t>not</a:t>
            </a:r>
            <a:r>
              <a:rPr lang="es-MX" dirty="0" smtClean="0"/>
              <a:t> </a:t>
            </a:r>
            <a:r>
              <a:rPr lang="es-MX" dirty="0" err="1" smtClean="0"/>
              <a:t>against</a:t>
            </a:r>
            <a:r>
              <a:rPr lang="es-MX" dirty="0" smtClean="0"/>
              <a:t> </a:t>
            </a:r>
            <a:r>
              <a:rPr lang="es-MX" dirty="0" err="1" smtClean="0"/>
              <a:t>the</a:t>
            </a:r>
            <a:r>
              <a:rPr lang="es-MX" dirty="0" smtClean="0"/>
              <a:t> </a:t>
            </a:r>
            <a:r>
              <a:rPr lang="es-MX" dirty="0" err="1" smtClean="0"/>
              <a:t>state</a:t>
            </a:r>
            <a:r>
              <a:rPr lang="es-MX" dirty="0" smtClean="0"/>
              <a:t> of </a:t>
            </a:r>
            <a:r>
              <a:rPr lang="es-MX" dirty="0" err="1" smtClean="0"/>
              <a:t>the</a:t>
            </a:r>
            <a:r>
              <a:rPr lang="es-MX" dirty="0" smtClean="0"/>
              <a:t> art, </a:t>
            </a:r>
            <a:r>
              <a:rPr lang="es-MX" dirty="0" err="1" smtClean="0"/>
              <a:t>but</a:t>
            </a:r>
            <a:r>
              <a:rPr lang="es-MX" dirty="0" smtClean="0"/>
              <a:t> </a:t>
            </a:r>
            <a:r>
              <a:rPr lang="es-MX" dirty="0" err="1" smtClean="0"/>
              <a:t>against</a:t>
            </a:r>
            <a:r>
              <a:rPr lang="es-MX" dirty="0" smtClean="0"/>
              <a:t> </a:t>
            </a:r>
            <a:r>
              <a:rPr lang="es-MX" dirty="0" err="1" smtClean="0"/>
              <a:t>what</a:t>
            </a:r>
            <a:r>
              <a:rPr lang="es-MX" dirty="0" smtClean="0"/>
              <a:t> </a:t>
            </a:r>
            <a:r>
              <a:rPr lang="es-MX" dirty="0" err="1" smtClean="0"/>
              <a:t>it</a:t>
            </a:r>
            <a:r>
              <a:rPr lang="es-MX" dirty="0" smtClean="0"/>
              <a:t> </a:t>
            </a:r>
            <a:r>
              <a:rPr lang="es-MX" dirty="0" err="1" smtClean="0"/>
              <a:t>is</a:t>
            </a:r>
            <a:r>
              <a:rPr lang="es-MX" dirty="0" smtClean="0"/>
              <a:t> </a:t>
            </a:r>
            <a:r>
              <a:rPr lang="es-MX" dirty="0" err="1" smtClean="0"/>
              <a:t>accepted</a:t>
            </a:r>
            <a:r>
              <a:rPr lang="es-MX" dirty="0" smtClean="0"/>
              <a:t> </a:t>
            </a:r>
            <a:r>
              <a:rPr lang="es-MX" dirty="0" err="1" smtClean="0"/>
              <a:t>by</a:t>
            </a:r>
            <a:r>
              <a:rPr lang="es-MX" dirty="0" smtClean="0"/>
              <a:t> </a:t>
            </a:r>
            <a:r>
              <a:rPr lang="es-MX" dirty="0" err="1" smtClean="0"/>
              <a:t>the</a:t>
            </a:r>
            <a:r>
              <a:rPr lang="es-MX" dirty="0" smtClean="0"/>
              <a:t> </a:t>
            </a:r>
            <a:r>
              <a:rPr lang="es-MX" dirty="0" err="1" smtClean="0"/>
              <a:t>community</a:t>
            </a:r>
            <a:r>
              <a:rPr lang="es-MX" dirty="0" smtClean="0"/>
              <a:t>.</a:t>
            </a:r>
          </a:p>
          <a:p>
            <a:pPr lvl="1"/>
            <a:endParaRPr lang="es-MX" dirty="0" smtClean="0"/>
          </a:p>
          <a:p>
            <a:pPr lvl="1"/>
            <a:r>
              <a:rPr lang="es-MX" dirty="0" err="1" smtClean="0">
                <a:solidFill>
                  <a:srgbClr val="0070C0"/>
                </a:solidFill>
              </a:rPr>
              <a:t>Problem</a:t>
            </a:r>
            <a:r>
              <a:rPr lang="es-MX" dirty="0" smtClean="0"/>
              <a:t>: </a:t>
            </a:r>
            <a:r>
              <a:rPr lang="es-MX" dirty="0" err="1" smtClean="0"/>
              <a:t>Still</a:t>
            </a:r>
            <a:r>
              <a:rPr lang="es-MX" dirty="0" smtClean="0"/>
              <a:t>, </a:t>
            </a:r>
            <a:r>
              <a:rPr lang="es-MX" dirty="0" err="1" smtClean="0"/>
              <a:t>there</a:t>
            </a:r>
            <a:r>
              <a:rPr lang="es-MX" dirty="0" smtClean="0"/>
              <a:t> </a:t>
            </a:r>
            <a:r>
              <a:rPr lang="es-MX" dirty="0" err="1" smtClean="0"/>
              <a:t>isn’t</a:t>
            </a:r>
            <a:r>
              <a:rPr lang="es-MX" dirty="0" smtClean="0"/>
              <a:t> a </a:t>
            </a:r>
            <a:r>
              <a:rPr lang="es-MX" dirty="0" err="1" smtClean="0"/>
              <a:t>gold</a:t>
            </a:r>
            <a:r>
              <a:rPr lang="es-MX" dirty="0" smtClean="0"/>
              <a:t> </a:t>
            </a:r>
            <a:r>
              <a:rPr lang="es-MX" dirty="0" err="1" smtClean="0"/>
              <a:t>standard</a:t>
            </a:r>
            <a:r>
              <a:rPr lang="es-MX" dirty="0" smtClean="0"/>
              <a:t> </a:t>
            </a:r>
            <a:r>
              <a:rPr lang="es-MX" dirty="0" err="1" smtClean="0"/>
              <a:t>always</a:t>
            </a:r>
            <a:r>
              <a:rPr lang="es-MX" dirty="0" smtClean="0"/>
              <a:t> </a:t>
            </a:r>
            <a:r>
              <a:rPr lang="es-MX" dirty="0" err="1" smtClean="0"/>
              <a:t>accepted</a:t>
            </a:r>
            <a:r>
              <a:rPr lang="es-MX" dirty="0" smtClean="0"/>
              <a:t> </a:t>
            </a:r>
            <a:r>
              <a:rPr lang="es-MX" dirty="0" err="1" smtClean="0"/>
              <a:t>by</a:t>
            </a:r>
            <a:r>
              <a:rPr lang="es-MX" dirty="0" smtClean="0"/>
              <a:t> </a:t>
            </a:r>
            <a:r>
              <a:rPr lang="es-MX" dirty="0" err="1" smtClean="0"/>
              <a:t>the</a:t>
            </a:r>
            <a:r>
              <a:rPr lang="es-MX" dirty="0" smtClean="0"/>
              <a:t> </a:t>
            </a:r>
            <a:r>
              <a:rPr lang="es-MX" dirty="0" err="1" smtClean="0"/>
              <a:t>community</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20</a:t>
            </a:fld>
            <a:endParaRPr 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TYPES OF VALIDITY</a:t>
            </a:r>
            <a:endParaRPr lang="en-GB" dirty="0"/>
          </a:p>
        </p:txBody>
      </p:sp>
      <p:sp>
        <p:nvSpPr>
          <p:cNvPr id="3" name="2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9D47FA49-6789-4F23-9C3E-C57EAEE2D45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21</a:t>
            </a:fld>
            <a:endParaRPr lang="es-E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8" name="7 Marcador de contenido"/>
          <p:cNvSpPr>
            <a:spLocks noGrp="1"/>
          </p:cNvSpPr>
          <p:nvPr>
            <p:ph idx="1"/>
          </p:nvPr>
        </p:nvSpPr>
        <p:spPr/>
        <p:txBody>
          <a:bodyPr>
            <a:normAutofit fontScale="55000" lnSpcReduction="20000"/>
          </a:bodyPr>
          <a:lstStyle/>
          <a:p>
            <a:r>
              <a:rPr lang="es-MX" b="1" dirty="0" err="1" smtClean="0">
                <a:solidFill>
                  <a:srgbClr val="FF0000"/>
                </a:solidFill>
              </a:rPr>
              <a:t>Types</a:t>
            </a:r>
            <a:r>
              <a:rPr lang="es-MX" b="1" dirty="0" smtClean="0">
                <a:solidFill>
                  <a:srgbClr val="FF0000"/>
                </a:solidFill>
              </a:rPr>
              <a:t> of </a:t>
            </a:r>
            <a:r>
              <a:rPr lang="es-MX" b="1" dirty="0" err="1" smtClean="0">
                <a:solidFill>
                  <a:srgbClr val="FF0000"/>
                </a:solidFill>
              </a:rPr>
              <a:t>validity</a:t>
            </a:r>
            <a:r>
              <a:rPr lang="es-MX" dirty="0" smtClean="0"/>
              <a:t>:</a:t>
            </a:r>
          </a:p>
          <a:p>
            <a:pPr lvl="1"/>
            <a:r>
              <a:rPr lang="es-MX" b="1" dirty="0" err="1" smtClean="0">
                <a:solidFill>
                  <a:srgbClr val="FF0000"/>
                </a:solidFill>
              </a:rPr>
              <a:t>Construct</a:t>
            </a:r>
            <a:r>
              <a:rPr lang="es-MX" b="1" dirty="0" smtClean="0">
                <a:solidFill>
                  <a:srgbClr val="FF0000"/>
                </a:solidFill>
              </a:rPr>
              <a:t> </a:t>
            </a:r>
            <a:r>
              <a:rPr lang="es-MX" b="1" dirty="0" err="1" smtClean="0">
                <a:solidFill>
                  <a:srgbClr val="FF0000"/>
                </a:solidFill>
              </a:rPr>
              <a:t>validity</a:t>
            </a:r>
            <a:endParaRPr lang="es-MX" b="1" dirty="0" smtClean="0">
              <a:solidFill>
                <a:srgbClr val="FF0000"/>
              </a:solidFill>
            </a:endParaRPr>
          </a:p>
          <a:p>
            <a:pPr lvl="2"/>
            <a:r>
              <a:rPr lang="es-MX" dirty="0" err="1" smtClean="0"/>
              <a:t>Convergent</a:t>
            </a:r>
            <a:r>
              <a:rPr lang="es-MX" dirty="0" smtClean="0"/>
              <a:t> </a:t>
            </a:r>
            <a:r>
              <a:rPr lang="es-MX" dirty="0" err="1" smtClean="0"/>
              <a:t>validity</a:t>
            </a:r>
            <a:endParaRPr lang="es-MX" dirty="0" smtClean="0"/>
          </a:p>
          <a:p>
            <a:pPr lvl="1"/>
            <a:r>
              <a:rPr lang="es-MX" b="1" dirty="0" err="1" smtClean="0">
                <a:solidFill>
                  <a:srgbClr val="FF0000"/>
                </a:solidFill>
              </a:rPr>
              <a:t>Criterion</a:t>
            </a:r>
            <a:r>
              <a:rPr lang="es-MX" b="1" dirty="0" smtClean="0">
                <a:solidFill>
                  <a:srgbClr val="FF0000"/>
                </a:solidFill>
              </a:rPr>
              <a:t> </a:t>
            </a:r>
            <a:r>
              <a:rPr lang="es-MX" b="1" dirty="0" err="1" smtClean="0">
                <a:solidFill>
                  <a:srgbClr val="FF0000"/>
                </a:solidFill>
              </a:rPr>
              <a:t>validity</a:t>
            </a:r>
            <a:endParaRPr lang="es-MX" b="1" dirty="0" smtClean="0">
              <a:solidFill>
                <a:srgbClr val="FF0000"/>
              </a:solidFill>
            </a:endParaRPr>
          </a:p>
          <a:p>
            <a:pPr lvl="2"/>
            <a:r>
              <a:rPr lang="es-MX" dirty="0" err="1" smtClean="0"/>
              <a:t>Concurrent</a:t>
            </a:r>
            <a:r>
              <a:rPr lang="es-MX" dirty="0" smtClean="0"/>
              <a:t> </a:t>
            </a:r>
            <a:r>
              <a:rPr lang="es-MX" dirty="0" err="1" smtClean="0"/>
              <a:t>validity</a:t>
            </a:r>
            <a:endParaRPr lang="es-MX" dirty="0" smtClean="0"/>
          </a:p>
          <a:p>
            <a:pPr lvl="2"/>
            <a:r>
              <a:rPr lang="es-MX" dirty="0" err="1" smtClean="0"/>
              <a:t>Predictive</a:t>
            </a:r>
            <a:r>
              <a:rPr lang="es-MX" dirty="0" smtClean="0"/>
              <a:t> o </a:t>
            </a:r>
            <a:r>
              <a:rPr lang="es-MX" dirty="0" err="1" smtClean="0"/>
              <a:t>empirical</a:t>
            </a:r>
            <a:r>
              <a:rPr lang="es-MX" dirty="0" smtClean="0"/>
              <a:t> </a:t>
            </a:r>
            <a:r>
              <a:rPr lang="es-MX" dirty="0" err="1" smtClean="0"/>
              <a:t>validity</a:t>
            </a:r>
            <a:endParaRPr lang="es-MX" dirty="0" smtClean="0"/>
          </a:p>
          <a:p>
            <a:pPr lvl="2"/>
            <a:r>
              <a:rPr lang="es-MX" dirty="0" err="1" smtClean="0"/>
              <a:t>Discriminant</a:t>
            </a:r>
            <a:r>
              <a:rPr lang="es-MX" dirty="0" smtClean="0"/>
              <a:t> </a:t>
            </a:r>
            <a:r>
              <a:rPr lang="es-MX" dirty="0" err="1" smtClean="0"/>
              <a:t>validity</a:t>
            </a:r>
            <a:endParaRPr lang="es-MX" dirty="0" smtClean="0"/>
          </a:p>
          <a:p>
            <a:pPr lvl="1"/>
            <a:r>
              <a:rPr lang="es-MX" b="1" dirty="0" smtClean="0">
                <a:solidFill>
                  <a:srgbClr val="FF0000"/>
                </a:solidFill>
              </a:rPr>
              <a:t>Content </a:t>
            </a:r>
            <a:r>
              <a:rPr lang="es-MX" b="1" dirty="0" err="1" smtClean="0">
                <a:solidFill>
                  <a:srgbClr val="FF0000"/>
                </a:solidFill>
              </a:rPr>
              <a:t>validity</a:t>
            </a:r>
            <a:endParaRPr lang="es-MX" b="1" dirty="0" smtClean="0">
              <a:solidFill>
                <a:srgbClr val="FF0000"/>
              </a:solidFill>
            </a:endParaRPr>
          </a:p>
          <a:p>
            <a:pPr lvl="2"/>
            <a:r>
              <a:rPr lang="es-MX" dirty="0" err="1" smtClean="0"/>
              <a:t>Face</a:t>
            </a:r>
            <a:r>
              <a:rPr lang="es-MX" dirty="0" smtClean="0"/>
              <a:t> </a:t>
            </a:r>
            <a:r>
              <a:rPr lang="es-MX" dirty="0" err="1" smtClean="0"/>
              <a:t>validity</a:t>
            </a:r>
            <a:endParaRPr lang="es-MX" dirty="0" smtClean="0"/>
          </a:p>
          <a:p>
            <a:pPr lvl="2"/>
            <a:r>
              <a:rPr lang="es-MX" dirty="0" err="1" smtClean="0"/>
              <a:t>Representation</a:t>
            </a:r>
            <a:r>
              <a:rPr lang="es-MX" dirty="0" smtClean="0"/>
              <a:t> </a:t>
            </a:r>
            <a:r>
              <a:rPr lang="es-MX" dirty="0" err="1" smtClean="0"/>
              <a:t>validity</a:t>
            </a:r>
            <a:endParaRPr lang="es-MX" dirty="0" smtClean="0"/>
          </a:p>
          <a:p>
            <a:pPr lvl="2"/>
            <a:r>
              <a:rPr lang="es-MX" dirty="0" err="1" smtClean="0"/>
              <a:t>Intrinsic</a:t>
            </a:r>
            <a:r>
              <a:rPr lang="es-MX" dirty="0" smtClean="0"/>
              <a:t> </a:t>
            </a:r>
            <a:r>
              <a:rPr lang="es-MX" dirty="0" err="1" smtClean="0"/>
              <a:t>validity</a:t>
            </a:r>
            <a:endParaRPr lang="es-MX" dirty="0" smtClean="0"/>
          </a:p>
          <a:p>
            <a:pPr lvl="1"/>
            <a:endParaRPr lang="es-MX" dirty="0" smtClean="0"/>
          </a:p>
          <a:p>
            <a:pPr lvl="1"/>
            <a:r>
              <a:rPr lang="es-MX" dirty="0" err="1" smtClean="0"/>
              <a:t>Internal</a:t>
            </a:r>
            <a:r>
              <a:rPr lang="es-MX" dirty="0" smtClean="0"/>
              <a:t> </a:t>
            </a:r>
            <a:r>
              <a:rPr lang="es-MX" dirty="0" err="1" smtClean="0"/>
              <a:t>validity</a:t>
            </a:r>
            <a:endParaRPr lang="es-MX" dirty="0" smtClean="0"/>
          </a:p>
          <a:p>
            <a:pPr lvl="1"/>
            <a:r>
              <a:rPr lang="es-MX" dirty="0" err="1" smtClean="0"/>
              <a:t>External</a:t>
            </a:r>
            <a:r>
              <a:rPr lang="es-MX" dirty="0" smtClean="0"/>
              <a:t> </a:t>
            </a:r>
            <a:r>
              <a:rPr lang="es-MX" dirty="0" err="1" smtClean="0"/>
              <a:t>validity</a:t>
            </a:r>
            <a:endParaRPr lang="es-MX" dirty="0" smtClean="0"/>
          </a:p>
          <a:p>
            <a:pPr lvl="1"/>
            <a:endParaRPr lang="es-MX" dirty="0" smtClean="0"/>
          </a:p>
          <a:p>
            <a:pPr lvl="1"/>
            <a:r>
              <a:rPr lang="es-MX" dirty="0" err="1" smtClean="0"/>
              <a:t>Logical</a:t>
            </a:r>
            <a:r>
              <a:rPr lang="es-MX" dirty="0" smtClean="0"/>
              <a:t> </a:t>
            </a:r>
            <a:r>
              <a:rPr lang="es-MX" dirty="0" err="1" smtClean="0"/>
              <a:t>validity</a:t>
            </a:r>
            <a:endParaRPr lang="es-MX" dirty="0" smtClean="0"/>
          </a:p>
          <a:p>
            <a:pPr lvl="1"/>
            <a:r>
              <a:rPr lang="es-MX" dirty="0" err="1" smtClean="0"/>
              <a:t>Statistical</a:t>
            </a:r>
            <a:r>
              <a:rPr lang="es-MX" dirty="0" smtClean="0"/>
              <a:t> </a:t>
            </a:r>
            <a:r>
              <a:rPr lang="es-MX" dirty="0" err="1" smtClean="0"/>
              <a:t>conclusion</a:t>
            </a:r>
            <a:r>
              <a:rPr lang="es-MX" dirty="0" smtClean="0"/>
              <a:t> </a:t>
            </a:r>
            <a:r>
              <a:rPr lang="es-MX" dirty="0" err="1" smtClean="0"/>
              <a:t>validity</a:t>
            </a:r>
            <a:endParaRPr lang="es-MX" dirty="0" smtClean="0"/>
          </a:p>
          <a:p>
            <a:pPr lvl="1"/>
            <a:endParaRPr lang="es-MX" dirty="0" smtClean="0"/>
          </a:p>
          <a:p>
            <a:pPr lvl="1"/>
            <a:r>
              <a:rPr lang="es-MX" dirty="0" err="1" smtClean="0"/>
              <a:t>Ecological</a:t>
            </a:r>
            <a:r>
              <a:rPr lang="es-MX" dirty="0" smtClean="0"/>
              <a:t> </a:t>
            </a:r>
            <a:r>
              <a:rPr lang="es-MX" dirty="0" err="1" smtClean="0"/>
              <a:t>validity</a:t>
            </a:r>
            <a:endParaRPr lang="es-MX" dirty="0" smtClean="0"/>
          </a:p>
          <a:p>
            <a:pPr lvl="1"/>
            <a:r>
              <a:rPr lang="es-MX" dirty="0" err="1" smtClean="0"/>
              <a:t>Diagnostic</a:t>
            </a:r>
            <a:r>
              <a:rPr lang="es-MX" dirty="0" smtClean="0"/>
              <a:t> </a:t>
            </a:r>
            <a:r>
              <a:rPr lang="es-MX" dirty="0" err="1" smtClean="0"/>
              <a:t>validity</a:t>
            </a:r>
            <a:endParaRPr lang="es-MX" dirty="0" smtClean="0"/>
          </a:p>
          <a:p>
            <a:pPr lvl="1"/>
            <a:r>
              <a:rPr lang="es-MX" dirty="0" err="1" smtClean="0"/>
              <a:t>Nomological</a:t>
            </a:r>
            <a:r>
              <a:rPr lang="es-MX" dirty="0" smtClean="0"/>
              <a:t> </a:t>
            </a:r>
            <a:r>
              <a:rPr lang="es-MX" dirty="0" err="1" smtClean="0"/>
              <a:t>validity</a:t>
            </a:r>
            <a:endParaRPr lang="en-GB" dirty="0"/>
          </a:p>
        </p:txBody>
      </p:sp>
      <p:sp>
        <p:nvSpPr>
          <p:cNvPr id="4" name="3 Marcador de fecha"/>
          <p:cNvSpPr>
            <a:spLocks noGrp="1"/>
          </p:cNvSpPr>
          <p:nvPr>
            <p:ph type="dt" sz="half" idx="10"/>
          </p:nvPr>
        </p:nvSpPr>
        <p:spPr/>
        <p:txBody>
          <a:bodyPr/>
          <a:lstStyle/>
          <a:p>
            <a:fld id="{9D47FA49-6789-4F23-9C3E-C57EAEE2D45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22</a:t>
            </a:fld>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graphicFrame>
        <p:nvGraphicFramePr>
          <p:cNvPr id="9" name="8 Marcador de contenido"/>
          <p:cNvGraphicFramePr>
            <a:graphicFrameLocks noGrp="1"/>
          </p:cNvGraphicFramePr>
          <p:nvPr>
            <p:ph idx="1"/>
          </p:nvPr>
        </p:nvGraphicFramePr>
        <p:xfrm>
          <a:off x="457200" y="1071563"/>
          <a:ext cx="8229600" cy="505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23</a:t>
            </a:fld>
            <a:endParaRPr lang="es-ES"/>
          </a:p>
        </p:txBody>
      </p:sp>
      <p:sp>
        <p:nvSpPr>
          <p:cNvPr id="10" name="9 Rectángulo redondeado"/>
          <p:cNvSpPr/>
          <p:nvPr/>
        </p:nvSpPr>
        <p:spPr>
          <a:xfrm>
            <a:off x="6156176" y="1196752"/>
            <a:ext cx="1728192"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err="1" smtClean="0"/>
              <a:t>Fidelity</a:t>
            </a:r>
            <a:r>
              <a:rPr lang="es-MX" dirty="0" smtClean="0"/>
              <a:t> </a:t>
            </a:r>
            <a:r>
              <a:rPr lang="es-MX" dirty="0" err="1" smtClean="0"/>
              <a:t>to</a:t>
            </a:r>
            <a:r>
              <a:rPr lang="es-MX" dirty="0" smtClean="0"/>
              <a:t> </a:t>
            </a:r>
            <a:r>
              <a:rPr lang="es-MX" dirty="0" err="1" smtClean="0"/>
              <a:t>the</a:t>
            </a:r>
            <a:r>
              <a:rPr lang="es-MX" dirty="0" smtClean="0"/>
              <a:t> </a:t>
            </a:r>
            <a:r>
              <a:rPr lang="es-MX" dirty="0" err="1" smtClean="0"/>
              <a:t>phenomenon</a:t>
            </a:r>
            <a:endParaRPr lang="en-GB" dirty="0"/>
          </a:p>
        </p:txBody>
      </p:sp>
      <p:sp>
        <p:nvSpPr>
          <p:cNvPr id="11" name="10 Rectángulo redondeado"/>
          <p:cNvSpPr/>
          <p:nvPr/>
        </p:nvSpPr>
        <p:spPr>
          <a:xfrm>
            <a:off x="7020272" y="5229200"/>
            <a:ext cx="1728192"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err="1" smtClean="0"/>
              <a:t>Fidelity</a:t>
            </a:r>
            <a:r>
              <a:rPr lang="es-MX" dirty="0" smtClean="0"/>
              <a:t> </a:t>
            </a:r>
            <a:r>
              <a:rPr lang="es-MX" dirty="0" err="1" smtClean="0"/>
              <a:t>to</a:t>
            </a:r>
            <a:r>
              <a:rPr lang="es-MX" dirty="0" smtClean="0"/>
              <a:t> </a:t>
            </a:r>
            <a:r>
              <a:rPr lang="es-MX" dirty="0" err="1" smtClean="0"/>
              <a:t>other</a:t>
            </a:r>
            <a:r>
              <a:rPr lang="es-MX" dirty="0" smtClean="0"/>
              <a:t> </a:t>
            </a:r>
            <a:r>
              <a:rPr lang="es-MX" dirty="0" err="1" smtClean="0"/>
              <a:t>metrics</a:t>
            </a:r>
            <a:endParaRPr lang="en-GB" dirty="0"/>
          </a:p>
        </p:txBody>
      </p:sp>
      <p:sp>
        <p:nvSpPr>
          <p:cNvPr id="12" name="11 Rectángulo redondeado"/>
          <p:cNvSpPr/>
          <p:nvPr/>
        </p:nvSpPr>
        <p:spPr>
          <a:xfrm>
            <a:off x="251520" y="5085184"/>
            <a:ext cx="1728192"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err="1" smtClean="0"/>
              <a:t>Representative</a:t>
            </a:r>
            <a:r>
              <a:rPr lang="es-MX" dirty="0" smtClean="0"/>
              <a:t> of </a:t>
            </a:r>
            <a:r>
              <a:rPr lang="es-MX" dirty="0" err="1" smtClean="0"/>
              <a:t>the</a:t>
            </a:r>
            <a:r>
              <a:rPr lang="es-MX" dirty="0" smtClean="0"/>
              <a:t> </a:t>
            </a:r>
            <a:r>
              <a:rPr lang="es-MX" dirty="0" err="1" smtClean="0"/>
              <a:t>population</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24</a:t>
            </a:fld>
            <a:endParaRPr lang="es-ES"/>
          </a:p>
        </p:txBody>
      </p:sp>
      <p:pic>
        <p:nvPicPr>
          <p:cNvPr id="54274" name="Picture 2" descr="http://www.socialresearchmethods.net/kb/Assets/images/valstep.gif"/>
          <p:cNvPicPr>
            <a:picLocks noGrp="1" noChangeAspect="1" noChangeArrowheads="1"/>
          </p:cNvPicPr>
          <p:nvPr>
            <p:ph idx="1"/>
          </p:nvPr>
        </p:nvPicPr>
        <p:blipFill>
          <a:blip r:embed="rId2" cstate="print"/>
          <a:srcRect/>
          <a:stretch>
            <a:fillRect/>
          </a:stretch>
        </p:blipFill>
        <p:spPr bwMode="auto">
          <a:xfrm>
            <a:off x="1115616" y="1151743"/>
            <a:ext cx="6776182" cy="4797537"/>
          </a:xfrm>
          <a:prstGeom prst="rect">
            <a:avLst/>
          </a:prstGeom>
          <a:noFill/>
        </p:spPr>
      </p:pic>
      <p:sp>
        <p:nvSpPr>
          <p:cNvPr id="8" name="7 CuadroTexto"/>
          <p:cNvSpPr txBox="1"/>
          <p:nvPr/>
        </p:nvSpPr>
        <p:spPr>
          <a:xfrm>
            <a:off x="1043608" y="6021288"/>
            <a:ext cx="6552884" cy="369332"/>
          </a:xfrm>
          <a:prstGeom prst="rect">
            <a:avLst/>
          </a:prstGeom>
          <a:noFill/>
        </p:spPr>
        <p:txBody>
          <a:bodyPr wrap="none" rtlCol="0">
            <a:spAutoFit/>
          </a:bodyPr>
          <a:lstStyle/>
          <a:p>
            <a:r>
              <a:rPr lang="es-MX" dirty="0" smtClean="0"/>
              <a:t>Figura de: [http://www.socialresearchmethods.net/kb/introval.php]</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25</a:t>
            </a:fld>
            <a:endParaRPr lang="es-ES"/>
          </a:p>
        </p:txBody>
      </p:sp>
      <p:pic>
        <p:nvPicPr>
          <p:cNvPr id="52226" name="Picture 2" descr="http://www.analytictech.com/ba762/images/validi2.gif"/>
          <p:cNvPicPr>
            <a:picLocks noGrp="1" noChangeAspect="1" noChangeArrowheads="1"/>
          </p:cNvPicPr>
          <p:nvPr>
            <p:ph idx="1"/>
          </p:nvPr>
        </p:nvPicPr>
        <p:blipFill>
          <a:blip r:embed="rId2" cstate="print"/>
          <a:srcRect/>
          <a:stretch>
            <a:fillRect/>
          </a:stretch>
        </p:blipFill>
        <p:spPr bwMode="auto">
          <a:xfrm>
            <a:off x="378799" y="827504"/>
            <a:ext cx="8369665" cy="5553824"/>
          </a:xfrm>
          <a:prstGeom prst="rect">
            <a:avLst/>
          </a:prstGeom>
          <a:noFill/>
        </p:spPr>
      </p:pic>
      <p:sp>
        <p:nvSpPr>
          <p:cNvPr id="8" name="7 CuadroTexto"/>
          <p:cNvSpPr txBox="1"/>
          <p:nvPr/>
        </p:nvSpPr>
        <p:spPr>
          <a:xfrm>
            <a:off x="1835696" y="5805264"/>
            <a:ext cx="3445046" cy="369332"/>
          </a:xfrm>
          <a:prstGeom prst="rect">
            <a:avLst/>
          </a:prstGeom>
          <a:noFill/>
        </p:spPr>
        <p:txBody>
          <a:bodyPr wrap="none" rtlCol="0">
            <a:spAutoFit/>
          </a:bodyPr>
          <a:lstStyle/>
          <a:p>
            <a:r>
              <a:rPr lang="es-MX" dirty="0" smtClean="0"/>
              <a:t>Figura de: [</a:t>
            </a:r>
            <a:r>
              <a:rPr lang="en-GB" dirty="0" smtClean="0"/>
              <a:t>www.analytictech.com</a:t>
            </a:r>
            <a:r>
              <a:rPr lang="es-MX" dirty="0" smtClean="0"/>
              <a:t>]</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fontScale="92500" lnSpcReduction="10000"/>
          </a:bodyPr>
          <a:lstStyle/>
          <a:p>
            <a:r>
              <a:rPr lang="es-MX" b="1" dirty="0" err="1" smtClean="0">
                <a:solidFill>
                  <a:srgbClr val="FF0000"/>
                </a:solidFill>
              </a:rPr>
              <a:t>Construct</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MX" dirty="0" smtClean="0"/>
              <a:t>A </a:t>
            </a:r>
            <a:r>
              <a:rPr lang="es-MX" b="1" dirty="0" err="1" smtClean="0">
                <a:solidFill>
                  <a:srgbClr val="FF0000"/>
                </a:solidFill>
              </a:rPr>
              <a:t>construct</a:t>
            </a:r>
            <a:r>
              <a:rPr lang="es-MX" dirty="0" smtClean="0"/>
              <a:t> </a:t>
            </a:r>
            <a:r>
              <a:rPr lang="es-MX" dirty="0" err="1" smtClean="0"/>
              <a:t>is</a:t>
            </a:r>
            <a:r>
              <a:rPr lang="es-MX" dirty="0" smtClean="0"/>
              <a:t> “</a:t>
            </a:r>
            <a:r>
              <a:rPr lang="es-MX" dirty="0" err="1" smtClean="0"/>
              <a:t>some</a:t>
            </a:r>
            <a:r>
              <a:rPr lang="es-MX" dirty="0" smtClean="0"/>
              <a:t> </a:t>
            </a:r>
            <a:r>
              <a:rPr lang="es-MX" dirty="0" err="1" smtClean="0"/>
              <a:t>postulated</a:t>
            </a:r>
            <a:r>
              <a:rPr lang="es-MX" dirty="0" smtClean="0"/>
              <a:t> </a:t>
            </a:r>
            <a:r>
              <a:rPr lang="es-MX" dirty="0" err="1" smtClean="0"/>
              <a:t>attribute</a:t>
            </a:r>
            <a:r>
              <a:rPr lang="es-MX" dirty="0" smtClean="0"/>
              <a:t> of </a:t>
            </a:r>
            <a:r>
              <a:rPr lang="es-MX" dirty="0" err="1" smtClean="0"/>
              <a:t>people</a:t>
            </a:r>
            <a:r>
              <a:rPr lang="es-MX" dirty="0" smtClean="0"/>
              <a:t> </a:t>
            </a:r>
            <a:r>
              <a:rPr lang="es-MX" dirty="0" err="1" smtClean="0"/>
              <a:t>assumed</a:t>
            </a:r>
            <a:r>
              <a:rPr lang="es-MX" dirty="0" smtClean="0"/>
              <a:t> </a:t>
            </a:r>
            <a:r>
              <a:rPr lang="es-MX" dirty="0" err="1" smtClean="0"/>
              <a:t>to</a:t>
            </a:r>
            <a:r>
              <a:rPr lang="es-MX" dirty="0" smtClean="0"/>
              <a:t> </a:t>
            </a:r>
            <a:r>
              <a:rPr lang="es-MX" dirty="0" err="1" smtClean="0"/>
              <a:t>be</a:t>
            </a:r>
            <a:r>
              <a:rPr lang="es-MX" dirty="0" smtClean="0"/>
              <a:t> </a:t>
            </a:r>
            <a:r>
              <a:rPr lang="es-MX" dirty="0" err="1" smtClean="0"/>
              <a:t>reflected</a:t>
            </a:r>
            <a:r>
              <a:rPr lang="es-MX" dirty="0" smtClean="0"/>
              <a:t> in </a:t>
            </a:r>
            <a:r>
              <a:rPr lang="es-MX" dirty="0" err="1" smtClean="0"/>
              <a:t>the</a:t>
            </a:r>
            <a:r>
              <a:rPr lang="es-MX" dirty="0" smtClean="0"/>
              <a:t> test performance” [</a:t>
            </a:r>
            <a:r>
              <a:rPr lang="es-MX" dirty="0" err="1" smtClean="0"/>
              <a:t>Cronbach</a:t>
            </a:r>
            <a:r>
              <a:rPr lang="es-MX" dirty="0" smtClean="0"/>
              <a:t> y </a:t>
            </a:r>
            <a:r>
              <a:rPr lang="es-MX" dirty="0" err="1" smtClean="0"/>
              <a:t>Meehl</a:t>
            </a:r>
            <a:r>
              <a:rPr lang="es-MX" dirty="0" smtClean="0"/>
              <a:t>, 1955].</a:t>
            </a:r>
          </a:p>
          <a:p>
            <a:pPr lvl="2"/>
            <a:r>
              <a:rPr lang="es-MX" dirty="0" err="1" smtClean="0"/>
              <a:t>Cronbach</a:t>
            </a:r>
            <a:r>
              <a:rPr lang="es-MX" dirty="0" smtClean="0"/>
              <a:t> and </a:t>
            </a:r>
            <a:r>
              <a:rPr lang="es-MX" dirty="0" err="1" smtClean="0"/>
              <a:t>Meehl</a:t>
            </a:r>
            <a:r>
              <a:rPr lang="es-MX" dirty="0" smtClean="0"/>
              <a:t> seminal </a:t>
            </a:r>
            <a:r>
              <a:rPr lang="es-MX" dirty="0" err="1" smtClean="0"/>
              <a:t>paper</a:t>
            </a:r>
            <a:r>
              <a:rPr lang="es-MX" dirty="0" smtClean="0"/>
              <a:t> </a:t>
            </a:r>
            <a:r>
              <a:rPr lang="es-MX" dirty="0" err="1" smtClean="0"/>
              <a:t>was</a:t>
            </a:r>
            <a:r>
              <a:rPr lang="es-MX" dirty="0" smtClean="0"/>
              <a:t> </a:t>
            </a:r>
            <a:r>
              <a:rPr lang="es-MX" dirty="0" err="1" smtClean="0"/>
              <a:t>written</a:t>
            </a:r>
            <a:r>
              <a:rPr lang="es-MX" dirty="0" smtClean="0"/>
              <a:t> </a:t>
            </a:r>
            <a:r>
              <a:rPr lang="es-MX" dirty="0" err="1" smtClean="0"/>
              <a:t>for</a:t>
            </a:r>
            <a:r>
              <a:rPr lang="es-MX" dirty="0" smtClean="0"/>
              <a:t> </a:t>
            </a:r>
            <a:r>
              <a:rPr lang="es-MX" dirty="0" err="1" smtClean="0"/>
              <a:t>psychology</a:t>
            </a:r>
            <a:r>
              <a:rPr lang="es-MX" dirty="0" smtClean="0"/>
              <a:t>, so </a:t>
            </a:r>
            <a:r>
              <a:rPr lang="es-MX" dirty="0" err="1" smtClean="0"/>
              <a:t>when</a:t>
            </a:r>
            <a:r>
              <a:rPr lang="es-MX" dirty="0" smtClean="0"/>
              <a:t> </a:t>
            </a:r>
            <a:r>
              <a:rPr lang="es-MX" dirty="0" err="1" smtClean="0"/>
              <a:t>they</a:t>
            </a:r>
            <a:r>
              <a:rPr lang="es-MX" dirty="0" smtClean="0"/>
              <a:t> </a:t>
            </a:r>
            <a:r>
              <a:rPr lang="es-MX" dirty="0" err="1" smtClean="0"/>
              <a:t>speak</a:t>
            </a:r>
            <a:r>
              <a:rPr lang="es-MX" dirty="0" smtClean="0"/>
              <a:t> of:</a:t>
            </a:r>
          </a:p>
          <a:p>
            <a:pPr lvl="3"/>
            <a:r>
              <a:rPr lang="es-MX" dirty="0" err="1" smtClean="0"/>
              <a:t>people</a:t>
            </a:r>
            <a:r>
              <a:rPr lang="es-MX" dirty="0" smtClean="0"/>
              <a:t>, </a:t>
            </a:r>
            <a:r>
              <a:rPr lang="es-MX" dirty="0" err="1" smtClean="0"/>
              <a:t>they</a:t>
            </a:r>
            <a:r>
              <a:rPr lang="es-MX" dirty="0" smtClean="0"/>
              <a:t> </a:t>
            </a:r>
            <a:r>
              <a:rPr lang="es-MX" dirty="0" err="1" smtClean="0"/>
              <a:t>refer</a:t>
            </a:r>
            <a:r>
              <a:rPr lang="es-MX" dirty="0" smtClean="0"/>
              <a:t> </a:t>
            </a:r>
            <a:r>
              <a:rPr lang="es-MX" dirty="0" err="1" smtClean="0"/>
              <a:t>to</a:t>
            </a:r>
            <a:r>
              <a:rPr lang="es-MX" dirty="0" smtClean="0"/>
              <a:t> </a:t>
            </a:r>
            <a:r>
              <a:rPr lang="es-MX" dirty="0" err="1" smtClean="0"/>
              <a:t>the</a:t>
            </a:r>
            <a:r>
              <a:rPr lang="es-MX" dirty="0" smtClean="0"/>
              <a:t> </a:t>
            </a:r>
            <a:r>
              <a:rPr lang="es-MX" dirty="0" err="1" smtClean="0"/>
              <a:t>phenomenon</a:t>
            </a:r>
            <a:r>
              <a:rPr lang="es-MX" dirty="0" smtClean="0"/>
              <a:t> </a:t>
            </a:r>
            <a:r>
              <a:rPr lang="es-MX" dirty="0" err="1" smtClean="0"/>
              <a:t>under</a:t>
            </a:r>
            <a:r>
              <a:rPr lang="es-MX" dirty="0" smtClean="0"/>
              <a:t> </a:t>
            </a:r>
            <a:r>
              <a:rPr lang="es-MX" dirty="0" err="1" smtClean="0"/>
              <a:t>study</a:t>
            </a:r>
            <a:r>
              <a:rPr lang="es-MX" dirty="0" smtClean="0"/>
              <a:t>.</a:t>
            </a:r>
          </a:p>
          <a:p>
            <a:pPr lvl="3"/>
            <a:r>
              <a:rPr lang="es-MX" dirty="0" smtClean="0"/>
              <a:t>Test performance, </a:t>
            </a:r>
            <a:r>
              <a:rPr lang="es-MX" dirty="0" err="1" smtClean="0"/>
              <a:t>they</a:t>
            </a:r>
            <a:r>
              <a:rPr lang="es-MX" dirty="0" smtClean="0"/>
              <a:t> </a:t>
            </a:r>
            <a:r>
              <a:rPr lang="es-MX" dirty="0" err="1" smtClean="0"/>
              <a:t>refer</a:t>
            </a:r>
            <a:r>
              <a:rPr lang="es-MX" dirty="0" smtClean="0"/>
              <a:t> </a:t>
            </a:r>
            <a:r>
              <a:rPr lang="es-MX" dirty="0" err="1" smtClean="0"/>
              <a:t>to</a:t>
            </a:r>
            <a:r>
              <a:rPr lang="es-MX" dirty="0" smtClean="0"/>
              <a:t> a </a:t>
            </a:r>
            <a:r>
              <a:rPr lang="es-MX" dirty="0" err="1" smtClean="0"/>
              <a:t>model</a:t>
            </a:r>
            <a:r>
              <a:rPr lang="es-MX" dirty="0" smtClean="0"/>
              <a:t> </a:t>
            </a:r>
            <a:r>
              <a:rPr lang="es-MX" dirty="0" err="1" smtClean="0"/>
              <a:t>or</a:t>
            </a:r>
            <a:r>
              <a:rPr lang="es-MX" dirty="0" smtClean="0"/>
              <a:t> </a:t>
            </a:r>
            <a:r>
              <a:rPr lang="es-MX" dirty="0" err="1" smtClean="0"/>
              <a:t>metric</a:t>
            </a:r>
            <a:r>
              <a:rPr lang="es-MX" dirty="0" smtClean="0"/>
              <a:t> </a:t>
            </a:r>
            <a:r>
              <a:rPr lang="es-MX" dirty="0" err="1" smtClean="0"/>
              <a:t>capturing</a:t>
            </a:r>
            <a:r>
              <a:rPr lang="es-MX" dirty="0" smtClean="0"/>
              <a:t> </a:t>
            </a:r>
            <a:r>
              <a:rPr lang="es-MX" dirty="0" err="1" smtClean="0"/>
              <a:t>some</a:t>
            </a:r>
            <a:r>
              <a:rPr lang="es-MX" dirty="0" smtClean="0"/>
              <a:t> </a:t>
            </a:r>
            <a:r>
              <a:rPr lang="es-MX" dirty="0" err="1" smtClean="0"/>
              <a:t>aspect</a:t>
            </a:r>
            <a:r>
              <a:rPr lang="es-MX" dirty="0" smtClean="0"/>
              <a:t> of </a:t>
            </a:r>
            <a:r>
              <a:rPr lang="es-MX" dirty="0" err="1" smtClean="0"/>
              <a:t>the</a:t>
            </a:r>
            <a:r>
              <a:rPr lang="es-MX" dirty="0" smtClean="0"/>
              <a:t> </a:t>
            </a:r>
            <a:r>
              <a:rPr lang="es-MX" dirty="0" err="1" smtClean="0"/>
              <a:t>phenomenon</a:t>
            </a:r>
            <a:endParaRPr lang="es-MX" dirty="0" smtClean="0"/>
          </a:p>
          <a:p>
            <a:pPr lvl="3"/>
            <a:endParaRPr lang="es-MX" dirty="0" smtClean="0"/>
          </a:p>
          <a:p>
            <a:pPr lvl="1"/>
            <a:r>
              <a:rPr lang="es-MX" dirty="0" err="1" smtClean="0"/>
              <a:t>The</a:t>
            </a:r>
            <a:r>
              <a:rPr lang="es-MX" dirty="0" smtClean="0"/>
              <a:t> </a:t>
            </a:r>
            <a:r>
              <a:rPr lang="es-MX" dirty="0" err="1" smtClean="0"/>
              <a:t>development</a:t>
            </a:r>
            <a:r>
              <a:rPr lang="es-MX" dirty="0" smtClean="0"/>
              <a:t> of </a:t>
            </a:r>
            <a:r>
              <a:rPr lang="es-MX" dirty="0" err="1" smtClean="0"/>
              <a:t>the</a:t>
            </a:r>
            <a:r>
              <a:rPr lang="es-MX" dirty="0" smtClean="0"/>
              <a:t> </a:t>
            </a:r>
            <a:r>
              <a:rPr lang="es-MX" dirty="0" err="1" smtClean="0"/>
              <a:t>construct</a:t>
            </a:r>
            <a:r>
              <a:rPr lang="es-MX" dirty="0" smtClean="0"/>
              <a:t> </a:t>
            </a:r>
            <a:r>
              <a:rPr lang="es-MX" dirty="0" err="1" smtClean="0"/>
              <a:t>is</a:t>
            </a:r>
            <a:r>
              <a:rPr lang="es-MX" dirty="0" smtClean="0"/>
              <a:t> </a:t>
            </a:r>
            <a:r>
              <a:rPr lang="es-MX" dirty="0" err="1" smtClean="0"/>
              <a:t>not</a:t>
            </a:r>
            <a:r>
              <a:rPr lang="es-MX" dirty="0" smtClean="0"/>
              <a:t> </a:t>
            </a:r>
            <a:r>
              <a:rPr lang="es-MX" dirty="0" err="1" smtClean="0"/>
              <a:t>easy</a:t>
            </a:r>
            <a:r>
              <a:rPr lang="es-MX" dirty="0" smtClean="0"/>
              <a:t>. </a:t>
            </a:r>
            <a:r>
              <a:rPr lang="es-MX" dirty="0" err="1" smtClean="0"/>
              <a:t>Too</a:t>
            </a:r>
            <a:r>
              <a:rPr lang="es-MX" dirty="0" smtClean="0"/>
              <a:t> </a:t>
            </a:r>
            <a:r>
              <a:rPr lang="es-MX" dirty="0" err="1" smtClean="0"/>
              <a:t>narrow</a:t>
            </a:r>
            <a:r>
              <a:rPr lang="es-MX" dirty="0" smtClean="0"/>
              <a:t> </a:t>
            </a:r>
            <a:r>
              <a:rPr lang="es-MX" dirty="0" err="1" smtClean="0"/>
              <a:t>or</a:t>
            </a:r>
            <a:r>
              <a:rPr lang="es-MX" dirty="0" smtClean="0"/>
              <a:t> </a:t>
            </a:r>
            <a:r>
              <a:rPr lang="es-MX" dirty="0" err="1" smtClean="0"/>
              <a:t>too</a:t>
            </a:r>
            <a:r>
              <a:rPr lang="es-MX" dirty="0" smtClean="0"/>
              <a:t> </a:t>
            </a:r>
            <a:r>
              <a:rPr lang="es-MX" dirty="0" err="1" smtClean="0"/>
              <a:t>broad</a:t>
            </a:r>
            <a:r>
              <a:rPr lang="es-MX" dirty="0" smtClean="0"/>
              <a:t> and </a:t>
            </a:r>
            <a:r>
              <a:rPr lang="es-MX" dirty="0" err="1" smtClean="0"/>
              <a:t>it</a:t>
            </a:r>
            <a:r>
              <a:rPr lang="es-MX" dirty="0" smtClean="0"/>
              <a:t> </a:t>
            </a:r>
            <a:r>
              <a:rPr lang="es-MX" dirty="0" err="1" smtClean="0"/>
              <a:t>may</a:t>
            </a:r>
            <a:r>
              <a:rPr lang="es-MX" dirty="0" smtClean="0"/>
              <a:t> </a:t>
            </a:r>
            <a:r>
              <a:rPr lang="es-MX" dirty="0" err="1" smtClean="0"/>
              <a:t>nullify</a:t>
            </a:r>
            <a:r>
              <a:rPr lang="es-MX" dirty="0" smtClean="0"/>
              <a:t> </a:t>
            </a:r>
            <a:r>
              <a:rPr lang="es-MX" dirty="0" err="1" smtClean="0"/>
              <a:t>your</a:t>
            </a:r>
            <a:r>
              <a:rPr lang="es-MX" dirty="0" smtClean="0"/>
              <a:t> </a:t>
            </a:r>
            <a:r>
              <a:rPr lang="es-MX" dirty="0" err="1" smtClean="0"/>
              <a:t>experiment</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26</a:t>
            </a:fld>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a:bodyPr>
          <a:lstStyle/>
          <a:p>
            <a:r>
              <a:rPr lang="es-MX" b="1" dirty="0" err="1" smtClean="0">
                <a:solidFill>
                  <a:srgbClr val="FF0000"/>
                </a:solidFill>
              </a:rPr>
              <a:t>Construct</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MX" b="1" dirty="0" err="1" smtClean="0">
                <a:solidFill>
                  <a:srgbClr val="FF0000"/>
                </a:solidFill>
              </a:rPr>
              <a:t>Construct</a:t>
            </a:r>
            <a:r>
              <a:rPr lang="es-MX" dirty="0" smtClean="0"/>
              <a:t>: </a:t>
            </a:r>
          </a:p>
          <a:p>
            <a:pPr lvl="2"/>
            <a:r>
              <a:rPr lang="es-MX" dirty="0" err="1" smtClean="0"/>
              <a:t>Example</a:t>
            </a:r>
            <a:r>
              <a:rPr lang="es-MX" dirty="0" smtClean="0"/>
              <a:t>:</a:t>
            </a:r>
          </a:p>
          <a:p>
            <a:pPr lvl="3"/>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27</a:t>
            </a:fld>
            <a:endParaRPr lang="es-ES"/>
          </a:p>
        </p:txBody>
      </p:sp>
      <p:pic>
        <p:nvPicPr>
          <p:cNvPr id="7" name="Picture 2" descr="2.1.jpg"/>
          <p:cNvPicPr>
            <a:picLocks noChangeAspect="1" noChangeArrowheads="1"/>
          </p:cNvPicPr>
          <p:nvPr/>
        </p:nvPicPr>
        <p:blipFill>
          <a:blip r:embed="rId2" cstate="print"/>
          <a:srcRect/>
          <a:stretch>
            <a:fillRect/>
          </a:stretch>
        </p:blipFill>
        <p:spPr bwMode="auto">
          <a:xfrm>
            <a:off x="2987824" y="2133882"/>
            <a:ext cx="5400600" cy="4046603"/>
          </a:xfrm>
          <a:prstGeom prst="rect">
            <a:avLst/>
          </a:prstGeom>
          <a:noFill/>
        </p:spPr>
      </p:pic>
      <p:sp>
        <p:nvSpPr>
          <p:cNvPr id="8" name="7 CuadroTexto"/>
          <p:cNvSpPr txBox="1"/>
          <p:nvPr/>
        </p:nvSpPr>
        <p:spPr>
          <a:xfrm>
            <a:off x="0" y="5934670"/>
            <a:ext cx="8487260" cy="923330"/>
          </a:xfrm>
          <a:prstGeom prst="rect">
            <a:avLst/>
          </a:prstGeom>
          <a:noFill/>
        </p:spPr>
        <p:txBody>
          <a:bodyPr wrap="none" rtlCol="0">
            <a:spAutoFit/>
          </a:bodyPr>
          <a:lstStyle/>
          <a:p>
            <a:r>
              <a:rPr lang="es-MX" dirty="0" smtClean="0"/>
              <a:t>Figure </a:t>
            </a:r>
            <a:r>
              <a:rPr lang="es-MX" dirty="0" err="1" smtClean="0"/>
              <a:t>from</a:t>
            </a:r>
            <a:r>
              <a:rPr lang="es-MX" dirty="0" smtClean="0"/>
              <a:t>: [</a:t>
            </a:r>
            <a:r>
              <a:rPr lang="en-GB" dirty="0" smtClean="0"/>
              <a:t>Johnston y Smith</a:t>
            </a:r>
            <a:endParaRPr lang="es-MX" dirty="0" smtClean="0"/>
          </a:p>
          <a:p>
            <a:r>
              <a:rPr lang="es-MX" dirty="0" smtClean="0"/>
              <a:t>http://epress.anu.edu.au/apps/bookworm/view/</a:t>
            </a:r>
          </a:p>
          <a:p>
            <a:r>
              <a:rPr lang="es-MX" dirty="0" smtClean="0"/>
              <a:t>Information+Systems+Foundations%3A+The+Role+of+Design+Science/5131/ch02.xhtml]</a:t>
            </a:r>
            <a:endParaRPr lang="en-GB" dirty="0"/>
          </a:p>
        </p:txBody>
      </p:sp>
      <p:sp>
        <p:nvSpPr>
          <p:cNvPr id="9" name="8 CuadroTexto"/>
          <p:cNvSpPr txBox="1"/>
          <p:nvPr/>
        </p:nvSpPr>
        <p:spPr>
          <a:xfrm>
            <a:off x="323528" y="3645024"/>
            <a:ext cx="2411760" cy="1200329"/>
          </a:xfrm>
          <a:prstGeom prst="rect">
            <a:avLst/>
          </a:prstGeom>
          <a:noFill/>
        </p:spPr>
        <p:txBody>
          <a:bodyPr wrap="square" rtlCol="0">
            <a:spAutoFit/>
          </a:bodyPr>
          <a:lstStyle/>
          <a:p>
            <a:r>
              <a:rPr lang="es-MX" dirty="0" err="1" smtClean="0"/>
              <a:t>Research</a:t>
            </a:r>
            <a:r>
              <a:rPr lang="es-MX" dirty="0" smtClean="0"/>
              <a:t> </a:t>
            </a:r>
            <a:r>
              <a:rPr lang="es-MX" dirty="0" err="1" smtClean="0"/>
              <a:t>process</a:t>
            </a:r>
            <a:r>
              <a:rPr lang="es-MX" dirty="0" smtClean="0"/>
              <a:t> and </a:t>
            </a:r>
            <a:r>
              <a:rPr lang="es-MX" dirty="0" err="1" smtClean="0"/>
              <a:t>validation</a:t>
            </a:r>
            <a:r>
              <a:rPr lang="es-MX" dirty="0" smtClean="0"/>
              <a:t> </a:t>
            </a:r>
            <a:r>
              <a:rPr lang="es-MX" dirty="0" err="1" smtClean="0"/>
              <a:t>according</a:t>
            </a:r>
            <a:r>
              <a:rPr lang="es-MX" dirty="0" smtClean="0"/>
              <a:t> </a:t>
            </a:r>
            <a:r>
              <a:rPr lang="es-MX" dirty="0" err="1" smtClean="0"/>
              <a:t>to</a:t>
            </a:r>
            <a:r>
              <a:rPr lang="es-MX" dirty="0" smtClean="0"/>
              <a:t> </a:t>
            </a:r>
            <a:r>
              <a:rPr lang="es-MX" dirty="0" err="1" smtClean="0"/>
              <a:t>positivist</a:t>
            </a:r>
            <a:r>
              <a:rPr lang="es-MX" dirty="0" smtClean="0"/>
              <a:t> </a:t>
            </a:r>
            <a:r>
              <a:rPr lang="es-MX" dirty="0" err="1" smtClean="0"/>
              <a:t>research</a:t>
            </a:r>
            <a:r>
              <a:rPr lang="es-MX" dirty="0" smtClean="0"/>
              <a:t> </a:t>
            </a:r>
            <a:r>
              <a:rPr lang="es-MX" dirty="0" err="1" smtClean="0"/>
              <a:t>tradition</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fontScale="77500" lnSpcReduction="20000"/>
          </a:bodyPr>
          <a:lstStyle/>
          <a:p>
            <a:r>
              <a:rPr lang="es-MX" b="1" dirty="0" err="1" smtClean="0">
                <a:solidFill>
                  <a:srgbClr val="FF0000"/>
                </a:solidFill>
              </a:rPr>
              <a:t>Construct</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MX" dirty="0" smtClean="0"/>
              <a:t>“…</a:t>
            </a:r>
            <a:r>
              <a:rPr lang="es-MX" dirty="0" err="1" smtClean="0"/>
              <a:t>construct</a:t>
            </a:r>
            <a:r>
              <a:rPr lang="es-MX" dirty="0" smtClean="0"/>
              <a:t> </a:t>
            </a:r>
            <a:r>
              <a:rPr lang="es-MX" dirty="0" err="1" smtClean="0"/>
              <a:t>validity</a:t>
            </a:r>
            <a:r>
              <a:rPr lang="es-MX" dirty="0" smtClean="0"/>
              <a:t> […] </a:t>
            </a:r>
            <a:r>
              <a:rPr lang="es-MX" dirty="0" err="1" smtClean="0"/>
              <a:t>perceived</a:t>
            </a:r>
            <a:r>
              <a:rPr lang="es-MX" dirty="0" smtClean="0"/>
              <a:t> as </a:t>
            </a:r>
            <a:r>
              <a:rPr lang="es-MX" dirty="0" err="1" smtClean="0"/>
              <a:t>the</a:t>
            </a:r>
            <a:r>
              <a:rPr lang="es-MX" dirty="0" smtClean="0"/>
              <a:t> </a:t>
            </a:r>
            <a:r>
              <a:rPr lang="es-MX" dirty="0" err="1" smtClean="0"/>
              <a:t>most</a:t>
            </a:r>
            <a:r>
              <a:rPr lang="es-MX" dirty="0" smtClean="0"/>
              <a:t> fundamental and </a:t>
            </a:r>
            <a:r>
              <a:rPr lang="es-MX" dirty="0" err="1" smtClean="0"/>
              <a:t>embracing</a:t>
            </a:r>
            <a:r>
              <a:rPr lang="es-MX" dirty="0" smtClean="0"/>
              <a:t> of </a:t>
            </a:r>
            <a:r>
              <a:rPr lang="es-MX" dirty="0" err="1" smtClean="0"/>
              <a:t>all</a:t>
            </a:r>
            <a:r>
              <a:rPr lang="es-MX" dirty="0" smtClean="0"/>
              <a:t> </a:t>
            </a:r>
            <a:r>
              <a:rPr lang="es-MX" dirty="0" err="1" smtClean="0"/>
              <a:t>types</a:t>
            </a:r>
            <a:r>
              <a:rPr lang="es-MX" dirty="0" smtClean="0"/>
              <a:t> of </a:t>
            </a:r>
            <a:r>
              <a:rPr lang="es-MX" dirty="0" err="1" smtClean="0"/>
              <a:t>validity</a:t>
            </a:r>
            <a:r>
              <a:rPr lang="es-MX" dirty="0" smtClean="0"/>
              <a:t>” [</a:t>
            </a:r>
            <a:r>
              <a:rPr lang="es-MX" dirty="0" err="1" smtClean="0"/>
              <a:t>Weiner</a:t>
            </a:r>
            <a:r>
              <a:rPr lang="es-MX" dirty="0" smtClean="0"/>
              <a:t> H y Braun HI (1988) “Test </a:t>
            </a:r>
            <a:r>
              <a:rPr lang="es-MX" dirty="0" err="1" smtClean="0"/>
              <a:t>validity</a:t>
            </a:r>
            <a:r>
              <a:rPr lang="es-MX" dirty="0" smtClean="0"/>
              <a:t>” </a:t>
            </a:r>
            <a:r>
              <a:rPr lang="es-MX" dirty="0" err="1" smtClean="0"/>
              <a:t>Routledge</a:t>
            </a:r>
            <a:r>
              <a:rPr lang="es-MX" dirty="0" smtClean="0"/>
              <a:t>, 267 </a:t>
            </a:r>
            <a:r>
              <a:rPr lang="es-MX" dirty="0" err="1" smtClean="0"/>
              <a:t>pgs</a:t>
            </a:r>
            <a:r>
              <a:rPr lang="es-MX" dirty="0" smtClean="0"/>
              <a:t>. (pg. 26)]</a:t>
            </a:r>
          </a:p>
          <a:p>
            <a:pPr lvl="1"/>
            <a:endParaRPr lang="es-MX" dirty="0" smtClean="0"/>
          </a:p>
          <a:p>
            <a:pPr lvl="1"/>
            <a:r>
              <a:rPr lang="es-MX" dirty="0" err="1" smtClean="0"/>
              <a:t>Capacity</a:t>
            </a:r>
            <a:r>
              <a:rPr lang="es-MX" dirty="0" smtClean="0"/>
              <a:t> of a </a:t>
            </a:r>
            <a:r>
              <a:rPr lang="es-MX" dirty="0" err="1" smtClean="0"/>
              <a:t>metric</a:t>
            </a:r>
            <a:r>
              <a:rPr lang="es-MX" dirty="0" smtClean="0"/>
              <a:t> </a:t>
            </a:r>
            <a:r>
              <a:rPr lang="es-MX" dirty="0" err="1" smtClean="0"/>
              <a:t>or</a:t>
            </a:r>
            <a:r>
              <a:rPr lang="es-MX" dirty="0" smtClean="0"/>
              <a:t> </a:t>
            </a:r>
            <a:r>
              <a:rPr lang="es-MX" dirty="0" err="1" smtClean="0"/>
              <a:t>model</a:t>
            </a:r>
            <a:r>
              <a:rPr lang="es-MX" dirty="0" smtClean="0"/>
              <a:t> </a:t>
            </a:r>
            <a:r>
              <a:rPr lang="es-MX" dirty="0" err="1" smtClean="0"/>
              <a:t>to</a:t>
            </a:r>
            <a:r>
              <a:rPr lang="es-MX" dirty="0" smtClean="0"/>
              <a:t> </a:t>
            </a:r>
            <a:r>
              <a:rPr lang="es-MX" dirty="0" err="1" smtClean="0"/>
              <a:t>measure</a:t>
            </a:r>
            <a:r>
              <a:rPr lang="es-MX" dirty="0" smtClean="0"/>
              <a:t> </a:t>
            </a:r>
            <a:r>
              <a:rPr lang="es-MX" dirty="0" err="1" smtClean="0"/>
              <a:t>or</a:t>
            </a:r>
            <a:r>
              <a:rPr lang="es-MX" dirty="0" smtClean="0"/>
              <a:t> </a:t>
            </a:r>
            <a:r>
              <a:rPr lang="es-MX" dirty="0" err="1" smtClean="0"/>
              <a:t>represent</a:t>
            </a:r>
            <a:r>
              <a:rPr lang="es-MX" dirty="0" smtClean="0"/>
              <a:t> </a:t>
            </a:r>
            <a:r>
              <a:rPr lang="es-MX" dirty="0" err="1" smtClean="0"/>
              <a:t>faithfully</a:t>
            </a:r>
            <a:r>
              <a:rPr lang="es-MX" dirty="0" smtClean="0"/>
              <a:t> </a:t>
            </a:r>
            <a:r>
              <a:rPr lang="es-MX" dirty="0" err="1" smtClean="0"/>
              <a:t>the</a:t>
            </a:r>
            <a:r>
              <a:rPr lang="es-MX" dirty="0" smtClean="0"/>
              <a:t> </a:t>
            </a:r>
            <a:r>
              <a:rPr lang="es-MX" dirty="0" err="1" smtClean="0"/>
              <a:t>phenomenon</a:t>
            </a:r>
            <a:r>
              <a:rPr lang="es-MX" dirty="0" smtClean="0"/>
              <a:t> </a:t>
            </a:r>
            <a:r>
              <a:rPr lang="es-MX" dirty="0" err="1" smtClean="0"/>
              <a:t>under</a:t>
            </a:r>
            <a:r>
              <a:rPr lang="es-MX" dirty="0" smtClean="0"/>
              <a:t> </a:t>
            </a:r>
            <a:r>
              <a:rPr lang="es-MX" dirty="0" err="1" smtClean="0"/>
              <a:t>study</a:t>
            </a:r>
            <a:r>
              <a:rPr lang="es-MX" dirty="0" smtClean="0"/>
              <a:t> and </a:t>
            </a:r>
            <a:r>
              <a:rPr lang="es-MX" dirty="0" err="1" smtClean="0"/>
              <a:t>its</a:t>
            </a:r>
            <a:r>
              <a:rPr lang="es-MX" dirty="0" smtClean="0"/>
              <a:t> </a:t>
            </a:r>
            <a:r>
              <a:rPr lang="es-MX" dirty="0" err="1" smtClean="0"/>
              <a:t>legitimate</a:t>
            </a:r>
            <a:r>
              <a:rPr lang="es-MX" dirty="0" smtClean="0"/>
              <a:t> </a:t>
            </a:r>
            <a:r>
              <a:rPr lang="es-MX" dirty="0" err="1" smtClean="0"/>
              <a:t>inferences</a:t>
            </a:r>
            <a:r>
              <a:rPr lang="es-MX" dirty="0" smtClean="0"/>
              <a:t>.</a:t>
            </a:r>
          </a:p>
          <a:p>
            <a:pPr lvl="2"/>
            <a:r>
              <a:rPr lang="es-MX" dirty="0" smtClean="0"/>
              <a:t>In </a:t>
            </a:r>
            <a:r>
              <a:rPr lang="es-MX" dirty="0" err="1" smtClean="0"/>
              <a:t>other</a:t>
            </a:r>
            <a:r>
              <a:rPr lang="es-MX" dirty="0" smtClean="0"/>
              <a:t> </a:t>
            </a:r>
            <a:r>
              <a:rPr lang="es-MX" dirty="0" err="1" smtClean="0"/>
              <a:t>words</a:t>
            </a:r>
            <a:r>
              <a:rPr lang="es-MX" dirty="0" smtClean="0"/>
              <a:t>, </a:t>
            </a:r>
            <a:r>
              <a:rPr lang="es-MX" dirty="0" err="1" smtClean="0"/>
              <a:t>that</a:t>
            </a:r>
            <a:r>
              <a:rPr lang="es-MX" dirty="0" smtClean="0"/>
              <a:t> </a:t>
            </a:r>
            <a:r>
              <a:rPr lang="es-MX" dirty="0" err="1" smtClean="0"/>
              <a:t>you</a:t>
            </a:r>
            <a:r>
              <a:rPr lang="es-MX" dirty="0" smtClean="0"/>
              <a:t> are </a:t>
            </a:r>
            <a:r>
              <a:rPr lang="es-MX" dirty="0" err="1" smtClean="0"/>
              <a:t>measuring</a:t>
            </a:r>
            <a:r>
              <a:rPr lang="es-MX" dirty="0" smtClean="0"/>
              <a:t> </a:t>
            </a:r>
            <a:r>
              <a:rPr lang="es-MX" dirty="0" err="1" smtClean="0"/>
              <a:t>or</a:t>
            </a:r>
            <a:r>
              <a:rPr lang="es-MX" dirty="0" smtClean="0"/>
              <a:t> </a:t>
            </a:r>
            <a:r>
              <a:rPr lang="es-MX" dirty="0" err="1" smtClean="0"/>
              <a:t>modelling</a:t>
            </a:r>
            <a:r>
              <a:rPr lang="es-MX" dirty="0" smtClean="0"/>
              <a:t> </a:t>
            </a:r>
            <a:r>
              <a:rPr lang="es-MX" dirty="0" err="1" smtClean="0"/>
              <a:t>what</a:t>
            </a:r>
            <a:r>
              <a:rPr lang="es-MX" dirty="0" smtClean="0"/>
              <a:t> </a:t>
            </a:r>
            <a:r>
              <a:rPr lang="es-MX" dirty="0" err="1" smtClean="0"/>
              <a:t>you</a:t>
            </a:r>
            <a:r>
              <a:rPr lang="es-MX" dirty="0" smtClean="0"/>
              <a:t> </a:t>
            </a:r>
            <a:r>
              <a:rPr lang="es-MX" dirty="0" err="1" smtClean="0"/>
              <a:t>should</a:t>
            </a:r>
            <a:r>
              <a:rPr lang="es-MX" dirty="0" smtClean="0"/>
              <a:t> </a:t>
            </a:r>
            <a:r>
              <a:rPr lang="es-MX" dirty="0" err="1" smtClean="0"/>
              <a:t>be</a:t>
            </a:r>
            <a:r>
              <a:rPr lang="es-MX" dirty="0" smtClean="0"/>
              <a:t> </a:t>
            </a:r>
            <a:r>
              <a:rPr lang="es-MX" dirty="0" err="1" smtClean="0"/>
              <a:t>measuring</a:t>
            </a:r>
            <a:r>
              <a:rPr lang="es-MX" dirty="0" smtClean="0"/>
              <a:t> </a:t>
            </a:r>
            <a:r>
              <a:rPr lang="es-MX" dirty="0" err="1" smtClean="0"/>
              <a:t>or</a:t>
            </a:r>
            <a:r>
              <a:rPr lang="es-MX" dirty="0" smtClean="0"/>
              <a:t> </a:t>
            </a:r>
            <a:r>
              <a:rPr lang="es-MX" dirty="0" err="1" smtClean="0"/>
              <a:t>modelling</a:t>
            </a:r>
            <a:r>
              <a:rPr lang="es-MX" dirty="0" smtClean="0"/>
              <a:t>, and </a:t>
            </a:r>
            <a:r>
              <a:rPr lang="es-MX" dirty="0" err="1" smtClean="0"/>
              <a:t>that</a:t>
            </a:r>
            <a:r>
              <a:rPr lang="es-MX" dirty="0" smtClean="0"/>
              <a:t> </a:t>
            </a:r>
            <a:r>
              <a:rPr lang="es-MX" dirty="0" err="1" smtClean="0"/>
              <a:t>you</a:t>
            </a:r>
            <a:r>
              <a:rPr lang="es-MX" dirty="0" smtClean="0"/>
              <a:t> are free of </a:t>
            </a:r>
            <a:r>
              <a:rPr lang="es-MX" dirty="0" err="1" smtClean="0"/>
              <a:t>bias</a:t>
            </a:r>
            <a:r>
              <a:rPr lang="es-MX" dirty="0" smtClean="0"/>
              <a:t> (</a:t>
            </a:r>
            <a:r>
              <a:rPr lang="es-MX" dirty="0" err="1" smtClean="0"/>
              <a:t>see</a:t>
            </a:r>
            <a:r>
              <a:rPr lang="es-MX" dirty="0" smtClean="0"/>
              <a:t> </a:t>
            </a:r>
            <a:r>
              <a:rPr lang="es-MX" dirty="0" err="1" smtClean="0"/>
              <a:t>also</a:t>
            </a:r>
            <a:r>
              <a:rPr lang="es-MX" dirty="0" smtClean="0"/>
              <a:t> </a:t>
            </a:r>
            <a:r>
              <a:rPr lang="es-MX" dirty="0" err="1" smtClean="0"/>
              <a:t>internal</a:t>
            </a:r>
            <a:r>
              <a:rPr lang="es-MX" dirty="0" smtClean="0"/>
              <a:t> </a:t>
            </a:r>
            <a:r>
              <a:rPr lang="es-MX" dirty="0" err="1" smtClean="0"/>
              <a:t>validity</a:t>
            </a:r>
            <a:r>
              <a:rPr lang="es-MX" dirty="0" smtClean="0"/>
              <a:t>)</a:t>
            </a:r>
          </a:p>
          <a:p>
            <a:pPr lvl="1"/>
            <a:endParaRPr lang="es-MX" dirty="0" smtClean="0"/>
          </a:p>
          <a:p>
            <a:pPr lvl="1"/>
            <a:r>
              <a:rPr lang="es-MX" dirty="0" err="1" smtClean="0"/>
              <a:t>It</a:t>
            </a:r>
            <a:r>
              <a:rPr lang="es-MX" dirty="0" smtClean="0"/>
              <a:t> </a:t>
            </a:r>
            <a:r>
              <a:rPr lang="es-MX" dirty="0" err="1" smtClean="0"/>
              <a:t>bacomes</a:t>
            </a:r>
            <a:r>
              <a:rPr lang="es-MX" dirty="0" smtClean="0"/>
              <a:t> </a:t>
            </a:r>
            <a:r>
              <a:rPr lang="es-MX" dirty="0" err="1" smtClean="0"/>
              <a:t>specially</a:t>
            </a:r>
            <a:r>
              <a:rPr lang="es-MX" dirty="0" smtClean="0"/>
              <a:t> </a:t>
            </a:r>
            <a:r>
              <a:rPr lang="es-MX" dirty="0" err="1" smtClean="0"/>
              <a:t>critical</a:t>
            </a:r>
            <a:r>
              <a:rPr lang="es-MX" dirty="0" smtClean="0"/>
              <a:t> </a:t>
            </a:r>
            <a:r>
              <a:rPr lang="es-MX" dirty="0" err="1" smtClean="0"/>
              <a:t>when</a:t>
            </a:r>
            <a:r>
              <a:rPr lang="es-MX" dirty="0" smtClean="0"/>
              <a:t> a </a:t>
            </a:r>
            <a:r>
              <a:rPr lang="es-MX" dirty="0" err="1" smtClean="0"/>
              <a:t>concomitant</a:t>
            </a:r>
            <a:r>
              <a:rPr lang="es-MX" dirty="0" smtClean="0"/>
              <a:t> </a:t>
            </a:r>
            <a:r>
              <a:rPr lang="es-MX" dirty="0" err="1" smtClean="0"/>
              <a:t>criterion</a:t>
            </a:r>
            <a:r>
              <a:rPr lang="es-MX" dirty="0" smtClean="0"/>
              <a:t> </a:t>
            </a:r>
            <a:r>
              <a:rPr lang="es-MX" dirty="0" err="1" smtClean="0"/>
              <a:t>or</a:t>
            </a:r>
            <a:r>
              <a:rPr lang="es-MX" dirty="0" smtClean="0"/>
              <a:t> </a:t>
            </a:r>
            <a:r>
              <a:rPr lang="es-MX" dirty="0" err="1" smtClean="0"/>
              <a:t>universe</a:t>
            </a:r>
            <a:r>
              <a:rPr lang="es-MX" dirty="0" smtClean="0"/>
              <a:t> of </a:t>
            </a:r>
            <a:r>
              <a:rPr lang="es-MX" dirty="0" err="1" smtClean="0"/>
              <a:t>content</a:t>
            </a:r>
            <a:r>
              <a:rPr lang="es-MX" dirty="0" smtClean="0"/>
              <a:t> </a:t>
            </a:r>
            <a:r>
              <a:rPr lang="es-MX" dirty="0" err="1" smtClean="0"/>
              <a:t>is</a:t>
            </a:r>
            <a:r>
              <a:rPr lang="es-MX" dirty="0" smtClean="0"/>
              <a:t> </a:t>
            </a:r>
            <a:r>
              <a:rPr lang="es-MX" dirty="0" err="1" smtClean="0"/>
              <a:t>lacking</a:t>
            </a:r>
            <a:r>
              <a:rPr lang="es-MX" dirty="0" smtClean="0"/>
              <a:t>. [</a:t>
            </a:r>
            <a:r>
              <a:rPr lang="es-MX" dirty="0" err="1" smtClean="0"/>
              <a:t>Cronbach</a:t>
            </a:r>
            <a:r>
              <a:rPr lang="es-MX" dirty="0" smtClean="0"/>
              <a:t> y </a:t>
            </a:r>
            <a:r>
              <a:rPr lang="es-MX" dirty="0" err="1" smtClean="0"/>
              <a:t>Meehl</a:t>
            </a:r>
            <a:r>
              <a:rPr lang="es-MX" dirty="0" smtClean="0"/>
              <a:t>, 1955]</a:t>
            </a:r>
          </a:p>
          <a:p>
            <a:pPr lvl="1"/>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28</a:t>
            </a:fld>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lnSpcReduction="10000"/>
          </a:bodyPr>
          <a:lstStyle/>
          <a:p>
            <a:r>
              <a:rPr lang="es-MX" b="1" dirty="0" err="1" smtClean="0">
                <a:solidFill>
                  <a:srgbClr val="FF0000"/>
                </a:solidFill>
              </a:rPr>
              <a:t>Construct</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MX" dirty="0" err="1" smtClean="0"/>
              <a:t>Construct</a:t>
            </a:r>
            <a:r>
              <a:rPr lang="es-MX" dirty="0" smtClean="0"/>
              <a:t> </a:t>
            </a:r>
            <a:r>
              <a:rPr lang="es-MX" dirty="0" err="1" smtClean="0"/>
              <a:t>validity</a:t>
            </a:r>
            <a:r>
              <a:rPr lang="es-MX" dirty="0" smtClean="0"/>
              <a:t> </a:t>
            </a:r>
            <a:r>
              <a:rPr lang="es-MX" dirty="0" err="1" smtClean="0"/>
              <a:t>should</a:t>
            </a:r>
            <a:r>
              <a:rPr lang="es-MX" dirty="0" smtClean="0"/>
              <a:t> </a:t>
            </a:r>
            <a:r>
              <a:rPr lang="es-MX" dirty="0" err="1" smtClean="0"/>
              <a:t>be</a:t>
            </a:r>
            <a:r>
              <a:rPr lang="es-MX" dirty="0" smtClean="0"/>
              <a:t> </a:t>
            </a:r>
            <a:r>
              <a:rPr lang="es-MX" dirty="0" err="1" smtClean="0"/>
              <a:t>equivalent</a:t>
            </a:r>
            <a:r>
              <a:rPr lang="es-MX" dirty="0" smtClean="0"/>
              <a:t> </a:t>
            </a:r>
            <a:r>
              <a:rPr lang="es-MX" dirty="0" err="1" smtClean="0"/>
              <a:t>to</a:t>
            </a:r>
            <a:r>
              <a:rPr lang="es-MX" dirty="0" smtClean="0"/>
              <a:t>: “</a:t>
            </a:r>
            <a:r>
              <a:rPr lang="es-MX" dirty="0" err="1" smtClean="0"/>
              <a:t>Tell</a:t>
            </a:r>
            <a:r>
              <a:rPr lang="es-MX" dirty="0" smtClean="0"/>
              <a:t> </a:t>
            </a:r>
            <a:r>
              <a:rPr lang="es-MX" dirty="0" err="1" smtClean="0"/>
              <a:t>the</a:t>
            </a:r>
            <a:r>
              <a:rPr lang="es-MX" dirty="0" smtClean="0"/>
              <a:t> </a:t>
            </a:r>
            <a:r>
              <a:rPr lang="es-MX" dirty="0" err="1" smtClean="0"/>
              <a:t>truth</a:t>
            </a:r>
            <a:r>
              <a:rPr lang="es-MX" dirty="0" smtClean="0"/>
              <a:t>, </a:t>
            </a:r>
            <a:r>
              <a:rPr lang="es-MX" dirty="0" err="1" smtClean="0"/>
              <a:t>all</a:t>
            </a:r>
            <a:r>
              <a:rPr lang="es-MX" dirty="0" smtClean="0"/>
              <a:t> </a:t>
            </a:r>
            <a:r>
              <a:rPr lang="es-MX" dirty="0" err="1" smtClean="0"/>
              <a:t>the</a:t>
            </a:r>
            <a:r>
              <a:rPr lang="es-MX" dirty="0" smtClean="0"/>
              <a:t> </a:t>
            </a:r>
            <a:r>
              <a:rPr lang="es-MX" dirty="0" err="1" smtClean="0"/>
              <a:t>truth</a:t>
            </a:r>
            <a:r>
              <a:rPr lang="es-MX" dirty="0" smtClean="0"/>
              <a:t>, and </a:t>
            </a:r>
            <a:r>
              <a:rPr lang="es-MX" dirty="0" err="1" smtClean="0"/>
              <a:t>nothing</a:t>
            </a:r>
            <a:r>
              <a:rPr lang="es-MX" dirty="0" smtClean="0"/>
              <a:t> </a:t>
            </a:r>
            <a:r>
              <a:rPr lang="es-MX" dirty="0" err="1" smtClean="0"/>
              <a:t>but</a:t>
            </a:r>
            <a:r>
              <a:rPr lang="es-MX" dirty="0" smtClean="0"/>
              <a:t> </a:t>
            </a:r>
            <a:r>
              <a:rPr lang="es-MX" dirty="0" err="1" smtClean="0"/>
              <a:t>the</a:t>
            </a:r>
            <a:r>
              <a:rPr lang="es-MX" dirty="0" smtClean="0"/>
              <a:t> </a:t>
            </a:r>
            <a:r>
              <a:rPr lang="es-MX" dirty="0" err="1" smtClean="0"/>
              <a:t>truth</a:t>
            </a:r>
            <a:r>
              <a:rPr lang="es-MX" dirty="0" smtClean="0"/>
              <a:t>”</a:t>
            </a:r>
          </a:p>
          <a:p>
            <a:pPr lvl="2"/>
            <a:r>
              <a:rPr lang="es-MX" dirty="0" smtClean="0"/>
              <a:t>[http://www.socialresearchmethods.net/kb/considea.php]</a:t>
            </a:r>
          </a:p>
          <a:p>
            <a:pPr lvl="2"/>
            <a:endParaRPr lang="es-MX" dirty="0" smtClean="0"/>
          </a:p>
          <a:p>
            <a:pPr lvl="1"/>
            <a:r>
              <a:rPr lang="es-MX" dirty="0" err="1" smtClean="0"/>
              <a:t>We</a:t>
            </a:r>
            <a:r>
              <a:rPr lang="es-MX" dirty="0" smtClean="0"/>
              <a:t> </a:t>
            </a:r>
            <a:r>
              <a:rPr lang="es-MX" dirty="0" err="1" smtClean="0"/>
              <a:t>want</a:t>
            </a:r>
            <a:r>
              <a:rPr lang="es-MX" dirty="0" smtClean="0"/>
              <a:t> </a:t>
            </a:r>
            <a:r>
              <a:rPr lang="es-MX" dirty="0" err="1" smtClean="0"/>
              <a:t>our</a:t>
            </a:r>
            <a:r>
              <a:rPr lang="es-MX" dirty="0" smtClean="0"/>
              <a:t> </a:t>
            </a:r>
            <a:r>
              <a:rPr lang="es-MX" dirty="0" err="1" smtClean="0"/>
              <a:t>metric</a:t>
            </a:r>
            <a:r>
              <a:rPr lang="es-MX" dirty="0" smtClean="0"/>
              <a:t> </a:t>
            </a:r>
            <a:r>
              <a:rPr lang="es-MX" dirty="0" err="1" smtClean="0"/>
              <a:t>or</a:t>
            </a:r>
            <a:r>
              <a:rPr lang="es-MX" dirty="0" smtClean="0"/>
              <a:t> </a:t>
            </a:r>
            <a:r>
              <a:rPr lang="es-MX" dirty="0" err="1" smtClean="0"/>
              <a:t>model</a:t>
            </a:r>
            <a:r>
              <a:rPr lang="es-MX" dirty="0" smtClean="0"/>
              <a:t> </a:t>
            </a:r>
            <a:r>
              <a:rPr lang="es-MX" dirty="0" err="1" smtClean="0"/>
              <a:t>to</a:t>
            </a:r>
            <a:r>
              <a:rPr lang="es-MX" dirty="0" smtClean="0"/>
              <a:t> </a:t>
            </a:r>
            <a:r>
              <a:rPr lang="es-MX" dirty="0" err="1" smtClean="0"/>
              <a:t>represent</a:t>
            </a:r>
            <a:r>
              <a:rPr lang="es-MX" dirty="0" smtClean="0"/>
              <a:t> “</a:t>
            </a:r>
            <a:r>
              <a:rPr lang="es-MX" dirty="0" err="1" smtClean="0"/>
              <a:t>the</a:t>
            </a:r>
            <a:r>
              <a:rPr lang="es-MX" dirty="0" smtClean="0"/>
              <a:t> </a:t>
            </a:r>
            <a:r>
              <a:rPr lang="es-MX" dirty="0" err="1" smtClean="0"/>
              <a:t>construct</a:t>
            </a:r>
            <a:r>
              <a:rPr lang="es-MX" dirty="0" smtClean="0"/>
              <a:t>, </a:t>
            </a:r>
            <a:r>
              <a:rPr lang="es-MX" dirty="0" err="1" smtClean="0"/>
              <a:t>all</a:t>
            </a:r>
            <a:r>
              <a:rPr lang="es-MX" dirty="0" smtClean="0"/>
              <a:t> </a:t>
            </a:r>
            <a:r>
              <a:rPr lang="es-MX" dirty="0" err="1" smtClean="0"/>
              <a:t>the</a:t>
            </a:r>
            <a:r>
              <a:rPr lang="es-MX" dirty="0" smtClean="0"/>
              <a:t> </a:t>
            </a:r>
            <a:r>
              <a:rPr lang="es-MX" dirty="0" err="1" smtClean="0"/>
              <a:t>construct</a:t>
            </a:r>
            <a:r>
              <a:rPr lang="es-MX" dirty="0" smtClean="0"/>
              <a:t> [</a:t>
            </a:r>
            <a:r>
              <a:rPr lang="es-MX" dirty="0" err="1" smtClean="0"/>
              <a:t>content</a:t>
            </a:r>
            <a:r>
              <a:rPr lang="es-MX" dirty="0" smtClean="0"/>
              <a:t> </a:t>
            </a:r>
            <a:r>
              <a:rPr lang="es-MX" dirty="0" err="1" smtClean="0"/>
              <a:t>validity</a:t>
            </a:r>
            <a:r>
              <a:rPr lang="es-MX" dirty="0" smtClean="0"/>
              <a:t>], and </a:t>
            </a:r>
            <a:r>
              <a:rPr lang="es-MX" dirty="0" err="1" smtClean="0"/>
              <a:t>nothing</a:t>
            </a:r>
            <a:r>
              <a:rPr lang="es-MX" dirty="0" smtClean="0"/>
              <a:t> </a:t>
            </a:r>
            <a:r>
              <a:rPr lang="es-MX" dirty="0" err="1" smtClean="0"/>
              <a:t>but</a:t>
            </a:r>
            <a:r>
              <a:rPr lang="es-MX" dirty="0" smtClean="0"/>
              <a:t> </a:t>
            </a:r>
            <a:r>
              <a:rPr lang="es-MX" dirty="0" err="1" smtClean="0"/>
              <a:t>the</a:t>
            </a:r>
            <a:r>
              <a:rPr lang="es-MX" dirty="0" smtClean="0"/>
              <a:t> </a:t>
            </a:r>
            <a:r>
              <a:rPr lang="es-MX" dirty="0" err="1" smtClean="0"/>
              <a:t>construct</a:t>
            </a:r>
            <a:r>
              <a:rPr lang="es-MX" dirty="0" smtClean="0"/>
              <a:t>”</a:t>
            </a:r>
          </a:p>
          <a:p>
            <a:pPr lvl="2"/>
            <a:r>
              <a:rPr lang="es-MX" dirty="0" smtClean="0"/>
              <a:t>[http://www.socialresearchmethods.net/kb/considea.php]</a:t>
            </a:r>
          </a:p>
          <a:p>
            <a:pPr lvl="1"/>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29</a:t>
            </a:fld>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err="1" smtClean="0"/>
              <a:t>Contents</a:t>
            </a:r>
            <a:endParaRPr lang="es-ES" dirty="0"/>
          </a:p>
        </p:txBody>
      </p:sp>
      <p:sp>
        <p:nvSpPr>
          <p:cNvPr id="5" name="Content Placeholder 4"/>
          <p:cNvSpPr>
            <a:spLocks noGrp="1"/>
          </p:cNvSpPr>
          <p:nvPr>
            <p:ph idx="1"/>
          </p:nvPr>
        </p:nvSpPr>
        <p:spPr/>
        <p:txBody>
          <a:bodyPr>
            <a:normAutofit/>
          </a:bodyPr>
          <a:lstStyle/>
          <a:p>
            <a:pPr marL="514350" indent="-514350">
              <a:buFont typeface="+mj-lt"/>
              <a:buAutoNum type="arabicPeriod"/>
            </a:pPr>
            <a:r>
              <a:rPr lang="en-GB" dirty="0" smtClean="0"/>
              <a:t>Ground truth</a:t>
            </a:r>
          </a:p>
          <a:p>
            <a:pPr marL="514350" indent="-514350">
              <a:buFont typeface="+mj-lt"/>
              <a:buAutoNum type="arabicPeriod"/>
            </a:pPr>
            <a:r>
              <a:rPr lang="es-ES" dirty="0" err="1" smtClean="0"/>
              <a:t>Gold</a:t>
            </a:r>
            <a:r>
              <a:rPr lang="es-ES" dirty="0" smtClean="0"/>
              <a:t> </a:t>
            </a:r>
            <a:r>
              <a:rPr lang="es-ES" dirty="0" err="1" smtClean="0"/>
              <a:t>standard</a:t>
            </a:r>
            <a:endParaRPr lang="es-ES" dirty="0" smtClean="0"/>
          </a:p>
          <a:p>
            <a:pPr marL="514350" indent="-514350">
              <a:buFont typeface="+mj-lt"/>
              <a:buAutoNum type="arabicPeriod"/>
            </a:pPr>
            <a:r>
              <a:rPr lang="es-ES" dirty="0" err="1" smtClean="0"/>
              <a:t>Types</a:t>
            </a:r>
            <a:r>
              <a:rPr lang="es-ES" dirty="0" smtClean="0"/>
              <a:t> of </a:t>
            </a:r>
            <a:r>
              <a:rPr lang="es-ES" dirty="0" err="1" smtClean="0"/>
              <a:t>validity</a:t>
            </a:r>
            <a:endParaRPr lang="es-ES" dirty="0" smtClean="0"/>
          </a:p>
          <a:p>
            <a:pPr marL="514350" indent="-514350">
              <a:buFont typeface="+mj-lt"/>
              <a:buAutoNum type="arabicPeriod"/>
            </a:pPr>
            <a:r>
              <a:rPr lang="es-ES" dirty="0" err="1" smtClean="0"/>
              <a:t>Mechanisms</a:t>
            </a:r>
            <a:r>
              <a:rPr lang="es-ES" dirty="0" smtClean="0"/>
              <a:t> </a:t>
            </a:r>
            <a:r>
              <a:rPr lang="es-ES" dirty="0" err="1" smtClean="0"/>
              <a:t>for</a:t>
            </a:r>
            <a:r>
              <a:rPr lang="es-ES" dirty="0" smtClean="0"/>
              <a:t> </a:t>
            </a:r>
            <a:r>
              <a:rPr lang="es-ES" dirty="0" err="1" smtClean="0"/>
              <a:t>showing</a:t>
            </a:r>
            <a:r>
              <a:rPr lang="es-ES" dirty="0" smtClean="0"/>
              <a:t> </a:t>
            </a:r>
            <a:r>
              <a:rPr lang="es-ES" dirty="0" err="1" smtClean="0"/>
              <a:t>validity</a:t>
            </a:r>
            <a:endParaRPr lang="es-ES" dirty="0" smtClean="0"/>
          </a:p>
        </p:txBody>
      </p:sp>
      <p:sp>
        <p:nvSpPr>
          <p:cNvPr id="6" name="Date Placeholder 5"/>
          <p:cNvSpPr>
            <a:spLocks noGrp="1"/>
          </p:cNvSpPr>
          <p:nvPr>
            <p:ph type="dt" sz="half" idx="10"/>
          </p:nvPr>
        </p:nvSpPr>
        <p:spPr/>
        <p:txBody>
          <a:bodyPr/>
          <a:lstStyle/>
          <a:p>
            <a:fld id="{B2DD1E57-CDDD-4023-B2EE-26F1099D9FC7}" type="datetime1">
              <a:rPr lang="es-ES" smtClean="0"/>
              <a:pPr/>
              <a:t>24/08/2014</a:t>
            </a:fld>
            <a:endParaRPr lang="es-ES"/>
          </a:p>
        </p:txBody>
      </p:sp>
      <p:sp>
        <p:nvSpPr>
          <p:cNvPr id="7" name="Slide Number Placeholder 6"/>
          <p:cNvSpPr>
            <a:spLocks noGrp="1"/>
          </p:cNvSpPr>
          <p:nvPr>
            <p:ph type="sldNum" sz="quarter" idx="12"/>
          </p:nvPr>
        </p:nvSpPr>
        <p:spPr/>
        <p:txBody>
          <a:bodyPr/>
          <a:lstStyle/>
          <a:p>
            <a:fld id="{1B6A98DE-B0C0-4510-8517-23F285C36BE2}" type="slidenum">
              <a:rPr lang="es-ES" smtClean="0"/>
              <a:pPr/>
              <a:t>3</a:t>
            </a:fld>
            <a:endParaRPr lang="es-ES"/>
          </a:p>
        </p:txBody>
      </p:sp>
      <p:sp>
        <p:nvSpPr>
          <p:cNvPr id="8" name="Footer Placeholder 7"/>
          <p:cNvSpPr>
            <a:spLocks noGrp="1"/>
          </p:cNvSpPr>
          <p:nvPr>
            <p:ph type="ftr" sz="quarter" idx="11"/>
          </p:nvPr>
        </p:nvSpPr>
        <p:spPr/>
        <p:txBody>
          <a:bodyPr/>
          <a:lstStyle/>
          <a:p>
            <a:r>
              <a:rPr lang="en-US" smtClean="0"/>
              <a:t>INAOE</a:t>
            </a:r>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a:bodyPr>
          <a:lstStyle/>
          <a:p>
            <a:r>
              <a:rPr lang="es-MX" b="1" dirty="0" err="1" smtClean="0">
                <a:solidFill>
                  <a:srgbClr val="FF0000"/>
                </a:solidFill>
              </a:rPr>
              <a:t>Construct</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MX" dirty="0" err="1" smtClean="0"/>
              <a:t>Construct</a:t>
            </a:r>
            <a:r>
              <a:rPr lang="es-MX" dirty="0" smtClean="0"/>
              <a:t> </a:t>
            </a:r>
            <a:r>
              <a:rPr lang="es-MX" dirty="0" err="1" smtClean="0"/>
              <a:t>validity</a:t>
            </a:r>
            <a:r>
              <a:rPr lang="es-MX" dirty="0" smtClean="0"/>
              <a:t> </a:t>
            </a:r>
            <a:r>
              <a:rPr lang="es-MX" dirty="0" err="1" smtClean="0"/>
              <a:t>is</a:t>
            </a:r>
            <a:r>
              <a:rPr lang="es-MX" dirty="0" smtClean="0"/>
              <a:t> a </a:t>
            </a:r>
            <a:r>
              <a:rPr lang="es-MX" dirty="0" err="1" smtClean="0"/>
              <a:t>process</a:t>
            </a:r>
            <a:r>
              <a:rPr lang="es-MX" dirty="0" smtClean="0"/>
              <a:t>, </a:t>
            </a:r>
            <a:r>
              <a:rPr lang="es-MX" dirty="0" err="1" smtClean="0"/>
              <a:t>not</a:t>
            </a:r>
            <a:r>
              <a:rPr lang="es-MX" dirty="0" smtClean="0"/>
              <a:t> a </a:t>
            </a:r>
            <a:r>
              <a:rPr lang="es-MX" dirty="0" err="1" smtClean="0"/>
              <a:t>method</a:t>
            </a:r>
            <a:r>
              <a:rPr lang="es-MX" dirty="0" smtClean="0"/>
              <a:t> [</a:t>
            </a:r>
            <a:r>
              <a:rPr lang="es-MX" dirty="0" err="1" smtClean="0"/>
              <a:t>Weiner</a:t>
            </a:r>
            <a:r>
              <a:rPr lang="es-MX" dirty="0" smtClean="0"/>
              <a:t> H y Braun HI (1988) “Test </a:t>
            </a:r>
            <a:r>
              <a:rPr lang="es-MX" dirty="0" err="1" smtClean="0"/>
              <a:t>validity</a:t>
            </a:r>
            <a:r>
              <a:rPr lang="es-MX" dirty="0" smtClean="0"/>
              <a:t>” </a:t>
            </a:r>
            <a:r>
              <a:rPr lang="es-MX" dirty="0" err="1" smtClean="0"/>
              <a:t>Routledge</a:t>
            </a:r>
            <a:r>
              <a:rPr lang="es-MX" dirty="0" smtClean="0"/>
              <a:t>, 267 </a:t>
            </a:r>
            <a:r>
              <a:rPr lang="es-MX" dirty="0" err="1" smtClean="0"/>
              <a:t>pgs</a:t>
            </a:r>
            <a:r>
              <a:rPr lang="es-MX" dirty="0" smtClean="0"/>
              <a:t>. (pg. 26)]</a:t>
            </a:r>
          </a:p>
          <a:p>
            <a:pPr lvl="2"/>
            <a:r>
              <a:rPr lang="es-MX" dirty="0" err="1" smtClean="0"/>
              <a:t>It</a:t>
            </a:r>
            <a:r>
              <a:rPr lang="es-MX" dirty="0" smtClean="0"/>
              <a:t> </a:t>
            </a:r>
            <a:r>
              <a:rPr lang="es-MX" dirty="0" err="1" smtClean="0"/>
              <a:t>requires</a:t>
            </a:r>
            <a:r>
              <a:rPr lang="es-MX" dirty="0" smtClean="0"/>
              <a:t> </a:t>
            </a:r>
            <a:r>
              <a:rPr lang="es-MX" dirty="0" err="1" smtClean="0"/>
              <a:t>many</a:t>
            </a:r>
            <a:r>
              <a:rPr lang="es-MX" dirty="0" smtClean="0"/>
              <a:t> </a:t>
            </a:r>
            <a:r>
              <a:rPr lang="es-MX" dirty="0" err="1" smtClean="0"/>
              <a:t>lines</a:t>
            </a:r>
            <a:r>
              <a:rPr lang="es-MX" dirty="0" smtClean="0"/>
              <a:t> of </a:t>
            </a:r>
            <a:r>
              <a:rPr lang="es-MX" dirty="0" err="1" smtClean="0"/>
              <a:t>evidence</a:t>
            </a:r>
            <a:endParaRPr lang="es-MX" dirty="0" smtClean="0"/>
          </a:p>
          <a:p>
            <a:pPr lvl="2"/>
            <a:r>
              <a:rPr lang="es-MX" dirty="0" err="1" smtClean="0"/>
              <a:t>It</a:t>
            </a:r>
            <a:r>
              <a:rPr lang="es-MX" dirty="0" smtClean="0"/>
              <a:t> </a:t>
            </a:r>
            <a:r>
              <a:rPr lang="es-MX" dirty="0" err="1" smtClean="0"/>
              <a:t>cannot</a:t>
            </a:r>
            <a:r>
              <a:rPr lang="es-MX" dirty="0" smtClean="0"/>
              <a:t> </a:t>
            </a:r>
            <a:r>
              <a:rPr lang="es-MX" dirty="0" err="1" smtClean="0"/>
              <a:t>be</a:t>
            </a:r>
            <a:r>
              <a:rPr lang="es-MX" dirty="0" smtClean="0"/>
              <a:t> </a:t>
            </a:r>
            <a:r>
              <a:rPr lang="es-MX" dirty="0" err="1" smtClean="0"/>
              <a:t>expressed</a:t>
            </a:r>
            <a:r>
              <a:rPr lang="es-MX" dirty="0" smtClean="0"/>
              <a:t> </a:t>
            </a:r>
            <a:r>
              <a:rPr lang="es-MX" dirty="0" err="1" smtClean="0"/>
              <a:t>by</a:t>
            </a:r>
            <a:r>
              <a:rPr lang="es-MX" dirty="0" smtClean="0"/>
              <a:t> a single figure </a:t>
            </a:r>
            <a:r>
              <a:rPr lang="es-MX" dirty="0" err="1" smtClean="0"/>
              <a:t>or</a:t>
            </a:r>
            <a:r>
              <a:rPr lang="es-MX" dirty="0" smtClean="0"/>
              <a:t> </a:t>
            </a:r>
            <a:r>
              <a:rPr lang="es-MX" dirty="0" err="1" smtClean="0"/>
              <a:t>coefficient</a:t>
            </a:r>
            <a:endParaRPr lang="es-MX" dirty="0" smtClean="0"/>
          </a:p>
          <a:p>
            <a:pPr lvl="2"/>
            <a:r>
              <a:rPr lang="es-MX" dirty="0" err="1" smtClean="0"/>
              <a:t>It</a:t>
            </a:r>
            <a:r>
              <a:rPr lang="es-MX" dirty="0" smtClean="0"/>
              <a:t> </a:t>
            </a:r>
            <a:r>
              <a:rPr lang="es-MX" dirty="0" err="1" smtClean="0"/>
              <a:t>requires</a:t>
            </a:r>
            <a:r>
              <a:rPr lang="es-MX" dirty="0" smtClean="0"/>
              <a:t> </a:t>
            </a:r>
            <a:r>
              <a:rPr lang="es-MX" dirty="0" err="1" smtClean="0"/>
              <a:t>both</a:t>
            </a:r>
            <a:r>
              <a:rPr lang="es-MX" dirty="0" smtClean="0"/>
              <a:t> </a:t>
            </a:r>
            <a:r>
              <a:rPr lang="es-MX" dirty="0" err="1" smtClean="0"/>
              <a:t>quantitative</a:t>
            </a:r>
            <a:r>
              <a:rPr lang="es-MX" dirty="0" smtClean="0"/>
              <a:t> and </a:t>
            </a:r>
            <a:r>
              <a:rPr lang="es-MX" dirty="0" err="1" smtClean="0"/>
              <a:t>qualitative</a:t>
            </a:r>
            <a:r>
              <a:rPr lang="es-MX" dirty="0" smtClean="0"/>
              <a:t> </a:t>
            </a:r>
            <a:r>
              <a:rPr lang="es-MX" dirty="0" err="1" smtClean="0"/>
              <a:t>evidence</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30</a:t>
            </a:fld>
            <a:endParaRPr lang="es-E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31</a:t>
            </a:fld>
            <a:endParaRPr lang="es-ES"/>
          </a:p>
        </p:txBody>
      </p:sp>
      <p:pic>
        <p:nvPicPr>
          <p:cNvPr id="48132" name="Picture 4" descr="http://www.socialresearchmethods.net/kb/Assets/images/conidea1.gif"/>
          <p:cNvPicPr>
            <a:picLocks noGrp="1" noChangeAspect="1" noChangeArrowheads="1"/>
          </p:cNvPicPr>
          <p:nvPr>
            <p:ph idx="1"/>
          </p:nvPr>
        </p:nvPicPr>
        <p:blipFill>
          <a:blip r:embed="rId2" cstate="print"/>
          <a:srcRect/>
          <a:stretch>
            <a:fillRect/>
          </a:stretch>
        </p:blipFill>
        <p:spPr bwMode="auto">
          <a:xfrm>
            <a:off x="1034564" y="1218448"/>
            <a:ext cx="7353860" cy="4586815"/>
          </a:xfrm>
          <a:prstGeom prst="rect">
            <a:avLst/>
          </a:prstGeom>
          <a:noFill/>
        </p:spPr>
      </p:pic>
      <p:sp>
        <p:nvSpPr>
          <p:cNvPr id="10" name="9 CuadroTexto"/>
          <p:cNvSpPr txBox="1"/>
          <p:nvPr/>
        </p:nvSpPr>
        <p:spPr>
          <a:xfrm>
            <a:off x="1115616" y="6021288"/>
            <a:ext cx="6890091" cy="369332"/>
          </a:xfrm>
          <a:prstGeom prst="rect">
            <a:avLst/>
          </a:prstGeom>
          <a:noFill/>
        </p:spPr>
        <p:txBody>
          <a:bodyPr wrap="none" rtlCol="0">
            <a:spAutoFit/>
          </a:bodyPr>
          <a:lstStyle/>
          <a:p>
            <a:r>
              <a:rPr lang="es-MX" dirty="0" smtClean="0"/>
              <a:t>Figure </a:t>
            </a:r>
            <a:r>
              <a:rPr lang="es-MX" dirty="0" err="1" smtClean="0"/>
              <a:t>from</a:t>
            </a:r>
            <a:r>
              <a:rPr lang="es-MX" dirty="0" smtClean="0"/>
              <a:t>: [http://www.socialresearchmethods.net/kb/considea.php]</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fontScale="70000" lnSpcReduction="20000"/>
          </a:bodyPr>
          <a:lstStyle/>
          <a:p>
            <a:r>
              <a:rPr lang="es-MX" b="1" dirty="0" err="1" smtClean="0">
                <a:solidFill>
                  <a:srgbClr val="FF0000"/>
                </a:solidFill>
              </a:rPr>
              <a:t>Construct</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MX" dirty="0" err="1" smtClean="0"/>
              <a:t>Construct</a:t>
            </a:r>
            <a:r>
              <a:rPr lang="es-MX" dirty="0" smtClean="0"/>
              <a:t> </a:t>
            </a:r>
            <a:r>
              <a:rPr lang="es-MX" dirty="0" err="1" smtClean="0"/>
              <a:t>validity</a:t>
            </a:r>
            <a:r>
              <a:rPr lang="es-MX" dirty="0" smtClean="0"/>
              <a:t> </a:t>
            </a:r>
            <a:r>
              <a:rPr lang="es-MX" dirty="0" err="1" smtClean="0"/>
              <a:t>is</a:t>
            </a:r>
            <a:r>
              <a:rPr lang="es-MX" dirty="0" smtClean="0"/>
              <a:t> </a:t>
            </a:r>
            <a:r>
              <a:rPr lang="es-MX" dirty="0" err="1" smtClean="0"/>
              <a:t>what</a:t>
            </a:r>
            <a:r>
              <a:rPr lang="es-MX" dirty="0" smtClean="0"/>
              <a:t> </a:t>
            </a:r>
            <a:r>
              <a:rPr lang="es-MX" dirty="0" err="1" smtClean="0"/>
              <a:t>allows</a:t>
            </a:r>
            <a:r>
              <a:rPr lang="es-MX" dirty="0" smtClean="0"/>
              <a:t> </a:t>
            </a:r>
            <a:r>
              <a:rPr lang="es-MX" dirty="0" err="1" smtClean="0"/>
              <a:t>us</a:t>
            </a:r>
            <a:r>
              <a:rPr lang="es-MX" dirty="0" smtClean="0"/>
              <a:t> </a:t>
            </a:r>
            <a:r>
              <a:rPr lang="es-MX" dirty="0" err="1" smtClean="0"/>
              <a:t>to</a:t>
            </a:r>
            <a:r>
              <a:rPr lang="es-MX" dirty="0" smtClean="0"/>
              <a:t> </a:t>
            </a:r>
            <a:r>
              <a:rPr lang="es-MX" dirty="0" err="1" smtClean="0"/>
              <a:t>build</a:t>
            </a:r>
            <a:r>
              <a:rPr lang="es-MX" dirty="0" smtClean="0"/>
              <a:t> a universal </a:t>
            </a:r>
            <a:r>
              <a:rPr lang="es-MX" dirty="0" err="1" smtClean="0"/>
              <a:t>truth</a:t>
            </a:r>
            <a:r>
              <a:rPr lang="es-MX" dirty="0" smtClean="0"/>
              <a:t>. </a:t>
            </a:r>
            <a:r>
              <a:rPr lang="es-MX" dirty="0" err="1" smtClean="0"/>
              <a:t>Consequently</a:t>
            </a:r>
            <a:r>
              <a:rPr lang="es-MX" dirty="0" smtClean="0"/>
              <a:t> </a:t>
            </a:r>
            <a:r>
              <a:rPr lang="es-MX" dirty="0" err="1" smtClean="0"/>
              <a:t>it</a:t>
            </a:r>
            <a:r>
              <a:rPr lang="es-MX" dirty="0" smtClean="0"/>
              <a:t> can </a:t>
            </a:r>
            <a:r>
              <a:rPr lang="es-MX" dirty="0" err="1" smtClean="0"/>
              <a:t>be</a:t>
            </a:r>
            <a:r>
              <a:rPr lang="es-MX" dirty="0" smtClean="0"/>
              <a:t> </a:t>
            </a:r>
            <a:r>
              <a:rPr lang="es-MX" dirty="0" err="1" smtClean="0"/>
              <a:t>compromised</a:t>
            </a:r>
            <a:r>
              <a:rPr lang="es-MX" dirty="0" smtClean="0"/>
              <a:t> </a:t>
            </a:r>
            <a:r>
              <a:rPr lang="es-MX" dirty="0" err="1" smtClean="0"/>
              <a:t>by</a:t>
            </a:r>
            <a:r>
              <a:rPr lang="es-MX" dirty="0" smtClean="0"/>
              <a:t> </a:t>
            </a:r>
            <a:r>
              <a:rPr lang="es-MX" dirty="0" err="1" smtClean="0"/>
              <a:t>many</a:t>
            </a:r>
            <a:r>
              <a:rPr lang="es-MX" dirty="0" smtClean="0"/>
              <a:t> </a:t>
            </a:r>
            <a:r>
              <a:rPr lang="es-MX" dirty="0" err="1" smtClean="0"/>
              <a:t>factors</a:t>
            </a:r>
            <a:r>
              <a:rPr lang="es-MX" dirty="0" smtClean="0"/>
              <a:t>:</a:t>
            </a:r>
          </a:p>
          <a:p>
            <a:pPr lvl="2"/>
            <a:r>
              <a:rPr lang="es-MX" dirty="0" err="1" smtClean="0"/>
              <a:t>Inadequate</a:t>
            </a:r>
            <a:r>
              <a:rPr lang="es-MX" dirty="0" smtClean="0"/>
              <a:t> </a:t>
            </a:r>
            <a:r>
              <a:rPr lang="es-MX" dirty="0" err="1" smtClean="0"/>
              <a:t>or</a:t>
            </a:r>
            <a:r>
              <a:rPr lang="es-MX" dirty="0" smtClean="0"/>
              <a:t> </a:t>
            </a:r>
            <a:r>
              <a:rPr lang="es-MX" dirty="0" err="1" smtClean="0"/>
              <a:t>ambiguous</a:t>
            </a:r>
            <a:r>
              <a:rPr lang="es-MX" dirty="0" smtClean="0"/>
              <a:t> </a:t>
            </a:r>
            <a:r>
              <a:rPr lang="es-MX" dirty="0" err="1" smtClean="0"/>
              <a:t>definition</a:t>
            </a:r>
            <a:r>
              <a:rPr lang="es-MX" dirty="0" smtClean="0"/>
              <a:t> of </a:t>
            </a:r>
            <a:r>
              <a:rPr lang="es-MX" dirty="0" err="1" smtClean="0"/>
              <a:t>the</a:t>
            </a:r>
            <a:r>
              <a:rPr lang="es-MX" dirty="0" smtClean="0"/>
              <a:t> </a:t>
            </a:r>
            <a:r>
              <a:rPr lang="es-MX" dirty="0" err="1" smtClean="0"/>
              <a:t>construct</a:t>
            </a:r>
            <a:endParaRPr lang="es-MX" dirty="0" smtClean="0"/>
          </a:p>
          <a:p>
            <a:pPr lvl="2"/>
            <a:r>
              <a:rPr lang="es-MX" dirty="0" err="1" smtClean="0"/>
              <a:t>Altered</a:t>
            </a:r>
            <a:r>
              <a:rPr lang="es-MX" dirty="0" smtClean="0"/>
              <a:t> </a:t>
            </a:r>
            <a:r>
              <a:rPr lang="es-MX" dirty="0" err="1" smtClean="0"/>
              <a:t>behaviour</a:t>
            </a:r>
            <a:r>
              <a:rPr lang="es-MX" dirty="0" smtClean="0"/>
              <a:t> of </a:t>
            </a:r>
            <a:r>
              <a:rPr lang="es-MX" dirty="0" err="1" smtClean="0"/>
              <a:t>the</a:t>
            </a:r>
            <a:r>
              <a:rPr lang="es-MX" dirty="0" smtClean="0"/>
              <a:t> </a:t>
            </a:r>
            <a:r>
              <a:rPr lang="es-MX" dirty="0" err="1" smtClean="0"/>
              <a:t>construct</a:t>
            </a:r>
            <a:r>
              <a:rPr lang="es-MX" dirty="0" smtClean="0"/>
              <a:t> (</a:t>
            </a:r>
            <a:r>
              <a:rPr lang="es-MX" dirty="0" err="1" smtClean="0"/>
              <a:t>e.g.</a:t>
            </a:r>
            <a:r>
              <a:rPr lang="es-MX" dirty="0" smtClean="0"/>
              <a:t> </a:t>
            </a:r>
            <a:r>
              <a:rPr lang="es-MX" dirty="0" err="1" smtClean="0"/>
              <a:t>appearance</a:t>
            </a:r>
            <a:r>
              <a:rPr lang="es-MX" dirty="0" smtClean="0"/>
              <a:t> of new </a:t>
            </a:r>
            <a:r>
              <a:rPr lang="es-MX" dirty="0" err="1" smtClean="0"/>
              <a:t>treatments</a:t>
            </a:r>
            <a:r>
              <a:rPr lang="es-MX" dirty="0" smtClean="0"/>
              <a:t>)</a:t>
            </a:r>
          </a:p>
          <a:p>
            <a:pPr lvl="2"/>
            <a:r>
              <a:rPr lang="es-MX" dirty="0" err="1" smtClean="0"/>
              <a:t>Bias</a:t>
            </a:r>
            <a:r>
              <a:rPr lang="es-MX" dirty="0" smtClean="0"/>
              <a:t> </a:t>
            </a:r>
            <a:r>
              <a:rPr lang="es-MX" dirty="0" err="1" smtClean="0"/>
              <a:t>including</a:t>
            </a:r>
            <a:r>
              <a:rPr lang="es-MX" dirty="0" smtClean="0"/>
              <a:t> </a:t>
            </a:r>
            <a:r>
              <a:rPr lang="es-MX" dirty="0" err="1" smtClean="0"/>
              <a:t>that</a:t>
            </a:r>
            <a:r>
              <a:rPr lang="es-MX" dirty="0" smtClean="0"/>
              <a:t> of </a:t>
            </a:r>
            <a:r>
              <a:rPr lang="es-MX" dirty="0" err="1" smtClean="0"/>
              <a:t>the</a:t>
            </a:r>
            <a:r>
              <a:rPr lang="es-MX" dirty="0" smtClean="0"/>
              <a:t> </a:t>
            </a:r>
            <a:r>
              <a:rPr lang="es-MX" dirty="0" err="1" smtClean="0"/>
              <a:t>researcher</a:t>
            </a:r>
            <a:endParaRPr lang="es-MX" dirty="0" smtClean="0"/>
          </a:p>
          <a:p>
            <a:pPr lvl="2"/>
            <a:r>
              <a:rPr lang="es-MX" dirty="0" err="1" smtClean="0"/>
              <a:t>Confusion</a:t>
            </a:r>
            <a:r>
              <a:rPr lang="es-MX" dirty="0" smtClean="0"/>
              <a:t> </a:t>
            </a:r>
            <a:r>
              <a:rPr lang="es-MX" dirty="0" err="1" smtClean="0"/>
              <a:t>or</a:t>
            </a:r>
            <a:r>
              <a:rPr lang="es-MX" dirty="0" smtClean="0"/>
              <a:t> </a:t>
            </a:r>
            <a:r>
              <a:rPr lang="es-MX" dirty="0" err="1" smtClean="0"/>
              <a:t>contamination</a:t>
            </a:r>
            <a:r>
              <a:rPr lang="es-MX" dirty="0" smtClean="0"/>
              <a:t> </a:t>
            </a:r>
            <a:r>
              <a:rPr lang="es-MX" dirty="0" err="1" smtClean="0"/>
              <a:t>by</a:t>
            </a:r>
            <a:r>
              <a:rPr lang="es-MX" dirty="0" smtClean="0"/>
              <a:t> non-</a:t>
            </a:r>
            <a:r>
              <a:rPr lang="es-MX" dirty="0" err="1" smtClean="0"/>
              <a:t>controlled</a:t>
            </a:r>
            <a:r>
              <a:rPr lang="es-MX" dirty="0" smtClean="0"/>
              <a:t> </a:t>
            </a:r>
            <a:r>
              <a:rPr lang="es-MX" dirty="0" err="1" smtClean="0"/>
              <a:t>or</a:t>
            </a:r>
            <a:r>
              <a:rPr lang="es-MX" dirty="0" smtClean="0"/>
              <a:t> </a:t>
            </a:r>
            <a:r>
              <a:rPr lang="es-MX" dirty="0" err="1" smtClean="0"/>
              <a:t>latent</a:t>
            </a:r>
            <a:r>
              <a:rPr lang="es-MX" dirty="0" smtClean="0"/>
              <a:t> variables</a:t>
            </a:r>
          </a:p>
          <a:p>
            <a:pPr lvl="2"/>
            <a:r>
              <a:rPr lang="es-MX" dirty="0" err="1" smtClean="0"/>
              <a:t>Confusion</a:t>
            </a:r>
            <a:r>
              <a:rPr lang="es-MX" dirty="0" smtClean="0"/>
              <a:t> </a:t>
            </a:r>
            <a:r>
              <a:rPr lang="es-MX" dirty="0" err="1" smtClean="0"/>
              <a:t>or</a:t>
            </a:r>
            <a:r>
              <a:rPr lang="es-MX" dirty="0" smtClean="0"/>
              <a:t> </a:t>
            </a:r>
            <a:r>
              <a:rPr lang="es-MX" dirty="0" err="1" smtClean="0"/>
              <a:t>contamination</a:t>
            </a:r>
            <a:r>
              <a:rPr lang="es-MX" dirty="0" smtClean="0"/>
              <a:t> </a:t>
            </a:r>
            <a:r>
              <a:rPr lang="es-MX" dirty="0" err="1" smtClean="0"/>
              <a:t>by</a:t>
            </a:r>
            <a:r>
              <a:rPr lang="es-MX" dirty="0" smtClean="0"/>
              <a:t> factor </a:t>
            </a:r>
            <a:r>
              <a:rPr lang="es-MX" dirty="0" err="1" smtClean="0"/>
              <a:t>interaction</a:t>
            </a:r>
            <a:r>
              <a:rPr lang="es-MX" dirty="0" smtClean="0"/>
              <a:t> (non-</a:t>
            </a:r>
            <a:r>
              <a:rPr lang="es-MX" dirty="0" err="1" smtClean="0"/>
              <a:t>main</a:t>
            </a:r>
            <a:r>
              <a:rPr lang="es-MX" dirty="0" smtClean="0"/>
              <a:t> </a:t>
            </a:r>
            <a:r>
              <a:rPr lang="es-MX" dirty="0" err="1" smtClean="0"/>
              <a:t>effects</a:t>
            </a:r>
            <a:r>
              <a:rPr lang="es-MX" dirty="0" smtClean="0"/>
              <a:t>)</a:t>
            </a:r>
          </a:p>
          <a:p>
            <a:pPr lvl="2"/>
            <a:r>
              <a:rPr lang="es-MX" dirty="0" err="1" smtClean="0"/>
              <a:t>Confusion</a:t>
            </a:r>
            <a:r>
              <a:rPr lang="es-MX" dirty="0" smtClean="0"/>
              <a:t> </a:t>
            </a:r>
            <a:r>
              <a:rPr lang="es-MX" dirty="0" err="1" smtClean="0"/>
              <a:t>or</a:t>
            </a:r>
            <a:r>
              <a:rPr lang="es-MX" dirty="0" smtClean="0"/>
              <a:t> </a:t>
            </a:r>
            <a:r>
              <a:rPr lang="es-MX" dirty="0" err="1" smtClean="0"/>
              <a:t>contamination</a:t>
            </a:r>
            <a:r>
              <a:rPr lang="es-MX" dirty="0" smtClean="0"/>
              <a:t> </a:t>
            </a:r>
            <a:r>
              <a:rPr lang="es-MX" dirty="0" err="1" smtClean="0"/>
              <a:t>by</a:t>
            </a:r>
            <a:r>
              <a:rPr lang="es-MX" dirty="0" smtClean="0"/>
              <a:t> </a:t>
            </a:r>
            <a:r>
              <a:rPr lang="es-MX" dirty="0" err="1" smtClean="0"/>
              <a:t>other</a:t>
            </a:r>
            <a:r>
              <a:rPr lang="es-MX" dirty="0" smtClean="0"/>
              <a:t> </a:t>
            </a:r>
            <a:r>
              <a:rPr lang="es-MX" dirty="0" err="1" smtClean="0"/>
              <a:t>constructs</a:t>
            </a:r>
            <a:endParaRPr lang="es-MX" dirty="0" smtClean="0"/>
          </a:p>
          <a:p>
            <a:pPr lvl="2"/>
            <a:r>
              <a:rPr lang="es-MX" dirty="0" err="1" smtClean="0"/>
              <a:t>Breaching</a:t>
            </a:r>
            <a:r>
              <a:rPr lang="es-MX" dirty="0" smtClean="0"/>
              <a:t> of </a:t>
            </a:r>
            <a:r>
              <a:rPr lang="es-MX" dirty="0" err="1" smtClean="0"/>
              <a:t>the</a:t>
            </a:r>
            <a:r>
              <a:rPr lang="es-MX" dirty="0" smtClean="0"/>
              <a:t> </a:t>
            </a:r>
            <a:r>
              <a:rPr lang="es-MX" dirty="0" err="1" smtClean="0"/>
              <a:t>blinding</a:t>
            </a:r>
            <a:r>
              <a:rPr lang="es-MX" dirty="0" smtClean="0"/>
              <a:t> </a:t>
            </a:r>
            <a:r>
              <a:rPr lang="es-MX" dirty="0" err="1" smtClean="0"/>
              <a:t>by</a:t>
            </a:r>
            <a:r>
              <a:rPr lang="es-MX" dirty="0" smtClean="0"/>
              <a:t> </a:t>
            </a:r>
            <a:r>
              <a:rPr lang="es-MX" dirty="0" err="1" smtClean="0"/>
              <a:t>hypothesis</a:t>
            </a:r>
            <a:r>
              <a:rPr lang="es-MX" dirty="0" smtClean="0"/>
              <a:t> </a:t>
            </a:r>
            <a:r>
              <a:rPr lang="es-MX" dirty="0" err="1" smtClean="0"/>
              <a:t>guessing</a:t>
            </a:r>
            <a:r>
              <a:rPr lang="es-MX" dirty="0" smtClean="0"/>
              <a:t> </a:t>
            </a:r>
            <a:r>
              <a:rPr lang="es-MX" dirty="0" err="1" smtClean="0"/>
              <a:t>from</a:t>
            </a:r>
            <a:r>
              <a:rPr lang="es-MX" dirty="0" smtClean="0"/>
              <a:t> </a:t>
            </a:r>
            <a:r>
              <a:rPr lang="es-MX" dirty="0" err="1" smtClean="0"/>
              <a:t>patient</a:t>
            </a:r>
            <a:r>
              <a:rPr lang="es-MX" dirty="0" smtClean="0"/>
              <a:t> </a:t>
            </a:r>
            <a:r>
              <a:rPr lang="es-MX" dirty="0" err="1" smtClean="0"/>
              <a:t>or</a:t>
            </a:r>
            <a:r>
              <a:rPr lang="es-MX" dirty="0" smtClean="0"/>
              <a:t> </a:t>
            </a:r>
            <a:r>
              <a:rPr lang="es-MX" dirty="0" err="1" smtClean="0"/>
              <a:t>co-researchers</a:t>
            </a:r>
            <a:endParaRPr lang="es-MX" dirty="0" smtClean="0"/>
          </a:p>
          <a:p>
            <a:pPr lvl="2"/>
            <a:r>
              <a:rPr lang="es-MX" dirty="0" smtClean="0"/>
              <a:t>Mono-</a:t>
            </a:r>
            <a:r>
              <a:rPr lang="es-MX" dirty="0" err="1" smtClean="0"/>
              <a:t>operation</a:t>
            </a:r>
            <a:r>
              <a:rPr lang="es-MX" dirty="0" smtClean="0"/>
              <a:t> </a:t>
            </a:r>
            <a:r>
              <a:rPr lang="es-MX" dirty="0" err="1" smtClean="0"/>
              <a:t>bias</a:t>
            </a:r>
            <a:r>
              <a:rPr lang="es-MX" dirty="0" smtClean="0"/>
              <a:t> (</a:t>
            </a:r>
            <a:r>
              <a:rPr lang="es-MX" dirty="0" err="1" smtClean="0"/>
              <a:t>that</a:t>
            </a:r>
            <a:r>
              <a:rPr lang="es-MX" dirty="0" smtClean="0"/>
              <a:t> </a:t>
            </a:r>
            <a:r>
              <a:rPr lang="es-MX" dirty="0" err="1" smtClean="0"/>
              <a:t>is</a:t>
            </a:r>
            <a:r>
              <a:rPr lang="es-MX" dirty="0" smtClean="0"/>
              <a:t> </a:t>
            </a:r>
            <a:r>
              <a:rPr lang="es-MX" dirty="0" err="1" smtClean="0"/>
              <a:t>measuring</a:t>
            </a:r>
            <a:r>
              <a:rPr lang="es-MX" dirty="0" smtClean="0"/>
              <a:t> a single </a:t>
            </a:r>
            <a:r>
              <a:rPr lang="es-MX" dirty="0" err="1" smtClean="0"/>
              <a:t>dependent</a:t>
            </a:r>
            <a:r>
              <a:rPr lang="es-MX" dirty="0" smtClean="0"/>
              <a:t> variable)</a:t>
            </a:r>
          </a:p>
          <a:p>
            <a:pPr lvl="3"/>
            <a:r>
              <a:rPr lang="es-MX" dirty="0" smtClean="0"/>
              <a:t>A single </a:t>
            </a:r>
            <a:r>
              <a:rPr lang="es-MX" dirty="0" err="1" smtClean="0"/>
              <a:t>dimension</a:t>
            </a:r>
            <a:r>
              <a:rPr lang="es-MX" dirty="0" smtClean="0"/>
              <a:t> </a:t>
            </a:r>
            <a:r>
              <a:rPr lang="es-MX" dirty="0" err="1" smtClean="0"/>
              <a:t>will</a:t>
            </a:r>
            <a:r>
              <a:rPr lang="es-MX" dirty="0" smtClean="0"/>
              <a:t> </a:t>
            </a:r>
            <a:r>
              <a:rPr lang="es-MX" dirty="0" err="1" smtClean="0"/>
              <a:t>be</a:t>
            </a:r>
            <a:r>
              <a:rPr lang="es-MX" dirty="0" smtClean="0"/>
              <a:t> </a:t>
            </a:r>
            <a:r>
              <a:rPr lang="es-MX" dirty="0" err="1" smtClean="0"/>
              <a:t>insufficient</a:t>
            </a:r>
            <a:r>
              <a:rPr lang="es-MX" dirty="0" smtClean="0"/>
              <a:t> </a:t>
            </a:r>
            <a:r>
              <a:rPr lang="es-MX" dirty="0" err="1" smtClean="0"/>
              <a:t>to</a:t>
            </a:r>
            <a:r>
              <a:rPr lang="es-MX" dirty="0" smtClean="0"/>
              <a:t> </a:t>
            </a:r>
            <a:r>
              <a:rPr lang="es-MX" dirty="0" err="1" smtClean="0"/>
              <a:t>express</a:t>
            </a:r>
            <a:r>
              <a:rPr lang="es-MX" dirty="0" smtClean="0"/>
              <a:t> </a:t>
            </a:r>
            <a:r>
              <a:rPr lang="es-MX" dirty="0" err="1" smtClean="0"/>
              <a:t>the</a:t>
            </a:r>
            <a:r>
              <a:rPr lang="es-MX" dirty="0" smtClean="0"/>
              <a:t> </a:t>
            </a:r>
            <a:r>
              <a:rPr lang="es-MX" dirty="0" err="1" smtClean="0"/>
              <a:t>construct</a:t>
            </a:r>
            <a:endParaRPr lang="es-MX" dirty="0" smtClean="0"/>
          </a:p>
          <a:p>
            <a:pPr lvl="2"/>
            <a:r>
              <a:rPr lang="es-MX" dirty="0" err="1" smtClean="0"/>
              <a:t>Ofuscation</a:t>
            </a:r>
            <a:r>
              <a:rPr lang="es-MX" dirty="0" smtClean="0"/>
              <a:t>/</a:t>
            </a:r>
            <a:r>
              <a:rPr lang="es-MX" dirty="0" err="1" smtClean="0"/>
              <a:t>apprehension</a:t>
            </a:r>
            <a:r>
              <a:rPr lang="es-MX" dirty="0" smtClean="0"/>
              <a:t> </a:t>
            </a:r>
            <a:r>
              <a:rPr lang="es-MX" dirty="0" err="1" smtClean="0"/>
              <a:t>by</a:t>
            </a:r>
            <a:r>
              <a:rPr lang="es-MX" dirty="0" smtClean="0"/>
              <a:t> </a:t>
            </a:r>
            <a:r>
              <a:rPr lang="es-MX" dirty="0" err="1" smtClean="0"/>
              <a:t>evaluation</a:t>
            </a:r>
            <a:r>
              <a:rPr lang="es-MX" dirty="0" smtClean="0"/>
              <a:t> (</a:t>
            </a:r>
            <a:r>
              <a:rPr lang="es-MX" dirty="0" err="1" smtClean="0"/>
              <a:t>changes</a:t>
            </a:r>
            <a:r>
              <a:rPr lang="es-MX" dirty="0" smtClean="0"/>
              <a:t> un </a:t>
            </a:r>
            <a:r>
              <a:rPr lang="es-MX" dirty="0" err="1" smtClean="0"/>
              <a:t>the</a:t>
            </a:r>
            <a:r>
              <a:rPr lang="es-MX" dirty="0" smtClean="0"/>
              <a:t> responses of </a:t>
            </a:r>
            <a:r>
              <a:rPr lang="es-MX" dirty="0" err="1" smtClean="0"/>
              <a:t>the</a:t>
            </a:r>
            <a:r>
              <a:rPr lang="es-MX" dirty="0" smtClean="0"/>
              <a:t> </a:t>
            </a:r>
            <a:r>
              <a:rPr lang="es-MX" dirty="0" err="1" smtClean="0"/>
              <a:t>phenomenon</a:t>
            </a:r>
            <a:r>
              <a:rPr lang="es-MX" dirty="0" smtClean="0"/>
              <a:t> </a:t>
            </a:r>
            <a:r>
              <a:rPr lang="es-MX" dirty="0" err="1" smtClean="0"/>
              <a:t>just</a:t>
            </a:r>
            <a:r>
              <a:rPr lang="es-MX" dirty="0" smtClean="0"/>
              <a:t> </a:t>
            </a:r>
            <a:r>
              <a:rPr lang="es-MX" dirty="0" err="1" smtClean="0"/>
              <a:t>because</a:t>
            </a:r>
            <a:r>
              <a:rPr lang="es-MX" dirty="0" smtClean="0"/>
              <a:t> </a:t>
            </a:r>
            <a:r>
              <a:rPr lang="es-MX" dirty="0" err="1" smtClean="0"/>
              <a:t>it</a:t>
            </a:r>
            <a:r>
              <a:rPr lang="es-MX" dirty="0" smtClean="0"/>
              <a:t> </a:t>
            </a:r>
            <a:r>
              <a:rPr lang="es-MX" dirty="0" err="1" smtClean="0"/>
              <a:t>is</a:t>
            </a:r>
            <a:r>
              <a:rPr lang="es-MX" dirty="0" smtClean="0"/>
              <a:t> </a:t>
            </a:r>
            <a:r>
              <a:rPr lang="es-MX" dirty="0" err="1" smtClean="0"/>
              <a:t>being</a:t>
            </a:r>
            <a:r>
              <a:rPr lang="es-MX" dirty="0" smtClean="0"/>
              <a:t> </a:t>
            </a:r>
            <a:r>
              <a:rPr lang="es-MX" dirty="0" err="1" smtClean="0"/>
              <a:t>measured</a:t>
            </a:r>
            <a:r>
              <a:rPr lang="es-MX" dirty="0" smtClean="0"/>
              <a:t>/</a:t>
            </a:r>
            <a:r>
              <a:rPr lang="es-MX" dirty="0" err="1" smtClean="0"/>
              <a:t>observed</a:t>
            </a:r>
            <a:r>
              <a:rPr lang="es-MX" dirty="0" smtClean="0"/>
              <a:t>)</a:t>
            </a:r>
          </a:p>
          <a:p>
            <a:pPr lvl="3"/>
            <a:r>
              <a:rPr lang="es-MX" dirty="0" err="1" smtClean="0"/>
              <a:t>Remember</a:t>
            </a:r>
            <a:r>
              <a:rPr lang="es-MX" dirty="0" smtClean="0"/>
              <a:t>; </a:t>
            </a:r>
            <a:r>
              <a:rPr lang="es-MX" dirty="0" err="1" smtClean="0"/>
              <a:t>you</a:t>
            </a:r>
            <a:r>
              <a:rPr lang="es-MX" dirty="0" smtClean="0"/>
              <a:t> </a:t>
            </a:r>
            <a:r>
              <a:rPr lang="es-MX" dirty="0" err="1" smtClean="0"/>
              <a:t>can’t</a:t>
            </a:r>
            <a:r>
              <a:rPr lang="es-MX" dirty="0" smtClean="0"/>
              <a:t> </a:t>
            </a:r>
            <a:r>
              <a:rPr lang="es-MX" dirty="0" err="1" smtClean="0"/>
              <a:t>measure</a:t>
            </a:r>
            <a:r>
              <a:rPr lang="es-MX" dirty="0" smtClean="0"/>
              <a:t> a </a:t>
            </a:r>
            <a:r>
              <a:rPr lang="es-MX" dirty="0" err="1" smtClean="0"/>
              <a:t>phenomenon</a:t>
            </a:r>
            <a:r>
              <a:rPr lang="es-MX" dirty="0" smtClean="0"/>
              <a:t> </a:t>
            </a:r>
            <a:r>
              <a:rPr lang="es-MX" dirty="0" err="1" smtClean="0"/>
              <a:t>without</a:t>
            </a:r>
            <a:r>
              <a:rPr lang="es-MX" dirty="0" smtClean="0"/>
              <a:t> </a:t>
            </a:r>
            <a:r>
              <a:rPr lang="es-MX" dirty="0" err="1" smtClean="0"/>
              <a:t>distorting</a:t>
            </a:r>
            <a:r>
              <a:rPr lang="es-MX" dirty="0" smtClean="0"/>
              <a:t> </a:t>
            </a:r>
            <a:r>
              <a:rPr lang="es-MX" dirty="0" err="1" smtClean="0"/>
              <a:t>it!</a:t>
            </a:r>
            <a:endParaRPr lang="es-MX" dirty="0" smtClean="0"/>
          </a:p>
          <a:p>
            <a:pPr lvl="2"/>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32</a:t>
            </a:fld>
            <a:endParaRPr lang="es-E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33</a:t>
            </a:fld>
            <a:endParaRPr lang="es-ES"/>
          </a:p>
        </p:txBody>
      </p:sp>
      <p:pic>
        <p:nvPicPr>
          <p:cNvPr id="1026" name="Picture 2" descr="http://cmapspublic.ihmc.us/rid=1148264198734_1533533750_4916/Validez%20de%20Constructo.cmap?rid=1148264198734_1533533750_4916&amp;partName=htmljpeg"/>
          <p:cNvPicPr>
            <a:picLocks noGrp="1" noChangeAspect="1" noChangeArrowheads="1"/>
          </p:cNvPicPr>
          <p:nvPr>
            <p:ph idx="1"/>
          </p:nvPr>
        </p:nvPicPr>
        <p:blipFill>
          <a:blip r:embed="rId2" cstate="print"/>
          <a:srcRect/>
          <a:stretch>
            <a:fillRect/>
          </a:stretch>
        </p:blipFill>
        <p:spPr bwMode="auto">
          <a:xfrm>
            <a:off x="1043608" y="826467"/>
            <a:ext cx="6984776" cy="5602550"/>
          </a:xfrm>
          <a:prstGeom prst="rect">
            <a:avLst/>
          </a:prstGeom>
          <a:noFill/>
        </p:spPr>
      </p:pic>
      <p:sp>
        <p:nvSpPr>
          <p:cNvPr id="8" name="7 CuadroTexto"/>
          <p:cNvSpPr txBox="1"/>
          <p:nvPr/>
        </p:nvSpPr>
        <p:spPr>
          <a:xfrm>
            <a:off x="0" y="6577607"/>
            <a:ext cx="8875891" cy="307777"/>
          </a:xfrm>
          <a:prstGeom prst="rect">
            <a:avLst/>
          </a:prstGeom>
          <a:noFill/>
        </p:spPr>
        <p:txBody>
          <a:bodyPr wrap="none" rtlCol="0">
            <a:spAutoFit/>
          </a:bodyPr>
          <a:lstStyle/>
          <a:p>
            <a:r>
              <a:rPr lang="es-MX" sz="1400" dirty="0" smtClean="0"/>
              <a:t>Figure </a:t>
            </a:r>
            <a:r>
              <a:rPr lang="es-MX" sz="1400" dirty="0" err="1" smtClean="0"/>
              <a:t>from</a:t>
            </a:r>
            <a:r>
              <a:rPr lang="es-MX" sz="1400" dirty="0" smtClean="0"/>
              <a:t>: [</a:t>
            </a:r>
            <a:r>
              <a:rPr lang="en-GB" sz="1400" dirty="0" smtClean="0"/>
              <a:t>http://cmapspublic.ihmc.us/rid=1148264198734_1533533750_4916/Validez%20de%20Constructo.cmap</a:t>
            </a:r>
            <a:r>
              <a:rPr lang="es-MX" sz="1400" dirty="0" smtClean="0"/>
              <a:t>]</a:t>
            </a:r>
            <a:endParaRPr lang="en-GB" sz="1400" dirty="0"/>
          </a:p>
        </p:txBody>
      </p:sp>
      <p:sp>
        <p:nvSpPr>
          <p:cNvPr id="9" name="8 Flecha abajo"/>
          <p:cNvSpPr/>
          <p:nvPr/>
        </p:nvSpPr>
        <p:spPr>
          <a:xfrm rot="6735474">
            <a:off x="4010398" y="1702268"/>
            <a:ext cx="504056" cy="64807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0" name="9 Flecha abajo"/>
          <p:cNvSpPr/>
          <p:nvPr/>
        </p:nvSpPr>
        <p:spPr>
          <a:xfrm rot="3297059">
            <a:off x="5450062" y="4001433"/>
            <a:ext cx="504056" cy="64807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fontScale="92500" lnSpcReduction="20000"/>
          </a:bodyPr>
          <a:lstStyle/>
          <a:p>
            <a:r>
              <a:rPr lang="es-MX" b="1" dirty="0" err="1" smtClean="0">
                <a:solidFill>
                  <a:srgbClr val="FF0000"/>
                </a:solidFill>
              </a:rPr>
              <a:t>Convergent</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MX" dirty="0" smtClean="0"/>
              <a:t>(</a:t>
            </a:r>
            <a:r>
              <a:rPr lang="es-MX" dirty="0" err="1" smtClean="0"/>
              <a:t>Cor</a:t>
            </a:r>
            <a:r>
              <a:rPr lang="es-MX" dirty="0" smtClean="0"/>
              <a:t>-)</a:t>
            </a:r>
            <a:r>
              <a:rPr lang="es-MX" dirty="0" err="1" smtClean="0"/>
              <a:t>relation</a:t>
            </a:r>
            <a:r>
              <a:rPr lang="es-MX" dirty="0" smtClean="0"/>
              <a:t> of </a:t>
            </a:r>
            <a:r>
              <a:rPr lang="es-MX" dirty="0" err="1" smtClean="0"/>
              <a:t>the</a:t>
            </a:r>
            <a:r>
              <a:rPr lang="es-MX" dirty="0" smtClean="0"/>
              <a:t> </a:t>
            </a:r>
            <a:r>
              <a:rPr lang="es-MX" dirty="0" err="1" smtClean="0"/>
              <a:t>observations</a:t>
            </a:r>
            <a:r>
              <a:rPr lang="es-MX" dirty="0" smtClean="0"/>
              <a:t> of </a:t>
            </a:r>
            <a:r>
              <a:rPr lang="es-MX" dirty="0" err="1" smtClean="0"/>
              <a:t>our</a:t>
            </a:r>
            <a:r>
              <a:rPr lang="es-MX" dirty="0" smtClean="0"/>
              <a:t> </a:t>
            </a:r>
            <a:r>
              <a:rPr lang="es-MX" dirty="0" err="1" smtClean="0"/>
              <a:t>metric</a:t>
            </a:r>
            <a:r>
              <a:rPr lang="es-MX" dirty="0" smtClean="0"/>
              <a:t> </a:t>
            </a:r>
            <a:r>
              <a:rPr lang="es-MX" dirty="0" err="1" smtClean="0"/>
              <a:t>or</a:t>
            </a:r>
            <a:r>
              <a:rPr lang="es-MX" dirty="0" smtClean="0"/>
              <a:t> </a:t>
            </a:r>
            <a:r>
              <a:rPr lang="es-MX" dirty="0" err="1" smtClean="0"/>
              <a:t>model</a:t>
            </a:r>
            <a:r>
              <a:rPr lang="es-MX" dirty="0" smtClean="0"/>
              <a:t> </a:t>
            </a:r>
            <a:r>
              <a:rPr lang="es-MX" dirty="0" err="1" smtClean="0"/>
              <a:t>with</a:t>
            </a:r>
            <a:r>
              <a:rPr lang="es-MX" dirty="0" smtClean="0"/>
              <a:t> </a:t>
            </a:r>
            <a:r>
              <a:rPr lang="es-MX" dirty="0" err="1" smtClean="0"/>
              <a:t>those</a:t>
            </a:r>
            <a:r>
              <a:rPr lang="es-MX" dirty="0" smtClean="0"/>
              <a:t> </a:t>
            </a:r>
            <a:r>
              <a:rPr lang="es-MX" dirty="0" err="1" smtClean="0"/>
              <a:t>coming</a:t>
            </a:r>
            <a:r>
              <a:rPr lang="es-MX" dirty="0" smtClean="0"/>
              <a:t> </a:t>
            </a:r>
            <a:r>
              <a:rPr lang="es-MX" dirty="0" err="1" smtClean="0"/>
              <a:t>from</a:t>
            </a:r>
            <a:r>
              <a:rPr lang="es-MX" dirty="0" smtClean="0"/>
              <a:t> </a:t>
            </a:r>
            <a:r>
              <a:rPr lang="es-MX" dirty="0" err="1" smtClean="0"/>
              <a:t>other</a:t>
            </a:r>
            <a:r>
              <a:rPr lang="es-MX" dirty="0" smtClean="0"/>
              <a:t> </a:t>
            </a:r>
            <a:r>
              <a:rPr lang="es-MX" dirty="0" err="1" smtClean="0"/>
              <a:t>metrics</a:t>
            </a:r>
            <a:r>
              <a:rPr lang="es-MX" dirty="0" smtClean="0"/>
              <a:t> </a:t>
            </a:r>
            <a:r>
              <a:rPr lang="es-MX" dirty="0" err="1" smtClean="0"/>
              <a:t>or</a:t>
            </a:r>
            <a:r>
              <a:rPr lang="es-MX" dirty="0" smtClean="0"/>
              <a:t> </a:t>
            </a:r>
            <a:r>
              <a:rPr lang="es-MX" dirty="0" err="1" smtClean="0"/>
              <a:t>models</a:t>
            </a:r>
            <a:r>
              <a:rPr lang="es-MX" dirty="0" smtClean="0"/>
              <a:t> </a:t>
            </a:r>
            <a:r>
              <a:rPr lang="es-MX" dirty="0" err="1" smtClean="0"/>
              <a:t>develop</a:t>
            </a:r>
            <a:r>
              <a:rPr lang="es-MX" dirty="0" smtClean="0"/>
              <a:t> </a:t>
            </a:r>
            <a:r>
              <a:rPr lang="es-MX" dirty="0" err="1" smtClean="0"/>
              <a:t>for</a:t>
            </a:r>
            <a:r>
              <a:rPr lang="es-MX" dirty="0" smtClean="0"/>
              <a:t> </a:t>
            </a:r>
            <a:r>
              <a:rPr lang="es-MX" dirty="0" err="1" smtClean="0"/>
              <a:t>the</a:t>
            </a:r>
            <a:r>
              <a:rPr lang="es-MX" dirty="0" smtClean="0"/>
              <a:t> </a:t>
            </a:r>
            <a:r>
              <a:rPr lang="es-MX" dirty="0" err="1" smtClean="0"/>
              <a:t>same</a:t>
            </a:r>
            <a:r>
              <a:rPr lang="es-MX" dirty="0" smtClean="0"/>
              <a:t> </a:t>
            </a:r>
            <a:r>
              <a:rPr lang="es-MX" dirty="0" err="1" smtClean="0"/>
              <a:t>phenomenon</a:t>
            </a:r>
            <a:r>
              <a:rPr lang="es-MX" dirty="0" smtClean="0"/>
              <a:t>.</a:t>
            </a:r>
          </a:p>
          <a:p>
            <a:pPr lvl="2"/>
            <a:r>
              <a:rPr lang="es-MX" dirty="0" err="1" smtClean="0"/>
              <a:t>Watch</a:t>
            </a:r>
            <a:r>
              <a:rPr lang="es-MX" dirty="0" smtClean="0"/>
              <a:t> </a:t>
            </a:r>
            <a:r>
              <a:rPr lang="es-MX" dirty="0" err="1" smtClean="0"/>
              <a:t>out</a:t>
            </a:r>
            <a:r>
              <a:rPr lang="es-MX" dirty="0" smtClean="0"/>
              <a:t>! </a:t>
            </a:r>
            <a:r>
              <a:rPr lang="es-MX" dirty="0" err="1" smtClean="0"/>
              <a:t>There</a:t>
            </a:r>
            <a:r>
              <a:rPr lang="es-MX" dirty="0" smtClean="0"/>
              <a:t> </a:t>
            </a:r>
            <a:r>
              <a:rPr lang="es-MX" dirty="0" err="1" smtClean="0"/>
              <a:t>may</a:t>
            </a:r>
            <a:r>
              <a:rPr lang="es-MX" dirty="0" smtClean="0"/>
              <a:t> </a:t>
            </a:r>
            <a:r>
              <a:rPr lang="es-MX" dirty="0" err="1" smtClean="0"/>
              <a:t>be</a:t>
            </a:r>
            <a:r>
              <a:rPr lang="es-MX" dirty="0" smtClean="0"/>
              <a:t> </a:t>
            </a:r>
            <a:r>
              <a:rPr lang="es-MX" dirty="0" err="1" smtClean="0"/>
              <a:t>different</a:t>
            </a:r>
            <a:r>
              <a:rPr lang="es-MX" dirty="0" smtClean="0"/>
              <a:t> </a:t>
            </a:r>
            <a:r>
              <a:rPr lang="es-MX" dirty="0" err="1" smtClean="0"/>
              <a:t>constructs</a:t>
            </a:r>
            <a:r>
              <a:rPr lang="es-MX" dirty="0" smtClean="0"/>
              <a:t> </a:t>
            </a:r>
            <a:r>
              <a:rPr lang="es-MX" dirty="0" err="1" smtClean="0"/>
              <a:t>from</a:t>
            </a:r>
            <a:r>
              <a:rPr lang="es-MX" dirty="0" smtClean="0"/>
              <a:t> </a:t>
            </a:r>
            <a:r>
              <a:rPr lang="es-MX" dirty="0" err="1" smtClean="0"/>
              <a:t>the</a:t>
            </a:r>
            <a:r>
              <a:rPr lang="es-MX" dirty="0" smtClean="0"/>
              <a:t> </a:t>
            </a:r>
            <a:r>
              <a:rPr lang="es-MX" dirty="0" err="1" smtClean="0"/>
              <a:t>same</a:t>
            </a:r>
            <a:r>
              <a:rPr lang="es-MX" dirty="0" smtClean="0"/>
              <a:t> </a:t>
            </a:r>
            <a:r>
              <a:rPr lang="es-MX" dirty="0" err="1" smtClean="0"/>
              <a:t>phenomenon</a:t>
            </a:r>
            <a:r>
              <a:rPr lang="es-MX" dirty="0" smtClean="0"/>
              <a:t>, and </a:t>
            </a:r>
            <a:r>
              <a:rPr lang="es-MX" dirty="0" err="1" smtClean="0"/>
              <a:t>thus</a:t>
            </a:r>
            <a:r>
              <a:rPr lang="es-MX" dirty="0" smtClean="0"/>
              <a:t> </a:t>
            </a:r>
            <a:r>
              <a:rPr lang="es-MX" dirty="0" err="1" smtClean="0"/>
              <a:t>the</a:t>
            </a:r>
            <a:r>
              <a:rPr lang="es-MX" dirty="0" smtClean="0"/>
              <a:t> </a:t>
            </a:r>
            <a:r>
              <a:rPr lang="es-MX" dirty="0" err="1" smtClean="0"/>
              <a:t>model</a:t>
            </a:r>
            <a:r>
              <a:rPr lang="es-MX" dirty="0" smtClean="0"/>
              <a:t> </a:t>
            </a:r>
            <a:r>
              <a:rPr lang="es-MX" dirty="0" err="1" smtClean="0"/>
              <a:t>may</a:t>
            </a:r>
            <a:r>
              <a:rPr lang="es-MX" dirty="0" smtClean="0"/>
              <a:t> </a:t>
            </a:r>
            <a:r>
              <a:rPr lang="es-MX" dirty="0" err="1" smtClean="0"/>
              <a:t>be</a:t>
            </a:r>
            <a:r>
              <a:rPr lang="es-MX" dirty="0" smtClean="0"/>
              <a:t> </a:t>
            </a:r>
            <a:r>
              <a:rPr lang="es-MX" dirty="0" err="1" smtClean="0"/>
              <a:t>explaining</a:t>
            </a:r>
            <a:r>
              <a:rPr lang="es-MX" dirty="0" smtClean="0"/>
              <a:t> </a:t>
            </a:r>
            <a:r>
              <a:rPr lang="es-MX" dirty="0" err="1" smtClean="0"/>
              <a:t>just</a:t>
            </a:r>
            <a:r>
              <a:rPr lang="es-MX" dirty="0" smtClean="0"/>
              <a:t> </a:t>
            </a:r>
            <a:r>
              <a:rPr lang="es-MX" dirty="0" err="1" smtClean="0"/>
              <a:t>slightly</a:t>
            </a:r>
            <a:r>
              <a:rPr lang="es-MX" dirty="0" smtClean="0"/>
              <a:t> </a:t>
            </a:r>
            <a:r>
              <a:rPr lang="es-MX" dirty="0" err="1" smtClean="0"/>
              <a:t>different</a:t>
            </a:r>
            <a:r>
              <a:rPr lang="es-MX" dirty="0" smtClean="0"/>
              <a:t> </a:t>
            </a:r>
            <a:r>
              <a:rPr lang="es-MX" dirty="0" err="1" smtClean="0"/>
              <a:t>things</a:t>
            </a:r>
            <a:endParaRPr lang="es-MX" dirty="0" smtClean="0"/>
          </a:p>
          <a:p>
            <a:pPr lvl="1"/>
            <a:endParaRPr lang="es-MX" dirty="0" smtClean="0"/>
          </a:p>
          <a:p>
            <a:pPr lvl="1"/>
            <a:r>
              <a:rPr lang="es-MX" dirty="0" err="1" smtClean="0"/>
              <a:t>It</a:t>
            </a:r>
            <a:r>
              <a:rPr lang="es-MX" dirty="0" smtClean="0"/>
              <a:t> </a:t>
            </a:r>
            <a:r>
              <a:rPr lang="es-MX" dirty="0" err="1" smtClean="0"/>
              <a:t>is</a:t>
            </a:r>
            <a:r>
              <a:rPr lang="es-MX" dirty="0" smtClean="0"/>
              <a:t> a </a:t>
            </a:r>
            <a:r>
              <a:rPr lang="es-MX" dirty="0" err="1" smtClean="0">
                <a:solidFill>
                  <a:schemeClr val="accent1"/>
                </a:solidFill>
              </a:rPr>
              <a:t>subtype</a:t>
            </a:r>
            <a:r>
              <a:rPr lang="es-MX" dirty="0" smtClean="0">
                <a:solidFill>
                  <a:schemeClr val="accent1"/>
                </a:solidFill>
              </a:rPr>
              <a:t> of </a:t>
            </a:r>
            <a:r>
              <a:rPr lang="es-MX" dirty="0" err="1" smtClean="0">
                <a:solidFill>
                  <a:schemeClr val="accent1"/>
                </a:solidFill>
              </a:rPr>
              <a:t>construct</a:t>
            </a:r>
            <a:r>
              <a:rPr lang="es-MX" dirty="0" smtClean="0">
                <a:solidFill>
                  <a:schemeClr val="accent1"/>
                </a:solidFill>
              </a:rPr>
              <a:t> </a:t>
            </a:r>
            <a:r>
              <a:rPr lang="es-MX" dirty="0" err="1" smtClean="0">
                <a:solidFill>
                  <a:schemeClr val="accent1"/>
                </a:solidFill>
              </a:rPr>
              <a:t>validity</a:t>
            </a:r>
            <a:endParaRPr lang="en-GB" dirty="0" smtClean="0">
              <a:solidFill>
                <a:schemeClr val="accent1"/>
              </a:solidFill>
            </a:endParaRPr>
          </a:p>
          <a:p>
            <a:pPr lvl="2"/>
            <a:r>
              <a:rPr lang="es-MX" dirty="0" smtClean="0"/>
              <a:t>…</a:t>
            </a:r>
            <a:r>
              <a:rPr lang="es-MX" dirty="0" err="1" smtClean="0"/>
              <a:t>but</a:t>
            </a:r>
            <a:r>
              <a:rPr lang="es-MX" dirty="0" smtClean="0"/>
              <a:t> note </a:t>
            </a:r>
            <a:r>
              <a:rPr lang="es-MX" dirty="0" err="1" smtClean="0"/>
              <a:t>how</a:t>
            </a:r>
            <a:r>
              <a:rPr lang="es-MX" dirty="0" smtClean="0"/>
              <a:t> </a:t>
            </a:r>
            <a:r>
              <a:rPr lang="es-MX" dirty="0" err="1" smtClean="0"/>
              <a:t>it</a:t>
            </a:r>
            <a:r>
              <a:rPr lang="es-MX" dirty="0" smtClean="0"/>
              <a:t> </a:t>
            </a:r>
            <a:r>
              <a:rPr lang="es-MX" dirty="0" err="1" smtClean="0"/>
              <a:t>is</a:t>
            </a:r>
            <a:r>
              <a:rPr lang="es-MX" dirty="0" smtClean="0"/>
              <a:t> similar </a:t>
            </a:r>
            <a:r>
              <a:rPr lang="es-MX" dirty="0" err="1" smtClean="0"/>
              <a:t>to</a:t>
            </a:r>
            <a:r>
              <a:rPr lang="es-MX" dirty="0" smtClean="0"/>
              <a:t> </a:t>
            </a:r>
            <a:r>
              <a:rPr lang="es-MX" dirty="0" err="1" smtClean="0"/>
              <a:t>criterion</a:t>
            </a:r>
            <a:r>
              <a:rPr lang="es-MX" dirty="0" smtClean="0"/>
              <a:t> </a:t>
            </a:r>
            <a:r>
              <a:rPr lang="es-MX" dirty="0" err="1" smtClean="0"/>
              <a:t>validity</a:t>
            </a:r>
            <a:r>
              <a:rPr lang="es-MX" dirty="0" smtClean="0"/>
              <a:t>.</a:t>
            </a:r>
          </a:p>
          <a:p>
            <a:pPr lvl="1"/>
            <a:endParaRPr lang="es-MX" dirty="0" smtClean="0"/>
          </a:p>
          <a:p>
            <a:pPr lvl="1"/>
            <a:r>
              <a:rPr lang="es-MX" dirty="0" err="1" smtClean="0"/>
              <a:t>All</a:t>
            </a:r>
            <a:r>
              <a:rPr lang="es-MX" dirty="0" smtClean="0"/>
              <a:t> </a:t>
            </a:r>
            <a:r>
              <a:rPr lang="es-MX" dirty="0" err="1" smtClean="0"/>
              <a:t>metrics</a:t>
            </a:r>
            <a:r>
              <a:rPr lang="es-MX" dirty="0" smtClean="0"/>
              <a:t>/</a:t>
            </a:r>
            <a:r>
              <a:rPr lang="es-MX" dirty="0" err="1" smtClean="0"/>
              <a:t>models</a:t>
            </a:r>
            <a:r>
              <a:rPr lang="es-MX" dirty="0" smtClean="0"/>
              <a:t> of </a:t>
            </a:r>
            <a:r>
              <a:rPr lang="es-MX" dirty="0" err="1" smtClean="0"/>
              <a:t>the</a:t>
            </a:r>
            <a:r>
              <a:rPr lang="es-MX" dirty="0" smtClean="0"/>
              <a:t> </a:t>
            </a:r>
            <a:r>
              <a:rPr lang="es-MX" dirty="0" err="1" smtClean="0"/>
              <a:t>same</a:t>
            </a:r>
            <a:r>
              <a:rPr lang="es-MX" dirty="0" smtClean="0"/>
              <a:t> </a:t>
            </a:r>
            <a:r>
              <a:rPr lang="es-MX" dirty="0" err="1" smtClean="0"/>
              <a:t>phenomenon</a:t>
            </a:r>
            <a:r>
              <a:rPr lang="es-MX" dirty="0" smtClean="0"/>
              <a:t> </a:t>
            </a:r>
            <a:r>
              <a:rPr lang="es-MX" dirty="0" err="1" smtClean="0"/>
              <a:t>must</a:t>
            </a:r>
            <a:r>
              <a:rPr lang="es-MX" dirty="0" smtClean="0"/>
              <a:t> converge </a:t>
            </a:r>
            <a:r>
              <a:rPr lang="es-MX" dirty="0" err="1" smtClean="0"/>
              <a:t>to</a:t>
            </a:r>
            <a:r>
              <a:rPr lang="es-MX" dirty="0" smtClean="0"/>
              <a:t> a </a:t>
            </a:r>
            <a:r>
              <a:rPr lang="es-MX" dirty="0" err="1" smtClean="0"/>
              <a:t>unique</a:t>
            </a:r>
            <a:r>
              <a:rPr lang="es-MX" dirty="0" smtClean="0"/>
              <a:t> </a:t>
            </a:r>
            <a:r>
              <a:rPr lang="es-MX" dirty="0" err="1" smtClean="0"/>
              <a:t>ground</a:t>
            </a:r>
            <a:r>
              <a:rPr lang="es-MX" dirty="0" smtClean="0"/>
              <a:t> </a:t>
            </a:r>
            <a:r>
              <a:rPr lang="es-MX" dirty="0" err="1" smtClean="0"/>
              <a:t>truth</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34</a:t>
            </a:fld>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fontScale="85000" lnSpcReduction="10000"/>
          </a:bodyPr>
          <a:lstStyle/>
          <a:p>
            <a:r>
              <a:rPr lang="es-MX" b="1" dirty="0" err="1" smtClean="0">
                <a:solidFill>
                  <a:srgbClr val="FF0000"/>
                </a:solidFill>
              </a:rPr>
              <a:t>Criterion</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MX" dirty="0" smtClean="0"/>
              <a:t>(</a:t>
            </a:r>
            <a:r>
              <a:rPr lang="es-MX" dirty="0" err="1" smtClean="0"/>
              <a:t>Cor</a:t>
            </a:r>
            <a:r>
              <a:rPr lang="es-MX" dirty="0" smtClean="0"/>
              <a:t>-)</a:t>
            </a:r>
            <a:r>
              <a:rPr lang="es-MX" dirty="0" err="1" smtClean="0"/>
              <a:t>relation</a:t>
            </a:r>
            <a:r>
              <a:rPr lang="es-MX" dirty="0" smtClean="0"/>
              <a:t> of </a:t>
            </a:r>
            <a:r>
              <a:rPr lang="es-MX" dirty="0" err="1" smtClean="0"/>
              <a:t>the</a:t>
            </a:r>
            <a:r>
              <a:rPr lang="es-MX" dirty="0" smtClean="0"/>
              <a:t> </a:t>
            </a:r>
            <a:r>
              <a:rPr lang="es-MX" dirty="0" err="1" smtClean="0"/>
              <a:t>observations</a:t>
            </a:r>
            <a:r>
              <a:rPr lang="es-MX" dirty="0" smtClean="0"/>
              <a:t> of </a:t>
            </a:r>
            <a:r>
              <a:rPr lang="es-MX" dirty="0" err="1" smtClean="0"/>
              <a:t>our</a:t>
            </a:r>
            <a:r>
              <a:rPr lang="es-MX" dirty="0" smtClean="0"/>
              <a:t> </a:t>
            </a:r>
            <a:r>
              <a:rPr lang="es-MX" dirty="0" err="1" smtClean="0"/>
              <a:t>metric</a:t>
            </a:r>
            <a:r>
              <a:rPr lang="es-MX" dirty="0" smtClean="0"/>
              <a:t> </a:t>
            </a:r>
            <a:r>
              <a:rPr lang="es-MX" dirty="0" err="1" smtClean="0"/>
              <a:t>or</a:t>
            </a:r>
            <a:r>
              <a:rPr lang="es-MX" dirty="0" smtClean="0"/>
              <a:t> </a:t>
            </a:r>
            <a:r>
              <a:rPr lang="es-MX" dirty="0" err="1" smtClean="0"/>
              <a:t>model</a:t>
            </a:r>
            <a:r>
              <a:rPr lang="es-MX" dirty="0" smtClean="0"/>
              <a:t> </a:t>
            </a:r>
            <a:r>
              <a:rPr lang="es-MX" dirty="0" err="1" smtClean="0"/>
              <a:t>with</a:t>
            </a:r>
            <a:r>
              <a:rPr lang="es-MX" dirty="0" smtClean="0"/>
              <a:t> </a:t>
            </a:r>
            <a:r>
              <a:rPr lang="es-MX" dirty="0" err="1" smtClean="0"/>
              <a:t>those</a:t>
            </a:r>
            <a:r>
              <a:rPr lang="es-MX" dirty="0" smtClean="0"/>
              <a:t> </a:t>
            </a:r>
            <a:r>
              <a:rPr lang="es-MX" dirty="0" err="1" smtClean="0"/>
              <a:t>coming</a:t>
            </a:r>
            <a:r>
              <a:rPr lang="es-MX" dirty="0" smtClean="0"/>
              <a:t> </a:t>
            </a:r>
            <a:r>
              <a:rPr lang="es-MX" dirty="0" err="1" smtClean="0"/>
              <a:t>from</a:t>
            </a:r>
            <a:r>
              <a:rPr lang="es-MX" dirty="0" smtClean="0"/>
              <a:t> </a:t>
            </a:r>
            <a:r>
              <a:rPr lang="es-MX" dirty="0" err="1" smtClean="0"/>
              <a:t>other</a:t>
            </a:r>
            <a:r>
              <a:rPr lang="es-MX" dirty="0" smtClean="0"/>
              <a:t> </a:t>
            </a:r>
            <a:r>
              <a:rPr lang="es-MX" dirty="0" err="1" smtClean="0"/>
              <a:t>metrics</a:t>
            </a:r>
            <a:r>
              <a:rPr lang="es-MX" dirty="0" smtClean="0"/>
              <a:t> </a:t>
            </a:r>
            <a:r>
              <a:rPr lang="es-MX" dirty="0" err="1" smtClean="0"/>
              <a:t>or</a:t>
            </a:r>
            <a:r>
              <a:rPr lang="es-MX" dirty="0" smtClean="0"/>
              <a:t> </a:t>
            </a:r>
            <a:r>
              <a:rPr lang="es-MX" dirty="0" err="1" smtClean="0"/>
              <a:t>models</a:t>
            </a:r>
            <a:r>
              <a:rPr lang="es-MX" dirty="0" smtClean="0"/>
              <a:t> </a:t>
            </a:r>
            <a:r>
              <a:rPr lang="es-MX" dirty="0" err="1" smtClean="0"/>
              <a:t>develop</a:t>
            </a:r>
            <a:r>
              <a:rPr lang="es-MX" dirty="0" smtClean="0"/>
              <a:t> </a:t>
            </a:r>
            <a:r>
              <a:rPr lang="es-MX" dirty="0" err="1" smtClean="0"/>
              <a:t>for</a:t>
            </a:r>
            <a:r>
              <a:rPr lang="es-MX" dirty="0" smtClean="0"/>
              <a:t> </a:t>
            </a:r>
            <a:r>
              <a:rPr lang="es-MX" dirty="0" err="1" smtClean="0"/>
              <a:t>the</a:t>
            </a:r>
            <a:r>
              <a:rPr lang="es-MX" dirty="0" smtClean="0"/>
              <a:t> </a:t>
            </a:r>
            <a:r>
              <a:rPr lang="es-MX" dirty="0" err="1" smtClean="0"/>
              <a:t>same</a:t>
            </a:r>
            <a:r>
              <a:rPr lang="es-MX" dirty="0" smtClean="0"/>
              <a:t> </a:t>
            </a:r>
            <a:r>
              <a:rPr lang="es-MX" dirty="0" err="1" smtClean="0"/>
              <a:t>phenomenon</a:t>
            </a:r>
            <a:r>
              <a:rPr lang="es-MX" dirty="0" smtClean="0"/>
              <a:t>.</a:t>
            </a:r>
          </a:p>
          <a:p>
            <a:pPr lvl="2"/>
            <a:r>
              <a:rPr lang="es-MX" dirty="0" err="1" smtClean="0"/>
              <a:t>Yep</a:t>
            </a:r>
            <a:r>
              <a:rPr lang="es-MX" dirty="0" smtClean="0"/>
              <a:t>! </a:t>
            </a:r>
            <a:r>
              <a:rPr lang="es-MX" dirty="0" err="1" smtClean="0"/>
              <a:t>Apparently</a:t>
            </a:r>
            <a:r>
              <a:rPr lang="es-MX" dirty="0" smtClean="0"/>
              <a:t> </a:t>
            </a:r>
            <a:r>
              <a:rPr lang="es-MX" dirty="0" err="1" smtClean="0"/>
              <a:t>the</a:t>
            </a:r>
            <a:r>
              <a:rPr lang="es-MX" dirty="0" smtClean="0"/>
              <a:t> </a:t>
            </a:r>
            <a:r>
              <a:rPr lang="es-MX" dirty="0" err="1" smtClean="0"/>
              <a:t>same</a:t>
            </a:r>
            <a:r>
              <a:rPr lang="es-MX" dirty="0" smtClean="0"/>
              <a:t> as </a:t>
            </a:r>
            <a:r>
              <a:rPr lang="es-MX" dirty="0" err="1" smtClean="0"/>
              <a:t>convergent</a:t>
            </a:r>
            <a:r>
              <a:rPr lang="es-MX" dirty="0" smtClean="0"/>
              <a:t> </a:t>
            </a:r>
            <a:r>
              <a:rPr lang="es-MX" dirty="0" err="1" smtClean="0"/>
              <a:t>validity</a:t>
            </a:r>
            <a:endParaRPr lang="es-MX" dirty="0" smtClean="0"/>
          </a:p>
          <a:p>
            <a:pPr lvl="1"/>
            <a:endParaRPr lang="es-MX" dirty="0" smtClean="0"/>
          </a:p>
          <a:p>
            <a:pPr lvl="1"/>
            <a:r>
              <a:rPr lang="es-MX" dirty="0" err="1" smtClean="0"/>
              <a:t>Depending</a:t>
            </a:r>
            <a:r>
              <a:rPr lang="es-MX" dirty="0" smtClean="0"/>
              <a:t> </a:t>
            </a:r>
            <a:r>
              <a:rPr lang="es-MX" dirty="0" err="1" smtClean="0"/>
              <a:t>on</a:t>
            </a:r>
            <a:r>
              <a:rPr lang="es-MX" dirty="0" smtClean="0"/>
              <a:t> </a:t>
            </a:r>
            <a:r>
              <a:rPr lang="es-MX" dirty="0" err="1" smtClean="0"/>
              <a:t>the</a:t>
            </a:r>
            <a:r>
              <a:rPr lang="es-MX" dirty="0" smtClean="0"/>
              <a:t> temporal </a:t>
            </a:r>
            <a:r>
              <a:rPr lang="es-MX" dirty="0" err="1" smtClean="0"/>
              <a:t>relation</a:t>
            </a:r>
            <a:r>
              <a:rPr lang="es-MX" dirty="0" smtClean="0"/>
              <a:t> of </a:t>
            </a:r>
            <a:r>
              <a:rPr lang="es-MX" dirty="0" err="1" smtClean="0"/>
              <a:t>the</a:t>
            </a:r>
            <a:r>
              <a:rPr lang="es-MX" dirty="0" smtClean="0"/>
              <a:t> </a:t>
            </a:r>
            <a:r>
              <a:rPr lang="es-MX" dirty="0" err="1" smtClean="0"/>
              <a:t>sampling</a:t>
            </a:r>
            <a:r>
              <a:rPr lang="es-MX" dirty="0" smtClean="0"/>
              <a:t> </a:t>
            </a:r>
            <a:r>
              <a:rPr lang="es-MX" dirty="0" err="1" smtClean="0"/>
              <a:t>between</a:t>
            </a:r>
            <a:r>
              <a:rPr lang="es-MX" dirty="0" smtClean="0"/>
              <a:t> </a:t>
            </a:r>
            <a:r>
              <a:rPr lang="es-MX" dirty="0" err="1" smtClean="0"/>
              <a:t>the</a:t>
            </a:r>
            <a:r>
              <a:rPr lang="es-MX" dirty="0" smtClean="0"/>
              <a:t> </a:t>
            </a:r>
            <a:r>
              <a:rPr lang="es-MX" dirty="0" err="1" smtClean="0"/>
              <a:t>metrics</a:t>
            </a:r>
            <a:r>
              <a:rPr lang="es-MX" dirty="0" smtClean="0"/>
              <a:t> </a:t>
            </a:r>
            <a:r>
              <a:rPr lang="es-MX" dirty="0" err="1" smtClean="0"/>
              <a:t>or</a:t>
            </a:r>
            <a:r>
              <a:rPr lang="es-MX" dirty="0" smtClean="0"/>
              <a:t> </a:t>
            </a:r>
            <a:r>
              <a:rPr lang="es-MX" dirty="0" err="1" smtClean="0"/>
              <a:t>models</a:t>
            </a:r>
            <a:r>
              <a:rPr lang="es-MX" dirty="0" smtClean="0"/>
              <a:t>, </a:t>
            </a:r>
            <a:r>
              <a:rPr lang="es-MX" dirty="0" err="1" smtClean="0"/>
              <a:t>it</a:t>
            </a:r>
            <a:r>
              <a:rPr lang="es-MX" dirty="0" smtClean="0"/>
              <a:t> </a:t>
            </a:r>
            <a:r>
              <a:rPr lang="es-MX" dirty="0" err="1" smtClean="0"/>
              <a:t>may</a:t>
            </a:r>
            <a:r>
              <a:rPr lang="es-MX" dirty="0" smtClean="0"/>
              <a:t> </a:t>
            </a:r>
            <a:r>
              <a:rPr lang="es-MX" dirty="0" err="1" smtClean="0"/>
              <a:t>be</a:t>
            </a:r>
            <a:r>
              <a:rPr lang="es-MX" dirty="0" smtClean="0"/>
              <a:t>:</a:t>
            </a:r>
          </a:p>
          <a:p>
            <a:pPr lvl="2"/>
            <a:r>
              <a:rPr lang="es-MX" b="1" dirty="0" err="1" smtClean="0">
                <a:solidFill>
                  <a:srgbClr val="FF0000"/>
                </a:solidFill>
              </a:rPr>
              <a:t>Concurrent</a:t>
            </a:r>
            <a:r>
              <a:rPr lang="es-MX" dirty="0" smtClean="0"/>
              <a:t>: </a:t>
            </a:r>
            <a:r>
              <a:rPr lang="es-MX" dirty="0" err="1" smtClean="0"/>
              <a:t>All</a:t>
            </a:r>
            <a:r>
              <a:rPr lang="es-MX" dirty="0" smtClean="0"/>
              <a:t> </a:t>
            </a:r>
            <a:r>
              <a:rPr lang="es-MX" dirty="0" err="1" smtClean="0"/>
              <a:t>observations</a:t>
            </a:r>
            <a:r>
              <a:rPr lang="es-MX" dirty="0" smtClean="0"/>
              <a:t> are </a:t>
            </a:r>
            <a:r>
              <a:rPr lang="es-MX" dirty="0" err="1" smtClean="0"/>
              <a:t>taken</a:t>
            </a:r>
            <a:r>
              <a:rPr lang="es-MX" dirty="0" smtClean="0"/>
              <a:t> at once</a:t>
            </a:r>
          </a:p>
          <a:p>
            <a:pPr lvl="2"/>
            <a:r>
              <a:rPr lang="es-MX" b="1" dirty="0" err="1" smtClean="0">
                <a:solidFill>
                  <a:srgbClr val="FF0000"/>
                </a:solidFill>
              </a:rPr>
              <a:t>Predictive</a:t>
            </a:r>
            <a:r>
              <a:rPr lang="es-MX" b="1" dirty="0" smtClean="0">
                <a:solidFill>
                  <a:srgbClr val="FF0000"/>
                </a:solidFill>
              </a:rPr>
              <a:t>:</a:t>
            </a:r>
            <a:r>
              <a:rPr lang="es-MX" dirty="0" smtClean="0"/>
              <a:t> </a:t>
            </a:r>
            <a:r>
              <a:rPr lang="es-MX" dirty="0" err="1" smtClean="0"/>
              <a:t>Observations</a:t>
            </a:r>
            <a:r>
              <a:rPr lang="es-MX" dirty="0" smtClean="0"/>
              <a:t> of </a:t>
            </a:r>
            <a:r>
              <a:rPr lang="es-MX" dirty="0" err="1" smtClean="0"/>
              <a:t>the</a:t>
            </a:r>
            <a:r>
              <a:rPr lang="es-MX" dirty="0" smtClean="0"/>
              <a:t> </a:t>
            </a:r>
            <a:r>
              <a:rPr lang="es-MX" dirty="0" err="1" smtClean="0"/>
              <a:t>different</a:t>
            </a:r>
            <a:r>
              <a:rPr lang="es-MX" dirty="0" smtClean="0"/>
              <a:t> </a:t>
            </a:r>
            <a:r>
              <a:rPr lang="es-MX" dirty="0" err="1" smtClean="0"/>
              <a:t>metrics</a:t>
            </a:r>
            <a:r>
              <a:rPr lang="es-MX" dirty="0" smtClean="0"/>
              <a:t> </a:t>
            </a:r>
            <a:r>
              <a:rPr lang="es-MX" dirty="0" err="1" smtClean="0"/>
              <a:t>or</a:t>
            </a:r>
            <a:r>
              <a:rPr lang="es-MX" dirty="0" smtClean="0"/>
              <a:t> </a:t>
            </a:r>
            <a:r>
              <a:rPr lang="es-MX" dirty="0" err="1" smtClean="0"/>
              <a:t>models</a:t>
            </a:r>
            <a:r>
              <a:rPr lang="es-MX" dirty="0" smtClean="0"/>
              <a:t> are </a:t>
            </a:r>
            <a:r>
              <a:rPr lang="es-MX" dirty="0" err="1" smtClean="0"/>
              <a:t>acquired</a:t>
            </a:r>
            <a:r>
              <a:rPr lang="es-MX" dirty="0" smtClean="0"/>
              <a:t> at </a:t>
            </a:r>
            <a:r>
              <a:rPr lang="es-MX" dirty="0" err="1" smtClean="0"/>
              <a:t>different</a:t>
            </a:r>
            <a:r>
              <a:rPr lang="es-MX" dirty="0" smtClean="0"/>
              <a:t> times</a:t>
            </a:r>
          </a:p>
          <a:p>
            <a:pPr lvl="2"/>
            <a:endParaRPr lang="es-MX" dirty="0" smtClean="0"/>
          </a:p>
          <a:p>
            <a:pPr lvl="1"/>
            <a:r>
              <a:rPr lang="es-MX" dirty="0" err="1" smtClean="0"/>
              <a:t>All</a:t>
            </a:r>
            <a:r>
              <a:rPr lang="es-MX" dirty="0" smtClean="0"/>
              <a:t> </a:t>
            </a:r>
            <a:r>
              <a:rPr lang="es-MX" dirty="0" err="1" smtClean="0"/>
              <a:t>metrics</a:t>
            </a:r>
            <a:r>
              <a:rPr lang="es-MX" dirty="0" smtClean="0"/>
              <a:t>/</a:t>
            </a:r>
            <a:r>
              <a:rPr lang="es-MX" dirty="0" err="1" smtClean="0"/>
              <a:t>models</a:t>
            </a:r>
            <a:r>
              <a:rPr lang="es-MX" dirty="0" smtClean="0"/>
              <a:t> of </a:t>
            </a:r>
            <a:r>
              <a:rPr lang="es-MX" dirty="0" err="1" smtClean="0"/>
              <a:t>the</a:t>
            </a:r>
            <a:r>
              <a:rPr lang="es-MX" dirty="0" smtClean="0"/>
              <a:t> </a:t>
            </a:r>
            <a:r>
              <a:rPr lang="es-MX" dirty="0" err="1" smtClean="0"/>
              <a:t>same</a:t>
            </a:r>
            <a:r>
              <a:rPr lang="es-MX" dirty="0" smtClean="0"/>
              <a:t> </a:t>
            </a:r>
            <a:r>
              <a:rPr lang="es-MX" dirty="0" err="1" smtClean="0"/>
              <a:t>phenomenon</a:t>
            </a:r>
            <a:r>
              <a:rPr lang="es-MX" dirty="0" smtClean="0"/>
              <a:t> </a:t>
            </a:r>
            <a:r>
              <a:rPr lang="es-MX" dirty="0" err="1" smtClean="0"/>
              <a:t>must</a:t>
            </a:r>
            <a:r>
              <a:rPr lang="es-MX" dirty="0" smtClean="0"/>
              <a:t> </a:t>
            </a:r>
            <a:r>
              <a:rPr lang="es-MX" dirty="0" err="1" smtClean="0"/>
              <a:t>agree</a:t>
            </a:r>
            <a:r>
              <a:rPr lang="es-MX" dirty="0" smtClean="0"/>
              <a:t> (</a:t>
            </a:r>
            <a:r>
              <a:rPr lang="es-MX" dirty="0" err="1" smtClean="0"/>
              <a:t>to</a:t>
            </a:r>
            <a:r>
              <a:rPr lang="es-MX" dirty="0" smtClean="0"/>
              <a:t> a </a:t>
            </a:r>
            <a:r>
              <a:rPr lang="es-MX" dirty="0" err="1" smtClean="0"/>
              <a:t>extent</a:t>
            </a:r>
            <a:r>
              <a:rPr lang="es-MX" dirty="0" smtClean="0"/>
              <a:t>) </a:t>
            </a:r>
            <a:r>
              <a:rPr lang="es-MX" dirty="0" err="1" smtClean="0"/>
              <a:t>with</a:t>
            </a:r>
            <a:r>
              <a:rPr lang="es-MX" dirty="0" smtClean="0"/>
              <a:t> </a:t>
            </a:r>
            <a:r>
              <a:rPr lang="es-MX" dirty="0" err="1" smtClean="0"/>
              <a:t>the</a:t>
            </a:r>
            <a:r>
              <a:rPr lang="es-MX" dirty="0" smtClean="0"/>
              <a:t> </a:t>
            </a:r>
            <a:r>
              <a:rPr lang="es-MX" dirty="0" err="1" smtClean="0"/>
              <a:t>gold</a:t>
            </a:r>
            <a:r>
              <a:rPr lang="es-MX" dirty="0" smtClean="0"/>
              <a:t> </a:t>
            </a:r>
            <a:r>
              <a:rPr lang="es-MX" dirty="0" err="1" smtClean="0"/>
              <a:t>standard</a:t>
            </a:r>
            <a:r>
              <a:rPr lang="es-MX" dirty="0" smtClean="0"/>
              <a:t>.</a:t>
            </a:r>
            <a:endParaRPr lang="en-GB" dirty="0" smtClean="0"/>
          </a:p>
          <a:p>
            <a:pPr lvl="1"/>
            <a:endParaRPr lang="es-MX" dirty="0" smtClean="0"/>
          </a:p>
          <a:p>
            <a:pPr lvl="2"/>
            <a:endParaRPr lang="es-MX" dirty="0" smtClean="0"/>
          </a:p>
          <a:p>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35</a:t>
            </a:fld>
            <a:endParaRPr lang="es-E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sz="half" idx="1"/>
          </p:nvPr>
        </p:nvSpPr>
        <p:spPr>
          <a:xfrm>
            <a:off x="323528" y="980728"/>
            <a:ext cx="4320480" cy="5400600"/>
          </a:xfrm>
        </p:spPr>
        <p:txBody>
          <a:bodyPr>
            <a:noAutofit/>
          </a:bodyPr>
          <a:lstStyle/>
          <a:p>
            <a:r>
              <a:rPr lang="es-MX" sz="2000" b="1" dirty="0" err="1" smtClean="0">
                <a:solidFill>
                  <a:srgbClr val="FF0000"/>
                </a:solidFill>
              </a:rPr>
              <a:t>Criterion</a:t>
            </a:r>
            <a:r>
              <a:rPr lang="es-MX" sz="2000" b="1" dirty="0" smtClean="0">
                <a:solidFill>
                  <a:srgbClr val="FF0000"/>
                </a:solidFill>
              </a:rPr>
              <a:t> </a:t>
            </a:r>
            <a:r>
              <a:rPr lang="es-MX" sz="2000" b="1" dirty="0" err="1" smtClean="0">
                <a:solidFill>
                  <a:srgbClr val="FF0000"/>
                </a:solidFill>
              </a:rPr>
              <a:t>validity</a:t>
            </a:r>
            <a:r>
              <a:rPr lang="es-MX" sz="2000" b="1" dirty="0" smtClean="0">
                <a:solidFill>
                  <a:srgbClr val="FF0000"/>
                </a:solidFill>
              </a:rPr>
              <a:t>:</a:t>
            </a:r>
          </a:p>
          <a:p>
            <a:pPr lvl="1"/>
            <a:r>
              <a:rPr lang="es-MX" sz="1600" b="1" i="1" dirty="0" err="1" smtClean="0"/>
              <a:t>Example</a:t>
            </a:r>
            <a:r>
              <a:rPr lang="es-MX" sz="1600" dirty="0" smtClean="0"/>
              <a:t>: </a:t>
            </a:r>
            <a:r>
              <a:rPr lang="es-MX" sz="1600" dirty="0" err="1" smtClean="0"/>
              <a:t>Suppose</a:t>
            </a:r>
            <a:r>
              <a:rPr lang="es-MX" sz="1600" dirty="0" smtClean="0"/>
              <a:t> </a:t>
            </a:r>
            <a:r>
              <a:rPr lang="es-MX" sz="1600" dirty="0" err="1" smtClean="0"/>
              <a:t>that</a:t>
            </a:r>
            <a:r>
              <a:rPr lang="es-MX" sz="1600" dirty="0" smtClean="0"/>
              <a:t> </a:t>
            </a:r>
            <a:r>
              <a:rPr lang="es-MX" sz="1600" dirty="0" err="1" smtClean="0"/>
              <a:t>you</a:t>
            </a:r>
            <a:r>
              <a:rPr lang="es-MX" sz="1600" dirty="0" smtClean="0"/>
              <a:t> </a:t>
            </a:r>
            <a:r>
              <a:rPr lang="es-MX" sz="1600" dirty="0" err="1" smtClean="0"/>
              <a:t>acquire</a:t>
            </a:r>
            <a:r>
              <a:rPr lang="es-MX" sz="1600" dirty="0" smtClean="0"/>
              <a:t> a </a:t>
            </a:r>
            <a:r>
              <a:rPr lang="es-MX" sz="1600" dirty="0" err="1" smtClean="0"/>
              <a:t>number</a:t>
            </a:r>
            <a:r>
              <a:rPr lang="es-MX" sz="1600" dirty="0" smtClean="0"/>
              <a:t> of </a:t>
            </a:r>
            <a:r>
              <a:rPr lang="es-MX" sz="1600" dirty="0" err="1" smtClean="0"/>
              <a:t>tests</a:t>
            </a:r>
            <a:r>
              <a:rPr lang="es-MX" sz="1600" dirty="0" smtClean="0"/>
              <a:t> (</a:t>
            </a:r>
            <a:r>
              <a:rPr lang="es-MX" sz="1600" dirty="0" err="1" smtClean="0"/>
              <a:t>salivary</a:t>
            </a:r>
            <a:r>
              <a:rPr lang="es-MX" sz="1600" dirty="0" smtClean="0"/>
              <a:t> </a:t>
            </a:r>
            <a:r>
              <a:rPr lang="es-MX" sz="1600" dirty="0" err="1" smtClean="0"/>
              <a:t>cortisol</a:t>
            </a:r>
            <a:r>
              <a:rPr lang="es-MX" sz="1600" dirty="0" smtClean="0"/>
              <a:t>, </a:t>
            </a:r>
            <a:r>
              <a:rPr lang="es-MX" sz="1600" dirty="0" err="1" smtClean="0"/>
              <a:t>heart</a:t>
            </a:r>
            <a:r>
              <a:rPr lang="es-MX" sz="1600" dirty="0" smtClean="0"/>
              <a:t> </a:t>
            </a:r>
            <a:r>
              <a:rPr lang="es-MX" sz="1600" dirty="0" err="1" smtClean="0"/>
              <a:t>rate</a:t>
            </a:r>
            <a:r>
              <a:rPr lang="es-MX" sz="1600" dirty="0" smtClean="0"/>
              <a:t> </a:t>
            </a:r>
            <a:r>
              <a:rPr lang="es-MX" sz="1600" dirty="0" err="1" smtClean="0"/>
              <a:t>variability</a:t>
            </a:r>
            <a:r>
              <a:rPr lang="es-MX" sz="1600" dirty="0" smtClean="0"/>
              <a:t>, </a:t>
            </a:r>
            <a:r>
              <a:rPr lang="es-MX" sz="1600" dirty="0" err="1" smtClean="0"/>
              <a:t>skin</a:t>
            </a:r>
            <a:r>
              <a:rPr lang="es-MX" sz="1600" dirty="0" smtClean="0"/>
              <a:t> </a:t>
            </a:r>
            <a:r>
              <a:rPr lang="es-MX" sz="1600" dirty="0" err="1" smtClean="0"/>
              <a:t>conductance</a:t>
            </a:r>
            <a:r>
              <a:rPr lang="es-MX" sz="1600" dirty="0" smtClean="0"/>
              <a:t>, </a:t>
            </a:r>
            <a:r>
              <a:rPr lang="es-MX" sz="1600" dirty="0" err="1" smtClean="0"/>
              <a:t>pupil</a:t>
            </a:r>
            <a:r>
              <a:rPr lang="es-MX" sz="1600" dirty="0" smtClean="0"/>
              <a:t> </a:t>
            </a:r>
            <a:r>
              <a:rPr lang="es-MX" sz="1600" dirty="0" err="1" smtClean="0"/>
              <a:t>dilation</a:t>
            </a:r>
            <a:r>
              <a:rPr lang="es-MX" sz="1600" dirty="0" smtClean="0"/>
              <a:t>), </a:t>
            </a:r>
            <a:r>
              <a:rPr lang="es-MX" sz="1600" dirty="0" err="1" smtClean="0"/>
              <a:t>to</a:t>
            </a:r>
            <a:r>
              <a:rPr lang="es-MX" sz="1600" dirty="0" smtClean="0"/>
              <a:t> </a:t>
            </a:r>
            <a:r>
              <a:rPr lang="es-MX" sz="1600" dirty="0" err="1" smtClean="0"/>
              <a:t>estimate</a:t>
            </a:r>
            <a:r>
              <a:rPr lang="es-MX" sz="1600" dirty="0" smtClean="0"/>
              <a:t> a </a:t>
            </a:r>
            <a:r>
              <a:rPr lang="es-MX" sz="1600" dirty="0" err="1" smtClean="0"/>
              <a:t>person’s</a:t>
            </a:r>
            <a:r>
              <a:rPr lang="es-MX" sz="1600" dirty="0" smtClean="0"/>
              <a:t> stress. </a:t>
            </a:r>
            <a:r>
              <a:rPr lang="es-MX" sz="1600" dirty="0" err="1" smtClean="0"/>
              <a:t>Let’s</a:t>
            </a:r>
            <a:r>
              <a:rPr lang="es-MX" sz="1600" dirty="0" smtClean="0"/>
              <a:t> </a:t>
            </a:r>
            <a:r>
              <a:rPr lang="es-MX" sz="1600" dirty="0" err="1" smtClean="0"/>
              <a:t>assume</a:t>
            </a:r>
            <a:r>
              <a:rPr lang="es-MX" sz="1600" dirty="0" smtClean="0"/>
              <a:t> </a:t>
            </a:r>
            <a:r>
              <a:rPr lang="es-MX" sz="1600" dirty="0" err="1" smtClean="0"/>
              <a:t>you</a:t>
            </a:r>
            <a:r>
              <a:rPr lang="es-MX" sz="1600" dirty="0" smtClean="0"/>
              <a:t> </a:t>
            </a:r>
            <a:r>
              <a:rPr lang="es-MX" sz="1600" dirty="0" err="1" smtClean="0"/>
              <a:t>get</a:t>
            </a:r>
            <a:r>
              <a:rPr lang="es-MX" sz="1600" dirty="0" smtClean="0"/>
              <a:t> </a:t>
            </a:r>
            <a:r>
              <a:rPr lang="es-MX" sz="1600" dirty="0" err="1" smtClean="0"/>
              <a:t>strong</a:t>
            </a:r>
            <a:r>
              <a:rPr lang="es-MX" sz="1600" dirty="0" smtClean="0"/>
              <a:t> </a:t>
            </a:r>
            <a:r>
              <a:rPr lang="es-MX" sz="1600" dirty="0" err="1" smtClean="0"/>
              <a:t>correlations</a:t>
            </a:r>
            <a:r>
              <a:rPr lang="es-MX" sz="1600" dirty="0" smtClean="0"/>
              <a:t> </a:t>
            </a:r>
            <a:r>
              <a:rPr lang="es-MX" sz="1600" dirty="0" err="1" smtClean="0"/>
              <a:t>between</a:t>
            </a:r>
            <a:r>
              <a:rPr lang="es-MX" sz="1600" dirty="0" smtClean="0"/>
              <a:t> </a:t>
            </a:r>
            <a:r>
              <a:rPr lang="es-MX" sz="1600" dirty="0" err="1" smtClean="0"/>
              <a:t>each</a:t>
            </a:r>
            <a:r>
              <a:rPr lang="es-MX" sz="1600" dirty="0" smtClean="0"/>
              <a:t> </a:t>
            </a:r>
            <a:r>
              <a:rPr lang="es-MX" sz="1600" dirty="0" err="1" smtClean="0"/>
              <a:t>pair</a:t>
            </a:r>
            <a:r>
              <a:rPr lang="es-MX" sz="1600" dirty="0" smtClean="0"/>
              <a:t> of </a:t>
            </a:r>
            <a:r>
              <a:rPr lang="es-MX" sz="1600" dirty="0" err="1" smtClean="0"/>
              <a:t>these</a:t>
            </a:r>
            <a:r>
              <a:rPr lang="es-MX" sz="1600" dirty="0" smtClean="0"/>
              <a:t>.</a:t>
            </a:r>
          </a:p>
          <a:p>
            <a:pPr lvl="2"/>
            <a:r>
              <a:rPr lang="es-MX" sz="1400" dirty="0" err="1" smtClean="0"/>
              <a:t>It</a:t>
            </a:r>
            <a:r>
              <a:rPr lang="es-MX" sz="1400" dirty="0" smtClean="0"/>
              <a:t> </a:t>
            </a:r>
            <a:r>
              <a:rPr lang="es-MX" sz="1400" dirty="0" err="1" smtClean="0"/>
              <a:t>is</a:t>
            </a:r>
            <a:r>
              <a:rPr lang="es-MX" sz="1400" dirty="0" smtClean="0"/>
              <a:t> </a:t>
            </a:r>
            <a:r>
              <a:rPr lang="es-MX" sz="1400" dirty="0" err="1" smtClean="0"/>
              <a:t>reasonable</a:t>
            </a:r>
            <a:r>
              <a:rPr lang="es-MX" sz="1400" dirty="0" smtClean="0"/>
              <a:t> </a:t>
            </a:r>
            <a:r>
              <a:rPr lang="es-MX" sz="1400" dirty="0" err="1" smtClean="0"/>
              <a:t>to</a:t>
            </a:r>
            <a:r>
              <a:rPr lang="es-MX" sz="1400" dirty="0" smtClean="0"/>
              <a:t> </a:t>
            </a:r>
            <a:r>
              <a:rPr lang="es-MX" sz="1400" dirty="0" err="1" smtClean="0"/>
              <a:t>think</a:t>
            </a:r>
            <a:r>
              <a:rPr lang="es-MX" sz="1400" dirty="0" smtClean="0"/>
              <a:t> </a:t>
            </a:r>
            <a:r>
              <a:rPr lang="es-MX" sz="1400" dirty="0" err="1" smtClean="0"/>
              <a:t>that</a:t>
            </a:r>
            <a:r>
              <a:rPr lang="es-MX" sz="1400" dirty="0" smtClean="0"/>
              <a:t> </a:t>
            </a:r>
            <a:r>
              <a:rPr lang="es-MX" sz="1400" dirty="0" err="1" smtClean="0"/>
              <a:t>these</a:t>
            </a:r>
            <a:r>
              <a:rPr lang="es-MX" sz="1400" dirty="0" smtClean="0"/>
              <a:t> </a:t>
            </a:r>
            <a:r>
              <a:rPr lang="es-MX" sz="1400" dirty="0" err="1" smtClean="0"/>
              <a:t>metrics</a:t>
            </a:r>
            <a:r>
              <a:rPr lang="es-MX" sz="1400" dirty="0" smtClean="0"/>
              <a:t> share </a:t>
            </a:r>
            <a:r>
              <a:rPr lang="es-MX" sz="1400" dirty="0" err="1" smtClean="0"/>
              <a:t>some</a:t>
            </a:r>
            <a:r>
              <a:rPr lang="es-MX" sz="1400" dirty="0" smtClean="0"/>
              <a:t> </a:t>
            </a:r>
            <a:r>
              <a:rPr lang="es-MX" sz="1400" dirty="0" err="1" smtClean="0"/>
              <a:t>common</a:t>
            </a:r>
            <a:r>
              <a:rPr lang="es-MX" sz="1400" dirty="0" smtClean="0"/>
              <a:t> factor.</a:t>
            </a:r>
          </a:p>
          <a:p>
            <a:pPr lvl="2"/>
            <a:endParaRPr lang="es-MX" sz="1400" dirty="0" smtClean="0"/>
          </a:p>
          <a:p>
            <a:pPr lvl="2"/>
            <a:r>
              <a:rPr lang="es-MX" sz="1400" b="1" dirty="0" err="1" smtClean="0">
                <a:solidFill>
                  <a:srgbClr val="0070C0"/>
                </a:solidFill>
              </a:rPr>
              <a:t>Observation</a:t>
            </a:r>
            <a:r>
              <a:rPr lang="es-MX" sz="1400" b="1" dirty="0" smtClean="0">
                <a:solidFill>
                  <a:srgbClr val="0070C0"/>
                </a:solidFill>
              </a:rPr>
              <a:t> 1</a:t>
            </a:r>
            <a:r>
              <a:rPr lang="es-MX" sz="1400" dirty="0" smtClean="0"/>
              <a:t>: Do </a:t>
            </a:r>
            <a:r>
              <a:rPr lang="es-MX" sz="1400" dirty="0" err="1" smtClean="0"/>
              <a:t>not</a:t>
            </a:r>
            <a:r>
              <a:rPr lang="es-MX" sz="1400" dirty="0" smtClean="0"/>
              <a:t> </a:t>
            </a:r>
            <a:r>
              <a:rPr lang="es-MX" sz="1400" dirty="0" err="1" smtClean="0"/>
              <a:t>take</a:t>
            </a:r>
            <a:r>
              <a:rPr lang="es-MX" sz="1400" dirty="0" smtClean="0"/>
              <a:t> </a:t>
            </a:r>
            <a:r>
              <a:rPr lang="es-MX" sz="1400" dirty="0" err="1" smtClean="0"/>
              <a:t>for</a:t>
            </a:r>
            <a:r>
              <a:rPr lang="es-MX" sz="1400" dirty="0" smtClean="0"/>
              <a:t> </a:t>
            </a:r>
            <a:r>
              <a:rPr lang="es-MX" sz="1400" dirty="0" err="1" smtClean="0"/>
              <a:t>granted</a:t>
            </a:r>
            <a:r>
              <a:rPr lang="es-MX" sz="1400" dirty="0" smtClean="0"/>
              <a:t>, </a:t>
            </a:r>
            <a:r>
              <a:rPr lang="es-MX" sz="1400" dirty="0" err="1" smtClean="0"/>
              <a:t>that</a:t>
            </a:r>
            <a:r>
              <a:rPr lang="es-MX" sz="1400" dirty="0" smtClean="0"/>
              <a:t> </a:t>
            </a:r>
            <a:r>
              <a:rPr lang="es-MX" sz="1400" dirty="0" err="1" smtClean="0"/>
              <a:t>the</a:t>
            </a:r>
            <a:r>
              <a:rPr lang="es-MX" sz="1400" dirty="0" smtClean="0"/>
              <a:t> </a:t>
            </a:r>
            <a:r>
              <a:rPr lang="es-MX" sz="1400" dirty="0" err="1" smtClean="0"/>
              <a:t>common</a:t>
            </a:r>
            <a:r>
              <a:rPr lang="es-MX" sz="1400" dirty="0" smtClean="0"/>
              <a:t> factor </a:t>
            </a:r>
            <a:r>
              <a:rPr lang="es-MX" sz="1400" dirty="0" err="1" smtClean="0"/>
              <a:t>is</a:t>
            </a:r>
            <a:r>
              <a:rPr lang="es-MX" sz="1400" dirty="0" smtClean="0"/>
              <a:t> </a:t>
            </a:r>
            <a:r>
              <a:rPr lang="es-MX" sz="1400" dirty="0" err="1" smtClean="0"/>
              <a:t>the</a:t>
            </a:r>
            <a:r>
              <a:rPr lang="es-MX" sz="1400" dirty="0" smtClean="0"/>
              <a:t> </a:t>
            </a:r>
            <a:r>
              <a:rPr lang="es-MX" sz="1400" dirty="0" err="1" smtClean="0"/>
              <a:t>one</a:t>
            </a:r>
            <a:r>
              <a:rPr lang="es-MX" sz="1400" dirty="0" smtClean="0"/>
              <a:t> </a:t>
            </a:r>
            <a:r>
              <a:rPr lang="es-MX" sz="1400" dirty="0" err="1" smtClean="0"/>
              <a:t>you</a:t>
            </a:r>
            <a:r>
              <a:rPr lang="es-MX" sz="1400" dirty="0" smtClean="0"/>
              <a:t> </a:t>
            </a:r>
            <a:r>
              <a:rPr lang="es-MX" sz="1400" dirty="0" err="1" smtClean="0"/>
              <a:t>intended</a:t>
            </a:r>
            <a:r>
              <a:rPr lang="es-MX" sz="1400" dirty="0" smtClean="0"/>
              <a:t> </a:t>
            </a:r>
            <a:r>
              <a:rPr lang="es-MX" sz="1400" dirty="0" err="1" smtClean="0"/>
              <a:t>to</a:t>
            </a:r>
            <a:r>
              <a:rPr lang="es-MX" sz="1400" dirty="0" smtClean="0"/>
              <a:t> </a:t>
            </a:r>
            <a:r>
              <a:rPr lang="es-MX" sz="1400" dirty="0" err="1" smtClean="0"/>
              <a:t>measure</a:t>
            </a:r>
            <a:r>
              <a:rPr lang="es-MX" sz="1400" dirty="0" smtClean="0"/>
              <a:t> </a:t>
            </a:r>
            <a:r>
              <a:rPr lang="es-MX" sz="1400" dirty="0" err="1" smtClean="0"/>
              <a:t>originally</a:t>
            </a:r>
            <a:r>
              <a:rPr lang="es-MX" sz="1400" dirty="0" smtClean="0"/>
              <a:t> (</a:t>
            </a:r>
            <a:r>
              <a:rPr lang="es-MX" sz="1400" dirty="0" err="1" smtClean="0"/>
              <a:t>construct</a:t>
            </a:r>
            <a:r>
              <a:rPr lang="es-MX" sz="1400" dirty="0" smtClean="0"/>
              <a:t>)</a:t>
            </a:r>
          </a:p>
          <a:p>
            <a:pPr lvl="2"/>
            <a:r>
              <a:rPr lang="es-MX" sz="1400" b="1" dirty="0" err="1" smtClean="0">
                <a:solidFill>
                  <a:srgbClr val="0070C0"/>
                </a:solidFill>
              </a:rPr>
              <a:t>Observation</a:t>
            </a:r>
            <a:r>
              <a:rPr lang="es-MX" sz="1400" b="1" dirty="0" smtClean="0">
                <a:solidFill>
                  <a:srgbClr val="0070C0"/>
                </a:solidFill>
              </a:rPr>
              <a:t> 2</a:t>
            </a:r>
            <a:r>
              <a:rPr lang="es-MX" sz="1400" dirty="0" smtClean="0"/>
              <a:t>: </a:t>
            </a:r>
            <a:r>
              <a:rPr lang="es-MX" sz="1400" dirty="0" err="1" smtClean="0"/>
              <a:t>The</a:t>
            </a:r>
            <a:r>
              <a:rPr lang="es-MX" sz="1400" dirty="0" smtClean="0"/>
              <a:t> </a:t>
            </a:r>
            <a:r>
              <a:rPr lang="es-MX" sz="1400" dirty="0" err="1" smtClean="0"/>
              <a:t>metrics</a:t>
            </a:r>
            <a:r>
              <a:rPr lang="es-MX" sz="1400" dirty="0" smtClean="0"/>
              <a:t> do </a:t>
            </a:r>
            <a:r>
              <a:rPr lang="es-MX" sz="1400" dirty="0" err="1" smtClean="0"/>
              <a:t>not</a:t>
            </a:r>
            <a:r>
              <a:rPr lang="es-MX" sz="1400" dirty="0" smtClean="0"/>
              <a:t> </a:t>
            </a:r>
            <a:r>
              <a:rPr lang="es-MX" sz="1400" dirty="0" err="1" smtClean="0"/>
              <a:t>measure</a:t>
            </a:r>
            <a:r>
              <a:rPr lang="es-MX" sz="1400" dirty="0" smtClean="0"/>
              <a:t> </a:t>
            </a:r>
            <a:r>
              <a:rPr lang="es-MX" sz="1400" dirty="0" err="1" smtClean="0"/>
              <a:t>the</a:t>
            </a:r>
            <a:r>
              <a:rPr lang="es-MX" sz="1400" dirty="0" smtClean="0"/>
              <a:t> </a:t>
            </a:r>
            <a:r>
              <a:rPr lang="es-MX" sz="1400" dirty="0" err="1" smtClean="0"/>
              <a:t>same</a:t>
            </a:r>
            <a:r>
              <a:rPr lang="es-MX" sz="1400" dirty="0" smtClean="0"/>
              <a:t> </a:t>
            </a:r>
            <a:r>
              <a:rPr lang="es-MX" sz="1400" dirty="0" err="1" smtClean="0"/>
              <a:t>feature</a:t>
            </a:r>
            <a:r>
              <a:rPr lang="es-MX" sz="1400" dirty="0" smtClean="0"/>
              <a:t> of </a:t>
            </a:r>
            <a:r>
              <a:rPr lang="es-MX" sz="1400" dirty="0" err="1" smtClean="0"/>
              <a:t>the</a:t>
            </a:r>
            <a:r>
              <a:rPr lang="es-MX" sz="1400" dirty="0" smtClean="0"/>
              <a:t> </a:t>
            </a:r>
            <a:r>
              <a:rPr lang="es-MX" sz="1400" dirty="0" err="1" smtClean="0"/>
              <a:t>construct</a:t>
            </a:r>
            <a:r>
              <a:rPr lang="es-MX" sz="1400" dirty="0" smtClean="0"/>
              <a:t> (stress). </a:t>
            </a:r>
            <a:r>
              <a:rPr lang="es-MX" sz="1400" dirty="0" err="1" smtClean="0"/>
              <a:t>Indeed</a:t>
            </a:r>
            <a:r>
              <a:rPr lang="es-MX" sz="1400" dirty="0" smtClean="0"/>
              <a:t>, </a:t>
            </a:r>
            <a:r>
              <a:rPr lang="es-MX" sz="1400" dirty="0" err="1" smtClean="0"/>
              <a:t>they</a:t>
            </a:r>
            <a:r>
              <a:rPr lang="es-MX" sz="1400" dirty="0" smtClean="0"/>
              <a:t> </a:t>
            </a:r>
            <a:r>
              <a:rPr lang="es-MX" sz="1400" dirty="0" err="1" smtClean="0"/>
              <a:t>measure</a:t>
            </a:r>
            <a:r>
              <a:rPr lang="es-MX" sz="1400" dirty="0" smtClean="0"/>
              <a:t> </a:t>
            </a:r>
            <a:r>
              <a:rPr lang="es-MX" sz="1400" dirty="0" err="1" smtClean="0"/>
              <a:t>different</a:t>
            </a:r>
            <a:r>
              <a:rPr lang="es-MX" sz="1400" dirty="0" smtClean="0"/>
              <a:t> </a:t>
            </a:r>
            <a:r>
              <a:rPr lang="es-MX" sz="1400" dirty="0" err="1" smtClean="0"/>
              <a:t>constructs</a:t>
            </a:r>
            <a:r>
              <a:rPr lang="es-MX" sz="1400" dirty="0" smtClean="0"/>
              <a:t>, </a:t>
            </a:r>
            <a:r>
              <a:rPr lang="es-MX" sz="1400" dirty="0" err="1" smtClean="0"/>
              <a:t>yet</a:t>
            </a:r>
            <a:r>
              <a:rPr lang="es-MX" sz="1400" dirty="0" smtClean="0"/>
              <a:t> </a:t>
            </a:r>
            <a:r>
              <a:rPr lang="es-MX" sz="1400" dirty="0" err="1" smtClean="0"/>
              <a:t>all</a:t>
            </a:r>
            <a:r>
              <a:rPr lang="es-MX" sz="1400" dirty="0" smtClean="0"/>
              <a:t> </a:t>
            </a:r>
            <a:r>
              <a:rPr lang="es-MX" sz="1400" dirty="0" err="1" smtClean="0"/>
              <a:t>evidence</a:t>
            </a:r>
            <a:r>
              <a:rPr lang="es-MX" sz="1400" dirty="0" smtClean="0"/>
              <a:t> </a:t>
            </a:r>
            <a:r>
              <a:rPr lang="es-MX" sz="1400" dirty="0" err="1" smtClean="0"/>
              <a:t>points</a:t>
            </a:r>
            <a:r>
              <a:rPr lang="es-MX" sz="1400" dirty="0" smtClean="0"/>
              <a:t> </a:t>
            </a:r>
            <a:r>
              <a:rPr lang="es-MX" sz="1400" dirty="0" err="1" smtClean="0"/>
              <a:t>to</a:t>
            </a:r>
            <a:r>
              <a:rPr lang="es-MX" sz="1400" dirty="0" smtClean="0"/>
              <a:t> </a:t>
            </a:r>
            <a:r>
              <a:rPr lang="es-MX" sz="1400" dirty="0" err="1" smtClean="0"/>
              <a:t>the</a:t>
            </a:r>
            <a:r>
              <a:rPr lang="es-MX" sz="1400" dirty="0" smtClean="0"/>
              <a:t> </a:t>
            </a:r>
            <a:r>
              <a:rPr lang="es-MX" sz="1400" dirty="0" err="1" smtClean="0"/>
              <a:t>same</a:t>
            </a:r>
            <a:r>
              <a:rPr lang="es-MX" sz="1400" dirty="0" smtClean="0"/>
              <a:t> </a:t>
            </a:r>
            <a:r>
              <a:rPr lang="es-MX" sz="1400" dirty="0" err="1" smtClean="0"/>
              <a:t>direction</a:t>
            </a:r>
            <a:r>
              <a:rPr lang="es-MX" sz="1400" dirty="0" smtClean="0"/>
              <a:t>.</a:t>
            </a:r>
            <a:endParaRPr lang="en-GB" sz="1400"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36</a:t>
            </a:fld>
            <a:endParaRPr lang="es-ES"/>
          </a:p>
        </p:txBody>
      </p:sp>
      <p:pic>
        <p:nvPicPr>
          <p:cNvPr id="1026" name="Picture 2" descr="http://positivemed.com/wp-content/uploads/2012/11/what-stress-does-to-your-body.png"/>
          <p:cNvPicPr>
            <a:picLocks noGrp="1" noChangeAspect="1" noChangeArrowheads="1"/>
          </p:cNvPicPr>
          <p:nvPr>
            <p:ph sz="half" idx="2"/>
          </p:nvPr>
        </p:nvPicPr>
        <p:blipFill>
          <a:blip r:embed="rId2" cstate="print"/>
          <a:srcRect/>
          <a:stretch>
            <a:fillRect/>
          </a:stretch>
        </p:blipFill>
        <p:spPr bwMode="auto">
          <a:xfrm>
            <a:off x="4648200" y="1707282"/>
            <a:ext cx="4038600" cy="4311799"/>
          </a:xfrm>
          <a:prstGeom prst="rect">
            <a:avLst/>
          </a:prstGeom>
          <a:noFill/>
        </p:spPr>
      </p:pic>
      <p:sp>
        <p:nvSpPr>
          <p:cNvPr id="9" name="8 CuadroTexto"/>
          <p:cNvSpPr txBox="1"/>
          <p:nvPr/>
        </p:nvSpPr>
        <p:spPr>
          <a:xfrm>
            <a:off x="5220072" y="6237312"/>
            <a:ext cx="3081613" cy="369332"/>
          </a:xfrm>
          <a:prstGeom prst="rect">
            <a:avLst/>
          </a:prstGeom>
          <a:noFill/>
        </p:spPr>
        <p:txBody>
          <a:bodyPr wrap="none" rtlCol="0">
            <a:spAutoFit/>
          </a:bodyPr>
          <a:lstStyle/>
          <a:p>
            <a:r>
              <a:rPr lang="es-MX" dirty="0" smtClean="0"/>
              <a:t>Figure </a:t>
            </a:r>
            <a:r>
              <a:rPr lang="es-MX" dirty="0" err="1" smtClean="0"/>
              <a:t>from</a:t>
            </a:r>
            <a:r>
              <a:rPr lang="es-MX" dirty="0" smtClean="0"/>
              <a:t> [</a:t>
            </a:r>
            <a:r>
              <a:rPr lang="en-GB" dirty="0" smtClean="0"/>
              <a:t>positivemed.com]</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fontScale="85000" lnSpcReduction="20000"/>
          </a:bodyPr>
          <a:lstStyle/>
          <a:p>
            <a:r>
              <a:rPr lang="es-MX" b="1" dirty="0" err="1" smtClean="0">
                <a:solidFill>
                  <a:srgbClr val="FF0000"/>
                </a:solidFill>
              </a:rPr>
              <a:t>Predictive</a:t>
            </a:r>
            <a:r>
              <a:rPr lang="es-MX" b="1" dirty="0" smtClean="0">
                <a:solidFill>
                  <a:srgbClr val="FF0000"/>
                </a:solidFill>
              </a:rPr>
              <a:t> </a:t>
            </a:r>
            <a:r>
              <a:rPr lang="es-MX" b="1" dirty="0" err="1" smtClean="0">
                <a:solidFill>
                  <a:srgbClr val="FF0000"/>
                </a:solidFill>
              </a:rPr>
              <a:t>or</a:t>
            </a:r>
            <a:r>
              <a:rPr lang="es-MX" b="1" dirty="0" smtClean="0">
                <a:solidFill>
                  <a:srgbClr val="FF0000"/>
                </a:solidFill>
              </a:rPr>
              <a:t> </a:t>
            </a:r>
            <a:r>
              <a:rPr lang="es-MX" b="1" dirty="0" err="1" smtClean="0">
                <a:solidFill>
                  <a:srgbClr val="FF0000"/>
                </a:solidFill>
              </a:rPr>
              <a:t>empirical</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MX" dirty="0" smtClean="0"/>
              <a:t>(</a:t>
            </a:r>
            <a:r>
              <a:rPr lang="es-MX" dirty="0" err="1" smtClean="0"/>
              <a:t>Cor</a:t>
            </a:r>
            <a:r>
              <a:rPr lang="es-MX" dirty="0" smtClean="0"/>
              <a:t>-)</a:t>
            </a:r>
            <a:r>
              <a:rPr lang="es-MX" dirty="0" err="1" smtClean="0"/>
              <a:t>relation</a:t>
            </a:r>
            <a:r>
              <a:rPr lang="es-MX" dirty="0" smtClean="0"/>
              <a:t> of </a:t>
            </a:r>
            <a:r>
              <a:rPr lang="es-MX" dirty="0" err="1" smtClean="0"/>
              <a:t>the</a:t>
            </a:r>
            <a:r>
              <a:rPr lang="es-MX" dirty="0" smtClean="0"/>
              <a:t> </a:t>
            </a:r>
            <a:r>
              <a:rPr lang="es-MX" dirty="0" err="1" smtClean="0"/>
              <a:t>observations</a:t>
            </a:r>
            <a:r>
              <a:rPr lang="es-MX" dirty="0" smtClean="0"/>
              <a:t> of </a:t>
            </a:r>
            <a:r>
              <a:rPr lang="es-MX" dirty="0" err="1" smtClean="0"/>
              <a:t>our</a:t>
            </a:r>
            <a:r>
              <a:rPr lang="es-MX" dirty="0" smtClean="0"/>
              <a:t> </a:t>
            </a:r>
            <a:r>
              <a:rPr lang="es-MX" dirty="0" err="1" smtClean="0"/>
              <a:t>metric</a:t>
            </a:r>
            <a:r>
              <a:rPr lang="es-MX" dirty="0" smtClean="0"/>
              <a:t> </a:t>
            </a:r>
            <a:r>
              <a:rPr lang="es-MX" dirty="0" err="1" smtClean="0"/>
              <a:t>or</a:t>
            </a:r>
            <a:r>
              <a:rPr lang="es-MX" dirty="0" smtClean="0"/>
              <a:t> </a:t>
            </a:r>
            <a:r>
              <a:rPr lang="es-MX" dirty="0" err="1" smtClean="0"/>
              <a:t>model</a:t>
            </a:r>
            <a:r>
              <a:rPr lang="es-MX" dirty="0" smtClean="0"/>
              <a:t> </a:t>
            </a:r>
            <a:r>
              <a:rPr lang="es-MX" dirty="0" err="1" smtClean="0"/>
              <a:t>with</a:t>
            </a:r>
            <a:r>
              <a:rPr lang="es-MX" dirty="0" smtClean="0"/>
              <a:t> </a:t>
            </a:r>
            <a:r>
              <a:rPr lang="es-MX" dirty="0" err="1" smtClean="0"/>
              <a:t>those</a:t>
            </a:r>
            <a:r>
              <a:rPr lang="es-MX" dirty="0" smtClean="0"/>
              <a:t> </a:t>
            </a:r>
            <a:r>
              <a:rPr lang="es-MX" dirty="0" err="1" smtClean="0"/>
              <a:t>coming</a:t>
            </a:r>
            <a:r>
              <a:rPr lang="es-MX" dirty="0" smtClean="0"/>
              <a:t> </a:t>
            </a:r>
            <a:r>
              <a:rPr lang="es-MX" dirty="0" err="1" smtClean="0"/>
              <a:t>from</a:t>
            </a:r>
            <a:r>
              <a:rPr lang="es-MX" dirty="0" smtClean="0"/>
              <a:t> </a:t>
            </a:r>
            <a:r>
              <a:rPr lang="es-MX" dirty="0" err="1" smtClean="0"/>
              <a:t>other</a:t>
            </a:r>
            <a:r>
              <a:rPr lang="es-MX" dirty="0" smtClean="0"/>
              <a:t> </a:t>
            </a:r>
            <a:r>
              <a:rPr lang="es-MX" dirty="0" err="1" smtClean="0"/>
              <a:t>metrics</a:t>
            </a:r>
            <a:r>
              <a:rPr lang="es-MX" dirty="0" smtClean="0"/>
              <a:t> </a:t>
            </a:r>
            <a:r>
              <a:rPr lang="es-MX" dirty="0" err="1" smtClean="0"/>
              <a:t>or</a:t>
            </a:r>
            <a:r>
              <a:rPr lang="es-MX" dirty="0" smtClean="0"/>
              <a:t> </a:t>
            </a:r>
            <a:r>
              <a:rPr lang="es-MX" dirty="0" err="1" smtClean="0"/>
              <a:t>models</a:t>
            </a:r>
            <a:r>
              <a:rPr lang="es-MX" dirty="0" smtClean="0"/>
              <a:t> </a:t>
            </a:r>
            <a:r>
              <a:rPr lang="es-MX" dirty="0" err="1" smtClean="0"/>
              <a:t>develop</a:t>
            </a:r>
            <a:r>
              <a:rPr lang="es-MX" dirty="0" smtClean="0"/>
              <a:t> </a:t>
            </a:r>
            <a:r>
              <a:rPr lang="es-MX" dirty="0" err="1" smtClean="0"/>
              <a:t>for</a:t>
            </a:r>
            <a:r>
              <a:rPr lang="es-MX" dirty="0" smtClean="0"/>
              <a:t> </a:t>
            </a:r>
            <a:r>
              <a:rPr lang="es-MX" dirty="0" err="1" smtClean="0"/>
              <a:t>the</a:t>
            </a:r>
            <a:r>
              <a:rPr lang="es-MX" dirty="0" smtClean="0"/>
              <a:t> </a:t>
            </a:r>
            <a:r>
              <a:rPr lang="es-MX" dirty="0" err="1" smtClean="0"/>
              <a:t>same</a:t>
            </a:r>
            <a:r>
              <a:rPr lang="es-MX" dirty="0" smtClean="0"/>
              <a:t> </a:t>
            </a:r>
            <a:r>
              <a:rPr lang="es-MX" dirty="0" err="1" smtClean="0"/>
              <a:t>phenomenon</a:t>
            </a:r>
            <a:r>
              <a:rPr lang="es-MX" dirty="0" smtClean="0"/>
              <a:t> </a:t>
            </a:r>
            <a:r>
              <a:rPr lang="es-MX" i="1" dirty="0" err="1" smtClean="0"/>
              <a:t>taken</a:t>
            </a:r>
            <a:r>
              <a:rPr lang="es-MX" i="1" dirty="0" smtClean="0"/>
              <a:t> at </a:t>
            </a:r>
            <a:r>
              <a:rPr lang="es-MX" i="1" dirty="0" err="1" smtClean="0"/>
              <a:t>different</a:t>
            </a:r>
            <a:r>
              <a:rPr lang="es-MX" i="1" dirty="0" smtClean="0"/>
              <a:t> times</a:t>
            </a:r>
            <a:r>
              <a:rPr lang="es-MX" dirty="0" smtClean="0"/>
              <a:t>.</a:t>
            </a:r>
          </a:p>
          <a:p>
            <a:pPr lvl="1"/>
            <a:endParaRPr lang="es-MX" dirty="0" smtClean="0"/>
          </a:p>
          <a:p>
            <a:pPr lvl="1"/>
            <a:r>
              <a:rPr lang="es-MX" dirty="0" smtClean="0"/>
              <a:t>A </a:t>
            </a:r>
            <a:r>
              <a:rPr lang="es-MX" dirty="0" err="1" smtClean="0"/>
              <a:t>subtype</a:t>
            </a:r>
            <a:r>
              <a:rPr lang="es-MX" dirty="0" smtClean="0"/>
              <a:t> of </a:t>
            </a:r>
            <a:r>
              <a:rPr lang="es-MX" dirty="0" err="1" smtClean="0"/>
              <a:t>criterion</a:t>
            </a:r>
            <a:r>
              <a:rPr lang="es-MX" dirty="0" smtClean="0"/>
              <a:t> </a:t>
            </a:r>
            <a:r>
              <a:rPr lang="es-MX" dirty="0" err="1" smtClean="0"/>
              <a:t>validty</a:t>
            </a:r>
            <a:r>
              <a:rPr lang="es-MX" dirty="0" smtClean="0"/>
              <a:t>.</a:t>
            </a:r>
          </a:p>
          <a:p>
            <a:pPr lvl="1"/>
            <a:endParaRPr lang="es-MX" dirty="0" smtClean="0"/>
          </a:p>
          <a:p>
            <a:pPr lvl="1"/>
            <a:r>
              <a:rPr lang="es-MX" dirty="0" err="1" smtClean="0"/>
              <a:t>Closely</a:t>
            </a:r>
            <a:r>
              <a:rPr lang="es-MX" dirty="0" smtClean="0"/>
              <a:t> </a:t>
            </a:r>
            <a:r>
              <a:rPr lang="es-MX" dirty="0" err="1" smtClean="0"/>
              <a:t>related</a:t>
            </a:r>
            <a:r>
              <a:rPr lang="es-MX" dirty="0" smtClean="0"/>
              <a:t> </a:t>
            </a:r>
            <a:r>
              <a:rPr lang="es-MX" dirty="0" err="1" smtClean="0"/>
              <a:t>to</a:t>
            </a:r>
            <a:r>
              <a:rPr lang="es-MX" dirty="0" smtClean="0"/>
              <a:t> </a:t>
            </a:r>
            <a:r>
              <a:rPr lang="es-MX" dirty="0" err="1" smtClean="0"/>
              <a:t>concurrent</a:t>
            </a:r>
            <a:r>
              <a:rPr lang="es-MX" dirty="0" smtClean="0"/>
              <a:t> </a:t>
            </a:r>
            <a:r>
              <a:rPr lang="es-MX" dirty="0" err="1" smtClean="0"/>
              <a:t>validity</a:t>
            </a:r>
            <a:r>
              <a:rPr lang="es-MX" dirty="0" smtClean="0"/>
              <a:t>;</a:t>
            </a:r>
          </a:p>
          <a:p>
            <a:pPr lvl="2"/>
            <a:r>
              <a:rPr lang="es-MX" dirty="0" err="1" smtClean="0"/>
              <a:t>Predictive</a:t>
            </a:r>
            <a:r>
              <a:rPr lang="es-MX" dirty="0" smtClean="0"/>
              <a:t> </a:t>
            </a:r>
            <a:r>
              <a:rPr lang="es-MX" dirty="0" err="1" smtClean="0"/>
              <a:t>validity</a:t>
            </a:r>
            <a:r>
              <a:rPr lang="es-MX" dirty="0" smtClean="0"/>
              <a:t> has </a:t>
            </a:r>
            <a:r>
              <a:rPr lang="es-MX" dirty="0" err="1" smtClean="0"/>
              <a:t>to</a:t>
            </a:r>
            <a:r>
              <a:rPr lang="es-MX" dirty="0" smtClean="0"/>
              <a:t> do </a:t>
            </a:r>
            <a:r>
              <a:rPr lang="es-MX" dirty="0" err="1" smtClean="0"/>
              <a:t>with</a:t>
            </a:r>
            <a:r>
              <a:rPr lang="es-MX" dirty="0" smtClean="0"/>
              <a:t> a priori </a:t>
            </a:r>
            <a:r>
              <a:rPr lang="es-MX" dirty="0" err="1" smtClean="0"/>
              <a:t>predictions</a:t>
            </a:r>
            <a:r>
              <a:rPr lang="es-MX" dirty="0" smtClean="0"/>
              <a:t> </a:t>
            </a:r>
            <a:r>
              <a:rPr lang="es-MX" dirty="0" err="1" smtClean="0"/>
              <a:t>made</a:t>
            </a:r>
            <a:r>
              <a:rPr lang="es-MX" dirty="0" smtClean="0"/>
              <a:t> </a:t>
            </a:r>
            <a:r>
              <a:rPr lang="es-MX" dirty="0" err="1" smtClean="0"/>
              <a:t>by</a:t>
            </a:r>
            <a:r>
              <a:rPr lang="es-MX" dirty="0" smtClean="0"/>
              <a:t> </a:t>
            </a:r>
            <a:r>
              <a:rPr lang="es-MX" dirty="0" err="1" smtClean="0"/>
              <a:t>the</a:t>
            </a:r>
            <a:r>
              <a:rPr lang="es-MX" dirty="0" smtClean="0"/>
              <a:t> </a:t>
            </a:r>
            <a:r>
              <a:rPr lang="es-MX" dirty="0" err="1" smtClean="0"/>
              <a:t>model</a:t>
            </a:r>
            <a:endParaRPr lang="es-MX" dirty="0" smtClean="0"/>
          </a:p>
          <a:p>
            <a:pPr lvl="2"/>
            <a:r>
              <a:rPr lang="es-MX" dirty="0" err="1" smtClean="0"/>
              <a:t>On</a:t>
            </a:r>
            <a:r>
              <a:rPr lang="es-MX" dirty="0" smtClean="0"/>
              <a:t> </a:t>
            </a:r>
            <a:r>
              <a:rPr lang="es-MX" dirty="0" err="1" smtClean="0"/>
              <a:t>the</a:t>
            </a:r>
            <a:r>
              <a:rPr lang="es-MX" dirty="0" smtClean="0"/>
              <a:t> </a:t>
            </a:r>
            <a:r>
              <a:rPr lang="es-MX" dirty="0" err="1" smtClean="0"/>
              <a:t>other</a:t>
            </a:r>
            <a:r>
              <a:rPr lang="es-MX" dirty="0" smtClean="0"/>
              <a:t> </a:t>
            </a:r>
            <a:r>
              <a:rPr lang="es-MX" dirty="0" err="1" smtClean="0"/>
              <a:t>hand</a:t>
            </a:r>
            <a:r>
              <a:rPr lang="es-MX" dirty="0" smtClean="0"/>
              <a:t>, </a:t>
            </a:r>
            <a:r>
              <a:rPr lang="es-MX" dirty="0" err="1" smtClean="0"/>
              <a:t>concurrent</a:t>
            </a:r>
            <a:r>
              <a:rPr lang="es-MX" dirty="0" smtClean="0"/>
              <a:t> </a:t>
            </a:r>
            <a:r>
              <a:rPr lang="es-MX" dirty="0" err="1" smtClean="0"/>
              <a:t>validity</a:t>
            </a:r>
            <a:r>
              <a:rPr lang="es-MX" dirty="0" smtClean="0"/>
              <a:t> has </a:t>
            </a:r>
            <a:r>
              <a:rPr lang="es-MX" dirty="0" err="1" smtClean="0"/>
              <a:t>to</a:t>
            </a:r>
            <a:r>
              <a:rPr lang="es-MX" dirty="0" smtClean="0"/>
              <a:t> do </a:t>
            </a:r>
            <a:r>
              <a:rPr lang="es-MX" dirty="0" err="1" smtClean="0"/>
              <a:t>with</a:t>
            </a:r>
            <a:r>
              <a:rPr lang="es-MX" dirty="0" smtClean="0"/>
              <a:t> </a:t>
            </a:r>
            <a:r>
              <a:rPr lang="es-MX" dirty="0" err="1" smtClean="0"/>
              <a:t>the</a:t>
            </a:r>
            <a:r>
              <a:rPr lang="es-MX" dirty="0" smtClean="0"/>
              <a:t> </a:t>
            </a:r>
            <a:r>
              <a:rPr lang="es-MX" dirty="0" err="1" smtClean="0"/>
              <a:t>correlation</a:t>
            </a:r>
            <a:r>
              <a:rPr lang="es-MX" dirty="0" smtClean="0"/>
              <a:t> </a:t>
            </a:r>
            <a:r>
              <a:rPr lang="es-MX" dirty="0" err="1" smtClean="0"/>
              <a:t>between</a:t>
            </a:r>
            <a:r>
              <a:rPr lang="es-MX" dirty="0" smtClean="0"/>
              <a:t> </a:t>
            </a:r>
            <a:r>
              <a:rPr lang="es-MX" dirty="0" err="1" smtClean="0"/>
              <a:t>already</a:t>
            </a:r>
            <a:r>
              <a:rPr lang="es-MX" dirty="0" smtClean="0"/>
              <a:t> </a:t>
            </a:r>
            <a:r>
              <a:rPr lang="es-MX" dirty="0" err="1" smtClean="0"/>
              <a:t>existing</a:t>
            </a:r>
            <a:r>
              <a:rPr lang="es-MX" dirty="0" smtClean="0"/>
              <a:t> </a:t>
            </a:r>
            <a:r>
              <a:rPr lang="es-MX" dirty="0" err="1" smtClean="0"/>
              <a:t>observations</a:t>
            </a:r>
            <a:r>
              <a:rPr lang="es-MX" dirty="0" smtClean="0"/>
              <a:t> (</a:t>
            </a:r>
            <a:r>
              <a:rPr lang="es-MX" dirty="0" err="1" smtClean="0"/>
              <a:t>or</a:t>
            </a:r>
            <a:r>
              <a:rPr lang="es-MX" dirty="0" smtClean="0"/>
              <a:t> </a:t>
            </a:r>
            <a:r>
              <a:rPr lang="es-MX" dirty="0" err="1" smtClean="0"/>
              <a:t>those</a:t>
            </a:r>
            <a:r>
              <a:rPr lang="es-MX" dirty="0" smtClean="0"/>
              <a:t> </a:t>
            </a:r>
            <a:r>
              <a:rPr lang="es-MX" dirty="0" err="1" smtClean="0"/>
              <a:t>made</a:t>
            </a:r>
            <a:r>
              <a:rPr lang="es-MX" dirty="0" smtClean="0"/>
              <a:t> at </a:t>
            </a:r>
            <a:r>
              <a:rPr lang="es-MX" dirty="0" err="1" smtClean="0"/>
              <a:t>the</a:t>
            </a:r>
            <a:r>
              <a:rPr lang="es-MX" dirty="0" smtClean="0"/>
              <a:t> </a:t>
            </a:r>
            <a:r>
              <a:rPr lang="es-MX" dirty="0" err="1" smtClean="0"/>
              <a:t>same</a:t>
            </a:r>
            <a:r>
              <a:rPr lang="es-MX" dirty="0" smtClean="0"/>
              <a:t> time) and </a:t>
            </a:r>
            <a:r>
              <a:rPr lang="es-MX" dirty="0" err="1" smtClean="0"/>
              <a:t>the</a:t>
            </a:r>
            <a:r>
              <a:rPr lang="es-MX" dirty="0" smtClean="0"/>
              <a:t> </a:t>
            </a:r>
            <a:r>
              <a:rPr lang="es-MX" i="1" dirty="0" smtClean="0"/>
              <a:t>a posteriori</a:t>
            </a:r>
            <a:r>
              <a:rPr lang="es-MX" dirty="0" smtClean="0"/>
              <a:t> </a:t>
            </a:r>
            <a:r>
              <a:rPr lang="es-MX" dirty="0" err="1" smtClean="0"/>
              <a:t>estimation</a:t>
            </a:r>
            <a:r>
              <a:rPr lang="es-MX" dirty="0" smtClean="0"/>
              <a:t> of </a:t>
            </a:r>
            <a:r>
              <a:rPr lang="es-MX" dirty="0" err="1" smtClean="0"/>
              <a:t>the</a:t>
            </a:r>
            <a:r>
              <a:rPr lang="es-MX" dirty="0" smtClean="0"/>
              <a:t> </a:t>
            </a:r>
            <a:r>
              <a:rPr lang="es-MX" dirty="0" err="1" smtClean="0"/>
              <a:t>model</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37</a:t>
            </a:fld>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lnSpcReduction="10000"/>
          </a:bodyPr>
          <a:lstStyle/>
          <a:p>
            <a:r>
              <a:rPr lang="es-MX" b="1" dirty="0" err="1" smtClean="0">
                <a:solidFill>
                  <a:srgbClr val="FF0000"/>
                </a:solidFill>
              </a:rPr>
              <a:t>Predictive</a:t>
            </a:r>
            <a:r>
              <a:rPr lang="es-MX" b="1" dirty="0" smtClean="0">
                <a:solidFill>
                  <a:srgbClr val="FF0000"/>
                </a:solidFill>
              </a:rPr>
              <a:t> </a:t>
            </a:r>
            <a:r>
              <a:rPr lang="es-MX" b="1" dirty="0" err="1" smtClean="0">
                <a:solidFill>
                  <a:srgbClr val="FF0000"/>
                </a:solidFill>
              </a:rPr>
              <a:t>or</a:t>
            </a:r>
            <a:r>
              <a:rPr lang="es-MX" b="1" dirty="0" smtClean="0">
                <a:solidFill>
                  <a:srgbClr val="FF0000"/>
                </a:solidFill>
              </a:rPr>
              <a:t> </a:t>
            </a:r>
            <a:r>
              <a:rPr lang="es-MX" b="1" dirty="0" err="1" smtClean="0">
                <a:solidFill>
                  <a:srgbClr val="FF0000"/>
                </a:solidFill>
              </a:rPr>
              <a:t>empirical</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MX" dirty="0" err="1" smtClean="0"/>
              <a:t>Although</a:t>
            </a:r>
            <a:r>
              <a:rPr lang="es-MX" dirty="0" smtClean="0"/>
              <a:t> </a:t>
            </a:r>
            <a:r>
              <a:rPr lang="es-MX" dirty="0" err="1" smtClean="0"/>
              <a:t>most</a:t>
            </a:r>
            <a:r>
              <a:rPr lang="es-MX" dirty="0" smtClean="0"/>
              <a:t> times </a:t>
            </a:r>
            <a:r>
              <a:rPr lang="es-MX" dirty="0" err="1" smtClean="0"/>
              <a:t>predictive</a:t>
            </a:r>
            <a:r>
              <a:rPr lang="es-MX" dirty="0" smtClean="0"/>
              <a:t> and </a:t>
            </a:r>
            <a:r>
              <a:rPr lang="es-MX" dirty="0" err="1" smtClean="0"/>
              <a:t>empirical</a:t>
            </a:r>
            <a:r>
              <a:rPr lang="es-MX" dirty="0" smtClean="0"/>
              <a:t> </a:t>
            </a:r>
            <a:r>
              <a:rPr lang="es-MX" dirty="0" err="1" smtClean="0"/>
              <a:t>validity</a:t>
            </a:r>
            <a:r>
              <a:rPr lang="es-MX" dirty="0" smtClean="0"/>
              <a:t> are </a:t>
            </a:r>
            <a:r>
              <a:rPr lang="es-MX" dirty="0" err="1" smtClean="0"/>
              <a:t>defined</a:t>
            </a:r>
            <a:r>
              <a:rPr lang="es-MX" dirty="0" smtClean="0"/>
              <a:t> as </a:t>
            </a:r>
            <a:r>
              <a:rPr lang="es-MX" dirty="0" err="1" smtClean="0"/>
              <a:t>one</a:t>
            </a:r>
            <a:r>
              <a:rPr lang="es-MX" dirty="0" smtClean="0"/>
              <a:t> [</a:t>
            </a:r>
            <a:r>
              <a:rPr lang="es-MX" dirty="0" err="1" smtClean="0"/>
              <a:t>e.g.</a:t>
            </a:r>
            <a:r>
              <a:rPr lang="es-MX" dirty="0" smtClean="0"/>
              <a:t> </a:t>
            </a:r>
            <a:r>
              <a:rPr lang="es-MX" dirty="0" smtClean="0">
                <a:hlinkClick r:id="rId2"/>
              </a:rPr>
              <a:t>http://www.britannica.com/EBchecked/topic/186144/empirical-validity</a:t>
            </a:r>
            <a:r>
              <a:rPr lang="es-MX" dirty="0" smtClean="0"/>
              <a:t>], </a:t>
            </a:r>
            <a:r>
              <a:rPr lang="es-MX" dirty="0" err="1" smtClean="0"/>
              <a:t>personally</a:t>
            </a:r>
            <a:r>
              <a:rPr lang="es-MX" dirty="0" smtClean="0"/>
              <a:t> I </a:t>
            </a:r>
            <a:r>
              <a:rPr lang="es-MX" dirty="0" err="1" smtClean="0"/>
              <a:t>think</a:t>
            </a:r>
            <a:r>
              <a:rPr lang="es-MX" dirty="0" smtClean="0"/>
              <a:t> </a:t>
            </a:r>
            <a:r>
              <a:rPr lang="es-MX" dirty="0" err="1" smtClean="0"/>
              <a:t>they</a:t>
            </a:r>
            <a:r>
              <a:rPr lang="es-MX" dirty="0" smtClean="0"/>
              <a:t> </a:t>
            </a:r>
            <a:r>
              <a:rPr lang="es-MX" dirty="0" err="1" smtClean="0"/>
              <a:t>may</a:t>
            </a:r>
            <a:r>
              <a:rPr lang="es-MX" dirty="0" smtClean="0"/>
              <a:t> </a:t>
            </a:r>
            <a:r>
              <a:rPr lang="es-MX" dirty="0" err="1" smtClean="0"/>
              <a:t>be</a:t>
            </a:r>
            <a:r>
              <a:rPr lang="es-MX" dirty="0" smtClean="0"/>
              <a:t> </a:t>
            </a:r>
            <a:r>
              <a:rPr lang="es-MX" dirty="0" err="1" smtClean="0"/>
              <a:t>subtly</a:t>
            </a:r>
            <a:r>
              <a:rPr lang="es-MX" dirty="0" smtClean="0"/>
              <a:t> </a:t>
            </a:r>
            <a:r>
              <a:rPr lang="es-MX" dirty="0" err="1" smtClean="0"/>
              <a:t>different</a:t>
            </a:r>
            <a:r>
              <a:rPr lang="es-MX" dirty="0" smtClean="0"/>
              <a:t>:</a:t>
            </a:r>
          </a:p>
          <a:p>
            <a:pPr lvl="2"/>
            <a:r>
              <a:rPr lang="es-MX" dirty="0" err="1" smtClean="0"/>
              <a:t>Predictive</a:t>
            </a:r>
            <a:r>
              <a:rPr lang="es-MX" dirty="0" smtClean="0"/>
              <a:t> </a:t>
            </a:r>
            <a:r>
              <a:rPr lang="es-MX" dirty="0" err="1" smtClean="0"/>
              <a:t>validity</a:t>
            </a:r>
            <a:r>
              <a:rPr lang="es-MX" dirty="0" smtClean="0"/>
              <a:t> </a:t>
            </a:r>
            <a:r>
              <a:rPr lang="es-MX" dirty="0" err="1" smtClean="0"/>
              <a:t>is</a:t>
            </a:r>
            <a:r>
              <a:rPr lang="es-MX" dirty="0" smtClean="0"/>
              <a:t> </a:t>
            </a:r>
            <a:r>
              <a:rPr lang="es-MX" dirty="0" err="1" smtClean="0"/>
              <a:t>often</a:t>
            </a:r>
            <a:r>
              <a:rPr lang="es-MX" dirty="0" smtClean="0"/>
              <a:t> </a:t>
            </a:r>
            <a:r>
              <a:rPr lang="es-MX" dirty="0" err="1" smtClean="0"/>
              <a:t>regarded</a:t>
            </a:r>
            <a:r>
              <a:rPr lang="es-MX" dirty="0" smtClean="0"/>
              <a:t> in </a:t>
            </a:r>
            <a:r>
              <a:rPr lang="es-MX" dirty="0" err="1" smtClean="0"/>
              <a:t>terms</a:t>
            </a:r>
            <a:r>
              <a:rPr lang="es-MX" dirty="0" smtClean="0"/>
              <a:t> of </a:t>
            </a:r>
            <a:r>
              <a:rPr lang="es-MX" dirty="0" err="1" smtClean="0"/>
              <a:t>observations</a:t>
            </a:r>
            <a:r>
              <a:rPr lang="es-MX" dirty="0" smtClean="0"/>
              <a:t> </a:t>
            </a:r>
            <a:r>
              <a:rPr lang="es-MX" dirty="0" err="1" smtClean="0"/>
              <a:t>made</a:t>
            </a:r>
            <a:r>
              <a:rPr lang="es-MX" dirty="0" smtClean="0"/>
              <a:t> </a:t>
            </a:r>
            <a:r>
              <a:rPr lang="es-MX" dirty="0" err="1" smtClean="0"/>
              <a:t>with</a:t>
            </a:r>
            <a:r>
              <a:rPr lang="es-MX" dirty="0" smtClean="0"/>
              <a:t> </a:t>
            </a:r>
            <a:r>
              <a:rPr lang="es-MX" dirty="0" err="1" smtClean="0"/>
              <a:t>other</a:t>
            </a:r>
            <a:r>
              <a:rPr lang="es-MX" dirty="0" smtClean="0"/>
              <a:t> </a:t>
            </a:r>
            <a:r>
              <a:rPr lang="es-MX" dirty="0" err="1" smtClean="0"/>
              <a:t>metrics</a:t>
            </a:r>
            <a:r>
              <a:rPr lang="es-MX" dirty="0" smtClean="0"/>
              <a:t>/</a:t>
            </a:r>
            <a:r>
              <a:rPr lang="es-MX" dirty="0" err="1" smtClean="0"/>
              <a:t>models</a:t>
            </a:r>
            <a:endParaRPr lang="es-MX" dirty="0" smtClean="0"/>
          </a:p>
          <a:p>
            <a:pPr lvl="2"/>
            <a:r>
              <a:rPr lang="es-MX" dirty="0" err="1" smtClean="0"/>
              <a:t>Empirical</a:t>
            </a:r>
            <a:r>
              <a:rPr lang="es-MX" dirty="0" smtClean="0"/>
              <a:t> </a:t>
            </a:r>
            <a:r>
              <a:rPr lang="es-MX" dirty="0" err="1" smtClean="0"/>
              <a:t>validity</a:t>
            </a:r>
            <a:r>
              <a:rPr lang="es-MX" dirty="0" smtClean="0"/>
              <a:t> </a:t>
            </a:r>
            <a:r>
              <a:rPr lang="es-MX" dirty="0" err="1" smtClean="0"/>
              <a:t>is</a:t>
            </a:r>
            <a:r>
              <a:rPr lang="es-MX" dirty="0" smtClean="0"/>
              <a:t> </a:t>
            </a:r>
            <a:r>
              <a:rPr lang="es-MX" dirty="0" err="1" smtClean="0"/>
              <a:t>often</a:t>
            </a:r>
            <a:r>
              <a:rPr lang="es-MX" dirty="0" smtClean="0"/>
              <a:t> </a:t>
            </a:r>
            <a:r>
              <a:rPr lang="es-MX" dirty="0" err="1" smtClean="0"/>
              <a:t>regarded</a:t>
            </a:r>
            <a:r>
              <a:rPr lang="es-MX" dirty="0" smtClean="0"/>
              <a:t> in </a:t>
            </a:r>
            <a:r>
              <a:rPr lang="es-MX" dirty="0" err="1" smtClean="0"/>
              <a:t>terms</a:t>
            </a:r>
            <a:r>
              <a:rPr lang="es-MX" dirty="0" smtClean="0"/>
              <a:t> of </a:t>
            </a:r>
            <a:r>
              <a:rPr lang="es-MX" dirty="0" err="1" smtClean="0"/>
              <a:t>observations</a:t>
            </a:r>
            <a:r>
              <a:rPr lang="es-MX" dirty="0" smtClean="0"/>
              <a:t> </a:t>
            </a:r>
            <a:r>
              <a:rPr lang="es-MX" dirty="0" err="1" smtClean="0"/>
              <a:t>made</a:t>
            </a:r>
            <a:r>
              <a:rPr lang="es-MX" dirty="0" smtClean="0"/>
              <a:t> in </a:t>
            </a:r>
            <a:r>
              <a:rPr lang="es-MX" dirty="0" err="1" smtClean="0"/>
              <a:t>different</a:t>
            </a:r>
            <a:r>
              <a:rPr lang="es-MX" dirty="0" smtClean="0"/>
              <a:t> </a:t>
            </a:r>
            <a:r>
              <a:rPr lang="es-MX" dirty="0" err="1" smtClean="0"/>
              <a:t>contexts</a:t>
            </a:r>
            <a:r>
              <a:rPr lang="es-MX" dirty="0" smtClean="0"/>
              <a:t> (</a:t>
            </a:r>
            <a:r>
              <a:rPr lang="es-MX" dirty="0" err="1" smtClean="0"/>
              <a:t>e.g.</a:t>
            </a:r>
            <a:r>
              <a:rPr lang="es-MX" dirty="0" smtClean="0"/>
              <a:t> </a:t>
            </a:r>
            <a:r>
              <a:rPr lang="es-MX" dirty="0" err="1" smtClean="0"/>
              <a:t>different</a:t>
            </a:r>
            <a:r>
              <a:rPr lang="es-MX" dirty="0" smtClean="0"/>
              <a:t> experimental </a:t>
            </a:r>
            <a:r>
              <a:rPr lang="es-MX" dirty="0" err="1" smtClean="0"/>
              <a:t>conditions</a:t>
            </a:r>
            <a:r>
              <a:rPr lang="es-MX" dirty="0" smtClean="0"/>
              <a:t>), and in </a:t>
            </a:r>
            <a:r>
              <a:rPr lang="es-MX" dirty="0" err="1" smtClean="0"/>
              <a:t>this</a:t>
            </a:r>
            <a:r>
              <a:rPr lang="es-MX" dirty="0" smtClean="0"/>
              <a:t> </a:t>
            </a:r>
            <a:r>
              <a:rPr lang="es-MX" dirty="0" err="1" smtClean="0"/>
              <a:t>view</a:t>
            </a:r>
            <a:r>
              <a:rPr lang="es-MX" dirty="0" smtClean="0"/>
              <a:t> </a:t>
            </a:r>
            <a:r>
              <a:rPr lang="es-MX" dirty="0" err="1" smtClean="0"/>
              <a:t>is</a:t>
            </a:r>
            <a:r>
              <a:rPr lang="es-MX" dirty="0" smtClean="0"/>
              <a:t> </a:t>
            </a:r>
            <a:r>
              <a:rPr lang="es-MX" dirty="0" err="1" smtClean="0"/>
              <a:t>related</a:t>
            </a:r>
            <a:r>
              <a:rPr lang="es-MX" dirty="0" smtClean="0"/>
              <a:t> </a:t>
            </a:r>
            <a:r>
              <a:rPr lang="es-MX" dirty="0" err="1" smtClean="0"/>
              <a:t>to</a:t>
            </a:r>
            <a:r>
              <a:rPr lang="es-MX" dirty="0" smtClean="0"/>
              <a:t> </a:t>
            </a:r>
            <a:r>
              <a:rPr lang="es-MX" dirty="0" err="1" smtClean="0"/>
              <a:t>external</a:t>
            </a:r>
            <a:r>
              <a:rPr lang="es-MX" dirty="0" smtClean="0"/>
              <a:t> </a:t>
            </a:r>
            <a:r>
              <a:rPr lang="es-MX" dirty="0" err="1" smtClean="0"/>
              <a:t>validity</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38</a:t>
            </a:fld>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lstStyle/>
          <a:p>
            <a:r>
              <a:rPr lang="es-MX" b="1" dirty="0" err="1" smtClean="0">
                <a:solidFill>
                  <a:srgbClr val="FF0000"/>
                </a:solidFill>
              </a:rPr>
              <a:t>Concurrent</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MX" dirty="0" smtClean="0"/>
              <a:t>(</a:t>
            </a:r>
            <a:r>
              <a:rPr lang="es-MX" dirty="0" err="1" smtClean="0"/>
              <a:t>Cor</a:t>
            </a:r>
            <a:r>
              <a:rPr lang="es-MX" dirty="0" smtClean="0"/>
              <a:t>-)</a:t>
            </a:r>
            <a:r>
              <a:rPr lang="es-MX" dirty="0" err="1" smtClean="0"/>
              <a:t>relation</a:t>
            </a:r>
            <a:r>
              <a:rPr lang="es-MX" dirty="0" smtClean="0"/>
              <a:t> of </a:t>
            </a:r>
            <a:r>
              <a:rPr lang="es-MX" dirty="0" err="1" smtClean="0"/>
              <a:t>the</a:t>
            </a:r>
            <a:r>
              <a:rPr lang="es-MX" dirty="0" smtClean="0"/>
              <a:t> </a:t>
            </a:r>
            <a:r>
              <a:rPr lang="es-MX" dirty="0" err="1" smtClean="0"/>
              <a:t>observations</a:t>
            </a:r>
            <a:r>
              <a:rPr lang="es-MX" dirty="0" smtClean="0"/>
              <a:t> of </a:t>
            </a:r>
            <a:r>
              <a:rPr lang="es-MX" dirty="0" err="1" smtClean="0"/>
              <a:t>our</a:t>
            </a:r>
            <a:r>
              <a:rPr lang="es-MX" dirty="0" smtClean="0"/>
              <a:t> </a:t>
            </a:r>
            <a:r>
              <a:rPr lang="es-MX" dirty="0" err="1" smtClean="0"/>
              <a:t>metric</a:t>
            </a:r>
            <a:r>
              <a:rPr lang="es-MX" dirty="0" smtClean="0"/>
              <a:t> </a:t>
            </a:r>
            <a:r>
              <a:rPr lang="es-MX" dirty="0" err="1" smtClean="0"/>
              <a:t>or</a:t>
            </a:r>
            <a:r>
              <a:rPr lang="es-MX" dirty="0" smtClean="0"/>
              <a:t> </a:t>
            </a:r>
            <a:r>
              <a:rPr lang="es-MX" dirty="0" err="1" smtClean="0"/>
              <a:t>model</a:t>
            </a:r>
            <a:r>
              <a:rPr lang="es-MX" dirty="0" smtClean="0"/>
              <a:t> </a:t>
            </a:r>
            <a:r>
              <a:rPr lang="es-MX" dirty="0" err="1" smtClean="0"/>
              <a:t>with</a:t>
            </a:r>
            <a:r>
              <a:rPr lang="es-MX" dirty="0" smtClean="0"/>
              <a:t> </a:t>
            </a:r>
            <a:r>
              <a:rPr lang="es-MX" dirty="0" err="1" smtClean="0"/>
              <a:t>those</a:t>
            </a:r>
            <a:r>
              <a:rPr lang="es-MX" dirty="0" smtClean="0"/>
              <a:t> </a:t>
            </a:r>
            <a:r>
              <a:rPr lang="es-MX" dirty="0" err="1" smtClean="0"/>
              <a:t>coming</a:t>
            </a:r>
            <a:r>
              <a:rPr lang="es-MX" dirty="0" smtClean="0"/>
              <a:t> </a:t>
            </a:r>
            <a:r>
              <a:rPr lang="es-MX" dirty="0" err="1" smtClean="0"/>
              <a:t>from</a:t>
            </a:r>
            <a:r>
              <a:rPr lang="es-MX" dirty="0" smtClean="0"/>
              <a:t> </a:t>
            </a:r>
            <a:r>
              <a:rPr lang="es-MX" dirty="0" err="1" smtClean="0"/>
              <a:t>other</a:t>
            </a:r>
            <a:r>
              <a:rPr lang="es-MX" dirty="0" smtClean="0"/>
              <a:t> </a:t>
            </a:r>
            <a:r>
              <a:rPr lang="es-MX" dirty="0" err="1" smtClean="0"/>
              <a:t>metrics</a:t>
            </a:r>
            <a:r>
              <a:rPr lang="es-MX" dirty="0" smtClean="0"/>
              <a:t> </a:t>
            </a:r>
            <a:r>
              <a:rPr lang="es-MX" dirty="0" err="1" smtClean="0"/>
              <a:t>or</a:t>
            </a:r>
            <a:r>
              <a:rPr lang="es-MX" dirty="0" smtClean="0"/>
              <a:t> </a:t>
            </a:r>
            <a:r>
              <a:rPr lang="es-MX" dirty="0" err="1" smtClean="0"/>
              <a:t>models</a:t>
            </a:r>
            <a:r>
              <a:rPr lang="es-MX" dirty="0" smtClean="0"/>
              <a:t> </a:t>
            </a:r>
            <a:r>
              <a:rPr lang="es-MX" dirty="0" err="1" smtClean="0"/>
              <a:t>develop</a:t>
            </a:r>
            <a:r>
              <a:rPr lang="es-MX" dirty="0" smtClean="0"/>
              <a:t> </a:t>
            </a:r>
            <a:r>
              <a:rPr lang="es-MX" dirty="0" err="1" smtClean="0"/>
              <a:t>for</a:t>
            </a:r>
            <a:r>
              <a:rPr lang="es-MX" dirty="0" smtClean="0"/>
              <a:t> </a:t>
            </a:r>
            <a:r>
              <a:rPr lang="es-MX" dirty="0" err="1" smtClean="0"/>
              <a:t>the</a:t>
            </a:r>
            <a:r>
              <a:rPr lang="es-MX" dirty="0" smtClean="0"/>
              <a:t> </a:t>
            </a:r>
            <a:r>
              <a:rPr lang="es-MX" dirty="0" err="1" smtClean="0"/>
              <a:t>same</a:t>
            </a:r>
            <a:r>
              <a:rPr lang="es-MX" dirty="0" smtClean="0"/>
              <a:t> </a:t>
            </a:r>
            <a:r>
              <a:rPr lang="es-MX" dirty="0" err="1" smtClean="0"/>
              <a:t>phenomenon</a:t>
            </a:r>
            <a:r>
              <a:rPr lang="es-MX" dirty="0" smtClean="0"/>
              <a:t> </a:t>
            </a:r>
            <a:r>
              <a:rPr lang="es-MX" i="1" dirty="0" err="1" smtClean="0"/>
              <a:t>acquired</a:t>
            </a:r>
            <a:r>
              <a:rPr lang="es-MX" i="1" dirty="0" smtClean="0"/>
              <a:t> at </a:t>
            </a:r>
            <a:r>
              <a:rPr lang="es-MX" i="1" dirty="0" err="1" smtClean="0"/>
              <a:t>the</a:t>
            </a:r>
            <a:r>
              <a:rPr lang="es-MX" i="1" dirty="0" smtClean="0"/>
              <a:t> </a:t>
            </a:r>
            <a:r>
              <a:rPr lang="es-MX" i="1" dirty="0" err="1" smtClean="0"/>
              <a:t>same</a:t>
            </a:r>
            <a:r>
              <a:rPr lang="es-MX" i="1" dirty="0" smtClean="0"/>
              <a:t> time</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39</a:t>
            </a:fld>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Recommended</a:t>
            </a:r>
            <a:r>
              <a:rPr lang="es-MX" dirty="0" smtClean="0"/>
              <a:t> </a:t>
            </a:r>
            <a:r>
              <a:rPr lang="es-MX" dirty="0" err="1" smtClean="0"/>
              <a:t>readings</a:t>
            </a:r>
            <a:endParaRPr lang="en-GB" dirty="0"/>
          </a:p>
        </p:txBody>
      </p:sp>
      <p:sp>
        <p:nvSpPr>
          <p:cNvPr id="3" name="2 Marcador de contenido"/>
          <p:cNvSpPr>
            <a:spLocks noGrp="1"/>
          </p:cNvSpPr>
          <p:nvPr>
            <p:ph idx="1"/>
          </p:nvPr>
        </p:nvSpPr>
        <p:spPr/>
        <p:txBody>
          <a:bodyPr>
            <a:normAutofit fontScale="85000" lnSpcReduction="10000"/>
          </a:bodyPr>
          <a:lstStyle/>
          <a:p>
            <a:r>
              <a:rPr lang="es-MX" dirty="0" smtClean="0"/>
              <a:t>¡</a:t>
            </a:r>
            <a:r>
              <a:rPr lang="es-MX" dirty="0" err="1" smtClean="0"/>
              <a:t>Wikipedia</a:t>
            </a:r>
            <a:r>
              <a:rPr lang="es-MX" dirty="0" smtClean="0"/>
              <a:t>!</a:t>
            </a:r>
          </a:p>
          <a:p>
            <a:pPr lvl="1"/>
            <a:r>
              <a:rPr lang="en-GB" dirty="0" smtClean="0">
                <a:hlinkClick r:id="rId2"/>
              </a:rPr>
              <a:t>http://en.wikipedia.org/wiki/Validity_%28statistics%29</a:t>
            </a:r>
            <a:endParaRPr lang="en-GB" dirty="0" smtClean="0"/>
          </a:p>
          <a:p>
            <a:pPr lvl="1"/>
            <a:r>
              <a:rPr lang="es-MX" dirty="0" err="1" smtClean="0"/>
              <a:t>For</a:t>
            </a:r>
            <a:r>
              <a:rPr lang="es-MX" dirty="0" smtClean="0"/>
              <a:t> a </a:t>
            </a:r>
            <a:r>
              <a:rPr lang="es-MX" dirty="0" err="1" smtClean="0"/>
              <a:t>gentle</a:t>
            </a:r>
            <a:r>
              <a:rPr lang="es-MX" dirty="0" smtClean="0"/>
              <a:t> </a:t>
            </a:r>
            <a:r>
              <a:rPr lang="es-MX" dirty="0" err="1" smtClean="0"/>
              <a:t>overview</a:t>
            </a:r>
            <a:r>
              <a:rPr lang="es-MX" dirty="0" smtClean="0"/>
              <a:t>.</a:t>
            </a:r>
          </a:p>
          <a:p>
            <a:pPr lvl="1"/>
            <a:endParaRPr lang="es-MX" dirty="0" smtClean="0"/>
          </a:p>
          <a:p>
            <a:r>
              <a:rPr lang="es-MX" dirty="0" smtClean="0"/>
              <a:t>A bit more formal:</a:t>
            </a:r>
          </a:p>
          <a:p>
            <a:pPr lvl="1"/>
            <a:r>
              <a:rPr lang="es-MX" dirty="0" err="1" smtClean="0"/>
              <a:t>Cronbach</a:t>
            </a:r>
            <a:r>
              <a:rPr lang="es-MX" dirty="0" smtClean="0"/>
              <a:t>, L. J.; </a:t>
            </a:r>
            <a:r>
              <a:rPr lang="es-MX" dirty="0" err="1" smtClean="0"/>
              <a:t>Meehl</a:t>
            </a:r>
            <a:r>
              <a:rPr lang="es-MX" dirty="0" smtClean="0"/>
              <a:t>, P. E. (1955). "</a:t>
            </a:r>
            <a:r>
              <a:rPr lang="es-MX" dirty="0" err="1" smtClean="0"/>
              <a:t>Construct</a:t>
            </a:r>
            <a:r>
              <a:rPr lang="es-MX" dirty="0" smtClean="0"/>
              <a:t> </a:t>
            </a:r>
            <a:r>
              <a:rPr lang="es-MX" dirty="0" err="1" smtClean="0"/>
              <a:t>validity</a:t>
            </a:r>
            <a:r>
              <a:rPr lang="es-MX" dirty="0" smtClean="0"/>
              <a:t> in </a:t>
            </a:r>
            <a:r>
              <a:rPr lang="es-MX" dirty="0" err="1" smtClean="0"/>
              <a:t>psychological</a:t>
            </a:r>
            <a:r>
              <a:rPr lang="es-MX" dirty="0" smtClean="0"/>
              <a:t> </a:t>
            </a:r>
            <a:r>
              <a:rPr lang="es-MX" dirty="0" err="1" smtClean="0"/>
              <a:t>tests</a:t>
            </a:r>
            <a:r>
              <a:rPr lang="es-MX" dirty="0" smtClean="0"/>
              <a:t>". </a:t>
            </a:r>
            <a:r>
              <a:rPr lang="es-MX" dirty="0" err="1" smtClean="0"/>
              <a:t>Psychological</a:t>
            </a:r>
            <a:r>
              <a:rPr lang="es-MX" dirty="0" smtClean="0"/>
              <a:t> </a:t>
            </a:r>
            <a:r>
              <a:rPr lang="es-MX" dirty="0" err="1" smtClean="0"/>
              <a:t>Bulletin</a:t>
            </a:r>
            <a:r>
              <a:rPr lang="es-MX" dirty="0" smtClean="0"/>
              <a:t> 52 (4): 281–302</a:t>
            </a:r>
          </a:p>
          <a:p>
            <a:pPr lvl="2"/>
            <a:r>
              <a:rPr lang="es-MX" dirty="0" smtClean="0"/>
              <a:t>&gt;6000 citas</a:t>
            </a:r>
          </a:p>
          <a:p>
            <a:pPr lvl="1"/>
            <a:r>
              <a:rPr lang="es-MX" dirty="0" err="1" smtClean="0"/>
              <a:t>Weiner</a:t>
            </a:r>
            <a:r>
              <a:rPr lang="es-MX" dirty="0" smtClean="0"/>
              <a:t> H y Braun HI (1988) “Test </a:t>
            </a:r>
            <a:r>
              <a:rPr lang="es-MX" dirty="0" err="1" smtClean="0"/>
              <a:t>validity</a:t>
            </a:r>
            <a:r>
              <a:rPr lang="es-MX" dirty="0" smtClean="0"/>
              <a:t>” </a:t>
            </a:r>
            <a:r>
              <a:rPr lang="es-MX" dirty="0" err="1" smtClean="0"/>
              <a:t>Routledge</a:t>
            </a:r>
            <a:r>
              <a:rPr lang="es-MX" dirty="0" smtClean="0"/>
              <a:t>, 267 </a:t>
            </a:r>
            <a:r>
              <a:rPr lang="es-MX" dirty="0" err="1" smtClean="0"/>
              <a:t>pgs</a:t>
            </a:r>
            <a:r>
              <a:rPr lang="es-MX" dirty="0" smtClean="0"/>
              <a:t>.</a:t>
            </a:r>
          </a:p>
          <a:p>
            <a:pPr lvl="1"/>
            <a:r>
              <a:rPr lang="es-MX" dirty="0" smtClean="0">
                <a:hlinkClick r:id="rId3"/>
              </a:rPr>
              <a:t>http://www.socialresearchmethods.net/kb/introval.php</a:t>
            </a:r>
            <a:endParaRPr lang="es-MX" dirty="0" smtClean="0"/>
          </a:p>
          <a:p>
            <a:pPr lvl="1"/>
            <a:endParaRPr lang="es-MX" dirty="0" smtClean="0"/>
          </a:p>
          <a:p>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a:t>
            </a:fld>
            <a:endParaRPr lang="es-E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fontScale="70000" lnSpcReduction="20000"/>
          </a:bodyPr>
          <a:lstStyle/>
          <a:p>
            <a:r>
              <a:rPr lang="es-MX" b="1" dirty="0" err="1" smtClean="0">
                <a:solidFill>
                  <a:srgbClr val="FF0000"/>
                </a:solidFill>
              </a:rPr>
              <a:t>Discriminant</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MX" dirty="0" err="1" smtClean="0"/>
              <a:t>Degree</a:t>
            </a:r>
            <a:r>
              <a:rPr lang="es-MX" dirty="0" smtClean="0"/>
              <a:t> </a:t>
            </a:r>
            <a:r>
              <a:rPr lang="es-MX" dirty="0" err="1" smtClean="0"/>
              <a:t>to</a:t>
            </a:r>
            <a:r>
              <a:rPr lang="es-MX" dirty="0" smtClean="0"/>
              <a:t> </a:t>
            </a:r>
            <a:r>
              <a:rPr lang="es-MX" dirty="0" err="1" smtClean="0"/>
              <a:t>which</a:t>
            </a:r>
            <a:r>
              <a:rPr lang="es-MX" dirty="0" smtClean="0"/>
              <a:t> </a:t>
            </a:r>
            <a:r>
              <a:rPr lang="es-MX" dirty="0" err="1" smtClean="0"/>
              <a:t>observations</a:t>
            </a:r>
            <a:r>
              <a:rPr lang="es-MX" dirty="0" smtClean="0"/>
              <a:t> </a:t>
            </a:r>
            <a:r>
              <a:rPr lang="es-MX" dirty="0" err="1" smtClean="0"/>
              <a:t>obtained</a:t>
            </a:r>
            <a:r>
              <a:rPr lang="es-MX" dirty="0" smtClean="0"/>
              <a:t> </a:t>
            </a:r>
            <a:r>
              <a:rPr lang="es-MX" dirty="0" err="1" smtClean="0"/>
              <a:t>from</a:t>
            </a:r>
            <a:r>
              <a:rPr lang="es-MX" dirty="0" smtClean="0"/>
              <a:t> </a:t>
            </a:r>
            <a:r>
              <a:rPr lang="es-MX" dirty="0" err="1" smtClean="0"/>
              <a:t>our</a:t>
            </a:r>
            <a:r>
              <a:rPr lang="es-MX" dirty="0" smtClean="0"/>
              <a:t> </a:t>
            </a:r>
            <a:r>
              <a:rPr lang="es-MX" dirty="0" err="1" smtClean="0"/>
              <a:t>metric</a:t>
            </a:r>
            <a:r>
              <a:rPr lang="es-MX" dirty="0" smtClean="0"/>
              <a:t> </a:t>
            </a:r>
            <a:r>
              <a:rPr lang="es-MX" dirty="0" err="1" smtClean="0"/>
              <a:t>or</a:t>
            </a:r>
            <a:r>
              <a:rPr lang="es-MX" dirty="0" smtClean="0"/>
              <a:t> </a:t>
            </a:r>
            <a:r>
              <a:rPr lang="es-MX" dirty="0" err="1" smtClean="0"/>
              <a:t>model</a:t>
            </a:r>
            <a:r>
              <a:rPr lang="es-MX" dirty="0" smtClean="0"/>
              <a:t> </a:t>
            </a:r>
            <a:r>
              <a:rPr lang="es-MX" dirty="0" err="1" smtClean="0"/>
              <a:t>differ</a:t>
            </a:r>
            <a:r>
              <a:rPr lang="es-MX" dirty="0" smtClean="0"/>
              <a:t> </a:t>
            </a:r>
            <a:r>
              <a:rPr lang="es-MX" dirty="0" err="1" smtClean="0"/>
              <a:t>from</a:t>
            </a:r>
            <a:r>
              <a:rPr lang="es-MX" dirty="0" smtClean="0"/>
              <a:t> </a:t>
            </a:r>
            <a:r>
              <a:rPr lang="es-MX" dirty="0" err="1" smtClean="0"/>
              <a:t>those</a:t>
            </a:r>
            <a:r>
              <a:rPr lang="es-MX" dirty="0" smtClean="0"/>
              <a:t> </a:t>
            </a:r>
            <a:r>
              <a:rPr lang="es-MX" dirty="0" err="1" smtClean="0"/>
              <a:t>obtained</a:t>
            </a:r>
            <a:r>
              <a:rPr lang="es-MX" dirty="0" smtClean="0"/>
              <a:t> </a:t>
            </a:r>
            <a:r>
              <a:rPr lang="es-MX" dirty="0" err="1" smtClean="0"/>
              <a:t>from</a:t>
            </a:r>
            <a:r>
              <a:rPr lang="es-MX" dirty="0" smtClean="0"/>
              <a:t> </a:t>
            </a:r>
            <a:r>
              <a:rPr lang="es-MX" dirty="0" err="1" smtClean="0"/>
              <a:t>other</a:t>
            </a:r>
            <a:r>
              <a:rPr lang="es-MX" dirty="0" smtClean="0"/>
              <a:t> </a:t>
            </a:r>
            <a:r>
              <a:rPr lang="es-MX" dirty="0" err="1" smtClean="0"/>
              <a:t>metrics</a:t>
            </a:r>
            <a:r>
              <a:rPr lang="es-MX" dirty="0" smtClean="0"/>
              <a:t> </a:t>
            </a:r>
            <a:r>
              <a:rPr lang="es-MX" dirty="0" err="1" smtClean="0"/>
              <a:t>or</a:t>
            </a:r>
            <a:r>
              <a:rPr lang="es-MX" dirty="0" smtClean="0"/>
              <a:t> </a:t>
            </a:r>
            <a:r>
              <a:rPr lang="es-MX" dirty="0" err="1" smtClean="0"/>
              <a:t>model</a:t>
            </a:r>
            <a:r>
              <a:rPr lang="es-MX" dirty="0" smtClean="0"/>
              <a:t> </a:t>
            </a:r>
            <a:r>
              <a:rPr lang="es-MX" dirty="0" err="1" smtClean="0"/>
              <a:t>built</a:t>
            </a:r>
            <a:r>
              <a:rPr lang="es-MX" dirty="0" smtClean="0"/>
              <a:t> </a:t>
            </a:r>
            <a:r>
              <a:rPr lang="es-MX" dirty="0" err="1" smtClean="0"/>
              <a:t>for</a:t>
            </a:r>
            <a:r>
              <a:rPr lang="es-MX" dirty="0" smtClean="0"/>
              <a:t> a </a:t>
            </a:r>
            <a:r>
              <a:rPr lang="es-MX" dirty="0" err="1" smtClean="0"/>
              <a:t>different</a:t>
            </a:r>
            <a:r>
              <a:rPr lang="es-MX" dirty="0" smtClean="0"/>
              <a:t> </a:t>
            </a:r>
            <a:r>
              <a:rPr lang="es-MX" dirty="0" err="1" smtClean="0"/>
              <a:t>construct</a:t>
            </a:r>
            <a:r>
              <a:rPr lang="es-MX" dirty="0" smtClean="0"/>
              <a:t>.</a:t>
            </a:r>
          </a:p>
          <a:p>
            <a:pPr lvl="1"/>
            <a:endParaRPr lang="es-MX" dirty="0" smtClean="0"/>
          </a:p>
          <a:p>
            <a:pPr lvl="1"/>
            <a:r>
              <a:rPr lang="es-MX" dirty="0" err="1" smtClean="0"/>
              <a:t>Implies</a:t>
            </a:r>
            <a:r>
              <a:rPr lang="es-MX" dirty="0" smtClean="0"/>
              <a:t> a </a:t>
            </a:r>
            <a:r>
              <a:rPr lang="es-MX" dirty="0" err="1" smtClean="0"/>
              <a:t>low</a:t>
            </a:r>
            <a:r>
              <a:rPr lang="es-MX" dirty="0" smtClean="0"/>
              <a:t> </a:t>
            </a:r>
            <a:r>
              <a:rPr lang="es-MX" dirty="0" err="1" smtClean="0"/>
              <a:t>corelation</a:t>
            </a:r>
            <a:r>
              <a:rPr lang="es-MX" dirty="0" smtClean="0"/>
              <a:t> </a:t>
            </a:r>
            <a:r>
              <a:rPr lang="es-MX" dirty="0" err="1" smtClean="0"/>
              <a:t>or</a:t>
            </a:r>
            <a:r>
              <a:rPr lang="es-MX" dirty="0" smtClean="0"/>
              <a:t> </a:t>
            </a:r>
            <a:r>
              <a:rPr lang="es-MX" dirty="0" err="1" smtClean="0"/>
              <a:t>high</a:t>
            </a:r>
            <a:r>
              <a:rPr lang="es-MX" dirty="0" smtClean="0"/>
              <a:t> </a:t>
            </a:r>
            <a:r>
              <a:rPr lang="es-MX" dirty="0" err="1" smtClean="0"/>
              <a:t>statistical</a:t>
            </a:r>
            <a:r>
              <a:rPr lang="es-MX" dirty="0" smtClean="0"/>
              <a:t> </a:t>
            </a:r>
            <a:r>
              <a:rPr lang="es-MX" dirty="0" err="1" smtClean="0"/>
              <a:t>independence</a:t>
            </a:r>
            <a:r>
              <a:rPr lang="es-MX" dirty="0" smtClean="0"/>
              <a:t> </a:t>
            </a:r>
            <a:r>
              <a:rPr lang="es-MX" dirty="0" err="1" smtClean="0"/>
              <a:t>with</a:t>
            </a:r>
            <a:r>
              <a:rPr lang="es-MX" dirty="0" smtClean="0"/>
              <a:t> </a:t>
            </a:r>
            <a:r>
              <a:rPr lang="es-MX" dirty="0" err="1" smtClean="0"/>
              <a:t>other</a:t>
            </a:r>
            <a:r>
              <a:rPr lang="es-MX" dirty="0" smtClean="0"/>
              <a:t> </a:t>
            </a:r>
            <a:r>
              <a:rPr lang="es-MX" dirty="0" err="1" smtClean="0"/>
              <a:t>metrics</a:t>
            </a:r>
            <a:r>
              <a:rPr lang="es-MX" dirty="0" smtClean="0"/>
              <a:t>.</a:t>
            </a:r>
          </a:p>
          <a:p>
            <a:pPr lvl="2"/>
            <a:r>
              <a:rPr lang="es-MX" dirty="0" err="1" smtClean="0"/>
              <a:t>i.e.</a:t>
            </a:r>
            <a:r>
              <a:rPr lang="es-MX" dirty="0" smtClean="0"/>
              <a:t> </a:t>
            </a:r>
            <a:r>
              <a:rPr lang="es-MX" dirty="0" err="1" smtClean="0"/>
              <a:t>you</a:t>
            </a:r>
            <a:r>
              <a:rPr lang="es-MX" dirty="0" smtClean="0"/>
              <a:t> </a:t>
            </a:r>
            <a:r>
              <a:rPr lang="es-MX" dirty="0" err="1" smtClean="0"/>
              <a:t>should</a:t>
            </a:r>
            <a:r>
              <a:rPr lang="es-MX" dirty="0" smtClean="0"/>
              <a:t> resemble </a:t>
            </a:r>
            <a:r>
              <a:rPr lang="es-MX" dirty="0" err="1" smtClean="0"/>
              <a:t>those</a:t>
            </a:r>
            <a:r>
              <a:rPr lang="es-MX" dirty="0" smtClean="0"/>
              <a:t> </a:t>
            </a:r>
            <a:r>
              <a:rPr lang="es-MX" dirty="0" err="1" smtClean="0"/>
              <a:t>metrics</a:t>
            </a:r>
            <a:r>
              <a:rPr lang="es-MX" dirty="0" smtClean="0"/>
              <a:t> </a:t>
            </a:r>
            <a:r>
              <a:rPr lang="es-MX" dirty="0" err="1" smtClean="0"/>
              <a:t>built</a:t>
            </a:r>
            <a:r>
              <a:rPr lang="es-MX" dirty="0" smtClean="0"/>
              <a:t> </a:t>
            </a:r>
            <a:r>
              <a:rPr lang="es-MX" dirty="0" err="1" smtClean="0"/>
              <a:t>to</a:t>
            </a:r>
            <a:r>
              <a:rPr lang="es-MX" dirty="0" smtClean="0"/>
              <a:t> </a:t>
            </a:r>
            <a:r>
              <a:rPr lang="es-MX" dirty="0" err="1" smtClean="0"/>
              <a:t>measure</a:t>
            </a:r>
            <a:r>
              <a:rPr lang="es-MX" dirty="0" smtClean="0"/>
              <a:t> </a:t>
            </a:r>
            <a:r>
              <a:rPr lang="es-MX" dirty="0" err="1" smtClean="0"/>
              <a:t>your</a:t>
            </a:r>
            <a:r>
              <a:rPr lang="es-MX" dirty="0" smtClean="0"/>
              <a:t> </a:t>
            </a:r>
            <a:r>
              <a:rPr lang="es-MX" dirty="0" err="1" smtClean="0"/>
              <a:t>same</a:t>
            </a:r>
            <a:r>
              <a:rPr lang="es-MX" dirty="0" smtClean="0"/>
              <a:t> </a:t>
            </a:r>
            <a:r>
              <a:rPr lang="es-MX" dirty="0" err="1" smtClean="0"/>
              <a:t>construct</a:t>
            </a:r>
            <a:r>
              <a:rPr lang="es-MX" dirty="0" smtClean="0"/>
              <a:t> </a:t>
            </a:r>
            <a:r>
              <a:rPr lang="es-MX" dirty="0" err="1" smtClean="0"/>
              <a:t>but</a:t>
            </a:r>
            <a:r>
              <a:rPr lang="es-MX" dirty="0" smtClean="0"/>
              <a:t> </a:t>
            </a:r>
            <a:r>
              <a:rPr lang="es-MX" dirty="0" err="1" smtClean="0"/>
              <a:t>differ</a:t>
            </a:r>
            <a:r>
              <a:rPr lang="es-MX" dirty="0" smtClean="0"/>
              <a:t> </a:t>
            </a:r>
            <a:r>
              <a:rPr lang="es-MX" dirty="0" err="1" smtClean="0"/>
              <a:t>clearly</a:t>
            </a:r>
            <a:r>
              <a:rPr lang="es-MX" dirty="0" smtClean="0"/>
              <a:t> </a:t>
            </a:r>
            <a:r>
              <a:rPr lang="es-MX" dirty="0" err="1" smtClean="0"/>
              <a:t>from</a:t>
            </a:r>
            <a:r>
              <a:rPr lang="es-MX" dirty="0" smtClean="0"/>
              <a:t> </a:t>
            </a:r>
            <a:r>
              <a:rPr lang="es-MX" dirty="0" err="1" smtClean="0"/>
              <a:t>those</a:t>
            </a:r>
            <a:r>
              <a:rPr lang="es-MX" dirty="0" smtClean="0"/>
              <a:t> </a:t>
            </a:r>
            <a:r>
              <a:rPr lang="es-MX" dirty="0" err="1" smtClean="0"/>
              <a:t>built</a:t>
            </a:r>
            <a:r>
              <a:rPr lang="es-MX" dirty="0" smtClean="0"/>
              <a:t> </a:t>
            </a:r>
            <a:r>
              <a:rPr lang="es-MX" dirty="0" err="1" smtClean="0"/>
              <a:t>for</a:t>
            </a:r>
            <a:r>
              <a:rPr lang="es-MX" dirty="0" smtClean="0"/>
              <a:t> </a:t>
            </a:r>
            <a:r>
              <a:rPr lang="es-MX" dirty="0" err="1" smtClean="0"/>
              <a:t>different</a:t>
            </a:r>
            <a:r>
              <a:rPr lang="es-MX" dirty="0" smtClean="0"/>
              <a:t> </a:t>
            </a:r>
            <a:r>
              <a:rPr lang="es-MX" dirty="0" err="1" smtClean="0"/>
              <a:t>constructs</a:t>
            </a:r>
            <a:r>
              <a:rPr lang="es-MX" dirty="0" smtClean="0"/>
              <a:t>.</a:t>
            </a:r>
          </a:p>
          <a:p>
            <a:pPr lvl="1"/>
            <a:endParaRPr lang="es-MX" dirty="0" smtClean="0"/>
          </a:p>
          <a:p>
            <a:pPr lvl="1"/>
            <a:r>
              <a:rPr lang="es-MX" dirty="0" err="1" smtClean="0"/>
              <a:t>This</a:t>
            </a:r>
            <a:r>
              <a:rPr lang="es-MX" dirty="0" smtClean="0"/>
              <a:t> </a:t>
            </a:r>
            <a:r>
              <a:rPr lang="es-MX" dirty="0" err="1" smtClean="0"/>
              <a:t>validity</a:t>
            </a:r>
            <a:r>
              <a:rPr lang="es-MX" dirty="0" smtClean="0"/>
              <a:t> </a:t>
            </a:r>
            <a:r>
              <a:rPr lang="es-MX" dirty="0" err="1" smtClean="0"/>
              <a:t>is</a:t>
            </a:r>
            <a:r>
              <a:rPr lang="es-MX" dirty="0" smtClean="0"/>
              <a:t> </a:t>
            </a:r>
            <a:r>
              <a:rPr lang="es-MX" dirty="0" err="1" smtClean="0"/>
              <a:t>critical</a:t>
            </a:r>
            <a:r>
              <a:rPr lang="es-MX" dirty="0" smtClean="0"/>
              <a:t> </a:t>
            </a:r>
            <a:r>
              <a:rPr lang="es-MX" dirty="0" err="1" smtClean="0"/>
              <a:t>to</a:t>
            </a:r>
            <a:r>
              <a:rPr lang="es-MX" dirty="0" smtClean="0"/>
              <a:t> </a:t>
            </a:r>
            <a:r>
              <a:rPr lang="es-MX" dirty="0" err="1" smtClean="0"/>
              <a:t>delimit</a:t>
            </a:r>
            <a:r>
              <a:rPr lang="es-MX" dirty="0" smtClean="0"/>
              <a:t> </a:t>
            </a:r>
            <a:r>
              <a:rPr lang="es-MX" dirty="0" err="1" smtClean="0"/>
              <a:t>the</a:t>
            </a:r>
            <a:r>
              <a:rPr lang="es-MX" dirty="0" smtClean="0"/>
              <a:t> </a:t>
            </a:r>
            <a:r>
              <a:rPr lang="es-MX" dirty="0" err="1" smtClean="0"/>
              <a:t>construct</a:t>
            </a:r>
            <a:r>
              <a:rPr lang="es-MX" dirty="0" smtClean="0"/>
              <a:t>.</a:t>
            </a:r>
          </a:p>
          <a:p>
            <a:pPr lvl="1"/>
            <a:endParaRPr lang="es-MX" dirty="0" smtClean="0"/>
          </a:p>
          <a:p>
            <a:pPr lvl="1"/>
            <a:r>
              <a:rPr lang="es-MX" dirty="0" smtClean="0"/>
              <a:t>“</a:t>
            </a:r>
            <a:r>
              <a:rPr lang="es-MX" dirty="0" err="1" smtClean="0"/>
              <a:t>discriminant</a:t>
            </a:r>
            <a:r>
              <a:rPr lang="es-MX" dirty="0" smtClean="0"/>
              <a:t> </a:t>
            </a:r>
            <a:r>
              <a:rPr lang="es-MX" dirty="0" err="1" smtClean="0"/>
              <a:t>validity</a:t>
            </a:r>
            <a:r>
              <a:rPr lang="es-MX" dirty="0" smtClean="0"/>
              <a:t> </a:t>
            </a:r>
            <a:r>
              <a:rPr lang="es-MX" dirty="0" err="1" smtClean="0"/>
              <a:t>is</a:t>
            </a:r>
            <a:r>
              <a:rPr lang="es-MX" dirty="0" smtClean="0"/>
              <a:t> […] </a:t>
            </a:r>
            <a:r>
              <a:rPr lang="es-MX" dirty="0" err="1" smtClean="0"/>
              <a:t>perhaps</a:t>
            </a:r>
            <a:r>
              <a:rPr lang="es-MX" dirty="0" smtClean="0"/>
              <a:t> a </a:t>
            </a:r>
            <a:r>
              <a:rPr lang="es-MX" dirty="0" err="1" smtClean="0"/>
              <a:t>stronger</a:t>
            </a:r>
            <a:r>
              <a:rPr lang="es-MX" dirty="0" smtClean="0"/>
              <a:t> test […] </a:t>
            </a:r>
            <a:r>
              <a:rPr lang="es-MX" dirty="0" err="1" smtClean="0"/>
              <a:t>than</a:t>
            </a:r>
            <a:r>
              <a:rPr lang="es-MX" dirty="0" smtClean="0"/>
              <a:t> </a:t>
            </a:r>
            <a:r>
              <a:rPr lang="es-MX" dirty="0" err="1" smtClean="0"/>
              <a:t>convergent</a:t>
            </a:r>
            <a:r>
              <a:rPr lang="es-MX" dirty="0" smtClean="0"/>
              <a:t> </a:t>
            </a:r>
            <a:r>
              <a:rPr lang="es-MX" dirty="0" err="1" smtClean="0"/>
              <a:t>validity</a:t>
            </a:r>
            <a:r>
              <a:rPr lang="es-MX" dirty="0" smtClean="0"/>
              <a:t>, </a:t>
            </a:r>
            <a:r>
              <a:rPr lang="es-MX" dirty="0" err="1" smtClean="0"/>
              <a:t>becuase</a:t>
            </a:r>
            <a:r>
              <a:rPr lang="es-MX" dirty="0" smtClean="0"/>
              <a:t> </a:t>
            </a:r>
            <a:r>
              <a:rPr lang="es-MX" dirty="0" err="1" smtClean="0"/>
              <a:t>it</a:t>
            </a:r>
            <a:r>
              <a:rPr lang="es-MX" dirty="0" smtClean="0"/>
              <a:t> </a:t>
            </a:r>
            <a:r>
              <a:rPr lang="es-MX" dirty="0" err="1" smtClean="0"/>
              <a:t>implies</a:t>
            </a:r>
            <a:r>
              <a:rPr lang="es-MX" dirty="0" smtClean="0"/>
              <a:t> a </a:t>
            </a:r>
            <a:r>
              <a:rPr lang="es-MX" dirty="0" err="1" smtClean="0"/>
              <a:t>challenge</a:t>
            </a:r>
            <a:r>
              <a:rPr lang="es-MX" dirty="0" smtClean="0"/>
              <a:t> </a:t>
            </a:r>
            <a:r>
              <a:rPr lang="es-MX" dirty="0" err="1" smtClean="0"/>
              <a:t>from</a:t>
            </a:r>
            <a:r>
              <a:rPr lang="es-MX" dirty="0" smtClean="0"/>
              <a:t> a plausible rival </a:t>
            </a:r>
            <a:r>
              <a:rPr lang="es-MX" dirty="0" err="1" smtClean="0"/>
              <a:t>hypothesis</a:t>
            </a:r>
            <a:r>
              <a:rPr lang="es-MX" dirty="0" smtClean="0"/>
              <a:t>” [</a:t>
            </a:r>
            <a:r>
              <a:rPr lang="es-MX" dirty="0" err="1" smtClean="0"/>
              <a:t>Weiner</a:t>
            </a:r>
            <a:r>
              <a:rPr lang="es-MX" dirty="0" smtClean="0"/>
              <a:t> H y Braun HI (1988) “Test </a:t>
            </a:r>
            <a:r>
              <a:rPr lang="es-MX" dirty="0" err="1" smtClean="0"/>
              <a:t>validity</a:t>
            </a:r>
            <a:r>
              <a:rPr lang="es-MX" dirty="0" smtClean="0"/>
              <a:t>” </a:t>
            </a:r>
            <a:r>
              <a:rPr lang="es-MX" dirty="0" err="1" smtClean="0"/>
              <a:t>Routledge</a:t>
            </a:r>
            <a:r>
              <a:rPr lang="es-MX" dirty="0" smtClean="0"/>
              <a:t>, 267 </a:t>
            </a:r>
            <a:r>
              <a:rPr lang="es-MX" dirty="0" err="1" smtClean="0"/>
              <a:t>pgs</a:t>
            </a:r>
            <a:r>
              <a:rPr lang="es-MX" dirty="0" smtClean="0"/>
              <a:t>. (pg. 27)]</a:t>
            </a:r>
            <a:endParaRPr lang="en-GB" dirty="0" smtClean="0"/>
          </a:p>
          <a:p>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40</a:t>
            </a:fld>
            <a:endParaRPr lang="es-E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fontScale="77500" lnSpcReduction="20000"/>
          </a:bodyPr>
          <a:lstStyle/>
          <a:p>
            <a:r>
              <a:rPr lang="es-MX" b="1" dirty="0" smtClean="0">
                <a:solidFill>
                  <a:srgbClr val="FF0000"/>
                </a:solidFill>
              </a:rPr>
              <a:t>Content </a:t>
            </a:r>
            <a:r>
              <a:rPr lang="es-MX" b="1" dirty="0" err="1" smtClean="0">
                <a:solidFill>
                  <a:srgbClr val="FF0000"/>
                </a:solidFill>
              </a:rPr>
              <a:t>validity</a:t>
            </a:r>
            <a:r>
              <a:rPr lang="es-MX" b="1" dirty="0" smtClean="0">
                <a:solidFill>
                  <a:srgbClr val="FF0000"/>
                </a:solidFill>
              </a:rPr>
              <a:t>:</a:t>
            </a:r>
          </a:p>
          <a:p>
            <a:pPr lvl="1"/>
            <a:r>
              <a:rPr lang="es-MX" dirty="0" err="1" smtClean="0"/>
              <a:t>Capacity</a:t>
            </a:r>
            <a:r>
              <a:rPr lang="es-MX" dirty="0" smtClean="0"/>
              <a:t> of </a:t>
            </a:r>
            <a:r>
              <a:rPr lang="es-MX" dirty="0" err="1" smtClean="0"/>
              <a:t>the</a:t>
            </a:r>
            <a:r>
              <a:rPr lang="es-MX" dirty="0" smtClean="0"/>
              <a:t> </a:t>
            </a:r>
            <a:r>
              <a:rPr lang="es-MX" dirty="0" err="1" smtClean="0"/>
              <a:t>metric</a:t>
            </a:r>
            <a:r>
              <a:rPr lang="es-MX" dirty="0" smtClean="0"/>
              <a:t> </a:t>
            </a:r>
            <a:r>
              <a:rPr lang="es-MX" dirty="0" err="1" smtClean="0"/>
              <a:t>or</a:t>
            </a:r>
            <a:r>
              <a:rPr lang="es-MX" dirty="0" smtClean="0"/>
              <a:t> </a:t>
            </a:r>
            <a:r>
              <a:rPr lang="es-MX" dirty="0" err="1" smtClean="0"/>
              <a:t>model</a:t>
            </a:r>
            <a:r>
              <a:rPr lang="es-MX" dirty="0" smtClean="0"/>
              <a:t> </a:t>
            </a:r>
            <a:r>
              <a:rPr lang="es-MX" dirty="0" err="1" smtClean="0"/>
              <a:t>to</a:t>
            </a:r>
            <a:r>
              <a:rPr lang="es-MX" dirty="0" smtClean="0"/>
              <a:t> </a:t>
            </a:r>
            <a:r>
              <a:rPr lang="es-MX" dirty="0" err="1" smtClean="0"/>
              <a:t>represent</a:t>
            </a:r>
            <a:r>
              <a:rPr lang="es-MX" dirty="0" smtClean="0"/>
              <a:t> </a:t>
            </a:r>
            <a:r>
              <a:rPr lang="es-MX" dirty="0" err="1" smtClean="0"/>
              <a:t>the</a:t>
            </a:r>
            <a:r>
              <a:rPr lang="es-MX" dirty="0" smtClean="0"/>
              <a:t> </a:t>
            </a:r>
            <a:r>
              <a:rPr lang="es-MX" dirty="0" err="1" smtClean="0"/>
              <a:t>whole</a:t>
            </a:r>
            <a:r>
              <a:rPr lang="es-MX" dirty="0" smtClean="0"/>
              <a:t> </a:t>
            </a:r>
            <a:r>
              <a:rPr lang="es-MX" dirty="0" err="1" smtClean="0"/>
              <a:t>universe</a:t>
            </a:r>
            <a:r>
              <a:rPr lang="es-MX" dirty="0" smtClean="0"/>
              <a:t> (</a:t>
            </a:r>
            <a:r>
              <a:rPr lang="es-MX" dirty="0" err="1" smtClean="0"/>
              <a:t>or</a:t>
            </a:r>
            <a:r>
              <a:rPr lang="es-MX" dirty="0" smtClean="0"/>
              <a:t> </a:t>
            </a:r>
            <a:r>
              <a:rPr lang="es-MX" dirty="0" err="1" smtClean="0"/>
              <a:t>population</a:t>
            </a:r>
            <a:r>
              <a:rPr lang="es-MX" dirty="0" smtClean="0"/>
              <a:t>) of </a:t>
            </a:r>
            <a:r>
              <a:rPr lang="es-MX" dirty="0" err="1" smtClean="0"/>
              <a:t>the</a:t>
            </a:r>
            <a:r>
              <a:rPr lang="es-MX" dirty="0" smtClean="0"/>
              <a:t> </a:t>
            </a:r>
            <a:r>
              <a:rPr lang="es-MX" dirty="0" err="1" smtClean="0"/>
              <a:t>phenomenon</a:t>
            </a:r>
            <a:r>
              <a:rPr lang="es-MX" dirty="0" smtClean="0"/>
              <a:t>.</a:t>
            </a:r>
          </a:p>
          <a:p>
            <a:pPr lvl="2"/>
            <a:r>
              <a:rPr lang="es-MX" dirty="0" smtClean="0"/>
              <a:t>Note </a:t>
            </a:r>
            <a:r>
              <a:rPr lang="es-MX" dirty="0" err="1" smtClean="0"/>
              <a:t>that</a:t>
            </a:r>
            <a:r>
              <a:rPr lang="es-MX" dirty="0" smtClean="0"/>
              <a:t> </a:t>
            </a:r>
            <a:r>
              <a:rPr lang="es-MX" dirty="0" err="1" smtClean="0"/>
              <a:t>you</a:t>
            </a:r>
            <a:r>
              <a:rPr lang="es-MX" dirty="0" smtClean="0"/>
              <a:t> </a:t>
            </a:r>
            <a:r>
              <a:rPr lang="es-MX" dirty="0" err="1" smtClean="0"/>
              <a:t>may</a:t>
            </a:r>
            <a:r>
              <a:rPr lang="es-MX" dirty="0" smtClean="0"/>
              <a:t> </a:t>
            </a:r>
            <a:r>
              <a:rPr lang="es-MX" dirty="0" err="1" smtClean="0"/>
              <a:t>have</a:t>
            </a:r>
            <a:r>
              <a:rPr lang="es-MX" dirty="0" smtClean="0"/>
              <a:t> a </a:t>
            </a:r>
            <a:r>
              <a:rPr lang="es-MX" dirty="0" err="1" smtClean="0"/>
              <a:t>construct</a:t>
            </a:r>
            <a:r>
              <a:rPr lang="es-MX" dirty="0" smtClean="0"/>
              <a:t> </a:t>
            </a:r>
            <a:r>
              <a:rPr lang="es-MX" dirty="0" err="1" smtClean="0"/>
              <a:t>intended</a:t>
            </a:r>
            <a:r>
              <a:rPr lang="es-MX" dirty="0" smtClean="0"/>
              <a:t> </a:t>
            </a:r>
            <a:r>
              <a:rPr lang="es-MX" dirty="0" err="1" smtClean="0"/>
              <a:t>to</a:t>
            </a:r>
            <a:r>
              <a:rPr lang="es-MX" dirty="0" smtClean="0"/>
              <a:t> </a:t>
            </a:r>
            <a:r>
              <a:rPr lang="es-MX" dirty="0" err="1" smtClean="0"/>
              <a:t>only</a:t>
            </a:r>
            <a:r>
              <a:rPr lang="es-MX" dirty="0" smtClean="0"/>
              <a:t> </a:t>
            </a:r>
            <a:r>
              <a:rPr lang="es-MX" dirty="0" err="1" smtClean="0"/>
              <a:t>partially</a:t>
            </a:r>
            <a:r>
              <a:rPr lang="es-MX" dirty="0" smtClean="0"/>
              <a:t> describe </a:t>
            </a:r>
            <a:r>
              <a:rPr lang="es-MX" dirty="0" err="1" smtClean="0"/>
              <a:t>the</a:t>
            </a:r>
            <a:r>
              <a:rPr lang="es-MX" dirty="0" smtClean="0"/>
              <a:t> </a:t>
            </a:r>
            <a:r>
              <a:rPr lang="es-MX" dirty="0" err="1" smtClean="0"/>
              <a:t>phenomenon</a:t>
            </a:r>
            <a:r>
              <a:rPr lang="es-MX" dirty="0" smtClean="0"/>
              <a:t>.</a:t>
            </a:r>
          </a:p>
          <a:p>
            <a:pPr lvl="1"/>
            <a:endParaRPr lang="es-MX" dirty="0" smtClean="0"/>
          </a:p>
          <a:p>
            <a:pPr lvl="1"/>
            <a:r>
              <a:rPr lang="es-MX" dirty="0" err="1" smtClean="0"/>
              <a:t>Maybe</a:t>
            </a:r>
            <a:r>
              <a:rPr lang="es-MX" dirty="0" smtClean="0"/>
              <a:t> </a:t>
            </a:r>
            <a:r>
              <a:rPr lang="es-MX" dirty="0" err="1" smtClean="0"/>
              <a:t>your</a:t>
            </a:r>
            <a:r>
              <a:rPr lang="es-MX" dirty="0" smtClean="0"/>
              <a:t> </a:t>
            </a:r>
            <a:r>
              <a:rPr lang="es-MX" dirty="0" err="1" smtClean="0"/>
              <a:t>model</a:t>
            </a:r>
            <a:r>
              <a:rPr lang="es-MX" dirty="0" smtClean="0"/>
              <a:t> </a:t>
            </a:r>
            <a:r>
              <a:rPr lang="es-MX" dirty="0" err="1" smtClean="0"/>
              <a:t>is</a:t>
            </a:r>
            <a:r>
              <a:rPr lang="es-MX" dirty="0" smtClean="0"/>
              <a:t> </a:t>
            </a:r>
            <a:r>
              <a:rPr lang="es-MX" dirty="0" err="1" smtClean="0"/>
              <a:t>valid</a:t>
            </a:r>
            <a:r>
              <a:rPr lang="es-MX" dirty="0" smtClean="0"/>
              <a:t> </a:t>
            </a:r>
            <a:r>
              <a:rPr lang="es-MX" dirty="0" err="1" smtClean="0"/>
              <a:t>only</a:t>
            </a:r>
            <a:r>
              <a:rPr lang="es-MX" dirty="0" smtClean="0"/>
              <a:t> </a:t>
            </a:r>
            <a:r>
              <a:rPr lang="es-MX" dirty="0" err="1" smtClean="0"/>
              <a:t>for</a:t>
            </a:r>
            <a:r>
              <a:rPr lang="es-MX" dirty="0" smtClean="0"/>
              <a:t> a </a:t>
            </a:r>
            <a:r>
              <a:rPr lang="es-MX" dirty="0" err="1" smtClean="0"/>
              <a:t>small</a:t>
            </a:r>
            <a:r>
              <a:rPr lang="es-MX" dirty="0" smtClean="0"/>
              <a:t> </a:t>
            </a:r>
            <a:r>
              <a:rPr lang="es-MX" dirty="0" err="1" smtClean="0"/>
              <a:t>portion</a:t>
            </a:r>
            <a:r>
              <a:rPr lang="es-MX" dirty="0" smtClean="0"/>
              <a:t> of </a:t>
            </a:r>
            <a:r>
              <a:rPr lang="es-MX" dirty="0" err="1" smtClean="0"/>
              <a:t>the</a:t>
            </a:r>
            <a:r>
              <a:rPr lang="es-MX" dirty="0" smtClean="0"/>
              <a:t> </a:t>
            </a:r>
            <a:r>
              <a:rPr lang="es-MX" dirty="0" err="1" smtClean="0"/>
              <a:t>sample</a:t>
            </a:r>
            <a:r>
              <a:rPr lang="es-MX" dirty="0" smtClean="0"/>
              <a:t> </a:t>
            </a:r>
            <a:r>
              <a:rPr lang="es-MX" dirty="0" err="1" smtClean="0"/>
              <a:t>space</a:t>
            </a:r>
            <a:r>
              <a:rPr lang="es-MX" dirty="0" smtClean="0"/>
              <a:t> </a:t>
            </a:r>
            <a:r>
              <a:rPr lang="es-MX" dirty="0" err="1" smtClean="0"/>
              <a:t>or</a:t>
            </a:r>
            <a:r>
              <a:rPr lang="es-MX" dirty="0" smtClean="0"/>
              <a:t> </a:t>
            </a:r>
            <a:r>
              <a:rPr lang="es-MX" dirty="0" err="1" smtClean="0"/>
              <a:t>universe</a:t>
            </a:r>
            <a:r>
              <a:rPr lang="es-MX" dirty="0" smtClean="0"/>
              <a:t>. </a:t>
            </a:r>
            <a:r>
              <a:rPr lang="es-MX" dirty="0" err="1" smtClean="0"/>
              <a:t>It</a:t>
            </a:r>
            <a:r>
              <a:rPr lang="es-MX" dirty="0" smtClean="0"/>
              <a:t> </a:t>
            </a:r>
            <a:r>
              <a:rPr lang="es-MX" dirty="0" err="1" smtClean="0"/>
              <a:t>is</a:t>
            </a:r>
            <a:r>
              <a:rPr lang="es-MX" dirty="0" smtClean="0"/>
              <a:t> a </a:t>
            </a:r>
            <a:r>
              <a:rPr lang="es-MX" dirty="0" err="1" smtClean="0"/>
              <a:t>partial</a:t>
            </a:r>
            <a:r>
              <a:rPr lang="es-MX" dirty="0" smtClean="0"/>
              <a:t>, non universal, </a:t>
            </a:r>
            <a:r>
              <a:rPr lang="es-MX" dirty="0" err="1" smtClean="0"/>
              <a:t>truth</a:t>
            </a:r>
            <a:r>
              <a:rPr lang="es-MX" dirty="0" smtClean="0"/>
              <a:t>, </a:t>
            </a:r>
            <a:r>
              <a:rPr lang="es-MX" dirty="0" err="1" smtClean="0"/>
              <a:t>although</a:t>
            </a:r>
            <a:r>
              <a:rPr lang="es-MX" dirty="0" smtClean="0"/>
              <a:t> </a:t>
            </a:r>
            <a:r>
              <a:rPr lang="es-MX" dirty="0" err="1" smtClean="0"/>
              <a:t>still</a:t>
            </a:r>
            <a:r>
              <a:rPr lang="es-MX" dirty="0" smtClean="0"/>
              <a:t> </a:t>
            </a:r>
            <a:r>
              <a:rPr lang="es-MX" dirty="0" err="1" smtClean="0"/>
              <a:t>valid</a:t>
            </a:r>
            <a:r>
              <a:rPr lang="es-MX" dirty="0" smtClean="0"/>
              <a:t> </a:t>
            </a:r>
            <a:r>
              <a:rPr lang="es-MX" dirty="0" err="1" smtClean="0"/>
              <a:t>within</a:t>
            </a:r>
            <a:r>
              <a:rPr lang="es-MX" dirty="0" smtClean="0"/>
              <a:t> </a:t>
            </a:r>
            <a:r>
              <a:rPr lang="es-MX" dirty="0" err="1" smtClean="0"/>
              <a:t>its</a:t>
            </a:r>
            <a:r>
              <a:rPr lang="es-MX" dirty="0" smtClean="0"/>
              <a:t> </a:t>
            </a:r>
            <a:r>
              <a:rPr lang="es-MX" dirty="0" err="1" smtClean="0"/>
              <a:t>boundaries</a:t>
            </a:r>
            <a:r>
              <a:rPr lang="es-MX" dirty="0" smtClean="0"/>
              <a:t>.</a:t>
            </a:r>
          </a:p>
          <a:p>
            <a:pPr lvl="1"/>
            <a:endParaRPr lang="es-MX" dirty="0" smtClean="0"/>
          </a:p>
          <a:p>
            <a:pPr lvl="1"/>
            <a:r>
              <a:rPr lang="es-MX" dirty="0" err="1" smtClean="0"/>
              <a:t>This</a:t>
            </a:r>
            <a:r>
              <a:rPr lang="es-MX" dirty="0" smtClean="0"/>
              <a:t> </a:t>
            </a:r>
            <a:r>
              <a:rPr lang="es-MX" dirty="0" err="1" smtClean="0"/>
              <a:t>is</a:t>
            </a:r>
            <a:r>
              <a:rPr lang="es-MX" dirty="0" smtClean="0"/>
              <a:t> </a:t>
            </a:r>
            <a:r>
              <a:rPr lang="es-MX" dirty="0" err="1" smtClean="0"/>
              <a:t>often</a:t>
            </a:r>
            <a:r>
              <a:rPr lang="es-MX" dirty="0" smtClean="0"/>
              <a:t> </a:t>
            </a:r>
            <a:r>
              <a:rPr lang="es-MX" dirty="0" err="1" smtClean="0"/>
              <a:t>obtained</a:t>
            </a:r>
            <a:r>
              <a:rPr lang="es-MX" dirty="0" smtClean="0"/>
              <a:t> </a:t>
            </a:r>
            <a:r>
              <a:rPr lang="es-MX" dirty="0" err="1" smtClean="0"/>
              <a:t>by</a:t>
            </a:r>
            <a:r>
              <a:rPr lang="es-MX" dirty="0" smtClean="0"/>
              <a:t> non-</a:t>
            </a:r>
            <a:r>
              <a:rPr lang="es-MX" dirty="0" err="1" smtClean="0"/>
              <a:t>statistical</a:t>
            </a:r>
            <a:r>
              <a:rPr lang="es-MX" dirty="0" smtClean="0"/>
              <a:t> </a:t>
            </a:r>
            <a:r>
              <a:rPr lang="es-MX" dirty="0" err="1" smtClean="0"/>
              <a:t>methods</a:t>
            </a:r>
            <a:r>
              <a:rPr lang="es-MX" dirty="0" smtClean="0"/>
              <a:t>, and </a:t>
            </a:r>
            <a:r>
              <a:rPr lang="es-MX" dirty="0" err="1" smtClean="0"/>
              <a:t>it</a:t>
            </a:r>
            <a:r>
              <a:rPr lang="es-MX" dirty="0" smtClean="0"/>
              <a:t> </a:t>
            </a:r>
            <a:r>
              <a:rPr lang="es-MX" dirty="0" err="1" smtClean="0"/>
              <a:t>is</a:t>
            </a:r>
            <a:r>
              <a:rPr lang="es-MX" dirty="0" smtClean="0"/>
              <a:t> </a:t>
            </a:r>
            <a:r>
              <a:rPr lang="es-MX" dirty="0" err="1" smtClean="0"/>
              <a:t>not</a:t>
            </a:r>
            <a:r>
              <a:rPr lang="es-MX" dirty="0" smtClean="0"/>
              <a:t> </a:t>
            </a:r>
            <a:r>
              <a:rPr lang="es-MX" dirty="0" err="1" smtClean="0"/>
              <a:t>necessarily</a:t>
            </a:r>
            <a:r>
              <a:rPr lang="es-MX" dirty="0" smtClean="0"/>
              <a:t> </a:t>
            </a:r>
            <a:r>
              <a:rPr lang="es-MX" dirty="0" err="1" smtClean="0"/>
              <a:t>solved</a:t>
            </a:r>
            <a:r>
              <a:rPr lang="es-MX" dirty="0" smtClean="0"/>
              <a:t> </a:t>
            </a:r>
            <a:r>
              <a:rPr lang="es-MX" dirty="0" err="1" smtClean="0"/>
              <a:t>by</a:t>
            </a:r>
            <a:r>
              <a:rPr lang="es-MX" dirty="0" smtClean="0"/>
              <a:t> </a:t>
            </a:r>
            <a:r>
              <a:rPr lang="es-MX" dirty="0" err="1" smtClean="0"/>
              <a:t>the</a:t>
            </a:r>
            <a:r>
              <a:rPr lang="es-MX" dirty="0" smtClean="0"/>
              <a:t> experimental </a:t>
            </a:r>
            <a:r>
              <a:rPr lang="es-MX" dirty="0" err="1" smtClean="0"/>
              <a:t>paradigm</a:t>
            </a:r>
            <a:r>
              <a:rPr lang="es-MX" dirty="0" smtClean="0"/>
              <a:t>/</a:t>
            </a:r>
            <a:r>
              <a:rPr lang="es-MX" dirty="0" err="1" smtClean="0"/>
              <a:t>design</a:t>
            </a:r>
            <a:r>
              <a:rPr lang="es-MX" dirty="0" smtClean="0"/>
              <a:t>.</a:t>
            </a:r>
          </a:p>
          <a:p>
            <a:pPr lvl="2"/>
            <a:r>
              <a:rPr lang="es-MX" dirty="0" err="1" smtClean="0"/>
              <a:t>Several</a:t>
            </a:r>
            <a:r>
              <a:rPr lang="es-MX" dirty="0" smtClean="0"/>
              <a:t> </a:t>
            </a:r>
            <a:r>
              <a:rPr lang="es-MX" dirty="0" err="1" smtClean="0"/>
              <a:t>experts</a:t>
            </a:r>
            <a:r>
              <a:rPr lang="es-MX" dirty="0" smtClean="0"/>
              <a:t> decide </a:t>
            </a:r>
            <a:r>
              <a:rPr lang="es-MX" dirty="0" err="1" smtClean="0"/>
              <a:t>on</a:t>
            </a:r>
            <a:r>
              <a:rPr lang="es-MX" dirty="0" smtClean="0"/>
              <a:t> </a:t>
            </a:r>
            <a:r>
              <a:rPr lang="es-MX" dirty="0" err="1" smtClean="0"/>
              <a:t>whether</a:t>
            </a:r>
            <a:r>
              <a:rPr lang="es-MX" dirty="0" smtClean="0"/>
              <a:t> </a:t>
            </a:r>
            <a:r>
              <a:rPr lang="es-MX" dirty="0" err="1" smtClean="0"/>
              <a:t>the</a:t>
            </a:r>
            <a:r>
              <a:rPr lang="es-MX" dirty="0" smtClean="0"/>
              <a:t> </a:t>
            </a:r>
            <a:r>
              <a:rPr lang="es-MX" dirty="0" err="1" smtClean="0"/>
              <a:t>observations</a:t>
            </a:r>
            <a:r>
              <a:rPr lang="es-MX" dirty="0" smtClean="0"/>
              <a:t> are </a:t>
            </a:r>
            <a:r>
              <a:rPr lang="es-MX" dirty="0" err="1" smtClean="0"/>
              <a:t>representative</a:t>
            </a:r>
            <a:r>
              <a:rPr lang="es-MX" dirty="0" smtClean="0"/>
              <a:t> of </a:t>
            </a:r>
            <a:r>
              <a:rPr lang="es-MX" dirty="0" err="1" smtClean="0"/>
              <a:t>the</a:t>
            </a:r>
            <a:r>
              <a:rPr lang="es-MX" dirty="0" smtClean="0"/>
              <a:t> target </a:t>
            </a:r>
            <a:r>
              <a:rPr lang="es-MX" dirty="0" err="1" smtClean="0"/>
              <a:t>universe</a:t>
            </a:r>
            <a:r>
              <a:rPr lang="es-MX" dirty="0" smtClean="0"/>
              <a:t> </a:t>
            </a:r>
            <a:r>
              <a:rPr lang="es-MX" dirty="0" err="1" smtClean="0"/>
              <a:t>or</a:t>
            </a:r>
            <a:r>
              <a:rPr lang="es-MX" dirty="0" smtClean="0"/>
              <a:t> </a:t>
            </a:r>
            <a:r>
              <a:rPr lang="es-MX" dirty="0" err="1" smtClean="0"/>
              <a:t>population</a:t>
            </a:r>
            <a:r>
              <a:rPr lang="es-MX" dirty="0" smtClean="0"/>
              <a:t>.</a:t>
            </a:r>
          </a:p>
          <a:p>
            <a:pPr lvl="2"/>
            <a:r>
              <a:rPr lang="es-MX" dirty="0" smtClean="0"/>
              <a:t>¡</a:t>
            </a:r>
            <a:r>
              <a:rPr lang="es-MX" dirty="0" err="1" smtClean="0"/>
              <a:t>Watch</a:t>
            </a:r>
            <a:r>
              <a:rPr lang="es-MX" dirty="0" smtClean="0"/>
              <a:t> </a:t>
            </a:r>
            <a:r>
              <a:rPr lang="es-MX" dirty="0" err="1" smtClean="0"/>
              <a:t>out</a:t>
            </a:r>
            <a:r>
              <a:rPr lang="es-MX" dirty="0" smtClean="0"/>
              <a:t>! </a:t>
            </a:r>
            <a:r>
              <a:rPr lang="es-MX" dirty="0" err="1" smtClean="0"/>
              <a:t>Experts</a:t>
            </a:r>
            <a:r>
              <a:rPr lang="es-MX" dirty="0" smtClean="0"/>
              <a:t> </a:t>
            </a:r>
            <a:r>
              <a:rPr lang="es-MX" dirty="0" err="1" smtClean="0"/>
              <a:t>may</a:t>
            </a:r>
            <a:r>
              <a:rPr lang="es-MX" dirty="0" smtClean="0"/>
              <a:t> </a:t>
            </a:r>
            <a:r>
              <a:rPr lang="es-MX" dirty="0" err="1" smtClean="0"/>
              <a:t>still</a:t>
            </a:r>
            <a:r>
              <a:rPr lang="es-MX" dirty="0" smtClean="0"/>
              <a:t> </a:t>
            </a:r>
            <a:r>
              <a:rPr lang="es-MX" dirty="0" err="1" smtClean="0"/>
              <a:t>be</a:t>
            </a:r>
            <a:r>
              <a:rPr lang="es-MX" dirty="0" smtClean="0"/>
              <a:t> </a:t>
            </a:r>
            <a:r>
              <a:rPr lang="es-MX" dirty="0" err="1" smtClean="0"/>
              <a:t>wrong</a:t>
            </a:r>
            <a:r>
              <a:rPr lang="es-MX" dirty="0" smtClean="0"/>
              <a:t> …</a:t>
            </a:r>
            <a:endParaRPr lang="en-GB" dirty="0" smtClean="0"/>
          </a:p>
          <a:p>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41</a:t>
            </a:fld>
            <a:endParaRPr lang="es-E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fontScale="85000" lnSpcReduction="20000"/>
          </a:bodyPr>
          <a:lstStyle/>
          <a:p>
            <a:r>
              <a:rPr lang="es-MX" b="1" dirty="0" err="1" smtClean="0">
                <a:solidFill>
                  <a:srgbClr val="FF0000"/>
                </a:solidFill>
              </a:rPr>
              <a:t>Face</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MX" dirty="0" err="1" smtClean="0"/>
              <a:t>Degree</a:t>
            </a:r>
            <a:r>
              <a:rPr lang="es-MX" dirty="0" smtClean="0"/>
              <a:t> </a:t>
            </a:r>
            <a:r>
              <a:rPr lang="es-MX" dirty="0" err="1" smtClean="0"/>
              <a:t>to</a:t>
            </a:r>
            <a:r>
              <a:rPr lang="es-MX" dirty="0" smtClean="0"/>
              <a:t> </a:t>
            </a:r>
            <a:r>
              <a:rPr lang="es-MX" dirty="0" err="1" smtClean="0"/>
              <a:t>which</a:t>
            </a:r>
            <a:r>
              <a:rPr lang="es-MX" dirty="0" smtClean="0"/>
              <a:t> a </a:t>
            </a:r>
            <a:r>
              <a:rPr lang="es-MX" dirty="0" err="1" smtClean="0"/>
              <a:t>metric</a:t>
            </a:r>
            <a:r>
              <a:rPr lang="es-MX" dirty="0" smtClean="0"/>
              <a:t> </a:t>
            </a:r>
            <a:r>
              <a:rPr lang="es-MX" dirty="0" err="1" smtClean="0"/>
              <a:t>or</a:t>
            </a:r>
            <a:r>
              <a:rPr lang="es-MX" dirty="0" smtClean="0"/>
              <a:t> </a:t>
            </a:r>
            <a:r>
              <a:rPr lang="es-MX" dirty="0" err="1" smtClean="0"/>
              <a:t>model</a:t>
            </a:r>
            <a:r>
              <a:rPr lang="es-MX" dirty="0" smtClean="0"/>
              <a:t> </a:t>
            </a:r>
            <a:r>
              <a:rPr lang="es-MX" dirty="0" err="1" smtClean="0"/>
              <a:t>appears</a:t>
            </a:r>
            <a:r>
              <a:rPr lang="es-MX" dirty="0" smtClean="0"/>
              <a:t> </a:t>
            </a:r>
            <a:r>
              <a:rPr lang="es-MX" dirty="0" err="1" smtClean="0"/>
              <a:t>to</a:t>
            </a:r>
            <a:r>
              <a:rPr lang="es-MX" dirty="0" smtClean="0"/>
              <a:t> </a:t>
            </a:r>
            <a:r>
              <a:rPr lang="es-MX" dirty="0" err="1" smtClean="0"/>
              <a:t>be</a:t>
            </a:r>
            <a:r>
              <a:rPr lang="es-MX" dirty="0" smtClean="0"/>
              <a:t> </a:t>
            </a:r>
            <a:r>
              <a:rPr lang="es-MX" dirty="0" err="1" smtClean="0"/>
              <a:t>measuring</a:t>
            </a:r>
            <a:r>
              <a:rPr lang="es-MX" dirty="0" smtClean="0"/>
              <a:t> </a:t>
            </a:r>
            <a:r>
              <a:rPr lang="es-MX" dirty="0" err="1" smtClean="0"/>
              <a:t>the</a:t>
            </a:r>
            <a:r>
              <a:rPr lang="es-MX" dirty="0" smtClean="0"/>
              <a:t> </a:t>
            </a:r>
            <a:r>
              <a:rPr lang="es-MX" dirty="0" err="1" smtClean="0"/>
              <a:t>construct</a:t>
            </a:r>
            <a:r>
              <a:rPr lang="es-MX" dirty="0" smtClean="0"/>
              <a:t> </a:t>
            </a:r>
            <a:r>
              <a:rPr lang="es-MX" dirty="0" err="1" smtClean="0"/>
              <a:t>or</a:t>
            </a:r>
            <a:r>
              <a:rPr lang="es-MX" dirty="0" smtClean="0"/>
              <a:t> </a:t>
            </a:r>
            <a:r>
              <a:rPr lang="es-MX" dirty="0" err="1" smtClean="0"/>
              <a:t>phenomenon</a:t>
            </a:r>
            <a:r>
              <a:rPr lang="es-MX" dirty="0" smtClean="0"/>
              <a:t>. </a:t>
            </a:r>
          </a:p>
          <a:p>
            <a:pPr lvl="1"/>
            <a:endParaRPr lang="es-MX" dirty="0" smtClean="0"/>
          </a:p>
          <a:p>
            <a:pPr lvl="1"/>
            <a:r>
              <a:rPr lang="es-MX" dirty="0" err="1" smtClean="0"/>
              <a:t>Face</a:t>
            </a:r>
            <a:r>
              <a:rPr lang="es-MX" dirty="0" smtClean="0"/>
              <a:t> </a:t>
            </a:r>
            <a:r>
              <a:rPr lang="es-MX" dirty="0" err="1" smtClean="0"/>
              <a:t>validity</a:t>
            </a:r>
            <a:r>
              <a:rPr lang="es-MX" dirty="0" smtClean="0"/>
              <a:t> </a:t>
            </a:r>
            <a:r>
              <a:rPr lang="es-MX" dirty="0" err="1" smtClean="0"/>
              <a:t>is</a:t>
            </a:r>
            <a:r>
              <a:rPr lang="es-MX" dirty="0" smtClean="0"/>
              <a:t> </a:t>
            </a:r>
            <a:r>
              <a:rPr lang="es-MX" dirty="0" err="1" smtClean="0"/>
              <a:t>only</a:t>
            </a:r>
            <a:r>
              <a:rPr lang="es-MX" dirty="0" smtClean="0"/>
              <a:t> </a:t>
            </a:r>
            <a:r>
              <a:rPr lang="es-MX" dirty="0" err="1" smtClean="0"/>
              <a:t>the</a:t>
            </a:r>
            <a:r>
              <a:rPr lang="es-MX" dirty="0" smtClean="0"/>
              <a:t> </a:t>
            </a:r>
            <a:r>
              <a:rPr lang="es-MX" dirty="0" err="1" smtClean="0"/>
              <a:t>entrance</a:t>
            </a:r>
            <a:r>
              <a:rPr lang="es-MX" dirty="0" smtClean="0"/>
              <a:t> </a:t>
            </a:r>
            <a:r>
              <a:rPr lang="es-MX" dirty="0" err="1" smtClean="0"/>
              <a:t>point</a:t>
            </a:r>
            <a:r>
              <a:rPr lang="es-MX" dirty="0" smtClean="0"/>
              <a:t> </a:t>
            </a:r>
            <a:r>
              <a:rPr lang="es-MX" dirty="0" err="1" smtClean="0"/>
              <a:t>to</a:t>
            </a:r>
            <a:r>
              <a:rPr lang="es-MX" dirty="0" smtClean="0"/>
              <a:t> </a:t>
            </a:r>
            <a:r>
              <a:rPr lang="es-MX" dirty="0" err="1" smtClean="0"/>
              <a:t>the</a:t>
            </a:r>
            <a:r>
              <a:rPr lang="es-MX" dirty="0" smtClean="0"/>
              <a:t> </a:t>
            </a:r>
            <a:r>
              <a:rPr lang="es-MX" dirty="0" err="1" smtClean="0"/>
              <a:t>content</a:t>
            </a:r>
            <a:r>
              <a:rPr lang="es-MX" dirty="0" smtClean="0"/>
              <a:t> </a:t>
            </a:r>
            <a:r>
              <a:rPr lang="es-MX" dirty="0" err="1" smtClean="0"/>
              <a:t>validity</a:t>
            </a:r>
            <a:r>
              <a:rPr lang="es-MX" dirty="0" smtClean="0"/>
              <a:t>. </a:t>
            </a:r>
            <a:r>
              <a:rPr lang="es-MX" dirty="0" err="1" smtClean="0"/>
              <a:t>It</a:t>
            </a:r>
            <a:r>
              <a:rPr lang="es-MX" dirty="0" smtClean="0"/>
              <a:t> </a:t>
            </a:r>
            <a:r>
              <a:rPr lang="es-MX" dirty="0" err="1" smtClean="0"/>
              <a:t>does</a:t>
            </a:r>
            <a:r>
              <a:rPr lang="es-MX" dirty="0" smtClean="0"/>
              <a:t> </a:t>
            </a:r>
            <a:r>
              <a:rPr lang="es-MX" dirty="0" err="1" smtClean="0"/>
              <a:t>not</a:t>
            </a:r>
            <a:r>
              <a:rPr lang="es-MX" dirty="0" smtClean="0"/>
              <a:t> </a:t>
            </a:r>
            <a:r>
              <a:rPr lang="es-MX" dirty="0" err="1" smtClean="0"/>
              <a:t>guarantee</a:t>
            </a:r>
            <a:r>
              <a:rPr lang="es-MX" dirty="0" smtClean="0"/>
              <a:t> </a:t>
            </a:r>
            <a:r>
              <a:rPr lang="es-MX" dirty="0" err="1" smtClean="0"/>
              <a:t>that</a:t>
            </a:r>
            <a:r>
              <a:rPr lang="es-MX" dirty="0" smtClean="0"/>
              <a:t> </a:t>
            </a:r>
            <a:r>
              <a:rPr lang="es-MX" dirty="0" err="1" smtClean="0"/>
              <a:t>you</a:t>
            </a:r>
            <a:r>
              <a:rPr lang="es-MX" dirty="0" smtClean="0"/>
              <a:t> are </a:t>
            </a:r>
            <a:r>
              <a:rPr lang="es-MX" dirty="0" err="1" smtClean="0"/>
              <a:t>really</a:t>
            </a:r>
            <a:r>
              <a:rPr lang="es-MX" dirty="0" smtClean="0"/>
              <a:t> </a:t>
            </a:r>
            <a:r>
              <a:rPr lang="es-MX" dirty="0" err="1" smtClean="0"/>
              <a:t>measuring</a:t>
            </a:r>
            <a:r>
              <a:rPr lang="es-MX" dirty="0" smtClean="0"/>
              <a:t> </a:t>
            </a:r>
            <a:r>
              <a:rPr lang="es-MX" dirty="0" err="1" smtClean="0"/>
              <a:t>the</a:t>
            </a:r>
            <a:r>
              <a:rPr lang="es-MX" dirty="0" smtClean="0"/>
              <a:t> </a:t>
            </a:r>
            <a:r>
              <a:rPr lang="es-MX" dirty="0" err="1" smtClean="0"/>
              <a:t>phenomenon</a:t>
            </a:r>
            <a:r>
              <a:rPr lang="es-MX" dirty="0" smtClean="0"/>
              <a:t>..</a:t>
            </a:r>
          </a:p>
          <a:p>
            <a:pPr lvl="1"/>
            <a:endParaRPr lang="es-MX" dirty="0" smtClean="0"/>
          </a:p>
          <a:p>
            <a:pPr lvl="1"/>
            <a:r>
              <a:rPr lang="es-MX" dirty="0" err="1" smtClean="0"/>
              <a:t>It</a:t>
            </a:r>
            <a:r>
              <a:rPr lang="es-MX" dirty="0" smtClean="0"/>
              <a:t> </a:t>
            </a:r>
            <a:r>
              <a:rPr lang="es-MX" dirty="0" err="1" smtClean="0"/>
              <a:t>often</a:t>
            </a:r>
            <a:r>
              <a:rPr lang="es-MX" dirty="0" smtClean="0"/>
              <a:t> </a:t>
            </a:r>
            <a:r>
              <a:rPr lang="es-MX" dirty="0" err="1" smtClean="0"/>
              <a:t>incorporates</a:t>
            </a:r>
            <a:r>
              <a:rPr lang="es-MX" dirty="0" smtClean="0"/>
              <a:t> a </a:t>
            </a:r>
            <a:r>
              <a:rPr lang="es-MX" dirty="0" err="1" smtClean="0">
                <a:solidFill>
                  <a:srgbClr val="00B050"/>
                </a:solidFill>
              </a:rPr>
              <a:t>subjective</a:t>
            </a:r>
            <a:r>
              <a:rPr lang="es-MX" dirty="0" smtClean="0"/>
              <a:t> load </a:t>
            </a:r>
            <a:r>
              <a:rPr lang="es-MX" dirty="0" err="1" smtClean="0"/>
              <a:t>from</a:t>
            </a:r>
            <a:r>
              <a:rPr lang="es-MX" dirty="0" smtClean="0"/>
              <a:t> </a:t>
            </a:r>
            <a:r>
              <a:rPr lang="es-MX" dirty="0" err="1" smtClean="0"/>
              <a:t>expert</a:t>
            </a:r>
            <a:r>
              <a:rPr lang="es-MX" dirty="0" smtClean="0"/>
              <a:t>/s</a:t>
            </a:r>
          </a:p>
          <a:p>
            <a:pPr lvl="2"/>
            <a:r>
              <a:rPr lang="es-MX" dirty="0" smtClean="0"/>
              <a:t>NOTE: </a:t>
            </a:r>
            <a:r>
              <a:rPr lang="es-MX" dirty="0" err="1" smtClean="0"/>
              <a:t>It</a:t>
            </a:r>
            <a:r>
              <a:rPr lang="es-MX" dirty="0" smtClean="0"/>
              <a:t> has </a:t>
            </a:r>
            <a:r>
              <a:rPr lang="es-MX" dirty="0" err="1" smtClean="0"/>
              <a:t>been</a:t>
            </a:r>
            <a:r>
              <a:rPr lang="es-MX" dirty="0" smtClean="0"/>
              <a:t> </a:t>
            </a:r>
            <a:r>
              <a:rPr lang="es-MX" dirty="0" err="1" smtClean="0"/>
              <a:t>suggested</a:t>
            </a:r>
            <a:r>
              <a:rPr lang="es-MX" dirty="0" smtClean="0"/>
              <a:t> </a:t>
            </a:r>
            <a:r>
              <a:rPr lang="es-MX" dirty="0" err="1" smtClean="0"/>
              <a:t>that</a:t>
            </a:r>
            <a:r>
              <a:rPr lang="es-MX" dirty="0" smtClean="0"/>
              <a:t> </a:t>
            </a:r>
            <a:r>
              <a:rPr lang="es-MX" dirty="0" err="1" smtClean="0"/>
              <a:t>face</a:t>
            </a:r>
            <a:r>
              <a:rPr lang="es-MX" dirty="0" smtClean="0"/>
              <a:t> </a:t>
            </a:r>
            <a:r>
              <a:rPr lang="es-MX" dirty="0" err="1" smtClean="0"/>
              <a:t>validity</a:t>
            </a:r>
            <a:r>
              <a:rPr lang="es-MX" dirty="0" smtClean="0"/>
              <a:t> </a:t>
            </a:r>
            <a:r>
              <a:rPr lang="es-MX" dirty="0" err="1" smtClean="0"/>
              <a:t>should</a:t>
            </a:r>
            <a:r>
              <a:rPr lang="es-MX" dirty="0" smtClean="0"/>
              <a:t> </a:t>
            </a:r>
            <a:r>
              <a:rPr lang="es-MX" dirty="0" err="1" smtClean="0"/>
              <a:t>be</a:t>
            </a:r>
            <a:r>
              <a:rPr lang="es-MX" dirty="0" smtClean="0"/>
              <a:t> </a:t>
            </a:r>
            <a:r>
              <a:rPr lang="es-MX" dirty="0" err="1" smtClean="0"/>
              <a:t>expressed</a:t>
            </a:r>
            <a:r>
              <a:rPr lang="es-MX" dirty="0" smtClean="0"/>
              <a:t> </a:t>
            </a:r>
            <a:r>
              <a:rPr lang="es-MX" dirty="0" err="1" smtClean="0"/>
              <a:t>or</a:t>
            </a:r>
            <a:r>
              <a:rPr lang="es-MX" dirty="0" smtClean="0"/>
              <a:t> </a:t>
            </a:r>
            <a:r>
              <a:rPr lang="es-MX" dirty="0" err="1" smtClean="0"/>
              <a:t>agreed</a:t>
            </a:r>
            <a:r>
              <a:rPr lang="es-MX" dirty="0" smtClean="0"/>
              <a:t> </a:t>
            </a:r>
            <a:r>
              <a:rPr lang="es-MX" dirty="0" err="1" smtClean="0"/>
              <a:t>specifically</a:t>
            </a:r>
            <a:r>
              <a:rPr lang="es-MX" dirty="0" smtClean="0"/>
              <a:t> </a:t>
            </a:r>
            <a:r>
              <a:rPr lang="es-MX" dirty="0" err="1" smtClean="0"/>
              <a:t>by</a:t>
            </a:r>
            <a:r>
              <a:rPr lang="es-MX" dirty="0" smtClean="0"/>
              <a:t> non-</a:t>
            </a:r>
            <a:r>
              <a:rPr lang="es-MX" dirty="0" err="1" smtClean="0"/>
              <a:t>experts</a:t>
            </a:r>
            <a:r>
              <a:rPr lang="es-MX" dirty="0" smtClean="0"/>
              <a:t> </a:t>
            </a:r>
            <a:r>
              <a:rPr lang="es-MX" dirty="0" err="1" smtClean="0"/>
              <a:t>rather</a:t>
            </a:r>
            <a:r>
              <a:rPr lang="es-MX" dirty="0" smtClean="0"/>
              <a:t> </a:t>
            </a:r>
            <a:r>
              <a:rPr lang="es-MX" dirty="0" err="1" smtClean="0"/>
              <a:t>than</a:t>
            </a:r>
            <a:r>
              <a:rPr lang="es-MX" dirty="0" smtClean="0"/>
              <a:t> </a:t>
            </a:r>
            <a:r>
              <a:rPr lang="es-MX" dirty="0" err="1" smtClean="0"/>
              <a:t>experts</a:t>
            </a:r>
            <a:r>
              <a:rPr lang="es-MX" dirty="0" smtClean="0"/>
              <a:t>.</a:t>
            </a:r>
          </a:p>
          <a:p>
            <a:pPr lvl="3"/>
            <a:r>
              <a:rPr lang="en-GB" dirty="0" smtClean="0"/>
              <a:t>[Holden, Ronald B. (2010). "Face validity". In Weiner, Irving B.; </a:t>
            </a:r>
            <a:r>
              <a:rPr lang="en-GB" dirty="0" err="1" smtClean="0"/>
              <a:t>Craighead</a:t>
            </a:r>
            <a:r>
              <a:rPr lang="en-GB" dirty="0" smtClean="0"/>
              <a:t>, W. Edward. The </a:t>
            </a:r>
            <a:r>
              <a:rPr lang="en-GB" dirty="0" err="1" smtClean="0"/>
              <a:t>Corsini</a:t>
            </a:r>
            <a:r>
              <a:rPr lang="en-GB" dirty="0" smtClean="0"/>
              <a:t> </a:t>
            </a:r>
            <a:r>
              <a:rPr lang="en-GB" dirty="0" err="1" smtClean="0"/>
              <a:t>Encyclopedia</a:t>
            </a:r>
            <a:r>
              <a:rPr lang="en-GB" dirty="0" smtClean="0"/>
              <a:t> of Psychology (4th ed.). Hoboken, NJ: Wiley. pp. 637–638.]</a:t>
            </a:r>
          </a:p>
          <a:p>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42</a:t>
            </a:fld>
            <a:endParaRPr lang="es-E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a:bodyPr>
          <a:lstStyle/>
          <a:p>
            <a:r>
              <a:rPr lang="es-MX" b="1" dirty="0" err="1" smtClean="0">
                <a:solidFill>
                  <a:srgbClr val="FF0000"/>
                </a:solidFill>
              </a:rPr>
              <a:t>Representation</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MX" dirty="0" err="1" smtClean="0"/>
              <a:t>Limits</a:t>
            </a:r>
            <a:r>
              <a:rPr lang="es-MX" dirty="0" smtClean="0"/>
              <a:t> of </a:t>
            </a:r>
            <a:r>
              <a:rPr lang="es-MX" dirty="0" err="1" smtClean="0"/>
              <a:t>the</a:t>
            </a:r>
            <a:r>
              <a:rPr lang="es-MX" dirty="0" smtClean="0"/>
              <a:t> </a:t>
            </a:r>
            <a:r>
              <a:rPr lang="es-MX" dirty="0" err="1" smtClean="0"/>
              <a:t>conversion</a:t>
            </a:r>
            <a:r>
              <a:rPr lang="es-MX" dirty="0" smtClean="0"/>
              <a:t> </a:t>
            </a:r>
            <a:r>
              <a:rPr lang="es-MX" dirty="0" err="1" smtClean="0"/>
              <a:t>from</a:t>
            </a:r>
            <a:r>
              <a:rPr lang="es-MX" dirty="0" smtClean="0"/>
              <a:t> a </a:t>
            </a:r>
            <a:r>
              <a:rPr lang="es-MX" dirty="0" err="1" smtClean="0"/>
              <a:t>theoretical</a:t>
            </a:r>
            <a:r>
              <a:rPr lang="es-MX" dirty="0" smtClean="0"/>
              <a:t> </a:t>
            </a:r>
            <a:r>
              <a:rPr lang="es-MX" dirty="0" err="1" smtClean="0"/>
              <a:t>construct</a:t>
            </a:r>
            <a:r>
              <a:rPr lang="es-MX" dirty="0" smtClean="0"/>
              <a:t> </a:t>
            </a:r>
            <a:r>
              <a:rPr lang="es-MX" dirty="0" err="1" smtClean="0"/>
              <a:t>to</a:t>
            </a:r>
            <a:r>
              <a:rPr lang="es-MX" dirty="0" smtClean="0"/>
              <a:t> a </a:t>
            </a:r>
            <a:r>
              <a:rPr lang="es-MX" dirty="0" err="1" smtClean="0"/>
              <a:t>practical</a:t>
            </a:r>
            <a:r>
              <a:rPr lang="es-MX" dirty="0" smtClean="0"/>
              <a:t> </a:t>
            </a:r>
            <a:r>
              <a:rPr lang="es-MX" dirty="0" err="1" smtClean="0"/>
              <a:t>specific</a:t>
            </a:r>
            <a:r>
              <a:rPr lang="es-MX" dirty="0" smtClean="0"/>
              <a:t> </a:t>
            </a:r>
            <a:r>
              <a:rPr lang="es-MX" dirty="0" err="1" smtClean="0"/>
              <a:t>metric</a:t>
            </a:r>
            <a:r>
              <a:rPr lang="es-MX" dirty="0" smtClean="0"/>
              <a:t> </a:t>
            </a:r>
            <a:r>
              <a:rPr lang="es-MX" dirty="0" err="1" smtClean="0"/>
              <a:t>or</a:t>
            </a:r>
            <a:r>
              <a:rPr lang="es-MX" dirty="0" smtClean="0"/>
              <a:t> </a:t>
            </a:r>
            <a:r>
              <a:rPr lang="es-MX" dirty="0" err="1" smtClean="0"/>
              <a:t>model</a:t>
            </a:r>
            <a:r>
              <a:rPr lang="es-MX" dirty="0" smtClean="0"/>
              <a:t>.</a:t>
            </a:r>
          </a:p>
          <a:p>
            <a:pPr lvl="1"/>
            <a:endParaRPr lang="es-MX" dirty="0" smtClean="0"/>
          </a:p>
          <a:p>
            <a:pPr lvl="1"/>
            <a:r>
              <a:rPr lang="es-MX" dirty="0" err="1" smtClean="0"/>
              <a:t>Representation</a:t>
            </a:r>
            <a:r>
              <a:rPr lang="es-MX" dirty="0" smtClean="0"/>
              <a:t> </a:t>
            </a:r>
            <a:r>
              <a:rPr lang="es-MX" dirty="0" err="1" smtClean="0"/>
              <a:t>validity</a:t>
            </a:r>
            <a:r>
              <a:rPr lang="es-MX" dirty="0" smtClean="0"/>
              <a:t> </a:t>
            </a:r>
            <a:r>
              <a:rPr lang="es-MX" dirty="0" err="1" smtClean="0"/>
              <a:t>is</a:t>
            </a:r>
            <a:r>
              <a:rPr lang="es-MX" dirty="0" smtClean="0"/>
              <a:t> a </a:t>
            </a:r>
            <a:r>
              <a:rPr lang="es-MX" dirty="0" err="1" smtClean="0"/>
              <a:t>measure</a:t>
            </a:r>
            <a:r>
              <a:rPr lang="es-MX" dirty="0" smtClean="0"/>
              <a:t> of </a:t>
            </a:r>
            <a:r>
              <a:rPr lang="es-MX" dirty="0" err="1" smtClean="0"/>
              <a:t>abstraction</a:t>
            </a:r>
            <a:r>
              <a:rPr lang="es-MX" dirty="0" smtClean="0"/>
              <a:t>; </a:t>
            </a:r>
            <a:r>
              <a:rPr lang="es-MX" dirty="0" err="1" smtClean="0"/>
              <a:t>how</a:t>
            </a:r>
            <a:r>
              <a:rPr lang="es-MX" dirty="0" smtClean="0"/>
              <a:t> </a:t>
            </a:r>
            <a:r>
              <a:rPr lang="es-MX" dirty="0" err="1" smtClean="0"/>
              <a:t>feasible</a:t>
            </a:r>
            <a:r>
              <a:rPr lang="es-MX" dirty="0" smtClean="0"/>
              <a:t> </a:t>
            </a:r>
            <a:r>
              <a:rPr lang="es-MX" dirty="0" err="1" smtClean="0"/>
              <a:t>is</a:t>
            </a:r>
            <a:r>
              <a:rPr lang="es-MX" dirty="0" smtClean="0"/>
              <a:t> </a:t>
            </a:r>
            <a:r>
              <a:rPr lang="es-MX" dirty="0" err="1" smtClean="0"/>
              <a:t>the</a:t>
            </a:r>
            <a:r>
              <a:rPr lang="es-MX" dirty="0" smtClean="0"/>
              <a:t> </a:t>
            </a:r>
            <a:r>
              <a:rPr lang="es-MX" dirty="0" err="1" smtClean="0"/>
              <a:t>model</a:t>
            </a:r>
            <a:r>
              <a:rPr lang="es-MX" dirty="0" smtClean="0"/>
              <a:t> as a </a:t>
            </a:r>
            <a:r>
              <a:rPr lang="es-MX" dirty="0" err="1" smtClean="0"/>
              <a:t>surrogate</a:t>
            </a:r>
            <a:r>
              <a:rPr lang="es-MX" dirty="0" smtClean="0"/>
              <a:t> of </a:t>
            </a:r>
            <a:r>
              <a:rPr lang="es-MX" dirty="0" err="1" smtClean="0"/>
              <a:t>the</a:t>
            </a:r>
            <a:r>
              <a:rPr lang="es-MX" dirty="0" smtClean="0"/>
              <a:t> </a:t>
            </a:r>
            <a:r>
              <a:rPr lang="es-MX" dirty="0" err="1" smtClean="0"/>
              <a:t>theoretical</a:t>
            </a:r>
            <a:r>
              <a:rPr lang="es-MX" dirty="0" smtClean="0"/>
              <a:t> </a:t>
            </a:r>
            <a:r>
              <a:rPr lang="es-MX" dirty="0" err="1" smtClean="0"/>
              <a:t>construct</a:t>
            </a:r>
            <a:r>
              <a:rPr lang="es-MX" dirty="0" smtClean="0"/>
              <a:t>?</a:t>
            </a:r>
          </a:p>
          <a:p>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43</a:t>
            </a:fld>
            <a:endParaRPr lang="es-E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lnSpcReduction="10000"/>
          </a:bodyPr>
          <a:lstStyle/>
          <a:p>
            <a:r>
              <a:rPr lang="es-MX" b="1" dirty="0" err="1" smtClean="0">
                <a:solidFill>
                  <a:srgbClr val="FF0000"/>
                </a:solidFill>
              </a:rPr>
              <a:t>Intrinsic</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MX" dirty="0" smtClean="0"/>
              <a:t>(</a:t>
            </a:r>
            <a:r>
              <a:rPr lang="es-MX" dirty="0" err="1" smtClean="0"/>
              <a:t>Cor</a:t>
            </a:r>
            <a:r>
              <a:rPr lang="es-MX" dirty="0" smtClean="0"/>
              <a:t>-)</a:t>
            </a:r>
            <a:r>
              <a:rPr lang="es-MX" dirty="0" err="1" smtClean="0"/>
              <a:t>relation</a:t>
            </a:r>
            <a:r>
              <a:rPr lang="es-MX" dirty="0" smtClean="0"/>
              <a:t> </a:t>
            </a:r>
            <a:r>
              <a:rPr lang="es-MX" dirty="0" err="1" smtClean="0"/>
              <a:t>with</a:t>
            </a:r>
            <a:r>
              <a:rPr lang="es-MX" dirty="0" smtClean="0"/>
              <a:t> a </a:t>
            </a:r>
            <a:r>
              <a:rPr lang="es-MX" dirty="0" err="1" smtClean="0"/>
              <a:t>criterion</a:t>
            </a:r>
            <a:r>
              <a:rPr lang="es-MX" dirty="0" smtClean="0"/>
              <a:t> (</a:t>
            </a:r>
            <a:r>
              <a:rPr lang="es-MX" dirty="0" err="1" smtClean="0"/>
              <a:t>expert</a:t>
            </a:r>
            <a:r>
              <a:rPr lang="es-MX" dirty="0" smtClean="0"/>
              <a:t>) </a:t>
            </a:r>
            <a:r>
              <a:rPr lang="es-MX" dirty="0" err="1" smtClean="0"/>
              <a:t>that</a:t>
            </a:r>
            <a:r>
              <a:rPr lang="es-MX" dirty="0" smtClean="0"/>
              <a:t> has </a:t>
            </a:r>
            <a:r>
              <a:rPr lang="es-MX" dirty="0" err="1" smtClean="0"/>
              <a:t>been</a:t>
            </a:r>
            <a:r>
              <a:rPr lang="es-MX" dirty="0" smtClean="0"/>
              <a:t> </a:t>
            </a:r>
            <a:r>
              <a:rPr lang="es-MX" dirty="0" err="1" smtClean="0"/>
              <a:t>accepted</a:t>
            </a:r>
            <a:r>
              <a:rPr lang="es-MX" dirty="0" smtClean="0"/>
              <a:t> as </a:t>
            </a:r>
            <a:r>
              <a:rPr lang="es-MX" dirty="0" err="1" smtClean="0"/>
              <a:t>correct</a:t>
            </a:r>
            <a:r>
              <a:rPr lang="es-MX" dirty="0" smtClean="0"/>
              <a:t>. [</a:t>
            </a:r>
            <a:r>
              <a:rPr lang="es-MX" dirty="0" err="1" smtClean="0"/>
              <a:t>Gulliksen</a:t>
            </a:r>
            <a:r>
              <a:rPr lang="es-MX" dirty="0" smtClean="0"/>
              <a:t> (1950) American </a:t>
            </a:r>
            <a:r>
              <a:rPr lang="es-MX" dirty="0" err="1" smtClean="0"/>
              <a:t>Psychologist</a:t>
            </a:r>
            <a:r>
              <a:rPr lang="es-MX" dirty="0" smtClean="0"/>
              <a:t>, 5(10):511-517]</a:t>
            </a:r>
          </a:p>
          <a:p>
            <a:pPr lvl="1"/>
            <a:endParaRPr lang="es-MX" dirty="0" smtClean="0"/>
          </a:p>
          <a:p>
            <a:pPr lvl="1"/>
            <a:r>
              <a:rPr lang="es-MX" dirty="0" err="1" smtClean="0"/>
              <a:t>Closely</a:t>
            </a:r>
            <a:r>
              <a:rPr lang="es-MX" dirty="0" smtClean="0"/>
              <a:t> </a:t>
            </a:r>
            <a:r>
              <a:rPr lang="es-MX" dirty="0" err="1" smtClean="0"/>
              <a:t>related</a:t>
            </a:r>
            <a:r>
              <a:rPr lang="es-MX" dirty="0" smtClean="0"/>
              <a:t> </a:t>
            </a:r>
            <a:r>
              <a:rPr lang="es-MX" dirty="0" err="1" smtClean="0"/>
              <a:t>to</a:t>
            </a:r>
            <a:r>
              <a:rPr lang="es-MX" dirty="0" smtClean="0"/>
              <a:t> </a:t>
            </a:r>
            <a:r>
              <a:rPr lang="es-MX" dirty="0" err="1" smtClean="0"/>
              <a:t>face</a:t>
            </a:r>
            <a:r>
              <a:rPr lang="es-MX" dirty="0" smtClean="0"/>
              <a:t> </a:t>
            </a:r>
            <a:r>
              <a:rPr lang="es-MX" dirty="0" err="1" smtClean="0"/>
              <a:t>validity</a:t>
            </a:r>
            <a:r>
              <a:rPr lang="es-MX" dirty="0" smtClean="0"/>
              <a:t>, </a:t>
            </a:r>
            <a:r>
              <a:rPr lang="es-MX" dirty="0" err="1" smtClean="0"/>
              <a:t>although</a:t>
            </a:r>
            <a:r>
              <a:rPr lang="es-MX" dirty="0" smtClean="0"/>
              <a:t> </a:t>
            </a:r>
            <a:r>
              <a:rPr lang="es-MX" dirty="0" err="1" smtClean="0"/>
              <a:t>here</a:t>
            </a:r>
            <a:r>
              <a:rPr lang="es-MX" dirty="0" smtClean="0"/>
              <a:t> </a:t>
            </a:r>
            <a:r>
              <a:rPr lang="es-MX" dirty="0" err="1" smtClean="0"/>
              <a:t>there</a:t>
            </a:r>
            <a:r>
              <a:rPr lang="es-MX" dirty="0" smtClean="0"/>
              <a:t> </a:t>
            </a:r>
            <a:r>
              <a:rPr lang="es-MX" dirty="0" err="1" smtClean="0"/>
              <a:t>seems</a:t>
            </a:r>
            <a:r>
              <a:rPr lang="es-MX" dirty="0" smtClean="0"/>
              <a:t> </a:t>
            </a:r>
            <a:r>
              <a:rPr lang="es-MX" dirty="0" err="1" smtClean="0"/>
              <a:t>to</a:t>
            </a:r>
            <a:r>
              <a:rPr lang="es-MX" dirty="0" smtClean="0"/>
              <a:t> </a:t>
            </a:r>
            <a:r>
              <a:rPr lang="es-MX" dirty="0" err="1" smtClean="0"/>
              <a:t>be</a:t>
            </a:r>
            <a:r>
              <a:rPr lang="es-MX" dirty="0" smtClean="0"/>
              <a:t> a </a:t>
            </a:r>
            <a:r>
              <a:rPr lang="es-MX" dirty="0" err="1" smtClean="0"/>
              <a:t>consensus</a:t>
            </a:r>
            <a:r>
              <a:rPr lang="es-MX" dirty="0" smtClean="0"/>
              <a:t> </a:t>
            </a:r>
            <a:r>
              <a:rPr lang="es-MX" dirty="0" err="1" smtClean="0"/>
              <a:t>that</a:t>
            </a:r>
            <a:r>
              <a:rPr lang="es-MX" dirty="0" smtClean="0"/>
              <a:t> </a:t>
            </a:r>
            <a:r>
              <a:rPr lang="es-MX" dirty="0" err="1" smtClean="0"/>
              <a:t>the</a:t>
            </a:r>
            <a:r>
              <a:rPr lang="es-MX" dirty="0" smtClean="0"/>
              <a:t> </a:t>
            </a:r>
            <a:r>
              <a:rPr lang="es-MX" dirty="0" err="1" smtClean="0"/>
              <a:t>relation</a:t>
            </a:r>
            <a:r>
              <a:rPr lang="es-MX" dirty="0" smtClean="0"/>
              <a:t> </a:t>
            </a:r>
            <a:r>
              <a:rPr lang="es-MX" dirty="0" err="1" smtClean="0"/>
              <a:t>must</a:t>
            </a:r>
            <a:r>
              <a:rPr lang="es-MX" dirty="0" smtClean="0"/>
              <a:t> </a:t>
            </a:r>
            <a:r>
              <a:rPr lang="es-MX" dirty="0" err="1" smtClean="0"/>
              <a:t>be</a:t>
            </a:r>
            <a:r>
              <a:rPr lang="es-MX" dirty="0" smtClean="0"/>
              <a:t> </a:t>
            </a:r>
            <a:r>
              <a:rPr lang="es-MX" dirty="0" err="1" smtClean="0"/>
              <a:t>with</a:t>
            </a:r>
            <a:r>
              <a:rPr lang="es-MX" dirty="0" smtClean="0"/>
              <a:t> </a:t>
            </a:r>
            <a:r>
              <a:rPr lang="es-MX" dirty="0" err="1" smtClean="0"/>
              <a:t>an</a:t>
            </a:r>
            <a:r>
              <a:rPr lang="es-MX" dirty="0" smtClean="0"/>
              <a:t> </a:t>
            </a:r>
            <a:r>
              <a:rPr lang="es-MX" dirty="0" err="1" smtClean="0"/>
              <a:t>expert</a:t>
            </a:r>
            <a:r>
              <a:rPr lang="es-MX" dirty="0" smtClean="0"/>
              <a:t>.</a:t>
            </a:r>
          </a:p>
          <a:p>
            <a:pPr lvl="2"/>
            <a:r>
              <a:rPr lang="es-MX" dirty="0" smtClean="0"/>
              <a:t>…</a:t>
            </a:r>
            <a:r>
              <a:rPr lang="es-MX" dirty="0" err="1" smtClean="0"/>
              <a:t>subjectivity</a:t>
            </a:r>
            <a:r>
              <a:rPr lang="es-MX" dirty="0" smtClean="0"/>
              <a:t> has </a:t>
            </a:r>
            <a:r>
              <a:rPr lang="es-MX" dirty="0" err="1" smtClean="0"/>
              <a:t>been</a:t>
            </a:r>
            <a:r>
              <a:rPr lang="es-MX" dirty="0" smtClean="0"/>
              <a:t> </a:t>
            </a:r>
            <a:r>
              <a:rPr lang="es-MX" dirty="0" err="1" smtClean="0"/>
              <a:t>reduced</a:t>
            </a:r>
            <a:r>
              <a:rPr lang="es-MX" dirty="0" smtClean="0"/>
              <a:t> in </a:t>
            </a:r>
            <a:r>
              <a:rPr lang="es-MX" dirty="0" err="1" smtClean="0"/>
              <a:t>the</a:t>
            </a:r>
            <a:r>
              <a:rPr lang="es-MX" dirty="0" smtClean="0"/>
              <a:t> </a:t>
            </a:r>
            <a:r>
              <a:rPr lang="es-MX" dirty="0" err="1" smtClean="0"/>
              <a:t>sense</a:t>
            </a:r>
            <a:r>
              <a:rPr lang="es-MX" dirty="0" smtClean="0"/>
              <a:t> </a:t>
            </a:r>
            <a:r>
              <a:rPr lang="es-MX" dirty="0" err="1" smtClean="0"/>
              <a:t>that</a:t>
            </a:r>
            <a:r>
              <a:rPr lang="es-MX" dirty="0" smtClean="0"/>
              <a:t> </a:t>
            </a:r>
            <a:r>
              <a:rPr lang="es-MX" dirty="0" err="1" smtClean="0"/>
              <a:t>it</a:t>
            </a:r>
            <a:r>
              <a:rPr lang="es-MX" dirty="0" smtClean="0"/>
              <a:t> has </a:t>
            </a:r>
            <a:r>
              <a:rPr lang="es-MX" dirty="0" err="1" smtClean="0"/>
              <a:t>been</a:t>
            </a:r>
            <a:r>
              <a:rPr lang="es-MX" dirty="0" smtClean="0"/>
              <a:t> “</a:t>
            </a:r>
            <a:r>
              <a:rPr lang="es-MX" dirty="0" err="1" smtClean="0"/>
              <a:t>accepted</a:t>
            </a:r>
            <a:r>
              <a:rPr lang="es-MX" dirty="0" smtClean="0"/>
              <a:t>” </a:t>
            </a:r>
            <a:r>
              <a:rPr lang="es-MX" dirty="0" err="1" smtClean="0"/>
              <a:t>by</a:t>
            </a:r>
            <a:r>
              <a:rPr lang="es-MX" dirty="0" smtClean="0"/>
              <a:t> </a:t>
            </a:r>
            <a:r>
              <a:rPr lang="es-MX" dirty="0" err="1" smtClean="0"/>
              <a:t>the</a:t>
            </a:r>
            <a:r>
              <a:rPr lang="es-MX" dirty="0" smtClean="0"/>
              <a:t> </a:t>
            </a:r>
            <a:r>
              <a:rPr lang="es-MX" dirty="0" err="1" smtClean="0"/>
              <a:t>community</a:t>
            </a:r>
            <a:r>
              <a:rPr lang="es-MX" dirty="0" smtClean="0"/>
              <a:t>.</a:t>
            </a:r>
          </a:p>
          <a:p>
            <a:pPr lvl="2"/>
            <a:r>
              <a:rPr lang="es-MX" dirty="0" err="1" smtClean="0"/>
              <a:t>The</a:t>
            </a:r>
            <a:r>
              <a:rPr lang="es-MX" dirty="0" smtClean="0"/>
              <a:t> </a:t>
            </a:r>
            <a:r>
              <a:rPr lang="es-MX" dirty="0" err="1" smtClean="0"/>
              <a:t>expert</a:t>
            </a:r>
            <a:r>
              <a:rPr lang="es-MX" dirty="0" smtClean="0"/>
              <a:t> </a:t>
            </a:r>
            <a:r>
              <a:rPr lang="es-MX" dirty="0" err="1" smtClean="0"/>
              <a:t>may</a:t>
            </a:r>
            <a:r>
              <a:rPr lang="es-MX" dirty="0" smtClean="0"/>
              <a:t> </a:t>
            </a:r>
            <a:r>
              <a:rPr lang="es-MX" dirty="0" err="1" smtClean="0"/>
              <a:t>be</a:t>
            </a:r>
            <a:r>
              <a:rPr lang="es-MX" dirty="0" smtClean="0"/>
              <a:t> a </a:t>
            </a:r>
            <a:r>
              <a:rPr lang="es-MX" dirty="0" err="1" smtClean="0"/>
              <a:t>gold</a:t>
            </a:r>
            <a:r>
              <a:rPr lang="es-MX" dirty="0" smtClean="0"/>
              <a:t> </a:t>
            </a:r>
            <a:r>
              <a:rPr lang="es-MX" dirty="0" err="1" smtClean="0"/>
              <a:t>standard</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44</a:t>
            </a:fld>
            <a:endParaRPr lang="es-E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a:xfrm>
            <a:off x="457200" y="1071546"/>
            <a:ext cx="8229600" cy="5381790"/>
          </a:xfrm>
        </p:spPr>
        <p:txBody>
          <a:bodyPr>
            <a:normAutofit fontScale="70000" lnSpcReduction="20000"/>
          </a:bodyPr>
          <a:lstStyle/>
          <a:p>
            <a:r>
              <a:rPr lang="es-MX" b="1" dirty="0" err="1" smtClean="0">
                <a:solidFill>
                  <a:srgbClr val="FF0000"/>
                </a:solidFill>
              </a:rPr>
              <a:t>Internal</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ES" dirty="0" err="1" smtClean="0"/>
              <a:t>Quality</a:t>
            </a:r>
            <a:r>
              <a:rPr lang="es-ES" dirty="0" smtClean="0"/>
              <a:t> of a </a:t>
            </a:r>
            <a:r>
              <a:rPr lang="es-ES" dirty="0" err="1" smtClean="0"/>
              <a:t>metric</a:t>
            </a:r>
            <a:r>
              <a:rPr lang="es-ES" dirty="0" smtClean="0"/>
              <a:t> </a:t>
            </a:r>
            <a:r>
              <a:rPr lang="es-ES" dirty="0" err="1" smtClean="0"/>
              <a:t>or</a:t>
            </a:r>
            <a:r>
              <a:rPr lang="es-ES" dirty="0" smtClean="0"/>
              <a:t> </a:t>
            </a:r>
            <a:r>
              <a:rPr lang="es-ES" dirty="0" err="1" smtClean="0"/>
              <a:t>model</a:t>
            </a:r>
            <a:r>
              <a:rPr lang="es-ES" dirty="0" smtClean="0"/>
              <a:t> </a:t>
            </a:r>
            <a:r>
              <a:rPr lang="es-ES" dirty="0" err="1" smtClean="0"/>
              <a:t>to</a:t>
            </a:r>
            <a:r>
              <a:rPr lang="es-ES" dirty="0" smtClean="0"/>
              <a:t> </a:t>
            </a:r>
            <a:r>
              <a:rPr lang="es-ES" dirty="0" err="1" smtClean="0"/>
              <a:t>allow</a:t>
            </a:r>
            <a:r>
              <a:rPr lang="es-ES" dirty="0" smtClean="0"/>
              <a:t> </a:t>
            </a:r>
            <a:r>
              <a:rPr lang="es-ES" dirty="0" err="1" smtClean="0"/>
              <a:t>sampling</a:t>
            </a:r>
            <a:r>
              <a:rPr lang="es-ES" dirty="0" smtClean="0"/>
              <a:t> free of </a:t>
            </a:r>
            <a:r>
              <a:rPr lang="es-ES" dirty="0" err="1" smtClean="0"/>
              <a:t>bias</a:t>
            </a:r>
            <a:r>
              <a:rPr lang="es-ES" dirty="0" smtClean="0"/>
              <a:t>.</a:t>
            </a:r>
          </a:p>
          <a:p>
            <a:pPr lvl="2"/>
            <a:r>
              <a:rPr lang="es-ES" dirty="0" err="1" smtClean="0"/>
              <a:t>Differently</a:t>
            </a:r>
            <a:r>
              <a:rPr lang="es-ES" dirty="0" smtClean="0"/>
              <a:t> </a:t>
            </a:r>
            <a:r>
              <a:rPr lang="es-ES" dirty="0" err="1" smtClean="0"/>
              <a:t>from</a:t>
            </a:r>
            <a:r>
              <a:rPr lang="es-ES" dirty="0" smtClean="0"/>
              <a:t> </a:t>
            </a:r>
            <a:r>
              <a:rPr lang="es-ES" dirty="0" err="1" smtClean="0"/>
              <a:t>the</a:t>
            </a:r>
            <a:r>
              <a:rPr lang="es-ES" dirty="0" smtClean="0"/>
              <a:t> </a:t>
            </a:r>
            <a:r>
              <a:rPr lang="es-ES" dirty="0" err="1" smtClean="0"/>
              <a:t>construct</a:t>
            </a:r>
            <a:r>
              <a:rPr lang="es-ES" dirty="0" smtClean="0"/>
              <a:t> </a:t>
            </a:r>
            <a:r>
              <a:rPr lang="es-ES" dirty="0" err="1" smtClean="0"/>
              <a:t>validity</a:t>
            </a:r>
            <a:r>
              <a:rPr lang="es-ES" dirty="0" smtClean="0"/>
              <a:t>, </a:t>
            </a:r>
            <a:r>
              <a:rPr lang="es-ES" dirty="0" err="1" smtClean="0"/>
              <a:t>it</a:t>
            </a:r>
            <a:r>
              <a:rPr lang="es-ES" dirty="0" smtClean="0"/>
              <a:t> </a:t>
            </a:r>
            <a:r>
              <a:rPr lang="es-ES" dirty="0" err="1" smtClean="0"/>
              <a:t>does</a:t>
            </a:r>
            <a:r>
              <a:rPr lang="es-ES" dirty="0" smtClean="0"/>
              <a:t> </a:t>
            </a:r>
            <a:r>
              <a:rPr lang="es-ES" dirty="0" err="1" smtClean="0"/>
              <a:t>not</a:t>
            </a:r>
            <a:r>
              <a:rPr lang="es-ES" dirty="0" smtClean="0"/>
              <a:t> </a:t>
            </a:r>
            <a:r>
              <a:rPr lang="es-ES" dirty="0" err="1" smtClean="0"/>
              <a:t>imply</a:t>
            </a:r>
            <a:r>
              <a:rPr lang="es-ES" dirty="0" smtClean="0"/>
              <a:t> </a:t>
            </a:r>
            <a:r>
              <a:rPr lang="es-ES" dirty="0" err="1" smtClean="0"/>
              <a:t>that</a:t>
            </a:r>
            <a:r>
              <a:rPr lang="es-ES" dirty="0" smtClean="0"/>
              <a:t> </a:t>
            </a:r>
            <a:r>
              <a:rPr lang="es-ES" dirty="0" err="1" smtClean="0"/>
              <a:t>what</a:t>
            </a:r>
            <a:r>
              <a:rPr lang="es-ES" dirty="0" smtClean="0"/>
              <a:t> </a:t>
            </a:r>
            <a:r>
              <a:rPr lang="es-ES" dirty="0" err="1" smtClean="0"/>
              <a:t>you</a:t>
            </a:r>
            <a:r>
              <a:rPr lang="es-ES" dirty="0" smtClean="0"/>
              <a:t> are </a:t>
            </a:r>
            <a:r>
              <a:rPr lang="es-ES" dirty="0" err="1" smtClean="0"/>
              <a:t>measuring</a:t>
            </a:r>
            <a:r>
              <a:rPr lang="es-ES" dirty="0" smtClean="0"/>
              <a:t> </a:t>
            </a:r>
            <a:r>
              <a:rPr lang="es-ES" dirty="0" err="1" smtClean="0"/>
              <a:t>is</a:t>
            </a:r>
            <a:r>
              <a:rPr lang="es-ES" dirty="0" smtClean="0"/>
              <a:t> </a:t>
            </a:r>
            <a:r>
              <a:rPr lang="es-ES" dirty="0" err="1" smtClean="0"/>
              <a:t>related</a:t>
            </a:r>
            <a:r>
              <a:rPr lang="es-ES" dirty="0" smtClean="0"/>
              <a:t> </a:t>
            </a:r>
            <a:r>
              <a:rPr lang="es-ES" dirty="0" err="1" smtClean="0"/>
              <a:t>to</a:t>
            </a:r>
            <a:r>
              <a:rPr lang="es-ES" dirty="0" smtClean="0"/>
              <a:t> </a:t>
            </a:r>
            <a:r>
              <a:rPr lang="es-ES" dirty="0" err="1" smtClean="0"/>
              <a:t>the</a:t>
            </a:r>
            <a:r>
              <a:rPr lang="es-ES" dirty="0" smtClean="0"/>
              <a:t> </a:t>
            </a:r>
            <a:r>
              <a:rPr lang="es-ES" dirty="0" err="1" smtClean="0"/>
              <a:t>modelled</a:t>
            </a:r>
            <a:r>
              <a:rPr lang="es-ES" dirty="0" smtClean="0"/>
              <a:t> </a:t>
            </a:r>
            <a:r>
              <a:rPr lang="es-ES" dirty="0" err="1" smtClean="0"/>
              <a:t>phenomenon</a:t>
            </a:r>
            <a:r>
              <a:rPr lang="es-ES" dirty="0" smtClean="0"/>
              <a:t>; </a:t>
            </a:r>
            <a:r>
              <a:rPr lang="es-ES" dirty="0" err="1" smtClean="0"/>
              <a:t>it</a:t>
            </a:r>
            <a:r>
              <a:rPr lang="es-ES" dirty="0" smtClean="0"/>
              <a:t> </a:t>
            </a:r>
            <a:r>
              <a:rPr lang="es-ES" dirty="0" err="1" smtClean="0"/>
              <a:t>is</a:t>
            </a:r>
            <a:r>
              <a:rPr lang="es-ES" dirty="0" smtClean="0"/>
              <a:t> </a:t>
            </a:r>
            <a:r>
              <a:rPr lang="es-ES" dirty="0" err="1" smtClean="0"/>
              <a:t>just</a:t>
            </a:r>
            <a:r>
              <a:rPr lang="es-ES" dirty="0" smtClean="0"/>
              <a:t> </a:t>
            </a:r>
            <a:r>
              <a:rPr lang="es-ES" dirty="0" err="1" smtClean="0"/>
              <a:t>concerned</a:t>
            </a:r>
            <a:r>
              <a:rPr lang="es-ES" dirty="0" smtClean="0"/>
              <a:t> </a:t>
            </a:r>
            <a:r>
              <a:rPr lang="es-ES" dirty="0" err="1" smtClean="0"/>
              <a:t>with</a:t>
            </a:r>
            <a:r>
              <a:rPr lang="es-ES" dirty="0" smtClean="0"/>
              <a:t> </a:t>
            </a:r>
            <a:r>
              <a:rPr lang="es-ES" dirty="0" err="1" smtClean="0"/>
              <a:t>measurement</a:t>
            </a:r>
            <a:r>
              <a:rPr lang="es-ES" dirty="0" smtClean="0"/>
              <a:t> </a:t>
            </a:r>
            <a:r>
              <a:rPr lang="es-ES" dirty="0" err="1" smtClean="0"/>
              <a:t>or</a:t>
            </a:r>
            <a:r>
              <a:rPr lang="es-ES" dirty="0" smtClean="0"/>
              <a:t> </a:t>
            </a:r>
            <a:r>
              <a:rPr lang="es-ES" dirty="0" err="1" smtClean="0"/>
              <a:t>modelling</a:t>
            </a:r>
            <a:r>
              <a:rPr lang="es-ES" dirty="0" smtClean="0"/>
              <a:t> </a:t>
            </a:r>
            <a:r>
              <a:rPr lang="es-ES" dirty="0" err="1" smtClean="0"/>
              <a:t>bias</a:t>
            </a:r>
            <a:r>
              <a:rPr lang="es-ES" dirty="0" smtClean="0"/>
              <a:t>.</a:t>
            </a:r>
          </a:p>
          <a:p>
            <a:pPr lvl="1"/>
            <a:endParaRPr lang="es-ES" dirty="0" smtClean="0"/>
          </a:p>
          <a:p>
            <a:pPr lvl="1"/>
            <a:r>
              <a:rPr lang="es-ES" dirty="0" err="1" smtClean="0"/>
              <a:t>Internal</a:t>
            </a:r>
            <a:r>
              <a:rPr lang="es-ES" dirty="0" smtClean="0"/>
              <a:t> </a:t>
            </a:r>
            <a:r>
              <a:rPr lang="es-ES" dirty="0" err="1" smtClean="0"/>
              <a:t>validity</a:t>
            </a:r>
            <a:r>
              <a:rPr lang="es-ES" dirty="0" smtClean="0"/>
              <a:t> </a:t>
            </a:r>
            <a:r>
              <a:rPr lang="es-ES" dirty="0" err="1" smtClean="0"/>
              <a:t>is</a:t>
            </a:r>
            <a:r>
              <a:rPr lang="es-ES" dirty="0" smtClean="0"/>
              <a:t> </a:t>
            </a:r>
            <a:r>
              <a:rPr lang="es-ES" dirty="0" err="1" smtClean="0"/>
              <a:t>achieved</a:t>
            </a:r>
            <a:r>
              <a:rPr lang="es-ES" dirty="0" smtClean="0"/>
              <a:t> </a:t>
            </a:r>
            <a:r>
              <a:rPr lang="es-ES" dirty="0" err="1" smtClean="0"/>
              <a:t>fully</a:t>
            </a:r>
            <a:r>
              <a:rPr lang="es-ES" dirty="0" smtClean="0"/>
              <a:t> </a:t>
            </a:r>
            <a:r>
              <a:rPr lang="es-ES" dirty="0" err="1" smtClean="0"/>
              <a:t>when</a:t>
            </a:r>
            <a:r>
              <a:rPr lang="es-ES" dirty="0" smtClean="0"/>
              <a:t> </a:t>
            </a:r>
            <a:r>
              <a:rPr lang="es-ES" dirty="0" err="1" smtClean="0"/>
              <a:t>there</a:t>
            </a:r>
            <a:r>
              <a:rPr lang="es-ES" dirty="0" smtClean="0"/>
              <a:t> are irrefutable </a:t>
            </a:r>
            <a:r>
              <a:rPr lang="es-ES" dirty="0" err="1" smtClean="0"/>
              <a:t>arguments</a:t>
            </a:r>
            <a:r>
              <a:rPr lang="es-ES" dirty="0" smtClean="0"/>
              <a:t> </a:t>
            </a:r>
            <a:r>
              <a:rPr lang="es-ES" dirty="0" err="1" smtClean="0"/>
              <a:t>showing</a:t>
            </a:r>
            <a:r>
              <a:rPr lang="es-ES" dirty="0" smtClean="0"/>
              <a:t> </a:t>
            </a:r>
            <a:r>
              <a:rPr lang="es-ES" dirty="0" err="1" smtClean="0"/>
              <a:t>that</a:t>
            </a:r>
            <a:r>
              <a:rPr lang="es-ES" dirty="0" smtClean="0"/>
              <a:t> </a:t>
            </a:r>
            <a:r>
              <a:rPr lang="es-ES" dirty="0" err="1" smtClean="0"/>
              <a:t>the</a:t>
            </a:r>
            <a:r>
              <a:rPr lang="es-ES" dirty="0" smtClean="0"/>
              <a:t> </a:t>
            </a:r>
            <a:r>
              <a:rPr lang="es-ES" dirty="0" err="1" smtClean="0"/>
              <a:t>intervention</a:t>
            </a:r>
            <a:r>
              <a:rPr lang="es-ES" dirty="0" smtClean="0"/>
              <a:t> has </a:t>
            </a:r>
            <a:r>
              <a:rPr lang="es-ES" dirty="0" err="1" smtClean="0"/>
              <a:t>had</a:t>
            </a:r>
            <a:r>
              <a:rPr lang="es-ES" dirty="0" smtClean="0"/>
              <a:t> (</a:t>
            </a:r>
            <a:r>
              <a:rPr lang="es-ES" dirty="0" err="1" smtClean="0"/>
              <a:t>or</a:t>
            </a:r>
            <a:r>
              <a:rPr lang="es-ES" dirty="0" smtClean="0"/>
              <a:t> </a:t>
            </a:r>
            <a:r>
              <a:rPr lang="es-ES" dirty="0" err="1" smtClean="0"/>
              <a:t>hadn’t</a:t>
            </a:r>
            <a:r>
              <a:rPr lang="es-ES" dirty="0" smtClean="0"/>
              <a:t>) a </a:t>
            </a:r>
            <a:r>
              <a:rPr lang="es-ES" dirty="0" err="1" smtClean="0"/>
              <a:t>certain</a:t>
            </a:r>
            <a:r>
              <a:rPr lang="es-ES" dirty="0" smtClean="0"/>
              <a:t> </a:t>
            </a:r>
            <a:r>
              <a:rPr lang="es-ES" dirty="0" err="1" smtClean="0"/>
              <a:t>effect</a:t>
            </a:r>
            <a:r>
              <a:rPr lang="es-ES" dirty="0" smtClean="0"/>
              <a:t>.</a:t>
            </a:r>
          </a:p>
          <a:p>
            <a:pPr lvl="2"/>
            <a:r>
              <a:rPr lang="es-ES" dirty="0" smtClean="0"/>
              <a:t>More </a:t>
            </a:r>
            <a:r>
              <a:rPr lang="es-ES" dirty="0" err="1" smtClean="0"/>
              <a:t>often</a:t>
            </a:r>
            <a:r>
              <a:rPr lang="es-ES" dirty="0" smtClean="0"/>
              <a:t> </a:t>
            </a:r>
            <a:r>
              <a:rPr lang="es-ES" dirty="0" err="1" smtClean="0"/>
              <a:t>than</a:t>
            </a:r>
            <a:r>
              <a:rPr lang="es-ES" dirty="0" smtClean="0"/>
              <a:t> </a:t>
            </a:r>
            <a:r>
              <a:rPr lang="es-ES" dirty="0" err="1" smtClean="0"/>
              <a:t>not</a:t>
            </a:r>
            <a:r>
              <a:rPr lang="es-ES" dirty="0" smtClean="0"/>
              <a:t>, </a:t>
            </a:r>
            <a:r>
              <a:rPr lang="es-ES" dirty="0" err="1" smtClean="0"/>
              <a:t>it</a:t>
            </a:r>
            <a:r>
              <a:rPr lang="es-ES" dirty="0" smtClean="0"/>
              <a:t> </a:t>
            </a:r>
            <a:r>
              <a:rPr lang="es-ES" dirty="0" err="1" smtClean="0"/>
              <a:t>requires</a:t>
            </a:r>
            <a:r>
              <a:rPr lang="es-ES" dirty="0" smtClean="0"/>
              <a:t> a </a:t>
            </a:r>
            <a:r>
              <a:rPr lang="es-ES" dirty="0" err="1" smtClean="0"/>
              <a:t>controlled</a:t>
            </a:r>
            <a:r>
              <a:rPr lang="es-ES" dirty="0" smtClean="0"/>
              <a:t> </a:t>
            </a:r>
            <a:r>
              <a:rPr lang="es-ES" dirty="0" err="1" smtClean="0"/>
              <a:t>experiment</a:t>
            </a:r>
            <a:r>
              <a:rPr lang="es-ES" dirty="0" smtClean="0"/>
              <a:t> (</a:t>
            </a:r>
            <a:r>
              <a:rPr lang="es-ES" dirty="0" err="1" smtClean="0"/>
              <a:t>with</a:t>
            </a:r>
            <a:r>
              <a:rPr lang="es-ES" dirty="0" smtClean="0"/>
              <a:t> a control </a:t>
            </a:r>
            <a:r>
              <a:rPr lang="es-ES" dirty="0" err="1" smtClean="0"/>
              <a:t>group</a:t>
            </a:r>
            <a:r>
              <a:rPr lang="es-ES" dirty="0" smtClean="0"/>
              <a:t>)</a:t>
            </a:r>
          </a:p>
          <a:p>
            <a:pPr lvl="2"/>
            <a:r>
              <a:rPr lang="es-ES" dirty="0" err="1" smtClean="0"/>
              <a:t>Remember</a:t>
            </a:r>
            <a:r>
              <a:rPr lang="es-ES" dirty="0" smtClean="0"/>
              <a:t>, </a:t>
            </a:r>
            <a:r>
              <a:rPr lang="es-ES" dirty="0" err="1" smtClean="0"/>
              <a:t>there</a:t>
            </a:r>
            <a:r>
              <a:rPr lang="es-ES" dirty="0" smtClean="0"/>
              <a:t> </a:t>
            </a:r>
            <a:r>
              <a:rPr lang="es-ES" dirty="0" err="1" smtClean="0"/>
              <a:t>may</a:t>
            </a:r>
            <a:r>
              <a:rPr lang="es-ES" dirty="0" smtClean="0"/>
              <a:t> </a:t>
            </a:r>
            <a:r>
              <a:rPr lang="es-ES" dirty="0" err="1" smtClean="0"/>
              <a:t>be</a:t>
            </a:r>
            <a:r>
              <a:rPr lang="es-ES" dirty="0" smtClean="0"/>
              <a:t> </a:t>
            </a:r>
            <a:r>
              <a:rPr lang="es-ES" dirty="0" err="1" smtClean="0"/>
              <a:t>confusion</a:t>
            </a:r>
            <a:r>
              <a:rPr lang="es-ES" dirty="0" smtClean="0"/>
              <a:t>; </a:t>
            </a:r>
            <a:r>
              <a:rPr lang="es-ES" dirty="0" err="1" smtClean="0"/>
              <a:t>e.g.</a:t>
            </a:r>
            <a:r>
              <a:rPr lang="es-ES" dirty="0" smtClean="0"/>
              <a:t> </a:t>
            </a:r>
            <a:r>
              <a:rPr lang="es-ES" dirty="0" err="1" smtClean="0"/>
              <a:t>other</a:t>
            </a:r>
            <a:r>
              <a:rPr lang="es-ES" dirty="0" smtClean="0"/>
              <a:t> </a:t>
            </a:r>
            <a:r>
              <a:rPr lang="es-ES" dirty="0" err="1" smtClean="0"/>
              <a:t>alternative</a:t>
            </a:r>
            <a:r>
              <a:rPr lang="es-ES" dirty="0" smtClean="0"/>
              <a:t> </a:t>
            </a:r>
            <a:r>
              <a:rPr lang="es-ES" dirty="0" err="1" smtClean="0"/>
              <a:t>hypothesis</a:t>
            </a:r>
            <a:r>
              <a:rPr lang="es-ES" dirty="0" smtClean="0"/>
              <a:t>, and </a:t>
            </a:r>
            <a:r>
              <a:rPr lang="es-ES" dirty="0" err="1" smtClean="0"/>
              <a:t>thus</a:t>
            </a:r>
            <a:r>
              <a:rPr lang="es-ES" dirty="0" smtClean="0"/>
              <a:t> </a:t>
            </a:r>
            <a:r>
              <a:rPr lang="es-ES" dirty="0" err="1" smtClean="0"/>
              <a:t>there</a:t>
            </a:r>
            <a:r>
              <a:rPr lang="es-ES" dirty="0" smtClean="0"/>
              <a:t> </a:t>
            </a:r>
            <a:r>
              <a:rPr lang="es-ES" dirty="0" err="1" smtClean="0"/>
              <a:t>will</a:t>
            </a:r>
            <a:r>
              <a:rPr lang="es-ES" dirty="0" smtClean="0"/>
              <a:t> </a:t>
            </a:r>
            <a:r>
              <a:rPr lang="es-ES" dirty="0" err="1" smtClean="0"/>
              <a:t>be</a:t>
            </a:r>
            <a:r>
              <a:rPr lang="es-ES" dirty="0" smtClean="0"/>
              <a:t> no </a:t>
            </a:r>
            <a:r>
              <a:rPr lang="es-ES" dirty="0" err="1" smtClean="0"/>
              <a:t>construct</a:t>
            </a:r>
            <a:r>
              <a:rPr lang="es-ES" dirty="0" smtClean="0"/>
              <a:t> </a:t>
            </a:r>
            <a:r>
              <a:rPr lang="es-ES" dirty="0" err="1" smtClean="0"/>
              <a:t>validity</a:t>
            </a:r>
            <a:r>
              <a:rPr lang="es-ES" dirty="0" smtClean="0"/>
              <a:t>, </a:t>
            </a:r>
            <a:r>
              <a:rPr lang="es-ES" dirty="0" err="1" smtClean="0"/>
              <a:t>but</a:t>
            </a:r>
            <a:r>
              <a:rPr lang="es-ES" dirty="0" smtClean="0"/>
              <a:t> </a:t>
            </a:r>
            <a:r>
              <a:rPr lang="es-ES" dirty="0" err="1" smtClean="0"/>
              <a:t>you</a:t>
            </a:r>
            <a:r>
              <a:rPr lang="es-ES" dirty="0" smtClean="0"/>
              <a:t> </a:t>
            </a:r>
            <a:r>
              <a:rPr lang="es-ES" dirty="0" err="1" smtClean="0"/>
              <a:t>still</a:t>
            </a:r>
            <a:r>
              <a:rPr lang="es-ES" dirty="0" smtClean="0"/>
              <a:t> </a:t>
            </a:r>
            <a:r>
              <a:rPr lang="es-ES" dirty="0" err="1" smtClean="0"/>
              <a:t>may</a:t>
            </a:r>
            <a:r>
              <a:rPr lang="es-ES" dirty="0" smtClean="0"/>
              <a:t> </a:t>
            </a:r>
            <a:r>
              <a:rPr lang="es-ES" dirty="0" err="1" smtClean="0"/>
              <a:t>have</a:t>
            </a:r>
            <a:r>
              <a:rPr lang="es-ES" dirty="0" smtClean="0"/>
              <a:t> </a:t>
            </a:r>
            <a:r>
              <a:rPr lang="es-ES" dirty="0" err="1" smtClean="0"/>
              <a:t>internal</a:t>
            </a:r>
            <a:r>
              <a:rPr lang="es-ES" dirty="0" smtClean="0"/>
              <a:t> </a:t>
            </a:r>
            <a:r>
              <a:rPr lang="es-ES" dirty="0" err="1" smtClean="0"/>
              <a:t>validity</a:t>
            </a:r>
            <a:r>
              <a:rPr lang="es-ES" dirty="0" smtClean="0"/>
              <a:t>.</a:t>
            </a:r>
          </a:p>
          <a:p>
            <a:pPr lvl="2"/>
            <a:r>
              <a:rPr lang="es-ES" dirty="0" err="1" smtClean="0"/>
              <a:t>It</a:t>
            </a:r>
            <a:r>
              <a:rPr lang="es-ES" dirty="0" smtClean="0"/>
              <a:t> </a:t>
            </a:r>
            <a:r>
              <a:rPr lang="es-ES" dirty="0" err="1" smtClean="0"/>
              <a:t>confirms</a:t>
            </a:r>
            <a:r>
              <a:rPr lang="es-ES" dirty="0" smtClean="0"/>
              <a:t> </a:t>
            </a:r>
            <a:r>
              <a:rPr lang="es-ES" dirty="0" err="1" smtClean="0"/>
              <a:t>that</a:t>
            </a:r>
            <a:r>
              <a:rPr lang="es-ES" dirty="0" smtClean="0"/>
              <a:t> </a:t>
            </a:r>
            <a:r>
              <a:rPr lang="es-ES" dirty="0" err="1" smtClean="0"/>
              <a:t>your</a:t>
            </a:r>
            <a:r>
              <a:rPr lang="es-ES" dirty="0" smtClean="0"/>
              <a:t> </a:t>
            </a:r>
            <a:r>
              <a:rPr lang="es-ES" dirty="0" err="1" smtClean="0"/>
              <a:t>experiment</a:t>
            </a:r>
            <a:r>
              <a:rPr lang="es-ES" dirty="0" smtClean="0"/>
              <a:t> </a:t>
            </a:r>
            <a:r>
              <a:rPr lang="es-ES" dirty="0" err="1" smtClean="0"/>
              <a:t>is</a:t>
            </a:r>
            <a:r>
              <a:rPr lang="es-ES" dirty="0" smtClean="0"/>
              <a:t> </a:t>
            </a:r>
            <a:r>
              <a:rPr lang="es-ES" dirty="0" err="1" smtClean="0"/>
              <a:t>correctly</a:t>
            </a:r>
            <a:r>
              <a:rPr lang="es-ES" dirty="0" smtClean="0"/>
              <a:t> </a:t>
            </a:r>
            <a:r>
              <a:rPr lang="es-ES" smtClean="0"/>
              <a:t>performed</a:t>
            </a:r>
            <a:endParaRPr lang="es-ES" dirty="0" smtClean="0"/>
          </a:p>
          <a:p>
            <a:pPr lvl="2"/>
            <a:endParaRPr lang="es-ES" dirty="0" smtClean="0"/>
          </a:p>
          <a:p>
            <a:pPr lvl="1"/>
            <a:r>
              <a:rPr lang="es-ES" dirty="0" err="1" smtClean="0"/>
              <a:t>It</a:t>
            </a:r>
            <a:r>
              <a:rPr lang="es-ES" dirty="0" smtClean="0"/>
              <a:t> </a:t>
            </a:r>
            <a:r>
              <a:rPr lang="es-ES" dirty="0" err="1" smtClean="0"/>
              <a:t>is</a:t>
            </a:r>
            <a:r>
              <a:rPr lang="es-ES" dirty="0" smtClean="0"/>
              <a:t> </a:t>
            </a:r>
            <a:r>
              <a:rPr lang="es-ES" dirty="0" err="1" smtClean="0"/>
              <a:t>concerned</a:t>
            </a:r>
            <a:r>
              <a:rPr lang="es-ES" dirty="0" smtClean="0"/>
              <a:t> </a:t>
            </a:r>
            <a:r>
              <a:rPr lang="es-ES" dirty="0" err="1" smtClean="0"/>
              <a:t>with</a:t>
            </a:r>
            <a:r>
              <a:rPr lang="es-ES" dirty="0" smtClean="0"/>
              <a:t> </a:t>
            </a:r>
            <a:r>
              <a:rPr lang="es-ES" dirty="0" err="1" smtClean="0"/>
              <a:t>causality</a:t>
            </a:r>
            <a:r>
              <a:rPr lang="es-ES" dirty="0" smtClean="0"/>
              <a:t> (</a:t>
            </a:r>
            <a:r>
              <a:rPr lang="es-ES" dirty="0" err="1" smtClean="0"/>
              <a:t>yet</a:t>
            </a:r>
            <a:r>
              <a:rPr lang="es-ES" dirty="0" smtClean="0"/>
              <a:t> </a:t>
            </a:r>
            <a:r>
              <a:rPr lang="es-ES" dirty="0" err="1" smtClean="0"/>
              <a:t>it</a:t>
            </a:r>
            <a:r>
              <a:rPr lang="es-ES" dirty="0" smtClean="0"/>
              <a:t> </a:t>
            </a:r>
            <a:r>
              <a:rPr lang="es-ES" dirty="0" err="1" smtClean="0"/>
              <a:t>does</a:t>
            </a:r>
            <a:r>
              <a:rPr lang="es-ES" dirty="0" smtClean="0"/>
              <a:t> </a:t>
            </a:r>
            <a:r>
              <a:rPr lang="es-ES" dirty="0" err="1" smtClean="0"/>
              <a:t>not</a:t>
            </a:r>
            <a:r>
              <a:rPr lang="es-ES" dirty="0" smtClean="0"/>
              <a:t> </a:t>
            </a:r>
            <a:r>
              <a:rPr lang="es-ES" dirty="0" err="1" smtClean="0"/>
              <a:t>represent</a:t>
            </a:r>
            <a:r>
              <a:rPr lang="es-ES" dirty="0" smtClean="0"/>
              <a:t> </a:t>
            </a:r>
            <a:r>
              <a:rPr lang="es-ES" dirty="0" err="1" smtClean="0"/>
              <a:t>causality</a:t>
            </a:r>
            <a:r>
              <a:rPr lang="es-ES" dirty="0" smtClean="0"/>
              <a:t>!)</a:t>
            </a:r>
          </a:p>
          <a:p>
            <a:pPr lvl="2"/>
            <a:r>
              <a:rPr lang="es-ES" dirty="0" err="1" smtClean="0"/>
              <a:t>Example</a:t>
            </a:r>
            <a:r>
              <a:rPr lang="es-ES" dirty="0" smtClean="0"/>
              <a:t>:</a:t>
            </a:r>
          </a:p>
          <a:p>
            <a:pPr lvl="3"/>
            <a:r>
              <a:rPr lang="es-ES" dirty="0" err="1" smtClean="0"/>
              <a:t>Everytime</a:t>
            </a:r>
            <a:r>
              <a:rPr lang="es-ES" dirty="0" smtClean="0"/>
              <a:t> </a:t>
            </a:r>
            <a:r>
              <a:rPr lang="es-ES" dirty="0" err="1" smtClean="0"/>
              <a:t>you</a:t>
            </a:r>
            <a:r>
              <a:rPr lang="es-ES" dirty="0" smtClean="0"/>
              <a:t> </a:t>
            </a:r>
            <a:r>
              <a:rPr lang="es-ES" dirty="0" err="1" smtClean="0"/>
              <a:t>change</a:t>
            </a:r>
            <a:r>
              <a:rPr lang="es-ES" dirty="0" smtClean="0"/>
              <a:t> A </a:t>
            </a:r>
            <a:r>
              <a:rPr lang="es-ES" dirty="0" err="1" smtClean="0"/>
              <a:t>under</a:t>
            </a:r>
            <a:r>
              <a:rPr lang="es-ES" dirty="0" smtClean="0"/>
              <a:t> </a:t>
            </a:r>
            <a:r>
              <a:rPr lang="es-ES" dirty="0" err="1" smtClean="0"/>
              <a:t>conditions</a:t>
            </a:r>
            <a:r>
              <a:rPr lang="es-ES" dirty="0" smtClean="0"/>
              <a:t> C lead </a:t>
            </a:r>
            <a:r>
              <a:rPr lang="es-ES" dirty="0" err="1" smtClean="0"/>
              <a:t>to</a:t>
            </a:r>
            <a:r>
              <a:rPr lang="es-ES" dirty="0" smtClean="0"/>
              <a:t> a </a:t>
            </a:r>
            <a:r>
              <a:rPr lang="es-ES" dirty="0" err="1" smtClean="0"/>
              <a:t>change</a:t>
            </a:r>
            <a:r>
              <a:rPr lang="es-ES" dirty="0" smtClean="0"/>
              <a:t> in B (</a:t>
            </a:r>
            <a:r>
              <a:rPr lang="es-ES" dirty="0" err="1" smtClean="0"/>
              <a:t>internal</a:t>
            </a:r>
            <a:r>
              <a:rPr lang="es-ES" dirty="0" smtClean="0"/>
              <a:t> </a:t>
            </a:r>
            <a:r>
              <a:rPr lang="es-ES" dirty="0" err="1" smtClean="0"/>
              <a:t>validity</a:t>
            </a:r>
            <a:r>
              <a:rPr lang="es-ES" dirty="0" smtClean="0"/>
              <a:t>). </a:t>
            </a:r>
            <a:r>
              <a:rPr lang="es-ES" dirty="0" err="1" smtClean="0"/>
              <a:t>That’s</a:t>
            </a:r>
            <a:r>
              <a:rPr lang="es-ES" dirty="0" smtClean="0"/>
              <a:t> </a:t>
            </a:r>
            <a:r>
              <a:rPr lang="es-ES" dirty="0" err="1" smtClean="0"/>
              <a:t>different</a:t>
            </a:r>
            <a:r>
              <a:rPr lang="es-ES" dirty="0" smtClean="0"/>
              <a:t> of </a:t>
            </a:r>
            <a:r>
              <a:rPr lang="es-ES" dirty="0" err="1" smtClean="0"/>
              <a:t>saying</a:t>
            </a:r>
            <a:r>
              <a:rPr lang="es-ES" dirty="0" smtClean="0"/>
              <a:t> </a:t>
            </a:r>
            <a:r>
              <a:rPr lang="es-ES" dirty="0" err="1" smtClean="0"/>
              <a:t>that</a:t>
            </a:r>
            <a:r>
              <a:rPr lang="es-ES" dirty="0" smtClean="0"/>
              <a:t> B </a:t>
            </a:r>
            <a:r>
              <a:rPr lang="es-ES" dirty="0" err="1" smtClean="0"/>
              <a:t>is</a:t>
            </a:r>
            <a:r>
              <a:rPr lang="es-ES" dirty="0" smtClean="0"/>
              <a:t> </a:t>
            </a:r>
            <a:r>
              <a:rPr lang="es-ES" dirty="0" err="1" smtClean="0"/>
              <a:t>caused</a:t>
            </a:r>
            <a:r>
              <a:rPr lang="es-ES" dirty="0" smtClean="0"/>
              <a:t> </a:t>
            </a:r>
            <a:r>
              <a:rPr lang="es-ES" dirty="0" err="1" smtClean="0"/>
              <a:t>by</a:t>
            </a:r>
            <a:r>
              <a:rPr lang="es-ES" dirty="0" smtClean="0"/>
              <a:t> A (</a:t>
            </a:r>
            <a:r>
              <a:rPr lang="es-ES" dirty="0" err="1" smtClean="0"/>
              <a:t>construct</a:t>
            </a:r>
            <a:r>
              <a:rPr lang="es-ES" dirty="0" smtClean="0"/>
              <a:t> </a:t>
            </a:r>
            <a:r>
              <a:rPr lang="es-ES" dirty="0" err="1" smtClean="0"/>
              <a:t>validty</a:t>
            </a:r>
            <a:r>
              <a:rPr lang="es-ES"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45</a:t>
            </a:fld>
            <a:endParaRPr lang="es-E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lnSpcReduction="10000"/>
          </a:bodyPr>
          <a:lstStyle/>
          <a:p>
            <a:r>
              <a:rPr lang="es-MX" b="1" dirty="0" err="1" smtClean="0">
                <a:solidFill>
                  <a:srgbClr val="FF0000"/>
                </a:solidFill>
              </a:rPr>
              <a:t>Internal</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ES" dirty="0" err="1" smtClean="0"/>
              <a:t>Internal</a:t>
            </a:r>
            <a:r>
              <a:rPr lang="es-ES" dirty="0" smtClean="0"/>
              <a:t> </a:t>
            </a:r>
            <a:r>
              <a:rPr lang="es-ES" dirty="0" err="1" smtClean="0"/>
              <a:t>validity</a:t>
            </a:r>
            <a:r>
              <a:rPr lang="es-ES" dirty="0" smtClean="0"/>
              <a:t> </a:t>
            </a:r>
            <a:r>
              <a:rPr lang="es-ES" dirty="0" err="1" smtClean="0"/>
              <a:t>guarantees</a:t>
            </a:r>
            <a:r>
              <a:rPr lang="es-ES" dirty="0" smtClean="0"/>
              <a:t> </a:t>
            </a:r>
            <a:r>
              <a:rPr lang="es-ES" dirty="0" err="1" smtClean="0"/>
              <a:t>that</a:t>
            </a:r>
            <a:r>
              <a:rPr lang="es-ES" dirty="0" smtClean="0"/>
              <a:t> </a:t>
            </a:r>
            <a:r>
              <a:rPr lang="es-ES" dirty="0" err="1" smtClean="0"/>
              <a:t>evidence</a:t>
            </a:r>
            <a:r>
              <a:rPr lang="es-ES" dirty="0" smtClean="0"/>
              <a:t> can </a:t>
            </a:r>
            <a:r>
              <a:rPr lang="es-ES" dirty="0" err="1" smtClean="0"/>
              <a:t>be</a:t>
            </a:r>
            <a:r>
              <a:rPr lang="es-ES" dirty="0" smtClean="0"/>
              <a:t> </a:t>
            </a:r>
            <a:r>
              <a:rPr lang="es-ES" dirty="0" err="1" smtClean="0"/>
              <a:t>communicated</a:t>
            </a:r>
            <a:r>
              <a:rPr lang="es-ES" dirty="0" smtClean="0"/>
              <a:t> </a:t>
            </a:r>
            <a:r>
              <a:rPr lang="es-ES" dirty="0" err="1" smtClean="0"/>
              <a:t>directly</a:t>
            </a:r>
            <a:r>
              <a:rPr lang="es-ES" dirty="0" smtClean="0"/>
              <a:t>.</a:t>
            </a:r>
          </a:p>
          <a:p>
            <a:pPr lvl="1"/>
            <a:endParaRPr lang="es-ES" dirty="0" smtClean="0"/>
          </a:p>
          <a:p>
            <a:pPr lvl="1"/>
            <a:r>
              <a:rPr lang="es-ES" dirty="0" err="1" smtClean="0"/>
              <a:t>Internal</a:t>
            </a:r>
            <a:r>
              <a:rPr lang="es-ES" dirty="0" smtClean="0"/>
              <a:t> </a:t>
            </a:r>
            <a:r>
              <a:rPr lang="es-ES" dirty="0" err="1" smtClean="0"/>
              <a:t>validity</a:t>
            </a:r>
            <a:r>
              <a:rPr lang="es-ES" dirty="0" smtClean="0"/>
              <a:t> </a:t>
            </a:r>
            <a:r>
              <a:rPr lang="es-ES" dirty="0" err="1" smtClean="0"/>
              <a:t>may</a:t>
            </a:r>
            <a:r>
              <a:rPr lang="es-ES" dirty="0" smtClean="0"/>
              <a:t> </a:t>
            </a:r>
            <a:r>
              <a:rPr lang="es-ES" dirty="0" err="1" smtClean="0"/>
              <a:t>be</a:t>
            </a:r>
            <a:r>
              <a:rPr lang="es-ES" dirty="0" smtClean="0"/>
              <a:t> at </a:t>
            </a:r>
            <a:r>
              <a:rPr lang="es-ES" dirty="0" err="1" smtClean="0"/>
              <a:t>risk</a:t>
            </a:r>
            <a:r>
              <a:rPr lang="es-ES" dirty="0" smtClean="0"/>
              <a:t> </a:t>
            </a:r>
            <a:r>
              <a:rPr lang="es-ES" dirty="0" err="1" smtClean="0"/>
              <a:t>when</a:t>
            </a:r>
            <a:r>
              <a:rPr lang="es-ES" dirty="0" smtClean="0"/>
              <a:t>:</a:t>
            </a:r>
          </a:p>
          <a:p>
            <a:pPr lvl="2"/>
            <a:r>
              <a:rPr lang="es-ES" dirty="0" err="1" smtClean="0"/>
              <a:t>The</a:t>
            </a:r>
            <a:r>
              <a:rPr lang="es-ES" dirty="0" smtClean="0"/>
              <a:t> </a:t>
            </a:r>
            <a:r>
              <a:rPr lang="es-ES" dirty="0" err="1" smtClean="0"/>
              <a:t>analysis</a:t>
            </a:r>
            <a:r>
              <a:rPr lang="es-ES" dirty="0" smtClean="0"/>
              <a:t> </a:t>
            </a:r>
            <a:r>
              <a:rPr lang="es-ES" dirty="0" err="1" smtClean="0"/>
              <a:t>does</a:t>
            </a:r>
            <a:r>
              <a:rPr lang="es-ES" dirty="0" smtClean="0"/>
              <a:t> </a:t>
            </a:r>
            <a:r>
              <a:rPr lang="es-ES" dirty="0" err="1" smtClean="0"/>
              <a:t>not</a:t>
            </a:r>
            <a:r>
              <a:rPr lang="es-ES" dirty="0" smtClean="0"/>
              <a:t> </a:t>
            </a:r>
            <a:r>
              <a:rPr lang="es-ES" dirty="0" err="1" smtClean="0"/>
              <a:t>support</a:t>
            </a:r>
            <a:r>
              <a:rPr lang="es-ES" dirty="0" smtClean="0"/>
              <a:t> causal </a:t>
            </a:r>
            <a:r>
              <a:rPr lang="es-ES" dirty="0" err="1" smtClean="0"/>
              <a:t>relations</a:t>
            </a:r>
            <a:r>
              <a:rPr lang="es-ES" dirty="0" smtClean="0"/>
              <a:t> </a:t>
            </a:r>
            <a:r>
              <a:rPr lang="es-ES" dirty="0" err="1" smtClean="0"/>
              <a:t>adequately</a:t>
            </a:r>
            <a:endParaRPr lang="es-ES" dirty="0" smtClean="0"/>
          </a:p>
          <a:p>
            <a:pPr lvl="2"/>
            <a:r>
              <a:rPr lang="es-ES" dirty="0" err="1" smtClean="0"/>
              <a:t>Groups</a:t>
            </a:r>
            <a:r>
              <a:rPr lang="es-ES" dirty="0" smtClean="0"/>
              <a:t> </a:t>
            </a:r>
            <a:r>
              <a:rPr lang="es-ES" dirty="0" err="1" smtClean="0"/>
              <a:t>being</a:t>
            </a:r>
            <a:r>
              <a:rPr lang="es-ES" dirty="0" smtClean="0"/>
              <a:t> </a:t>
            </a:r>
            <a:r>
              <a:rPr lang="es-ES" dirty="0" err="1" smtClean="0"/>
              <a:t>compared</a:t>
            </a:r>
            <a:r>
              <a:rPr lang="es-ES" dirty="0" smtClean="0"/>
              <a:t> are </a:t>
            </a:r>
            <a:r>
              <a:rPr lang="es-ES" dirty="0" err="1" smtClean="0"/>
              <a:t>not</a:t>
            </a:r>
            <a:r>
              <a:rPr lang="es-ES" dirty="0" smtClean="0"/>
              <a:t> </a:t>
            </a:r>
            <a:r>
              <a:rPr lang="es-ES" dirty="0" err="1" smtClean="0"/>
              <a:t>sufficiently</a:t>
            </a:r>
            <a:r>
              <a:rPr lang="es-ES" dirty="0" smtClean="0"/>
              <a:t> </a:t>
            </a:r>
            <a:r>
              <a:rPr lang="es-ES" dirty="0" err="1" smtClean="0"/>
              <a:t>homogeneous</a:t>
            </a:r>
            <a:endParaRPr lang="es-ES" dirty="0" smtClean="0"/>
          </a:p>
          <a:p>
            <a:pPr lvl="2"/>
            <a:r>
              <a:rPr lang="es-ES" dirty="0" err="1" smtClean="0"/>
              <a:t>Results</a:t>
            </a:r>
            <a:r>
              <a:rPr lang="es-ES" dirty="0" smtClean="0"/>
              <a:t> </a:t>
            </a:r>
            <a:r>
              <a:rPr lang="es-ES" dirty="0" err="1" smtClean="0"/>
              <a:t>may</a:t>
            </a:r>
            <a:r>
              <a:rPr lang="es-ES" dirty="0" smtClean="0"/>
              <a:t> </a:t>
            </a:r>
            <a:r>
              <a:rPr lang="es-ES" dirty="0" err="1" smtClean="0"/>
              <a:t>not</a:t>
            </a:r>
            <a:r>
              <a:rPr lang="es-ES" dirty="0" smtClean="0"/>
              <a:t> </a:t>
            </a:r>
            <a:r>
              <a:rPr lang="es-ES" dirty="0" err="1" smtClean="0"/>
              <a:t>reach</a:t>
            </a:r>
            <a:r>
              <a:rPr lang="es-ES" dirty="0" smtClean="0"/>
              <a:t> </a:t>
            </a:r>
            <a:r>
              <a:rPr lang="es-ES" dirty="0" err="1" smtClean="0"/>
              <a:t>statistical</a:t>
            </a:r>
            <a:r>
              <a:rPr lang="es-ES" dirty="0" smtClean="0"/>
              <a:t> </a:t>
            </a:r>
            <a:r>
              <a:rPr lang="es-ES" dirty="0" err="1" smtClean="0"/>
              <a:t>significance</a:t>
            </a:r>
            <a:endParaRPr lang="es-ES" dirty="0" smtClean="0"/>
          </a:p>
          <a:p>
            <a:pPr lvl="2"/>
            <a:r>
              <a:rPr lang="es-ES" dirty="0" smtClean="0"/>
              <a:t>[http://ec.europa.eu/europeaid/evaluation/methodology/methods/mth_vld_es.htm#05]</a:t>
            </a:r>
          </a:p>
          <a:p>
            <a:pPr lvl="1"/>
            <a:endParaRPr lang="en-GB" dirty="0" smtClean="0"/>
          </a:p>
          <a:p>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46</a:t>
            </a:fld>
            <a:endParaRPr lang="es-E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fontScale="85000" lnSpcReduction="20000"/>
          </a:bodyPr>
          <a:lstStyle/>
          <a:p>
            <a:r>
              <a:rPr lang="es-MX" b="1" dirty="0" err="1" smtClean="0">
                <a:solidFill>
                  <a:srgbClr val="FF0000"/>
                </a:solidFill>
              </a:rPr>
              <a:t>External</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ES" dirty="0" err="1" smtClean="0"/>
              <a:t>Quality</a:t>
            </a:r>
            <a:r>
              <a:rPr lang="es-ES" dirty="0" smtClean="0"/>
              <a:t> of a </a:t>
            </a:r>
            <a:r>
              <a:rPr lang="es-ES" dirty="0" err="1" smtClean="0"/>
              <a:t>metric</a:t>
            </a:r>
            <a:r>
              <a:rPr lang="es-ES" dirty="0" smtClean="0"/>
              <a:t> </a:t>
            </a:r>
            <a:r>
              <a:rPr lang="es-ES" dirty="0" err="1" smtClean="0"/>
              <a:t>or</a:t>
            </a:r>
            <a:r>
              <a:rPr lang="es-ES" dirty="0" smtClean="0"/>
              <a:t> </a:t>
            </a:r>
            <a:r>
              <a:rPr lang="es-ES" dirty="0" err="1" smtClean="0"/>
              <a:t>model</a:t>
            </a:r>
            <a:r>
              <a:rPr lang="es-ES" dirty="0" smtClean="0"/>
              <a:t> </a:t>
            </a:r>
            <a:r>
              <a:rPr lang="es-ES" dirty="0" err="1" smtClean="0"/>
              <a:t>to</a:t>
            </a:r>
            <a:r>
              <a:rPr lang="es-ES" dirty="0" smtClean="0"/>
              <a:t> </a:t>
            </a:r>
            <a:r>
              <a:rPr lang="es-ES" dirty="0" err="1" smtClean="0"/>
              <a:t>permit</a:t>
            </a:r>
            <a:r>
              <a:rPr lang="es-ES" dirty="0" smtClean="0"/>
              <a:t> </a:t>
            </a:r>
            <a:r>
              <a:rPr lang="es-ES" dirty="0" err="1" smtClean="0"/>
              <a:t>observations</a:t>
            </a:r>
            <a:r>
              <a:rPr lang="es-ES" dirty="0" smtClean="0"/>
              <a:t> </a:t>
            </a:r>
            <a:r>
              <a:rPr lang="es-ES" dirty="0" err="1" smtClean="0"/>
              <a:t>that</a:t>
            </a:r>
            <a:r>
              <a:rPr lang="es-ES" dirty="0" smtClean="0"/>
              <a:t> can </a:t>
            </a:r>
            <a:r>
              <a:rPr lang="es-ES" dirty="0" err="1" smtClean="0"/>
              <a:t>be</a:t>
            </a:r>
            <a:r>
              <a:rPr lang="es-ES" dirty="0" smtClean="0"/>
              <a:t> </a:t>
            </a:r>
            <a:r>
              <a:rPr lang="es-ES" dirty="0" err="1" smtClean="0"/>
              <a:t>generalized</a:t>
            </a:r>
            <a:r>
              <a:rPr lang="es-ES" dirty="0" smtClean="0"/>
              <a:t> </a:t>
            </a:r>
            <a:r>
              <a:rPr lang="es-ES" dirty="0" err="1" smtClean="0"/>
              <a:t>to</a:t>
            </a:r>
            <a:r>
              <a:rPr lang="es-ES" dirty="0" smtClean="0"/>
              <a:t> </a:t>
            </a:r>
            <a:r>
              <a:rPr lang="es-ES" dirty="0" err="1" smtClean="0"/>
              <a:t>other</a:t>
            </a:r>
            <a:r>
              <a:rPr lang="es-ES" dirty="0" smtClean="0"/>
              <a:t> </a:t>
            </a:r>
            <a:r>
              <a:rPr lang="es-ES" dirty="0" err="1" smtClean="0"/>
              <a:t>metrics</a:t>
            </a:r>
            <a:r>
              <a:rPr lang="es-ES" dirty="0" smtClean="0"/>
              <a:t>, </a:t>
            </a:r>
            <a:r>
              <a:rPr lang="es-ES" dirty="0" err="1" smtClean="0"/>
              <a:t>models</a:t>
            </a:r>
            <a:r>
              <a:rPr lang="es-ES" dirty="0" smtClean="0"/>
              <a:t>, </a:t>
            </a:r>
            <a:r>
              <a:rPr lang="es-ES" dirty="0" err="1" smtClean="0"/>
              <a:t>groups</a:t>
            </a:r>
            <a:r>
              <a:rPr lang="es-ES" dirty="0" smtClean="0"/>
              <a:t>, </a:t>
            </a:r>
            <a:r>
              <a:rPr lang="es-ES" dirty="0" err="1" smtClean="0"/>
              <a:t>areas</a:t>
            </a:r>
            <a:r>
              <a:rPr lang="es-ES" dirty="0" smtClean="0"/>
              <a:t>, </a:t>
            </a:r>
            <a:r>
              <a:rPr lang="es-ES" dirty="0" err="1" smtClean="0"/>
              <a:t>periods</a:t>
            </a:r>
            <a:r>
              <a:rPr lang="es-ES" dirty="0" smtClean="0"/>
              <a:t>, </a:t>
            </a:r>
            <a:r>
              <a:rPr lang="es-ES" dirty="0" err="1" smtClean="0"/>
              <a:t>etc</a:t>
            </a:r>
            <a:endParaRPr lang="es-ES" dirty="0" smtClean="0"/>
          </a:p>
          <a:p>
            <a:pPr lvl="1"/>
            <a:endParaRPr lang="es-ES" dirty="0" smtClean="0"/>
          </a:p>
          <a:p>
            <a:pPr lvl="1"/>
            <a:r>
              <a:rPr lang="es-ES" dirty="0" err="1" smtClean="0"/>
              <a:t>External</a:t>
            </a:r>
            <a:r>
              <a:rPr lang="es-ES" dirty="0" smtClean="0"/>
              <a:t> </a:t>
            </a:r>
            <a:r>
              <a:rPr lang="es-ES" dirty="0" err="1" smtClean="0"/>
              <a:t>validity</a:t>
            </a:r>
            <a:r>
              <a:rPr lang="es-ES" dirty="0" smtClean="0"/>
              <a:t> </a:t>
            </a:r>
            <a:r>
              <a:rPr lang="es-ES" dirty="0" err="1" smtClean="0"/>
              <a:t>is</a:t>
            </a:r>
            <a:r>
              <a:rPr lang="es-ES" dirty="0" smtClean="0"/>
              <a:t> </a:t>
            </a:r>
            <a:r>
              <a:rPr lang="es-ES" dirty="0" err="1" smtClean="0"/>
              <a:t>achieved</a:t>
            </a:r>
            <a:r>
              <a:rPr lang="es-ES" dirty="0" smtClean="0"/>
              <a:t> </a:t>
            </a:r>
            <a:r>
              <a:rPr lang="es-ES" dirty="0" err="1" smtClean="0"/>
              <a:t>fully</a:t>
            </a:r>
            <a:r>
              <a:rPr lang="es-ES" dirty="0" smtClean="0"/>
              <a:t> </a:t>
            </a:r>
            <a:r>
              <a:rPr lang="es-ES" dirty="0" err="1" smtClean="0"/>
              <a:t>when</a:t>
            </a:r>
            <a:r>
              <a:rPr lang="es-ES" dirty="0" smtClean="0"/>
              <a:t> </a:t>
            </a:r>
            <a:r>
              <a:rPr lang="es-ES" dirty="0" err="1" smtClean="0"/>
              <a:t>it</a:t>
            </a:r>
            <a:r>
              <a:rPr lang="es-ES" dirty="0" smtClean="0"/>
              <a:t> </a:t>
            </a:r>
            <a:r>
              <a:rPr lang="es-ES" dirty="0" err="1" smtClean="0"/>
              <a:t>is</a:t>
            </a:r>
            <a:r>
              <a:rPr lang="es-ES" dirty="0" smtClean="0"/>
              <a:t> </a:t>
            </a:r>
            <a:r>
              <a:rPr lang="es-ES" dirty="0" err="1" smtClean="0"/>
              <a:t>demonstrated</a:t>
            </a:r>
            <a:r>
              <a:rPr lang="es-ES" dirty="0" smtClean="0"/>
              <a:t> </a:t>
            </a:r>
            <a:r>
              <a:rPr lang="es-ES" dirty="0" err="1" smtClean="0"/>
              <a:t>that</a:t>
            </a:r>
            <a:r>
              <a:rPr lang="es-ES" dirty="0" smtClean="0"/>
              <a:t> a similar </a:t>
            </a:r>
            <a:r>
              <a:rPr lang="es-ES" dirty="0" err="1" smtClean="0"/>
              <a:t>intervention</a:t>
            </a:r>
            <a:r>
              <a:rPr lang="es-ES" dirty="0" smtClean="0"/>
              <a:t> </a:t>
            </a:r>
            <a:r>
              <a:rPr lang="es-ES" dirty="0" err="1" smtClean="0"/>
              <a:t>will</a:t>
            </a:r>
            <a:r>
              <a:rPr lang="es-ES" dirty="0" smtClean="0"/>
              <a:t> </a:t>
            </a:r>
            <a:r>
              <a:rPr lang="es-ES" dirty="0" err="1" smtClean="0"/>
              <a:t>get</a:t>
            </a:r>
            <a:r>
              <a:rPr lang="es-ES" dirty="0" smtClean="0"/>
              <a:t> similar </a:t>
            </a:r>
            <a:r>
              <a:rPr lang="es-ES" dirty="0" err="1" smtClean="0"/>
              <a:t>effects</a:t>
            </a:r>
            <a:r>
              <a:rPr lang="es-ES" dirty="0" smtClean="0"/>
              <a:t> in a </a:t>
            </a:r>
            <a:r>
              <a:rPr lang="es-ES" dirty="0" err="1" smtClean="0"/>
              <a:t>different</a:t>
            </a:r>
            <a:r>
              <a:rPr lang="es-ES" dirty="0" smtClean="0"/>
              <a:t> </a:t>
            </a:r>
            <a:r>
              <a:rPr lang="es-ES" dirty="0" err="1" smtClean="0"/>
              <a:t>context</a:t>
            </a:r>
            <a:r>
              <a:rPr lang="es-ES" dirty="0" smtClean="0"/>
              <a:t> </a:t>
            </a:r>
            <a:r>
              <a:rPr lang="es-ES" dirty="0" err="1" smtClean="0"/>
              <a:t>but</a:t>
            </a:r>
            <a:r>
              <a:rPr lang="es-ES" dirty="0" smtClean="0"/>
              <a:t> </a:t>
            </a:r>
            <a:r>
              <a:rPr lang="es-ES" dirty="0" err="1" smtClean="0"/>
              <a:t>still</a:t>
            </a:r>
            <a:r>
              <a:rPr lang="es-ES" dirty="0" smtClean="0"/>
              <a:t> </a:t>
            </a:r>
            <a:r>
              <a:rPr lang="es-ES" dirty="0" err="1" smtClean="0"/>
              <a:t>under</a:t>
            </a:r>
            <a:r>
              <a:rPr lang="es-ES" dirty="0" smtClean="0"/>
              <a:t> </a:t>
            </a:r>
            <a:r>
              <a:rPr lang="es-ES" dirty="0" err="1" smtClean="0"/>
              <a:t>the</a:t>
            </a:r>
            <a:r>
              <a:rPr lang="es-ES" dirty="0" smtClean="0"/>
              <a:t> </a:t>
            </a:r>
            <a:r>
              <a:rPr lang="es-ES" dirty="0" err="1" smtClean="0"/>
              <a:t>same</a:t>
            </a:r>
            <a:r>
              <a:rPr lang="es-ES" dirty="0" smtClean="0"/>
              <a:t> </a:t>
            </a:r>
            <a:r>
              <a:rPr lang="es-ES" dirty="0" err="1" smtClean="0"/>
              <a:t>conditions</a:t>
            </a:r>
            <a:r>
              <a:rPr lang="es-ES" dirty="0" smtClean="0"/>
              <a:t>.</a:t>
            </a:r>
          </a:p>
          <a:p>
            <a:pPr lvl="2"/>
            <a:r>
              <a:rPr lang="es-ES" dirty="0" err="1" smtClean="0"/>
              <a:t>Normally</a:t>
            </a:r>
            <a:r>
              <a:rPr lang="es-ES" dirty="0" smtClean="0"/>
              <a:t>, </a:t>
            </a:r>
            <a:r>
              <a:rPr lang="es-ES" dirty="0" err="1" smtClean="0"/>
              <a:t>it</a:t>
            </a:r>
            <a:r>
              <a:rPr lang="es-ES" dirty="0" smtClean="0"/>
              <a:t> </a:t>
            </a:r>
            <a:r>
              <a:rPr lang="es-ES" dirty="0" err="1" smtClean="0"/>
              <a:t>requires</a:t>
            </a:r>
            <a:r>
              <a:rPr lang="es-ES" dirty="0" smtClean="0"/>
              <a:t> </a:t>
            </a:r>
            <a:r>
              <a:rPr lang="es-ES" dirty="0" err="1" smtClean="0"/>
              <a:t>large</a:t>
            </a:r>
            <a:r>
              <a:rPr lang="es-ES" dirty="0" smtClean="0"/>
              <a:t> </a:t>
            </a:r>
            <a:r>
              <a:rPr lang="es-ES" dirty="0" err="1" smtClean="0"/>
              <a:t>number</a:t>
            </a:r>
            <a:r>
              <a:rPr lang="es-ES" dirty="0" smtClean="0"/>
              <a:t> of </a:t>
            </a:r>
            <a:r>
              <a:rPr lang="es-ES" dirty="0" err="1" smtClean="0"/>
              <a:t>observations</a:t>
            </a:r>
            <a:r>
              <a:rPr lang="es-ES" dirty="0" smtClean="0"/>
              <a:t>, </a:t>
            </a:r>
            <a:r>
              <a:rPr lang="es-ES" dirty="0" err="1" smtClean="0"/>
              <a:t>multi</a:t>
            </a:r>
            <a:r>
              <a:rPr lang="es-ES" dirty="0" smtClean="0"/>
              <a:t>-center </a:t>
            </a:r>
            <a:r>
              <a:rPr lang="es-ES" dirty="0" err="1" smtClean="0"/>
              <a:t>studies</a:t>
            </a:r>
            <a:r>
              <a:rPr lang="es-ES" dirty="0" smtClean="0"/>
              <a:t>, </a:t>
            </a:r>
            <a:r>
              <a:rPr lang="es-ES" dirty="0" err="1" smtClean="0"/>
              <a:t>random</a:t>
            </a:r>
            <a:r>
              <a:rPr lang="es-ES" dirty="0" smtClean="0"/>
              <a:t> </a:t>
            </a:r>
            <a:r>
              <a:rPr lang="es-ES" dirty="0" err="1" smtClean="0"/>
              <a:t>effects</a:t>
            </a:r>
            <a:r>
              <a:rPr lang="es-ES" dirty="0" smtClean="0"/>
              <a:t> </a:t>
            </a:r>
            <a:r>
              <a:rPr lang="es-ES" dirty="0" err="1" smtClean="0"/>
              <a:t>models</a:t>
            </a:r>
            <a:r>
              <a:rPr lang="es-ES" dirty="0" smtClean="0"/>
              <a:t>, </a:t>
            </a:r>
            <a:r>
              <a:rPr lang="es-ES" dirty="0" err="1" smtClean="0"/>
              <a:t>different</a:t>
            </a:r>
            <a:r>
              <a:rPr lang="es-ES" dirty="0" smtClean="0"/>
              <a:t> </a:t>
            </a:r>
            <a:r>
              <a:rPr lang="es-ES" dirty="0" err="1" smtClean="0"/>
              <a:t>datasets</a:t>
            </a:r>
            <a:r>
              <a:rPr lang="es-ES" dirty="0" smtClean="0"/>
              <a:t>, etc.</a:t>
            </a:r>
          </a:p>
          <a:p>
            <a:pPr lvl="1"/>
            <a:endParaRPr lang="es-ES" dirty="0" smtClean="0"/>
          </a:p>
          <a:p>
            <a:pPr lvl="1"/>
            <a:r>
              <a:rPr lang="es-ES" dirty="0" err="1" smtClean="0"/>
              <a:t>External</a:t>
            </a:r>
            <a:r>
              <a:rPr lang="es-ES" dirty="0" smtClean="0"/>
              <a:t> </a:t>
            </a:r>
            <a:r>
              <a:rPr lang="es-ES" dirty="0" err="1" smtClean="0"/>
              <a:t>validity</a:t>
            </a:r>
            <a:r>
              <a:rPr lang="es-ES" dirty="0" smtClean="0"/>
              <a:t> </a:t>
            </a:r>
            <a:r>
              <a:rPr lang="es-ES" dirty="0" err="1" smtClean="0"/>
              <a:t>permit</a:t>
            </a:r>
            <a:r>
              <a:rPr lang="es-ES" dirty="0" smtClean="0"/>
              <a:t> transfer of </a:t>
            </a:r>
            <a:r>
              <a:rPr lang="es-ES" dirty="0" err="1" smtClean="0"/>
              <a:t>knowledge</a:t>
            </a:r>
            <a:r>
              <a:rPr lang="es-ES" dirty="0" smtClean="0"/>
              <a:t> and </a:t>
            </a:r>
            <a:r>
              <a:rPr lang="es-ES" dirty="0" err="1" smtClean="0"/>
              <a:t>scientific</a:t>
            </a:r>
            <a:r>
              <a:rPr lang="es-ES" dirty="0" smtClean="0"/>
              <a:t> </a:t>
            </a:r>
            <a:r>
              <a:rPr lang="es-ES" dirty="0" err="1" smtClean="0"/>
              <a:t>evidence</a:t>
            </a:r>
            <a:endParaRPr lang="es-ES" dirty="0" smtClean="0"/>
          </a:p>
          <a:p>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47</a:t>
            </a:fld>
            <a:endParaRPr lang="es-E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pic>
        <p:nvPicPr>
          <p:cNvPr id="55298" name="Picture 2" descr="http://prpj.files.wordpress.com/2012/03/validity-internal-external-m2.gif?w=300&amp;h=267"/>
          <p:cNvPicPr>
            <a:picLocks noGrp="1" noChangeAspect="1" noChangeArrowheads="1"/>
          </p:cNvPicPr>
          <p:nvPr>
            <p:ph sz="half" idx="1"/>
          </p:nvPr>
        </p:nvPicPr>
        <p:blipFill>
          <a:blip r:embed="rId2" cstate="print"/>
          <a:stretch>
            <a:fillRect/>
          </a:stretch>
        </p:blipFill>
        <p:spPr bwMode="auto">
          <a:xfrm>
            <a:off x="456202" y="1677752"/>
            <a:ext cx="4475838" cy="3983496"/>
          </a:xfrm>
          <a:prstGeom prst="rect">
            <a:avLst/>
          </a:prstGeom>
          <a:noFill/>
        </p:spPr>
      </p:pic>
      <p:sp>
        <p:nvSpPr>
          <p:cNvPr id="9" name="8 Marcador de contenido"/>
          <p:cNvSpPr>
            <a:spLocks noGrp="1"/>
          </p:cNvSpPr>
          <p:nvPr>
            <p:ph sz="half" idx="2"/>
          </p:nvPr>
        </p:nvSpPr>
        <p:spPr>
          <a:xfrm>
            <a:off x="4648200" y="1268760"/>
            <a:ext cx="4038600" cy="4857403"/>
          </a:xfrm>
        </p:spPr>
        <p:txBody>
          <a:bodyPr>
            <a:normAutofit fontScale="92500" lnSpcReduction="10000"/>
          </a:bodyPr>
          <a:lstStyle/>
          <a:p>
            <a:r>
              <a:rPr lang="es-MX" dirty="0" err="1" smtClean="0"/>
              <a:t>Internal</a:t>
            </a:r>
            <a:r>
              <a:rPr lang="es-MX" dirty="0" smtClean="0"/>
              <a:t> and </a:t>
            </a:r>
            <a:r>
              <a:rPr lang="es-MX" dirty="0" err="1" smtClean="0"/>
              <a:t>external</a:t>
            </a:r>
            <a:r>
              <a:rPr lang="es-MX" dirty="0" smtClean="0"/>
              <a:t> </a:t>
            </a:r>
            <a:r>
              <a:rPr lang="es-MX" dirty="0" err="1" smtClean="0"/>
              <a:t>validity</a:t>
            </a:r>
            <a:r>
              <a:rPr lang="es-MX" dirty="0" smtClean="0"/>
              <a:t> </a:t>
            </a:r>
            <a:r>
              <a:rPr lang="es-MX" dirty="0" err="1" smtClean="0"/>
              <a:t>seems</a:t>
            </a:r>
            <a:r>
              <a:rPr lang="es-MX" dirty="0" smtClean="0"/>
              <a:t> </a:t>
            </a:r>
            <a:r>
              <a:rPr lang="es-MX" dirty="0" err="1" smtClean="0"/>
              <a:t>to</a:t>
            </a:r>
            <a:r>
              <a:rPr lang="es-MX" dirty="0" smtClean="0"/>
              <a:t> </a:t>
            </a:r>
            <a:r>
              <a:rPr lang="es-MX" dirty="0" err="1" smtClean="0"/>
              <a:t>be</a:t>
            </a:r>
            <a:r>
              <a:rPr lang="es-MX" dirty="0" smtClean="0"/>
              <a:t> in </a:t>
            </a:r>
            <a:r>
              <a:rPr lang="es-MX" dirty="0" err="1" smtClean="0"/>
              <a:t>conflict</a:t>
            </a:r>
            <a:r>
              <a:rPr lang="es-MX" dirty="0" smtClean="0"/>
              <a:t>;</a:t>
            </a:r>
          </a:p>
          <a:p>
            <a:pPr lvl="1"/>
            <a:r>
              <a:rPr lang="es-MX" dirty="0" err="1" smtClean="0"/>
              <a:t>Internal</a:t>
            </a:r>
            <a:r>
              <a:rPr lang="es-MX" dirty="0" smtClean="0"/>
              <a:t> </a:t>
            </a:r>
            <a:r>
              <a:rPr lang="es-MX" dirty="0" err="1" smtClean="0"/>
              <a:t>validity</a:t>
            </a:r>
            <a:r>
              <a:rPr lang="es-MX" dirty="0" smtClean="0"/>
              <a:t> </a:t>
            </a:r>
            <a:r>
              <a:rPr lang="es-MX" dirty="0" err="1" smtClean="0"/>
              <a:t>requires</a:t>
            </a:r>
            <a:r>
              <a:rPr lang="es-MX" dirty="0" smtClean="0"/>
              <a:t> </a:t>
            </a:r>
            <a:r>
              <a:rPr lang="es-MX" dirty="0" err="1" smtClean="0"/>
              <a:t>you</a:t>
            </a:r>
            <a:r>
              <a:rPr lang="es-MX" dirty="0" smtClean="0"/>
              <a:t> </a:t>
            </a:r>
            <a:r>
              <a:rPr lang="es-MX" dirty="0" err="1" smtClean="0"/>
              <a:t>to</a:t>
            </a:r>
            <a:r>
              <a:rPr lang="es-MX" dirty="0" smtClean="0"/>
              <a:t> control as </a:t>
            </a:r>
            <a:r>
              <a:rPr lang="es-MX" dirty="0" err="1" smtClean="0"/>
              <a:t>much</a:t>
            </a:r>
            <a:r>
              <a:rPr lang="es-MX" dirty="0" smtClean="0"/>
              <a:t> as </a:t>
            </a:r>
            <a:r>
              <a:rPr lang="es-MX" dirty="0" err="1" smtClean="0"/>
              <a:t>you</a:t>
            </a:r>
            <a:r>
              <a:rPr lang="es-MX" dirty="0" smtClean="0"/>
              <a:t> can (</a:t>
            </a:r>
            <a:r>
              <a:rPr lang="es-MX" dirty="0" err="1" smtClean="0"/>
              <a:t>e.g.</a:t>
            </a:r>
            <a:r>
              <a:rPr lang="es-MX" dirty="0" smtClean="0"/>
              <a:t> </a:t>
            </a:r>
            <a:r>
              <a:rPr lang="es-MX" dirty="0" err="1" smtClean="0"/>
              <a:t>all</a:t>
            </a:r>
            <a:r>
              <a:rPr lang="es-MX" dirty="0" smtClean="0"/>
              <a:t> </a:t>
            </a:r>
            <a:r>
              <a:rPr lang="es-MX" dirty="0" err="1" smtClean="0"/>
              <a:t>intervining</a:t>
            </a:r>
            <a:r>
              <a:rPr lang="es-MX" dirty="0" smtClean="0"/>
              <a:t> variables)</a:t>
            </a:r>
          </a:p>
          <a:p>
            <a:pPr lvl="1"/>
            <a:r>
              <a:rPr lang="es-MX" dirty="0" smtClean="0"/>
              <a:t>…</a:t>
            </a:r>
            <a:r>
              <a:rPr lang="es-MX" dirty="0" err="1" smtClean="0"/>
              <a:t>but</a:t>
            </a:r>
            <a:r>
              <a:rPr lang="es-MX" dirty="0" smtClean="0"/>
              <a:t> </a:t>
            </a:r>
            <a:r>
              <a:rPr lang="es-MX" dirty="0" err="1" smtClean="0"/>
              <a:t>that</a:t>
            </a:r>
            <a:r>
              <a:rPr lang="es-MX" dirty="0" smtClean="0"/>
              <a:t> reduces </a:t>
            </a:r>
            <a:r>
              <a:rPr lang="es-MX" dirty="0" err="1" smtClean="0"/>
              <a:t>the</a:t>
            </a:r>
            <a:r>
              <a:rPr lang="es-MX" dirty="0" smtClean="0"/>
              <a:t> </a:t>
            </a:r>
            <a:r>
              <a:rPr lang="es-MX" dirty="0" err="1" smtClean="0"/>
              <a:t>generalization</a:t>
            </a:r>
            <a:r>
              <a:rPr lang="es-MX" dirty="0" smtClean="0"/>
              <a:t> </a:t>
            </a:r>
            <a:r>
              <a:rPr lang="es-MX" dirty="0" err="1" smtClean="0"/>
              <a:t>capabilities</a:t>
            </a:r>
            <a:r>
              <a:rPr lang="es-MX" dirty="0" smtClean="0"/>
              <a:t>, </a:t>
            </a:r>
            <a:r>
              <a:rPr lang="es-MX" dirty="0" err="1" smtClean="0"/>
              <a:t>i.e.</a:t>
            </a:r>
            <a:r>
              <a:rPr lang="es-MX" dirty="0" smtClean="0"/>
              <a:t> </a:t>
            </a:r>
            <a:r>
              <a:rPr lang="es-MX" dirty="0" err="1" smtClean="0"/>
              <a:t>the</a:t>
            </a:r>
            <a:r>
              <a:rPr lang="es-MX" dirty="0" smtClean="0"/>
              <a:t> </a:t>
            </a:r>
            <a:r>
              <a:rPr lang="es-MX" dirty="0" err="1" smtClean="0"/>
              <a:t>external</a:t>
            </a:r>
            <a:r>
              <a:rPr lang="es-MX" dirty="0" smtClean="0"/>
              <a:t> </a:t>
            </a:r>
            <a:r>
              <a:rPr lang="es-MX" dirty="0" err="1" smtClean="0"/>
              <a:t>validity</a:t>
            </a:r>
            <a:r>
              <a:rPr lang="es-MX" dirty="0" smtClean="0"/>
              <a:t>.</a:t>
            </a:r>
          </a:p>
          <a:p>
            <a:pPr lvl="2"/>
            <a:r>
              <a:rPr lang="es-MX" dirty="0" smtClean="0"/>
              <a:t>(and </a:t>
            </a:r>
            <a:r>
              <a:rPr lang="es-MX" dirty="0" err="1" smtClean="0"/>
              <a:t>sometimes</a:t>
            </a:r>
            <a:r>
              <a:rPr lang="es-MX" dirty="0" smtClean="0"/>
              <a:t> </a:t>
            </a:r>
            <a:r>
              <a:rPr lang="es-MX" dirty="0" err="1" smtClean="0"/>
              <a:t>collaterally</a:t>
            </a:r>
            <a:r>
              <a:rPr lang="es-MX" dirty="0" smtClean="0"/>
              <a:t> </a:t>
            </a:r>
            <a:r>
              <a:rPr lang="es-MX" dirty="0" err="1" smtClean="0"/>
              <a:t>the</a:t>
            </a:r>
            <a:r>
              <a:rPr lang="es-MX" dirty="0" smtClean="0"/>
              <a:t> </a:t>
            </a:r>
            <a:r>
              <a:rPr lang="es-MX" dirty="0" err="1" smtClean="0"/>
              <a:t>ecological</a:t>
            </a:r>
            <a:r>
              <a:rPr lang="es-MX" dirty="0" smtClean="0"/>
              <a:t> </a:t>
            </a:r>
            <a:r>
              <a:rPr lang="es-MX" dirty="0" err="1" smtClean="0"/>
              <a:t>validity</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48</a:t>
            </a:fld>
            <a:endParaRPr lang="es-ES"/>
          </a:p>
        </p:txBody>
      </p:sp>
      <p:sp>
        <p:nvSpPr>
          <p:cNvPr id="8" name="7 CuadroTexto"/>
          <p:cNvSpPr txBox="1"/>
          <p:nvPr/>
        </p:nvSpPr>
        <p:spPr>
          <a:xfrm>
            <a:off x="0" y="6021288"/>
            <a:ext cx="9538701" cy="369332"/>
          </a:xfrm>
          <a:prstGeom prst="rect">
            <a:avLst/>
          </a:prstGeom>
          <a:noFill/>
        </p:spPr>
        <p:txBody>
          <a:bodyPr wrap="none" rtlCol="0">
            <a:spAutoFit/>
          </a:bodyPr>
          <a:lstStyle/>
          <a:p>
            <a:r>
              <a:rPr lang="es-MX" dirty="0" smtClean="0"/>
              <a:t>Figure </a:t>
            </a:r>
            <a:r>
              <a:rPr lang="es-MX" dirty="0" err="1" smtClean="0"/>
              <a:t>from</a:t>
            </a:r>
            <a:r>
              <a:rPr lang="es-MX" dirty="0" smtClean="0"/>
              <a:t>: [http://prpj.wordpress.com/2012/03/11/threats-to-validity-of-experimental-research/]</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lstStyle/>
          <a:p>
            <a:r>
              <a:rPr lang="es-MX" b="1" dirty="0" err="1" smtClean="0">
                <a:solidFill>
                  <a:srgbClr val="FF0000"/>
                </a:solidFill>
              </a:rPr>
              <a:t>Logical</a:t>
            </a:r>
            <a:r>
              <a:rPr lang="es-MX" b="1" dirty="0" smtClean="0">
                <a:solidFill>
                  <a:srgbClr val="FF0000"/>
                </a:solidFill>
              </a:rPr>
              <a:t> </a:t>
            </a:r>
            <a:r>
              <a:rPr lang="es-MX" b="1" dirty="0" err="1" smtClean="0">
                <a:solidFill>
                  <a:srgbClr val="FF0000"/>
                </a:solidFill>
              </a:rPr>
              <a:t>or</a:t>
            </a:r>
            <a:r>
              <a:rPr lang="es-MX" b="1" dirty="0" smtClean="0">
                <a:solidFill>
                  <a:srgbClr val="FF0000"/>
                </a:solidFill>
              </a:rPr>
              <a:t> </a:t>
            </a:r>
            <a:r>
              <a:rPr lang="es-MX" b="1" dirty="0" err="1" smtClean="0">
                <a:solidFill>
                  <a:srgbClr val="FF0000"/>
                </a:solidFill>
              </a:rPr>
              <a:t>deductive</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MX" dirty="0" smtClean="0"/>
              <a:t>A </a:t>
            </a:r>
            <a:r>
              <a:rPr lang="es-MX" dirty="0" err="1" smtClean="0"/>
              <a:t>metric</a:t>
            </a:r>
            <a:r>
              <a:rPr lang="es-MX" dirty="0" smtClean="0"/>
              <a:t> </a:t>
            </a:r>
            <a:r>
              <a:rPr lang="es-MX" dirty="0" err="1" smtClean="0"/>
              <a:t>or</a:t>
            </a:r>
            <a:r>
              <a:rPr lang="es-MX" dirty="0" smtClean="0"/>
              <a:t> </a:t>
            </a:r>
            <a:r>
              <a:rPr lang="es-MX" dirty="0" err="1" smtClean="0"/>
              <a:t>model</a:t>
            </a:r>
            <a:r>
              <a:rPr lang="es-MX" dirty="0" smtClean="0"/>
              <a:t> has </a:t>
            </a:r>
            <a:r>
              <a:rPr lang="es-MX" dirty="0" err="1" smtClean="0"/>
              <a:t>logical</a:t>
            </a:r>
            <a:r>
              <a:rPr lang="es-MX" dirty="0" smtClean="0"/>
              <a:t> </a:t>
            </a:r>
            <a:r>
              <a:rPr lang="es-MX" dirty="0" err="1" smtClean="0"/>
              <a:t>validity</a:t>
            </a:r>
            <a:r>
              <a:rPr lang="es-MX" dirty="0" smtClean="0"/>
              <a:t> </a:t>
            </a:r>
            <a:r>
              <a:rPr lang="es-MX" dirty="0" err="1" smtClean="0"/>
              <a:t>if</a:t>
            </a:r>
            <a:r>
              <a:rPr lang="es-MX" dirty="0" smtClean="0"/>
              <a:t> and </a:t>
            </a:r>
            <a:r>
              <a:rPr lang="es-MX" dirty="0" err="1" smtClean="0"/>
              <a:t>only</a:t>
            </a:r>
            <a:r>
              <a:rPr lang="es-MX" dirty="0" smtClean="0"/>
              <a:t> </a:t>
            </a:r>
            <a:r>
              <a:rPr lang="es-MX" dirty="0" err="1" smtClean="0"/>
              <a:t>if</a:t>
            </a:r>
            <a:r>
              <a:rPr lang="es-MX" dirty="0" smtClean="0"/>
              <a:t> can </a:t>
            </a:r>
            <a:r>
              <a:rPr lang="es-MX" dirty="0" err="1" smtClean="0"/>
              <a:t>be</a:t>
            </a:r>
            <a:r>
              <a:rPr lang="es-MX" dirty="0" smtClean="0"/>
              <a:t> </a:t>
            </a:r>
            <a:r>
              <a:rPr lang="es-MX" dirty="0" err="1" smtClean="0">
                <a:solidFill>
                  <a:srgbClr val="00B050"/>
                </a:solidFill>
              </a:rPr>
              <a:t>deduced</a:t>
            </a:r>
            <a:r>
              <a:rPr lang="es-MX" dirty="0" smtClean="0">
                <a:solidFill>
                  <a:srgbClr val="00B050"/>
                </a:solidFill>
              </a:rPr>
              <a:t>/ </a:t>
            </a:r>
            <a:r>
              <a:rPr lang="es-MX" dirty="0" err="1" smtClean="0">
                <a:solidFill>
                  <a:srgbClr val="00B050"/>
                </a:solidFill>
              </a:rPr>
              <a:t>abduced</a:t>
            </a:r>
            <a:r>
              <a:rPr lang="es-MX" dirty="0" smtClean="0">
                <a:solidFill>
                  <a:srgbClr val="00B050"/>
                </a:solidFill>
              </a:rPr>
              <a:t>/ </a:t>
            </a:r>
            <a:r>
              <a:rPr lang="es-MX" dirty="0" err="1" smtClean="0">
                <a:solidFill>
                  <a:srgbClr val="00B050"/>
                </a:solidFill>
              </a:rPr>
              <a:t>induced</a:t>
            </a:r>
            <a:r>
              <a:rPr lang="es-MX" dirty="0" smtClean="0"/>
              <a:t> </a:t>
            </a:r>
            <a:r>
              <a:rPr lang="es-MX" dirty="0" err="1" smtClean="0"/>
              <a:t>by</a:t>
            </a:r>
            <a:r>
              <a:rPr lang="es-MX" dirty="0" smtClean="0"/>
              <a:t> a </a:t>
            </a:r>
            <a:r>
              <a:rPr lang="es-MX" dirty="0" err="1" smtClean="0">
                <a:solidFill>
                  <a:srgbClr val="00B050"/>
                </a:solidFill>
              </a:rPr>
              <a:t>logical</a:t>
            </a:r>
            <a:r>
              <a:rPr lang="es-MX" dirty="0" smtClean="0">
                <a:solidFill>
                  <a:srgbClr val="00B050"/>
                </a:solidFill>
              </a:rPr>
              <a:t> </a:t>
            </a:r>
            <a:r>
              <a:rPr lang="es-MX" dirty="0" err="1" smtClean="0">
                <a:solidFill>
                  <a:srgbClr val="00B050"/>
                </a:solidFill>
              </a:rPr>
              <a:t>system</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49</a:t>
            </a:fld>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Validity</a:t>
            </a:r>
            <a:r>
              <a:rPr lang="es-MX" dirty="0" smtClean="0"/>
              <a:t> and </a:t>
            </a:r>
            <a:r>
              <a:rPr lang="es-MX" dirty="0" err="1" smtClean="0"/>
              <a:t>validation</a:t>
            </a:r>
            <a:endParaRPr lang="en-GB" dirty="0"/>
          </a:p>
        </p:txBody>
      </p:sp>
      <p:sp>
        <p:nvSpPr>
          <p:cNvPr id="3" name="2 Marcador de contenido"/>
          <p:cNvSpPr>
            <a:spLocks noGrp="1"/>
          </p:cNvSpPr>
          <p:nvPr>
            <p:ph idx="1"/>
          </p:nvPr>
        </p:nvSpPr>
        <p:spPr/>
        <p:txBody>
          <a:bodyPr>
            <a:normAutofit/>
          </a:bodyPr>
          <a:lstStyle/>
          <a:p>
            <a:r>
              <a:rPr lang="es-MX" b="1" dirty="0" err="1" smtClean="0">
                <a:solidFill>
                  <a:srgbClr val="FF0000"/>
                </a:solidFill>
              </a:rPr>
              <a:t>Validity</a:t>
            </a:r>
            <a:r>
              <a:rPr lang="es-MX" b="1" dirty="0" smtClean="0">
                <a:solidFill>
                  <a:srgbClr val="FF0000"/>
                </a:solidFill>
              </a:rPr>
              <a:t> and </a:t>
            </a:r>
            <a:r>
              <a:rPr lang="es-MX" b="1" dirty="0" err="1" smtClean="0">
                <a:solidFill>
                  <a:srgbClr val="FF0000"/>
                </a:solidFill>
              </a:rPr>
              <a:t>validation</a:t>
            </a:r>
            <a:r>
              <a:rPr lang="es-MX" dirty="0" smtClean="0"/>
              <a:t>:</a:t>
            </a:r>
          </a:p>
          <a:p>
            <a:pPr lvl="1"/>
            <a:r>
              <a:rPr lang="es-MX" b="1" dirty="0" err="1" smtClean="0">
                <a:solidFill>
                  <a:srgbClr val="FF0000"/>
                </a:solidFill>
              </a:rPr>
              <a:t>Validity</a:t>
            </a:r>
            <a:r>
              <a:rPr lang="es-MX" dirty="0" smtClean="0"/>
              <a:t> </a:t>
            </a:r>
            <a:r>
              <a:rPr lang="es-MX" dirty="0" err="1" smtClean="0"/>
              <a:t>is</a:t>
            </a:r>
            <a:r>
              <a:rPr lang="es-MX" dirty="0" smtClean="0"/>
              <a:t> </a:t>
            </a:r>
            <a:r>
              <a:rPr lang="es-MX" dirty="0" err="1" smtClean="0"/>
              <a:t>the</a:t>
            </a:r>
            <a:r>
              <a:rPr lang="es-MX" dirty="0" smtClean="0"/>
              <a:t> </a:t>
            </a:r>
            <a:r>
              <a:rPr lang="es-MX" dirty="0" err="1" smtClean="0"/>
              <a:t>degree</a:t>
            </a:r>
            <a:r>
              <a:rPr lang="es-MX" dirty="0" smtClean="0"/>
              <a:t> </a:t>
            </a:r>
            <a:r>
              <a:rPr lang="es-MX" dirty="0" err="1" smtClean="0"/>
              <a:t>to</a:t>
            </a:r>
            <a:r>
              <a:rPr lang="es-MX" dirty="0" smtClean="0"/>
              <a:t> </a:t>
            </a:r>
            <a:r>
              <a:rPr lang="es-MX" dirty="0" err="1" smtClean="0"/>
              <a:t>which</a:t>
            </a:r>
            <a:r>
              <a:rPr lang="es-MX" dirty="0" smtClean="0"/>
              <a:t> a </a:t>
            </a:r>
            <a:r>
              <a:rPr lang="es-MX" dirty="0" err="1" smtClean="0"/>
              <a:t>certain</a:t>
            </a:r>
            <a:r>
              <a:rPr lang="es-MX" dirty="0" smtClean="0"/>
              <a:t> </a:t>
            </a:r>
            <a:r>
              <a:rPr lang="es-MX" dirty="0" err="1" smtClean="0"/>
              <a:t>measurement</a:t>
            </a:r>
            <a:r>
              <a:rPr lang="es-MX" dirty="0" smtClean="0"/>
              <a:t> </a:t>
            </a:r>
            <a:r>
              <a:rPr lang="es-MX" dirty="0" err="1" smtClean="0"/>
              <a:t>or</a:t>
            </a:r>
            <a:r>
              <a:rPr lang="es-MX" dirty="0" smtClean="0"/>
              <a:t> </a:t>
            </a:r>
            <a:r>
              <a:rPr lang="es-MX" dirty="0" err="1" smtClean="0"/>
              <a:t>model</a:t>
            </a:r>
            <a:r>
              <a:rPr lang="es-MX" dirty="0" smtClean="0"/>
              <a:t> </a:t>
            </a:r>
            <a:r>
              <a:rPr lang="es-MX" dirty="0" err="1" smtClean="0"/>
              <a:t>represents</a:t>
            </a:r>
            <a:r>
              <a:rPr lang="es-MX" dirty="0" smtClean="0"/>
              <a:t> </a:t>
            </a:r>
            <a:r>
              <a:rPr lang="es-MX" dirty="0" err="1" smtClean="0"/>
              <a:t>what</a:t>
            </a:r>
            <a:r>
              <a:rPr lang="es-MX" dirty="0" smtClean="0"/>
              <a:t> </a:t>
            </a:r>
            <a:r>
              <a:rPr lang="es-MX" dirty="0" err="1" smtClean="0"/>
              <a:t>it</a:t>
            </a:r>
            <a:r>
              <a:rPr lang="es-MX" dirty="0" smtClean="0"/>
              <a:t> </a:t>
            </a:r>
            <a:r>
              <a:rPr lang="es-MX" dirty="0" err="1" smtClean="0"/>
              <a:t>is</a:t>
            </a:r>
            <a:r>
              <a:rPr lang="es-MX" dirty="0" smtClean="0"/>
              <a:t> </a:t>
            </a:r>
            <a:r>
              <a:rPr lang="es-MX" dirty="0" err="1" smtClean="0"/>
              <a:t>supposed</a:t>
            </a:r>
            <a:r>
              <a:rPr lang="es-MX" dirty="0" smtClean="0"/>
              <a:t> </a:t>
            </a:r>
            <a:r>
              <a:rPr lang="es-MX" dirty="0" err="1" smtClean="0"/>
              <a:t>to</a:t>
            </a:r>
            <a:r>
              <a:rPr lang="es-MX" dirty="0" smtClean="0"/>
              <a:t> </a:t>
            </a:r>
            <a:r>
              <a:rPr lang="es-MX" dirty="0" err="1" smtClean="0"/>
              <a:t>represent</a:t>
            </a:r>
            <a:r>
              <a:rPr lang="es-MX" dirty="0" smtClean="0"/>
              <a:t>; </a:t>
            </a:r>
            <a:r>
              <a:rPr lang="es-MX" dirty="0" err="1" smtClean="0"/>
              <a:t>its</a:t>
            </a:r>
            <a:r>
              <a:rPr lang="es-MX" dirty="0" smtClean="0"/>
              <a:t> </a:t>
            </a:r>
            <a:r>
              <a:rPr lang="es-MX" dirty="0" err="1" smtClean="0"/>
              <a:t>equivalent</a:t>
            </a:r>
            <a:r>
              <a:rPr lang="es-MX" dirty="0" smtClean="0"/>
              <a:t> in </a:t>
            </a:r>
            <a:r>
              <a:rPr lang="es-MX" dirty="0" err="1" smtClean="0"/>
              <a:t>the</a:t>
            </a:r>
            <a:r>
              <a:rPr lang="es-MX" dirty="0" smtClean="0"/>
              <a:t> real </a:t>
            </a:r>
            <a:r>
              <a:rPr lang="es-MX" dirty="0" err="1" smtClean="0"/>
              <a:t>world</a:t>
            </a:r>
            <a:r>
              <a:rPr lang="es-MX" dirty="0" smtClean="0"/>
              <a:t> </a:t>
            </a:r>
            <a:r>
              <a:rPr lang="es-MX" dirty="0" err="1" smtClean="0"/>
              <a:t>or</a:t>
            </a:r>
            <a:r>
              <a:rPr lang="es-MX" dirty="0" smtClean="0"/>
              <a:t> in </a:t>
            </a:r>
            <a:r>
              <a:rPr lang="es-MX" dirty="0" err="1" smtClean="0"/>
              <a:t>nature</a:t>
            </a:r>
            <a:r>
              <a:rPr lang="es-MX" dirty="0" smtClean="0"/>
              <a:t>. [</a:t>
            </a:r>
            <a:r>
              <a:rPr lang="es-MX" dirty="0" err="1" smtClean="0"/>
              <a:t>self</a:t>
            </a:r>
            <a:r>
              <a:rPr lang="es-MX" dirty="0" smtClean="0"/>
              <a:t> </a:t>
            </a:r>
            <a:r>
              <a:rPr lang="es-MX" dirty="0" err="1" smtClean="0"/>
              <a:t>definition</a:t>
            </a:r>
            <a:r>
              <a:rPr lang="es-MX" dirty="0" smtClean="0"/>
              <a:t>]</a:t>
            </a:r>
          </a:p>
          <a:p>
            <a:pPr lvl="2"/>
            <a:r>
              <a:rPr lang="es-MX" dirty="0" err="1" smtClean="0"/>
              <a:t>Validity</a:t>
            </a:r>
            <a:r>
              <a:rPr lang="es-MX" dirty="0" smtClean="0"/>
              <a:t> </a:t>
            </a:r>
            <a:r>
              <a:rPr lang="es-MX" dirty="0" err="1" smtClean="0"/>
              <a:t>is</a:t>
            </a:r>
            <a:r>
              <a:rPr lang="es-MX" dirty="0" smtClean="0"/>
              <a:t> </a:t>
            </a:r>
            <a:r>
              <a:rPr lang="es-MX" dirty="0" err="1" smtClean="0"/>
              <a:t>the</a:t>
            </a:r>
            <a:r>
              <a:rPr lang="es-MX" dirty="0" smtClean="0"/>
              <a:t> </a:t>
            </a:r>
            <a:r>
              <a:rPr lang="es-MX" dirty="0" err="1" smtClean="0"/>
              <a:t>best</a:t>
            </a:r>
            <a:r>
              <a:rPr lang="es-MX" dirty="0" smtClean="0"/>
              <a:t> </a:t>
            </a:r>
            <a:r>
              <a:rPr lang="es-MX" dirty="0" err="1" smtClean="0"/>
              <a:t>approximation</a:t>
            </a:r>
            <a:r>
              <a:rPr lang="es-MX" dirty="0" smtClean="0"/>
              <a:t> </a:t>
            </a:r>
            <a:r>
              <a:rPr lang="es-MX" dirty="0" err="1" smtClean="0"/>
              <a:t>possible</a:t>
            </a:r>
            <a:r>
              <a:rPr lang="es-MX" dirty="0" smtClean="0"/>
              <a:t> </a:t>
            </a:r>
            <a:r>
              <a:rPr lang="es-MX" dirty="0" err="1" smtClean="0"/>
              <a:t>to</a:t>
            </a:r>
            <a:r>
              <a:rPr lang="es-MX" dirty="0" smtClean="0"/>
              <a:t> </a:t>
            </a:r>
            <a:r>
              <a:rPr lang="es-MX" dirty="0" err="1" smtClean="0"/>
              <a:t>the</a:t>
            </a:r>
            <a:r>
              <a:rPr lang="es-MX" dirty="0" smtClean="0"/>
              <a:t> </a:t>
            </a:r>
            <a:r>
              <a:rPr lang="es-MX" dirty="0" err="1" smtClean="0"/>
              <a:t>truth</a:t>
            </a:r>
            <a:r>
              <a:rPr lang="es-MX" dirty="0" smtClean="0"/>
              <a:t> of a </a:t>
            </a:r>
            <a:r>
              <a:rPr lang="es-MX" dirty="0" err="1" smtClean="0"/>
              <a:t>given</a:t>
            </a:r>
            <a:r>
              <a:rPr lang="es-MX" dirty="0" smtClean="0"/>
              <a:t> </a:t>
            </a:r>
            <a:r>
              <a:rPr lang="es-MX" dirty="0" err="1" smtClean="0"/>
              <a:t>proposition</a:t>
            </a:r>
            <a:r>
              <a:rPr lang="es-MX" dirty="0" smtClean="0"/>
              <a:t>, </a:t>
            </a:r>
            <a:r>
              <a:rPr lang="es-MX" dirty="0" err="1" smtClean="0"/>
              <a:t>inference</a:t>
            </a:r>
            <a:r>
              <a:rPr lang="es-MX" dirty="0" smtClean="0"/>
              <a:t> </a:t>
            </a:r>
            <a:r>
              <a:rPr lang="es-MX" dirty="0" err="1" smtClean="0"/>
              <a:t>or</a:t>
            </a:r>
            <a:r>
              <a:rPr lang="es-MX" dirty="0" smtClean="0"/>
              <a:t> </a:t>
            </a:r>
            <a:r>
              <a:rPr lang="es-MX" dirty="0" err="1" smtClean="0"/>
              <a:t>conclusion</a:t>
            </a:r>
            <a:r>
              <a:rPr lang="es-MX" dirty="0" smtClean="0"/>
              <a:t> [http://www.socialresearchmethods.net]</a:t>
            </a:r>
          </a:p>
          <a:p>
            <a:pPr lvl="1"/>
            <a:endParaRPr lang="es-MX" dirty="0" smtClean="0"/>
          </a:p>
          <a:p>
            <a:pPr lvl="1"/>
            <a:r>
              <a:rPr lang="es-MX" b="1" dirty="0" err="1" smtClean="0">
                <a:solidFill>
                  <a:srgbClr val="FF0000"/>
                </a:solidFill>
              </a:rPr>
              <a:t>Validation</a:t>
            </a:r>
            <a:r>
              <a:rPr lang="es-MX" dirty="0" smtClean="0"/>
              <a:t> </a:t>
            </a:r>
            <a:r>
              <a:rPr lang="es-MX" dirty="0" err="1" smtClean="0"/>
              <a:t>is</a:t>
            </a:r>
            <a:r>
              <a:rPr lang="es-MX" dirty="0" smtClean="0"/>
              <a:t> </a:t>
            </a:r>
            <a:r>
              <a:rPr lang="es-MX" dirty="0" err="1" smtClean="0"/>
              <a:t>the</a:t>
            </a:r>
            <a:r>
              <a:rPr lang="es-MX" dirty="0" smtClean="0"/>
              <a:t> </a:t>
            </a:r>
            <a:r>
              <a:rPr lang="es-MX" dirty="0" err="1" smtClean="0"/>
              <a:t>process</a:t>
            </a:r>
            <a:r>
              <a:rPr lang="es-MX" dirty="0" smtClean="0"/>
              <a:t> </a:t>
            </a:r>
            <a:r>
              <a:rPr lang="es-MX" dirty="0" err="1" smtClean="0"/>
              <a:t>or</a:t>
            </a:r>
            <a:r>
              <a:rPr lang="es-MX" dirty="0" smtClean="0"/>
              <a:t> </a:t>
            </a:r>
            <a:r>
              <a:rPr lang="es-MX" dirty="0" err="1" smtClean="0"/>
              <a:t>mechanism</a:t>
            </a:r>
            <a:r>
              <a:rPr lang="es-MX" dirty="0" smtClean="0"/>
              <a:t> </a:t>
            </a:r>
            <a:r>
              <a:rPr lang="es-MX" dirty="0" err="1" smtClean="0"/>
              <a:t>for</a:t>
            </a:r>
            <a:r>
              <a:rPr lang="es-MX" dirty="0" smtClean="0"/>
              <a:t> </a:t>
            </a:r>
            <a:r>
              <a:rPr lang="es-MX" dirty="0" err="1" smtClean="0"/>
              <a:t>assessing</a:t>
            </a:r>
            <a:r>
              <a:rPr lang="es-MX" dirty="0" smtClean="0"/>
              <a:t> </a:t>
            </a:r>
            <a:r>
              <a:rPr lang="es-MX" dirty="0" err="1" smtClean="0"/>
              <a:t>validity</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a:t>
            </a:fld>
            <a:endParaRPr lang="es-E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a:bodyPr>
          <a:lstStyle/>
          <a:p>
            <a:r>
              <a:rPr lang="es-MX" b="1" dirty="0" err="1" smtClean="0">
                <a:solidFill>
                  <a:srgbClr val="FF0000"/>
                </a:solidFill>
              </a:rPr>
              <a:t>Logical</a:t>
            </a:r>
            <a:r>
              <a:rPr lang="es-MX" b="1" dirty="0" smtClean="0">
                <a:solidFill>
                  <a:srgbClr val="FF0000"/>
                </a:solidFill>
              </a:rPr>
              <a:t> </a:t>
            </a:r>
            <a:r>
              <a:rPr lang="es-MX" b="1" dirty="0" err="1" smtClean="0">
                <a:solidFill>
                  <a:srgbClr val="FF0000"/>
                </a:solidFill>
              </a:rPr>
              <a:t>system</a:t>
            </a:r>
            <a:r>
              <a:rPr lang="es-MX" dirty="0" smtClean="0"/>
              <a:t>:</a:t>
            </a:r>
          </a:p>
          <a:p>
            <a:pPr lvl="1"/>
            <a:r>
              <a:rPr lang="es-MX" dirty="0" smtClean="0"/>
              <a:t>A set of </a:t>
            </a:r>
            <a:r>
              <a:rPr lang="es-MX" dirty="0" err="1" smtClean="0"/>
              <a:t>elements</a:t>
            </a:r>
            <a:r>
              <a:rPr lang="es-MX" dirty="0" smtClean="0"/>
              <a:t> and </a:t>
            </a:r>
            <a:r>
              <a:rPr lang="es-MX" dirty="0" err="1" smtClean="0"/>
              <a:t>objects</a:t>
            </a:r>
            <a:r>
              <a:rPr lang="es-MX" dirty="0" smtClean="0"/>
              <a:t> </a:t>
            </a:r>
            <a:r>
              <a:rPr lang="es-MX" dirty="0" err="1" smtClean="0"/>
              <a:t>allowing</a:t>
            </a:r>
            <a:r>
              <a:rPr lang="es-MX" dirty="0" smtClean="0"/>
              <a:t> </a:t>
            </a:r>
            <a:r>
              <a:rPr lang="es-MX" dirty="0" err="1" smtClean="0"/>
              <a:t>us</a:t>
            </a:r>
            <a:r>
              <a:rPr lang="es-MX" dirty="0" smtClean="0"/>
              <a:t> </a:t>
            </a:r>
            <a:r>
              <a:rPr lang="es-MX" dirty="0" err="1" smtClean="0"/>
              <a:t>taking</a:t>
            </a:r>
            <a:r>
              <a:rPr lang="es-MX" dirty="0" smtClean="0"/>
              <a:t> </a:t>
            </a:r>
            <a:r>
              <a:rPr lang="es-MX" dirty="0" err="1" smtClean="0"/>
              <a:t>decisions</a:t>
            </a:r>
            <a:r>
              <a:rPr lang="es-MX" dirty="0" smtClean="0"/>
              <a:t>.</a:t>
            </a:r>
          </a:p>
          <a:p>
            <a:pPr lvl="1"/>
            <a:r>
              <a:rPr lang="es-MX" dirty="0" err="1" smtClean="0"/>
              <a:t>It</a:t>
            </a:r>
            <a:r>
              <a:rPr lang="es-MX" dirty="0" smtClean="0"/>
              <a:t> </a:t>
            </a:r>
            <a:r>
              <a:rPr lang="es-MX" dirty="0" err="1" smtClean="0"/>
              <a:t>is</a:t>
            </a:r>
            <a:r>
              <a:rPr lang="es-MX" dirty="0" smtClean="0"/>
              <a:t> </a:t>
            </a:r>
            <a:r>
              <a:rPr lang="es-MX" dirty="0" err="1" smtClean="0"/>
              <a:t>composed</a:t>
            </a:r>
            <a:r>
              <a:rPr lang="es-MX" dirty="0" smtClean="0"/>
              <a:t> </a:t>
            </a:r>
            <a:r>
              <a:rPr lang="es-MX" dirty="0" err="1" smtClean="0"/>
              <a:t>by</a:t>
            </a:r>
            <a:r>
              <a:rPr lang="es-MX" dirty="0" smtClean="0"/>
              <a:t>:</a:t>
            </a:r>
          </a:p>
          <a:p>
            <a:pPr lvl="2"/>
            <a:r>
              <a:rPr lang="es-MX" dirty="0" err="1" smtClean="0"/>
              <a:t>An</a:t>
            </a:r>
            <a:r>
              <a:rPr lang="es-MX" dirty="0" smtClean="0"/>
              <a:t> </a:t>
            </a:r>
            <a:r>
              <a:rPr lang="es-MX" b="1" dirty="0" err="1" smtClean="0">
                <a:solidFill>
                  <a:srgbClr val="FF0000"/>
                </a:solidFill>
              </a:rPr>
              <a:t>alphabet</a:t>
            </a:r>
            <a:r>
              <a:rPr lang="es-MX" dirty="0" smtClean="0"/>
              <a:t> of symbols </a:t>
            </a:r>
            <a:r>
              <a:rPr lang="es-MX" dirty="0" err="1" smtClean="0"/>
              <a:t>or</a:t>
            </a:r>
            <a:r>
              <a:rPr lang="es-MX" dirty="0" smtClean="0"/>
              <a:t> </a:t>
            </a:r>
            <a:r>
              <a:rPr lang="es-MX" dirty="0" err="1" smtClean="0"/>
              <a:t>primitives</a:t>
            </a:r>
            <a:endParaRPr lang="es-MX" dirty="0" smtClean="0"/>
          </a:p>
          <a:p>
            <a:pPr lvl="2"/>
            <a:r>
              <a:rPr lang="es-MX" dirty="0" smtClean="0"/>
              <a:t>A </a:t>
            </a:r>
            <a:r>
              <a:rPr lang="es-MX" b="1" dirty="0" err="1" smtClean="0">
                <a:solidFill>
                  <a:srgbClr val="FF0000"/>
                </a:solidFill>
              </a:rPr>
              <a:t>grammar</a:t>
            </a:r>
            <a:r>
              <a:rPr lang="es-MX" dirty="0" smtClean="0"/>
              <a:t> </a:t>
            </a:r>
            <a:r>
              <a:rPr lang="es-MX" dirty="0" err="1" smtClean="0"/>
              <a:t>with</a:t>
            </a:r>
            <a:r>
              <a:rPr lang="es-MX" dirty="0" smtClean="0"/>
              <a:t> </a:t>
            </a:r>
            <a:r>
              <a:rPr lang="es-MX" dirty="0" err="1" smtClean="0"/>
              <a:t>construction</a:t>
            </a:r>
            <a:r>
              <a:rPr lang="es-MX" dirty="0" smtClean="0"/>
              <a:t> rules </a:t>
            </a:r>
            <a:r>
              <a:rPr lang="es-MX" dirty="0" err="1" smtClean="0"/>
              <a:t>made</a:t>
            </a:r>
            <a:r>
              <a:rPr lang="es-MX" dirty="0" smtClean="0"/>
              <a:t> </a:t>
            </a:r>
            <a:r>
              <a:rPr lang="es-MX" dirty="0" err="1" smtClean="0"/>
              <a:t>from</a:t>
            </a:r>
            <a:r>
              <a:rPr lang="es-MX" dirty="0" smtClean="0"/>
              <a:t> </a:t>
            </a:r>
            <a:r>
              <a:rPr lang="es-MX" dirty="0" err="1" smtClean="0"/>
              <a:t>elements</a:t>
            </a:r>
            <a:r>
              <a:rPr lang="es-MX" dirty="0" smtClean="0"/>
              <a:t> of </a:t>
            </a:r>
            <a:r>
              <a:rPr lang="es-MX" dirty="0" err="1" smtClean="0"/>
              <a:t>the</a:t>
            </a:r>
            <a:r>
              <a:rPr lang="es-MX" dirty="0" smtClean="0"/>
              <a:t> </a:t>
            </a:r>
            <a:r>
              <a:rPr lang="es-MX" dirty="0" err="1" smtClean="0"/>
              <a:t>alphabet</a:t>
            </a:r>
            <a:endParaRPr lang="es-MX" dirty="0" smtClean="0"/>
          </a:p>
          <a:p>
            <a:pPr lvl="2"/>
            <a:r>
              <a:rPr lang="es-MX" dirty="0" smtClean="0"/>
              <a:t>A set of </a:t>
            </a:r>
            <a:r>
              <a:rPr lang="es-MX" b="1" dirty="0" err="1" smtClean="0">
                <a:solidFill>
                  <a:srgbClr val="FF0000"/>
                </a:solidFill>
              </a:rPr>
              <a:t>axioms</a:t>
            </a:r>
            <a:endParaRPr lang="es-MX" b="1" dirty="0" smtClean="0">
              <a:solidFill>
                <a:srgbClr val="FF0000"/>
              </a:solidFill>
            </a:endParaRPr>
          </a:p>
          <a:p>
            <a:pPr lvl="3"/>
            <a:r>
              <a:rPr lang="es-MX" dirty="0" smtClean="0"/>
              <a:t>…</a:t>
            </a:r>
            <a:r>
              <a:rPr lang="es-MX" dirty="0" err="1" smtClean="0"/>
              <a:t>which</a:t>
            </a:r>
            <a:r>
              <a:rPr lang="es-MX" dirty="0" smtClean="0"/>
              <a:t> in </a:t>
            </a:r>
            <a:r>
              <a:rPr lang="es-MX" dirty="0" err="1" smtClean="0"/>
              <a:t>turn</a:t>
            </a:r>
            <a:r>
              <a:rPr lang="es-MX" dirty="0" smtClean="0"/>
              <a:t> are </a:t>
            </a:r>
            <a:r>
              <a:rPr lang="es-MX" dirty="0" err="1" smtClean="0"/>
              <a:t>also</a:t>
            </a:r>
            <a:r>
              <a:rPr lang="es-MX" dirty="0" smtClean="0"/>
              <a:t> </a:t>
            </a:r>
            <a:r>
              <a:rPr lang="es-MX" dirty="0" err="1" smtClean="0"/>
              <a:t>well</a:t>
            </a:r>
            <a:r>
              <a:rPr lang="es-MX" dirty="0" smtClean="0"/>
              <a:t> </a:t>
            </a:r>
            <a:r>
              <a:rPr lang="es-MX" dirty="0" err="1" smtClean="0"/>
              <a:t>formed</a:t>
            </a:r>
            <a:r>
              <a:rPr lang="es-MX" dirty="0" smtClean="0"/>
              <a:t> rules</a:t>
            </a:r>
          </a:p>
          <a:p>
            <a:pPr lvl="2"/>
            <a:r>
              <a:rPr lang="es-MX" dirty="0" smtClean="0"/>
              <a:t>A set of </a:t>
            </a:r>
            <a:r>
              <a:rPr lang="es-MX" b="1" dirty="0" err="1" smtClean="0">
                <a:solidFill>
                  <a:srgbClr val="FF0000"/>
                </a:solidFill>
              </a:rPr>
              <a:t>inference</a:t>
            </a:r>
            <a:r>
              <a:rPr lang="es-MX" b="1" dirty="0" smtClean="0">
                <a:solidFill>
                  <a:srgbClr val="FF0000"/>
                </a:solidFill>
              </a:rPr>
              <a:t> rules</a:t>
            </a:r>
          </a:p>
          <a:p>
            <a:pPr lvl="2"/>
            <a:r>
              <a:rPr lang="es-MX" dirty="0" smtClean="0"/>
              <a:t>A formal </a:t>
            </a:r>
            <a:r>
              <a:rPr lang="es-MX" dirty="0" err="1" smtClean="0">
                <a:solidFill>
                  <a:srgbClr val="FF0000"/>
                </a:solidFill>
              </a:rPr>
              <a:t>interpretation</a:t>
            </a:r>
            <a:endParaRPr lang="es-MX" dirty="0" smtClean="0"/>
          </a:p>
        </p:txBody>
      </p:sp>
      <p:sp>
        <p:nvSpPr>
          <p:cNvPr id="4" name="3 Marcador de fecha"/>
          <p:cNvSpPr>
            <a:spLocks noGrp="1"/>
          </p:cNvSpPr>
          <p:nvPr>
            <p:ph type="dt" sz="half" idx="10"/>
          </p:nvPr>
        </p:nvSpPr>
        <p:spPr/>
        <p:txBody>
          <a:bodyPr/>
          <a:lstStyle/>
          <a:p>
            <a:pPr>
              <a:defRPr/>
            </a:pPr>
            <a:fld id="{BEEA56BD-EAA3-4FB5-A48D-8805AF3C60DC}" type="datetime1">
              <a:rPr lang="es-MX" smtClean="0"/>
              <a:pPr>
                <a:defRPr/>
              </a:pPr>
              <a:t>24/08/2014</a:t>
            </a:fld>
            <a:endParaRPr lang="es-ES"/>
          </a:p>
        </p:txBody>
      </p:sp>
      <p:sp>
        <p:nvSpPr>
          <p:cNvPr id="5" name="4 Marcador de pie de página"/>
          <p:cNvSpPr>
            <a:spLocks noGrp="1"/>
          </p:cNvSpPr>
          <p:nvPr>
            <p:ph type="ftr" sz="quarter" idx="11"/>
          </p:nvPr>
        </p:nvSpPr>
        <p:spPr/>
        <p:txBody>
          <a:bodyPr/>
          <a:lstStyle/>
          <a:p>
            <a:pPr>
              <a:defRPr/>
            </a:pPr>
            <a:r>
              <a:rPr lang="en-US" smtClean="0"/>
              <a:t>Dr. Felipe Orihuela Espina</a:t>
            </a:r>
            <a:endParaRPr lang="es-ES" dirty="0"/>
          </a:p>
        </p:txBody>
      </p:sp>
      <p:sp>
        <p:nvSpPr>
          <p:cNvPr id="6" name="5 Marcador de número de diapositiva"/>
          <p:cNvSpPr>
            <a:spLocks noGrp="1"/>
          </p:cNvSpPr>
          <p:nvPr>
            <p:ph type="sldNum" sz="quarter" idx="12"/>
          </p:nvPr>
        </p:nvSpPr>
        <p:spPr/>
        <p:txBody>
          <a:bodyPr/>
          <a:lstStyle/>
          <a:p>
            <a:pPr>
              <a:defRPr/>
            </a:pPr>
            <a:fld id="{9E34FE34-6E89-4F52-AB15-88813B903A08}" type="slidenum">
              <a:rPr lang="es-ES" smtClean="0"/>
              <a:pPr>
                <a:defRPr/>
              </a:pPr>
              <a:t>50</a:t>
            </a:fld>
            <a:endParaRPr lang="es-ES"/>
          </a:p>
        </p:txBody>
      </p:sp>
      <p:cxnSp>
        <p:nvCxnSpPr>
          <p:cNvPr id="8" name="7 Conector recto de flecha"/>
          <p:cNvCxnSpPr/>
          <p:nvPr/>
        </p:nvCxnSpPr>
        <p:spPr>
          <a:xfrm>
            <a:off x="1259632" y="3068960"/>
            <a:ext cx="0" cy="2448272"/>
          </a:xfrm>
          <a:prstGeom prst="straightConnector1">
            <a:avLst/>
          </a:prstGeom>
          <a:ln w="41275">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rot="16200000">
            <a:off x="501405" y="4124836"/>
            <a:ext cx="1021690" cy="369332"/>
          </a:xfrm>
          <a:prstGeom prst="rect">
            <a:avLst/>
          </a:prstGeom>
          <a:noFill/>
        </p:spPr>
        <p:txBody>
          <a:bodyPr wrap="none" rtlCol="0">
            <a:spAutoFit/>
          </a:bodyPr>
          <a:lstStyle/>
          <a:p>
            <a:r>
              <a:rPr lang="es-MX" dirty="0" err="1" smtClean="0">
                <a:solidFill>
                  <a:srgbClr val="0070C0"/>
                </a:solidFill>
              </a:rPr>
              <a:t>Syntactic</a:t>
            </a:r>
            <a:endParaRPr lang="en-GB" dirty="0">
              <a:solidFill>
                <a:srgbClr val="0070C0"/>
              </a:solidFill>
            </a:endParaRPr>
          </a:p>
        </p:txBody>
      </p:sp>
      <p:sp>
        <p:nvSpPr>
          <p:cNvPr id="10" name="9 CuadroTexto"/>
          <p:cNvSpPr txBox="1"/>
          <p:nvPr/>
        </p:nvSpPr>
        <p:spPr>
          <a:xfrm>
            <a:off x="179512" y="5589240"/>
            <a:ext cx="1048172" cy="369332"/>
          </a:xfrm>
          <a:prstGeom prst="rect">
            <a:avLst/>
          </a:prstGeom>
          <a:noFill/>
        </p:spPr>
        <p:txBody>
          <a:bodyPr wrap="none" rtlCol="0">
            <a:spAutoFit/>
          </a:bodyPr>
          <a:lstStyle/>
          <a:p>
            <a:r>
              <a:rPr lang="es-MX" dirty="0" err="1" smtClean="0">
                <a:solidFill>
                  <a:srgbClr val="0070C0"/>
                </a:solidFill>
              </a:rPr>
              <a:t>Semantic</a:t>
            </a:r>
            <a:endParaRPr lang="en-GB" dirty="0">
              <a:solidFill>
                <a:srgbClr val="0070C0"/>
              </a:solidFill>
            </a:endParaRPr>
          </a:p>
        </p:txBody>
      </p:sp>
      <p:cxnSp>
        <p:nvCxnSpPr>
          <p:cNvPr id="12" name="11 Conector recto"/>
          <p:cNvCxnSpPr/>
          <p:nvPr/>
        </p:nvCxnSpPr>
        <p:spPr>
          <a:xfrm>
            <a:off x="1043608" y="551723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1043608" y="3068960"/>
            <a:ext cx="43204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MX" dirty="0" err="1" smtClean="0"/>
              <a:t>Types</a:t>
            </a:r>
            <a:r>
              <a:rPr lang="es-MX" dirty="0" smtClean="0"/>
              <a:t> of </a:t>
            </a:r>
            <a:r>
              <a:rPr lang="es-MX" dirty="0" err="1" smtClean="0"/>
              <a:t>validity</a:t>
            </a:r>
            <a:endParaRPr lang="en-GB" dirty="0"/>
          </a:p>
        </p:txBody>
      </p:sp>
      <p:sp>
        <p:nvSpPr>
          <p:cNvPr id="8" name="7 Marcador de contenido"/>
          <p:cNvSpPr>
            <a:spLocks noGrp="1"/>
          </p:cNvSpPr>
          <p:nvPr>
            <p:ph idx="1"/>
          </p:nvPr>
        </p:nvSpPr>
        <p:spPr/>
        <p:txBody>
          <a:bodyPr>
            <a:normAutofit/>
          </a:bodyPr>
          <a:lstStyle/>
          <a:p>
            <a:r>
              <a:rPr lang="es-MX" b="1" dirty="0" err="1" smtClean="0">
                <a:solidFill>
                  <a:srgbClr val="FF0000"/>
                </a:solidFill>
              </a:rPr>
              <a:t>Logical</a:t>
            </a:r>
            <a:r>
              <a:rPr lang="es-MX" b="1" dirty="0" smtClean="0">
                <a:solidFill>
                  <a:srgbClr val="FF0000"/>
                </a:solidFill>
              </a:rPr>
              <a:t> </a:t>
            </a:r>
            <a:r>
              <a:rPr lang="es-MX" b="1" dirty="0" err="1" smtClean="0">
                <a:solidFill>
                  <a:srgbClr val="FF0000"/>
                </a:solidFill>
              </a:rPr>
              <a:t>validity</a:t>
            </a:r>
            <a:r>
              <a:rPr lang="es-MX" dirty="0" smtClean="0"/>
              <a:t>:</a:t>
            </a:r>
          </a:p>
          <a:p>
            <a:pPr lvl="1"/>
            <a:r>
              <a:rPr lang="es-MX" b="1" dirty="0" err="1" smtClean="0">
                <a:solidFill>
                  <a:srgbClr val="FF0000"/>
                </a:solidFill>
              </a:rPr>
              <a:t>Models</a:t>
            </a:r>
            <a:r>
              <a:rPr lang="es-MX" b="1" dirty="0" smtClean="0">
                <a:solidFill>
                  <a:srgbClr val="FF0000"/>
                </a:solidFill>
              </a:rPr>
              <a:t> of </a:t>
            </a:r>
            <a:r>
              <a:rPr lang="es-MX" b="1" dirty="0" err="1" smtClean="0">
                <a:solidFill>
                  <a:srgbClr val="FF0000"/>
                </a:solidFill>
              </a:rPr>
              <a:t>logical</a:t>
            </a:r>
            <a:r>
              <a:rPr lang="es-MX" b="1" dirty="0" smtClean="0">
                <a:solidFill>
                  <a:srgbClr val="FF0000"/>
                </a:solidFill>
              </a:rPr>
              <a:t> </a:t>
            </a:r>
            <a:r>
              <a:rPr lang="es-MX" b="1" dirty="0" err="1" smtClean="0">
                <a:solidFill>
                  <a:srgbClr val="FF0000"/>
                </a:solidFill>
              </a:rPr>
              <a:t>reasoning</a:t>
            </a:r>
            <a:r>
              <a:rPr lang="es-MX" dirty="0" smtClean="0"/>
              <a:t>:</a:t>
            </a:r>
          </a:p>
          <a:p>
            <a:pPr lvl="2"/>
            <a:r>
              <a:rPr lang="en-GB" b="1" dirty="0" smtClean="0">
                <a:solidFill>
                  <a:srgbClr val="FF0000"/>
                </a:solidFill>
              </a:rPr>
              <a:t>Deduction</a:t>
            </a:r>
            <a:r>
              <a:rPr lang="en-GB" dirty="0" smtClean="0"/>
              <a:t> or deductive inference: Find the effect given the cause and the rule.</a:t>
            </a:r>
          </a:p>
          <a:p>
            <a:pPr lvl="2"/>
            <a:r>
              <a:rPr lang="en-GB" b="1" dirty="0" smtClean="0">
                <a:solidFill>
                  <a:srgbClr val="FF0000"/>
                </a:solidFill>
              </a:rPr>
              <a:t>Abduction</a:t>
            </a:r>
            <a:r>
              <a:rPr lang="en-GB" dirty="0" smtClean="0"/>
              <a:t> or </a:t>
            </a:r>
            <a:r>
              <a:rPr lang="en-GB" dirty="0" err="1" smtClean="0"/>
              <a:t>abductive</a:t>
            </a:r>
            <a:r>
              <a:rPr lang="en-GB" dirty="0" smtClean="0"/>
              <a:t> inference: Find the cause given the rule and the effect.</a:t>
            </a:r>
          </a:p>
          <a:p>
            <a:pPr lvl="2"/>
            <a:r>
              <a:rPr lang="en-GB" b="1" dirty="0" smtClean="0">
                <a:solidFill>
                  <a:srgbClr val="FF0000"/>
                </a:solidFill>
              </a:rPr>
              <a:t>Induction</a:t>
            </a:r>
            <a:r>
              <a:rPr lang="en-GB" dirty="0" smtClean="0"/>
              <a:t> o inductive inference: Find the rules given the cause and the effect</a:t>
            </a:r>
            <a:br>
              <a:rPr lang="en-GB" dirty="0" smtClean="0"/>
            </a:br>
            <a:endParaRPr lang="en-GB" dirty="0" smtClean="0"/>
          </a:p>
          <a:p>
            <a:pPr>
              <a:buNone/>
            </a:pPr>
            <a:r>
              <a:rPr lang="en-GB" dirty="0" smtClean="0"/>
              <a:t>		[Cause] -&gt; -&gt; [rule] -&gt; -&gt; [Effect]</a:t>
            </a:r>
          </a:p>
          <a:p>
            <a:pPr>
              <a:buNone/>
            </a:pPr>
            <a:r>
              <a:rPr lang="en-GB" dirty="0" smtClean="0"/>
              <a:t>	  (abduction)   (induction)   (deduction)</a:t>
            </a:r>
          </a:p>
          <a:p>
            <a:pPr lvl="1"/>
            <a:endParaRPr lang="en-GB" dirty="0"/>
          </a:p>
        </p:txBody>
      </p:sp>
      <p:sp>
        <p:nvSpPr>
          <p:cNvPr id="4" name="3 Marcador de fecha"/>
          <p:cNvSpPr>
            <a:spLocks noGrp="1"/>
          </p:cNvSpPr>
          <p:nvPr>
            <p:ph type="dt" sz="half" idx="10"/>
          </p:nvPr>
        </p:nvSpPr>
        <p:spPr/>
        <p:txBody>
          <a:bodyPr/>
          <a:lstStyle/>
          <a:p>
            <a:pPr>
              <a:defRPr/>
            </a:pPr>
            <a:fld id="{61A62B1E-255E-447E-8B4D-AD79725915EA}" type="datetime1">
              <a:rPr lang="es-MX" smtClean="0"/>
              <a:pPr>
                <a:defRPr/>
              </a:pPr>
              <a:t>24/08/2014</a:t>
            </a:fld>
            <a:endParaRPr lang="es-ES"/>
          </a:p>
        </p:txBody>
      </p:sp>
      <p:sp>
        <p:nvSpPr>
          <p:cNvPr id="5" name="4 Marcador de pie de página"/>
          <p:cNvSpPr>
            <a:spLocks noGrp="1"/>
          </p:cNvSpPr>
          <p:nvPr>
            <p:ph type="ftr" sz="quarter" idx="11"/>
          </p:nvPr>
        </p:nvSpPr>
        <p:spPr/>
        <p:txBody>
          <a:bodyPr/>
          <a:lstStyle/>
          <a:p>
            <a:pPr>
              <a:defRPr/>
            </a:pPr>
            <a:r>
              <a:rPr lang="en-US" smtClean="0"/>
              <a:t>Dr. Felipe Orihuela Espina</a:t>
            </a:r>
            <a:endParaRPr lang="es-ES" dirty="0"/>
          </a:p>
        </p:txBody>
      </p:sp>
      <p:sp>
        <p:nvSpPr>
          <p:cNvPr id="6" name="5 Marcador de número de diapositiva"/>
          <p:cNvSpPr>
            <a:spLocks noGrp="1"/>
          </p:cNvSpPr>
          <p:nvPr>
            <p:ph type="sldNum" sz="quarter" idx="12"/>
          </p:nvPr>
        </p:nvSpPr>
        <p:spPr/>
        <p:txBody>
          <a:bodyPr/>
          <a:lstStyle/>
          <a:p>
            <a:pPr>
              <a:defRPr/>
            </a:pPr>
            <a:fld id="{C6A63083-5EC9-4861-A783-615DDCA07979}" type="slidenum">
              <a:rPr lang="es-ES" smtClean="0"/>
              <a:pPr>
                <a:defRPr/>
              </a:pPr>
              <a:t>51</a:t>
            </a:fld>
            <a:endParaRPr lang="es-E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fontScale="92500" lnSpcReduction="10000"/>
          </a:bodyPr>
          <a:lstStyle/>
          <a:p>
            <a:r>
              <a:rPr lang="es-MX" b="1" dirty="0" err="1" smtClean="0">
                <a:solidFill>
                  <a:srgbClr val="FF0000"/>
                </a:solidFill>
              </a:rPr>
              <a:t>Statistical</a:t>
            </a:r>
            <a:r>
              <a:rPr lang="es-MX" b="1" dirty="0" smtClean="0">
                <a:solidFill>
                  <a:srgbClr val="FF0000"/>
                </a:solidFill>
              </a:rPr>
              <a:t> </a:t>
            </a:r>
            <a:r>
              <a:rPr lang="es-MX" b="1" dirty="0" err="1" smtClean="0">
                <a:solidFill>
                  <a:srgbClr val="FF0000"/>
                </a:solidFill>
              </a:rPr>
              <a:t>conclusion</a:t>
            </a:r>
            <a:r>
              <a:rPr lang="es-MX" b="1" dirty="0" smtClean="0">
                <a:solidFill>
                  <a:srgbClr val="FF0000"/>
                </a:solidFill>
              </a:rPr>
              <a:t> </a:t>
            </a:r>
            <a:r>
              <a:rPr lang="es-MX" b="1" dirty="0" err="1" smtClean="0">
                <a:solidFill>
                  <a:srgbClr val="FF0000"/>
                </a:solidFill>
              </a:rPr>
              <a:t>validity</a:t>
            </a:r>
            <a:r>
              <a:rPr lang="es-MX" b="1" dirty="0" smtClean="0">
                <a:solidFill>
                  <a:srgbClr val="FF0000"/>
                </a:solidFill>
              </a:rPr>
              <a:t>:</a:t>
            </a:r>
          </a:p>
          <a:p>
            <a:pPr lvl="1"/>
            <a:r>
              <a:rPr lang="es-MX" dirty="0" err="1" smtClean="0"/>
              <a:t>Degree</a:t>
            </a:r>
            <a:r>
              <a:rPr lang="es-MX" dirty="0" smtClean="0"/>
              <a:t> </a:t>
            </a:r>
            <a:r>
              <a:rPr lang="es-MX" dirty="0" err="1" smtClean="0"/>
              <a:t>to</a:t>
            </a:r>
            <a:r>
              <a:rPr lang="es-MX" dirty="0" smtClean="0"/>
              <a:t> </a:t>
            </a:r>
            <a:r>
              <a:rPr lang="es-MX" dirty="0" err="1" smtClean="0"/>
              <a:t>which</a:t>
            </a:r>
            <a:r>
              <a:rPr lang="es-MX" dirty="0" smtClean="0"/>
              <a:t> </a:t>
            </a:r>
            <a:r>
              <a:rPr lang="es-MX" dirty="0" err="1" smtClean="0"/>
              <a:t>conclusions</a:t>
            </a:r>
            <a:r>
              <a:rPr lang="es-MX" dirty="0" smtClean="0"/>
              <a:t> (</a:t>
            </a:r>
            <a:r>
              <a:rPr lang="es-MX" dirty="0" err="1" smtClean="0"/>
              <a:t>or</a:t>
            </a:r>
            <a:r>
              <a:rPr lang="es-MX" dirty="0" smtClean="0"/>
              <a:t> </a:t>
            </a:r>
            <a:r>
              <a:rPr lang="es-MX" dirty="0" err="1" smtClean="0"/>
              <a:t>interpretation</a:t>
            </a:r>
            <a:r>
              <a:rPr lang="es-MX" dirty="0" smtClean="0"/>
              <a:t>) </a:t>
            </a:r>
            <a:r>
              <a:rPr lang="es-MX" dirty="0" err="1" smtClean="0"/>
              <a:t>over</a:t>
            </a:r>
            <a:r>
              <a:rPr lang="es-MX" dirty="0" smtClean="0"/>
              <a:t> </a:t>
            </a:r>
            <a:r>
              <a:rPr lang="es-MX" dirty="0" err="1" smtClean="0"/>
              <a:t>the</a:t>
            </a:r>
            <a:r>
              <a:rPr lang="es-MX" dirty="0" smtClean="0"/>
              <a:t> </a:t>
            </a:r>
            <a:r>
              <a:rPr lang="es-MX" dirty="0" err="1" smtClean="0"/>
              <a:t>associational</a:t>
            </a:r>
            <a:r>
              <a:rPr lang="es-MX" dirty="0" smtClean="0"/>
              <a:t> </a:t>
            </a:r>
            <a:r>
              <a:rPr lang="es-MX" dirty="0" err="1" smtClean="0"/>
              <a:t>or</a:t>
            </a:r>
            <a:r>
              <a:rPr lang="es-MX" dirty="0" smtClean="0"/>
              <a:t> causal </a:t>
            </a:r>
            <a:r>
              <a:rPr lang="es-MX" dirty="0" err="1" smtClean="0"/>
              <a:t>relations</a:t>
            </a:r>
            <a:r>
              <a:rPr lang="es-MX" dirty="0" smtClean="0"/>
              <a:t> are </a:t>
            </a:r>
            <a:r>
              <a:rPr lang="es-MX" dirty="0" err="1" smtClean="0"/>
              <a:t>confined</a:t>
            </a:r>
            <a:r>
              <a:rPr lang="es-MX" dirty="0" smtClean="0"/>
              <a:t> </a:t>
            </a:r>
            <a:r>
              <a:rPr lang="es-MX" dirty="0" err="1" smtClean="0"/>
              <a:t>to</a:t>
            </a:r>
            <a:r>
              <a:rPr lang="es-MX" dirty="0" smtClean="0"/>
              <a:t> </a:t>
            </a:r>
            <a:r>
              <a:rPr lang="es-MX" dirty="0" err="1" smtClean="0"/>
              <a:t>the</a:t>
            </a:r>
            <a:r>
              <a:rPr lang="es-MX" dirty="0" smtClean="0"/>
              <a:t> </a:t>
            </a:r>
            <a:r>
              <a:rPr lang="es-MX" dirty="0" err="1" smtClean="0"/>
              <a:t>observations</a:t>
            </a:r>
            <a:endParaRPr lang="es-MX" dirty="0" smtClean="0"/>
          </a:p>
          <a:p>
            <a:pPr lvl="2"/>
            <a:r>
              <a:rPr lang="es-MX" dirty="0" smtClean="0"/>
              <a:t>In </a:t>
            </a:r>
            <a:r>
              <a:rPr lang="es-MX" dirty="0" err="1" smtClean="0"/>
              <a:t>other</a:t>
            </a:r>
            <a:r>
              <a:rPr lang="es-MX" dirty="0" smtClean="0"/>
              <a:t> </a:t>
            </a:r>
            <a:r>
              <a:rPr lang="es-MX" dirty="0" err="1" smtClean="0"/>
              <a:t>words</a:t>
            </a:r>
            <a:r>
              <a:rPr lang="es-MX" dirty="0" smtClean="0"/>
              <a:t>, </a:t>
            </a:r>
            <a:r>
              <a:rPr lang="es-MX" dirty="0" err="1" smtClean="0"/>
              <a:t>that</a:t>
            </a:r>
            <a:r>
              <a:rPr lang="es-MX" dirty="0" smtClean="0"/>
              <a:t> </a:t>
            </a:r>
            <a:r>
              <a:rPr lang="es-MX" dirty="0" err="1" smtClean="0"/>
              <a:t>there</a:t>
            </a:r>
            <a:r>
              <a:rPr lang="es-MX" dirty="0" smtClean="0"/>
              <a:t> are no “</a:t>
            </a:r>
            <a:r>
              <a:rPr lang="es-MX" dirty="0" err="1" smtClean="0"/>
              <a:t>leap</a:t>
            </a:r>
            <a:r>
              <a:rPr lang="es-MX" dirty="0" smtClean="0"/>
              <a:t> of </a:t>
            </a:r>
            <a:r>
              <a:rPr lang="es-MX" dirty="0" err="1" smtClean="0"/>
              <a:t>thinking</a:t>
            </a:r>
            <a:r>
              <a:rPr lang="es-MX" dirty="0" smtClean="0"/>
              <a:t>”</a:t>
            </a:r>
          </a:p>
          <a:p>
            <a:pPr lvl="2"/>
            <a:r>
              <a:rPr lang="es-MX" dirty="0" smtClean="0"/>
              <a:t>Note </a:t>
            </a:r>
            <a:r>
              <a:rPr lang="es-MX" dirty="0" err="1" smtClean="0"/>
              <a:t>that</a:t>
            </a:r>
            <a:r>
              <a:rPr lang="es-MX" dirty="0" smtClean="0"/>
              <a:t> </a:t>
            </a:r>
            <a:r>
              <a:rPr lang="es-MX" dirty="0" err="1" smtClean="0"/>
              <a:t>it</a:t>
            </a:r>
            <a:r>
              <a:rPr lang="es-MX" dirty="0" smtClean="0"/>
              <a:t> </a:t>
            </a:r>
            <a:r>
              <a:rPr lang="es-MX" dirty="0" err="1" smtClean="0"/>
              <a:t>does</a:t>
            </a:r>
            <a:r>
              <a:rPr lang="es-MX" dirty="0" smtClean="0"/>
              <a:t> NOT </a:t>
            </a:r>
            <a:r>
              <a:rPr lang="es-MX" dirty="0" err="1" smtClean="0"/>
              <a:t>imply</a:t>
            </a:r>
            <a:r>
              <a:rPr lang="es-MX" dirty="0" smtClean="0"/>
              <a:t> </a:t>
            </a:r>
            <a:r>
              <a:rPr lang="es-MX" dirty="0" err="1" smtClean="0"/>
              <a:t>causality</a:t>
            </a:r>
            <a:r>
              <a:rPr lang="es-MX" dirty="0" smtClean="0"/>
              <a:t>, </a:t>
            </a:r>
            <a:r>
              <a:rPr lang="es-MX" dirty="0" err="1" smtClean="0"/>
              <a:t>it</a:t>
            </a:r>
            <a:r>
              <a:rPr lang="es-MX" dirty="0" smtClean="0"/>
              <a:t> </a:t>
            </a:r>
            <a:r>
              <a:rPr lang="es-MX" dirty="0" err="1" smtClean="0"/>
              <a:t>may</a:t>
            </a:r>
            <a:r>
              <a:rPr lang="es-MX" dirty="0" smtClean="0"/>
              <a:t> </a:t>
            </a:r>
            <a:r>
              <a:rPr lang="es-MX" dirty="0" err="1" smtClean="0"/>
              <a:t>be</a:t>
            </a:r>
            <a:r>
              <a:rPr lang="es-MX" dirty="0" smtClean="0"/>
              <a:t> a simple </a:t>
            </a:r>
            <a:r>
              <a:rPr lang="es-MX" dirty="0" err="1" smtClean="0"/>
              <a:t>correlation</a:t>
            </a:r>
            <a:r>
              <a:rPr lang="es-MX" dirty="0" smtClean="0"/>
              <a:t>.</a:t>
            </a:r>
          </a:p>
          <a:p>
            <a:pPr lvl="2"/>
            <a:endParaRPr lang="es-MX" dirty="0" smtClean="0"/>
          </a:p>
          <a:p>
            <a:pPr lvl="1"/>
            <a:r>
              <a:rPr lang="es-MX" dirty="0" err="1" smtClean="0"/>
              <a:t>Statistical</a:t>
            </a:r>
            <a:r>
              <a:rPr lang="es-MX" dirty="0" smtClean="0"/>
              <a:t> </a:t>
            </a:r>
            <a:r>
              <a:rPr lang="es-MX" dirty="0" err="1" smtClean="0"/>
              <a:t>conclusion</a:t>
            </a:r>
            <a:r>
              <a:rPr lang="es-MX" dirty="0" smtClean="0"/>
              <a:t> </a:t>
            </a:r>
            <a:r>
              <a:rPr lang="es-MX" dirty="0" err="1" smtClean="0"/>
              <a:t>validity</a:t>
            </a:r>
            <a:r>
              <a:rPr lang="es-MX" dirty="0" smtClean="0"/>
              <a:t> </a:t>
            </a:r>
            <a:r>
              <a:rPr lang="es-MX" dirty="0" err="1" smtClean="0"/>
              <a:t>requires</a:t>
            </a:r>
            <a:r>
              <a:rPr lang="es-MX" dirty="0" smtClean="0"/>
              <a:t>:</a:t>
            </a:r>
          </a:p>
          <a:p>
            <a:pPr lvl="2"/>
            <a:r>
              <a:rPr lang="es-MX" dirty="0" err="1" smtClean="0"/>
              <a:t>Adequate</a:t>
            </a:r>
            <a:r>
              <a:rPr lang="es-MX" dirty="0" smtClean="0"/>
              <a:t> </a:t>
            </a:r>
            <a:r>
              <a:rPr lang="es-MX" dirty="0" err="1" smtClean="0"/>
              <a:t>sampling</a:t>
            </a:r>
            <a:r>
              <a:rPr lang="es-MX" dirty="0" smtClean="0"/>
              <a:t> (</a:t>
            </a:r>
            <a:r>
              <a:rPr lang="es-MX" dirty="0" err="1" smtClean="0"/>
              <a:t>often</a:t>
            </a:r>
            <a:r>
              <a:rPr lang="es-MX" dirty="0" smtClean="0"/>
              <a:t> </a:t>
            </a:r>
            <a:r>
              <a:rPr lang="es-MX" dirty="0" err="1" smtClean="0"/>
              <a:t>this</a:t>
            </a:r>
            <a:r>
              <a:rPr lang="es-MX" dirty="0" smtClean="0"/>
              <a:t> </a:t>
            </a:r>
            <a:r>
              <a:rPr lang="es-MX" dirty="0" err="1" smtClean="0"/>
              <a:t>means</a:t>
            </a:r>
            <a:r>
              <a:rPr lang="es-MX" dirty="0" smtClean="0"/>
              <a:t> </a:t>
            </a:r>
            <a:r>
              <a:rPr lang="es-MX" dirty="0" err="1" smtClean="0"/>
              <a:t>randomisation</a:t>
            </a:r>
            <a:r>
              <a:rPr lang="es-MX" dirty="0" smtClean="0"/>
              <a:t>),</a:t>
            </a:r>
          </a:p>
          <a:p>
            <a:pPr lvl="2"/>
            <a:r>
              <a:rPr lang="es-MX" dirty="0" err="1" smtClean="0"/>
              <a:t>Appropriate</a:t>
            </a:r>
            <a:r>
              <a:rPr lang="es-MX" dirty="0" smtClean="0"/>
              <a:t> </a:t>
            </a:r>
            <a:r>
              <a:rPr lang="es-MX" dirty="0" err="1" smtClean="0"/>
              <a:t>statistical</a:t>
            </a:r>
            <a:r>
              <a:rPr lang="es-MX" dirty="0" smtClean="0"/>
              <a:t> </a:t>
            </a:r>
            <a:r>
              <a:rPr lang="es-MX" dirty="0" err="1" smtClean="0"/>
              <a:t>analysis</a:t>
            </a:r>
            <a:r>
              <a:rPr lang="es-MX" dirty="0" smtClean="0"/>
              <a:t> (of </a:t>
            </a:r>
            <a:r>
              <a:rPr lang="es-MX" dirty="0" err="1" smtClean="0"/>
              <a:t>course</a:t>
            </a:r>
            <a:r>
              <a:rPr lang="es-MX" dirty="0" smtClean="0"/>
              <a:t> </a:t>
            </a:r>
            <a:r>
              <a:rPr lang="es-MX" dirty="0" err="1" smtClean="0"/>
              <a:t>including</a:t>
            </a:r>
            <a:r>
              <a:rPr lang="es-MX" dirty="0" smtClean="0"/>
              <a:t> </a:t>
            </a:r>
            <a:r>
              <a:rPr lang="es-MX" dirty="0" err="1" smtClean="0"/>
              <a:t>but</a:t>
            </a:r>
            <a:r>
              <a:rPr lang="es-MX" dirty="0" smtClean="0"/>
              <a:t> </a:t>
            </a:r>
            <a:r>
              <a:rPr lang="es-MX" dirty="0" err="1" smtClean="0"/>
              <a:t>not</a:t>
            </a:r>
            <a:r>
              <a:rPr lang="es-MX" dirty="0" smtClean="0"/>
              <a:t> </a:t>
            </a:r>
            <a:r>
              <a:rPr lang="es-MX" dirty="0" err="1" smtClean="0"/>
              <a:t>limited</a:t>
            </a:r>
            <a:r>
              <a:rPr lang="es-MX" dirty="0" smtClean="0"/>
              <a:t> </a:t>
            </a:r>
            <a:r>
              <a:rPr lang="es-MX" dirty="0" err="1" smtClean="0"/>
              <a:t>to</a:t>
            </a:r>
            <a:r>
              <a:rPr lang="es-MX" dirty="0" smtClean="0"/>
              <a:t> </a:t>
            </a:r>
            <a:r>
              <a:rPr lang="es-MX" dirty="0" err="1" smtClean="0"/>
              <a:t>hypothesis</a:t>
            </a:r>
            <a:r>
              <a:rPr lang="es-MX" dirty="0" smtClean="0"/>
              <a:t> </a:t>
            </a:r>
            <a:r>
              <a:rPr lang="es-MX" dirty="0" err="1" smtClean="0"/>
              <a:t>testing</a:t>
            </a:r>
            <a:r>
              <a:rPr lang="es-MX" dirty="0" smtClean="0"/>
              <a:t>)</a:t>
            </a:r>
          </a:p>
          <a:p>
            <a:pPr lvl="2"/>
            <a:r>
              <a:rPr lang="es-MX" dirty="0" smtClean="0"/>
              <a:t>Experimental </a:t>
            </a:r>
            <a:r>
              <a:rPr lang="es-MX" dirty="0" err="1" smtClean="0"/>
              <a:t>procedures</a:t>
            </a:r>
            <a:r>
              <a:rPr lang="es-MX" dirty="0" smtClean="0"/>
              <a:t> </a:t>
            </a:r>
            <a:r>
              <a:rPr lang="es-MX" dirty="0" err="1" smtClean="0"/>
              <a:t>reliable</a:t>
            </a:r>
            <a:r>
              <a:rPr lang="es-MX" dirty="0" smtClean="0"/>
              <a:t> and reproducible</a:t>
            </a:r>
            <a:endParaRPr lang="en-GB" dirty="0" smtClean="0"/>
          </a:p>
          <a:p>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52</a:t>
            </a:fld>
            <a:endParaRPr lang="es-E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fontScale="77500" lnSpcReduction="20000"/>
          </a:bodyPr>
          <a:lstStyle/>
          <a:p>
            <a:r>
              <a:rPr lang="es-MX" b="1" dirty="0" err="1" smtClean="0">
                <a:solidFill>
                  <a:srgbClr val="FF0000"/>
                </a:solidFill>
              </a:rPr>
              <a:t>Ecological</a:t>
            </a:r>
            <a:r>
              <a:rPr lang="es-MX" b="1" dirty="0" smtClean="0">
                <a:solidFill>
                  <a:srgbClr val="FF0000"/>
                </a:solidFill>
              </a:rPr>
              <a:t> </a:t>
            </a:r>
            <a:r>
              <a:rPr lang="es-MX" b="1" dirty="0" err="1" smtClean="0">
                <a:solidFill>
                  <a:srgbClr val="FF0000"/>
                </a:solidFill>
              </a:rPr>
              <a:t>validity</a:t>
            </a:r>
            <a:r>
              <a:rPr lang="es-MX" dirty="0" smtClean="0"/>
              <a:t>:</a:t>
            </a:r>
          </a:p>
          <a:p>
            <a:pPr lvl="1"/>
            <a:r>
              <a:rPr lang="es-MX" dirty="0" err="1" smtClean="0"/>
              <a:t>Degree</a:t>
            </a:r>
            <a:r>
              <a:rPr lang="es-MX" dirty="0" smtClean="0"/>
              <a:t> of </a:t>
            </a:r>
            <a:r>
              <a:rPr lang="es-MX" dirty="0" err="1" smtClean="0"/>
              <a:t>similarity</a:t>
            </a:r>
            <a:r>
              <a:rPr lang="es-MX" dirty="0" smtClean="0"/>
              <a:t> </a:t>
            </a:r>
            <a:r>
              <a:rPr lang="es-MX" dirty="0" err="1" smtClean="0"/>
              <a:t>or</a:t>
            </a:r>
            <a:r>
              <a:rPr lang="es-MX" dirty="0" smtClean="0"/>
              <a:t> </a:t>
            </a:r>
            <a:r>
              <a:rPr lang="es-MX" dirty="0" err="1" smtClean="0"/>
              <a:t>relevance</a:t>
            </a:r>
            <a:r>
              <a:rPr lang="es-MX" dirty="0" smtClean="0"/>
              <a:t> </a:t>
            </a:r>
            <a:r>
              <a:rPr lang="es-MX" dirty="0" err="1" smtClean="0"/>
              <a:t>to</a:t>
            </a:r>
            <a:r>
              <a:rPr lang="es-MX" dirty="0" smtClean="0"/>
              <a:t> </a:t>
            </a:r>
            <a:r>
              <a:rPr lang="es-MX" dirty="0" err="1" smtClean="0"/>
              <a:t>which</a:t>
            </a:r>
            <a:r>
              <a:rPr lang="es-MX" dirty="0" smtClean="0"/>
              <a:t> </a:t>
            </a:r>
            <a:r>
              <a:rPr lang="es-MX" dirty="0" err="1" smtClean="0"/>
              <a:t>the</a:t>
            </a:r>
            <a:r>
              <a:rPr lang="es-MX" dirty="0" smtClean="0"/>
              <a:t> experimental </a:t>
            </a:r>
            <a:r>
              <a:rPr lang="es-MX" dirty="0" err="1" smtClean="0"/>
              <a:t>environment</a:t>
            </a:r>
            <a:r>
              <a:rPr lang="es-MX" dirty="0" smtClean="0"/>
              <a:t> </a:t>
            </a:r>
            <a:r>
              <a:rPr lang="es-MX" dirty="0" err="1" smtClean="0"/>
              <a:t>matches</a:t>
            </a:r>
            <a:r>
              <a:rPr lang="es-MX" dirty="0" smtClean="0"/>
              <a:t> </a:t>
            </a:r>
            <a:r>
              <a:rPr lang="es-MX" dirty="0" err="1" smtClean="0"/>
              <a:t>the</a:t>
            </a:r>
            <a:r>
              <a:rPr lang="es-MX" dirty="0" smtClean="0"/>
              <a:t> real </a:t>
            </a:r>
            <a:r>
              <a:rPr lang="es-MX" dirty="0" err="1" smtClean="0"/>
              <a:t>world</a:t>
            </a:r>
            <a:endParaRPr lang="es-MX" dirty="0" smtClean="0"/>
          </a:p>
          <a:p>
            <a:pPr lvl="2"/>
            <a:r>
              <a:rPr lang="es-MX" dirty="0" smtClean="0"/>
              <a:t>[</a:t>
            </a:r>
            <a:r>
              <a:rPr lang="en-GB" dirty="0" smtClean="0"/>
              <a:t>Rizzo, A. ''S. &amp; Kim, G. J. A SWOT analysis of the field of virtual reality rehabilitation and therapy Presence, 2005, 14, 119-146</a:t>
            </a:r>
            <a:r>
              <a:rPr lang="es-MX" dirty="0" smtClean="0"/>
              <a:t>]</a:t>
            </a:r>
          </a:p>
          <a:p>
            <a:pPr lvl="2"/>
            <a:r>
              <a:rPr lang="es-MX" dirty="0" smtClean="0"/>
              <a:t>…in </a:t>
            </a:r>
            <a:r>
              <a:rPr lang="es-MX" dirty="0" err="1" smtClean="0"/>
              <a:t>other</a:t>
            </a:r>
            <a:r>
              <a:rPr lang="es-MX" dirty="0" smtClean="0"/>
              <a:t> </a:t>
            </a:r>
            <a:r>
              <a:rPr lang="es-MX" dirty="0" err="1" smtClean="0"/>
              <a:t>words</a:t>
            </a:r>
            <a:r>
              <a:rPr lang="es-MX" dirty="0" smtClean="0"/>
              <a:t>, </a:t>
            </a:r>
            <a:r>
              <a:rPr lang="es-MX" dirty="0" err="1" smtClean="0"/>
              <a:t>that</a:t>
            </a:r>
            <a:r>
              <a:rPr lang="es-MX" dirty="0" smtClean="0"/>
              <a:t> </a:t>
            </a:r>
            <a:r>
              <a:rPr lang="es-MX" dirty="0" err="1" smtClean="0"/>
              <a:t>the</a:t>
            </a:r>
            <a:r>
              <a:rPr lang="es-MX" dirty="0" smtClean="0"/>
              <a:t> </a:t>
            </a:r>
            <a:r>
              <a:rPr lang="es-MX" dirty="0" err="1" smtClean="0"/>
              <a:t>research</a:t>
            </a:r>
            <a:r>
              <a:rPr lang="es-MX" dirty="0" smtClean="0"/>
              <a:t> </a:t>
            </a:r>
            <a:r>
              <a:rPr lang="es-MX" dirty="0" err="1" smtClean="0"/>
              <a:t>conducted</a:t>
            </a:r>
            <a:r>
              <a:rPr lang="es-MX" dirty="0" smtClean="0"/>
              <a:t> can </a:t>
            </a:r>
            <a:r>
              <a:rPr lang="es-MX" dirty="0" err="1" smtClean="0"/>
              <a:t>be</a:t>
            </a:r>
            <a:r>
              <a:rPr lang="es-MX" dirty="0" smtClean="0"/>
              <a:t> </a:t>
            </a:r>
            <a:r>
              <a:rPr lang="es-MX" dirty="0" err="1" smtClean="0"/>
              <a:t>extrapolated</a:t>
            </a:r>
            <a:r>
              <a:rPr lang="es-MX" dirty="0" smtClean="0"/>
              <a:t> </a:t>
            </a:r>
            <a:r>
              <a:rPr lang="es-MX" dirty="0" err="1" smtClean="0"/>
              <a:t>out</a:t>
            </a:r>
            <a:r>
              <a:rPr lang="es-MX" dirty="0" smtClean="0"/>
              <a:t> of </a:t>
            </a:r>
            <a:r>
              <a:rPr lang="es-MX" dirty="0" err="1" smtClean="0"/>
              <a:t>the</a:t>
            </a:r>
            <a:r>
              <a:rPr lang="es-MX" dirty="0" smtClean="0"/>
              <a:t> </a:t>
            </a:r>
            <a:r>
              <a:rPr lang="es-MX" dirty="0" err="1" smtClean="0"/>
              <a:t>research</a:t>
            </a:r>
            <a:r>
              <a:rPr lang="es-MX" dirty="0" smtClean="0"/>
              <a:t> </a:t>
            </a:r>
            <a:r>
              <a:rPr lang="es-MX" dirty="0" err="1" smtClean="0"/>
              <a:t>environment</a:t>
            </a:r>
            <a:r>
              <a:rPr lang="es-MX" dirty="0" smtClean="0"/>
              <a:t>.</a:t>
            </a:r>
          </a:p>
          <a:p>
            <a:pPr lvl="2"/>
            <a:endParaRPr lang="es-MX" dirty="0" smtClean="0"/>
          </a:p>
          <a:p>
            <a:pPr lvl="1"/>
            <a:r>
              <a:rPr lang="es-MX" dirty="0" err="1" smtClean="0"/>
              <a:t>To</a:t>
            </a:r>
            <a:r>
              <a:rPr lang="es-MX" dirty="0" smtClean="0"/>
              <a:t> </a:t>
            </a:r>
            <a:r>
              <a:rPr lang="es-MX" dirty="0" err="1" smtClean="0"/>
              <a:t>be</a:t>
            </a:r>
            <a:r>
              <a:rPr lang="es-MX" dirty="0" smtClean="0"/>
              <a:t> </a:t>
            </a:r>
            <a:r>
              <a:rPr lang="es-MX" dirty="0" err="1" smtClean="0"/>
              <a:t>ecologically</a:t>
            </a:r>
            <a:r>
              <a:rPr lang="es-MX" dirty="0" smtClean="0"/>
              <a:t> </a:t>
            </a:r>
            <a:r>
              <a:rPr lang="es-MX" dirty="0" err="1" smtClean="0"/>
              <a:t>valid</a:t>
            </a:r>
            <a:r>
              <a:rPr lang="es-MX" dirty="0" smtClean="0"/>
              <a:t>, </a:t>
            </a:r>
            <a:r>
              <a:rPr lang="es-MX" dirty="0" err="1" smtClean="0"/>
              <a:t>materials</a:t>
            </a:r>
            <a:r>
              <a:rPr lang="es-MX" dirty="0" smtClean="0"/>
              <a:t> and </a:t>
            </a:r>
            <a:r>
              <a:rPr lang="es-MX" dirty="0" err="1" smtClean="0"/>
              <a:t>methods</a:t>
            </a:r>
            <a:r>
              <a:rPr lang="es-MX" dirty="0" smtClean="0"/>
              <a:t> </a:t>
            </a:r>
            <a:r>
              <a:rPr lang="es-MX" dirty="0" err="1" smtClean="0"/>
              <a:t>must</a:t>
            </a:r>
            <a:r>
              <a:rPr lang="es-MX" dirty="0" smtClean="0"/>
              <a:t> </a:t>
            </a:r>
            <a:r>
              <a:rPr lang="es-MX" dirty="0" err="1" smtClean="0"/>
              <a:t>be</a:t>
            </a:r>
            <a:r>
              <a:rPr lang="es-MX" dirty="0" smtClean="0"/>
              <a:t> </a:t>
            </a:r>
            <a:r>
              <a:rPr lang="es-MX" dirty="0" err="1" smtClean="0"/>
              <a:t>close</a:t>
            </a:r>
            <a:r>
              <a:rPr lang="es-MX" dirty="0" smtClean="0"/>
              <a:t> </a:t>
            </a:r>
            <a:r>
              <a:rPr lang="es-MX" dirty="0" err="1" smtClean="0"/>
              <a:t>to</a:t>
            </a:r>
            <a:r>
              <a:rPr lang="es-MX" dirty="0" smtClean="0"/>
              <a:t> </a:t>
            </a:r>
            <a:r>
              <a:rPr lang="es-MX" dirty="0" err="1" smtClean="0"/>
              <a:t>those</a:t>
            </a:r>
            <a:r>
              <a:rPr lang="es-MX" dirty="0" smtClean="0"/>
              <a:t> </a:t>
            </a:r>
            <a:r>
              <a:rPr lang="es-MX" dirty="0" err="1" smtClean="0"/>
              <a:t>occurring</a:t>
            </a:r>
            <a:r>
              <a:rPr lang="es-MX" dirty="0" smtClean="0"/>
              <a:t> in </a:t>
            </a:r>
            <a:r>
              <a:rPr lang="es-MX" dirty="0" err="1" smtClean="0"/>
              <a:t>the</a:t>
            </a:r>
            <a:r>
              <a:rPr lang="es-MX" dirty="0" smtClean="0"/>
              <a:t> original </a:t>
            </a:r>
            <a:r>
              <a:rPr lang="es-MX" dirty="0" err="1" smtClean="0"/>
              <a:t>phenomenon</a:t>
            </a:r>
            <a:r>
              <a:rPr lang="es-MX" dirty="0" smtClean="0"/>
              <a:t> </a:t>
            </a:r>
            <a:r>
              <a:rPr lang="es-MX" dirty="0" err="1" smtClean="0"/>
              <a:t>under</a:t>
            </a:r>
            <a:r>
              <a:rPr lang="es-MX" dirty="0" smtClean="0"/>
              <a:t> </a:t>
            </a:r>
            <a:r>
              <a:rPr lang="es-MX" dirty="0" err="1" smtClean="0"/>
              <a:t>study</a:t>
            </a:r>
            <a:r>
              <a:rPr lang="es-MX" dirty="0" smtClean="0"/>
              <a:t>.</a:t>
            </a:r>
          </a:p>
          <a:p>
            <a:pPr lvl="2"/>
            <a:endParaRPr lang="es-MX" dirty="0" smtClean="0"/>
          </a:p>
          <a:p>
            <a:pPr lvl="1"/>
            <a:r>
              <a:rPr lang="es-MX" dirty="0" err="1" smtClean="0"/>
              <a:t>Contrast</a:t>
            </a:r>
            <a:r>
              <a:rPr lang="es-MX" dirty="0" smtClean="0"/>
              <a:t> </a:t>
            </a:r>
            <a:r>
              <a:rPr lang="es-MX" dirty="0" err="1" smtClean="0"/>
              <a:t>between</a:t>
            </a:r>
            <a:r>
              <a:rPr lang="es-MX" dirty="0" smtClean="0"/>
              <a:t> </a:t>
            </a:r>
            <a:r>
              <a:rPr lang="es-MX" dirty="0" err="1" smtClean="0"/>
              <a:t>observational</a:t>
            </a:r>
            <a:r>
              <a:rPr lang="es-MX" dirty="0" smtClean="0"/>
              <a:t> and </a:t>
            </a:r>
            <a:r>
              <a:rPr lang="es-MX" dirty="0" err="1" smtClean="0"/>
              <a:t>interventional</a:t>
            </a:r>
            <a:r>
              <a:rPr lang="es-MX" dirty="0" smtClean="0"/>
              <a:t> </a:t>
            </a:r>
            <a:r>
              <a:rPr lang="es-MX" dirty="0" err="1" smtClean="0"/>
              <a:t>studies</a:t>
            </a:r>
            <a:r>
              <a:rPr lang="es-MX" dirty="0" smtClean="0"/>
              <a:t>.</a:t>
            </a:r>
          </a:p>
          <a:p>
            <a:pPr lvl="2"/>
            <a:r>
              <a:rPr lang="es-MX" dirty="0" err="1" smtClean="0"/>
              <a:t>Observational</a:t>
            </a:r>
            <a:r>
              <a:rPr lang="es-MX" dirty="0" smtClean="0"/>
              <a:t> </a:t>
            </a:r>
            <a:r>
              <a:rPr lang="es-MX" dirty="0" err="1" smtClean="0"/>
              <a:t>studies</a:t>
            </a:r>
            <a:r>
              <a:rPr lang="es-MX" dirty="0" smtClean="0"/>
              <a:t> </a:t>
            </a:r>
            <a:r>
              <a:rPr lang="es-MX" dirty="0" err="1" smtClean="0"/>
              <a:t>naturally</a:t>
            </a:r>
            <a:r>
              <a:rPr lang="es-MX" dirty="0" smtClean="0"/>
              <a:t> </a:t>
            </a:r>
            <a:r>
              <a:rPr lang="es-MX" dirty="0" err="1" smtClean="0"/>
              <a:t>tend</a:t>
            </a:r>
            <a:r>
              <a:rPr lang="es-MX" dirty="0" smtClean="0"/>
              <a:t> </a:t>
            </a:r>
            <a:r>
              <a:rPr lang="es-MX" dirty="0" err="1" smtClean="0"/>
              <a:t>to</a:t>
            </a:r>
            <a:r>
              <a:rPr lang="es-MX" dirty="0" smtClean="0"/>
              <a:t> </a:t>
            </a:r>
            <a:r>
              <a:rPr lang="es-MX" dirty="0" err="1" smtClean="0"/>
              <a:t>have</a:t>
            </a:r>
            <a:r>
              <a:rPr lang="es-MX" dirty="0" smtClean="0"/>
              <a:t> </a:t>
            </a:r>
            <a:r>
              <a:rPr lang="es-MX" dirty="0" err="1" smtClean="0"/>
              <a:t>greater</a:t>
            </a:r>
            <a:r>
              <a:rPr lang="es-MX" dirty="0" smtClean="0"/>
              <a:t> </a:t>
            </a:r>
            <a:r>
              <a:rPr lang="es-MX" dirty="0" err="1" smtClean="0"/>
              <a:t>ecological</a:t>
            </a:r>
            <a:r>
              <a:rPr lang="es-MX" dirty="0" smtClean="0"/>
              <a:t> </a:t>
            </a:r>
            <a:r>
              <a:rPr lang="es-MX" dirty="0" err="1" smtClean="0"/>
              <a:t>validity</a:t>
            </a:r>
            <a:r>
              <a:rPr lang="es-MX" dirty="0" smtClean="0"/>
              <a:t>.</a:t>
            </a:r>
            <a:endParaRPr lang="en-GB" dirty="0" smtClean="0"/>
          </a:p>
          <a:p>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53</a:t>
            </a:fld>
            <a:endParaRPr lang="es-E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fontScale="92500" lnSpcReduction="20000"/>
          </a:bodyPr>
          <a:lstStyle/>
          <a:p>
            <a:r>
              <a:rPr lang="es-MX" b="1" dirty="0" err="1" smtClean="0">
                <a:solidFill>
                  <a:srgbClr val="FF0000"/>
                </a:solidFill>
              </a:rPr>
              <a:t>Diagnóstic</a:t>
            </a:r>
            <a:r>
              <a:rPr lang="es-MX" b="1" dirty="0" smtClean="0">
                <a:solidFill>
                  <a:srgbClr val="FF0000"/>
                </a:solidFill>
              </a:rPr>
              <a:t> </a:t>
            </a:r>
            <a:r>
              <a:rPr lang="es-MX" b="1" dirty="0" err="1" smtClean="0">
                <a:solidFill>
                  <a:srgbClr val="FF0000"/>
                </a:solidFill>
              </a:rPr>
              <a:t>validity</a:t>
            </a:r>
            <a:r>
              <a:rPr lang="es-MX" dirty="0" smtClean="0"/>
              <a:t>:</a:t>
            </a:r>
          </a:p>
          <a:p>
            <a:pPr lvl="1"/>
            <a:r>
              <a:rPr lang="es-MX" dirty="0" err="1" smtClean="0"/>
              <a:t>Ability</a:t>
            </a:r>
            <a:r>
              <a:rPr lang="es-MX" dirty="0" smtClean="0"/>
              <a:t> of a test, </a:t>
            </a:r>
            <a:r>
              <a:rPr lang="es-MX" dirty="0" err="1" smtClean="0"/>
              <a:t>metric</a:t>
            </a:r>
            <a:r>
              <a:rPr lang="es-MX" dirty="0" smtClean="0"/>
              <a:t> </a:t>
            </a:r>
            <a:r>
              <a:rPr lang="es-MX" dirty="0" err="1" smtClean="0"/>
              <a:t>or</a:t>
            </a:r>
            <a:r>
              <a:rPr lang="es-MX" dirty="0" smtClean="0"/>
              <a:t> </a:t>
            </a:r>
            <a:r>
              <a:rPr lang="es-MX" dirty="0" err="1" smtClean="0"/>
              <a:t>model</a:t>
            </a:r>
            <a:r>
              <a:rPr lang="es-MX" dirty="0" smtClean="0"/>
              <a:t> </a:t>
            </a:r>
            <a:r>
              <a:rPr lang="es-MX" dirty="0" err="1" smtClean="0"/>
              <a:t>to</a:t>
            </a:r>
            <a:r>
              <a:rPr lang="es-MX" dirty="0" smtClean="0"/>
              <a:t> </a:t>
            </a:r>
            <a:r>
              <a:rPr lang="es-MX" dirty="0" err="1" smtClean="0"/>
              <a:t>achieve</a:t>
            </a:r>
            <a:r>
              <a:rPr lang="es-MX" dirty="0" smtClean="0"/>
              <a:t> a </a:t>
            </a:r>
            <a:r>
              <a:rPr lang="es-MX" dirty="0" err="1" smtClean="0"/>
              <a:t>certain</a:t>
            </a:r>
            <a:r>
              <a:rPr lang="es-MX" dirty="0" smtClean="0"/>
              <a:t> </a:t>
            </a:r>
            <a:r>
              <a:rPr lang="es-MX" dirty="0" err="1" smtClean="0"/>
              <a:t>goal</a:t>
            </a:r>
            <a:r>
              <a:rPr lang="es-MX" dirty="0" smtClean="0"/>
              <a:t>; </a:t>
            </a:r>
            <a:r>
              <a:rPr lang="es-MX" dirty="0" err="1" smtClean="0"/>
              <a:t>i.e.</a:t>
            </a:r>
            <a:r>
              <a:rPr lang="es-MX" dirty="0" smtClean="0"/>
              <a:t> </a:t>
            </a:r>
            <a:r>
              <a:rPr lang="es-MX" dirty="0" err="1" smtClean="0"/>
              <a:t>to</a:t>
            </a:r>
            <a:r>
              <a:rPr lang="es-MX" dirty="0" smtClean="0"/>
              <a:t> reduce </a:t>
            </a:r>
            <a:r>
              <a:rPr lang="es-MX" dirty="0" err="1" smtClean="0"/>
              <a:t>statistical</a:t>
            </a:r>
            <a:r>
              <a:rPr lang="es-MX" dirty="0" smtClean="0"/>
              <a:t> </a:t>
            </a:r>
            <a:r>
              <a:rPr lang="es-MX" dirty="0" err="1" smtClean="0"/>
              <a:t>errors</a:t>
            </a:r>
            <a:r>
              <a:rPr lang="es-MX" dirty="0" smtClean="0"/>
              <a:t> </a:t>
            </a:r>
            <a:r>
              <a:rPr lang="es-MX" dirty="0" err="1" smtClean="0"/>
              <a:t>Type</a:t>
            </a:r>
            <a:r>
              <a:rPr lang="es-MX" dirty="0" smtClean="0"/>
              <a:t> I </a:t>
            </a:r>
            <a:r>
              <a:rPr lang="es-MX" dirty="0" err="1" smtClean="0"/>
              <a:t>or</a:t>
            </a:r>
            <a:r>
              <a:rPr lang="es-MX" dirty="0" smtClean="0"/>
              <a:t> II.</a:t>
            </a:r>
          </a:p>
          <a:p>
            <a:pPr lvl="1"/>
            <a:endParaRPr lang="es-MX" dirty="0" smtClean="0"/>
          </a:p>
          <a:p>
            <a:pPr lvl="1"/>
            <a:r>
              <a:rPr lang="es-MX" dirty="0" smtClean="0"/>
              <a:t>“</a:t>
            </a:r>
            <a:r>
              <a:rPr lang="en-GB" dirty="0" smtClean="0"/>
              <a:t>The most popular diagnostic validity statistics (DVSs) are undoubtedly sensitivity (SE), specificity (SP), positive predictive power (PPP), and negative predictive power” [Hsu LM (2002), Psychological Assessment, 14(4):410-422]</a:t>
            </a:r>
          </a:p>
          <a:p>
            <a:pPr lvl="1"/>
            <a:endParaRPr lang="es-MX" dirty="0" smtClean="0"/>
          </a:p>
          <a:p>
            <a:pPr lvl="1"/>
            <a:r>
              <a:rPr lang="es-MX" dirty="0" err="1" smtClean="0"/>
              <a:t>The</a:t>
            </a:r>
            <a:r>
              <a:rPr lang="es-MX" dirty="0" smtClean="0"/>
              <a:t> </a:t>
            </a:r>
            <a:r>
              <a:rPr lang="es-MX" dirty="0" err="1" smtClean="0"/>
              <a:t>term</a:t>
            </a:r>
            <a:r>
              <a:rPr lang="es-MX" dirty="0" smtClean="0"/>
              <a:t> “</a:t>
            </a:r>
            <a:r>
              <a:rPr lang="es-MX" dirty="0" err="1" smtClean="0"/>
              <a:t>diagnostic</a:t>
            </a:r>
            <a:r>
              <a:rPr lang="es-MX" dirty="0" smtClean="0"/>
              <a:t>” </a:t>
            </a:r>
            <a:r>
              <a:rPr lang="es-MX" dirty="0" err="1" smtClean="0"/>
              <a:t>is</a:t>
            </a:r>
            <a:r>
              <a:rPr lang="es-MX" dirty="0" smtClean="0"/>
              <a:t> </a:t>
            </a:r>
            <a:r>
              <a:rPr lang="es-MX" dirty="0" err="1" smtClean="0"/>
              <a:t>inheritance</a:t>
            </a:r>
            <a:r>
              <a:rPr lang="es-MX" dirty="0" smtClean="0"/>
              <a:t> </a:t>
            </a:r>
            <a:r>
              <a:rPr lang="es-MX" dirty="0" err="1" smtClean="0"/>
              <a:t>from</a:t>
            </a:r>
            <a:r>
              <a:rPr lang="es-MX" dirty="0" smtClean="0"/>
              <a:t> </a:t>
            </a:r>
            <a:r>
              <a:rPr lang="es-MX" dirty="0" err="1" smtClean="0"/>
              <a:t>biomedicine</a:t>
            </a:r>
            <a:r>
              <a:rPr lang="es-MX" dirty="0" smtClean="0"/>
              <a:t>, </a:t>
            </a:r>
            <a:r>
              <a:rPr lang="es-MX" dirty="0" err="1" smtClean="0"/>
              <a:t>but</a:t>
            </a:r>
            <a:r>
              <a:rPr lang="es-MX" dirty="0" smtClean="0"/>
              <a:t> </a:t>
            </a:r>
            <a:r>
              <a:rPr lang="es-MX" dirty="0" err="1" smtClean="0"/>
              <a:t>diagnostic</a:t>
            </a:r>
            <a:r>
              <a:rPr lang="es-MX" dirty="0" smtClean="0"/>
              <a:t> </a:t>
            </a:r>
            <a:r>
              <a:rPr lang="es-MX" dirty="0" err="1" smtClean="0"/>
              <a:t>validity</a:t>
            </a:r>
            <a:r>
              <a:rPr lang="es-MX" dirty="0" smtClean="0"/>
              <a:t> </a:t>
            </a:r>
            <a:r>
              <a:rPr lang="es-MX" dirty="0" err="1" smtClean="0"/>
              <a:t>is</a:t>
            </a:r>
            <a:r>
              <a:rPr lang="es-MX" dirty="0" smtClean="0"/>
              <a:t> NOT </a:t>
            </a:r>
            <a:r>
              <a:rPr lang="es-MX" dirty="0" err="1" smtClean="0"/>
              <a:t>confined</a:t>
            </a:r>
            <a:r>
              <a:rPr lang="es-MX" dirty="0" smtClean="0"/>
              <a:t> </a:t>
            </a:r>
            <a:r>
              <a:rPr lang="es-MX" dirty="0" err="1" smtClean="0"/>
              <a:t>to</a:t>
            </a:r>
            <a:r>
              <a:rPr lang="es-MX" dirty="0" smtClean="0"/>
              <a:t> </a:t>
            </a:r>
            <a:r>
              <a:rPr lang="es-MX" dirty="0" err="1" smtClean="0"/>
              <a:t>biomedicine</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dirty="0"/>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54</a:t>
            </a:fld>
            <a:endParaRPr lang="es-E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normAutofit fontScale="92500" lnSpcReduction="10000"/>
          </a:bodyPr>
          <a:lstStyle/>
          <a:p>
            <a:r>
              <a:rPr lang="es-MX" b="1" dirty="0" err="1" smtClean="0">
                <a:solidFill>
                  <a:srgbClr val="FF0000"/>
                </a:solidFill>
              </a:rPr>
              <a:t>Nomological</a:t>
            </a:r>
            <a:r>
              <a:rPr lang="es-MX" b="1" dirty="0" smtClean="0">
                <a:solidFill>
                  <a:srgbClr val="FF0000"/>
                </a:solidFill>
              </a:rPr>
              <a:t> </a:t>
            </a:r>
            <a:r>
              <a:rPr lang="es-MX" b="1" dirty="0" err="1" smtClean="0">
                <a:solidFill>
                  <a:srgbClr val="FF0000"/>
                </a:solidFill>
              </a:rPr>
              <a:t>validity</a:t>
            </a:r>
            <a:r>
              <a:rPr lang="es-MX" dirty="0" smtClean="0"/>
              <a:t>:</a:t>
            </a:r>
          </a:p>
          <a:p>
            <a:pPr lvl="1"/>
            <a:r>
              <a:rPr lang="es-MX" dirty="0" err="1" smtClean="0"/>
              <a:t>Degree</a:t>
            </a:r>
            <a:r>
              <a:rPr lang="es-MX" dirty="0" smtClean="0"/>
              <a:t> </a:t>
            </a:r>
            <a:r>
              <a:rPr lang="es-MX" dirty="0" err="1" smtClean="0"/>
              <a:t>to</a:t>
            </a:r>
            <a:r>
              <a:rPr lang="es-MX" dirty="0" smtClean="0"/>
              <a:t> </a:t>
            </a:r>
            <a:r>
              <a:rPr lang="es-MX" dirty="0" err="1" smtClean="0"/>
              <a:t>which</a:t>
            </a:r>
            <a:r>
              <a:rPr lang="es-MX" dirty="0" smtClean="0"/>
              <a:t> </a:t>
            </a:r>
            <a:r>
              <a:rPr lang="es-MX" dirty="0" err="1" smtClean="0"/>
              <a:t>our</a:t>
            </a:r>
            <a:r>
              <a:rPr lang="es-MX" dirty="0" smtClean="0"/>
              <a:t> </a:t>
            </a:r>
            <a:r>
              <a:rPr lang="es-MX" dirty="0" err="1" smtClean="0"/>
              <a:t>metric</a:t>
            </a:r>
            <a:r>
              <a:rPr lang="es-MX" dirty="0" smtClean="0"/>
              <a:t> </a:t>
            </a:r>
            <a:r>
              <a:rPr lang="es-MX" dirty="0" err="1" smtClean="0"/>
              <a:t>or</a:t>
            </a:r>
            <a:r>
              <a:rPr lang="es-MX" dirty="0" smtClean="0"/>
              <a:t> </a:t>
            </a:r>
            <a:r>
              <a:rPr lang="es-MX" dirty="0" err="1" smtClean="0"/>
              <a:t>model</a:t>
            </a:r>
            <a:r>
              <a:rPr lang="es-MX" dirty="0" smtClean="0"/>
              <a:t> </a:t>
            </a:r>
            <a:r>
              <a:rPr lang="es-MX" dirty="0" err="1" smtClean="0"/>
              <a:t>supports</a:t>
            </a:r>
            <a:r>
              <a:rPr lang="es-MX" dirty="0" smtClean="0"/>
              <a:t> </a:t>
            </a:r>
            <a:r>
              <a:rPr lang="es-MX" dirty="0" err="1" smtClean="0"/>
              <a:t>established</a:t>
            </a:r>
            <a:r>
              <a:rPr lang="es-MX" dirty="0" smtClean="0"/>
              <a:t> </a:t>
            </a:r>
            <a:r>
              <a:rPr lang="es-MX" dirty="0" err="1" smtClean="0"/>
              <a:t>theories</a:t>
            </a:r>
            <a:r>
              <a:rPr lang="es-MX" dirty="0" smtClean="0"/>
              <a:t>, </a:t>
            </a:r>
            <a:r>
              <a:rPr lang="es-MX" dirty="0" err="1" smtClean="0"/>
              <a:t>existing</a:t>
            </a:r>
            <a:r>
              <a:rPr lang="es-MX" dirty="0" smtClean="0"/>
              <a:t> </a:t>
            </a:r>
            <a:r>
              <a:rPr lang="es-MX" dirty="0" err="1" smtClean="0"/>
              <a:t>evidence</a:t>
            </a:r>
            <a:r>
              <a:rPr lang="es-MX" dirty="0" smtClean="0"/>
              <a:t> and/</a:t>
            </a:r>
            <a:r>
              <a:rPr lang="es-MX" dirty="0" err="1" smtClean="0"/>
              <a:t>or</a:t>
            </a:r>
            <a:r>
              <a:rPr lang="es-MX" dirty="0" smtClean="0"/>
              <a:t> </a:t>
            </a:r>
            <a:r>
              <a:rPr lang="es-MX" dirty="0" err="1" smtClean="0"/>
              <a:t>previous</a:t>
            </a:r>
            <a:r>
              <a:rPr lang="es-MX" dirty="0" smtClean="0"/>
              <a:t> </a:t>
            </a:r>
            <a:r>
              <a:rPr lang="es-MX" dirty="0" err="1" smtClean="0"/>
              <a:t>research</a:t>
            </a:r>
            <a:r>
              <a:rPr lang="es-MX" dirty="0" smtClean="0"/>
              <a:t>.</a:t>
            </a:r>
          </a:p>
          <a:p>
            <a:pPr lvl="1"/>
            <a:endParaRPr lang="es-MX" dirty="0" smtClean="0"/>
          </a:p>
          <a:p>
            <a:pPr lvl="1"/>
            <a:r>
              <a:rPr lang="es-MX" dirty="0" err="1" smtClean="0"/>
              <a:t>Nomological</a:t>
            </a:r>
            <a:r>
              <a:rPr lang="es-MX" dirty="0" smtClean="0"/>
              <a:t> </a:t>
            </a:r>
            <a:r>
              <a:rPr lang="es-MX" dirty="0" err="1" smtClean="0"/>
              <a:t>validity</a:t>
            </a:r>
            <a:r>
              <a:rPr lang="es-MX" dirty="0" smtClean="0"/>
              <a:t> </a:t>
            </a:r>
            <a:r>
              <a:rPr lang="es-MX" dirty="0" err="1" smtClean="0"/>
              <a:t>may</a:t>
            </a:r>
            <a:r>
              <a:rPr lang="es-MX" dirty="0" smtClean="0"/>
              <a:t> </a:t>
            </a:r>
            <a:r>
              <a:rPr lang="es-MX" dirty="0" err="1" smtClean="0"/>
              <a:t>or</a:t>
            </a:r>
            <a:r>
              <a:rPr lang="es-MX" dirty="0" smtClean="0"/>
              <a:t> </a:t>
            </a:r>
            <a:r>
              <a:rPr lang="es-MX" dirty="0" err="1" smtClean="0"/>
              <a:t>may</a:t>
            </a:r>
            <a:r>
              <a:rPr lang="es-MX" dirty="0" smtClean="0"/>
              <a:t> </a:t>
            </a:r>
            <a:r>
              <a:rPr lang="es-MX" dirty="0" err="1" smtClean="0"/>
              <a:t>not</a:t>
            </a:r>
            <a:r>
              <a:rPr lang="es-MX" dirty="0" smtClean="0"/>
              <a:t> </a:t>
            </a:r>
            <a:r>
              <a:rPr lang="es-MX" dirty="0" err="1" smtClean="0"/>
              <a:t>occur</a:t>
            </a:r>
            <a:r>
              <a:rPr lang="es-MX" dirty="0" smtClean="0"/>
              <a:t>, </a:t>
            </a:r>
            <a:r>
              <a:rPr lang="es-MX" dirty="0" err="1" smtClean="0"/>
              <a:t>but</a:t>
            </a:r>
            <a:r>
              <a:rPr lang="es-MX" dirty="0" smtClean="0"/>
              <a:t> </a:t>
            </a:r>
            <a:r>
              <a:rPr lang="es-MX" dirty="0" err="1" smtClean="0"/>
              <a:t>it</a:t>
            </a:r>
            <a:r>
              <a:rPr lang="es-MX" dirty="0" smtClean="0"/>
              <a:t> can </a:t>
            </a:r>
            <a:r>
              <a:rPr lang="es-MX" dirty="0" err="1" smtClean="0"/>
              <a:t>be</a:t>
            </a:r>
            <a:r>
              <a:rPr lang="es-MX" dirty="0" smtClean="0"/>
              <a:t> </a:t>
            </a:r>
            <a:r>
              <a:rPr lang="es-MX" dirty="0" err="1" smtClean="0"/>
              <a:t>revealed</a:t>
            </a:r>
            <a:r>
              <a:rPr lang="es-MX" dirty="0" smtClean="0"/>
              <a:t> </a:t>
            </a:r>
            <a:r>
              <a:rPr lang="es-MX" dirty="0" err="1" smtClean="0"/>
              <a:t>with</a:t>
            </a:r>
            <a:r>
              <a:rPr lang="es-MX" dirty="0" smtClean="0"/>
              <a:t> a </a:t>
            </a:r>
            <a:r>
              <a:rPr lang="es-MX" dirty="0" err="1" smtClean="0"/>
              <a:t>good</a:t>
            </a:r>
            <a:r>
              <a:rPr lang="es-MX" dirty="0" smtClean="0"/>
              <a:t> </a:t>
            </a:r>
            <a:r>
              <a:rPr lang="es-MX" i="1" u="sng" dirty="0" err="1" smtClean="0">
                <a:solidFill>
                  <a:srgbClr val="0070C0"/>
                </a:solidFill>
              </a:rPr>
              <a:t>discussion</a:t>
            </a:r>
            <a:r>
              <a:rPr lang="es-MX" dirty="0" smtClean="0"/>
              <a:t> in </a:t>
            </a:r>
            <a:r>
              <a:rPr lang="es-MX" dirty="0" err="1" smtClean="0"/>
              <a:t>your</a:t>
            </a:r>
            <a:r>
              <a:rPr lang="es-MX" dirty="0" smtClean="0"/>
              <a:t> </a:t>
            </a:r>
            <a:r>
              <a:rPr lang="es-MX" dirty="0" err="1" smtClean="0"/>
              <a:t>paper</a:t>
            </a:r>
            <a:r>
              <a:rPr lang="es-MX" dirty="0" smtClean="0"/>
              <a:t>.</a:t>
            </a:r>
          </a:p>
          <a:p>
            <a:pPr lvl="2"/>
            <a:r>
              <a:rPr lang="es-MX" dirty="0" err="1" smtClean="0"/>
              <a:t>Remember</a:t>
            </a:r>
            <a:r>
              <a:rPr lang="es-MX" dirty="0" smtClean="0"/>
              <a:t> </a:t>
            </a:r>
            <a:r>
              <a:rPr lang="es-MX" dirty="0" err="1" smtClean="0"/>
              <a:t>that</a:t>
            </a:r>
            <a:r>
              <a:rPr lang="es-MX" dirty="0" smtClean="0"/>
              <a:t> </a:t>
            </a:r>
            <a:r>
              <a:rPr lang="es-MX" dirty="0" err="1" smtClean="0"/>
              <a:t>it</a:t>
            </a:r>
            <a:r>
              <a:rPr lang="es-MX" dirty="0" smtClean="0"/>
              <a:t> </a:t>
            </a:r>
            <a:r>
              <a:rPr lang="es-MX" dirty="0" err="1" smtClean="0"/>
              <a:t>may</a:t>
            </a:r>
            <a:r>
              <a:rPr lang="es-MX" dirty="0" smtClean="0"/>
              <a:t> </a:t>
            </a:r>
            <a:r>
              <a:rPr lang="es-MX" dirty="0" err="1" smtClean="0"/>
              <a:t>be</a:t>
            </a:r>
            <a:r>
              <a:rPr lang="es-MX" dirty="0" smtClean="0"/>
              <a:t> </a:t>
            </a:r>
            <a:r>
              <a:rPr lang="es-MX" dirty="0" err="1" smtClean="0"/>
              <a:t>the</a:t>
            </a:r>
            <a:r>
              <a:rPr lang="es-MX" dirty="0" smtClean="0"/>
              <a:t> case </a:t>
            </a:r>
            <a:r>
              <a:rPr lang="es-MX" dirty="0" err="1" smtClean="0"/>
              <a:t>that</a:t>
            </a:r>
            <a:r>
              <a:rPr lang="es-MX" dirty="0" smtClean="0"/>
              <a:t> </a:t>
            </a:r>
            <a:r>
              <a:rPr lang="es-MX" dirty="0" err="1" smtClean="0"/>
              <a:t>the</a:t>
            </a:r>
            <a:r>
              <a:rPr lang="es-MX" dirty="0" smtClean="0"/>
              <a:t> </a:t>
            </a:r>
            <a:r>
              <a:rPr lang="es-MX" dirty="0" err="1" smtClean="0"/>
              <a:t>reigning</a:t>
            </a:r>
            <a:r>
              <a:rPr lang="es-MX" dirty="0" smtClean="0"/>
              <a:t> </a:t>
            </a:r>
            <a:r>
              <a:rPr lang="es-MX" dirty="0" err="1" smtClean="0"/>
              <a:t>theory</a:t>
            </a:r>
            <a:r>
              <a:rPr lang="es-MX" dirty="0" smtClean="0"/>
              <a:t> </a:t>
            </a:r>
            <a:r>
              <a:rPr lang="es-MX" dirty="0" err="1" smtClean="0"/>
              <a:t>is</a:t>
            </a:r>
            <a:r>
              <a:rPr lang="es-MX" dirty="0" smtClean="0"/>
              <a:t> </a:t>
            </a:r>
            <a:r>
              <a:rPr lang="es-MX" dirty="0" err="1" smtClean="0"/>
              <a:t>not</a:t>
            </a:r>
            <a:r>
              <a:rPr lang="es-MX" dirty="0" smtClean="0"/>
              <a:t> </a:t>
            </a:r>
            <a:r>
              <a:rPr lang="es-MX" dirty="0" err="1" smtClean="0"/>
              <a:t>totally</a:t>
            </a:r>
            <a:r>
              <a:rPr lang="es-MX" dirty="0" smtClean="0"/>
              <a:t> (</a:t>
            </a:r>
            <a:r>
              <a:rPr lang="es-MX" dirty="0" err="1" smtClean="0"/>
              <a:t>or</a:t>
            </a:r>
            <a:r>
              <a:rPr lang="es-MX" dirty="0" smtClean="0"/>
              <a:t> </a:t>
            </a:r>
            <a:r>
              <a:rPr lang="es-MX" dirty="0" err="1" smtClean="0"/>
              <a:t>partially</a:t>
            </a:r>
            <a:r>
              <a:rPr lang="es-MX" dirty="0" smtClean="0"/>
              <a:t>) </a:t>
            </a:r>
            <a:r>
              <a:rPr lang="es-MX" dirty="0" err="1" smtClean="0"/>
              <a:t>truth</a:t>
            </a:r>
            <a:r>
              <a:rPr lang="es-MX" dirty="0" smtClean="0"/>
              <a:t>, ergo </a:t>
            </a:r>
            <a:r>
              <a:rPr lang="es-MX" dirty="0" err="1" smtClean="0"/>
              <a:t>lacking</a:t>
            </a:r>
            <a:r>
              <a:rPr lang="es-MX" dirty="0" smtClean="0"/>
              <a:t> </a:t>
            </a:r>
            <a:r>
              <a:rPr lang="es-MX" dirty="0" err="1" smtClean="0"/>
              <a:t>construct</a:t>
            </a:r>
            <a:r>
              <a:rPr lang="es-MX" dirty="0" smtClean="0"/>
              <a:t> </a:t>
            </a:r>
            <a:r>
              <a:rPr lang="es-MX" dirty="0" err="1" smtClean="0"/>
              <a:t>validity</a:t>
            </a:r>
            <a:r>
              <a:rPr lang="es-MX" dirty="0" smtClean="0"/>
              <a:t>, and </a:t>
            </a:r>
            <a:r>
              <a:rPr lang="es-MX" dirty="0" err="1" smtClean="0"/>
              <a:t>thus</a:t>
            </a:r>
            <a:r>
              <a:rPr lang="es-MX" dirty="0" smtClean="0"/>
              <a:t> </a:t>
            </a:r>
            <a:r>
              <a:rPr lang="es-MX" dirty="0" err="1" smtClean="0"/>
              <a:t>there</a:t>
            </a:r>
            <a:r>
              <a:rPr lang="es-MX" dirty="0" smtClean="0"/>
              <a:t> </a:t>
            </a:r>
            <a:r>
              <a:rPr lang="es-MX" dirty="0" err="1" smtClean="0"/>
              <a:t>isn’t</a:t>
            </a:r>
            <a:r>
              <a:rPr lang="es-MX" dirty="0" smtClean="0"/>
              <a:t> </a:t>
            </a:r>
            <a:r>
              <a:rPr lang="es-MX" dirty="0" err="1" smtClean="0"/>
              <a:t>an</a:t>
            </a:r>
            <a:r>
              <a:rPr lang="es-MX" dirty="0" smtClean="0"/>
              <a:t> </a:t>
            </a:r>
            <a:r>
              <a:rPr lang="es-MX" dirty="0" err="1" smtClean="0"/>
              <a:t>absolute</a:t>
            </a:r>
            <a:r>
              <a:rPr lang="es-MX" dirty="0" smtClean="0"/>
              <a:t> </a:t>
            </a:r>
            <a:r>
              <a:rPr lang="es-MX" dirty="0" err="1" smtClean="0"/>
              <a:t>demand</a:t>
            </a:r>
            <a:r>
              <a:rPr lang="es-MX" dirty="0" smtClean="0"/>
              <a:t> </a:t>
            </a:r>
            <a:r>
              <a:rPr lang="es-MX" dirty="0" err="1" smtClean="0"/>
              <a:t>for</a:t>
            </a:r>
            <a:r>
              <a:rPr lang="es-MX" dirty="0" smtClean="0"/>
              <a:t> </a:t>
            </a:r>
            <a:r>
              <a:rPr lang="es-MX" dirty="0" err="1" smtClean="0"/>
              <a:t>nomological</a:t>
            </a:r>
            <a:r>
              <a:rPr lang="es-MX" dirty="0" smtClean="0"/>
              <a:t> </a:t>
            </a:r>
            <a:r>
              <a:rPr lang="es-MX" dirty="0" err="1" smtClean="0"/>
              <a:t>validity</a:t>
            </a:r>
            <a:endParaRPr lang="es-MX" dirty="0" smtClean="0"/>
          </a:p>
          <a:p>
            <a:pPr lvl="2"/>
            <a:r>
              <a:rPr lang="es-MX" dirty="0" smtClean="0"/>
              <a:t>…</a:t>
            </a:r>
            <a:r>
              <a:rPr lang="es-MX" dirty="0" err="1" smtClean="0"/>
              <a:t>but</a:t>
            </a:r>
            <a:r>
              <a:rPr lang="es-MX" dirty="0" smtClean="0"/>
              <a:t> </a:t>
            </a:r>
            <a:r>
              <a:rPr lang="es-MX" dirty="0" err="1" smtClean="0"/>
              <a:t>admittedly</a:t>
            </a:r>
            <a:r>
              <a:rPr lang="es-MX" dirty="0" smtClean="0"/>
              <a:t>, </a:t>
            </a:r>
            <a:r>
              <a:rPr lang="es-MX" dirty="0" err="1" smtClean="0"/>
              <a:t>this</a:t>
            </a:r>
            <a:r>
              <a:rPr lang="es-MX" dirty="0" smtClean="0"/>
              <a:t> </a:t>
            </a:r>
            <a:r>
              <a:rPr lang="es-MX" dirty="0" err="1" smtClean="0"/>
              <a:t>is</a:t>
            </a:r>
            <a:r>
              <a:rPr lang="es-MX" dirty="0" smtClean="0"/>
              <a:t> </a:t>
            </a:r>
            <a:r>
              <a:rPr lang="es-MX" dirty="0" err="1" smtClean="0"/>
              <a:t>going</a:t>
            </a:r>
            <a:r>
              <a:rPr lang="es-MX" dirty="0" smtClean="0"/>
              <a:t> </a:t>
            </a:r>
            <a:r>
              <a:rPr lang="es-MX" dirty="0" err="1" smtClean="0"/>
              <a:t>to</a:t>
            </a:r>
            <a:r>
              <a:rPr lang="es-MX" dirty="0" smtClean="0"/>
              <a:t> </a:t>
            </a:r>
            <a:r>
              <a:rPr lang="es-MX" dirty="0" err="1" smtClean="0"/>
              <a:t>be</a:t>
            </a:r>
            <a:r>
              <a:rPr lang="es-MX" dirty="0" smtClean="0"/>
              <a:t> </a:t>
            </a:r>
            <a:r>
              <a:rPr lang="es-MX" dirty="0" err="1" smtClean="0"/>
              <a:t>difficult</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55</a:t>
            </a:fld>
            <a:endParaRPr lang="es-E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Types</a:t>
            </a:r>
            <a:r>
              <a:rPr lang="es-MX" dirty="0" smtClean="0"/>
              <a:t> of </a:t>
            </a:r>
            <a:r>
              <a:rPr lang="es-MX" dirty="0" err="1" smtClean="0"/>
              <a:t>validity</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56</a:t>
            </a:fld>
            <a:endParaRPr lang="es-ES"/>
          </a:p>
        </p:txBody>
      </p:sp>
      <p:pic>
        <p:nvPicPr>
          <p:cNvPr id="53250" name="Picture 2"/>
          <p:cNvPicPr>
            <a:picLocks noGrp="1" noChangeAspect="1" noChangeArrowheads="1"/>
          </p:cNvPicPr>
          <p:nvPr>
            <p:ph idx="1"/>
          </p:nvPr>
        </p:nvPicPr>
        <p:blipFill>
          <a:blip r:embed="rId2" cstate="print"/>
          <a:srcRect/>
          <a:stretch>
            <a:fillRect/>
          </a:stretch>
        </p:blipFill>
        <p:spPr bwMode="auto">
          <a:xfrm>
            <a:off x="457200" y="1102785"/>
            <a:ext cx="8229600" cy="4992156"/>
          </a:xfrm>
          <a:prstGeom prst="rect">
            <a:avLst/>
          </a:prstGeom>
          <a:noFill/>
          <a:ln w="9525">
            <a:noFill/>
            <a:miter lim="800000"/>
            <a:headEnd/>
            <a:tailEnd/>
          </a:ln>
        </p:spPr>
      </p:pic>
      <p:sp>
        <p:nvSpPr>
          <p:cNvPr id="8" name="7 CuadroTexto"/>
          <p:cNvSpPr txBox="1"/>
          <p:nvPr/>
        </p:nvSpPr>
        <p:spPr>
          <a:xfrm>
            <a:off x="827584" y="6165304"/>
            <a:ext cx="7308091" cy="369332"/>
          </a:xfrm>
          <a:prstGeom prst="rect">
            <a:avLst/>
          </a:prstGeom>
          <a:noFill/>
        </p:spPr>
        <p:txBody>
          <a:bodyPr wrap="none" rtlCol="0">
            <a:spAutoFit/>
          </a:bodyPr>
          <a:lstStyle/>
          <a:p>
            <a:r>
              <a:rPr lang="es-MX" dirty="0" err="1" smtClean="0"/>
              <a:t>Table</a:t>
            </a:r>
            <a:r>
              <a:rPr lang="es-MX" dirty="0" smtClean="0"/>
              <a:t> </a:t>
            </a:r>
            <a:r>
              <a:rPr lang="es-MX" dirty="0" err="1" smtClean="0"/>
              <a:t>from</a:t>
            </a:r>
            <a:r>
              <a:rPr lang="es-MX" dirty="0" smtClean="0"/>
              <a:t>: [</a:t>
            </a:r>
            <a:r>
              <a:rPr lang="en-GB" dirty="0" err="1" smtClean="0"/>
              <a:t>McQuarrie</a:t>
            </a:r>
            <a:r>
              <a:rPr lang="en-GB" dirty="0" smtClean="0"/>
              <a:t> EF (2004), Journal of Business Research 57:142-153]</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MECHANISMS FOR SHOWING VALIDITY </a:t>
            </a:r>
            <a:endParaRPr lang="en-GB" dirty="0"/>
          </a:p>
        </p:txBody>
      </p:sp>
      <p:sp>
        <p:nvSpPr>
          <p:cNvPr id="8" name="7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57</a:t>
            </a:fld>
            <a:endParaRPr lang="es-E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Mechanisms</a:t>
            </a:r>
            <a:r>
              <a:rPr lang="es-MX" dirty="0" smtClean="0"/>
              <a:t> of </a:t>
            </a:r>
            <a:r>
              <a:rPr lang="es-MX" dirty="0" err="1" smtClean="0"/>
              <a:t>validity</a:t>
            </a:r>
            <a:endParaRPr lang="en-GB" dirty="0"/>
          </a:p>
        </p:txBody>
      </p:sp>
      <p:sp>
        <p:nvSpPr>
          <p:cNvPr id="3" name="2 Marcador de contenido"/>
          <p:cNvSpPr>
            <a:spLocks noGrp="1"/>
          </p:cNvSpPr>
          <p:nvPr>
            <p:ph idx="1"/>
          </p:nvPr>
        </p:nvSpPr>
        <p:spPr/>
        <p:txBody>
          <a:bodyPr/>
          <a:lstStyle/>
          <a:p>
            <a:r>
              <a:rPr lang="es-MX" dirty="0" err="1" smtClean="0"/>
              <a:t>The</a:t>
            </a:r>
            <a:r>
              <a:rPr lang="es-MX" dirty="0" smtClean="0"/>
              <a:t> </a:t>
            </a:r>
            <a:r>
              <a:rPr lang="es-MX" dirty="0" err="1" smtClean="0"/>
              <a:t>type</a:t>
            </a:r>
            <a:r>
              <a:rPr lang="es-MX" dirty="0" smtClean="0"/>
              <a:t> of </a:t>
            </a:r>
            <a:r>
              <a:rPr lang="es-MX" dirty="0" err="1" smtClean="0"/>
              <a:t>validity</a:t>
            </a:r>
            <a:r>
              <a:rPr lang="es-MX" dirty="0" smtClean="0"/>
              <a:t> </a:t>
            </a:r>
            <a:r>
              <a:rPr lang="es-MX" dirty="0" err="1" smtClean="0"/>
              <a:t>tells</a:t>
            </a:r>
            <a:r>
              <a:rPr lang="es-MX" dirty="0" smtClean="0"/>
              <a:t> </a:t>
            </a:r>
            <a:r>
              <a:rPr lang="es-MX" dirty="0" err="1" smtClean="0"/>
              <a:t>you</a:t>
            </a:r>
            <a:r>
              <a:rPr lang="es-MX" dirty="0" smtClean="0"/>
              <a:t> </a:t>
            </a:r>
            <a:r>
              <a:rPr lang="es-MX" dirty="0" err="1" smtClean="0"/>
              <a:t>how</a:t>
            </a:r>
            <a:r>
              <a:rPr lang="es-MX" dirty="0" smtClean="0"/>
              <a:t> </a:t>
            </a:r>
            <a:r>
              <a:rPr lang="es-MX" dirty="0" err="1" smtClean="0"/>
              <a:t>close</a:t>
            </a:r>
            <a:r>
              <a:rPr lang="es-MX" dirty="0" smtClean="0"/>
              <a:t> are </a:t>
            </a:r>
            <a:r>
              <a:rPr lang="es-MX" dirty="0" err="1" smtClean="0"/>
              <a:t>you</a:t>
            </a:r>
            <a:r>
              <a:rPr lang="es-MX" dirty="0" smtClean="0"/>
              <a:t> </a:t>
            </a:r>
            <a:r>
              <a:rPr lang="es-MX" dirty="0" err="1" smtClean="0"/>
              <a:t>to</a:t>
            </a:r>
            <a:r>
              <a:rPr lang="es-MX" dirty="0" smtClean="0"/>
              <a:t> </a:t>
            </a:r>
            <a:r>
              <a:rPr lang="es-MX" dirty="0" err="1" smtClean="0"/>
              <a:t>the</a:t>
            </a:r>
            <a:r>
              <a:rPr lang="es-MX" dirty="0" smtClean="0"/>
              <a:t> </a:t>
            </a:r>
            <a:r>
              <a:rPr lang="es-MX" dirty="0" err="1" smtClean="0"/>
              <a:t>construct</a:t>
            </a:r>
            <a:r>
              <a:rPr lang="es-MX" dirty="0" smtClean="0"/>
              <a:t> </a:t>
            </a:r>
            <a:r>
              <a:rPr lang="es-MX" dirty="0" err="1" smtClean="0"/>
              <a:t>you</a:t>
            </a:r>
            <a:r>
              <a:rPr lang="es-MX" dirty="0" smtClean="0"/>
              <a:t> </a:t>
            </a:r>
            <a:r>
              <a:rPr lang="es-MX" dirty="0" err="1" smtClean="0"/>
              <a:t>want</a:t>
            </a:r>
            <a:r>
              <a:rPr lang="es-MX" dirty="0" smtClean="0"/>
              <a:t> </a:t>
            </a:r>
            <a:r>
              <a:rPr lang="es-MX" dirty="0" err="1" smtClean="0"/>
              <a:t>to</a:t>
            </a:r>
            <a:r>
              <a:rPr lang="es-MX" dirty="0" smtClean="0"/>
              <a:t> </a:t>
            </a:r>
            <a:r>
              <a:rPr lang="es-MX" dirty="0" err="1" smtClean="0"/>
              <a:t>measure</a:t>
            </a:r>
            <a:r>
              <a:rPr lang="es-MX" dirty="0" smtClean="0"/>
              <a:t> </a:t>
            </a:r>
            <a:r>
              <a:rPr lang="es-MX" dirty="0" err="1" smtClean="0"/>
              <a:t>according</a:t>
            </a:r>
            <a:r>
              <a:rPr lang="es-MX" dirty="0" smtClean="0"/>
              <a:t> </a:t>
            </a:r>
            <a:r>
              <a:rPr lang="es-MX" dirty="0" err="1" smtClean="0"/>
              <a:t>to</a:t>
            </a:r>
            <a:r>
              <a:rPr lang="es-MX" dirty="0" smtClean="0"/>
              <a:t> a particular </a:t>
            </a:r>
            <a:r>
              <a:rPr lang="es-MX" dirty="0" err="1" smtClean="0"/>
              <a:t>dimension</a:t>
            </a:r>
            <a:r>
              <a:rPr lang="es-MX" dirty="0" smtClean="0"/>
              <a:t> of </a:t>
            </a:r>
            <a:r>
              <a:rPr lang="es-MX" dirty="0" err="1" smtClean="0"/>
              <a:t>it</a:t>
            </a:r>
            <a:endParaRPr lang="es-MX" dirty="0" smtClean="0"/>
          </a:p>
          <a:p>
            <a:endParaRPr lang="es-MX" dirty="0" smtClean="0"/>
          </a:p>
          <a:p>
            <a:r>
              <a:rPr lang="es-MX" dirty="0" err="1" smtClean="0"/>
              <a:t>The</a:t>
            </a:r>
            <a:r>
              <a:rPr lang="es-MX" dirty="0" smtClean="0"/>
              <a:t> </a:t>
            </a:r>
            <a:r>
              <a:rPr lang="es-MX" dirty="0" err="1" smtClean="0"/>
              <a:t>mechanism</a:t>
            </a:r>
            <a:r>
              <a:rPr lang="es-MX" dirty="0" smtClean="0"/>
              <a:t> of </a:t>
            </a:r>
            <a:r>
              <a:rPr lang="es-MX" dirty="0" err="1" smtClean="0"/>
              <a:t>validity</a:t>
            </a:r>
            <a:r>
              <a:rPr lang="es-MX" dirty="0" smtClean="0"/>
              <a:t> are experimental </a:t>
            </a:r>
            <a:r>
              <a:rPr lang="es-MX" dirty="0" err="1" smtClean="0"/>
              <a:t>tricks</a:t>
            </a:r>
            <a:r>
              <a:rPr lang="es-MX" dirty="0" smtClean="0"/>
              <a:t> </a:t>
            </a:r>
            <a:r>
              <a:rPr lang="es-MX" dirty="0" err="1" smtClean="0"/>
              <a:t>to</a:t>
            </a:r>
            <a:r>
              <a:rPr lang="es-MX" dirty="0" smtClean="0"/>
              <a:t> </a:t>
            </a:r>
            <a:r>
              <a:rPr lang="es-MX" dirty="0" err="1" smtClean="0"/>
              <a:t>establish</a:t>
            </a:r>
            <a:r>
              <a:rPr lang="es-MX" dirty="0" smtClean="0"/>
              <a:t> </a:t>
            </a:r>
            <a:r>
              <a:rPr lang="es-MX" dirty="0" err="1" smtClean="0"/>
              <a:t>some</a:t>
            </a:r>
            <a:r>
              <a:rPr lang="es-MX" dirty="0" smtClean="0"/>
              <a:t> </a:t>
            </a:r>
            <a:r>
              <a:rPr lang="es-MX" dirty="0" err="1" smtClean="0"/>
              <a:t>type</a:t>
            </a:r>
            <a:r>
              <a:rPr lang="es-MX" dirty="0" smtClean="0"/>
              <a:t> of </a:t>
            </a:r>
            <a:r>
              <a:rPr lang="es-MX" dirty="0" err="1" smtClean="0"/>
              <a:t>validity</a:t>
            </a:r>
            <a:r>
              <a:rPr lang="es-MX" dirty="0" smtClean="0"/>
              <a:t> </a:t>
            </a:r>
            <a:r>
              <a:rPr lang="es-MX" dirty="0" err="1" smtClean="0"/>
              <a:t>reducing</a:t>
            </a:r>
            <a:r>
              <a:rPr lang="es-MX" dirty="0" smtClean="0"/>
              <a:t> </a:t>
            </a:r>
            <a:r>
              <a:rPr lang="es-MX" dirty="0" err="1" smtClean="0"/>
              <a:t>or</a:t>
            </a:r>
            <a:r>
              <a:rPr lang="es-MX" dirty="0" smtClean="0"/>
              <a:t> </a:t>
            </a:r>
            <a:r>
              <a:rPr lang="es-MX" dirty="0" err="1" smtClean="0"/>
              <a:t>eliminating</a:t>
            </a:r>
            <a:r>
              <a:rPr lang="es-MX" dirty="0" smtClean="0"/>
              <a:t> </a:t>
            </a:r>
            <a:r>
              <a:rPr lang="es-MX" dirty="0" err="1" smtClean="0"/>
              <a:t>sources</a:t>
            </a:r>
            <a:r>
              <a:rPr lang="es-MX" dirty="0" smtClean="0"/>
              <a:t> of </a:t>
            </a:r>
            <a:r>
              <a:rPr lang="es-MX" dirty="0" err="1" smtClean="0"/>
              <a:t>bias</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58</a:t>
            </a:fld>
            <a:endParaRPr lang="es-E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Mechanisms</a:t>
            </a:r>
            <a:r>
              <a:rPr lang="es-MX" dirty="0" smtClean="0"/>
              <a:t> of </a:t>
            </a:r>
            <a:r>
              <a:rPr lang="es-MX" dirty="0" err="1" smtClean="0"/>
              <a:t>validity</a:t>
            </a:r>
            <a:endParaRPr lang="en-GB" dirty="0"/>
          </a:p>
        </p:txBody>
      </p:sp>
      <p:sp>
        <p:nvSpPr>
          <p:cNvPr id="8" name="7 Marcador de contenido"/>
          <p:cNvSpPr>
            <a:spLocks noGrp="1"/>
          </p:cNvSpPr>
          <p:nvPr>
            <p:ph idx="1"/>
          </p:nvPr>
        </p:nvSpPr>
        <p:spPr/>
        <p:txBody>
          <a:bodyPr>
            <a:normAutofit fontScale="85000" lnSpcReduction="20000"/>
          </a:bodyPr>
          <a:lstStyle/>
          <a:p>
            <a:r>
              <a:rPr lang="es-MX" dirty="0" err="1" smtClean="0"/>
              <a:t>Depending</a:t>
            </a:r>
            <a:r>
              <a:rPr lang="es-MX" dirty="0" smtClean="0"/>
              <a:t> </a:t>
            </a:r>
            <a:r>
              <a:rPr lang="es-MX" dirty="0" err="1" smtClean="0"/>
              <a:t>on</a:t>
            </a:r>
            <a:r>
              <a:rPr lang="es-MX" dirty="0" smtClean="0"/>
              <a:t> </a:t>
            </a:r>
            <a:r>
              <a:rPr lang="es-MX" dirty="0" err="1" smtClean="0"/>
              <a:t>how</a:t>
            </a:r>
            <a:r>
              <a:rPr lang="es-MX" dirty="0" smtClean="0"/>
              <a:t> </a:t>
            </a:r>
            <a:r>
              <a:rPr lang="es-MX" dirty="0" err="1" smtClean="0"/>
              <a:t>you</a:t>
            </a:r>
            <a:r>
              <a:rPr lang="es-MX" dirty="0" smtClean="0"/>
              <a:t> use </a:t>
            </a:r>
            <a:r>
              <a:rPr lang="es-MX" dirty="0" err="1" smtClean="0"/>
              <a:t>the</a:t>
            </a:r>
            <a:r>
              <a:rPr lang="es-MX" dirty="0" smtClean="0"/>
              <a:t> </a:t>
            </a:r>
            <a:r>
              <a:rPr lang="es-MX" dirty="0" err="1" smtClean="0"/>
              <a:t>mechanism</a:t>
            </a:r>
            <a:r>
              <a:rPr lang="es-MX" dirty="0" smtClean="0"/>
              <a:t> –</a:t>
            </a:r>
            <a:r>
              <a:rPr lang="es-MX" dirty="0" err="1" smtClean="0"/>
              <a:t>i.e.</a:t>
            </a:r>
            <a:r>
              <a:rPr lang="es-MX" dirty="0" smtClean="0"/>
              <a:t> </a:t>
            </a:r>
            <a:r>
              <a:rPr lang="es-MX" dirty="0" err="1" smtClean="0"/>
              <a:t>how</a:t>
            </a:r>
            <a:r>
              <a:rPr lang="es-MX" dirty="0" smtClean="0"/>
              <a:t> do </a:t>
            </a:r>
            <a:r>
              <a:rPr lang="es-MX" dirty="0" err="1" smtClean="0"/>
              <a:t>you</a:t>
            </a:r>
            <a:r>
              <a:rPr lang="es-MX" dirty="0" smtClean="0"/>
              <a:t> </a:t>
            </a:r>
            <a:r>
              <a:rPr lang="es-MX" dirty="0" err="1" smtClean="0">
                <a:solidFill>
                  <a:schemeClr val="tx2"/>
                </a:solidFill>
              </a:rPr>
              <a:t>design</a:t>
            </a:r>
            <a:r>
              <a:rPr lang="es-MX" dirty="0" smtClean="0">
                <a:solidFill>
                  <a:schemeClr val="tx2"/>
                </a:solidFill>
              </a:rPr>
              <a:t> </a:t>
            </a:r>
            <a:r>
              <a:rPr lang="es-MX" dirty="0" err="1" smtClean="0">
                <a:solidFill>
                  <a:schemeClr val="tx2"/>
                </a:solidFill>
              </a:rPr>
              <a:t>your</a:t>
            </a:r>
            <a:r>
              <a:rPr lang="es-MX" dirty="0" smtClean="0">
                <a:solidFill>
                  <a:schemeClr val="tx2"/>
                </a:solidFill>
              </a:rPr>
              <a:t> </a:t>
            </a:r>
            <a:r>
              <a:rPr lang="es-MX" dirty="0" err="1" smtClean="0">
                <a:solidFill>
                  <a:schemeClr val="tx2"/>
                </a:solidFill>
              </a:rPr>
              <a:t>experiment</a:t>
            </a:r>
            <a:r>
              <a:rPr lang="es-MX" dirty="0" smtClean="0"/>
              <a:t>-</a:t>
            </a:r>
            <a:r>
              <a:rPr lang="es-MX" dirty="0" smtClean="0"/>
              <a:t>, </a:t>
            </a:r>
            <a:r>
              <a:rPr lang="es-MX" dirty="0" err="1" smtClean="0"/>
              <a:t>you</a:t>
            </a:r>
            <a:r>
              <a:rPr lang="es-MX" dirty="0" smtClean="0"/>
              <a:t> </a:t>
            </a:r>
            <a:r>
              <a:rPr lang="es-MX" dirty="0" err="1" smtClean="0"/>
              <a:t>may</a:t>
            </a:r>
            <a:r>
              <a:rPr lang="es-MX" dirty="0" smtClean="0"/>
              <a:t> </a:t>
            </a:r>
            <a:r>
              <a:rPr lang="es-MX" dirty="0" err="1" smtClean="0"/>
              <a:t>achieve</a:t>
            </a:r>
            <a:r>
              <a:rPr lang="es-MX" dirty="0" smtClean="0"/>
              <a:t> </a:t>
            </a:r>
            <a:r>
              <a:rPr lang="es-MX" dirty="0" err="1" smtClean="0"/>
              <a:t>different</a:t>
            </a:r>
            <a:r>
              <a:rPr lang="es-MX" dirty="0" smtClean="0"/>
              <a:t> </a:t>
            </a:r>
            <a:r>
              <a:rPr lang="es-MX" dirty="0" err="1" smtClean="0"/>
              <a:t>types</a:t>
            </a:r>
            <a:r>
              <a:rPr lang="es-MX" dirty="0" smtClean="0"/>
              <a:t> of </a:t>
            </a:r>
            <a:r>
              <a:rPr lang="es-MX" dirty="0" err="1" smtClean="0"/>
              <a:t>validation</a:t>
            </a:r>
            <a:r>
              <a:rPr lang="es-MX" dirty="0" smtClean="0"/>
              <a:t> </a:t>
            </a:r>
            <a:r>
              <a:rPr lang="es-MX" dirty="0" err="1" smtClean="0"/>
              <a:t>even</a:t>
            </a:r>
            <a:r>
              <a:rPr lang="es-MX" dirty="0" smtClean="0"/>
              <a:t> </a:t>
            </a:r>
            <a:r>
              <a:rPr lang="es-MX" dirty="0" err="1" smtClean="0"/>
              <a:t>if</a:t>
            </a:r>
            <a:r>
              <a:rPr lang="es-MX" dirty="0" smtClean="0"/>
              <a:t> </a:t>
            </a:r>
            <a:r>
              <a:rPr lang="es-MX" dirty="0" err="1" smtClean="0"/>
              <a:t>using</a:t>
            </a:r>
            <a:r>
              <a:rPr lang="es-MX" dirty="0" smtClean="0"/>
              <a:t> a single </a:t>
            </a:r>
            <a:r>
              <a:rPr lang="es-MX" dirty="0" err="1" smtClean="0"/>
              <a:t>mechanism</a:t>
            </a:r>
            <a:endParaRPr lang="es-MX" dirty="0" smtClean="0"/>
          </a:p>
          <a:p>
            <a:pPr lvl="1"/>
            <a:r>
              <a:rPr lang="es-MX" dirty="0" err="1" smtClean="0"/>
              <a:t>Corollary</a:t>
            </a:r>
            <a:r>
              <a:rPr lang="es-MX" dirty="0" smtClean="0"/>
              <a:t>: </a:t>
            </a:r>
            <a:r>
              <a:rPr lang="es-MX" dirty="0" err="1" smtClean="0"/>
              <a:t>The</a:t>
            </a:r>
            <a:r>
              <a:rPr lang="es-MX" dirty="0" smtClean="0"/>
              <a:t> </a:t>
            </a:r>
            <a:r>
              <a:rPr lang="es-MX" dirty="0" err="1" smtClean="0"/>
              <a:t>mechanism</a:t>
            </a:r>
            <a:r>
              <a:rPr lang="es-MX" dirty="0" smtClean="0"/>
              <a:t> are </a:t>
            </a:r>
            <a:r>
              <a:rPr lang="es-MX" dirty="0" err="1" smtClean="0"/>
              <a:t>not</a:t>
            </a:r>
            <a:r>
              <a:rPr lang="es-MX" dirty="0" smtClean="0"/>
              <a:t> </a:t>
            </a:r>
            <a:r>
              <a:rPr lang="es-MX" dirty="0" err="1" smtClean="0"/>
              <a:t>associated</a:t>
            </a:r>
            <a:r>
              <a:rPr lang="es-MX" dirty="0" smtClean="0"/>
              <a:t> </a:t>
            </a:r>
            <a:r>
              <a:rPr lang="es-MX" dirty="0" err="1" smtClean="0"/>
              <a:t>to</a:t>
            </a:r>
            <a:r>
              <a:rPr lang="es-MX" dirty="0" smtClean="0"/>
              <a:t> </a:t>
            </a:r>
            <a:r>
              <a:rPr lang="es-MX" dirty="0" err="1" smtClean="0"/>
              <a:t>the</a:t>
            </a:r>
            <a:r>
              <a:rPr lang="es-MX" dirty="0" smtClean="0"/>
              <a:t> </a:t>
            </a:r>
            <a:r>
              <a:rPr lang="es-MX" dirty="0" err="1" smtClean="0"/>
              <a:t>type</a:t>
            </a:r>
            <a:r>
              <a:rPr lang="es-MX" dirty="0" smtClean="0"/>
              <a:t> of </a:t>
            </a:r>
            <a:r>
              <a:rPr lang="es-MX" dirty="0" err="1" smtClean="0"/>
              <a:t>intended</a:t>
            </a:r>
            <a:r>
              <a:rPr lang="es-MX" dirty="0" smtClean="0"/>
              <a:t> </a:t>
            </a:r>
            <a:r>
              <a:rPr lang="es-MX" dirty="0" err="1" smtClean="0"/>
              <a:t>validity</a:t>
            </a:r>
            <a:endParaRPr lang="es-MX" dirty="0" smtClean="0"/>
          </a:p>
          <a:p>
            <a:pPr lvl="2"/>
            <a:r>
              <a:rPr lang="es-MX" dirty="0" smtClean="0"/>
              <a:t>…</a:t>
            </a:r>
            <a:r>
              <a:rPr lang="es-MX" dirty="0" err="1" smtClean="0"/>
              <a:t>although</a:t>
            </a:r>
            <a:r>
              <a:rPr lang="es-MX" dirty="0" smtClean="0"/>
              <a:t>, </a:t>
            </a:r>
            <a:r>
              <a:rPr lang="es-MX" dirty="0" err="1" smtClean="0"/>
              <a:t>choosing</a:t>
            </a:r>
            <a:r>
              <a:rPr lang="es-MX" dirty="0" smtClean="0"/>
              <a:t> </a:t>
            </a:r>
            <a:r>
              <a:rPr lang="es-MX" dirty="0" err="1" smtClean="0"/>
              <a:t>the</a:t>
            </a:r>
            <a:r>
              <a:rPr lang="es-MX" dirty="0" smtClean="0"/>
              <a:t> </a:t>
            </a:r>
            <a:r>
              <a:rPr lang="es-MX" dirty="0" err="1" smtClean="0"/>
              <a:t>right</a:t>
            </a:r>
            <a:r>
              <a:rPr lang="es-MX" dirty="0" smtClean="0"/>
              <a:t> </a:t>
            </a:r>
            <a:r>
              <a:rPr lang="es-MX" dirty="0" err="1" smtClean="0"/>
              <a:t>mechanism</a:t>
            </a:r>
            <a:r>
              <a:rPr lang="es-MX" dirty="0" smtClean="0"/>
              <a:t> </a:t>
            </a:r>
            <a:r>
              <a:rPr lang="es-MX" dirty="0" err="1" smtClean="0"/>
              <a:t>facilitates</a:t>
            </a:r>
            <a:r>
              <a:rPr lang="es-MX" dirty="0" smtClean="0"/>
              <a:t> </a:t>
            </a:r>
            <a:r>
              <a:rPr lang="es-MX" dirty="0" err="1" smtClean="0"/>
              <a:t>achieving</a:t>
            </a:r>
            <a:r>
              <a:rPr lang="es-MX" dirty="0" smtClean="0"/>
              <a:t> </a:t>
            </a:r>
            <a:r>
              <a:rPr lang="es-MX" dirty="0" err="1" smtClean="0"/>
              <a:t>certain</a:t>
            </a:r>
            <a:r>
              <a:rPr lang="es-MX" dirty="0" smtClean="0"/>
              <a:t> </a:t>
            </a:r>
            <a:r>
              <a:rPr lang="es-MX" dirty="0" err="1" smtClean="0"/>
              <a:t>validity</a:t>
            </a:r>
            <a:endParaRPr lang="es-MX" dirty="0" smtClean="0"/>
          </a:p>
          <a:p>
            <a:endParaRPr lang="es-MX" dirty="0" smtClean="0"/>
          </a:p>
          <a:p>
            <a:r>
              <a:rPr lang="es-MX" dirty="0" err="1" smtClean="0"/>
              <a:t>Each</a:t>
            </a:r>
            <a:r>
              <a:rPr lang="es-MX" dirty="0" smtClean="0"/>
              <a:t> </a:t>
            </a:r>
            <a:r>
              <a:rPr lang="es-MX" dirty="0" err="1" smtClean="0"/>
              <a:t>science</a:t>
            </a:r>
            <a:r>
              <a:rPr lang="es-MX" dirty="0" smtClean="0"/>
              <a:t>, </a:t>
            </a:r>
            <a:r>
              <a:rPr lang="es-MX" dirty="0" err="1" smtClean="0"/>
              <a:t>because</a:t>
            </a:r>
            <a:r>
              <a:rPr lang="es-MX" dirty="0" smtClean="0"/>
              <a:t> of </a:t>
            </a:r>
            <a:r>
              <a:rPr lang="es-MX" dirty="0" err="1" smtClean="0"/>
              <a:t>the</a:t>
            </a:r>
            <a:r>
              <a:rPr lang="es-MX" dirty="0" smtClean="0"/>
              <a:t> </a:t>
            </a:r>
            <a:r>
              <a:rPr lang="es-MX" dirty="0" err="1" smtClean="0"/>
              <a:t>way</a:t>
            </a:r>
            <a:r>
              <a:rPr lang="es-MX" dirty="0" smtClean="0"/>
              <a:t> </a:t>
            </a:r>
            <a:r>
              <a:rPr lang="es-MX" dirty="0" err="1" smtClean="0"/>
              <a:t>they</a:t>
            </a:r>
            <a:r>
              <a:rPr lang="es-MX" dirty="0" smtClean="0"/>
              <a:t> </a:t>
            </a:r>
            <a:r>
              <a:rPr lang="es-MX" dirty="0" err="1" smtClean="0"/>
              <a:t>experiment</a:t>
            </a:r>
            <a:r>
              <a:rPr lang="es-MX" dirty="0" smtClean="0"/>
              <a:t>, </a:t>
            </a:r>
            <a:r>
              <a:rPr lang="es-MX" dirty="0" err="1" smtClean="0"/>
              <a:t>have</a:t>
            </a:r>
            <a:r>
              <a:rPr lang="es-MX" dirty="0" smtClean="0"/>
              <a:t> </a:t>
            </a:r>
            <a:r>
              <a:rPr lang="es-MX" dirty="0" err="1" smtClean="0"/>
              <a:t>favoured</a:t>
            </a:r>
            <a:r>
              <a:rPr lang="es-MX" dirty="0" smtClean="0"/>
              <a:t> particular </a:t>
            </a:r>
            <a:r>
              <a:rPr lang="es-MX" dirty="0" err="1" smtClean="0"/>
              <a:t>mechanisms</a:t>
            </a:r>
            <a:r>
              <a:rPr lang="es-MX" dirty="0" smtClean="0"/>
              <a:t> </a:t>
            </a:r>
            <a:r>
              <a:rPr lang="es-MX" dirty="0" err="1" smtClean="0"/>
              <a:t>over</a:t>
            </a:r>
            <a:r>
              <a:rPr lang="es-MX" dirty="0" smtClean="0"/>
              <a:t> </a:t>
            </a:r>
            <a:r>
              <a:rPr lang="es-MX" dirty="0" err="1" smtClean="0"/>
              <a:t>others</a:t>
            </a:r>
            <a:r>
              <a:rPr lang="es-MX" dirty="0" smtClean="0"/>
              <a:t>.</a:t>
            </a:r>
          </a:p>
          <a:p>
            <a:pPr lvl="1"/>
            <a:r>
              <a:rPr lang="es-MX" dirty="0" err="1" smtClean="0"/>
              <a:t>E.g.</a:t>
            </a:r>
            <a:r>
              <a:rPr lang="es-MX" dirty="0" smtClean="0"/>
              <a:t> </a:t>
            </a:r>
            <a:r>
              <a:rPr lang="es-MX" dirty="0" err="1" smtClean="0"/>
              <a:t>blocking</a:t>
            </a:r>
            <a:r>
              <a:rPr lang="es-MX" dirty="0" smtClean="0"/>
              <a:t> </a:t>
            </a:r>
            <a:r>
              <a:rPr lang="es-MX" dirty="0" err="1" smtClean="0"/>
              <a:t>for</a:t>
            </a:r>
            <a:r>
              <a:rPr lang="es-MX" dirty="0" smtClean="0"/>
              <a:t> </a:t>
            </a:r>
            <a:r>
              <a:rPr lang="es-MX" dirty="0" err="1" smtClean="0"/>
              <a:t>agriculture</a:t>
            </a:r>
            <a:r>
              <a:rPr lang="es-MX" dirty="0" smtClean="0"/>
              <a:t>, </a:t>
            </a:r>
            <a:r>
              <a:rPr lang="es-MX" dirty="0" err="1" smtClean="0"/>
              <a:t>blinding</a:t>
            </a:r>
            <a:r>
              <a:rPr lang="es-MX" dirty="0" smtClean="0"/>
              <a:t> </a:t>
            </a:r>
            <a:r>
              <a:rPr lang="es-MX" dirty="0" err="1" smtClean="0"/>
              <a:t>for</a:t>
            </a:r>
            <a:r>
              <a:rPr lang="es-MX" dirty="0" smtClean="0"/>
              <a:t> </a:t>
            </a:r>
            <a:r>
              <a:rPr lang="es-MX" dirty="0" err="1" smtClean="0"/>
              <a:t>psychology</a:t>
            </a:r>
            <a:r>
              <a:rPr lang="es-MX" dirty="0" smtClean="0"/>
              <a:t>, </a:t>
            </a:r>
            <a:r>
              <a:rPr lang="es-MX" dirty="0" err="1" smtClean="0"/>
              <a:t>randomization</a:t>
            </a:r>
            <a:r>
              <a:rPr lang="es-MX" dirty="0" smtClean="0"/>
              <a:t> </a:t>
            </a:r>
            <a:r>
              <a:rPr lang="es-MX" dirty="0" err="1" smtClean="0"/>
              <a:t>for</a:t>
            </a:r>
            <a:r>
              <a:rPr lang="es-MX" dirty="0" smtClean="0"/>
              <a:t> medicine, </a:t>
            </a:r>
            <a:r>
              <a:rPr lang="es-MX" dirty="0" err="1" smtClean="0"/>
              <a:t>cross-folding</a:t>
            </a:r>
            <a:r>
              <a:rPr lang="es-MX" dirty="0" smtClean="0"/>
              <a:t> </a:t>
            </a:r>
            <a:r>
              <a:rPr lang="es-MX" dirty="0" err="1" smtClean="0"/>
              <a:t>for</a:t>
            </a:r>
            <a:r>
              <a:rPr lang="es-MX" dirty="0" smtClean="0"/>
              <a:t> machine </a:t>
            </a:r>
            <a:r>
              <a:rPr lang="es-MX" dirty="0" err="1" smtClean="0"/>
              <a:t>learning</a:t>
            </a:r>
            <a:r>
              <a:rPr lang="es-MX" dirty="0" smtClean="0"/>
              <a:t> and AI </a:t>
            </a:r>
            <a:endParaRPr lang="en-GB" dirty="0"/>
          </a:p>
        </p:txBody>
      </p:sp>
      <p:sp>
        <p:nvSpPr>
          <p:cNvPr id="4" name="3 Marcador de fecha"/>
          <p:cNvSpPr>
            <a:spLocks noGrp="1"/>
          </p:cNvSpPr>
          <p:nvPr>
            <p:ph type="dt" sz="half" idx="10"/>
          </p:nvPr>
        </p:nvSpPr>
        <p:spPr/>
        <p:txBody>
          <a:bodyPr/>
          <a:lstStyle/>
          <a:p>
            <a:fld id="{9D47FA49-6789-4F23-9C3E-C57EAEE2D45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59</a:t>
            </a:fld>
            <a:endParaRPr lang="es-E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Validity</a:t>
            </a:r>
            <a:r>
              <a:rPr lang="es-MX" dirty="0" smtClean="0"/>
              <a:t> and </a:t>
            </a:r>
            <a:r>
              <a:rPr lang="es-MX" dirty="0" err="1" smtClean="0"/>
              <a:t>validation</a:t>
            </a:r>
            <a:endParaRPr lang="en-GB" dirty="0"/>
          </a:p>
        </p:txBody>
      </p:sp>
      <p:sp>
        <p:nvSpPr>
          <p:cNvPr id="3" name="2 Marcador de contenido"/>
          <p:cNvSpPr>
            <a:spLocks noGrp="1"/>
          </p:cNvSpPr>
          <p:nvPr>
            <p:ph idx="1"/>
          </p:nvPr>
        </p:nvSpPr>
        <p:spPr/>
        <p:txBody>
          <a:bodyPr>
            <a:normAutofit fontScale="92500" lnSpcReduction="10000"/>
          </a:bodyPr>
          <a:lstStyle/>
          <a:p>
            <a:r>
              <a:rPr lang="es-MX" b="1" dirty="0" err="1" smtClean="0">
                <a:solidFill>
                  <a:srgbClr val="FF0000"/>
                </a:solidFill>
              </a:rPr>
              <a:t>Validity</a:t>
            </a:r>
            <a:r>
              <a:rPr lang="es-MX" b="1" dirty="0" smtClean="0">
                <a:solidFill>
                  <a:srgbClr val="FF0000"/>
                </a:solidFill>
              </a:rPr>
              <a:t> and </a:t>
            </a:r>
            <a:r>
              <a:rPr lang="es-MX" b="1" dirty="0" err="1" smtClean="0">
                <a:solidFill>
                  <a:srgbClr val="FF0000"/>
                </a:solidFill>
              </a:rPr>
              <a:t>validation</a:t>
            </a:r>
            <a:r>
              <a:rPr lang="es-MX" b="1" dirty="0" smtClean="0">
                <a:solidFill>
                  <a:srgbClr val="FF0000"/>
                </a:solidFill>
              </a:rPr>
              <a:t> </a:t>
            </a:r>
            <a:r>
              <a:rPr lang="es-MX" dirty="0" smtClean="0"/>
              <a:t>:</a:t>
            </a:r>
          </a:p>
          <a:p>
            <a:pPr lvl="1"/>
            <a:r>
              <a:rPr lang="en-GB" dirty="0" smtClean="0"/>
              <a:t>Strictly; “Measures, samples and designs don't 'have' validity -- only propositions can be said to be valid. Technically, we should say that a measure leads to valid conclusions or that a sample enables valid inferences, and so on. It is a proposition, inference or conclusion that can 'have' validity.”</a:t>
            </a:r>
          </a:p>
          <a:p>
            <a:pPr lvl="2"/>
            <a:r>
              <a:rPr lang="en-GB" dirty="0" smtClean="0"/>
              <a:t>[http://www.socialresearchmethods.net/kb/introval.php]</a:t>
            </a:r>
          </a:p>
          <a:p>
            <a:pPr lvl="2"/>
            <a:endParaRPr lang="es-MX" dirty="0" smtClean="0"/>
          </a:p>
          <a:p>
            <a:pPr lvl="1"/>
            <a:r>
              <a:rPr lang="es-MX" dirty="0" err="1" smtClean="0"/>
              <a:t>Yet</a:t>
            </a:r>
            <a:r>
              <a:rPr lang="es-MX" dirty="0" smtClean="0"/>
              <a:t>, </a:t>
            </a:r>
            <a:r>
              <a:rPr lang="es-MX" dirty="0" err="1" smtClean="0"/>
              <a:t>for</a:t>
            </a:r>
            <a:r>
              <a:rPr lang="es-MX" dirty="0" smtClean="0"/>
              <a:t> </a:t>
            </a:r>
            <a:r>
              <a:rPr lang="es-MX" dirty="0" err="1" smtClean="0"/>
              <a:t>this</a:t>
            </a:r>
            <a:r>
              <a:rPr lang="es-MX" dirty="0" smtClean="0"/>
              <a:t> </a:t>
            </a:r>
            <a:r>
              <a:rPr lang="es-MX" dirty="0" err="1" smtClean="0"/>
              <a:t>unit</a:t>
            </a:r>
            <a:r>
              <a:rPr lang="es-MX" dirty="0" smtClean="0"/>
              <a:t> I </a:t>
            </a:r>
            <a:r>
              <a:rPr lang="es-MX" dirty="0" err="1" smtClean="0"/>
              <a:t>will</a:t>
            </a:r>
            <a:r>
              <a:rPr lang="es-MX" dirty="0" smtClean="0"/>
              <a:t> </a:t>
            </a:r>
            <a:r>
              <a:rPr lang="es-MX" dirty="0" err="1" smtClean="0"/>
              <a:t>abstract</a:t>
            </a:r>
            <a:r>
              <a:rPr lang="es-MX" dirty="0" smtClean="0"/>
              <a:t> </a:t>
            </a:r>
            <a:r>
              <a:rPr lang="es-MX" dirty="0" err="1" smtClean="0"/>
              <a:t>myself</a:t>
            </a:r>
            <a:r>
              <a:rPr lang="es-MX" dirty="0" smtClean="0"/>
              <a:t> of </a:t>
            </a:r>
            <a:r>
              <a:rPr lang="es-MX" dirty="0" err="1" smtClean="0"/>
              <a:t>this</a:t>
            </a:r>
            <a:r>
              <a:rPr lang="es-MX" dirty="0" smtClean="0"/>
              <a:t> </a:t>
            </a:r>
            <a:r>
              <a:rPr lang="es-MX" dirty="0" err="1" smtClean="0"/>
              <a:t>precision</a:t>
            </a:r>
            <a:r>
              <a:rPr lang="es-MX" dirty="0" smtClean="0"/>
              <a:t> and </a:t>
            </a:r>
            <a:r>
              <a:rPr lang="es-MX" dirty="0" err="1" smtClean="0"/>
              <a:t>will</a:t>
            </a:r>
            <a:r>
              <a:rPr lang="es-MX" dirty="0" smtClean="0"/>
              <a:t> </a:t>
            </a:r>
            <a:r>
              <a:rPr lang="es-MX" dirty="0" err="1" smtClean="0"/>
              <a:t>talk</a:t>
            </a:r>
            <a:r>
              <a:rPr lang="es-MX" dirty="0" smtClean="0"/>
              <a:t> </a:t>
            </a:r>
            <a:r>
              <a:rPr lang="es-MX" dirty="0" err="1" smtClean="0"/>
              <a:t>about</a:t>
            </a:r>
            <a:r>
              <a:rPr lang="es-MX" dirty="0" smtClean="0"/>
              <a:t> </a:t>
            </a:r>
            <a:r>
              <a:rPr lang="es-MX" dirty="0" err="1" smtClean="0"/>
              <a:t>validity</a:t>
            </a:r>
            <a:r>
              <a:rPr lang="es-MX" dirty="0" smtClean="0"/>
              <a:t> as </a:t>
            </a:r>
            <a:r>
              <a:rPr lang="es-MX" dirty="0" err="1" smtClean="0"/>
              <a:t>corresponding</a:t>
            </a:r>
            <a:r>
              <a:rPr lang="es-MX" dirty="0" smtClean="0"/>
              <a:t> </a:t>
            </a:r>
            <a:r>
              <a:rPr lang="es-MX" dirty="0" err="1" smtClean="0"/>
              <a:t>to</a:t>
            </a:r>
            <a:r>
              <a:rPr lang="es-MX" dirty="0" smtClean="0"/>
              <a:t> </a:t>
            </a:r>
            <a:r>
              <a:rPr lang="es-MX" dirty="0" err="1" smtClean="0"/>
              <a:t>measurements</a:t>
            </a:r>
            <a:r>
              <a:rPr lang="es-MX" dirty="0" smtClean="0"/>
              <a:t> </a:t>
            </a:r>
            <a:r>
              <a:rPr lang="es-MX" dirty="0" err="1" smtClean="0"/>
              <a:t>or</a:t>
            </a:r>
            <a:r>
              <a:rPr lang="es-MX" dirty="0" smtClean="0"/>
              <a:t> </a:t>
            </a:r>
            <a:r>
              <a:rPr lang="es-MX" dirty="0" err="1" smtClean="0"/>
              <a:t>models</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a:t>
            </a:fld>
            <a:endParaRPr lang="es-E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Mechanisms</a:t>
            </a:r>
            <a:r>
              <a:rPr lang="es-MX" dirty="0" smtClean="0"/>
              <a:t> of </a:t>
            </a:r>
            <a:r>
              <a:rPr lang="es-MX" dirty="0" err="1" smtClean="0"/>
              <a:t>validity</a:t>
            </a:r>
            <a:endParaRPr lang="en-GB" dirty="0"/>
          </a:p>
        </p:txBody>
      </p:sp>
      <p:sp>
        <p:nvSpPr>
          <p:cNvPr id="8" name="7 Marcador de contenido"/>
          <p:cNvSpPr>
            <a:spLocks noGrp="1"/>
          </p:cNvSpPr>
          <p:nvPr>
            <p:ph idx="1"/>
          </p:nvPr>
        </p:nvSpPr>
        <p:spPr/>
        <p:txBody>
          <a:bodyPr>
            <a:normAutofit fontScale="55000" lnSpcReduction="20000"/>
          </a:bodyPr>
          <a:lstStyle/>
          <a:p>
            <a:r>
              <a:rPr lang="es-MX" dirty="0" err="1" smtClean="0"/>
              <a:t>Mechanisms</a:t>
            </a:r>
            <a:r>
              <a:rPr lang="es-MX" dirty="0" smtClean="0"/>
              <a:t> </a:t>
            </a:r>
            <a:r>
              <a:rPr lang="es-MX" dirty="0" err="1" smtClean="0"/>
              <a:t>for</a:t>
            </a:r>
            <a:r>
              <a:rPr lang="es-MX" dirty="0" smtClean="0"/>
              <a:t> </a:t>
            </a:r>
            <a:r>
              <a:rPr lang="es-MX" dirty="0" err="1" smtClean="0"/>
              <a:t>showing</a:t>
            </a:r>
            <a:r>
              <a:rPr lang="es-MX" dirty="0" smtClean="0"/>
              <a:t> </a:t>
            </a:r>
            <a:r>
              <a:rPr lang="es-MX" dirty="0" err="1" smtClean="0"/>
              <a:t>validity</a:t>
            </a:r>
            <a:endParaRPr lang="es-MX" dirty="0" smtClean="0"/>
          </a:p>
          <a:p>
            <a:pPr lvl="1"/>
            <a:r>
              <a:rPr lang="es-MX" dirty="0" err="1" smtClean="0"/>
              <a:t>Randomization</a:t>
            </a:r>
            <a:endParaRPr lang="es-MX" dirty="0" smtClean="0"/>
          </a:p>
          <a:p>
            <a:pPr lvl="2"/>
            <a:r>
              <a:rPr lang="es-MX" dirty="0" err="1" smtClean="0"/>
              <a:t>Meaning</a:t>
            </a:r>
            <a:r>
              <a:rPr lang="es-MX" dirty="0" smtClean="0"/>
              <a:t> </a:t>
            </a:r>
            <a:r>
              <a:rPr lang="es-MX" dirty="0" err="1" smtClean="0"/>
              <a:t>reshuffling</a:t>
            </a:r>
            <a:r>
              <a:rPr lang="es-MX" dirty="0" smtClean="0"/>
              <a:t> </a:t>
            </a:r>
            <a:r>
              <a:rPr lang="es-MX" dirty="0" err="1" smtClean="0"/>
              <a:t>your</a:t>
            </a:r>
            <a:r>
              <a:rPr lang="es-MX" dirty="0" smtClean="0"/>
              <a:t> </a:t>
            </a:r>
            <a:r>
              <a:rPr lang="es-MX" dirty="0" err="1" smtClean="0"/>
              <a:t>available</a:t>
            </a:r>
            <a:r>
              <a:rPr lang="es-MX" dirty="0" smtClean="0"/>
              <a:t> </a:t>
            </a:r>
            <a:r>
              <a:rPr lang="es-MX" dirty="0" err="1" smtClean="0"/>
              <a:t>observations</a:t>
            </a:r>
            <a:endParaRPr lang="es-MX" dirty="0" smtClean="0"/>
          </a:p>
          <a:p>
            <a:pPr lvl="2"/>
            <a:r>
              <a:rPr lang="es-MX" dirty="0" smtClean="0"/>
              <a:t>…and of particular </a:t>
            </a:r>
            <a:r>
              <a:rPr lang="es-MX" dirty="0" err="1" smtClean="0"/>
              <a:t>interest</a:t>
            </a:r>
            <a:r>
              <a:rPr lang="es-MX" dirty="0" smtClean="0"/>
              <a:t> </a:t>
            </a:r>
            <a:r>
              <a:rPr lang="es-MX" dirty="0" err="1" smtClean="0"/>
              <a:t>for</a:t>
            </a:r>
            <a:r>
              <a:rPr lang="es-MX" dirty="0" smtClean="0"/>
              <a:t> CS, </a:t>
            </a:r>
            <a:r>
              <a:rPr lang="es-MX" b="1" dirty="0" err="1" smtClean="0">
                <a:solidFill>
                  <a:srgbClr val="FF0000"/>
                </a:solidFill>
              </a:rPr>
              <a:t>cross-folding</a:t>
            </a:r>
            <a:endParaRPr lang="es-MX" b="1" dirty="0" smtClean="0">
              <a:solidFill>
                <a:srgbClr val="FF0000"/>
              </a:solidFill>
            </a:endParaRPr>
          </a:p>
          <a:p>
            <a:pPr lvl="1"/>
            <a:r>
              <a:rPr lang="es-MX" dirty="0" err="1" smtClean="0"/>
              <a:t>Resampling</a:t>
            </a:r>
            <a:endParaRPr lang="es-MX" dirty="0" smtClean="0"/>
          </a:p>
          <a:p>
            <a:pPr lvl="2"/>
            <a:r>
              <a:rPr lang="es-MX" dirty="0" err="1" smtClean="0"/>
              <a:t>Meaning</a:t>
            </a:r>
            <a:r>
              <a:rPr lang="es-MX" dirty="0" smtClean="0"/>
              <a:t> </a:t>
            </a:r>
            <a:r>
              <a:rPr lang="es-MX" dirty="0" err="1" smtClean="0"/>
              <a:t>acquiring</a:t>
            </a:r>
            <a:r>
              <a:rPr lang="es-MX" dirty="0" smtClean="0"/>
              <a:t> new </a:t>
            </a:r>
            <a:r>
              <a:rPr lang="es-MX" dirty="0" err="1" smtClean="0"/>
              <a:t>observations</a:t>
            </a:r>
            <a:r>
              <a:rPr lang="es-MX" dirty="0" smtClean="0"/>
              <a:t> </a:t>
            </a:r>
            <a:r>
              <a:rPr lang="es-MX" dirty="0" err="1" smtClean="0"/>
              <a:t>from</a:t>
            </a:r>
            <a:r>
              <a:rPr lang="es-MX" dirty="0" smtClean="0"/>
              <a:t> </a:t>
            </a:r>
            <a:r>
              <a:rPr lang="es-MX" dirty="0" err="1" smtClean="0"/>
              <a:t>the</a:t>
            </a:r>
            <a:r>
              <a:rPr lang="es-MX" dirty="0" smtClean="0"/>
              <a:t> </a:t>
            </a:r>
            <a:r>
              <a:rPr lang="es-MX" dirty="0" err="1" smtClean="0"/>
              <a:t>population</a:t>
            </a:r>
            <a:endParaRPr lang="es-MX" dirty="0" smtClean="0"/>
          </a:p>
          <a:p>
            <a:pPr lvl="2"/>
            <a:r>
              <a:rPr lang="es-MX" dirty="0" err="1" smtClean="0"/>
              <a:t>Strongly</a:t>
            </a:r>
            <a:r>
              <a:rPr lang="es-MX" dirty="0" smtClean="0"/>
              <a:t> </a:t>
            </a:r>
            <a:r>
              <a:rPr lang="es-MX" dirty="0" err="1" smtClean="0"/>
              <a:t>founded</a:t>
            </a:r>
            <a:r>
              <a:rPr lang="es-MX" dirty="0" smtClean="0"/>
              <a:t> in </a:t>
            </a:r>
            <a:r>
              <a:rPr lang="es-MX" dirty="0" err="1" smtClean="0"/>
              <a:t>the</a:t>
            </a:r>
            <a:r>
              <a:rPr lang="es-MX" dirty="0" smtClean="0"/>
              <a:t> Central </a:t>
            </a:r>
            <a:r>
              <a:rPr lang="es-MX" dirty="0" err="1" smtClean="0"/>
              <a:t>Limit</a:t>
            </a:r>
            <a:r>
              <a:rPr lang="es-MX" dirty="0" smtClean="0"/>
              <a:t> </a:t>
            </a:r>
            <a:r>
              <a:rPr lang="es-MX" dirty="0" err="1" smtClean="0"/>
              <a:t>Theorem</a:t>
            </a:r>
            <a:endParaRPr lang="es-MX" dirty="0" smtClean="0"/>
          </a:p>
          <a:p>
            <a:pPr lvl="2"/>
            <a:r>
              <a:rPr lang="es-MX" dirty="0" smtClean="0"/>
              <a:t>…and </a:t>
            </a:r>
            <a:r>
              <a:rPr lang="es-MX" dirty="0" smtClean="0"/>
              <a:t>of particular </a:t>
            </a:r>
            <a:r>
              <a:rPr lang="es-MX" dirty="0" err="1" smtClean="0"/>
              <a:t>interest</a:t>
            </a:r>
            <a:r>
              <a:rPr lang="es-MX" dirty="0" smtClean="0"/>
              <a:t> </a:t>
            </a:r>
            <a:r>
              <a:rPr lang="es-MX" dirty="0" err="1" smtClean="0"/>
              <a:t>for</a:t>
            </a:r>
            <a:r>
              <a:rPr lang="es-MX" dirty="0" smtClean="0"/>
              <a:t> CS, </a:t>
            </a:r>
            <a:r>
              <a:rPr lang="es-MX" b="1" dirty="0" err="1" smtClean="0">
                <a:solidFill>
                  <a:srgbClr val="FF0000"/>
                </a:solidFill>
              </a:rPr>
              <a:t>bootstraping</a:t>
            </a:r>
            <a:endParaRPr lang="es-MX" b="1" dirty="0" smtClean="0">
              <a:solidFill>
                <a:srgbClr val="FF0000"/>
              </a:solidFill>
            </a:endParaRPr>
          </a:p>
          <a:p>
            <a:pPr lvl="1"/>
            <a:r>
              <a:rPr lang="es-MX" dirty="0" err="1" smtClean="0"/>
              <a:t>Regularization</a:t>
            </a:r>
            <a:endParaRPr lang="es-MX" dirty="0" smtClean="0"/>
          </a:p>
          <a:p>
            <a:pPr lvl="2"/>
            <a:r>
              <a:rPr lang="es-MX" dirty="0" err="1" smtClean="0"/>
              <a:t>Meaning</a:t>
            </a:r>
            <a:r>
              <a:rPr lang="es-MX" dirty="0" smtClean="0"/>
              <a:t> </a:t>
            </a:r>
            <a:r>
              <a:rPr lang="es-MX" dirty="0" err="1" smtClean="0"/>
              <a:t>introducing</a:t>
            </a:r>
            <a:r>
              <a:rPr lang="es-MX" dirty="0" smtClean="0"/>
              <a:t> </a:t>
            </a:r>
            <a:r>
              <a:rPr lang="es-MX" dirty="0" err="1" smtClean="0"/>
              <a:t>noise</a:t>
            </a:r>
            <a:r>
              <a:rPr lang="es-MX" dirty="0" smtClean="0"/>
              <a:t> </a:t>
            </a:r>
            <a:r>
              <a:rPr lang="es-MX" dirty="0" err="1" smtClean="0"/>
              <a:t>or</a:t>
            </a:r>
            <a:r>
              <a:rPr lang="es-MX" dirty="0" smtClean="0"/>
              <a:t> </a:t>
            </a:r>
            <a:r>
              <a:rPr lang="es-MX" dirty="0" err="1" smtClean="0"/>
              <a:t>assuming</a:t>
            </a:r>
            <a:r>
              <a:rPr lang="es-MX" dirty="0" smtClean="0"/>
              <a:t>  </a:t>
            </a:r>
            <a:r>
              <a:rPr lang="es-MX" dirty="0" err="1" smtClean="0"/>
              <a:t>the</a:t>
            </a:r>
            <a:r>
              <a:rPr lang="es-MX" dirty="0" smtClean="0"/>
              <a:t> </a:t>
            </a:r>
            <a:r>
              <a:rPr lang="es-MX" dirty="0" err="1" smtClean="0"/>
              <a:t>population</a:t>
            </a:r>
            <a:r>
              <a:rPr lang="es-MX" dirty="0" smtClean="0"/>
              <a:t> </a:t>
            </a:r>
            <a:r>
              <a:rPr lang="es-MX" dirty="0" err="1" smtClean="0"/>
              <a:t>distribution</a:t>
            </a:r>
            <a:r>
              <a:rPr lang="es-MX" dirty="0" smtClean="0"/>
              <a:t> </a:t>
            </a:r>
            <a:r>
              <a:rPr lang="es-MX" dirty="0" err="1" smtClean="0"/>
              <a:t>to</a:t>
            </a:r>
            <a:r>
              <a:rPr lang="es-MX" dirty="0" smtClean="0"/>
              <a:t> </a:t>
            </a:r>
            <a:r>
              <a:rPr lang="es-MX" dirty="0" err="1" smtClean="0"/>
              <a:t>eliminate</a:t>
            </a:r>
            <a:r>
              <a:rPr lang="es-MX" dirty="0" smtClean="0"/>
              <a:t> </a:t>
            </a:r>
            <a:r>
              <a:rPr lang="es-MX" dirty="0" err="1" smtClean="0"/>
              <a:t>degeneracies</a:t>
            </a:r>
            <a:r>
              <a:rPr lang="es-MX" dirty="0" smtClean="0"/>
              <a:t> in </a:t>
            </a:r>
            <a:r>
              <a:rPr lang="es-MX" dirty="0" err="1" smtClean="0"/>
              <a:t>the</a:t>
            </a:r>
            <a:r>
              <a:rPr lang="es-MX" dirty="0" smtClean="0"/>
              <a:t> </a:t>
            </a:r>
            <a:r>
              <a:rPr lang="es-MX" dirty="0" err="1" smtClean="0"/>
              <a:t>observations</a:t>
            </a:r>
            <a:endParaRPr lang="es-MX" dirty="0" smtClean="0"/>
          </a:p>
          <a:p>
            <a:pPr lvl="2"/>
            <a:r>
              <a:rPr lang="es-MX" dirty="0" smtClean="0"/>
              <a:t>…and of particular </a:t>
            </a:r>
            <a:r>
              <a:rPr lang="es-MX" dirty="0" err="1" smtClean="0"/>
              <a:t>interest</a:t>
            </a:r>
            <a:r>
              <a:rPr lang="es-MX" dirty="0" smtClean="0"/>
              <a:t> </a:t>
            </a:r>
            <a:r>
              <a:rPr lang="es-MX" dirty="0" err="1" smtClean="0"/>
              <a:t>for</a:t>
            </a:r>
            <a:r>
              <a:rPr lang="es-MX" dirty="0" smtClean="0"/>
              <a:t> CS, </a:t>
            </a:r>
            <a:r>
              <a:rPr lang="es-MX" b="1" dirty="0" err="1" smtClean="0">
                <a:solidFill>
                  <a:srgbClr val="FF0000"/>
                </a:solidFill>
              </a:rPr>
              <a:t>synthetic</a:t>
            </a:r>
            <a:r>
              <a:rPr lang="es-MX" b="1" dirty="0" smtClean="0">
                <a:solidFill>
                  <a:srgbClr val="FF0000"/>
                </a:solidFill>
              </a:rPr>
              <a:t> </a:t>
            </a:r>
            <a:r>
              <a:rPr lang="es-MX" b="1" dirty="0" err="1" smtClean="0">
                <a:solidFill>
                  <a:srgbClr val="FF0000"/>
                </a:solidFill>
              </a:rPr>
              <a:t>resampling</a:t>
            </a:r>
            <a:endParaRPr lang="es-MX" b="1" dirty="0" smtClean="0">
              <a:solidFill>
                <a:srgbClr val="FF0000"/>
              </a:solidFill>
            </a:endParaRPr>
          </a:p>
          <a:p>
            <a:pPr lvl="1"/>
            <a:r>
              <a:rPr lang="es-MX" dirty="0" err="1" smtClean="0"/>
              <a:t>Blocking</a:t>
            </a:r>
            <a:endParaRPr lang="es-MX" dirty="0" smtClean="0"/>
          </a:p>
          <a:p>
            <a:pPr lvl="2"/>
            <a:r>
              <a:rPr lang="es-MX" dirty="0" err="1" smtClean="0"/>
              <a:t>Meaning</a:t>
            </a:r>
            <a:r>
              <a:rPr lang="es-MX" dirty="0" smtClean="0"/>
              <a:t> </a:t>
            </a:r>
            <a:r>
              <a:rPr lang="es-MX" dirty="0" err="1" smtClean="0"/>
              <a:t>arranging</a:t>
            </a:r>
            <a:r>
              <a:rPr lang="es-MX" dirty="0" smtClean="0"/>
              <a:t> </a:t>
            </a:r>
            <a:r>
              <a:rPr lang="es-MX" dirty="0" err="1" smtClean="0"/>
              <a:t>your</a:t>
            </a:r>
            <a:r>
              <a:rPr lang="es-MX" dirty="0" smtClean="0"/>
              <a:t> experimental </a:t>
            </a:r>
            <a:r>
              <a:rPr lang="es-MX" dirty="0" err="1" smtClean="0"/>
              <a:t>units</a:t>
            </a:r>
            <a:r>
              <a:rPr lang="es-MX" dirty="0" smtClean="0"/>
              <a:t> in </a:t>
            </a:r>
            <a:r>
              <a:rPr lang="es-MX" dirty="0" err="1" smtClean="0"/>
              <a:t>groups</a:t>
            </a:r>
            <a:r>
              <a:rPr lang="es-MX" dirty="0" smtClean="0"/>
              <a:t> </a:t>
            </a:r>
            <a:r>
              <a:rPr lang="es-MX" dirty="0" err="1" smtClean="0"/>
              <a:t>a.k.a.</a:t>
            </a:r>
            <a:r>
              <a:rPr lang="es-MX" dirty="0" smtClean="0"/>
              <a:t> blocks</a:t>
            </a:r>
          </a:p>
          <a:p>
            <a:pPr lvl="1"/>
            <a:r>
              <a:rPr lang="es-MX" dirty="0" err="1" smtClean="0"/>
              <a:t>Blinding</a:t>
            </a:r>
            <a:endParaRPr lang="es-MX" dirty="0" smtClean="0"/>
          </a:p>
          <a:p>
            <a:pPr lvl="2"/>
            <a:r>
              <a:rPr lang="es-MX" dirty="0" err="1" smtClean="0"/>
              <a:t>Meaning</a:t>
            </a:r>
            <a:r>
              <a:rPr lang="es-MX" dirty="0" smtClean="0"/>
              <a:t> </a:t>
            </a:r>
            <a:r>
              <a:rPr lang="es-MX" dirty="0" err="1" smtClean="0"/>
              <a:t>masking</a:t>
            </a:r>
            <a:r>
              <a:rPr lang="es-MX" dirty="0" smtClean="0"/>
              <a:t> </a:t>
            </a:r>
            <a:r>
              <a:rPr lang="es-MX" dirty="0" err="1" smtClean="0"/>
              <a:t>treatments</a:t>
            </a:r>
            <a:r>
              <a:rPr lang="es-MX" dirty="0" smtClean="0"/>
              <a:t> </a:t>
            </a:r>
            <a:r>
              <a:rPr lang="es-MX" dirty="0" err="1" smtClean="0"/>
              <a:t>to</a:t>
            </a:r>
            <a:r>
              <a:rPr lang="es-MX" dirty="0" smtClean="0"/>
              <a:t> experimental </a:t>
            </a:r>
            <a:r>
              <a:rPr lang="es-MX" dirty="0" err="1" smtClean="0"/>
              <a:t>actors</a:t>
            </a:r>
            <a:r>
              <a:rPr lang="es-MX" dirty="0" smtClean="0"/>
              <a:t> (</a:t>
            </a:r>
            <a:r>
              <a:rPr lang="es-MX" dirty="0" err="1" smtClean="0"/>
              <a:t>e.g.</a:t>
            </a:r>
            <a:r>
              <a:rPr lang="es-MX" dirty="0" smtClean="0"/>
              <a:t> </a:t>
            </a:r>
            <a:r>
              <a:rPr lang="es-MX" dirty="0" err="1" smtClean="0"/>
              <a:t>participants</a:t>
            </a:r>
            <a:r>
              <a:rPr lang="es-MX" dirty="0" smtClean="0"/>
              <a:t>, </a:t>
            </a:r>
            <a:r>
              <a:rPr lang="es-MX" dirty="0" err="1" smtClean="0"/>
              <a:t>observers</a:t>
            </a:r>
            <a:r>
              <a:rPr lang="es-MX" dirty="0" smtClean="0"/>
              <a:t>, </a:t>
            </a:r>
            <a:r>
              <a:rPr lang="es-MX" dirty="0" err="1" smtClean="0"/>
              <a:t>raters</a:t>
            </a:r>
            <a:r>
              <a:rPr lang="es-MX" dirty="0" smtClean="0"/>
              <a:t>, </a:t>
            </a:r>
            <a:r>
              <a:rPr lang="es-MX" dirty="0" err="1" smtClean="0"/>
              <a:t>etc</a:t>
            </a:r>
            <a:r>
              <a:rPr lang="es-MX" dirty="0" smtClean="0"/>
              <a:t>)</a:t>
            </a:r>
          </a:p>
          <a:p>
            <a:pPr lvl="1"/>
            <a:r>
              <a:rPr lang="es-MX" dirty="0" err="1" smtClean="0"/>
              <a:t>Multiple</a:t>
            </a:r>
            <a:r>
              <a:rPr lang="es-MX" dirty="0" smtClean="0"/>
              <a:t> </a:t>
            </a:r>
            <a:r>
              <a:rPr lang="es-MX" dirty="0" err="1" smtClean="0"/>
              <a:t>raters</a:t>
            </a:r>
            <a:r>
              <a:rPr lang="es-MX" dirty="0" smtClean="0"/>
              <a:t> </a:t>
            </a:r>
            <a:r>
              <a:rPr lang="es-MX" dirty="0" err="1" smtClean="0"/>
              <a:t>or</a:t>
            </a:r>
            <a:r>
              <a:rPr lang="es-MX" dirty="0" smtClean="0"/>
              <a:t> </a:t>
            </a:r>
            <a:r>
              <a:rPr lang="es-MX" dirty="0" err="1" smtClean="0"/>
              <a:t>judges</a:t>
            </a:r>
            <a:endParaRPr lang="es-MX" dirty="0" smtClean="0"/>
          </a:p>
          <a:p>
            <a:pPr lvl="2"/>
            <a:r>
              <a:rPr lang="es-MX" dirty="0" err="1" smtClean="0"/>
              <a:t>Meaning</a:t>
            </a:r>
            <a:r>
              <a:rPr lang="es-MX" dirty="0" smtClean="0"/>
              <a:t> </a:t>
            </a:r>
            <a:r>
              <a:rPr lang="es-MX" dirty="0" err="1" smtClean="0"/>
              <a:t>having</a:t>
            </a:r>
            <a:r>
              <a:rPr lang="es-MX" dirty="0" smtClean="0"/>
              <a:t> more </a:t>
            </a:r>
            <a:r>
              <a:rPr lang="es-MX" dirty="0" err="1" smtClean="0"/>
              <a:t>than</a:t>
            </a:r>
            <a:r>
              <a:rPr lang="es-MX" dirty="0" smtClean="0"/>
              <a:t> </a:t>
            </a:r>
            <a:r>
              <a:rPr lang="es-MX" dirty="0" err="1" smtClean="0"/>
              <a:t>one</a:t>
            </a:r>
            <a:r>
              <a:rPr lang="es-MX" dirty="0" smtClean="0"/>
              <a:t> </a:t>
            </a:r>
            <a:r>
              <a:rPr lang="es-MX" dirty="0" err="1" smtClean="0"/>
              <a:t>metric</a:t>
            </a:r>
            <a:endParaRPr lang="es-MX" dirty="0" smtClean="0"/>
          </a:p>
          <a:p>
            <a:pPr lvl="2"/>
            <a:r>
              <a:rPr lang="es-MX" dirty="0" err="1" smtClean="0"/>
              <a:t>Necessary</a:t>
            </a:r>
            <a:r>
              <a:rPr lang="es-MX" dirty="0" smtClean="0"/>
              <a:t> </a:t>
            </a:r>
            <a:r>
              <a:rPr lang="es-MX" dirty="0" err="1" smtClean="0"/>
              <a:t>for</a:t>
            </a:r>
            <a:r>
              <a:rPr lang="es-MX" dirty="0" smtClean="0"/>
              <a:t> social </a:t>
            </a:r>
            <a:r>
              <a:rPr lang="es-MX" dirty="0" err="1" smtClean="0"/>
              <a:t>phenomena</a:t>
            </a:r>
            <a:r>
              <a:rPr lang="es-MX" dirty="0" smtClean="0"/>
              <a:t> </a:t>
            </a:r>
            <a:r>
              <a:rPr lang="es-MX" dirty="0" err="1" smtClean="0"/>
              <a:t>where</a:t>
            </a:r>
            <a:r>
              <a:rPr lang="es-MX" dirty="0" smtClean="0"/>
              <a:t> </a:t>
            </a:r>
            <a:r>
              <a:rPr lang="es-MX" dirty="0" err="1" smtClean="0"/>
              <a:t>the</a:t>
            </a:r>
            <a:r>
              <a:rPr lang="es-MX" dirty="0" smtClean="0"/>
              <a:t> </a:t>
            </a:r>
            <a:r>
              <a:rPr lang="es-MX" dirty="0" err="1" smtClean="0"/>
              <a:t>ground</a:t>
            </a:r>
            <a:r>
              <a:rPr lang="es-MX" dirty="0" smtClean="0"/>
              <a:t> </a:t>
            </a:r>
            <a:r>
              <a:rPr lang="es-MX" dirty="0" err="1" smtClean="0"/>
              <a:t>truth</a:t>
            </a:r>
            <a:r>
              <a:rPr lang="es-MX" dirty="0" smtClean="0"/>
              <a:t> </a:t>
            </a:r>
            <a:r>
              <a:rPr lang="es-MX" dirty="0" err="1" smtClean="0"/>
              <a:t>is</a:t>
            </a:r>
            <a:r>
              <a:rPr lang="es-MX" dirty="0" smtClean="0"/>
              <a:t> </a:t>
            </a:r>
            <a:r>
              <a:rPr lang="es-MX" dirty="0" err="1" smtClean="0"/>
              <a:t>not</a:t>
            </a:r>
            <a:r>
              <a:rPr lang="es-MX" dirty="0" smtClean="0"/>
              <a:t> </a:t>
            </a:r>
            <a:r>
              <a:rPr lang="es-MX" dirty="0" err="1" smtClean="0"/>
              <a:t>governed</a:t>
            </a:r>
            <a:r>
              <a:rPr lang="es-MX" dirty="0" smtClean="0"/>
              <a:t> </a:t>
            </a:r>
            <a:r>
              <a:rPr lang="es-MX" dirty="0" err="1" smtClean="0"/>
              <a:t>by</a:t>
            </a:r>
            <a:r>
              <a:rPr lang="es-MX" dirty="0" smtClean="0"/>
              <a:t> </a:t>
            </a:r>
            <a:r>
              <a:rPr lang="es-MX" dirty="0" err="1" smtClean="0"/>
              <a:t>the</a:t>
            </a:r>
            <a:r>
              <a:rPr lang="es-MX" dirty="0" smtClean="0"/>
              <a:t> </a:t>
            </a:r>
            <a:r>
              <a:rPr lang="es-MX" dirty="0" err="1" smtClean="0"/>
              <a:t>laws</a:t>
            </a:r>
            <a:r>
              <a:rPr lang="es-MX" dirty="0" smtClean="0"/>
              <a:t> of </a:t>
            </a:r>
            <a:r>
              <a:rPr lang="es-MX" dirty="0" err="1" smtClean="0"/>
              <a:t>physics</a:t>
            </a:r>
            <a:endParaRPr lang="es-MX" dirty="0" smtClean="0"/>
          </a:p>
          <a:p>
            <a:pPr lvl="2"/>
            <a:r>
              <a:rPr lang="es-MX" dirty="0" err="1" smtClean="0"/>
              <a:t>Not</a:t>
            </a:r>
            <a:r>
              <a:rPr lang="es-MX" dirty="0" smtClean="0"/>
              <a:t> </a:t>
            </a:r>
            <a:r>
              <a:rPr lang="es-MX" dirty="0" err="1" smtClean="0"/>
              <a:t>necessary</a:t>
            </a:r>
            <a:r>
              <a:rPr lang="es-MX" dirty="0" smtClean="0"/>
              <a:t> (</a:t>
            </a:r>
            <a:r>
              <a:rPr lang="es-MX" dirty="0" err="1" smtClean="0"/>
              <a:t>but</a:t>
            </a:r>
            <a:r>
              <a:rPr lang="es-MX" dirty="0" smtClean="0"/>
              <a:t> at times </a:t>
            </a:r>
            <a:r>
              <a:rPr lang="es-MX" dirty="0" err="1" smtClean="0"/>
              <a:t>benefitial</a:t>
            </a:r>
            <a:r>
              <a:rPr lang="es-MX" dirty="0" smtClean="0"/>
              <a:t>) </a:t>
            </a:r>
            <a:r>
              <a:rPr lang="es-MX" dirty="0" err="1" smtClean="0"/>
              <a:t>for</a:t>
            </a:r>
            <a:r>
              <a:rPr lang="es-MX" dirty="0" smtClean="0"/>
              <a:t> </a:t>
            </a:r>
            <a:r>
              <a:rPr lang="es-MX" dirty="0" err="1" smtClean="0"/>
              <a:t>physical</a:t>
            </a:r>
            <a:r>
              <a:rPr lang="es-MX" dirty="0" smtClean="0"/>
              <a:t> </a:t>
            </a:r>
            <a:r>
              <a:rPr lang="es-MX" dirty="0" err="1" smtClean="0"/>
              <a:t>phenomena</a:t>
            </a:r>
            <a:endParaRPr lang="es-MX" dirty="0" smtClean="0"/>
          </a:p>
          <a:p>
            <a:pPr lvl="1"/>
            <a:endParaRPr lang="es-MX" dirty="0" smtClean="0"/>
          </a:p>
        </p:txBody>
      </p:sp>
      <p:sp>
        <p:nvSpPr>
          <p:cNvPr id="4" name="3 Marcador de fecha"/>
          <p:cNvSpPr>
            <a:spLocks noGrp="1"/>
          </p:cNvSpPr>
          <p:nvPr>
            <p:ph type="dt" sz="half" idx="10"/>
          </p:nvPr>
        </p:nvSpPr>
        <p:spPr/>
        <p:txBody>
          <a:bodyPr/>
          <a:lstStyle/>
          <a:p>
            <a:fld id="{9D47FA49-6789-4F23-9C3E-C57EAEE2D45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60</a:t>
            </a:fld>
            <a:endParaRPr lang="es-E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Cross-</a:t>
            </a:r>
            <a:r>
              <a:rPr lang="es-MX" dirty="0" err="1" smtClean="0"/>
              <a:t>folding</a:t>
            </a:r>
            <a:endParaRPr lang="en-GB" dirty="0"/>
          </a:p>
        </p:txBody>
      </p:sp>
      <p:sp>
        <p:nvSpPr>
          <p:cNvPr id="8" name="7 Marcador de contenido"/>
          <p:cNvSpPr>
            <a:spLocks noGrp="1"/>
          </p:cNvSpPr>
          <p:nvPr>
            <p:ph idx="1"/>
          </p:nvPr>
        </p:nvSpPr>
        <p:spPr/>
        <p:txBody>
          <a:bodyPr>
            <a:normAutofit fontScale="85000" lnSpcReduction="20000"/>
          </a:bodyPr>
          <a:lstStyle/>
          <a:p>
            <a:r>
              <a:rPr lang="es-MX" b="1" dirty="0" smtClean="0">
                <a:solidFill>
                  <a:srgbClr val="FF0000"/>
                </a:solidFill>
              </a:rPr>
              <a:t>Cross-</a:t>
            </a:r>
            <a:r>
              <a:rPr lang="es-MX" b="1" dirty="0" err="1" smtClean="0">
                <a:solidFill>
                  <a:srgbClr val="FF0000"/>
                </a:solidFill>
              </a:rPr>
              <a:t>fold</a:t>
            </a:r>
            <a:r>
              <a:rPr lang="es-MX" b="1" dirty="0" smtClean="0">
                <a:solidFill>
                  <a:srgbClr val="FF0000"/>
                </a:solidFill>
              </a:rPr>
              <a:t> </a:t>
            </a:r>
            <a:r>
              <a:rPr lang="es-MX" b="1" dirty="0" err="1" smtClean="0">
                <a:solidFill>
                  <a:srgbClr val="FF0000"/>
                </a:solidFill>
              </a:rPr>
              <a:t>validation</a:t>
            </a:r>
            <a:endParaRPr lang="es-MX" b="1" dirty="0" smtClean="0">
              <a:solidFill>
                <a:srgbClr val="FF0000"/>
              </a:solidFill>
            </a:endParaRPr>
          </a:p>
          <a:p>
            <a:pPr lvl="1"/>
            <a:r>
              <a:rPr lang="es-MX" dirty="0" err="1" smtClean="0"/>
              <a:t>It</a:t>
            </a:r>
            <a:r>
              <a:rPr lang="es-MX" dirty="0" smtClean="0"/>
              <a:t> </a:t>
            </a:r>
            <a:r>
              <a:rPr lang="es-MX" dirty="0" err="1" smtClean="0"/>
              <a:t>permits</a:t>
            </a:r>
            <a:r>
              <a:rPr lang="es-MX" dirty="0" smtClean="0"/>
              <a:t> </a:t>
            </a:r>
            <a:r>
              <a:rPr lang="es-MX" dirty="0" err="1" smtClean="0"/>
              <a:t>evaluating</a:t>
            </a:r>
            <a:r>
              <a:rPr lang="es-MX" dirty="0" smtClean="0"/>
              <a:t> </a:t>
            </a:r>
            <a:r>
              <a:rPr lang="es-MX" dirty="0" err="1" smtClean="0"/>
              <a:t>how</a:t>
            </a:r>
            <a:r>
              <a:rPr lang="es-MX" dirty="0" smtClean="0"/>
              <a:t> </a:t>
            </a:r>
            <a:r>
              <a:rPr lang="es-MX" dirty="0" err="1" smtClean="0"/>
              <a:t>your</a:t>
            </a:r>
            <a:r>
              <a:rPr lang="es-MX" dirty="0" smtClean="0"/>
              <a:t> </a:t>
            </a:r>
            <a:r>
              <a:rPr lang="es-MX" dirty="0" err="1" smtClean="0"/>
              <a:t>results</a:t>
            </a:r>
            <a:r>
              <a:rPr lang="es-MX" dirty="0" smtClean="0"/>
              <a:t> </a:t>
            </a:r>
            <a:r>
              <a:rPr lang="es-MX" dirty="0" err="1" smtClean="0"/>
              <a:t>from</a:t>
            </a:r>
            <a:r>
              <a:rPr lang="es-MX" dirty="0" smtClean="0"/>
              <a:t> a </a:t>
            </a:r>
            <a:r>
              <a:rPr lang="es-MX" dirty="0" err="1" smtClean="0"/>
              <a:t>certain</a:t>
            </a:r>
            <a:r>
              <a:rPr lang="es-MX" dirty="0" smtClean="0"/>
              <a:t> </a:t>
            </a:r>
            <a:r>
              <a:rPr lang="es-MX" dirty="0" err="1" smtClean="0"/>
              <a:t>analysis</a:t>
            </a:r>
            <a:r>
              <a:rPr lang="es-MX" dirty="0" smtClean="0"/>
              <a:t> </a:t>
            </a:r>
            <a:r>
              <a:rPr lang="es-MX" dirty="0" err="1" smtClean="0"/>
              <a:t>would</a:t>
            </a:r>
            <a:r>
              <a:rPr lang="es-MX" dirty="0" smtClean="0"/>
              <a:t> </a:t>
            </a:r>
            <a:r>
              <a:rPr lang="es-MX" dirty="0" err="1" smtClean="0"/>
              <a:t>be</a:t>
            </a:r>
            <a:r>
              <a:rPr lang="es-MX" dirty="0" smtClean="0"/>
              <a:t> </a:t>
            </a:r>
            <a:r>
              <a:rPr lang="es-MX" i="1" dirty="0" smtClean="0">
                <a:solidFill>
                  <a:srgbClr val="0070C0"/>
                </a:solidFill>
              </a:rPr>
              <a:t>generalizable</a:t>
            </a:r>
            <a:r>
              <a:rPr lang="es-MX" dirty="0" smtClean="0"/>
              <a:t> </a:t>
            </a:r>
            <a:r>
              <a:rPr lang="es-MX" dirty="0" err="1" smtClean="0"/>
              <a:t>to</a:t>
            </a:r>
            <a:r>
              <a:rPr lang="es-MX" dirty="0" smtClean="0"/>
              <a:t> </a:t>
            </a:r>
            <a:r>
              <a:rPr lang="es-MX" dirty="0" err="1" smtClean="0"/>
              <a:t>an</a:t>
            </a:r>
            <a:r>
              <a:rPr lang="es-MX" dirty="0" smtClean="0"/>
              <a:t> </a:t>
            </a:r>
            <a:r>
              <a:rPr lang="es-MX" dirty="0" err="1" smtClean="0"/>
              <a:t>independent</a:t>
            </a:r>
            <a:r>
              <a:rPr lang="es-MX" dirty="0" smtClean="0"/>
              <a:t> </a:t>
            </a:r>
            <a:r>
              <a:rPr lang="es-MX" dirty="0" err="1" smtClean="0"/>
              <a:t>dataset</a:t>
            </a:r>
            <a:r>
              <a:rPr lang="es-MX" dirty="0" smtClean="0"/>
              <a:t>,</a:t>
            </a:r>
          </a:p>
          <a:p>
            <a:pPr lvl="2"/>
            <a:r>
              <a:rPr lang="es-MX" dirty="0" err="1" smtClean="0"/>
              <a:t>Most</a:t>
            </a:r>
            <a:r>
              <a:rPr lang="es-MX" dirty="0" smtClean="0"/>
              <a:t> times </a:t>
            </a:r>
            <a:r>
              <a:rPr lang="es-MX" dirty="0" err="1" smtClean="0"/>
              <a:t>it</a:t>
            </a:r>
            <a:r>
              <a:rPr lang="es-MX" dirty="0" smtClean="0"/>
              <a:t> </a:t>
            </a:r>
            <a:r>
              <a:rPr lang="es-MX" dirty="0" err="1" smtClean="0"/>
              <a:t>is</a:t>
            </a:r>
            <a:r>
              <a:rPr lang="es-MX" dirty="0" smtClean="0"/>
              <a:t> a </a:t>
            </a:r>
            <a:r>
              <a:rPr lang="es-MX" dirty="0" err="1" smtClean="0"/>
              <a:t>mechanism</a:t>
            </a:r>
            <a:r>
              <a:rPr lang="es-MX" dirty="0" smtClean="0"/>
              <a:t> </a:t>
            </a:r>
            <a:r>
              <a:rPr lang="es-MX" dirty="0" err="1" smtClean="0"/>
              <a:t>to</a:t>
            </a:r>
            <a:r>
              <a:rPr lang="es-MX" dirty="0" smtClean="0"/>
              <a:t> show </a:t>
            </a:r>
            <a:r>
              <a:rPr lang="es-MX" dirty="0" err="1" smtClean="0"/>
              <a:t>external</a:t>
            </a:r>
            <a:r>
              <a:rPr lang="es-MX" dirty="0" smtClean="0"/>
              <a:t> </a:t>
            </a:r>
            <a:r>
              <a:rPr lang="es-MX" dirty="0" err="1" smtClean="0"/>
              <a:t>validity</a:t>
            </a:r>
            <a:endParaRPr lang="es-MX" dirty="0" smtClean="0"/>
          </a:p>
          <a:p>
            <a:pPr lvl="2"/>
            <a:r>
              <a:rPr lang="es-MX" dirty="0" smtClean="0"/>
              <a:t>…</a:t>
            </a:r>
            <a:r>
              <a:rPr lang="es-MX" dirty="0" err="1" smtClean="0"/>
              <a:t>it</a:t>
            </a:r>
            <a:r>
              <a:rPr lang="es-MX" dirty="0" smtClean="0"/>
              <a:t> </a:t>
            </a:r>
            <a:r>
              <a:rPr lang="es-MX" dirty="0" err="1" smtClean="0"/>
              <a:t>also</a:t>
            </a:r>
            <a:r>
              <a:rPr lang="es-MX" dirty="0" smtClean="0"/>
              <a:t> </a:t>
            </a:r>
            <a:r>
              <a:rPr lang="es-MX" dirty="0" err="1" smtClean="0"/>
              <a:t>supports</a:t>
            </a:r>
            <a:r>
              <a:rPr lang="es-MX" dirty="0" smtClean="0"/>
              <a:t> </a:t>
            </a:r>
            <a:r>
              <a:rPr lang="es-MX" dirty="0" err="1" smtClean="0"/>
              <a:t>diagnostic</a:t>
            </a:r>
            <a:r>
              <a:rPr lang="es-MX" dirty="0" smtClean="0"/>
              <a:t> </a:t>
            </a:r>
            <a:r>
              <a:rPr lang="es-MX" dirty="0" err="1" smtClean="0"/>
              <a:t>validity</a:t>
            </a:r>
            <a:endParaRPr lang="es-MX" dirty="0" smtClean="0"/>
          </a:p>
          <a:p>
            <a:pPr lvl="2"/>
            <a:r>
              <a:rPr lang="es-MX" dirty="0" smtClean="0"/>
              <a:t>…in </a:t>
            </a:r>
            <a:r>
              <a:rPr lang="es-MX" dirty="0" err="1" smtClean="0"/>
              <a:t>clever</a:t>
            </a:r>
            <a:r>
              <a:rPr lang="es-MX" dirty="0" smtClean="0"/>
              <a:t> experimental </a:t>
            </a:r>
            <a:r>
              <a:rPr lang="es-MX" dirty="0" err="1" smtClean="0"/>
              <a:t>designs</a:t>
            </a:r>
            <a:r>
              <a:rPr lang="es-MX" dirty="0" smtClean="0"/>
              <a:t> </a:t>
            </a:r>
            <a:r>
              <a:rPr lang="es-MX" dirty="0" err="1" smtClean="0"/>
              <a:t>it</a:t>
            </a:r>
            <a:r>
              <a:rPr lang="es-MX" dirty="0" smtClean="0"/>
              <a:t> </a:t>
            </a:r>
            <a:r>
              <a:rPr lang="es-MX" dirty="0" err="1" smtClean="0"/>
              <a:t>may</a:t>
            </a:r>
            <a:r>
              <a:rPr lang="es-MX" dirty="0" smtClean="0"/>
              <a:t> </a:t>
            </a:r>
            <a:r>
              <a:rPr lang="es-MX" dirty="0" err="1" smtClean="0"/>
              <a:t>even</a:t>
            </a:r>
            <a:r>
              <a:rPr lang="es-MX" dirty="0" smtClean="0"/>
              <a:t> </a:t>
            </a:r>
            <a:r>
              <a:rPr lang="es-MX" dirty="0" err="1" smtClean="0"/>
              <a:t>support</a:t>
            </a:r>
            <a:r>
              <a:rPr lang="es-MX" dirty="0" smtClean="0"/>
              <a:t> </a:t>
            </a:r>
            <a:r>
              <a:rPr lang="es-MX" dirty="0" err="1" smtClean="0"/>
              <a:t>internal</a:t>
            </a:r>
            <a:r>
              <a:rPr lang="es-MX" dirty="0" smtClean="0"/>
              <a:t> </a:t>
            </a:r>
            <a:r>
              <a:rPr lang="es-MX" dirty="0" err="1" smtClean="0"/>
              <a:t>validity</a:t>
            </a:r>
            <a:r>
              <a:rPr lang="es-MX" dirty="0" smtClean="0"/>
              <a:t> (do </a:t>
            </a:r>
            <a:r>
              <a:rPr lang="es-MX" dirty="0" err="1" smtClean="0"/>
              <a:t>not</a:t>
            </a:r>
            <a:r>
              <a:rPr lang="es-MX" dirty="0" smtClean="0"/>
              <a:t> try </a:t>
            </a:r>
            <a:r>
              <a:rPr lang="es-MX" dirty="0" err="1" smtClean="0"/>
              <a:t>this</a:t>
            </a:r>
            <a:r>
              <a:rPr lang="es-MX" dirty="0" smtClean="0"/>
              <a:t> at home!)</a:t>
            </a:r>
          </a:p>
          <a:p>
            <a:pPr lvl="2"/>
            <a:endParaRPr lang="es-MX" dirty="0" smtClean="0"/>
          </a:p>
          <a:p>
            <a:pPr lvl="1"/>
            <a:r>
              <a:rPr lang="es-MX" dirty="0" err="1" smtClean="0"/>
              <a:t>Inherent</a:t>
            </a:r>
            <a:r>
              <a:rPr lang="es-MX" dirty="0" smtClean="0"/>
              <a:t> </a:t>
            </a:r>
            <a:r>
              <a:rPr lang="es-MX" dirty="0" err="1" smtClean="0"/>
              <a:t>limitation</a:t>
            </a:r>
            <a:r>
              <a:rPr lang="es-MX" dirty="0" smtClean="0"/>
              <a:t>:</a:t>
            </a:r>
          </a:p>
          <a:p>
            <a:pPr lvl="2"/>
            <a:r>
              <a:rPr lang="es-MX" dirty="0" err="1" smtClean="0"/>
              <a:t>Since</a:t>
            </a:r>
            <a:r>
              <a:rPr lang="es-MX" dirty="0" smtClean="0"/>
              <a:t> </a:t>
            </a:r>
            <a:r>
              <a:rPr lang="es-MX" dirty="0" err="1" smtClean="0"/>
              <a:t>all</a:t>
            </a:r>
            <a:r>
              <a:rPr lang="es-MX" dirty="0" smtClean="0"/>
              <a:t> </a:t>
            </a:r>
            <a:r>
              <a:rPr lang="es-MX" dirty="0" err="1" smtClean="0"/>
              <a:t>measurements</a:t>
            </a:r>
            <a:r>
              <a:rPr lang="es-MX" dirty="0" smtClean="0"/>
              <a:t> are </a:t>
            </a:r>
            <a:r>
              <a:rPr lang="es-MX" dirty="0" err="1" smtClean="0"/>
              <a:t>taken</a:t>
            </a:r>
            <a:r>
              <a:rPr lang="es-MX" dirty="0" smtClean="0"/>
              <a:t> </a:t>
            </a:r>
            <a:r>
              <a:rPr lang="es-MX" dirty="0" err="1" smtClean="0"/>
              <a:t>from</a:t>
            </a:r>
            <a:r>
              <a:rPr lang="es-MX" dirty="0" smtClean="0"/>
              <a:t> </a:t>
            </a:r>
            <a:r>
              <a:rPr lang="es-MX" dirty="0" err="1" smtClean="0"/>
              <a:t>the</a:t>
            </a:r>
            <a:r>
              <a:rPr lang="es-MX" dirty="0" smtClean="0"/>
              <a:t> </a:t>
            </a:r>
            <a:r>
              <a:rPr lang="es-MX" dirty="0" err="1" smtClean="0"/>
              <a:t>same</a:t>
            </a:r>
            <a:r>
              <a:rPr lang="es-MX" dirty="0" smtClean="0"/>
              <a:t> </a:t>
            </a:r>
            <a:r>
              <a:rPr lang="es-MX" dirty="0" err="1" smtClean="0"/>
              <a:t>population</a:t>
            </a:r>
            <a:r>
              <a:rPr lang="es-MX" dirty="0" smtClean="0"/>
              <a:t> (</a:t>
            </a:r>
            <a:r>
              <a:rPr lang="es-MX" dirty="0" err="1" smtClean="0"/>
              <a:t>e.g.</a:t>
            </a:r>
            <a:r>
              <a:rPr lang="es-MX" dirty="0" smtClean="0"/>
              <a:t> </a:t>
            </a:r>
            <a:r>
              <a:rPr lang="es-MX" dirty="0" err="1" smtClean="0"/>
              <a:t>dataset</a:t>
            </a:r>
            <a:r>
              <a:rPr lang="es-MX" dirty="0" smtClean="0"/>
              <a:t>/s), </a:t>
            </a:r>
            <a:r>
              <a:rPr lang="es-MX" dirty="0" err="1" smtClean="0"/>
              <a:t>if</a:t>
            </a:r>
            <a:r>
              <a:rPr lang="es-MX" dirty="0" smtClean="0"/>
              <a:t> </a:t>
            </a:r>
            <a:r>
              <a:rPr lang="es-MX" dirty="0" err="1" smtClean="0"/>
              <a:t>the</a:t>
            </a:r>
            <a:r>
              <a:rPr lang="es-MX" dirty="0" smtClean="0"/>
              <a:t> original </a:t>
            </a:r>
            <a:r>
              <a:rPr lang="es-MX" dirty="0" err="1" smtClean="0"/>
              <a:t>population</a:t>
            </a:r>
            <a:r>
              <a:rPr lang="es-MX" dirty="0" smtClean="0"/>
              <a:t> </a:t>
            </a:r>
            <a:r>
              <a:rPr lang="es-MX" dirty="0" err="1" smtClean="0"/>
              <a:t>is</a:t>
            </a:r>
            <a:r>
              <a:rPr lang="es-MX" dirty="0" smtClean="0"/>
              <a:t> </a:t>
            </a:r>
            <a:r>
              <a:rPr lang="es-MX" dirty="0" err="1" smtClean="0"/>
              <a:t>biased</a:t>
            </a:r>
            <a:r>
              <a:rPr lang="es-MX" dirty="0" smtClean="0"/>
              <a:t>, so </a:t>
            </a:r>
            <a:r>
              <a:rPr lang="es-MX" dirty="0" err="1" smtClean="0"/>
              <a:t>will</a:t>
            </a:r>
            <a:r>
              <a:rPr lang="es-MX" dirty="0" smtClean="0"/>
              <a:t> </a:t>
            </a:r>
            <a:r>
              <a:rPr lang="es-MX" dirty="0" err="1" smtClean="0"/>
              <a:t>the</a:t>
            </a:r>
            <a:r>
              <a:rPr lang="es-MX" dirty="0" smtClean="0"/>
              <a:t> </a:t>
            </a:r>
            <a:r>
              <a:rPr lang="es-MX" dirty="0" err="1" smtClean="0"/>
              <a:t>cross-fold</a:t>
            </a:r>
            <a:r>
              <a:rPr lang="es-MX" dirty="0" smtClean="0"/>
              <a:t> </a:t>
            </a:r>
            <a:r>
              <a:rPr lang="es-MX" dirty="0" err="1" smtClean="0"/>
              <a:t>procedure</a:t>
            </a:r>
            <a:endParaRPr lang="es-MX" dirty="0" smtClean="0"/>
          </a:p>
          <a:p>
            <a:pPr lvl="2"/>
            <a:r>
              <a:rPr lang="es-MX" dirty="0" smtClean="0"/>
              <a:t>…in </a:t>
            </a:r>
            <a:r>
              <a:rPr lang="es-MX" dirty="0" err="1" smtClean="0"/>
              <a:t>other</a:t>
            </a:r>
            <a:r>
              <a:rPr lang="es-MX" dirty="0" smtClean="0"/>
              <a:t> </a:t>
            </a:r>
            <a:r>
              <a:rPr lang="es-MX" dirty="0" err="1" smtClean="0"/>
              <a:t>words</a:t>
            </a:r>
            <a:r>
              <a:rPr lang="es-MX" dirty="0" smtClean="0"/>
              <a:t>, </a:t>
            </a:r>
            <a:r>
              <a:rPr lang="es-MX" dirty="0" err="1" smtClean="0"/>
              <a:t>if</a:t>
            </a:r>
            <a:r>
              <a:rPr lang="es-MX" dirty="0" smtClean="0"/>
              <a:t> </a:t>
            </a:r>
            <a:r>
              <a:rPr lang="es-MX" dirty="0" err="1" smtClean="0"/>
              <a:t>previously</a:t>
            </a:r>
            <a:r>
              <a:rPr lang="es-MX" dirty="0" smtClean="0"/>
              <a:t> </a:t>
            </a:r>
            <a:r>
              <a:rPr lang="es-MX" dirty="0" err="1" smtClean="0"/>
              <a:t>internal</a:t>
            </a:r>
            <a:r>
              <a:rPr lang="es-MX" dirty="0" smtClean="0"/>
              <a:t> </a:t>
            </a:r>
            <a:r>
              <a:rPr lang="es-MX" dirty="0" err="1" smtClean="0"/>
              <a:t>validity</a:t>
            </a:r>
            <a:r>
              <a:rPr lang="es-MX" dirty="0" smtClean="0"/>
              <a:t> has </a:t>
            </a:r>
            <a:r>
              <a:rPr lang="es-MX" dirty="0" err="1" smtClean="0"/>
              <a:t>not</a:t>
            </a:r>
            <a:r>
              <a:rPr lang="es-MX" dirty="0" smtClean="0"/>
              <a:t> </a:t>
            </a:r>
            <a:r>
              <a:rPr lang="es-MX" dirty="0" err="1" smtClean="0"/>
              <a:t>been</a:t>
            </a:r>
            <a:r>
              <a:rPr lang="es-MX" dirty="0" smtClean="0"/>
              <a:t> </a:t>
            </a:r>
            <a:r>
              <a:rPr lang="es-MX" dirty="0" err="1" smtClean="0"/>
              <a:t>demonstrated</a:t>
            </a:r>
            <a:r>
              <a:rPr lang="es-MX" dirty="0" smtClean="0"/>
              <a:t>, </a:t>
            </a:r>
            <a:r>
              <a:rPr lang="es-MX" dirty="0" err="1" smtClean="0"/>
              <a:t>then</a:t>
            </a:r>
            <a:r>
              <a:rPr lang="es-MX" dirty="0" smtClean="0"/>
              <a:t> </a:t>
            </a:r>
            <a:r>
              <a:rPr lang="es-MX" dirty="0" err="1" smtClean="0"/>
              <a:t>cross-fold</a:t>
            </a:r>
            <a:r>
              <a:rPr lang="es-MX" dirty="0" smtClean="0"/>
              <a:t> </a:t>
            </a:r>
            <a:r>
              <a:rPr lang="es-MX" dirty="0" err="1" smtClean="0"/>
              <a:t>validation</a:t>
            </a:r>
            <a:r>
              <a:rPr lang="es-MX" dirty="0" smtClean="0"/>
              <a:t> </a:t>
            </a:r>
            <a:r>
              <a:rPr lang="es-MX" dirty="0" err="1" smtClean="0"/>
              <a:t>is</a:t>
            </a:r>
            <a:r>
              <a:rPr lang="es-MX" dirty="0" smtClean="0"/>
              <a:t> simple </a:t>
            </a:r>
            <a:r>
              <a:rPr lang="es-MX" dirty="0" err="1" smtClean="0"/>
              <a:t>inconclusive</a:t>
            </a:r>
            <a:r>
              <a:rPr lang="es-MX" dirty="0" smtClean="0"/>
              <a:t>.</a:t>
            </a:r>
            <a:endParaRPr lang="es-MX" dirty="0" smtClean="0"/>
          </a:p>
        </p:txBody>
      </p:sp>
      <p:sp>
        <p:nvSpPr>
          <p:cNvPr id="5" name="4 Marcador de fecha"/>
          <p:cNvSpPr>
            <a:spLocks noGrp="1"/>
          </p:cNvSpPr>
          <p:nvPr>
            <p:ph type="dt" sz="half" idx="10"/>
          </p:nvPr>
        </p:nvSpPr>
        <p:spPr/>
        <p:txBody>
          <a:bodyPr/>
          <a:lstStyle/>
          <a:p>
            <a:fld id="{58FB7924-D692-4DDB-B975-30658EE0F3AE}" type="datetime1">
              <a:rPr lang="es-ES" smtClean="0"/>
              <a:pPr/>
              <a:t>24/08/2014</a:t>
            </a:fld>
            <a:endParaRPr lang="es-ES"/>
          </a:p>
        </p:txBody>
      </p:sp>
      <p:sp>
        <p:nvSpPr>
          <p:cNvPr id="6" name="5 Marcador de pie de página"/>
          <p:cNvSpPr>
            <a:spLocks noGrp="1"/>
          </p:cNvSpPr>
          <p:nvPr>
            <p:ph type="ftr" sz="quarter" idx="11"/>
          </p:nvPr>
        </p:nvSpPr>
        <p:spPr/>
        <p:txBody>
          <a:bodyPr/>
          <a:lstStyle/>
          <a:p>
            <a:r>
              <a:rPr lang="en-US" smtClean="0"/>
              <a:t>INAOE</a:t>
            </a:r>
            <a:endParaRPr lang="es-ES" dirty="0" smtClean="0"/>
          </a:p>
        </p:txBody>
      </p:sp>
      <p:sp>
        <p:nvSpPr>
          <p:cNvPr id="7" name="6 Marcador de número de diapositiva"/>
          <p:cNvSpPr>
            <a:spLocks noGrp="1"/>
          </p:cNvSpPr>
          <p:nvPr>
            <p:ph type="sldNum" sz="quarter" idx="12"/>
          </p:nvPr>
        </p:nvSpPr>
        <p:spPr/>
        <p:txBody>
          <a:bodyPr/>
          <a:lstStyle/>
          <a:p>
            <a:fld id="{1B6A98DE-B0C0-4510-8517-23F285C36BE2}" type="slidenum">
              <a:rPr lang="es-ES" smtClean="0"/>
              <a:pPr/>
              <a:t>61</a:t>
            </a:fld>
            <a:endParaRPr lang="es-E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Cross-</a:t>
            </a:r>
            <a:r>
              <a:rPr lang="es-MX" dirty="0" err="1" smtClean="0"/>
              <a:t>f</a:t>
            </a:r>
            <a:r>
              <a:rPr lang="es-MX" dirty="0" err="1" smtClean="0"/>
              <a:t>olding</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62</a:t>
            </a:fld>
            <a:endParaRPr lang="es-ES"/>
          </a:p>
        </p:txBody>
      </p:sp>
      <p:pic>
        <p:nvPicPr>
          <p:cNvPr id="1026" name="Picture 2" descr="http://upload.wikimedia.org/wikipedia/commons/f/f2/K-fold_cross_validation.jpg"/>
          <p:cNvPicPr>
            <a:picLocks noGrp="1" noChangeAspect="1" noChangeArrowheads="1"/>
          </p:cNvPicPr>
          <p:nvPr>
            <p:ph idx="1"/>
          </p:nvPr>
        </p:nvPicPr>
        <p:blipFill>
          <a:blip r:embed="rId2" cstate="print"/>
          <a:srcRect/>
          <a:stretch>
            <a:fillRect/>
          </a:stretch>
        </p:blipFill>
        <p:spPr bwMode="auto">
          <a:xfrm>
            <a:off x="38573" y="1340768"/>
            <a:ext cx="9107637" cy="4536504"/>
          </a:xfrm>
          <a:prstGeom prst="rect">
            <a:avLst/>
          </a:prstGeom>
          <a:noFill/>
        </p:spPr>
      </p:pic>
      <p:sp>
        <p:nvSpPr>
          <p:cNvPr id="8" name="7 CuadroTexto"/>
          <p:cNvSpPr txBox="1"/>
          <p:nvPr/>
        </p:nvSpPr>
        <p:spPr>
          <a:xfrm>
            <a:off x="755576" y="5949280"/>
            <a:ext cx="4652877" cy="369332"/>
          </a:xfrm>
          <a:prstGeom prst="rect">
            <a:avLst/>
          </a:prstGeom>
          <a:noFill/>
        </p:spPr>
        <p:txBody>
          <a:bodyPr wrap="none" rtlCol="0">
            <a:spAutoFit/>
          </a:bodyPr>
          <a:lstStyle/>
          <a:p>
            <a:r>
              <a:rPr lang="es-MX" dirty="0" smtClean="0"/>
              <a:t>Figure </a:t>
            </a:r>
            <a:r>
              <a:rPr lang="es-MX" dirty="0" err="1" smtClean="0"/>
              <a:t>from</a:t>
            </a:r>
            <a:r>
              <a:rPr lang="es-MX" dirty="0" smtClean="0"/>
              <a:t>: </a:t>
            </a:r>
            <a:r>
              <a:rPr lang="es-MX" dirty="0" smtClean="0"/>
              <a:t>[</a:t>
            </a:r>
            <a:r>
              <a:rPr lang="en-GB" dirty="0" smtClean="0"/>
              <a:t>Wikipedia.es: </a:t>
            </a:r>
            <a:r>
              <a:rPr lang="en-GB" dirty="0" err="1" smtClean="0"/>
              <a:t>Validación_cruzada</a:t>
            </a:r>
            <a:r>
              <a:rPr lang="en-GB" dirty="0" smtClean="0"/>
              <a:t>]</a:t>
            </a:r>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Cross-</a:t>
            </a:r>
            <a:r>
              <a:rPr lang="es-MX" dirty="0" err="1" smtClean="0"/>
              <a:t>Folding</a:t>
            </a:r>
            <a:endParaRPr lang="en-GB" dirty="0"/>
          </a:p>
        </p:txBody>
      </p:sp>
      <p:sp>
        <p:nvSpPr>
          <p:cNvPr id="3" name="2 Marcador de contenido"/>
          <p:cNvSpPr>
            <a:spLocks noGrp="1"/>
          </p:cNvSpPr>
          <p:nvPr>
            <p:ph idx="1"/>
          </p:nvPr>
        </p:nvSpPr>
        <p:spPr/>
        <p:txBody>
          <a:bodyPr>
            <a:normAutofit/>
          </a:bodyPr>
          <a:lstStyle/>
          <a:p>
            <a:r>
              <a:rPr lang="es-MX" dirty="0" err="1" smtClean="0"/>
              <a:t>Variants</a:t>
            </a:r>
            <a:r>
              <a:rPr lang="es-MX" dirty="0" smtClean="0"/>
              <a:t>:</a:t>
            </a:r>
          </a:p>
          <a:p>
            <a:pPr lvl="1"/>
            <a:r>
              <a:rPr lang="es-MX" dirty="0" err="1" smtClean="0"/>
              <a:t>Random</a:t>
            </a:r>
            <a:r>
              <a:rPr lang="es-MX" dirty="0" smtClean="0"/>
              <a:t> </a:t>
            </a:r>
            <a:r>
              <a:rPr lang="es-MX" dirty="0" err="1" smtClean="0"/>
              <a:t>cross-fold</a:t>
            </a:r>
            <a:endParaRPr lang="es-MX" dirty="0" smtClean="0"/>
          </a:p>
          <a:p>
            <a:pPr lvl="2"/>
            <a:r>
              <a:rPr lang="es-MX" dirty="0" smtClean="0"/>
              <a:t>NOTE: </a:t>
            </a:r>
            <a:r>
              <a:rPr lang="es-MX" dirty="0" err="1" smtClean="0"/>
              <a:t>the</a:t>
            </a:r>
            <a:r>
              <a:rPr lang="es-MX" dirty="0" smtClean="0"/>
              <a:t> </a:t>
            </a:r>
            <a:r>
              <a:rPr lang="es-MX" dirty="0" err="1" smtClean="0"/>
              <a:t>common</a:t>
            </a:r>
            <a:r>
              <a:rPr lang="es-MX" dirty="0" smtClean="0"/>
              <a:t> </a:t>
            </a:r>
            <a:r>
              <a:rPr lang="es-MX" dirty="0" err="1" smtClean="0"/>
              <a:t>cross-folding</a:t>
            </a:r>
            <a:r>
              <a:rPr lang="es-MX" dirty="0" smtClean="0"/>
              <a:t> uses </a:t>
            </a:r>
            <a:r>
              <a:rPr lang="es-MX" dirty="0" err="1" smtClean="0"/>
              <a:t>blocking</a:t>
            </a:r>
            <a:endParaRPr lang="es-MX" dirty="0" smtClean="0"/>
          </a:p>
          <a:p>
            <a:pPr lvl="1"/>
            <a:r>
              <a:rPr lang="es-MX" dirty="0" err="1" smtClean="0"/>
              <a:t>Leave</a:t>
            </a:r>
            <a:r>
              <a:rPr lang="es-MX" dirty="0" smtClean="0"/>
              <a:t> </a:t>
            </a:r>
            <a:r>
              <a:rPr lang="es-MX" dirty="0" err="1" smtClean="0"/>
              <a:t>one</a:t>
            </a:r>
            <a:r>
              <a:rPr lang="es-MX" dirty="0" smtClean="0"/>
              <a:t> </a:t>
            </a:r>
            <a:r>
              <a:rPr lang="es-MX" dirty="0" err="1" smtClean="0"/>
              <a:t>out</a:t>
            </a:r>
            <a:endParaRPr lang="es-MX" dirty="0" smtClean="0"/>
          </a:p>
          <a:p>
            <a:pPr lvl="1"/>
            <a:r>
              <a:rPr lang="es-MX" dirty="0" err="1" smtClean="0"/>
              <a:t>Leave</a:t>
            </a:r>
            <a:r>
              <a:rPr lang="es-MX" dirty="0" smtClean="0"/>
              <a:t> </a:t>
            </a:r>
            <a:r>
              <a:rPr lang="es-MX" dirty="0" err="1" smtClean="0"/>
              <a:t>one</a:t>
            </a:r>
            <a:r>
              <a:rPr lang="es-MX" dirty="0" smtClean="0"/>
              <a:t> </a:t>
            </a:r>
            <a:r>
              <a:rPr lang="es-MX" dirty="0" err="1" smtClean="0"/>
              <a:t>subject</a:t>
            </a:r>
            <a:r>
              <a:rPr lang="es-MX" dirty="0" smtClean="0"/>
              <a:t> </a:t>
            </a:r>
            <a:r>
              <a:rPr lang="es-MX" dirty="0" err="1" smtClean="0"/>
              <a:t>out</a:t>
            </a:r>
            <a:endParaRPr lang="es-MX" dirty="0" smtClean="0"/>
          </a:p>
          <a:p>
            <a:pPr lvl="1"/>
            <a:r>
              <a:rPr lang="es-MX" dirty="0" err="1" smtClean="0"/>
              <a:t>NxK</a:t>
            </a:r>
            <a:r>
              <a:rPr lang="es-MX" dirty="0" smtClean="0"/>
              <a:t> </a:t>
            </a:r>
            <a:r>
              <a:rPr lang="es-MX" dirty="0" err="1" smtClean="0"/>
              <a:t>folding</a:t>
            </a:r>
            <a:endParaRPr lang="es-MX" dirty="0" smtClean="0"/>
          </a:p>
          <a:p>
            <a:pPr lvl="2"/>
            <a:r>
              <a:rPr lang="es-MX" dirty="0" smtClean="0"/>
              <a:t>N </a:t>
            </a:r>
            <a:r>
              <a:rPr lang="es-MX" dirty="0" err="1" smtClean="0"/>
              <a:t>randomization</a:t>
            </a:r>
            <a:r>
              <a:rPr lang="es-MX" dirty="0" smtClean="0"/>
              <a:t> </a:t>
            </a:r>
            <a:r>
              <a:rPr lang="es-MX" dirty="0" err="1" smtClean="0"/>
              <a:t>exercises</a:t>
            </a:r>
            <a:r>
              <a:rPr lang="es-MX" dirty="0" smtClean="0"/>
              <a:t> </a:t>
            </a:r>
            <a:r>
              <a:rPr lang="es-MX" dirty="0" err="1" smtClean="0"/>
              <a:t>with</a:t>
            </a:r>
            <a:r>
              <a:rPr lang="es-MX" dirty="0" smtClean="0"/>
              <a:t> K </a:t>
            </a:r>
            <a:r>
              <a:rPr lang="es-MX" dirty="0" err="1" smtClean="0"/>
              <a:t>folds</a:t>
            </a:r>
            <a:r>
              <a:rPr lang="es-MX" dirty="0" smtClean="0"/>
              <a:t> </a:t>
            </a:r>
            <a:r>
              <a:rPr lang="es-MX" dirty="0" err="1" smtClean="0"/>
              <a:t>each</a:t>
            </a:r>
            <a:endParaRPr lang="es-MX" dirty="0" smtClean="0"/>
          </a:p>
          <a:p>
            <a:pPr lvl="2"/>
            <a:r>
              <a:rPr lang="es-MX" dirty="0" err="1" smtClean="0"/>
              <a:t>Common</a:t>
            </a:r>
            <a:r>
              <a:rPr lang="es-MX" dirty="0" smtClean="0"/>
              <a:t> 2x5</a:t>
            </a:r>
          </a:p>
          <a:p>
            <a:pPr lvl="1"/>
            <a:r>
              <a:rPr lang="es-MX" dirty="0" err="1" smtClean="0"/>
              <a:t>With</a:t>
            </a:r>
            <a:r>
              <a:rPr lang="es-MX" dirty="0" smtClean="0"/>
              <a:t> </a:t>
            </a:r>
            <a:r>
              <a:rPr lang="es-MX" dirty="0" err="1" smtClean="0"/>
              <a:t>replacement</a:t>
            </a:r>
            <a:r>
              <a:rPr lang="es-MX" dirty="0" smtClean="0"/>
              <a:t> / </a:t>
            </a:r>
            <a:r>
              <a:rPr lang="es-MX" dirty="0" err="1" smtClean="0"/>
              <a:t>without</a:t>
            </a:r>
            <a:r>
              <a:rPr lang="es-MX" dirty="0" smtClean="0"/>
              <a:t> </a:t>
            </a:r>
            <a:r>
              <a:rPr lang="es-MX" dirty="0" err="1" smtClean="0"/>
              <a:t>replacement</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63</a:t>
            </a:fld>
            <a:endParaRPr lang="es-E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Cross-</a:t>
            </a:r>
            <a:r>
              <a:rPr lang="es-MX" dirty="0" err="1" smtClean="0"/>
              <a:t>Folding</a:t>
            </a:r>
            <a:endParaRPr lang="en-GB" dirty="0"/>
          </a:p>
        </p:txBody>
      </p:sp>
      <p:sp>
        <p:nvSpPr>
          <p:cNvPr id="3" name="2 Marcador de contenido"/>
          <p:cNvSpPr>
            <a:spLocks noGrp="1"/>
          </p:cNvSpPr>
          <p:nvPr>
            <p:ph idx="1"/>
          </p:nvPr>
        </p:nvSpPr>
        <p:spPr/>
        <p:txBody>
          <a:bodyPr>
            <a:normAutofit lnSpcReduction="10000"/>
          </a:bodyPr>
          <a:lstStyle/>
          <a:p>
            <a:r>
              <a:rPr lang="es-MX" dirty="0" err="1" smtClean="0"/>
              <a:t>There</a:t>
            </a:r>
            <a:r>
              <a:rPr lang="es-MX" dirty="0" smtClean="0"/>
              <a:t> </a:t>
            </a:r>
            <a:r>
              <a:rPr lang="es-MX" dirty="0" err="1" smtClean="0"/>
              <a:t>is</a:t>
            </a:r>
            <a:r>
              <a:rPr lang="es-MX" dirty="0" smtClean="0"/>
              <a:t> </a:t>
            </a:r>
            <a:r>
              <a:rPr lang="es-MX" b="1" dirty="0" smtClean="0">
                <a:solidFill>
                  <a:srgbClr val="FF0000"/>
                </a:solidFill>
              </a:rPr>
              <a:t>NO BETTER</a:t>
            </a:r>
            <a:r>
              <a:rPr lang="es-MX" dirty="0" smtClean="0"/>
              <a:t> </a:t>
            </a:r>
            <a:r>
              <a:rPr lang="es-MX" dirty="0" err="1" smtClean="0"/>
              <a:t>way</a:t>
            </a:r>
            <a:r>
              <a:rPr lang="es-MX" dirty="0" smtClean="0"/>
              <a:t>…</a:t>
            </a:r>
            <a:r>
              <a:rPr lang="es-MX" dirty="0" err="1" smtClean="0"/>
              <a:t>each</a:t>
            </a:r>
            <a:r>
              <a:rPr lang="es-MX" dirty="0" smtClean="0"/>
              <a:t> </a:t>
            </a:r>
            <a:r>
              <a:rPr lang="es-MX" dirty="0" err="1" smtClean="0"/>
              <a:t>one</a:t>
            </a:r>
            <a:r>
              <a:rPr lang="es-MX" dirty="0" smtClean="0"/>
              <a:t> has </a:t>
            </a:r>
            <a:r>
              <a:rPr lang="es-MX" dirty="0" err="1" smtClean="0"/>
              <a:t>advantages</a:t>
            </a:r>
            <a:r>
              <a:rPr lang="es-MX" dirty="0" smtClean="0"/>
              <a:t>, and </a:t>
            </a:r>
            <a:r>
              <a:rPr lang="es-MX" dirty="0" err="1" smtClean="0"/>
              <a:t>disadvantages</a:t>
            </a:r>
            <a:r>
              <a:rPr lang="es-MX" dirty="0" smtClean="0"/>
              <a:t> </a:t>
            </a:r>
            <a:r>
              <a:rPr lang="es-MX" dirty="0" err="1" smtClean="0"/>
              <a:t>depending</a:t>
            </a:r>
            <a:r>
              <a:rPr lang="es-MX" dirty="0" smtClean="0"/>
              <a:t> </a:t>
            </a:r>
            <a:r>
              <a:rPr lang="es-MX" dirty="0" err="1" smtClean="0"/>
              <a:t>on</a:t>
            </a:r>
            <a:r>
              <a:rPr lang="es-MX" dirty="0" smtClean="0"/>
              <a:t> </a:t>
            </a:r>
            <a:r>
              <a:rPr lang="es-MX" dirty="0" err="1" smtClean="0"/>
              <a:t>what</a:t>
            </a:r>
            <a:r>
              <a:rPr lang="es-MX" dirty="0" smtClean="0"/>
              <a:t> </a:t>
            </a:r>
            <a:r>
              <a:rPr lang="es-MX" dirty="0" err="1" smtClean="0"/>
              <a:t>you</a:t>
            </a:r>
            <a:r>
              <a:rPr lang="es-MX" dirty="0" smtClean="0"/>
              <a:t> </a:t>
            </a:r>
            <a:r>
              <a:rPr lang="es-MX" dirty="0" err="1" smtClean="0"/>
              <a:t>intend</a:t>
            </a:r>
            <a:r>
              <a:rPr lang="es-MX" dirty="0" smtClean="0"/>
              <a:t> </a:t>
            </a:r>
            <a:r>
              <a:rPr lang="es-MX" dirty="0" err="1" smtClean="0"/>
              <a:t>to</a:t>
            </a:r>
            <a:r>
              <a:rPr lang="es-MX" dirty="0" smtClean="0"/>
              <a:t> show.</a:t>
            </a:r>
          </a:p>
          <a:p>
            <a:pPr lvl="1"/>
            <a:r>
              <a:rPr lang="es-MX" dirty="0" smtClean="0"/>
              <a:t>BTW, </a:t>
            </a:r>
            <a:r>
              <a:rPr lang="es-MX" dirty="0" err="1" smtClean="0"/>
              <a:t>there</a:t>
            </a:r>
            <a:r>
              <a:rPr lang="es-MX" dirty="0" smtClean="0"/>
              <a:t> </a:t>
            </a:r>
            <a:r>
              <a:rPr lang="es-MX" dirty="0" err="1" smtClean="0"/>
              <a:t>is</a:t>
            </a:r>
            <a:r>
              <a:rPr lang="es-MX" dirty="0" smtClean="0"/>
              <a:t> </a:t>
            </a:r>
            <a:r>
              <a:rPr lang="es-MX" dirty="0" err="1" smtClean="0"/>
              <a:t>not</a:t>
            </a:r>
            <a:r>
              <a:rPr lang="es-MX" dirty="0" smtClean="0"/>
              <a:t> a precise </a:t>
            </a:r>
            <a:r>
              <a:rPr lang="es-MX" dirty="0" err="1" smtClean="0"/>
              <a:t>value</a:t>
            </a:r>
            <a:r>
              <a:rPr lang="es-MX" dirty="0" smtClean="0"/>
              <a:t> </a:t>
            </a:r>
            <a:r>
              <a:rPr lang="es-MX" dirty="0" err="1" smtClean="0"/>
              <a:t>for</a:t>
            </a:r>
            <a:r>
              <a:rPr lang="es-MX" dirty="0" smtClean="0"/>
              <a:t> K, and </a:t>
            </a:r>
            <a:r>
              <a:rPr lang="es-MX" dirty="0" err="1" smtClean="0"/>
              <a:t>the</a:t>
            </a:r>
            <a:r>
              <a:rPr lang="es-MX" dirty="0" smtClean="0"/>
              <a:t> </a:t>
            </a:r>
            <a:r>
              <a:rPr lang="es-MX" dirty="0" err="1" smtClean="0"/>
              <a:t>larger</a:t>
            </a:r>
            <a:r>
              <a:rPr lang="es-MX" dirty="0" smtClean="0"/>
              <a:t> </a:t>
            </a:r>
            <a:r>
              <a:rPr lang="es-MX" dirty="0" err="1" smtClean="0"/>
              <a:t>is</a:t>
            </a:r>
            <a:r>
              <a:rPr lang="es-MX" dirty="0" smtClean="0"/>
              <a:t> </a:t>
            </a:r>
            <a:r>
              <a:rPr lang="es-MX" dirty="0" err="1" smtClean="0"/>
              <a:t>not</a:t>
            </a:r>
            <a:r>
              <a:rPr lang="es-MX" dirty="0" smtClean="0"/>
              <a:t> </a:t>
            </a:r>
            <a:r>
              <a:rPr lang="es-MX" dirty="0" err="1" smtClean="0"/>
              <a:t>necessarily</a:t>
            </a:r>
            <a:r>
              <a:rPr lang="es-MX" dirty="0" smtClean="0"/>
              <a:t> </a:t>
            </a:r>
            <a:r>
              <a:rPr lang="es-MX" dirty="0" err="1" smtClean="0"/>
              <a:t>the</a:t>
            </a:r>
            <a:r>
              <a:rPr lang="es-MX" dirty="0" smtClean="0"/>
              <a:t> </a:t>
            </a:r>
            <a:r>
              <a:rPr lang="es-MX" dirty="0" err="1" smtClean="0"/>
              <a:t>better</a:t>
            </a:r>
            <a:r>
              <a:rPr lang="es-MX" dirty="0" smtClean="0"/>
              <a:t> (</a:t>
            </a:r>
            <a:r>
              <a:rPr lang="es-MX" dirty="0" err="1" smtClean="0"/>
              <a:t>beware</a:t>
            </a:r>
            <a:r>
              <a:rPr lang="es-MX" dirty="0" smtClean="0"/>
              <a:t> of </a:t>
            </a:r>
            <a:r>
              <a:rPr lang="es-MX" dirty="0" err="1" smtClean="0"/>
              <a:t>overpower</a:t>
            </a:r>
            <a:r>
              <a:rPr lang="es-MX" dirty="0" smtClean="0"/>
              <a:t>!)</a:t>
            </a:r>
            <a:endParaRPr lang="es-MX" dirty="0" smtClean="0"/>
          </a:p>
          <a:p>
            <a:pPr lvl="1"/>
            <a:r>
              <a:rPr lang="es-MX" dirty="0" smtClean="0"/>
              <a:t>Note </a:t>
            </a:r>
            <a:r>
              <a:rPr lang="es-MX" dirty="0" err="1" smtClean="0"/>
              <a:t>that</a:t>
            </a:r>
            <a:r>
              <a:rPr lang="es-MX" dirty="0" smtClean="0"/>
              <a:t> </a:t>
            </a:r>
            <a:r>
              <a:rPr lang="es-MX" dirty="0" err="1" smtClean="0"/>
              <a:t>the</a:t>
            </a:r>
            <a:r>
              <a:rPr lang="es-MX" dirty="0" smtClean="0"/>
              <a:t> </a:t>
            </a:r>
            <a:r>
              <a:rPr lang="es-MX" dirty="0" err="1" smtClean="0"/>
              <a:t>limit</a:t>
            </a:r>
            <a:r>
              <a:rPr lang="es-MX" dirty="0" smtClean="0"/>
              <a:t> </a:t>
            </a:r>
            <a:r>
              <a:rPr lang="es-MX" dirty="0" err="1" smtClean="0"/>
              <a:t>is</a:t>
            </a:r>
            <a:r>
              <a:rPr lang="es-MX" dirty="0" smtClean="0"/>
              <a:t> </a:t>
            </a:r>
            <a:r>
              <a:rPr lang="es-MX" dirty="0" err="1" smtClean="0"/>
              <a:t>the</a:t>
            </a:r>
            <a:r>
              <a:rPr lang="es-MX" dirty="0" smtClean="0"/>
              <a:t> </a:t>
            </a:r>
            <a:r>
              <a:rPr lang="es-MX" dirty="0" err="1" smtClean="0"/>
              <a:t>Leave-one-out</a:t>
            </a:r>
            <a:endParaRPr lang="es-MX" dirty="0" smtClean="0"/>
          </a:p>
          <a:p>
            <a:endParaRPr lang="es-MX" dirty="0" smtClean="0"/>
          </a:p>
          <a:p>
            <a:r>
              <a:rPr lang="es-MX" dirty="0" err="1" smtClean="0"/>
              <a:t>You</a:t>
            </a:r>
            <a:r>
              <a:rPr lang="es-MX" dirty="0" smtClean="0"/>
              <a:t> </a:t>
            </a:r>
            <a:r>
              <a:rPr lang="es-MX" dirty="0" err="1" smtClean="0"/>
              <a:t>still</a:t>
            </a:r>
            <a:r>
              <a:rPr lang="es-MX" dirty="0" smtClean="0"/>
              <a:t> </a:t>
            </a:r>
            <a:r>
              <a:rPr lang="es-MX" dirty="0" err="1" smtClean="0"/>
              <a:t>have</a:t>
            </a:r>
            <a:r>
              <a:rPr lang="es-MX" dirty="0" smtClean="0"/>
              <a:t> </a:t>
            </a:r>
            <a:r>
              <a:rPr lang="es-MX" dirty="0" err="1" smtClean="0"/>
              <a:t>to</a:t>
            </a:r>
            <a:r>
              <a:rPr lang="es-MX" dirty="0" smtClean="0"/>
              <a:t> </a:t>
            </a:r>
            <a:r>
              <a:rPr lang="es-MX" dirty="0" err="1" smtClean="0"/>
              <a:t>follow</a:t>
            </a:r>
            <a:r>
              <a:rPr lang="es-MX" dirty="0" smtClean="0"/>
              <a:t> </a:t>
            </a:r>
            <a:r>
              <a:rPr lang="es-MX" dirty="0" err="1" smtClean="0"/>
              <a:t>your</a:t>
            </a:r>
            <a:r>
              <a:rPr lang="es-MX" dirty="0" smtClean="0"/>
              <a:t> </a:t>
            </a:r>
            <a:r>
              <a:rPr lang="es-MX" dirty="0" err="1" smtClean="0"/>
              <a:t>analysis</a:t>
            </a:r>
            <a:r>
              <a:rPr lang="es-MX" dirty="0" smtClean="0"/>
              <a:t> </a:t>
            </a:r>
            <a:r>
              <a:rPr lang="es-MX" dirty="0" err="1" smtClean="0"/>
              <a:t>with</a:t>
            </a:r>
            <a:r>
              <a:rPr lang="es-MX" dirty="0" smtClean="0"/>
              <a:t> </a:t>
            </a:r>
            <a:r>
              <a:rPr lang="es-MX" dirty="0" err="1" smtClean="0"/>
              <a:t>your</a:t>
            </a:r>
            <a:r>
              <a:rPr lang="es-MX" dirty="0" smtClean="0"/>
              <a:t> </a:t>
            </a:r>
            <a:r>
              <a:rPr lang="es-MX" dirty="0" err="1" smtClean="0"/>
              <a:t>hypothesis</a:t>
            </a:r>
            <a:r>
              <a:rPr lang="es-MX" dirty="0" smtClean="0"/>
              <a:t> </a:t>
            </a:r>
            <a:r>
              <a:rPr lang="es-MX" dirty="0" err="1" smtClean="0"/>
              <a:t>testing</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64</a:t>
            </a:fld>
            <a:endParaRPr lang="es-E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Bootstraping</a:t>
            </a:r>
            <a:endParaRPr lang="en-GB" dirty="0"/>
          </a:p>
        </p:txBody>
      </p:sp>
      <p:sp>
        <p:nvSpPr>
          <p:cNvPr id="3" name="2 Marcador de contenido"/>
          <p:cNvSpPr>
            <a:spLocks noGrp="1"/>
          </p:cNvSpPr>
          <p:nvPr>
            <p:ph idx="1"/>
          </p:nvPr>
        </p:nvSpPr>
        <p:spPr/>
        <p:txBody>
          <a:bodyPr/>
          <a:lstStyle/>
          <a:p>
            <a:r>
              <a:rPr lang="es-MX" dirty="0" err="1" smtClean="0"/>
              <a:t>The</a:t>
            </a:r>
            <a:r>
              <a:rPr lang="es-MX" dirty="0" smtClean="0"/>
              <a:t> </a:t>
            </a:r>
            <a:r>
              <a:rPr lang="es-MX" dirty="0" err="1" smtClean="0"/>
              <a:t>definition</a:t>
            </a:r>
            <a:r>
              <a:rPr lang="es-MX" dirty="0" smtClean="0"/>
              <a:t> of </a:t>
            </a:r>
            <a:r>
              <a:rPr lang="es-MX" dirty="0" err="1" smtClean="0"/>
              <a:t>bootstraping</a:t>
            </a:r>
            <a:r>
              <a:rPr lang="es-MX" dirty="0" smtClean="0"/>
              <a:t> </a:t>
            </a:r>
            <a:r>
              <a:rPr lang="es-MX" dirty="0" err="1" smtClean="0"/>
              <a:t>means</a:t>
            </a:r>
            <a:r>
              <a:rPr lang="es-MX" dirty="0" smtClean="0"/>
              <a:t> </a:t>
            </a:r>
            <a:r>
              <a:rPr lang="es-MX" dirty="0" err="1" smtClean="0"/>
              <a:t>launching</a:t>
            </a:r>
            <a:r>
              <a:rPr lang="es-MX" dirty="0" smtClean="0"/>
              <a:t> a </a:t>
            </a:r>
            <a:r>
              <a:rPr lang="es-MX" dirty="0" err="1" smtClean="0"/>
              <a:t>self-sustained</a:t>
            </a:r>
            <a:r>
              <a:rPr lang="es-MX" dirty="0" smtClean="0"/>
              <a:t> </a:t>
            </a:r>
            <a:r>
              <a:rPr lang="es-MX" dirty="0" err="1" smtClean="0"/>
              <a:t>process</a:t>
            </a:r>
            <a:r>
              <a:rPr lang="es-MX" dirty="0" smtClean="0"/>
              <a:t> </a:t>
            </a:r>
            <a:r>
              <a:rPr lang="es-MX" dirty="0" err="1" smtClean="0"/>
              <a:t>that</a:t>
            </a:r>
            <a:r>
              <a:rPr lang="es-MX" dirty="0" smtClean="0"/>
              <a:t> </a:t>
            </a:r>
            <a:r>
              <a:rPr lang="es-MX" dirty="0" err="1" smtClean="0"/>
              <a:t>after</a:t>
            </a:r>
            <a:r>
              <a:rPr lang="es-MX" dirty="0" smtClean="0"/>
              <a:t> </a:t>
            </a:r>
            <a:r>
              <a:rPr lang="es-MX" dirty="0" err="1" smtClean="0"/>
              <a:t>start</a:t>
            </a:r>
            <a:r>
              <a:rPr lang="es-MX" dirty="0" smtClean="0"/>
              <a:t> (</a:t>
            </a:r>
            <a:r>
              <a:rPr lang="es-MX" dirty="0" err="1" smtClean="0"/>
              <a:t>or</a:t>
            </a:r>
            <a:r>
              <a:rPr lang="es-MX" dirty="0" smtClean="0"/>
              <a:t> </a:t>
            </a:r>
            <a:r>
              <a:rPr lang="es-MX" dirty="0" err="1" smtClean="0"/>
              <a:t>boot</a:t>
            </a:r>
            <a:r>
              <a:rPr lang="es-MX" dirty="0" smtClean="0"/>
              <a:t>) </a:t>
            </a:r>
            <a:r>
              <a:rPr lang="es-MX" dirty="0" err="1" smtClean="0"/>
              <a:t>requires</a:t>
            </a:r>
            <a:r>
              <a:rPr lang="es-MX" dirty="0" smtClean="0"/>
              <a:t> no </a:t>
            </a:r>
            <a:r>
              <a:rPr lang="es-MX" dirty="0" err="1" smtClean="0"/>
              <a:t>further</a:t>
            </a:r>
            <a:r>
              <a:rPr lang="es-MX" dirty="0" smtClean="0"/>
              <a:t> </a:t>
            </a:r>
            <a:r>
              <a:rPr lang="es-MX" dirty="0" err="1" smtClean="0"/>
              <a:t>external</a:t>
            </a:r>
            <a:r>
              <a:rPr lang="es-MX" dirty="0" smtClean="0"/>
              <a:t> input.</a:t>
            </a:r>
          </a:p>
          <a:p>
            <a:endParaRPr lang="es-MX" dirty="0" smtClean="0"/>
          </a:p>
          <a:p>
            <a:r>
              <a:rPr lang="es-MX" dirty="0" smtClean="0"/>
              <a:t>In </a:t>
            </a:r>
            <a:r>
              <a:rPr lang="es-MX" b="1" dirty="0" err="1" smtClean="0">
                <a:solidFill>
                  <a:schemeClr val="tx2"/>
                </a:solidFill>
              </a:rPr>
              <a:t>statistics</a:t>
            </a:r>
            <a:r>
              <a:rPr lang="es-MX" dirty="0" smtClean="0"/>
              <a:t> (ergo in experimental </a:t>
            </a:r>
            <a:r>
              <a:rPr lang="es-MX" dirty="0" err="1" smtClean="0"/>
              <a:t>design</a:t>
            </a:r>
            <a:r>
              <a:rPr lang="es-MX" dirty="0" smtClean="0"/>
              <a:t>), </a:t>
            </a:r>
            <a:r>
              <a:rPr lang="es-MX" dirty="0" err="1" smtClean="0"/>
              <a:t>this</a:t>
            </a:r>
            <a:r>
              <a:rPr lang="es-MX" dirty="0" smtClean="0"/>
              <a:t> </a:t>
            </a:r>
            <a:r>
              <a:rPr lang="es-MX" dirty="0" err="1" smtClean="0"/>
              <a:t>means</a:t>
            </a:r>
            <a:r>
              <a:rPr lang="es-MX" dirty="0" smtClean="0"/>
              <a:t> </a:t>
            </a:r>
            <a:r>
              <a:rPr lang="es-MX" b="1" dirty="0" err="1" smtClean="0">
                <a:solidFill>
                  <a:srgbClr val="FF0000"/>
                </a:solidFill>
              </a:rPr>
              <a:t>resampling</a:t>
            </a:r>
            <a:r>
              <a:rPr lang="es-MX" dirty="0" smtClean="0"/>
              <a:t> </a:t>
            </a:r>
            <a:r>
              <a:rPr lang="es-MX" dirty="0" err="1" smtClean="0"/>
              <a:t>to</a:t>
            </a:r>
            <a:r>
              <a:rPr lang="es-MX" dirty="0" smtClean="0"/>
              <a:t> </a:t>
            </a:r>
            <a:r>
              <a:rPr lang="es-MX" dirty="0" err="1" smtClean="0"/>
              <a:t>obtain</a:t>
            </a:r>
            <a:r>
              <a:rPr lang="es-MX" dirty="0" smtClean="0"/>
              <a:t> </a:t>
            </a:r>
            <a:r>
              <a:rPr lang="es-MX" dirty="0" err="1" smtClean="0"/>
              <a:t>estimates</a:t>
            </a:r>
            <a:r>
              <a:rPr lang="es-MX" dirty="0" smtClean="0"/>
              <a:t> of </a:t>
            </a:r>
            <a:r>
              <a:rPr lang="es-MX" dirty="0" err="1" smtClean="0"/>
              <a:t>summary</a:t>
            </a:r>
            <a:r>
              <a:rPr lang="es-MX" dirty="0" smtClean="0"/>
              <a:t> </a:t>
            </a:r>
            <a:r>
              <a:rPr lang="es-MX" dirty="0" err="1" smtClean="0"/>
              <a:t>statistics</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65</a:t>
            </a:fld>
            <a:endParaRPr lang="es-E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Bootstraping</a:t>
            </a:r>
            <a:endParaRPr lang="en-GB" dirty="0"/>
          </a:p>
        </p:txBody>
      </p:sp>
      <p:sp>
        <p:nvSpPr>
          <p:cNvPr id="3" name="2 Marcador de contenido"/>
          <p:cNvSpPr>
            <a:spLocks noGrp="1"/>
          </p:cNvSpPr>
          <p:nvPr>
            <p:ph idx="1"/>
          </p:nvPr>
        </p:nvSpPr>
        <p:spPr/>
        <p:txBody>
          <a:bodyPr/>
          <a:lstStyle/>
          <a:p>
            <a:r>
              <a:rPr lang="en-GB" dirty="0" smtClean="0"/>
              <a:t>Bootstrapping is the practice of estimating properties of an estimator (such as its variance) by measuring those properties when sampling from an approximating distribution</a:t>
            </a:r>
            <a:r>
              <a:rPr lang="en-GB" dirty="0" smtClean="0"/>
              <a:t>. </a:t>
            </a:r>
            <a:r>
              <a:rPr lang="en-GB" dirty="0" smtClean="0"/>
              <a:t>[Wikipedia: Bootstrapping_(statistics</a:t>
            </a:r>
            <a:r>
              <a:rPr lang="en-GB" dirty="0" smtClean="0"/>
              <a:t>)]</a:t>
            </a:r>
          </a:p>
          <a:p>
            <a:endParaRPr lang="es-MX" dirty="0" smtClean="0"/>
          </a:p>
          <a:p>
            <a:r>
              <a:rPr lang="es-MX" dirty="0" err="1" smtClean="0"/>
              <a:t>It</a:t>
            </a:r>
            <a:r>
              <a:rPr lang="es-MX" dirty="0" smtClean="0"/>
              <a:t> reduces </a:t>
            </a:r>
            <a:r>
              <a:rPr lang="es-MX" dirty="0" err="1" smtClean="0"/>
              <a:t>variance</a:t>
            </a:r>
            <a:r>
              <a:rPr lang="es-MX" dirty="0" smtClean="0"/>
              <a:t> and </a:t>
            </a:r>
            <a:r>
              <a:rPr lang="es-MX" dirty="0" err="1" smtClean="0"/>
              <a:t>helps</a:t>
            </a:r>
            <a:r>
              <a:rPr lang="es-MX" dirty="0" smtClean="0"/>
              <a:t> </a:t>
            </a:r>
            <a:r>
              <a:rPr lang="es-MX" dirty="0" err="1" smtClean="0"/>
              <a:t>to</a:t>
            </a:r>
            <a:r>
              <a:rPr lang="es-MX" dirty="0" smtClean="0"/>
              <a:t> </a:t>
            </a:r>
            <a:r>
              <a:rPr lang="es-MX" dirty="0" err="1" smtClean="0"/>
              <a:t>alleviate</a:t>
            </a:r>
            <a:r>
              <a:rPr lang="es-MX" dirty="0" smtClean="0"/>
              <a:t> </a:t>
            </a:r>
            <a:r>
              <a:rPr lang="es-MX" dirty="0" err="1" smtClean="0"/>
              <a:t>overfitting</a:t>
            </a:r>
            <a:r>
              <a:rPr lang="es-MX" dirty="0" smtClean="0"/>
              <a:t>.</a:t>
            </a:r>
            <a:endParaRPr lang="en-GB" dirty="0" smtClean="0"/>
          </a:p>
          <a:p>
            <a:pPr>
              <a:buNone/>
            </a:pP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66</a:t>
            </a:fld>
            <a:endParaRPr lang="es-E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Bootstraping</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67</a:t>
            </a:fld>
            <a:endParaRPr lang="es-ES"/>
          </a:p>
        </p:txBody>
      </p:sp>
      <p:pic>
        <p:nvPicPr>
          <p:cNvPr id="143362" name="Picture 2" descr="http://www.spg.tu-darmstadt.de/media/spg/pics/bootworld.jpg"/>
          <p:cNvPicPr>
            <a:picLocks noGrp="1" noChangeAspect="1" noChangeArrowheads="1"/>
          </p:cNvPicPr>
          <p:nvPr>
            <p:ph idx="1"/>
          </p:nvPr>
        </p:nvPicPr>
        <p:blipFill>
          <a:blip r:embed="rId2" cstate="print"/>
          <a:srcRect/>
          <a:stretch>
            <a:fillRect/>
          </a:stretch>
        </p:blipFill>
        <p:spPr bwMode="auto">
          <a:xfrm>
            <a:off x="1115616" y="908720"/>
            <a:ext cx="7056784" cy="4513060"/>
          </a:xfrm>
          <a:prstGeom prst="rect">
            <a:avLst/>
          </a:prstGeom>
          <a:noFill/>
        </p:spPr>
      </p:pic>
      <p:sp>
        <p:nvSpPr>
          <p:cNvPr id="8" name="7 CuadroTexto"/>
          <p:cNvSpPr txBox="1"/>
          <p:nvPr/>
        </p:nvSpPr>
        <p:spPr>
          <a:xfrm>
            <a:off x="467544" y="5517232"/>
            <a:ext cx="7776864" cy="923330"/>
          </a:xfrm>
          <a:prstGeom prst="rect">
            <a:avLst/>
          </a:prstGeom>
          <a:noFill/>
        </p:spPr>
        <p:txBody>
          <a:bodyPr wrap="square" rtlCol="0">
            <a:spAutoFit/>
          </a:bodyPr>
          <a:lstStyle/>
          <a:p>
            <a:r>
              <a:rPr lang="es-MX" dirty="0" smtClean="0"/>
              <a:t>Figure </a:t>
            </a:r>
            <a:r>
              <a:rPr lang="es-MX" dirty="0" err="1" smtClean="0"/>
              <a:t>from</a:t>
            </a:r>
            <a:r>
              <a:rPr lang="es-MX" dirty="0" smtClean="0"/>
              <a:t>: </a:t>
            </a:r>
            <a:r>
              <a:rPr lang="es-MX" dirty="0" smtClean="0"/>
              <a:t>[</a:t>
            </a:r>
            <a:r>
              <a:rPr lang="en-GB" dirty="0" smtClean="0"/>
              <a:t>http://www.spg.tu-darmstadt.de/res/researchprojects_1/bootstrapandcomputerbasedsignalprocessing_1/bootstrapandcomputerbasedsignalprocessing.en.jsp]</a:t>
            </a:r>
            <a:endParaRPr lang="en-GB"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Bootstraping</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68</a:t>
            </a:fld>
            <a:endParaRPr lang="es-ES"/>
          </a:p>
        </p:txBody>
      </p:sp>
      <p:pic>
        <p:nvPicPr>
          <p:cNvPr id="149506" name="Picture 2" descr="http://www-ssc.igpp.ucla.edu/personnel/russell/ESS265/Ch9/autoreg/boot.GIF"/>
          <p:cNvPicPr>
            <a:picLocks noGrp="1" noChangeAspect="1" noChangeArrowheads="1"/>
          </p:cNvPicPr>
          <p:nvPr>
            <p:ph idx="1"/>
          </p:nvPr>
        </p:nvPicPr>
        <p:blipFill>
          <a:blip r:embed="rId2" cstate="print"/>
          <a:srcRect/>
          <a:stretch>
            <a:fillRect/>
          </a:stretch>
        </p:blipFill>
        <p:spPr bwMode="auto">
          <a:xfrm>
            <a:off x="1714500" y="1127126"/>
            <a:ext cx="4945732" cy="4278058"/>
          </a:xfrm>
          <a:prstGeom prst="rect">
            <a:avLst/>
          </a:prstGeom>
          <a:noFill/>
        </p:spPr>
      </p:pic>
      <p:sp>
        <p:nvSpPr>
          <p:cNvPr id="8" name="7 CuadroTexto"/>
          <p:cNvSpPr txBox="1"/>
          <p:nvPr/>
        </p:nvSpPr>
        <p:spPr>
          <a:xfrm>
            <a:off x="0" y="5877272"/>
            <a:ext cx="8892480" cy="338554"/>
          </a:xfrm>
          <a:prstGeom prst="rect">
            <a:avLst/>
          </a:prstGeom>
          <a:noFill/>
        </p:spPr>
        <p:txBody>
          <a:bodyPr wrap="square" rtlCol="0">
            <a:spAutoFit/>
          </a:bodyPr>
          <a:lstStyle/>
          <a:p>
            <a:r>
              <a:rPr lang="es-MX" sz="1600" dirty="0" smtClean="0"/>
              <a:t>Figure </a:t>
            </a:r>
            <a:r>
              <a:rPr lang="es-MX" sz="1600" dirty="0" err="1" smtClean="0"/>
              <a:t>from</a:t>
            </a:r>
            <a:r>
              <a:rPr lang="es-MX" sz="1600" dirty="0" smtClean="0"/>
              <a:t>: </a:t>
            </a:r>
            <a:r>
              <a:rPr lang="es-MX" sz="1600" dirty="0" smtClean="0"/>
              <a:t>[</a:t>
            </a:r>
            <a:r>
              <a:rPr lang="en-GB" sz="1600" dirty="0" smtClean="0"/>
              <a:t>http://www-ssc.igpp.ucla.edu/personnel/russell/ESS265/Ch9/autoreg/node6.html]</a:t>
            </a:r>
            <a:endParaRPr lang="en-GB" sz="1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Bootstraping</a:t>
            </a:r>
            <a:endParaRPr lang="en-GB" dirty="0"/>
          </a:p>
        </p:txBody>
      </p:sp>
      <p:sp>
        <p:nvSpPr>
          <p:cNvPr id="3" name="2 Marcador de contenido"/>
          <p:cNvSpPr>
            <a:spLocks noGrp="1"/>
          </p:cNvSpPr>
          <p:nvPr>
            <p:ph idx="1"/>
          </p:nvPr>
        </p:nvSpPr>
        <p:spPr/>
        <p:txBody>
          <a:bodyPr/>
          <a:lstStyle/>
          <a:p>
            <a:r>
              <a:rPr lang="es-MX" dirty="0" err="1" smtClean="0"/>
              <a:t>Variants</a:t>
            </a:r>
            <a:endParaRPr lang="es-MX" dirty="0" smtClean="0"/>
          </a:p>
          <a:p>
            <a:pPr lvl="1"/>
            <a:r>
              <a:rPr lang="es-MX" dirty="0" smtClean="0"/>
              <a:t>Monte Carlo</a:t>
            </a:r>
          </a:p>
          <a:p>
            <a:pPr lvl="1"/>
            <a:r>
              <a:rPr lang="es-MX" dirty="0" err="1" smtClean="0"/>
              <a:t>Random</a:t>
            </a:r>
            <a:r>
              <a:rPr lang="es-MX" dirty="0" smtClean="0"/>
              <a:t> </a:t>
            </a:r>
            <a:r>
              <a:rPr lang="es-MX" dirty="0" err="1" smtClean="0"/>
              <a:t>Walk</a:t>
            </a:r>
            <a:endParaRPr lang="es-MX" dirty="0" smtClean="0"/>
          </a:p>
          <a:p>
            <a:pPr lvl="1"/>
            <a:r>
              <a:rPr lang="es-MX" dirty="0" err="1" smtClean="0"/>
              <a:t>Bagging</a:t>
            </a:r>
            <a:r>
              <a:rPr lang="es-MX" dirty="0" smtClean="0"/>
              <a:t> </a:t>
            </a:r>
            <a:r>
              <a:rPr lang="es-MX" dirty="0" err="1" smtClean="0"/>
              <a:t>e.g.</a:t>
            </a:r>
            <a:r>
              <a:rPr lang="es-MX" dirty="0" smtClean="0"/>
              <a:t> </a:t>
            </a:r>
            <a:r>
              <a:rPr lang="es-MX" dirty="0" err="1" smtClean="0"/>
              <a:t>aggregating</a:t>
            </a:r>
            <a:endParaRPr lang="es-MX" dirty="0" smtClean="0"/>
          </a:p>
          <a:p>
            <a:pPr lvl="1"/>
            <a:r>
              <a:rPr lang="es-MX" dirty="0" err="1" smtClean="0"/>
              <a:t>Boosting</a:t>
            </a:r>
            <a:r>
              <a:rPr lang="es-MX" dirty="0" smtClean="0"/>
              <a:t> </a:t>
            </a:r>
            <a:r>
              <a:rPr lang="es-MX" dirty="0" err="1" smtClean="0"/>
              <a:t>e.g.</a:t>
            </a:r>
            <a:r>
              <a:rPr lang="es-MX" dirty="0" smtClean="0"/>
              <a:t> ensambles</a:t>
            </a:r>
          </a:p>
          <a:p>
            <a:pPr lvl="1"/>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69</a:t>
            </a:fld>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GROUND TRUTH</a:t>
            </a:r>
            <a:endParaRPr lang="en-GB" dirty="0"/>
          </a:p>
        </p:txBody>
      </p:sp>
      <p:sp>
        <p:nvSpPr>
          <p:cNvPr id="3" name="2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9D47FA49-6789-4F23-9C3E-C57EAEE2D45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a:t>
            </a:fld>
            <a:endParaRPr lang="es-E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Regularization</a:t>
            </a:r>
            <a:endParaRPr lang="en-GB" dirty="0"/>
          </a:p>
        </p:txBody>
      </p:sp>
      <p:sp>
        <p:nvSpPr>
          <p:cNvPr id="3" name="2 Marcador de contenido"/>
          <p:cNvSpPr>
            <a:spLocks noGrp="1"/>
          </p:cNvSpPr>
          <p:nvPr>
            <p:ph idx="1"/>
          </p:nvPr>
        </p:nvSpPr>
        <p:spPr/>
        <p:txBody>
          <a:bodyPr>
            <a:normAutofit fontScale="92500" lnSpcReduction="10000"/>
          </a:bodyPr>
          <a:lstStyle/>
          <a:p>
            <a:r>
              <a:rPr lang="es-MX" dirty="0" err="1" smtClean="0"/>
              <a:t>Useful</a:t>
            </a:r>
            <a:r>
              <a:rPr lang="es-MX" dirty="0" smtClean="0"/>
              <a:t> </a:t>
            </a:r>
            <a:r>
              <a:rPr lang="es-MX" dirty="0" err="1" smtClean="0"/>
              <a:t>for</a:t>
            </a:r>
            <a:r>
              <a:rPr lang="es-MX" dirty="0" smtClean="0"/>
              <a:t>:</a:t>
            </a:r>
          </a:p>
          <a:p>
            <a:pPr lvl="1"/>
            <a:r>
              <a:rPr lang="es-MX" dirty="0" err="1" smtClean="0"/>
              <a:t>Solving</a:t>
            </a:r>
            <a:r>
              <a:rPr lang="es-MX" dirty="0" smtClean="0"/>
              <a:t> </a:t>
            </a:r>
            <a:r>
              <a:rPr lang="es-MX" dirty="0" err="1" smtClean="0"/>
              <a:t>ill-posed</a:t>
            </a:r>
            <a:r>
              <a:rPr lang="es-MX" dirty="0" smtClean="0"/>
              <a:t> </a:t>
            </a:r>
            <a:r>
              <a:rPr lang="es-MX" dirty="0" err="1" smtClean="0"/>
              <a:t>problems</a:t>
            </a:r>
            <a:endParaRPr lang="es-MX" dirty="0" smtClean="0"/>
          </a:p>
          <a:p>
            <a:pPr lvl="1"/>
            <a:r>
              <a:rPr lang="es-MX" dirty="0" err="1" smtClean="0"/>
              <a:t>Alleviating</a:t>
            </a:r>
            <a:r>
              <a:rPr lang="es-MX" dirty="0" smtClean="0"/>
              <a:t> </a:t>
            </a:r>
            <a:r>
              <a:rPr lang="es-MX" dirty="0" err="1" smtClean="0"/>
              <a:t>overpowering</a:t>
            </a:r>
            <a:r>
              <a:rPr lang="es-MX" dirty="0" smtClean="0"/>
              <a:t> (and </a:t>
            </a:r>
            <a:r>
              <a:rPr lang="es-MX" dirty="0" err="1" smtClean="0"/>
              <a:t>thus</a:t>
            </a:r>
            <a:r>
              <a:rPr lang="es-MX" dirty="0" smtClean="0"/>
              <a:t> </a:t>
            </a:r>
            <a:r>
              <a:rPr lang="es-MX" dirty="0" err="1" smtClean="0"/>
              <a:t>overfitting</a:t>
            </a:r>
            <a:r>
              <a:rPr lang="es-MX" dirty="0" smtClean="0"/>
              <a:t>)</a:t>
            </a:r>
          </a:p>
          <a:p>
            <a:pPr lvl="1"/>
            <a:r>
              <a:rPr lang="es-MX" dirty="0" err="1" smtClean="0"/>
              <a:t>Dealing</a:t>
            </a:r>
            <a:r>
              <a:rPr lang="es-MX" dirty="0" smtClean="0"/>
              <a:t> </a:t>
            </a:r>
            <a:r>
              <a:rPr lang="es-MX" dirty="0" err="1" smtClean="0"/>
              <a:t>with</a:t>
            </a:r>
            <a:r>
              <a:rPr lang="es-MX" dirty="0" smtClean="0"/>
              <a:t> </a:t>
            </a:r>
            <a:r>
              <a:rPr lang="es-MX" dirty="0" err="1" smtClean="0"/>
              <a:t>unbalanced</a:t>
            </a:r>
            <a:r>
              <a:rPr lang="es-MX" dirty="0" smtClean="0"/>
              <a:t> </a:t>
            </a:r>
            <a:r>
              <a:rPr lang="es-MX" dirty="0" err="1" smtClean="0"/>
              <a:t>problems</a:t>
            </a:r>
            <a:endParaRPr lang="es-MX" dirty="0" smtClean="0"/>
          </a:p>
          <a:p>
            <a:endParaRPr lang="es-MX" dirty="0" smtClean="0"/>
          </a:p>
          <a:p>
            <a:r>
              <a:rPr lang="es-MX" dirty="0" err="1" smtClean="0"/>
              <a:t>Variants</a:t>
            </a:r>
            <a:endParaRPr lang="es-MX" dirty="0" smtClean="0"/>
          </a:p>
          <a:p>
            <a:pPr lvl="1"/>
            <a:r>
              <a:rPr lang="es-MX" dirty="0" err="1" smtClean="0"/>
              <a:t>Analytical</a:t>
            </a:r>
            <a:r>
              <a:rPr lang="es-MX" dirty="0" smtClean="0"/>
              <a:t>; </a:t>
            </a:r>
            <a:r>
              <a:rPr lang="es-MX" dirty="0" err="1" smtClean="0"/>
              <a:t>e.g.</a:t>
            </a:r>
            <a:r>
              <a:rPr lang="es-MX" dirty="0" smtClean="0"/>
              <a:t> </a:t>
            </a:r>
            <a:r>
              <a:rPr lang="es-MX" dirty="0" err="1" smtClean="0"/>
              <a:t>Tikhonov</a:t>
            </a:r>
            <a:r>
              <a:rPr lang="es-MX" dirty="0" smtClean="0"/>
              <a:t> </a:t>
            </a:r>
            <a:r>
              <a:rPr lang="es-MX" dirty="0" err="1" smtClean="0"/>
              <a:t>regularization</a:t>
            </a:r>
            <a:endParaRPr lang="es-MX" dirty="0" smtClean="0"/>
          </a:p>
          <a:p>
            <a:pPr lvl="1"/>
            <a:r>
              <a:rPr lang="es-MX" dirty="0" err="1" smtClean="0"/>
              <a:t>Algorithmical</a:t>
            </a:r>
            <a:r>
              <a:rPr lang="es-MX" dirty="0" smtClean="0"/>
              <a:t>: </a:t>
            </a:r>
            <a:r>
              <a:rPr lang="es-MX" dirty="0" err="1" smtClean="0"/>
              <a:t>e.g.</a:t>
            </a:r>
            <a:r>
              <a:rPr lang="es-MX" dirty="0" smtClean="0"/>
              <a:t> </a:t>
            </a:r>
            <a:r>
              <a:rPr lang="es-MX" dirty="0" err="1" smtClean="0"/>
              <a:t>Levenberg–Marquardt</a:t>
            </a:r>
            <a:r>
              <a:rPr lang="es-MX" dirty="0" smtClean="0"/>
              <a:t> </a:t>
            </a:r>
            <a:r>
              <a:rPr lang="es-MX" dirty="0" err="1" smtClean="0"/>
              <a:t>algorithm</a:t>
            </a:r>
            <a:endParaRPr lang="es-MX" dirty="0" smtClean="0"/>
          </a:p>
          <a:p>
            <a:pPr lvl="1"/>
            <a:r>
              <a:rPr lang="es-MX" dirty="0" err="1" smtClean="0"/>
              <a:t>Stochastic</a:t>
            </a:r>
            <a:r>
              <a:rPr lang="es-MX" dirty="0" smtClean="0"/>
              <a:t>: </a:t>
            </a:r>
            <a:r>
              <a:rPr lang="es-MX" dirty="0" err="1" smtClean="0"/>
              <a:t>e.g.</a:t>
            </a:r>
            <a:r>
              <a:rPr lang="es-MX" dirty="0" smtClean="0"/>
              <a:t> </a:t>
            </a:r>
            <a:r>
              <a:rPr lang="es-MX" dirty="0" err="1" smtClean="0">
                <a:solidFill>
                  <a:srgbClr val="FF0000"/>
                </a:solidFill>
              </a:rPr>
              <a:t>synthetic</a:t>
            </a:r>
            <a:r>
              <a:rPr lang="es-MX" dirty="0" smtClean="0">
                <a:solidFill>
                  <a:srgbClr val="FF0000"/>
                </a:solidFill>
              </a:rPr>
              <a:t> </a:t>
            </a:r>
            <a:r>
              <a:rPr lang="es-MX" dirty="0" err="1" smtClean="0">
                <a:solidFill>
                  <a:srgbClr val="FF0000"/>
                </a:solidFill>
              </a:rPr>
              <a:t>resampling</a:t>
            </a:r>
            <a:r>
              <a:rPr lang="es-MX" dirty="0" smtClean="0"/>
              <a:t> </a:t>
            </a:r>
            <a:r>
              <a:rPr lang="es-MX" dirty="0" err="1" smtClean="0"/>
              <a:t>an</a:t>
            </a:r>
            <a:r>
              <a:rPr lang="es-MX" dirty="0" smtClean="0"/>
              <a:t> </a:t>
            </a:r>
            <a:r>
              <a:rPr lang="es-MX" dirty="0" err="1" smtClean="0"/>
              <a:t>assumed</a:t>
            </a:r>
            <a:r>
              <a:rPr lang="es-MX" dirty="0" smtClean="0"/>
              <a:t> </a:t>
            </a:r>
            <a:r>
              <a:rPr lang="es-MX" dirty="0" err="1" smtClean="0"/>
              <a:t>distribution</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25/08/2014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70</a:t>
            </a:fld>
            <a:endParaRPr lang="es-E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Synthetic</a:t>
            </a:r>
            <a:r>
              <a:rPr lang="es-MX" dirty="0" smtClean="0"/>
              <a:t> </a:t>
            </a:r>
            <a:r>
              <a:rPr lang="es-MX" dirty="0" err="1" smtClean="0"/>
              <a:t>resampling</a:t>
            </a:r>
            <a:endParaRPr lang="en-GB" dirty="0"/>
          </a:p>
        </p:txBody>
      </p:sp>
      <p:sp>
        <p:nvSpPr>
          <p:cNvPr id="3" name="2 Marcador de contenido"/>
          <p:cNvSpPr>
            <a:spLocks noGrp="1"/>
          </p:cNvSpPr>
          <p:nvPr>
            <p:ph idx="1"/>
          </p:nvPr>
        </p:nvSpPr>
        <p:spPr/>
        <p:txBody>
          <a:bodyPr/>
          <a:lstStyle/>
          <a:p>
            <a:r>
              <a:rPr lang="es-MX" dirty="0" err="1" smtClean="0"/>
              <a:t>Synthetic</a:t>
            </a:r>
            <a:r>
              <a:rPr lang="es-MX" dirty="0" smtClean="0"/>
              <a:t> </a:t>
            </a:r>
            <a:r>
              <a:rPr lang="es-MX" dirty="0" err="1" smtClean="0"/>
              <a:t>resampling</a:t>
            </a:r>
            <a:r>
              <a:rPr lang="es-MX" dirty="0" smtClean="0"/>
              <a:t> </a:t>
            </a:r>
            <a:r>
              <a:rPr lang="es-MX" dirty="0" err="1" smtClean="0"/>
              <a:t>implys</a:t>
            </a:r>
            <a:r>
              <a:rPr lang="es-MX" dirty="0" smtClean="0"/>
              <a:t> </a:t>
            </a:r>
            <a:r>
              <a:rPr lang="es-MX" dirty="0" err="1" smtClean="0"/>
              <a:t>generating</a:t>
            </a:r>
            <a:r>
              <a:rPr lang="es-MX" dirty="0" smtClean="0"/>
              <a:t> new </a:t>
            </a:r>
            <a:r>
              <a:rPr lang="es-MX" dirty="0" err="1" smtClean="0"/>
              <a:t>observations</a:t>
            </a:r>
            <a:r>
              <a:rPr lang="es-MX" dirty="0" smtClean="0"/>
              <a:t> (</a:t>
            </a:r>
            <a:r>
              <a:rPr lang="es-MX" dirty="0" err="1" smtClean="0"/>
              <a:t>not</a:t>
            </a:r>
            <a:r>
              <a:rPr lang="es-MX" dirty="0" smtClean="0"/>
              <a:t> </a:t>
            </a:r>
            <a:r>
              <a:rPr lang="es-MX" dirty="0" err="1" smtClean="0"/>
              <a:t>acquiring</a:t>
            </a:r>
            <a:r>
              <a:rPr lang="es-MX" dirty="0" smtClean="0"/>
              <a:t> </a:t>
            </a:r>
            <a:r>
              <a:rPr lang="es-MX" dirty="0" err="1" smtClean="0"/>
              <a:t>them</a:t>
            </a:r>
            <a:r>
              <a:rPr lang="es-MX" dirty="0" smtClean="0"/>
              <a:t>!)</a:t>
            </a:r>
          </a:p>
          <a:p>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25/08/2014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71</a:t>
            </a:fld>
            <a:endParaRPr lang="es-ES"/>
          </a:p>
        </p:txBody>
      </p:sp>
      <p:pic>
        <p:nvPicPr>
          <p:cNvPr id="150530" name="Picture 2"/>
          <p:cNvPicPr>
            <a:picLocks noChangeAspect="1" noChangeArrowheads="1"/>
          </p:cNvPicPr>
          <p:nvPr/>
        </p:nvPicPr>
        <p:blipFill>
          <a:blip r:embed="rId2" cstate="print"/>
          <a:srcRect/>
          <a:stretch>
            <a:fillRect/>
          </a:stretch>
        </p:blipFill>
        <p:spPr bwMode="auto">
          <a:xfrm>
            <a:off x="1259633" y="2324428"/>
            <a:ext cx="5256584" cy="3917895"/>
          </a:xfrm>
          <a:prstGeom prst="rect">
            <a:avLst/>
          </a:prstGeom>
          <a:noFill/>
          <a:ln w="9525">
            <a:noFill/>
            <a:miter lim="800000"/>
            <a:headEnd/>
            <a:tailEnd/>
          </a:ln>
        </p:spPr>
      </p:pic>
      <p:sp>
        <p:nvSpPr>
          <p:cNvPr id="8" name="7 CuadroTexto"/>
          <p:cNvSpPr txBox="1"/>
          <p:nvPr/>
        </p:nvSpPr>
        <p:spPr>
          <a:xfrm>
            <a:off x="4535488" y="6093296"/>
            <a:ext cx="4608512" cy="338554"/>
          </a:xfrm>
          <a:prstGeom prst="rect">
            <a:avLst/>
          </a:prstGeom>
          <a:noFill/>
        </p:spPr>
        <p:txBody>
          <a:bodyPr wrap="square" rtlCol="0">
            <a:spAutoFit/>
          </a:bodyPr>
          <a:lstStyle/>
          <a:p>
            <a:r>
              <a:rPr lang="es-MX" sz="1600" dirty="0" smtClean="0"/>
              <a:t>Figure </a:t>
            </a:r>
            <a:r>
              <a:rPr lang="es-MX" sz="1600" dirty="0" err="1" smtClean="0"/>
              <a:t>from</a:t>
            </a:r>
            <a:r>
              <a:rPr lang="es-MX" sz="1600" dirty="0" smtClean="0"/>
              <a:t>: </a:t>
            </a:r>
            <a:r>
              <a:rPr lang="es-MX" sz="1600" dirty="0" smtClean="0"/>
              <a:t>[</a:t>
            </a:r>
            <a:r>
              <a:rPr lang="en-GB" sz="1600" dirty="0" err="1" smtClean="0"/>
              <a:t>Osan</a:t>
            </a:r>
            <a:r>
              <a:rPr lang="en-GB" sz="1600" dirty="0" smtClean="0"/>
              <a:t>, R. (2007), </a:t>
            </a:r>
            <a:r>
              <a:rPr lang="en-GB" sz="1600" dirty="0" err="1" smtClean="0"/>
              <a:t>PlOS</a:t>
            </a:r>
            <a:r>
              <a:rPr lang="en-GB" sz="1600" dirty="0" smtClean="0"/>
              <a:t> ONE, 2(5):e404]</a:t>
            </a:r>
            <a:endParaRPr lang="en-GB" sz="16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Synthetic</a:t>
            </a:r>
            <a:r>
              <a:rPr lang="es-MX" dirty="0" smtClean="0"/>
              <a:t> </a:t>
            </a:r>
            <a:r>
              <a:rPr lang="es-MX" dirty="0" err="1" smtClean="0"/>
              <a:t>resampling</a:t>
            </a:r>
            <a:endParaRPr lang="en-GB" dirty="0"/>
          </a:p>
        </p:txBody>
      </p:sp>
      <p:sp>
        <p:nvSpPr>
          <p:cNvPr id="3" name="2 Marcador de contenido"/>
          <p:cNvSpPr>
            <a:spLocks noGrp="1"/>
          </p:cNvSpPr>
          <p:nvPr>
            <p:ph idx="1"/>
          </p:nvPr>
        </p:nvSpPr>
        <p:spPr/>
        <p:txBody>
          <a:bodyPr>
            <a:normAutofit fontScale="85000" lnSpcReduction="20000"/>
          </a:bodyPr>
          <a:lstStyle/>
          <a:p>
            <a:r>
              <a:rPr lang="es-MX" dirty="0" err="1" smtClean="0"/>
              <a:t>Synthetic</a:t>
            </a:r>
            <a:r>
              <a:rPr lang="es-MX" dirty="0" smtClean="0"/>
              <a:t> </a:t>
            </a:r>
            <a:r>
              <a:rPr lang="es-MX" dirty="0" err="1" smtClean="0"/>
              <a:t>resampling</a:t>
            </a:r>
            <a:r>
              <a:rPr lang="es-MX" dirty="0" smtClean="0"/>
              <a:t> </a:t>
            </a:r>
            <a:r>
              <a:rPr lang="es-MX" dirty="0" err="1" smtClean="0"/>
              <a:t>itself</a:t>
            </a:r>
            <a:r>
              <a:rPr lang="es-MX" dirty="0" smtClean="0"/>
              <a:t> has </a:t>
            </a:r>
            <a:r>
              <a:rPr lang="es-MX" dirty="0" err="1" smtClean="0"/>
              <a:t>several</a:t>
            </a:r>
            <a:r>
              <a:rPr lang="es-MX" dirty="0" smtClean="0"/>
              <a:t> </a:t>
            </a:r>
            <a:r>
              <a:rPr lang="es-MX" dirty="0" err="1" smtClean="0"/>
              <a:t>variants</a:t>
            </a:r>
            <a:r>
              <a:rPr lang="es-MX" dirty="0" smtClean="0"/>
              <a:t>:</a:t>
            </a:r>
          </a:p>
          <a:p>
            <a:pPr lvl="1"/>
            <a:r>
              <a:rPr lang="es-MX" dirty="0" err="1" smtClean="0"/>
              <a:t>Jackknifing</a:t>
            </a:r>
            <a:r>
              <a:rPr lang="es-MX" dirty="0" smtClean="0"/>
              <a:t> (</a:t>
            </a:r>
            <a:r>
              <a:rPr lang="es-MX" dirty="0" err="1" smtClean="0"/>
              <a:t>e.g.</a:t>
            </a:r>
            <a:r>
              <a:rPr lang="es-MX" dirty="0" smtClean="0"/>
              <a:t> </a:t>
            </a:r>
            <a:r>
              <a:rPr lang="es-MX" dirty="0" err="1" smtClean="0"/>
              <a:t>aggregating</a:t>
            </a:r>
            <a:r>
              <a:rPr lang="es-MX" dirty="0" smtClean="0"/>
              <a:t> N-1 </a:t>
            </a:r>
            <a:r>
              <a:rPr lang="es-MX" dirty="0" err="1" smtClean="0"/>
              <a:t>estimates</a:t>
            </a:r>
            <a:r>
              <a:rPr lang="es-MX" dirty="0" smtClean="0"/>
              <a:t> of </a:t>
            </a:r>
            <a:r>
              <a:rPr lang="es-MX" dirty="0" err="1" smtClean="0"/>
              <a:t>an</a:t>
            </a:r>
            <a:r>
              <a:rPr lang="es-MX" dirty="0" smtClean="0"/>
              <a:t> </a:t>
            </a:r>
            <a:r>
              <a:rPr lang="es-MX" dirty="0" err="1" smtClean="0"/>
              <a:t>statistics</a:t>
            </a:r>
            <a:r>
              <a:rPr lang="es-MX" dirty="0" smtClean="0"/>
              <a:t> </a:t>
            </a:r>
            <a:r>
              <a:rPr lang="es-MX" dirty="0" err="1" smtClean="0"/>
              <a:t>given</a:t>
            </a:r>
            <a:r>
              <a:rPr lang="es-MX" dirty="0" smtClean="0"/>
              <a:t> a </a:t>
            </a:r>
            <a:r>
              <a:rPr lang="es-MX" dirty="0" err="1" smtClean="0"/>
              <a:t>sample</a:t>
            </a:r>
            <a:r>
              <a:rPr lang="es-MX" dirty="0" smtClean="0"/>
              <a:t> </a:t>
            </a:r>
            <a:r>
              <a:rPr lang="es-MX" dirty="0" err="1" smtClean="0"/>
              <a:t>sized</a:t>
            </a:r>
            <a:r>
              <a:rPr lang="es-MX" dirty="0" smtClean="0"/>
              <a:t> N)</a:t>
            </a:r>
          </a:p>
          <a:p>
            <a:pPr lvl="2"/>
            <a:r>
              <a:rPr lang="es-MX" dirty="0" err="1" smtClean="0"/>
              <a:t>Particularly</a:t>
            </a:r>
            <a:r>
              <a:rPr lang="es-MX" dirty="0" smtClean="0"/>
              <a:t> </a:t>
            </a:r>
            <a:r>
              <a:rPr lang="es-MX" dirty="0" err="1" smtClean="0"/>
              <a:t>useful</a:t>
            </a:r>
            <a:r>
              <a:rPr lang="es-MX" dirty="0" smtClean="0"/>
              <a:t> </a:t>
            </a:r>
            <a:r>
              <a:rPr lang="es-MX" dirty="0" err="1" smtClean="0"/>
              <a:t>for</a:t>
            </a:r>
            <a:r>
              <a:rPr lang="es-MX" dirty="0" smtClean="0"/>
              <a:t> </a:t>
            </a:r>
            <a:r>
              <a:rPr lang="es-MX" dirty="0" err="1" smtClean="0"/>
              <a:t>estimating</a:t>
            </a:r>
            <a:r>
              <a:rPr lang="es-MX" dirty="0" smtClean="0"/>
              <a:t> </a:t>
            </a:r>
            <a:r>
              <a:rPr lang="es-MX" dirty="0" err="1" smtClean="0"/>
              <a:t>variance</a:t>
            </a:r>
            <a:r>
              <a:rPr lang="es-MX" dirty="0" smtClean="0"/>
              <a:t> and </a:t>
            </a:r>
            <a:r>
              <a:rPr lang="es-MX" dirty="0" err="1" smtClean="0"/>
              <a:t>bias</a:t>
            </a:r>
            <a:endParaRPr lang="es-MX" dirty="0" smtClean="0"/>
          </a:p>
          <a:p>
            <a:pPr lvl="2"/>
            <a:r>
              <a:rPr lang="es-MX" dirty="0" err="1" smtClean="0"/>
              <a:t>Very</a:t>
            </a:r>
            <a:r>
              <a:rPr lang="es-MX" dirty="0" smtClean="0"/>
              <a:t> </a:t>
            </a:r>
            <a:r>
              <a:rPr lang="es-MX" dirty="0" err="1" smtClean="0"/>
              <a:t>close</a:t>
            </a:r>
            <a:r>
              <a:rPr lang="es-MX" dirty="0" smtClean="0"/>
              <a:t> </a:t>
            </a:r>
            <a:r>
              <a:rPr lang="es-MX" dirty="0" err="1" smtClean="0"/>
              <a:t>to</a:t>
            </a:r>
            <a:r>
              <a:rPr lang="es-MX" dirty="0" smtClean="0"/>
              <a:t> </a:t>
            </a:r>
            <a:r>
              <a:rPr lang="es-MX" dirty="0" err="1" smtClean="0"/>
              <a:t>bootstraping</a:t>
            </a:r>
            <a:r>
              <a:rPr lang="es-MX" dirty="0" smtClean="0"/>
              <a:t>.</a:t>
            </a:r>
          </a:p>
          <a:p>
            <a:pPr lvl="1"/>
            <a:r>
              <a:rPr lang="es-MX" dirty="0" err="1" smtClean="0"/>
              <a:t>Permutations</a:t>
            </a:r>
            <a:r>
              <a:rPr lang="es-MX" dirty="0" smtClean="0"/>
              <a:t> </a:t>
            </a:r>
            <a:r>
              <a:rPr lang="es-MX" dirty="0" err="1" smtClean="0"/>
              <a:t>a.k.a.</a:t>
            </a:r>
            <a:r>
              <a:rPr lang="es-MX" dirty="0" smtClean="0"/>
              <a:t> re-</a:t>
            </a:r>
            <a:r>
              <a:rPr lang="es-MX" dirty="0" err="1" smtClean="0"/>
              <a:t>randomization</a:t>
            </a:r>
            <a:endParaRPr lang="es-MX" dirty="0" smtClean="0"/>
          </a:p>
          <a:p>
            <a:pPr lvl="1"/>
            <a:r>
              <a:rPr lang="es-MX" dirty="0" err="1" smtClean="0"/>
              <a:t>Oversampling</a:t>
            </a:r>
            <a:endParaRPr lang="es-MX" dirty="0" smtClean="0"/>
          </a:p>
          <a:p>
            <a:pPr lvl="2"/>
            <a:r>
              <a:rPr lang="en-GB" dirty="0" smtClean="0"/>
              <a:t>SMOTE: Synthetic Minority Over-sampling </a:t>
            </a:r>
            <a:r>
              <a:rPr lang="en-GB" dirty="0" err="1" smtClean="0"/>
              <a:t>TEchnique</a:t>
            </a:r>
            <a:endParaRPr lang="es-MX" dirty="0" smtClean="0"/>
          </a:p>
          <a:p>
            <a:pPr lvl="1"/>
            <a:r>
              <a:rPr lang="es-MX" dirty="0" err="1" smtClean="0"/>
              <a:t>Undersampling</a:t>
            </a:r>
            <a:endParaRPr lang="es-MX" dirty="0" smtClean="0"/>
          </a:p>
          <a:p>
            <a:pPr lvl="1"/>
            <a:endParaRPr lang="es-MX" dirty="0" smtClean="0"/>
          </a:p>
          <a:p>
            <a:endParaRPr lang="es-MX" dirty="0" smtClean="0"/>
          </a:p>
          <a:p>
            <a:r>
              <a:rPr lang="es-MX" dirty="0" err="1" smtClean="0">
                <a:solidFill>
                  <a:schemeClr val="accent1"/>
                </a:solidFill>
              </a:rPr>
              <a:t>Beware</a:t>
            </a:r>
            <a:r>
              <a:rPr lang="es-MX" dirty="0" smtClean="0">
                <a:solidFill>
                  <a:schemeClr val="accent1"/>
                </a:solidFill>
              </a:rPr>
              <a:t>!</a:t>
            </a:r>
            <a:r>
              <a:rPr lang="es-MX" dirty="0" smtClean="0"/>
              <a:t> </a:t>
            </a:r>
            <a:r>
              <a:rPr lang="es-MX" dirty="0" err="1" smtClean="0"/>
              <a:t>Unfortunately</a:t>
            </a:r>
            <a:r>
              <a:rPr lang="es-MX" dirty="0" smtClean="0"/>
              <a:t>, more </a:t>
            </a:r>
            <a:r>
              <a:rPr lang="es-MX" dirty="0" err="1" smtClean="0"/>
              <a:t>often</a:t>
            </a:r>
            <a:r>
              <a:rPr lang="es-MX" dirty="0" smtClean="0"/>
              <a:t> </a:t>
            </a:r>
            <a:r>
              <a:rPr lang="es-MX" dirty="0" err="1" smtClean="0"/>
              <a:t>than</a:t>
            </a:r>
            <a:r>
              <a:rPr lang="es-MX" dirty="0" smtClean="0"/>
              <a:t> </a:t>
            </a:r>
            <a:r>
              <a:rPr lang="es-MX" dirty="0" err="1" smtClean="0"/>
              <a:t>not</a:t>
            </a:r>
            <a:r>
              <a:rPr lang="es-MX" dirty="0" smtClean="0"/>
              <a:t>, </a:t>
            </a:r>
            <a:r>
              <a:rPr lang="es-MX" i="1" dirty="0" err="1" smtClean="0">
                <a:solidFill>
                  <a:srgbClr val="00B050"/>
                </a:solidFill>
              </a:rPr>
              <a:t>synthetic</a:t>
            </a:r>
            <a:r>
              <a:rPr lang="es-MX" i="1" dirty="0" smtClean="0">
                <a:solidFill>
                  <a:srgbClr val="00B050"/>
                </a:solidFill>
              </a:rPr>
              <a:t> </a:t>
            </a:r>
            <a:r>
              <a:rPr lang="es-MX" i="1" dirty="0" err="1" smtClean="0">
                <a:solidFill>
                  <a:srgbClr val="00B050"/>
                </a:solidFill>
              </a:rPr>
              <a:t>resampling</a:t>
            </a:r>
            <a:r>
              <a:rPr lang="es-MX" dirty="0" smtClean="0"/>
              <a:t> in CS </a:t>
            </a:r>
            <a:r>
              <a:rPr lang="es-MX" dirty="0" err="1" smtClean="0"/>
              <a:t>is</a:t>
            </a:r>
            <a:r>
              <a:rPr lang="es-MX" dirty="0" smtClean="0"/>
              <a:t> </a:t>
            </a:r>
            <a:r>
              <a:rPr lang="es-MX" dirty="0" err="1" smtClean="0"/>
              <a:t>simply</a:t>
            </a:r>
            <a:r>
              <a:rPr lang="es-MX" dirty="0" smtClean="0"/>
              <a:t> </a:t>
            </a:r>
            <a:r>
              <a:rPr lang="es-MX" dirty="0" err="1" smtClean="0"/>
              <a:t>referred</a:t>
            </a:r>
            <a:r>
              <a:rPr lang="es-MX" dirty="0" smtClean="0"/>
              <a:t> </a:t>
            </a:r>
            <a:r>
              <a:rPr lang="es-MX" dirty="0" err="1" smtClean="0"/>
              <a:t>to</a:t>
            </a:r>
            <a:r>
              <a:rPr lang="es-MX" dirty="0" smtClean="0"/>
              <a:t> as </a:t>
            </a:r>
            <a:r>
              <a:rPr lang="es-MX" i="1" dirty="0" err="1" smtClean="0">
                <a:solidFill>
                  <a:srgbClr val="00B050"/>
                </a:solidFill>
              </a:rPr>
              <a:t>resampling</a:t>
            </a:r>
            <a:r>
              <a:rPr lang="es-MX" dirty="0" smtClean="0"/>
              <a:t>, </a:t>
            </a:r>
            <a:r>
              <a:rPr lang="es-MX" dirty="0" err="1" smtClean="0"/>
              <a:t>which</a:t>
            </a:r>
            <a:r>
              <a:rPr lang="es-MX" dirty="0" smtClean="0"/>
              <a:t> of </a:t>
            </a:r>
            <a:r>
              <a:rPr lang="es-MX" dirty="0" err="1" smtClean="0"/>
              <a:t>course</a:t>
            </a:r>
            <a:r>
              <a:rPr lang="es-MX" dirty="0" smtClean="0"/>
              <a:t> </a:t>
            </a:r>
            <a:r>
              <a:rPr lang="es-MX" dirty="0" err="1" smtClean="0"/>
              <a:t>is</a:t>
            </a:r>
            <a:r>
              <a:rPr lang="es-MX" dirty="0" smtClean="0"/>
              <a:t> </a:t>
            </a:r>
            <a:r>
              <a:rPr lang="es-MX" dirty="0" err="1" smtClean="0"/>
              <a:t>ambiguous</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25/08/2014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72</a:t>
            </a:fld>
            <a:endParaRPr lang="es-E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Hypothesis</a:t>
            </a:r>
            <a:r>
              <a:rPr lang="es-MX" dirty="0" smtClean="0"/>
              <a:t> </a:t>
            </a:r>
            <a:r>
              <a:rPr lang="es-MX" dirty="0" err="1" smtClean="0"/>
              <a:t>testing</a:t>
            </a:r>
            <a:endParaRPr lang="en-GB" dirty="0"/>
          </a:p>
        </p:txBody>
      </p:sp>
      <p:sp>
        <p:nvSpPr>
          <p:cNvPr id="3" name="2 Subtítulo"/>
          <p:cNvSpPr>
            <a:spLocks noGrp="1"/>
          </p:cNvSpPr>
          <p:nvPr>
            <p:ph type="body" idx="1"/>
          </p:nvPr>
        </p:nvSpPr>
        <p:spPr/>
        <p:txBody>
          <a:bodyPr>
            <a:normAutofit/>
          </a:bodyPr>
          <a:lstStyle/>
          <a:p>
            <a:endParaRPr lang="es-MX"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Statistical</a:t>
            </a:r>
            <a:r>
              <a:rPr lang="es-MX" dirty="0" smtClean="0"/>
              <a:t> </a:t>
            </a:r>
            <a:r>
              <a:rPr lang="es-MX" dirty="0" err="1" smtClean="0"/>
              <a:t>Significance</a:t>
            </a:r>
            <a:endParaRPr lang="en-GB" dirty="0"/>
          </a:p>
        </p:txBody>
      </p:sp>
      <p:sp>
        <p:nvSpPr>
          <p:cNvPr id="3" name="2 Marcador de contenido"/>
          <p:cNvSpPr>
            <a:spLocks noGrp="1"/>
          </p:cNvSpPr>
          <p:nvPr>
            <p:ph idx="1"/>
          </p:nvPr>
        </p:nvSpPr>
        <p:spPr/>
        <p:txBody>
          <a:bodyPr>
            <a:normAutofit fontScale="92500" lnSpcReduction="20000"/>
          </a:bodyPr>
          <a:lstStyle/>
          <a:p>
            <a:r>
              <a:rPr lang="es-MX" dirty="0" smtClean="0"/>
              <a:t>“</a:t>
            </a:r>
            <a:r>
              <a:rPr lang="en-GB" dirty="0" smtClean="0"/>
              <a:t>The statistical significance of a result is the </a:t>
            </a:r>
            <a:r>
              <a:rPr lang="en-GB" b="1" dirty="0" smtClean="0">
                <a:solidFill>
                  <a:srgbClr val="0099FF"/>
                </a:solidFill>
              </a:rPr>
              <a:t>probability that the observed relationship</a:t>
            </a:r>
            <a:r>
              <a:rPr lang="en-GB" dirty="0" smtClean="0"/>
              <a:t> (e.g., between variables) </a:t>
            </a:r>
            <a:r>
              <a:rPr lang="en-GB" b="1" dirty="0" smtClean="0">
                <a:solidFill>
                  <a:srgbClr val="0099FF"/>
                </a:solidFill>
              </a:rPr>
              <a:t>or</a:t>
            </a:r>
            <a:r>
              <a:rPr lang="en-GB" dirty="0" smtClean="0"/>
              <a:t> a </a:t>
            </a:r>
            <a:r>
              <a:rPr lang="en-GB" b="1" dirty="0" smtClean="0">
                <a:solidFill>
                  <a:srgbClr val="0099FF"/>
                </a:solidFill>
              </a:rPr>
              <a:t>difference</a:t>
            </a:r>
            <a:r>
              <a:rPr lang="en-GB" dirty="0" smtClean="0"/>
              <a:t> (e.g., between means) in a sample </a:t>
            </a:r>
            <a:r>
              <a:rPr lang="en-GB" b="1" dirty="0" smtClean="0">
                <a:solidFill>
                  <a:srgbClr val="0099FF"/>
                </a:solidFill>
              </a:rPr>
              <a:t>occurred by pure chance</a:t>
            </a:r>
            <a:r>
              <a:rPr lang="en-GB" dirty="0" smtClean="0"/>
              <a:t> ("luck of the draw"), </a:t>
            </a:r>
            <a:r>
              <a:rPr lang="en-GB" dirty="0" smtClean="0">
                <a:solidFill>
                  <a:srgbClr val="0099FF"/>
                </a:solidFill>
              </a:rPr>
              <a:t>and that</a:t>
            </a:r>
            <a:r>
              <a:rPr lang="en-GB" dirty="0" smtClean="0"/>
              <a:t> in the population from which the sample was drawn, </a:t>
            </a:r>
            <a:r>
              <a:rPr lang="en-GB" dirty="0" smtClean="0">
                <a:solidFill>
                  <a:srgbClr val="0099FF"/>
                </a:solidFill>
              </a:rPr>
              <a:t>no such relationship or differences exist</a:t>
            </a:r>
            <a:r>
              <a:rPr lang="en-GB" dirty="0" smtClean="0"/>
              <a:t>. [...] the statistical significance of a result tells us something about the degree to which the result is "true" (in the sense of being "representative of the population").” [http://www.statsoft.com/textbook/elementary-statistics-concepts/]</a:t>
            </a:r>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The</a:t>
            </a:r>
            <a:r>
              <a:rPr lang="es-MX" dirty="0" smtClean="0"/>
              <a:t> (in)</a:t>
            </a:r>
            <a:r>
              <a:rPr lang="es-MX" dirty="0" err="1" smtClean="0"/>
              <a:t>famous</a:t>
            </a:r>
            <a:r>
              <a:rPr lang="es-MX" dirty="0" smtClean="0"/>
              <a:t> p-</a:t>
            </a:r>
            <a:r>
              <a:rPr lang="es-MX" dirty="0" err="1" smtClean="0"/>
              <a:t>value</a:t>
            </a:r>
            <a:endParaRPr lang="en-GB" dirty="0"/>
          </a:p>
        </p:txBody>
      </p:sp>
      <p:sp>
        <p:nvSpPr>
          <p:cNvPr id="3" name="2 Marcador de contenido"/>
          <p:cNvSpPr>
            <a:spLocks noGrp="1"/>
          </p:cNvSpPr>
          <p:nvPr>
            <p:ph idx="1"/>
          </p:nvPr>
        </p:nvSpPr>
        <p:spPr/>
        <p:txBody>
          <a:bodyPr>
            <a:normAutofit fontScale="62500" lnSpcReduction="20000"/>
          </a:bodyPr>
          <a:lstStyle/>
          <a:p>
            <a:r>
              <a:rPr lang="en-GB" dirty="0" smtClean="0">
                <a:solidFill>
                  <a:srgbClr val="0099FF"/>
                </a:solidFill>
              </a:rPr>
              <a:t>The </a:t>
            </a:r>
            <a:r>
              <a:rPr lang="en-GB" i="1" dirty="0" smtClean="0">
                <a:solidFill>
                  <a:srgbClr val="0099FF"/>
                </a:solidFill>
              </a:rPr>
              <a:t>p</a:t>
            </a:r>
            <a:r>
              <a:rPr lang="en-GB" dirty="0" smtClean="0">
                <a:solidFill>
                  <a:srgbClr val="0099FF"/>
                </a:solidFill>
              </a:rPr>
              <a:t>-value represents the probability of error that is involved in accepting our observed result as valid</a:t>
            </a:r>
          </a:p>
          <a:p>
            <a:endParaRPr lang="en-GB" dirty="0" smtClean="0"/>
          </a:p>
          <a:p>
            <a:r>
              <a:rPr lang="en-GB" dirty="0" smtClean="0"/>
              <a:t>p-values enable the recognition of any statistically noteworthy findings. The smaller the p-value, the less plausible is the null hypothesis that there is no difference between the treatment groups [DuPrelJB2009]</a:t>
            </a:r>
            <a:endParaRPr lang="es-MX" dirty="0" smtClean="0"/>
          </a:p>
          <a:p>
            <a:endParaRPr lang="en-GB" dirty="0" smtClean="0"/>
          </a:p>
          <a:p>
            <a:r>
              <a:rPr lang="en-GB" dirty="0" smtClean="0"/>
              <a:t>“The </a:t>
            </a:r>
            <a:r>
              <a:rPr lang="en-GB" i="1" dirty="0" smtClean="0"/>
              <a:t>p</a:t>
            </a:r>
            <a:r>
              <a:rPr lang="en-GB" dirty="0" smtClean="0"/>
              <a:t>-value represents a decreasing index of the reliability of a result [...]. The higher the p-value, the less we can believe that the observed relation between variables in the sample is a reliable indicator of the relation between the respective variables in the population.” [http://www.statsoft.com/textbook/elementary-statistics-concepts/]</a:t>
            </a:r>
          </a:p>
          <a:p>
            <a:endParaRPr lang="es-MX" dirty="0" smtClean="0"/>
          </a:p>
          <a:p>
            <a:r>
              <a:rPr lang="es-MX" b="1" dirty="0" smtClean="0">
                <a:solidFill>
                  <a:srgbClr val="FF0000"/>
                </a:solidFill>
              </a:rPr>
              <a:t>NOTHING CAN BE CONCLUDED ON THE STRENGH OF THE EFFECT!!!</a:t>
            </a:r>
          </a:p>
          <a:p>
            <a:pPr lvl="1"/>
            <a:r>
              <a:rPr lang="es-MX" dirty="0" err="1" smtClean="0"/>
              <a:t>You’ll</a:t>
            </a:r>
            <a:r>
              <a:rPr lang="es-MX" dirty="0" smtClean="0"/>
              <a:t> </a:t>
            </a:r>
            <a:r>
              <a:rPr lang="es-MX" dirty="0" err="1" smtClean="0"/>
              <a:t>need</a:t>
            </a:r>
            <a:r>
              <a:rPr lang="es-MX" dirty="0" smtClean="0"/>
              <a:t> </a:t>
            </a:r>
            <a:r>
              <a:rPr lang="es-MX" dirty="0" err="1" smtClean="0"/>
              <a:t>the</a:t>
            </a:r>
            <a:r>
              <a:rPr lang="es-MX" dirty="0" smtClean="0"/>
              <a:t> </a:t>
            </a:r>
            <a:r>
              <a:rPr lang="es-MX" dirty="0" err="1" smtClean="0"/>
              <a:t>confidence</a:t>
            </a:r>
            <a:r>
              <a:rPr lang="es-MX" dirty="0" smtClean="0"/>
              <a:t> </a:t>
            </a:r>
            <a:r>
              <a:rPr lang="es-MX" dirty="0" err="1" smtClean="0"/>
              <a:t>intervals</a:t>
            </a:r>
            <a:r>
              <a:rPr lang="es-MX" dirty="0" smtClean="0"/>
              <a:t> </a:t>
            </a:r>
            <a:r>
              <a:rPr lang="es-MX" dirty="0" err="1" smtClean="0"/>
              <a:t>for</a:t>
            </a:r>
            <a:r>
              <a:rPr lang="es-MX" dirty="0" smtClean="0"/>
              <a:t> </a:t>
            </a:r>
            <a:r>
              <a:rPr lang="es-MX" dirty="0" err="1" smtClean="0"/>
              <a:t>this</a:t>
            </a:r>
            <a:r>
              <a:rPr lang="es-MX" dirty="0" smtClean="0"/>
              <a:t>.</a:t>
            </a:r>
            <a:endParaRPr lang="en-GB" dirty="0" smtClean="0"/>
          </a:p>
          <a:p>
            <a:endParaRPr lang="en-GB" dirty="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Variable </a:t>
            </a:r>
            <a:r>
              <a:rPr lang="es-MX" dirty="0" err="1" smtClean="0"/>
              <a:t>Types</a:t>
            </a:r>
            <a:endParaRPr lang="en-GB" dirty="0"/>
          </a:p>
        </p:txBody>
      </p:sp>
      <p:sp>
        <p:nvSpPr>
          <p:cNvPr id="7" name="6 Marcador de texto"/>
          <p:cNvSpPr>
            <a:spLocks noGrp="1"/>
          </p:cNvSpPr>
          <p:nvPr>
            <p:ph type="body" idx="1"/>
          </p:nvPr>
        </p:nvSpPr>
        <p:spPr/>
        <p:txBody>
          <a:bodyPr/>
          <a:lstStyle/>
          <a:p>
            <a:endParaRPr lang="en-GB"/>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Properties</a:t>
            </a:r>
            <a:r>
              <a:rPr lang="es-MX" dirty="0" smtClean="0"/>
              <a:t> of a </a:t>
            </a:r>
            <a:r>
              <a:rPr lang="es-MX" dirty="0" err="1" smtClean="0"/>
              <a:t>measurement</a:t>
            </a:r>
            <a:r>
              <a:rPr lang="es-MX" dirty="0" smtClean="0"/>
              <a:t> </a:t>
            </a:r>
            <a:r>
              <a:rPr lang="es-MX" dirty="0" err="1" smtClean="0"/>
              <a:t>system</a:t>
            </a:r>
            <a:endParaRPr lang="en-GB" dirty="0"/>
          </a:p>
        </p:txBody>
      </p:sp>
      <p:sp>
        <p:nvSpPr>
          <p:cNvPr id="3" name="2 Marcador de contenido"/>
          <p:cNvSpPr>
            <a:spLocks noGrp="1"/>
          </p:cNvSpPr>
          <p:nvPr>
            <p:ph idx="1"/>
          </p:nvPr>
        </p:nvSpPr>
        <p:spPr/>
        <p:txBody>
          <a:bodyPr>
            <a:normAutofit fontScale="77500" lnSpcReduction="20000"/>
          </a:bodyPr>
          <a:lstStyle/>
          <a:p>
            <a:r>
              <a:rPr lang="es-MX" dirty="0" smtClean="0"/>
              <a:t>A </a:t>
            </a:r>
            <a:r>
              <a:rPr lang="es-MX" dirty="0" err="1" smtClean="0">
                <a:solidFill>
                  <a:srgbClr val="FF0000"/>
                </a:solidFill>
              </a:rPr>
              <a:t>measurement</a:t>
            </a:r>
            <a:r>
              <a:rPr lang="es-MX" dirty="0" smtClean="0">
                <a:solidFill>
                  <a:srgbClr val="FF0000"/>
                </a:solidFill>
              </a:rPr>
              <a:t> </a:t>
            </a:r>
            <a:r>
              <a:rPr lang="es-MX" dirty="0" err="1" smtClean="0">
                <a:solidFill>
                  <a:srgbClr val="FF0000"/>
                </a:solidFill>
              </a:rPr>
              <a:t>system</a:t>
            </a:r>
            <a:r>
              <a:rPr lang="es-MX" dirty="0" smtClean="0">
                <a:solidFill>
                  <a:srgbClr val="FF0000"/>
                </a:solidFill>
              </a:rPr>
              <a:t> </a:t>
            </a:r>
            <a:r>
              <a:rPr lang="es-MX" dirty="0" err="1" smtClean="0"/>
              <a:t>establishes</a:t>
            </a:r>
            <a:r>
              <a:rPr lang="es-MX" dirty="0" smtClean="0"/>
              <a:t> </a:t>
            </a:r>
            <a:r>
              <a:rPr lang="es-MX" dirty="0" err="1" smtClean="0"/>
              <a:t>the</a:t>
            </a:r>
            <a:r>
              <a:rPr lang="es-MX" dirty="0" smtClean="0"/>
              <a:t> rules </a:t>
            </a:r>
            <a:r>
              <a:rPr lang="es-MX" dirty="0" err="1" smtClean="0"/>
              <a:t>governing</a:t>
            </a:r>
            <a:r>
              <a:rPr lang="es-MX" dirty="0" smtClean="0"/>
              <a:t> </a:t>
            </a:r>
            <a:r>
              <a:rPr lang="es-MX" dirty="0" err="1" smtClean="0"/>
              <a:t>how</a:t>
            </a:r>
            <a:r>
              <a:rPr lang="es-MX" dirty="0" smtClean="0"/>
              <a:t> are </a:t>
            </a:r>
            <a:r>
              <a:rPr lang="es-MX" dirty="0" err="1" smtClean="0"/>
              <a:t>values</a:t>
            </a:r>
            <a:r>
              <a:rPr lang="es-MX" dirty="0" smtClean="0"/>
              <a:t> </a:t>
            </a:r>
            <a:r>
              <a:rPr lang="es-MX" dirty="0" err="1" smtClean="0"/>
              <a:t>assigned</a:t>
            </a:r>
            <a:r>
              <a:rPr lang="es-MX" dirty="0" smtClean="0"/>
              <a:t> </a:t>
            </a:r>
            <a:r>
              <a:rPr lang="es-MX" dirty="0" err="1" smtClean="0"/>
              <a:t>to</a:t>
            </a:r>
            <a:r>
              <a:rPr lang="es-MX" dirty="0" smtClean="0"/>
              <a:t> </a:t>
            </a:r>
            <a:r>
              <a:rPr lang="es-MX" dirty="0" err="1" smtClean="0"/>
              <a:t>the</a:t>
            </a:r>
            <a:r>
              <a:rPr lang="es-MX" dirty="0" smtClean="0"/>
              <a:t> </a:t>
            </a:r>
            <a:r>
              <a:rPr lang="es-MX" dirty="0" err="1" smtClean="0"/>
              <a:t>attributes</a:t>
            </a:r>
            <a:r>
              <a:rPr lang="es-MX" dirty="0" smtClean="0"/>
              <a:t> of </a:t>
            </a:r>
            <a:r>
              <a:rPr lang="es-MX" dirty="0" err="1" smtClean="0"/>
              <a:t>the</a:t>
            </a:r>
            <a:r>
              <a:rPr lang="es-MX" dirty="0" smtClean="0"/>
              <a:t> </a:t>
            </a:r>
            <a:r>
              <a:rPr lang="es-MX" dirty="0" err="1" smtClean="0"/>
              <a:t>objects</a:t>
            </a:r>
            <a:r>
              <a:rPr lang="es-MX" dirty="0" smtClean="0"/>
              <a:t> so </a:t>
            </a:r>
            <a:r>
              <a:rPr lang="es-MX" dirty="0" err="1" smtClean="0"/>
              <a:t>that</a:t>
            </a:r>
            <a:r>
              <a:rPr lang="es-MX" dirty="0" smtClean="0"/>
              <a:t> </a:t>
            </a:r>
            <a:r>
              <a:rPr lang="es-MX" dirty="0" err="1" smtClean="0"/>
              <a:t>relations</a:t>
            </a:r>
            <a:r>
              <a:rPr lang="es-MX" dirty="0" smtClean="0"/>
              <a:t> </a:t>
            </a:r>
            <a:r>
              <a:rPr lang="es-MX" dirty="0" err="1" smtClean="0"/>
              <a:t>among</a:t>
            </a:r>
            <a:r>
              <a:rPr lang="es-MX" dirty="0" smtClean="0"/>
              <a:t> </a:t>
            </a:r>
            <a:r>
              <a:rPr lang="es-MX" dirty="0" err="1" smtClean="0"/>
              <a:t>objects</a:t>
            </a:r>
            <a:r>
              <a:rPr lang="es-MX" dirty="0" smtClean="0"/>
              <a:t> are </a:t>
            </a:r>
            <a:r>
              <a:rPr lang="es-MX" dirty="0" err="1" smtClean="0"/>
              <a:t>preserved</a:t>
            </a:r>
            <a:r>
              <a:rPr lang="es-MX" dirty="0" smtClean="0"/>
              <a:t>.</a:t>
            </a:r>
          </a:p>
          <a:p>
            <a:endParaRPr lang="es-MX" dirty="0" smtClean="0"/>
          </a:p>
          <a:p>
            <a:r>
              <a:rPr lang="es-MX" dirty="0" smtClean="0"/>
              <a:t>A </a:t>
            </a:r>
            <a:r>
              <a:rPr lang="es-MX" dirty="0" err="1" smtClean="0"/>
              <a:t>property</a:t>
            </a:r>
            <a:r>
              <a:rPr lang="es-MX" dirty="0" smtClean="0"/>
              <a:t> of </a:t>
            </a:r>
            <a:r>
              <a:rPr lang="es-MX" dirty="0" err="1" smtClean="0"/>
              <a:t>the</a:t>
            </a:r>
            <a:r>
              <a:rPr lang="es-MX" dirty="0" smtClean="0"/>
              <a:t> </a:t>
            </a:r>
            <a:r>
              <a:rPr lang="es-MX" dirty="0" err="1" smtClean="0"/>
              <a:t>measurement</a:t>
            </a:r>
            <a:r>
              <a:rPr lang="es-MX" dirty="0" smtClean="0"/>
              <a:t> </a:t>
            </a:r>
            <a:r>
              <a:rPr lang="es-MX" dirty="0" err="1" smtClean="0"/>
              <a:t>system</a:t>
            </a:r>
            <a:r>
              <a:rPr lang="es-MX" dirty="0" smtClean="0"/>
              <a:t> </a:t>
            </a:r>
            <a:r>
              <a:rPr lang="es-MX" dirty="0" err="1" smtClean="0"/>
              <a:t>establishes</a:t>
            </a:r>
            <a:r>
              <a:rPr lang="es-MX" dirty="0" smtClean="0"/>
              <a:t> a </a:t>
            </a:r>
            <a:r>
              <a:rPr lang="es-MX" dirty="0" err="1" smtClean="0"/>
              <a:t>relation</a:t>
            </a:r>
            <a:r>
              <a:rPr lang="es-MX" dirty="0" smtClean="0"/>
              <a:t> </a:t>
            </a:r>
            <a:r>
              <a:rPr lang="es-MX" dirty="0" err="1" smtClean="0"/>
              <a:t>between</a:t>
            </a:r>
            <a:r>
              <a:rPr lang="es-MX" dirty="0" smtClean="0"/>
              <a:t> </a:t>
            </a:r>
            <a:r>
              <a:rPr lang="es-MX" dirty="0" err="1" smtClean="0"/>
              <a:t>the</a:t>
            </a:r>
            <a:r>
              <a:rPr lang="es-MX" dirty="0" smtClean="0"/>
              <a:t> </a:t>
            </a:r>
            <a:r>
              <a:rPr lang="es-MX" dirty="0" err="1" smtClean="0"/>
              <a:t>object’s</a:t>
            </a:r>
            <a:r>
              <a:rPr lang="es-MX" dirty="0" smtClean="0"/>
              <a:t> </a:t>
            </a:r>
            <a:r>
              <a:rPr lang="es-MX" dirty="0" err="1" smtClean="0"/>
              <a:t>attribute</a:t>
            </a:r>
            <a:r>
              <a:rPr lang="es-MX" dirty="0" smtClean="0"/>
              <a:t> in </a:t>
            </a:r>
            <a:r>
              <a:rPr lang="es-MX" dirty="0" err="1" smtClean="0"/>
              <a:t>the</a:t>
            </a:r>
            <a:r>
              <a:rPr lang="es-MX" dirty="0" smtClean="0"/>
              <a:t> real </a:t>
            </a:r>
            <a:r>
              <a:rPr lang="es-MX" dirty="0" err="1" smtClean="0"/>
              <a:t>world</a:t>
            </a:r>
            <a:r>
              <a:rPr lang="es-MX" dirty="0" smtClean="0"/>
              <a:t> and </a:t>
            </a:r>
            <a:r>
              <a:rPr lang="es-MX" dirty="0" err="1" smtClean="0"/>
              <a:t>its</a:t>
            </a:r>
            <a:r>
              <a:rPr lang="es-MX" dirty="0" smtClean="0"/>
              <a:t> </a:t>
            </a:r>
            <a:r>
              <a:rPr lang="es-MX" dirty="0" err="1" smtClean="0"/>
              <a:t>assigned</a:t>
            </a:r>
            <a:r>
              <a:rPr lang="es-MX" dirty="0" smtClean="0"/>
              <a:t> </a:t>
            </a:r>
            <a:r>
              <a:rPr lang="es-MX" dirty="0" err="1" smtClean="0"/>
              <a:t>value</a:t>
            </a:r>
            <a:r>
              <a:rPr lang="en-GB" dirty="0" smtClean="0"/>
              <a:t>.</a:t>
            </a:r>
          </a:p>
          <a:p>
            <a:endParaRPr lang="es-MX" dirty="0" smtClean="0"/>
          </a:p>
          <a:p>
            <a:r>
              <a:rPr lang="es-MX" dirty="0" err="1" smtClean="0"/>
              <a:t>The</a:t>
            </a:r>
            <a:r>
              <a:rPr lang="es-MX" dirty="0" smtClean="0"/>
              <a:t> </a:t>
            </a:r>
            <a:r>
              <a:rPr lang="es-MX" dirty="0" err="1" smtClean="0"/>
              <a:t>different</a:t>
            </a:r>
            <a:r>
              <a:rPr lang="es-MX" dirty="0" smtClean="0"/>
              <a:t> </a:t>
            </a:r>
            <a:r>
              <a:rPr lang="es-MX" dirty="0" err="1" smtClean="0"/>
              <a:t>relations</a:t>
            </a:r>
            <a:r>
              <a:rPr lang="es-MX" dirty="0" smtClean="0"/>
              <a:t> </a:t>
            </a:r>
            <a:r>
              <a:rPr lang="es-MX" dirty="0" err="1" smtClean="0"/>
              <a:t>that</a:t>
            </a:r>
            <a:r>
              <a:rPr lang="es-MX" dirty="0" smtClean="0"/>
              <a:t> can </a:t>
            </a:r>
            <a:r>
              <a:rPr lang="es-MX" dirty="0" err="1" smtClean="0"/>
              <a:t>be</a:t>
            </a:r>
            <a:r>
              <a:rPr lang="es-MX" dirty="0" smtClean="0"/>
              <a:t> </a:t>
            </a:r>
            <a:r>
              <a:rPr lang="es-MX" dirty="0" err="1" smtClean="0"/>
              <a:t>preserved</a:t>
            </a:r>
            <a:r>
              <a:rPr lang="es-MX" dirty="0" smtClean="0"/>
              <a:t> are </a:t>
            </a:r>
            <a:r>
              <a:rPr lang="es-MX" dirty="0" err="1" smtClean="0"/>
              <a:t>referred</a:t>
            </a:r>
            <a:r>
              <a:rPr lang="es-MX" dirty="0" smtClean="0"/>
              <a:t> </a:t>
            </a:r>
            <a:r>
              <a:rPr lang="es-MX" dirty="0" err="1" smtClean="0"/>
              <a:t>to</a:t>
            </a:r>
            <a:r>
              <a:rPr lang="es-MX" dirty="0" smtClean="0"/>
              <a:t> as </a:t>
            </a:r>
            <a:r>
              <a:rPr lang="es-MX" dirty="0" err="1" smtClean="0">
                <a:solidFill>
                  <a:srgbClr val="FF0000"/>
                </a:solidFill>
              </a:rPr>
              <a:t>properties</a:t>
            </a:r>
            <a:r>
              <a:rPr lang="es-MX" dirty="0" smtClean="0">
                <a:solidFill>
                  <a:srgbClr val="FF0000"/>
                </a:solidFill>
              </a:rPr>
              <a:t> of </a:t>
            </a:r>
            <a:r>
              <a:rPr lang="es-MX" dirty="0" err="1" smtClean="0">
                <a:solidFill>
                  <a:srgbClr val="FF0000"/>
                </a:solidFill>
              </a:rPr>
              <a:t>the</a:t>
            </a:r>
            <a:r>
              <a:rPr lang="es-MX" dirty="0" smtClean="0">
                <a:solidFill>
                  <a:srgbClr val="FF0000"/>
                </a:solidFill>
              </a:rPr>
              <a:t> </a:t>
            </a:r>
            <a:r>
              <a:rPr lang="es-MX" dirty="0" err="1" smtClean="0">
                <a:solidFill>
                  <a:srgbClr val="FF0000"/>
                </a:solidFill>
              </a:rPr>
              <a:t>measurement</a:t>
            </a:r>
            <a:r>
              <a:rPr lang="es-MX" dirty="0" smtClean="0">
                <a:solidFill>
                  <a:srgbClr val="FF0000"/>
                </a:solidFill>
              </a:rPr>
              <a:t> </a:t>
            </a:r>
            <a:r>
              <a:rPr lang="es-MX" dirty="0" err="1" smtClean="0">
                <a:solidFill>
                  <a:srgbClr val="FF0000"/>
                </a:solidFill>
              </a:rPr>
              <a:t>system</a:t>
            </a:r>
            <a:r>
              <a:rPr lang="es-MX" dirty="0" smtClean="0"/>
              <a:t>:</a:t>
            </a:r>
          </a:p>
          <a:p>
            <a:pPr lvl="1"/>
            <a:r>
              <a:rPr lang="es-MX" dirty="0" err="1" smtClean="0">
                <a:solidFill>
                  <a:srgbClr val="0070C0"/>
                </a:solidFill>
              </a:rPr>
              <a:t>Magnitude</a:t>
            </a:r>
            <a:endParaRPr lang="es-MX" dirty="0" smtClean="0">
              <a:solidFill>
                <a:srgbClr val="0070C0"/>
              </a:solidFill>
            </a:endParaRPr>
          </a:p>
          <a:p>
            <a:pPr lvl="1"/>
            <a:r>
              <a:rPr lang="es-MX" dirty="0" err="1" smtClean="0">
                <a:solidFill>
                  <a:srgbClr val="0070C0"/>
                </a:solidFill>
              </a:rPr>
              <a:t>Intervals</a:t>
            </a:r>
            <a:endParaRPr lang="es-MX" dirty="0" smtClean="0">
              <a:solidFill>
                <a:srgbClr val="0070C0"/>
              </a:solidFill>
            </a:endParaRPr>
          </a:p>
          <a:p>
            <a:pPr lvl="1"/>
            <a:r>
              <a:rPr lang="es-MX" dirty="0" err="1" smtClean="0">
                <a:solidFill>
                  <a:srgbClr val="0070C0"/>
                </a:solidFill>
              </a:rPr>
              <a:t>Absolute</a:t>
            </a:r>
            <a:r>
              <a:rPr lang="es-MX" dirty="0" smtClean="0">
                <a:solidFill>
                  <a:srgbClr val="0070C0"/>
                </a:solidFill>
              </a:rPr>
              <a:t> </a:t>
            </a:r>
            <a:r>
              <a:rPr lang="es-MX" dirty="0" err="1" smtClean="0">
                <a:solidFill>
                  <a:srgbClr val="0070C0"/>
                </a:solidFill>
              </a:rPr>
              <a:t>zero</a:t>
            </a:r>
            <a:r>
              <a:rPr lang="es-MX" dirty="0" smtClean="0">
                <a:solidFill>
                  <a:srgbClr val="0070C0"/>
                </a:solidFill>
              </a:rPr>
              <a:t> (</a:t>
            </a:r>
            <a:r>
              <a:rPr lang="es-MX" dirty="0" err="1" smtClean="0">
                <a:solidFill>
                  <a:srgbClr val="0070C0"/>
                </a:solidFill>
              </a:rPr>
              <a:t>or</a:t>
            </a:r>
            <a:r>
              <a:rPr lang="es-MX" dirty="0" smtClean="0">
                <a:solidFill>
                  <a:srgbClr val="0070C0"/>
                </a:solidFill>
              </a:rPr>
              <a:t> </a:t>
            </a:r>
            <a:r>
              <a:rPr lang="es-MX" dirty="0" err="1" smtClean="0">
                <a:solidFill>
                  <a:srgbClr val="0070C0"/>
                </a:solidFill>
              </a:rPr>
              <a:t>rational</a:t>
            </a:r>
            <a:r>
              <a:rPr lang="es-MX" dirty="0" smtClean="0">
                <a:solidFill>
                  <a:srgbClr val="0070C0"/>
                </a:solidFill>
              </a:rPr>
              <a:t>)</a:t>
            </a:r>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77</a:t>
            </a:fld>
            <a:endParaRPr lang="es-ES"/>
          </a:p>
        </p:txBody>
      </p:sp>
      <p:sp>
        <p:nvSpPr>
          <p:cNvPr id="7" name="6 CuadroTexto"/>
          <p:cNvSpPr txBox="1"/>
          <p:nvPr/>
        </p:nvSpPr>
        <p:spPr>
          <a:xfrm>
            <a:off x="179512" y="5949280"/>
            <a:ext cx="7873053" cy="369332"/>
          </a:xfrm>
          <a:prstGeom prst="rect">
            <a:avLst/>
          </a:prstGeom>
          <a:noFill/>
        </p:spPr>
        <p:txBody>
          <a:bodyPr wrap="none" rtlCol="0">
            <a:spAutoFit/>
          </a:bodyPr>
          <a:lstStyle/>
          <a:p>
            <a:r>
              <a:rPr lang="es-MX" dirty="0" err="1" smtClean="0"/>
              <a:t>Adapted</a:t>
            </a:r>
            <a:r>
              <a:rPr lang="es-MX" dirty="0" smtClean="0"/>
              <a:t> </a:t>
            </a:r>
            <a:r>
              <a:rPr lang="es-MX" dirty="0" err="1" smtClean="0"/>
              <a:t>from</a:t>
            </a:r>
            <a:r>
              <a:rPr lang="es-MX" dirty="0" smtClean="0"/>
              <a:t> http://www.psychstat.missouristate.edu/introbook/sbk06m.htm</a:t>
            </a:r>
            <a:endParaRPr lang="en-GB"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Variable </a:t>
            </a:r>
            <a:r>
              <a:rPr lang="es-MX" dirty="0" err="1" smtClean="0"/>
              <a:t>types</a:t>
            </a:r>
            <a:endParaRPr lang="en-GB" dirty="0"/>
          </a:p>
        </p:txBody>
      </p:sp>
      <p:sp>
        <p:nvSpPr>
          <p:cNvPr id="3" name="2 Marcador de contenido"/>
          <p:cNvSpPr>
            <a:spLocks noGrp="1"/>
          </p:cNvSpPr>
          <p:nvPr>
            <p:ph idx="1"/>
          </p:nvPr>
        </p:nvSpPr>
        <p:spPr/>
        <p:txBody>
          <a:bodyPr>
            <a:normAutofit fontScale="62500" lnSpcReduction="20000"/>
          </a:bodyPr>
          <a:lstStyle/>
          <a:p>
            <a:r>
              <a:rPr lang="es-MX" b="1" dirty="0" err="1" smtClean="0">
                <a:solidFill>
                  <a:srgbClr val="FF0000"/>
                </a:solidFill>
              </a:rPr>
              <a:t>Categorical</a:t>
            </a:r>
            <a:r>
              <a:rPr lang="es-MX" b="1" dirty="0" smtClean="0">
                <a:solidFill>
                  <a:srgbClr val="FF0000"/>
                </a:solidFill>
              </a:rPr>
              <a:t> / Nominal</a:t>
            </a:r>
            <a:r>
              <a:rPr lang="es-MX" dirty="0" smtClean="0"/>
              <a:t>: </a:t>
            </a:r>
            <a:r>
              <a:rPr lang="es-MX" dirty="0" err="1" smtClean="0"/>
              <a:t>One</a:t>
            </a:r>
            <a:r>
              <a:rPr lang="es-MX" dirty="0" smtClean="0"/>
              <a:t> </a:t>
            </a:r>
            <a:r>
              <a:rPr lang="es-MX" dirty="0" err="1" smtClean="0"/>
              <a:t>that</a:t>
            </a:r>
            <a:r>
              <a:rPr lang="es-MX" dirty="0" smtClean="0"/>
              <a:t> has </a:t>
            </a:r>
            <a:r>
              <a:rPr lang="es-MX" dirty="0" err="1" smtClean="0"/>
              <a:t>two</a:t>
            </a:r>
            <a:r>
              <a:rPr lang="es-MX" dirty="0" smtClean="0"/>
              <a:t> </a:t>
            </a:r>
            <a:r>
              <a:rPr lang="es-MX" dirty="0" err="1" smtClean="0"/>
              <a:t>or</a:t>
            </a:r>
            <a:r>
              <a:rPr lang="es-MX" dirty="0" smtClean="0"/>
              <a:t> more </a:t>
            </a:r>
            <a:r>
              <a:rPr lang="es-MX" dirty="0" err="1" smtClean="0"/>
              <a:t>categories</a:t>
            </a:r>
            <a:r>
              <a:rPr lang="es-MX" dirty="0" smtClean="0"/>
              <a:t> </a:t>
            </a:r>
            <a:r>
              <a:rPr lang="es-MX" dirty="0" err="1" smtClean="0"/>
              <a:t>without</a:t>
            </a:r>
            <a:r>
              <a:rPr lang="es-MX" dirty="0" smtClean="0"/>
              <a:t> </a:t>
            </a:r>
            <a:r>
              <a:rPr lang="es-MX" dirty="0" err="1" smtClean="0"/>
              <a:t>intrinsic</a:t>
            </a:r>
            <a:r>
              <a:rPr lang="es-MX" dirty="0" smtClean="0"/>
              <a:t> </a:t>
            </a:r>
            <a:r>
              <a:rPr lang="es-MX" dirty="0" err="1" smtClean="0"/>
              <a:t>ordering</a:t>
            </a:r>
            <a:r>
              <a:rPr lang="es-MX" dirty="0" smtClean="0"/>
              <a:t>. </a:t>
            </a:r>
            <a:r>
              <a:rPr lang="es-MX" dirty="0" err="1" smtClean="0"/>
              <a:t>Does</a:t>
            </a:r>
            <a:r>
              <a:rPr lang="es-MX" dirty="0" smtClean="0"/>
              <a:t> </a:t>
            </a:r>
            <a:r>
              <a:rPr lang="es-MX" dirty="0" err="1" smtClean="0"/>
              <a:t>not</a:t>
            </a:r>
            <a:r>
              <a:rPr lang="es-MX" dirty="0" smtClean="0"/>
              <a:t> preserve </a:t>
            </a:r>
            <a:r>
              <a:rPr lang="es-MX" dirty="0" err="1" smtClean="0"/>
              <a:t>any</a:t>
            </a:r>
            <a:r>
              <a:rPr lang="es-MX" dirty="0" smtClean="0"/>
              <a:t> </a:t>
            </a:r>
            <a:r>
              <a:rPr lang="es-MX" dirty="0" err="1" smtClean="0"/>
              <a:t>measurment</a:t>
            </a:r>
            <a:r>
              <a:rPr lang="es-MX" dirty="0" smtClean="0"/>
              <a:t> </a:t>
            </a:r>
            <a:r>
              <a:rPr lang="es-MX" dirty="0" err="1" smtClean="0"/>
              <a:t>property</a:t>
            </a:r>
            <a:r>
              <a:rPr lang="es-MX" dirty="0" smtClean="0"/>
              <a:t>.</a:t>
            </a:r>
          </a:p>
          <a:p>
            <a:pPr lvl="1"/>
            <a:r>
              <a:rPr lang="es-MX" dirty="0" err="1" smtClean="0"/>
              <a:t>Gender</a:t>
            </a:r>
            <a:r>
              <a:rPr lang="es-MX" dirty="0" smtClean="0"/>
              <a:t>: </a:t>
            </a:r>
            <a:r>
              <a:rPr lang="es-MX" dirty="0" err="1" smtClean="0"/>
              <a:t>Male</a:t>
            </a:r>
            <a:r>
              <a:rPr lang="es-MX" dirty="0" smtClean="0"/>
              <a:t> / </a:t>
            </a:r>
            <a:r>
              <a:rPr lang="es-MX" dirty="0" err="1" smtClean="0"/>
              <a:t>Female</a:t>
            </a:r>
            <a:endParaRPr lang="es-MX" dirty="0" smtClean="0"/>
          </a:p>
          <a:p>
            <a:pPr lvl="1"/>
            <a:r>
              <a:rPr lang="es-MX" dirty="0" err="1" smtClean="0"/>
              <a:t>Hair</a:t>
            </a:r>
            <a:r>
              <a:rPr lang="es-MX" dirty="0" smtClean="0"/>
              <a:t> color: </a:t>
            </a:r>
            <a:r>
              <a:rPr lang="es-MX" dirty="0" err="1" smtClean="0"/>
              <a:t>Blonde</a:t>
            </a:r>
            <a:r>
              <a:rPr lang="es-MX" dirty="0" smtClean="0"/>
              <a:t>, </a:t>
            </a:r>
            <a:r>
              <a:rPr lang="es-MX" dirty="0" err="1" smtClean="0"/>
              <a:t>brown</a:t>
            </a:r>
            <a:r>
              <a:rPr lang="es-MX" dirty="0" smtClean="0"/>
              <a:t>, </a:t>
            </a:r>
            <a:r>
              <a:rPr lang="es-MX" dirty="0" err="1" smtClean="0"/>
              <a:t>brunette</a:t>
            </a:r>
            <a:r>
              <a:rPr lang="es-MX" dirty="0" smtClean="0"/>
              <a:t>, red</a:t>
            </a:r>
          </a:p>
          <a:p>
            <a:r>
              <a:rPr lang="es-MX" b="1" dirty="0" smtClean="0">
                <a:solidFill>
                  <a:srgbClr val="FF0000"/>
                </a:solidFill>
              </a:rPr>
              <a:t>Ordinal / </a:t>
            </a:r>
            <a:r>
              <a:rPr lang="es-MX" b="1" dirty="0" err="1" smtClean="0">
                <a:solidFill>
                  <a:srgbClr val="FF0000"/>
                </a:solidFill>
              </a:rPr>
              <a:t>Ranked</a:t>
            </a:r>
            <a:r>
              <a:rPr lang="es-MX" dirty="0" smtClean="0"/>
              <a:t>: </a:t>
            </a:r>
            <a:r>
              <a:rPr lang="es-MX" dirty="0" err="1" smtClean="0"/>
              <a:t>One</a:t>
            </a:r>
            <a:r>
              <a:rPr lang="es-MX" dirty="0" smtClean="0"/>
              <a:t> </a:t>
            </a:r>
            <a:r>
              <a:rPr lang="es-MX" dirty="0" err="1" smtClean="0"/>
              <a:t>that</a:t>
            </a:r>
            <a:r>
              <a:rPr lang="es-MX" dirty="0" smtClean="0"/>
              <a:t> has </a:t>
            </a:r>
            <a:r>
              <a:rPr lang="es-MX" dirty="0" err="1" smtClean="0"/>
              <a:t>two</a:t>
            </a:r>
            <a:r>
              <a:rPr lang="es-MX" dirty="0" smtClean="0"/>
              <a:t> </a:t>
            </a:r>
            <a:r>
              <a:rPr lang="es-MX" dirty="0" err="1" smtClean="0"/>
              <a:t>or</a:t>
            </a:r>
            <a:r>
              <a:rPr lang="es-MX" dirty="0" smtClean="0"/>
              <a:t> more </a:t>
            </a:r>
            <a:r>
              <a:rPr lang="es-MX" dirty="0" err="1" smtClean="0"/>
              <a:t>categories</a:t>
            </a:r>
            <a:r>
              <a:rPr lang="es-MX" dirty="0" smtClean="0"/>
              <a:t> </a:t>
            </a:r>
            <a:r>
              <a:rPr lang="es-MX" dirty="0" err="1" smtClean="0"/>
              <a:t>with</a:t>
            </a:r>
            <a:r>
              <a:rPr lang="es-MX" dirty="0" smtClean="0"/>
              <a:t> </a:t>
            </a:r>
            <a:r>
              <a:rPr lang="es-MX" dirty="0" err="1" smtClean="0"/>
              <a:t>intrinsic</a:t>
            </a:r>
            <a:r>
              <a:rPr lang="es-MX" dirty="0" smtClean="0"/>
              <a:t> </a:t>
            </a:r>
            <a:r>
              <a:rPr lang="es-MX" dirty="0" err="1" smtClean="0"/>
              <a:t>ordering</a:t>
            </a:r>
            <a:r>
              <a:rPr lang="es-MX" dirty="0" smtClean="0"/>
              <a:t>. Preserve </a:t>
            </a:r>
            <a:r>
              <a:rPr lang="es-MX" dirty="0" err="1" smtClean="0"/>
              <a:t>magnitude</a:t>
            </a:r>
            <a:r>
              <a:rPr lang="es-MX" dirty="0" smtClean="0"/>
              <a:t>.</a:t>
            </a:r>
          </a:p>
          <a:p>
            <a:pPr lvl="1"/>
            <a:r>
              <a:rPr lang="es-MX" dirty="0" smtClean="0"/>
              <a:t>Status: </a:t>
            </a:r>
            <a:r>
              <a:rPr lang="es-MX" dirty="0" err="1" smtClean="0"/>
              <a:t>low</a:t>
            </a:r>
            <a:r>
              <a:rPr lang="es-MX" dirty="0" smtClean="0"/>
              <a:t>, </a:t>
            </a:r>
            <a:r>
              <a:rPr lang="es-MX" dirty="0" err="1" smtClean="0"/>
              <a:t>medium</a:t>
            </a:r>
            <a:r>
              <a:rPr lang="es-MX" dirty="0" smtClean="0"/>
              <a:t>, </a:t>
            </a:r>
            <a:r>
              <a:rPr lang="es-MX" dirty="0" err="1" smtClean="0"/>
              <a:t>high</a:t>
            </a:r>
            <a:endParaRPr lang="es-MX" dirty="0" smtClean="0"/>
          </a:p>
          <a:p>
            <a:pPr lvl="1"/>
            <a:r>
              <a:rPr lang="es-MX" dirty="0" err="1" smtClean="0"/>
              <a:t>Likert</a:t>
            </a:r>
            <a:r>
              <a:rPr lang="es-MX" dirty="0" smtClean="0"/>
              <a:t> </a:t>
            </a:r>
            <a:r>
              <a:rPr lang="es-MX" dirty="0" err="1" smtClean="0"/>
              <a:t>scales</a:t>
            </a:r>
            <a:endParaRPr lang="es-MX" dirty="0" smtClean="0"/>
          </a:p>
          <a:p>
            <a:r>
              <a:rPr lang="es-MX" b="1" dirty="0" err="1" smtClean="0">
                <a:solidFill>
                  <a:srgbClr val="FF0000"/>
                </a:solidFill>
              </a:rPr>
              <a:t>Discrete</a:t>
            </a:r>
            <a:r>
              <a:rPr lang="es-MX" dirty="0" smtClean="0"/>
              <a:t>: </a:t>
            </a:r>
            <a:r>
              <a:rPr lang="es-MX" dirty="0" err="1" smtClean="0"/>
              <a:t>One</a:t>
            </a:r>
            <a:r>
              <a:rPr lang="es-MX" dirty="0" smtClean="0"/>
              <a:t> </a:t>
            </a:r>
            <a:r>
              <a:rPr lang="es-MX" dirty="0" err="1" smtClean="0"/>
              <a:t>that</a:t>
            </a:r>
            <a:r>
              <a:rPr lang="es-MX" dirty="0" smtClean="0"/>
              <a:t> can </a:t>
            </a:r>
            <a:r>
              <a:rPr lang="es-MX" dirty="0" err="1" smtClean="0"/>
              <a:t>take</a:t>
            </a:r>
            <a:r>
              <a:rPr lang="es-MX" dirty="0" smtClean="0"/>
              <a:t> </a:t>
            </a:r>
            <a:r>
              <a:rPr lang="es-MX" dirty="0" err="1" smtClean="0"/>
              <a:t>any</a:t>
            </a:r>
            <a:r>
              <a:rPr lang="es-MX" dirty="0" smtClean="0"/>
              <a:t> </a:t>
            </a:r>
            <a:r>
              <a:rPr lang="es-MX" dirty="0" err="1" smtClean="0"/>
              <a:t>value</a:t>
            </a:r>
            <a:r>
              <a:rPr lang="es-MX" dirty="0" smtClean="0"/>
              <a:t> of </a:t>
            </a:r>
            <a:r>
              <a:rPr lang="es-MX" dirty="0" err="1" smtClean="0"/>
              <a:t>an</a:t>
            </a:r>
            <a:r>
              <a:rPr lang="es-MX" dirty="0" smtClean="0"/>
              <a:t> </a:t>
            </a:r>
            <a:r>
              <a:rPr lang="es-MX" dirty="0" err="1" smtClean="0"/>
              <a:t>exact</a:t>
            </a:r>
            <a:r>
              <a:rPr lang="es-MX" dirty="0" smtClean="0"/>
              <a:t> </a:t>
            </a:r>
            <a:r>
              <a:rPr lang="es-MX" dirty="0" err="1" smtClean="0"/>
              <a:t>list</a:t>
            </a:r>
            <a:r>
              <a:rPr lang="es-MX" dirty="0" smtClean="0"/>
              <a:t> (</a:t>
            </a:r>
            <a:r>
              <a:rPr lang="es-MX" dirty="0" err="1" smtClean="0"/>
              <a:t>often</a:t>
            </a:r>
            <a:r>
              <a:rPr lang="es-MX" dirty="0" smtClean="0"/>
              <a:t> </a:t>
            </a:r>
            <a:r>
              <a:rPr lang="es-MX" dirty="0" err="1" smtClean="0"/>
              <a:t>finite</a:t>
            </a:r>
            <a:r>
              <a:rPr lang="es-MX" dirty="0" smtClean="0"/>
              <a:t>), and </a:t>
            </a:r>
            <a:r>
              <a:rPr lang="es-MX" dirty="0" err="1" smtClean="0"/>
              <a:t>that</a:t>
            </a:r>
            <a:r>
              <a:rPr lang="es-MX" dirty="0" smtClean="0"/>
              <a:t> </a:t>
            </a:r>
            <a:r>
              <a:rPr lang="es-MX" dirty="0" err="1" smtClean="0"/>
              <a:t>does</a:t>
            </a:r>
            <a:r>
              <a:rPr lang="es-MX" dirty="0" smtClean="0"/>
              <a:t> </a:t>
            </a:r>
            <a:r>
              <a:rPr lang="es-MX" dirty="0" err="1" smtClean="0"/>
              <a:t>not</a:t>
            </a:r>
            <a:r>
              <a:rPr lang="es-MX" dirty="0" smtClean="0"/>
              <a:t> </a:t>
            </a:r>
            <a:r>
              <a:rPr lang="es-MX" dirty="0" err="1" smtClean="0"/>
              <a:t>exist</a:t>
            </a:r>
            <a:r>
              <a:rPr lang="es-MX" dirty="0" smtClean="0"/>
              <a:t> at </a:t>
            </a:r>
            <a:r>
              <a:rPr lang="es-MX" dirty="0" err="1" smtClean="0"/>
              <a:t>intermediate</a:t>
            </a:r>
            <a:r>
              <a:rPr lang="es-MX" dirty="0" smtClean="0"/>
              <a:t> </a:t>
            </a:r>
            <a:r>
              <a:rPr lang="es-MX" dirty="0" err="1" smtClean="0"/>
              <a:t>values</a:t>
            </a:r>
            <a:r>
              <a:rPr lang="es-MX" dirty="0" smtClean="0"/>
              <a:t>. Preserve </a:t>
            </a:r>
            <a:r>
              <a:rPr lang="es-MX" dirty="0" err="1" smtClean="0"/>
              <a:t>magnitude</a:t>
            </a:r>
            <a:r>
              <a:rPr lang="es-MX" dirty="0" smtClean="0"/>
              <a:t>, and </a:t>
            </a:r>
            <a:r>
              <a:rPr lang="es-MX" dirty="0" err="1" smtClean="0"/>
              <a:t>intervals</a:t>
            </a:r>
            <a:endParaRPr lang="es-MX" dirty="0" smtClean="0"/>
          </a:p>
          <a:p>
            <a:r>
              <a:rPr lang="es-MX" b="1" dirty="0" err="1" smtClean="0">
                <a:solidFill>
                  <a:srgbClr val="FF0000"/>
                </a:solidFill>
              </a:rPr>
              <a:t>Interval</a:t>
            </a:r>
            <a:r>
              <a:rPr lang="es-MX" dirty="0" smtClean="0"/>
              <a:t>: </a:t>
            </a:r>
            <a:r>
              <a:rPr lang="es-MX" dirty="0" err="1" smtClean="0"/>
              <a:t>One</a:t>
            </a:r>
            <a:r>
              <a:rPr lang="es-MX" dirty="0" smtClean="0"/>
              <a:t> </a:t>
            </a:r>
            <a:r>
              <a:rPr lang="es-MX" dirty="0" err="1" smtClean="0"/>
              <a:t>that</a:t>
            </a:r>
            <a:r>
              <a:rPr lang="es-MX" dirty="0" smtClean="0"/>
              <a:t> has </a:t>
            </a:r>
            <a:r>
              <a:rPr lang="es-MX" dirty="0" err="1" smtClean="0"/>
              <a:t>order</a:t>
            </a:r>
            <a:r>
              <a:rPr lang="es-MX" dirty="0" smtClean="0"/>
              <a:t> and </a:t>
            </a:r>
            <a:r>
              <a:rPr lang="es-MX" dirty="0" err="1" smtClean="0"/>
              <a:t>there</a:t>
            </a:r>
            <a:r>
              <a:rPr lang="es-MX" dirty="0" smtClean="0"/>
              <a:t> </a:t>
            </a:r>
            <a:r>
              <a:rPr lang="es-MX" dirty="0" err="1" smtClean="0"/>
              <a:t>is</a:t>
            </a:r>
            <a:r>
              <a:rPr lang="es-MX" dirty="0" smtClean="0"/>
              <a:t> a </a:t>
            </a:r>
            <a:r>
              <a:rPr lang="es-MX" dirty="0" err="1" smtClean="0"/>
              <a:t>specific</a:t>
            </a:r>
            <a:r>
              <a:rPr lang="es-MX" dirty="0" smtClean="0"/>
              <a:t> </a:t>
            </a:r>
            <a:r>
              <a:rPr lang="es-MX" dirty="0" err="1" smtClean="0"/>
              <a:t>numerical</a:t>
            </a:r>
            <a:r>
              <a:rPr lang="es-MX" dirty="0" smtClean="0"/>
              <a:t> </a:t>
            </a:r>
            <a:r>
              <a:rPr lang="es-MX" dirty="0" err="1" smtClean="0"/>
              <a:t>distance</a:t>
            </a:r>
            <a:r>
              <a:rPr lang="es-MX" dirty="0" smtClean="0"/>
              <a:t> </a:t>
            </a:r>
            <a:r>
              <a:rPr lang="es-MX" dirty="0" err="1" smtClean="0"/>
              <a:t>between</a:t>
            </a:r>
            <a:r>
              <a:rPr lang="es-MX" dirty="0" smtClean="0"/>
              <a:t> </a:t>
            </a:r>
            <a:r>
              <a:rPr lang="es-MX" dirty="0" err="1" smtClean="0"/>
              <a:t>the</a:t>
            </a:r>
            <a:r>
              <a:rPr lang="es-MX" dirty="0" smtClean="0"/>
              <a:t> </a:t>
            </a:r>
            <a:r>
              <a:rPr lang="es-MX" dirty="0" err="1" smtClean="0"/>
              <a:t>intervals</a:t>
            </a:r>
            <a:r>
              <a:rPr lang="es-MX" dirty="0" smtClean="0"/>
              <a:t> </a:t>
            </a:r>
            <a:r>
              <a:rPr lang="es-MX" dirty="0" err="1" smtClean="0"/>
              <a:t>or</a:t>
            </a:r>
            <a:r>
              <a:rPr lang="es-MX" dirty="0" smtClean="0"/>
              <a:t> </a:t>
            </a:r>
            <a:r>
              <a:rPr lang="es-MX" dirty="0" err="1" smtClean="0"/>
              <a:t>categories</a:t>
            </a:r>
            <a:r>
              <a:rPr lang="es-MX" dirty="0" smtClean="0"/>
              <a:t>.</a:t>
            </a:r>
          </a:p>
          <a:p>
            <a:pPr lvl="1"/>
            <a:r>
              <a:rPr lang="es-MX" dirty="0" err="1" smtClean="0"/>
              <a:t>Age</a:t>
            </a:r>
            <a:r>
              <a:rPr lang="es-MX" dirty="0" smtClean="0"/>
              <a:t>, </a:t>
            </a:r>
            <a:r>
              <a:rPr lang="es-MX" dirty="0" err="1" smtClean="0"/>
              <a:t>Income</a:t>
            </a:r>
            <a:r>
              <a:rPr lang="es-MX" dirty="0" smtClean="0"/>
              <a:t>,</a:t>
            </a:r>
          </a:p>
          <a:p>
            <a:r>
              <a:rPr lang="es-MX" b="1" dirty="0" smtClean="0">
                <a:solidFill>
                  <a:srgbClr val="FF0000"/>
                </a:solidFill>
              </a:rPr>
              <a:t>Ratio</a:t>
            </a:r>
            <a:r>
              <a:rPr lang="es-MX" dirty="0" smtClean="0"/>
              <a:t>: </a:t>
            </a:r>
            <a:r>
              <a:rPr lang="es-MX" dirty="0" err="1" smtClean="0"/>
              <a:t>One</a:t>
            </a:r>
            <a:r>
              <a:rPr lang="es-MX" dirty="0" smtClean="0"/>
              <a:t> </a:t>
            </a:r>
            <a:r>
              <a:rPr lang="es-MX" dirty="0" err="1" smtClean="0"/>
              <a:t>for</a:t>
            </a:r>
            <a:r>
              <a:rPr lang="es-MX" dirty="0" smtClean="0"/>
              <a:t> </a:t>
            </a:r>
            <a:r>
              <a:rPr lang="es-MX" dirty="0" err="1" smtClean="0"/>
              <a:t>which</a:t>
            </a:r>
            <a:r>
              <a:rPr lang="es-MX" dirty="0" smtClean="0"/>
              <a:t> </a:t>
            </a:r>
            <a:r>
              <a:rPr lang="es-MX" dirty="0" err="1" smtClean="0"/>
              <a:t>measurements</a:t>
            </a:r>
            <a:r>
              <a:rPr lang="es-MX" dirty="0" smtClean="0"/>
              <a:t> are </a:t>
            </a:r>
            <a:r>
              <a:rPr lang="es-MX" dirty="0" err="1" smtClean="0"/>
              <a:t>continuous</a:t>
            </a:r>
            <a:r>
              <a:rPr lang="es-MX" dirty="0" smtClean="0"/>
              <a:t> , and has </a:t>
            </a:r>
            <a:r>
              <a:rPr lang="es-MX" dirty="0" err="1" smtClean="0"/>
              <a:t>an</a:t>
            </a:r>
            <a:r>
              <a:rPr lang="es-MX" dirty="0" smtClean="0"/>
              <a:t> </a:t>
            </a:r>
            <a:r>
              <a:rPr lang="es-MX" dirty="0" err="1" smtClean="0"/>
              <a:t>identifiable</a:t>
            </a:r>
            <a:r>
              <a:rPr lang="es-MX" dirty="0" smtClean="0"/>
              <a:t> 0.</a:t>
            </a:r>
          </a:p>
          <a:p>
            <a:pPr lvl="1"/>
            <a:r>
              <a:rPr lang="es-MX" dirty="0" err="1" smtClean="0"/>
              <a:t>Scale</a:t>
            </a:r>
            <a:r>
              <a:rPr lang="es-MX" dirty="0" smtClean="0"/>
              <a:t>, </a:t>
            </a:r>
            <a:r>
              <a:rPr lang="es-MX" dirty="0" err="1" smtClean="0"/>
              <a:t>mass</a:t>
            </a:r>
            <a:endParaRPr lang="es-MX" dirty="0" smtClean="0"/>
          </a:p>
        </p:txBody>
      </p:sp>
      <p:sp>
        <p:nvSpPr>
          <p:cNvPr id="5" name="4 CuadroTexto"/>
          <p:cNvSpPr txBox="1"/>
          <p:nvPr/>
        </p:nvSpPr>
        <p:spPr>
          <a:xfrm rot="16200000">
            <a:off x="-627927" y="2256729"/>
            <a:ext cx="1779077" cy="523220"/>
          </a:xfrm>
          <a:prstGeom prst="rect">
            <a:avLst/>
          </a:prstGeom>
          <a:noFill/>
        </p:spPr>
        <p:txBody>
          <a:bodyPr wrap="none" rtlCol="0">
            <a:spAutoFit/>
          </a:bodyPr>
          <a:lstStyle/>
          <a:p>
            <a:r>
              <a:rPr lang="es-MX" sz="2800" b="1" dirty="0" err="1" smtClean="0">
                <a:solidFill>
                  <a:srgbClr val="0099FF"/>
                </a:solidFill>
              </a:rPr>
              <a:t>Cualitative</a:t>
            </a:r>
            <a:endParaRPr lang="en-GB" sz="2800" b="1" dirty="0">
              <a:solidFill>
                <a:srgbClr val="0099FF"/>
              </a:solidFill>
            </a:endParaRPr>
          </a:p>
        </p:txBody>
      </p:sp>
      <p:sp>
        <p:nvSpPr>
          <p:cNvPr id="6" name="5 CuadroTexto"/>
          <p:cNvSpPr txBox="1"/>
          <p:nvPr/>
        </p:nvSpPr>
        <p:spPr>
          <a:xfrm rot="16200000">
            <a:off x="-740873" y="4873963"/>
            <a:ext cx="2004972" cy="523220"/>
          </a:xfrm>
          <a:prstGeom prst="rect">
            <a:avLst/>
          </a:prstGeom>
          <a:noFill/>
        </p:spPr>
        <p:txBody>
          <a:bodyPr wrap="none" rtlCol="0">
            <a:spAutoFit/>
          </a:bodyPr>
          <a:lstStyle/>
          <a:p>
            <a:r>
              <a:rPr lang="es-MX" sz="2800" b="1" dirty="0" err="1" smtClean="0">
                <a:solidFill>
                  <a:srgbClr val="0099FF"/>
                </a:solidFill>
              </a:rPr>
              <a:t>Cuantitative</a:t>
            </a:r>
            <a:endParaRPr lang="en-GB" sz="2800" b="1" dirty="0">
              <a:solidFill>
                <a:srgbClr val="0099FF"/>
              </a:solidFill>
            </a:endParaRPr>
          </a:p>
        </p:txBody>
      </p:sp>
      <p:cxnSp>
        <p:nvCxnSpPr>
          <p:cNvPr id="8" name="7 Conector recto"/>
          <p:cNvCxnSpPr/>
          <p:nvPr/>
        </p:nvCxnSpPr>
        <p:spPr>
          <a:xfrm>
            <a:off x="0" y="3501008"/>
            <a:ext cx="9144000" cy="0"/>
          </a:xfrm>
          <a:prstGeom prst="line">
            <a:avLst/>
          </a:prstGeom>
          <a:ln w="25400">
            <a:solidFill>
              <a:srgbClr val="0099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Variable </a:t>
            </a:r>
            <a:r>
              <a:rPr lang="es-MX" dirty="0" err="1" smtClean="0"/>
              <a:t>types</a:t>
            </a:r>
            <a:endParaRPr lang="en-GB" dirty="0"/>
          </a:p>
        </p:txBody>
      </p:sp>
      <p:sp>
        <p:nvSpPr>
          <p:cNvPr id="3" name="2 Marcador de contenido"/>
          <p:cNvSpPr>
            <a:spLocks noGrp="1"/>
          </p:cNvSpPr>
          <p:nvPr>
            <p:ph idx="1"/>
          </p:nvPr>
        </p:nvSpPr>
        <p:spPr/>
        <p:txBody>
          <a:bodyPr/>
          <a:lstStyle/>
          <a:p>
            <a:r>
              <a:rPr lang="es-MX" dirty="0" err="1" smtClean="0"/>
              <a:t>The</a:t>
            </a:r>
            <a:r>
              <a:rPr lang="es-MX" dirty="0" smtClean="0"/>
              <a:t> </a:t>
            </a:r>
            <a:r>
              <a:rPr lang="es-MX" dirty="0" err="1" smtClean="0"/>
              <a:t>type</a:t>
            </a:r>
            <a:r>
              <a:rPr lang="es-MX" dirty="0" smtClean="0"/>
              <a:t> of variable determines </a:t>
            </a:r>
            <a:r>
              <a:rPr lang="es-MX" dirty="0" err="1" smtClean="0"/>
              <a:t>the</a:t>
            </a:r>
            <a:r>
              <a:rPr lang="es-MX" dirty="0" smtClean="0"/>
              <a:t> </a:t>
            </a:r>
            <a:r>
              <a:rPr lang="es-MX" dirty="0" err="1" smtClean="0"/>
              <a:t>statistics</a:t>
            </a:r>
            <a:r>
              <a:rPr lang="es-MX" dirty="0" smtClean="0"/>
              <a:t> </a:t>
            </a:r>
            <a:r>
              <a:rPr lang="es-MX" dirty="0" err="1" smtClean="0"/>
              <a:t>that</a:t>
            </a:r>
            <a:r>
              <a:rPr lang="es-MX" dirty="0" smtClean="0"/>
              <a:t> can </a:t>
            </a:r>
            <a:r>
              <a:rPr lang="es-MX" dirty="0" err="1" smtClean="0"/>
              <a:t>be</a:t>
            </a:r>
            <a:r>
              <a:rPr lang="es-MX" dirty="0" smtClean="0"/>
              <a:t> </a:t>
            </a:r>
            <a:r>
              <a:rPr lang="es-MX" dirty="0" err="1" smtClean="0"/>
              <a:t>computed</a:t>
            </a:r>
            <a:r>
              <a:rPr lang="es-MX" dirty="0" smtClean="0"/>
              <a:t>:</a:t>
            </a:r>
          </a:p>
          <a:p>
            <a:pPr lvl="1"/>
            <a:r>
              <a:rPr lang="es-MX" dirty="0" err="1" smtClean="0"/>
              <a:t>e.g.</a:t>
            </a:r>
            <a:r>
              <a:rPr lang="es-MX" dirty="0" smtClean="0"/>
              <a:t> </a:t>
            </a:r>
            <a:r>
              <a:rPr lang="es-MX" dirty="0" err="1" smtClean="0"/>
              <a:t>it</a:t>
            </a:r>
            <a:r>
              <a:rPr lang="es-MX" dirty="0" smtClean="0"/>
              <a:t> </a:t>
            </a:r>
            <a:r>
              <a:rPr lang="es-MX" dirty="0" err="1" smtClean="0"/>
              <a:t>makes</a:t>
            </a:r>
            <a:r>
              <a:rPr lang="es-MX" dirty="0" smtClean="0"/>
              <a:t> no </a:t>
            </a:r>
            <a:r>
              <a:rPr lang="es-MX" dirty="0" err="1" smtClean="0"/>
              <a:t>sense</a:t>
            </a:r>
            <a:r>
              <a:rPr lang="es-MX" dirty="0" smtClean="0"/>
              <a:t> </a:t>
            </a:r>
            <a:r>
              <a:rPr lang="es-MX" dirty="0" err="1" smtClean="0"/>
              <a:t>talking</a:t>
            </a:r>
            <a:r>
              <a:rPr lang="es-MX" dirty="0" smtClean="0"/>
              <a:t> </a:t>
            </a:r>
            <a:r>
              <a:rPr lang="es-MX" dirty="0" err="1" smtClean="0"/>
              <a:t>about</a:t>
            </a:r>
            <a:r>
              <a:rPr lang="es-MX" dirty="0" smtClean="0"/>
              <a:t> </a:t>
            </a:r>
            <a:r>
              <a:rPr lang="es-MX" dirty="0" err="1" smtClean="0"/>
              <a:t>the</a:t>
            </a:r>
            <a:r>
              <a:rPr lang="es-MX" dirty="0" smtClean="0"/>
              <a:t> mean of </a:t>
            </a:r>
            <a:r>
              <a:rPr lang="es-MX" dirty="0" err="1" smtClean="0"/>
              <a:t>hair</a:t>
            </a:r>
            <a:r>
              <a:rPr lang="es-MX" dirty="0" smtClean="0"/>
              <a:t> color.</a:t>
            </a:r>
            <a:endParaRPr lang="en-GB" dirty="0"/>
          </a:p>
        </p:txBody>
      </p:sp>
      <p:graphicFrame>
        <p:nvGraphicFramePr>
          <p:cNvPr id="4" name="3 Tabla"/>
          <p:cNvGraphicFramePr>
            <a:graphicFrameLocks noGrp="1"/>
          </p:cNvGraphicFramePr>
          <p:nvPr/>
        </p:nvGraphicFramePr>
        <p:xfrm>
          <a:off x="683568" y="3573016"/>
          <a:ext cx="7632848" cy="1854200"/>
        </p:xfrm>
        <a:graphic>
          <a:graphicData uri="http://schemas.openxmlformats.org/drawingml/2006/table">
            <a:tbl>
              <a:tblPr firstRow="1" bandRow="1">
                <a:tableStyleId>{5C22544A-7EE6-4342-B048-85BDC9FD1C3A}</a:tableStyleId>
              </a:tblPr>
              <a:tblGrid>
                <a:gridCol w="2073721"/>
                <a:gridCol w="5559127"/>
              </a:tblGrid>
              <a:tr h="370840">
                <a:tc>
                  <a:txBody>
                    <a:bodyPr/>
                    <a:lstStyle/>
                    <a:p>
                      <a:r>
                        <a:rPr lang="es-MX" dirty="0" smtClean="0"/>
                        <a:t>Variable </a:t>
                      </a:r>
                      <a:r>
                        <a:rPr lang="es-MX" dirty="0" err="1" smtClean="0"/>
                        <a:t>Type</a:t>
                      </a:r>
                      <a:endParaRPr lang="en-GB" dirty="0"/>
                    </a:p>
                  </a:txBody>
                  <a:tcPr/>
                </a:tc>
                <a:tc>
                  <a:txBody>
                    <a:bodyPr/>
                    <a:lstStyle/>
                    <a:p>
                      <a:r>
                        <a:rPr lang="es-MX" dirty="0" err="1" smtClean="0"/>
                        <a:t>Permissible</a:t>
                      </a:r>
                      <a:r>
                        <a:rPr lang="es-MX" baseline="0" dirty="0" smtClean="0"/>
                        <a:t> </a:t>
                      </a:r>
                      <a:r>
                        <a:rPr lang="es-MX" baseline="0" dirty="0" err="1" smtClean="0"/>
                        <a:t>Statistics</a:t>
                      </a:r>
                      <a:endParaRPr lang="en-GB" dirty="0"/>
                    </a:p>
                  </a:txBody>
                  <a:tcPr/>
                </a:tc>
              </a:tr>
              <a:tr h="370840">
                <a:tc>
                  <a:txBody>
                    <a:bodyPr/>
                    <a:lstStyle/>
                    <a:p>
                      <a:r>
                        <a:rPr lang="es-MX" dirty="0" err="1" smtClean="0"/>
                        <a:t>Categorical</a:t>
                      </a:r>
                      <a:endParaRPr lang="en-GB" dirty="0"/>
                    </a:p>
                  </a:txBody>
                  <a:tcPr/>
                </a:tc>
                <a:tc>
                  <a:txBody>
                    <a:bodyPr/>
                    <a:lstStyle/>
                    <a:p>
                      <a:r>
                        <a:rPr lang="es-MX" dirty="0" err="1" smtClean="0"/>
                        <a:t>Mode</a:t>
                      </a:r>
                      <a:r>
                        <a:rPr lang="es-MX" dirty="0" smtClean="0"/>
                        <a:t>, </a:t>
                      </a:r>
                      <a:r>
                        <a:rPr lang="el-GR" dirty="0" smtClean="0"/>
                        <a:t>χ</a:t>
                      </a:r>
                      <a:r>
                        <a:rPr lang="es-MX" baseline="30000" dirty="0" smtClean="0"/>
                        <a:t>2</a:t>
                      </a:r>
                      <a:endParaRPr lang="en-GB" baseline="30000" dirty="0"/>
                    </a:p>
                  </a:txBody>
                  <a:tcPr/>
                </a:tc>
              </a:tr>
              <a:tr h="370840">
                <a:tc>
                  <a:txBody>
                    <a:bodyPr/>
                    <a:lstStyle/>
                    <a:p>
                      <a:r>
                        <a:rPr lang="es-MX" dirty="0" smtClean="0"/>
                        <a:t>Ordinal</a:t>
                      </a:r>
                      <a:endParaRPr lang="en-GB" dirty="0"/>
                    </a:p>
                  </a:txBody>
                  <a:tcPr/>
                </a:tc>
                <a:tc>
                  <a:txBody>
                    <a:bodyPr/>
                    <a:lstStyle/>
                    <a:p>
                      <a:r>
                        <a:rPr lang="es-MX" dirty="0" smtClean="0"/>
                        <a:t>Median, </a:t>
                      </a:r>
                      <a:r>
                        <a:rPr lang="es-MX" dirty="0" err="1" smtClean="0"/>
                        <a:t>percentile</a:t>
                      </a:r>
                      <a:endParaRPr lang="en-GB" dirty="0"/>
                    </a:p>
                  </a:txBody>
                  <a:tcPr/>
                </a:tc>
              </a:tr>
              <a:tr h="370840">
                <a:tc>
                  <a:txBody>
                    <a:bodyPr/>
                    <a:lstStyle/>
                    <a:p>
                      <a:r>
                        <a:rPr lang="es-MX" dirty="0" err="1" smtClean="0"/>
                        <a:t>Interval</a:t>
                      </a:r>
                      <a:endParaRPr lang="en-GB" dirty="0"/>
                    </a:p>
                  </a:txBody>
                  <a:tcPr/>
                </a:tc>
                <a:tc>
                  <a:txBody>
                    <a:bodyPr/>
                    <a:lstStyle/>
                    <a:p>
                      <a:r>
                        <a:rPr lang="es-MX" dirty="0" smtClean="0"/>
                        <a:t>Mean, </a:t>
                      </a:r>
                      <a:r>
                        <a:rPr lang="es-MX" dirty="0" err="1" smtClean="0"/>
                        <a:t>standard</a:t>
                      </a:r>
                      <a:r>
                        <a:rPr lang="es-MX" baseline="0" dirty="0" smtClean="0"/>
                        <a:t> </a:t>
                      </a:r>
                      <a:r>
                        <a:rPr lang="es-MX" baseline="0" dirty="0" err="1" smtClean="0"/>
                        <a:t>deviation</a:t>
                      </a:r>
                      <a:r>
                        <a:rPr lang="es-MX" baseline="0" dirty="0" smtClean="0"/>
                        <a:t>, </a:t>
                      </a:r>
                      <a:r>
                        <a:rPr lang="es-MX" baseline="0" dirty="0" err="1" smtClean="0"/>
                        <a:t>correlation</a:t>
                      </a:r>
                      <a:r>
                        <a:rPr lang="es-MX" baseline="0" dirty="0" smtClean="0"/>
                        <a:t>, </a:t>
                      </a:r>
                      <a:r>
                        <a:rPr lang="es-MX" baseline="0" dirty="0" err="1" smtClean="0"/>
                        <a:t>regression</a:t>
                      </a:r>
                      <a:r>
                        <a:rPr lang="es-MX" baseline="0" dirty="0" smtClean="0"/>
                        <a:t>, ANOVA</a:t>
                      </a:r>
                      <a:endParaRPr lang="en-GB" dirty="0"/>
                    </a:p>
                  </a:txBody>
                  <a:tcPr/>
                </a:tc>
              </a:tr>
              <a:tr h="370840">
                <a:tc>
                  <a:txBody>
                    <a:bodyPr/>
                    <a:lstStyle/>
                    <a:p>
                      <a:r>
                        <a:rPr lang="es-MX" dirty="0" smtClean="0"/>
                        <a:t>Ratio</a:t>
                      </a:r>
                      <a:endParaRPr lang="en-GB" dirty="0"/>
                    </a:p>
                  </a:txBody>
                  <a:tcPr/>
                </a:tc>
                <a:tc>
                  <a:txBody>
                    <a:bodyPr/>
                    <a:lstStyle/>
                    <a:p>
                      <a:r>
                        <a:rPr lang="es-MX" dirty="0" err="1" smtClean="0"/>
                        <a:t>All</a:t>
                      </a:r>
                      <a:endParaRPr lang="en-GB" dirty="0"/>
                    </a:p>
                  </a:txBody>
                  <a:tcPr/>
                </a:tc>
              </a:tr>
            </a:tbl>
          </a:graphicData>
        </a:graphic>
      </p:graphicFrame>
      <p:sp>
        <p:nvSpPr>
          <p:cNvPr id="5" name="4 CuadroTexto"/>
          <p:cNvSpPr txBox="1"/>
          <p:nvPr/>
        </p:nvSpPr>
        <p:spPr>
          <a:xfrm>
            <a:off x="2123728" y="6021288"/>
            <a:ext cx="6198363" cy="369332"/>
          </a:xfrm>
          <a:prstGeom prst="rect">
            <a:avLst/>
          </a:prstGeom>
          <a:noFill/>
        </p:spPr>
        <p:txBody>
          <a:bodyPr wrap="none" rtlCol="0">
            <a:spAutoFit/>
          </a:bodyPr>
          <a:lstStyle/>
          <a:p>
            <a:r>
              <a:rPr lang="es-MX" dirty="0" err="1" smtClean="0"/>
              <a:t>Table</a:t>
            </a:r>
            <a:r>
              <a:rPr lang="es-MX" dirty="0" smtClean="0"/>
              <a:t> </a:t>
            </a:r>
            <a:r>
              <a:rPr lang="es-MX" dirty="0" err="1" smtClean="0"/>
              <a:t>from</a:t>
            </a:r>
            <a:r>
              <a:rPr lang="es-MX" dirty="0" smtClean="0"/>
              <a:t> http://en.wikipedia.org/wiki/Level_of_measurement</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Ground</a:t>
            </a:r>
            <a:r>
              <a:rPr lang="es-MX" dirty="0" smtClean="0"/>
              <a:t> </a:t>
            </a:r>
            <a:r>
              <a:rPr lang="es-MX" dirty="0" err="1" smtClean="0"/>
              <a:t>truth</a:t>
            </a:r>
            <a:endParaRPr lang="en-GB" dirty="0"/>
          </a:p>
        </p:txBody>
      </p:sp>
      <p:sp>
        <p:nvSpPr>
          <p:cNvPr id="3" name="2 Marcador de contenido"/>
          <p:cNvSpPr>
            <a:spLocks noGrp="1"/>
          </p:cNvSpPr>
          <p:nvPr>
            <p:ph idx="1"/>
          </p:nvPr>
        </p:nvSpPr>
        <p:spPr/>
        <p:txBody>
          <a:bodyPr>
            <a:normAutofit fontScale="77500" lnSpcReduction="20000"/>
          </a:bodyPr>
          <a:lstStyle/>
          <a:p>
            <a:r>
              <a:rPr lang="es-MX" dirty="0" err="1" smtClean="0"/>
              <a:t>The</a:t>
            </a:r>
            <a:r>
              <a:rPr lang="es-MX" dirty="0" smtClean="0"/>
              <a:t> </a:t>
            </a:r>
            <a:r>
              <a:rPr lang="es-MX" b="1" dirty="0" err="1" smtClean="0">
                <a:solidFill>
                  <a:srgbClr val="FF0000"/>
                </a:solidFill>
              </a:rPr>
              <a:t>ground</a:t>
            </a:r>
            <a:r>
              <a:rPr lang="es-MX" b="1" dirty="0" smtClean="0">
                <a:solidFill>
                  <a:srgbClr val="FF0000"/>
                </a:solidFill>
              </a:rPr>
              <a:t> </a:t>
            </a:r>
            <a:r>
              <a:rPr lang="es-MX" b="1" dirty="0" err="1" smtClean="0">
                <a:solidFill>
                  <a:srgbClr val="FF0000"/>
                </a:solidFill>
              </a:rPr>
              <a:t>truth</a:t>
            </a:r>
            <a:r>
              <a:rPr lang="es-MX" dirty="0" smtClean="0"/>
              <a:t> </a:t>
            </a:r>
            <a:r>
              <a:rPr lang="es-MX" dirty="0" err="1" smtClean="0"/>
              <a:t>refers</a:t>
            </a:r>
            <a:r>
              <a:rPr lang="es-MX" dirty="0" smtClean="0"/>
              <a:t> </a:t>
            </a:r>
            <a:r>
              <a:rPr lang="es-MX" dirty="0" err="1" smtClean="0"/>
              <a:t>to</a:t>
            </a:r>
            <a:r>
              <a:rPr lang="es-MX" dirty="0" smtClean="0"/>
              <a:t> </a:t>
            </a:r>
            <a:r>
              <a:rPr lang="es-MX" dirty="0" err="1" smtClean="0"/>
              <a:t>the</a:t>
            </a:r>
            <a:r>
              <a:rPr lang="es-MX" dirty="0" smtClean="0"/>
              <a:t> real </a:t>
            </a:r>
            <a:r>
              <a:rPr lang="es-MX" dirty="0" err="1" smtClean="0"/>
              <a:t>truth</a:t>
            </a:r>
            <a:r>
              <a:rPr lang="es-MX" dirty="0" smtClean="0"/>
              <a:t> of </a:t>
            </a:r>
            <a:r>
              <a:rPr lang="es-MX" dirty="0" err="1" smtClean="0"/>
              <a:t>the</a:t>
            </a:r>
            <a:r>
              <a:rPr lang="es-MX" dirty="0" smtClean="0"/>
              <a:t> observable </a:t>
            </a:r>
            <a:r>
              <a:rPr lang="es-MX" dirty="0" err="1" smtClean="0"/>
              <a:t>phenomenon</a:t>
            </a:r>
            <a:r>
              <a:rPr lang="es-MX" dirty="0" smtClean="0"/>
              <a:t> </a:t>
            </a:r>
            <a:r>
              <a:rPr lang="es-MX" dirty="0" err="1" smtClean="0"/>
              <a:t>or</a:t>
            </a:r>
            <a:r>
              <a:rPr lang="es-MX" dirty="0" smtClean="0"/>
              <a:t> </a:t>
            </a:r>
            <a:r>
              <a:rPr lang="es-MX" dirty="0" err="1" smtClean="0"/>
              <a:t>the</a:t>
            </a:r>
            <a:r>
              <a:rPr lang="es-MX" dirty="0" smtClean="0"/>
              <a:t> </a:t>
            </a:r>
            <a:r>
              <a:rPr lang="es-MX" dirty="0" err="1" smtClean="0"/>
              <a:t>reality</a:t>
            </a:r>
            <a:r>
              <a:rPr lang="es-MX" dirty="0" smtClean="0"/>
              <a:t> </a:t>
            </a:r>
            <a:r>
              <a:rPr lang="es-MX" dirty="0" err="1" smtClean="0"/>
              <a:t>occuring</a:t>
            </a:r>
            <a:r>
              <a:rPr lang="es-MX" dirty="0" smtClean="0"/>
              <a:t> in </a:t>
            </a:r>
            <a:r>
              <a:rPr lang="es-MX" dirty="0" err="1" smtClean="0"/>
              <a:t>nature</a:t>
            </a:r>
            <a:r>
              <a:rPr lang="es-MX" dirty="0" smtClean="0"/>
              <a:t>. [</a:t>
            </a:r>
            <a:r>
              <a:rPr lang="es-MX" dirty="0" err="1" smtClean="0"/>
              <a:t>Self</a:t>
            </a:r>
            <a:r>
              <a:rPr lang="es-MX" dirty="0" smtClean="0"/>
              <a:t> </a:t>
            </a:r>
            <a:r>
              <a:rPr lang="es-MX" dirty="0" err="1" smtClean="0"/>
              <a:t>definition</a:t>
            </a:r>
            <a:r>
              <a:rPr lang="es-MX" dirty="0" smtClean="0"/>
              <a:t>]</a:t>
            </a:r>
          </a:p>
          <a:p>
            <a:endParaRPr lang="es-MX" dirty="0" smtClean="0"/>
          </a:p>
          <a:p>
            <a:r>
              <a:rPr lang="es-MX" dirty="0" err="1" smtClean="0"/>
              <a:t>Some</a:t>
            </a:r>
            <a:r>
              <a:rPr lang="es-MX" dirty="0" smtClean="0"/>
              <a:t> </a:t>
            </a:r>
            <a:r>
              <a:rPr lang="es-MX" dirty="0" err="1" smtClean="0"/>
              <a:t>alternative</a:t>
            </a:r>
            <a:r>
              <a:rPr lang="es-MX" dirty="0" smtClean="0"/>
              <a:t> </a:t>
            </a:r>
            <a:r>
              <a:rPr lang="es-MX" dirty="0" err="1" smtClean="0"/>
              <a:t>definitions</a:t>
            </a:r>
            <a:r>
              <a:rPr lang="es-MX" dirty="0" smtClean="0"/>
              <a:t>:</a:t>
            </a:r>
          </a:p>
          <a:p>
            <a:pPr lvl="1"/>
            <a:r>
              <a:rPr lang="es-MX" dirty="0" smtClean="0"/>
              <a:t>“</a:t>
            </a:r>
            <a:r>
              <a:rPr lang="es-MX" dirty="0" err="1" smtClean="0"/>
              <a:t>the</a:t>
            </a:r>
            <a:r>
              <a:rPr lang="es-MX" dirty="0" smtClean="0"/>
              <a:t> </a:t>
            </a:r>
            <a:r>
              <a:rPr lang="es-MX" dirty="0" err="1" smtClean="0"/>
              <a:t>classification</a:t>
            </a:r>
            <a:r>
              <a:rPr lang="es-MX" dirty="0" smtClean="0"/>
              <a:t> </a:t>
            </a:r>
            <a:r>
              <a:rPr lang="es-MX" dirty="0" err="1" smtClean="0"/>
              <a:t>truth</a:t>
            </a:r>
            <a:r>
              <a:rPr lang="es-MX" dirty="0" smtClean="0"/>
              <a:t> of </a:t>
            </a:r>
            <a:r>
              <a:rPr lang="es-MX" dirty="0" err="1" smtClean="0"/>
              <a:t>each</a:t>
            </a:r>
            <a:r>
              <a:rPr lang="es-MX" dirty="0" smtClean="0"/>
              <a:t> </a:t>
            </a:r>
            <a:r>
              <a:rPr lang="es-MX" dirty="0" err="1" smtClean="0"/>
              <a:t>voxel</a:t>
            </a:r>
            <a:r>
              <a:rPr lang="es-MX" dirty="0" smtClean="0"/>
              <a:t>” [</a:t>
            </a:r>
            <a:r>
              <a:rPr lang="es-MX" dirty="0" err="1" smtClean="0"/>
              <a:t>Zou</a:t>
            </a:r>
            <a:r>
              <a:rPr lang="es-MX" dirty="0" smtClean="0"/>
              <a:t> KH et al (2002), MICCAI, </a:t>
            </a:r>
            <a:r>
              <a:rPr lang="en-GB" dirty="0" smtClean="0"/>
              <a:t>LNCS 2488, pp. 315–322,</a:t>
            </a:r>
            <a:r>
              <a:rPr lang="es-MX" dirty="0" smtClean="0"/>
              <a:t>],</a:t>
            </a:r>
          </a:p>
          <a:p>
            <a:pPr lvl="2"/>
            <a:r>
              <a:rPr lang="es-MX" dirty="0" smtClean="0"/>
              <a:t>…</a:t>
            </a:r>
            <a:r>
              <a:rPr lang="es-MX" dirty="0" err="1" smtClean="0"/>
              <a:t>that</a:t>
            </a:r>
            <a:r>
              <a:rPr lang="es-MX" dirty="0" smtClean="0"/>
              <a:t> </a:t>
            </a:r>
            <a:r>
              <a:rPr lang="es-MX" dirty="0" err="1" smtClean="0"/>
              <a:t>is</a:t>
            </a:r>
            <a:r>
              <a:rPr lang="es-MX" dirty="0" smtClean="0"/>
              <a:t>, </a:t>
            </a:r>
            <a:r>
              <a:rPr lang="es-MX" dirty="0" err="1" smtClean="0"/>
              <a:t>the</a:t>
            </a:r>
            <a:r>
              <a:rPr lang="es-MX" dirty="0" smtClean="0"/>
              <a:t> </a:t>
            </a:r>
            <a:r>
              <a:rPr lang="es-MX" dirty="0" err="1" smtClean="0"/>
              <a:t>truth</a:t>
            </a:r>
            <a:r>
              <a:rPr lang="es-MX" dirty="0" smtClean="0"/>
              <a:t> in </a:t>
            </a:r>
            <a:r>
              <a:rPr lang="es-MX" dirty="0" err="1" smtClean="0"/>
              <a:t>each</a:t>
            </a:r>
            <a:r>
              <a:rPr lang="es-MX" dirty="0" smtClean="0"/>
              <a:t> experimental </a:t>
            </a:r>
            <a:r>
              <a:rPr lang="es-MX" dirty="0" err="1" smtClean="0"/>
              <a:t>unit</a:t>
            </a:r>
            <a:r>
              <a:rPr lang="es-MX" dirty="0" smtClean="0"/>
              <a:t> </a:t>
            </a:r>
            <a:r>
              <a:rPr lang="es-MX" dirty="0" err="1" smtClean="0"/>
              <a:t>for</a:t>
            </a:r>
            <a:r>
              <a:rPr lang="es-MX" dirty="0" smtClean="0"/>
              <a:t> </a:t>
            </a:r>
            <a:r>
              <a:rPr lang="es-MX" dirty="0" err="1" smtClean="0"/>
              <a:t>the</a:t>
            </a:r>
            <a:r>
              <a:rPr lang="es-MX" dirty="0" smtClean="0"/>
              <a:t> </a:t>
            </a:r>
            <a:r>
              <a:rPr lang="es-MX" dirty="0" err="1" smtClean="0"/>
              <a:t>effects</a:t>
            </a:r>
            <a:r>
              <a:rPr lang="es-MX" dirty="0" smtClean="0"/>
              <a:t> of </a:t>
            </a:r>
            <a:r>
              <a:rPr lang="es-MX" dirty="0" err="1" smtClean="0"/>
              <a:t>classification</a:t>
            </a:r>
            <a:r>
              <a:rPr lang="es-MX" dirty="0" smtClean="0"/>
              <a:t> (positive </a:t>
            </a:r>
            <a:r>
              <a:rPr lang="es-MX" dirty="0" err="1" smtClean="0"/>
              <a:t>or</a:t>
            </a:r>
            <a:r>
              <a:rPr lang="es-MX" dirty="0" smtClean="0"/>
              <a:t> </a:t>
            </a:r>
            <a:r>
              <a:rPr lang="es-MX" dirty="0" err="1" smtClean="0"/>
              <a:t>negative</a:t>
            </a:r>
            <a:r>
              <a:rPr lang="es-MX" dirty="0" smtClean="0"/>
              <a:t>).</a:t>
            </a:r>
          </a:p>
          <a:p>
            <a:pPr lvl="2"/>
            <a:r>
              <a:rPr lang="es-MX" dirty="0" err="1" smtClean="0"/>
              <a:t>This</a:t>
            </a:r>
            <a:r>
              <a:rPr lang="es-MX" dirty="0" smtClean="0"/>
              <a:t> </a:t>
            </a:r>
            <a:r>
              <a:rPr lang="es-MX" dirty="0" err="1" smtClean="0"/>
              <a:t>is</a:t>
            </a:r>
            <a:r>
              <a:rPr lang="es-MX" dirty="0" smtClean="0"/>
              <a:t> </a:t>
            </a:r>
            <a:r>
              <a:rPr lang="es-MX" dirty="0" err="1" smtClean="0"/>
              <a:t>particularly</a:t>
            </a:r>
            <a:r>
              <a:rPr lang="es-MX" dirty="0" smtClean="0"/>
              <a:t> </a:t>
            </a:r>
            <a:r>
              <a:rPr lang="es-MX" dirty="0" err="1" smtClean="0"/>
              <a:t>nice</a:t>
            </a:r>
            <a:r>
              <a:rPr lang="es-MX" dirty="0" smtClean="0"/>
              <a:t> </a:t>
            </a:r>
            <a:r>
              <a:rPr lang="es-MX" dirty="0" err="1" smtClean="0"/>
              <a:t>for</a:t>
            </a:r>
            <a:r>
              <a:rPr lang="es-MX" dirty="0" smtClean="0"/>
              <a:t> machine </a:t>
            </a:r>
            <a:r>
              <a:rPr lang="es-MX" dirty="0" err="1" smtClean="0"/>
              <a:t>learning</a:t>
            </a:r>
            <a:r>
              <a:rPr lang="es-MX" dirty="0" smtClean="0"/>
              <a:t>.</a:t>
            </a:r>
          </a:p>
          <a:p>
            <a:pPr lvl="1"/>
            <a:endParaRPr lang="es-MX" dirty="0" smtClean="0"/>
          </a:p>
          <a:p>
            <a:pPr lvl="1"/>
            <a:r>
              <a:rPr lang="es-MX" dirty="0" smtClean="0"/>
              <a:t>“</a:t>
            </a:r>
            <a:r>
              <a:rPr lang="es-MX" dirty="0" err="1" smtClean="0"/>
              <a:t>the</a:t>
            </a:r>
            <a:r>
              <a:rPr lang="es-MX" dirty="0" smtClean="0"/>
              <a:t> </a:t>
            </a:r>
            <a:r>
              <a:rPr lang="es-MX" dirty="0" err="1" smtClean="0"/>
              <a:t>most</a:t>
            </a:r>
            <a:r>
              <a:rPr lang="es-MX" dirty="0" smtClean="0"/>
              <a:t> </a:t>
            </a:r>
            <a:r>
              <a:rPr lang="es-MX" dirty="0" err="1" smtClean="0"/>
              <a:t>useful</a:t>
            </a:r>
            <a:r>
              <a:rPr lang="es-MX" dirty="0" smtClean="0"/>
              <a:t> </a:t>
            </a:r>
            <a:r>
              <a:rPr lang="es-MX" dirty="0" err="1" smtClean="0"/>
              <a:t>representation</a:t>
            </a:r>
            <a:r>
              <a:rPr lang="es-MX" dirty="0" smtClean="0"/>
              <a:t> of </a:t>
            </a:r>
            <a:r>
              <a:rPr lang="es-MX" dirty="0" err="1" smtClean="0"/>
              <a:t>the</a:t>
            </a:r>
            <a:r>
              <a:rPr lang="es-MX" dirty="0" smtClean="0"/>
              <a:t> </a:t>
            </a:r>
            <a:r>
              <a:rPr lang="es-MX" dirty="0" err="1" smtClean="0"/>
              <a:t>information</a:t>
            </a:r>
            <a:r>
              <a:rPr lang="es-MX" dirty="0" smtClean="0"/>
              <a:t> </a:t>
            </a:r>
            <a:r>
              <a:rPr lang="es-MX" dirty="0" err="1" smtClean="0"/>
              <a:t>that</a:t>
            </a:r>
            <a:r>
              <a:rPr lang="es-MX" dirty="0" smtClean="0"/>
              <a:t> </a:t>
            </a:r>
            <a:r>
              <a:rPr lang="es-MX" dirty="0" err="1" smtClean="0"/>
              <a:t>one</a:t>
            </a:r>
            <a:r>
              <a:rPr lang="es-MX" dirty="0" smtClean="0"/>
              <a:t> </a:t>
            </a:r>
            <a:r>
              <a:rPr lang="es-MX" dirty="0" err="1" smtClean="0"/>
              <a:t>wishes</a:t>
            </a:r>
            <a:r>
              <a:rPr lang="es-MX" dirty="0" smtClean="0"/>
              <a:t> </a:t>
            </a:r>
            <a:r>
              <a:rPr lang="es-MX" dirty="0" err="1" smtClean="0"/>
              <a:t>to</a:t>
            </a:r>
            <a:r>
              <a:rPr lang="es-MX" dirty="0" smtClean="0"/>
              <a:t> </a:t>
            </a:r>
            <a:r>
              <a:rPr lang="es-MX" dirty="0" err="1" smtClean="0"/>
              <a:t>convey</a:t>
            </a:r>
            <a:r>
              <a:rPr lang="es-MX" dirty="0" smtClean="0"/>
              <a:t>”. [</a:t>
            </a:r>
            <a:r>
              <a:rPr lang="es-MX" dirty="0" err="1" smtClean="0"/>
              <a:t>Kolaczyk</a:t>
            </a:r>
            <a:r>
              <a:rPr lang="es-MX" dirty="0" smtClean="0"/>
              <a:t> ED (2009) </a:t>
            </a:r>
            <a:r>
              <a:rPr lang="en-GB" dirty="0" smtClean="0"/>
              <a:t>Statistical Analysis of Network Data: Methods and Models, Springer, pg.76</a:t>
            </a:r>
            <a:r>
              <a:rPr lang="es-MX" dirty="0" smtClean="0"/>
              <a:t>]</a:t>
            </a:r>
          </a:p>
          <a:p>
            <a:pPr lvl="2"/>
            <a:r>
              <a:rPr lang="es-MX" dirty="0" smtClean="0"/>
              <a:t>I </a:t>
            </a:r>
            <a:r>
              <a:rPr lang="es-MX" dirty="0" err="1" smtClean="0"/>
              <a:t>like</a:t>
            </a:r>
            <a:r>
              <a:rPr lang="es-MX" dirty="0" smtClean="0"/>
              <a:t> </a:t>
            </a:r>
            <a:r>
              <a:rPr lang="es-MX" dirty="0" err="1" smtClean="0"/>
              <a:t>this</a:t>
            </a:r>
            <a:r>
              <a:rPr lang="es-MX" dirty="0" smtClean="0"/>
              <a:t> </a:t>
            </a:r>
            <a:r>
              <a:rPr lang="es-MX" dirty="0" err="1" smtClean="0"/>
              <a:t>one</a:t>
            </a:r>
            <a:r>
              <a:rPr lang="es-MX" dirty="0" smtClean="0"/>
              <a:t> </a:t>
            </a:r>
            <a:r>
              <a:rPr lang="es-MX" dirty="0" err="1" smtClean="0"/>
              <a:t>but</a:t>
            </a:r>
            <a:r>
              <a:rPr lang="es-MX" dirty="0" smtClean="0"/>
              <a:t> </a:t>
            </a:r>
            <a:r>
              <a:rPr lang="es-MX" dirty="0" err="1" smtClean="0"/>
              <a:t>requires</a:t>
            </a:r>
            <a:r>
              <a:rPr lang="es-MX" dirty="0" smtClean="0"/>
              <a:t> </a:t>
            </a:r>
            <a:r>
              <a:rPr lang="es-MX" dirty="0" err="1" smtClean="0"/>
              <a:t>the</a:t>
            </a:r>
            <a:r>
              <a:rPr lang="es-MX" dirty="0" smtClean="0"/>
              <a:t> </a:t>
            </a:r>
            <a:r>
              <a:rPr lang="es-MX" dirty="0" err="1" smtClean="0"/>
              <a:t>knowledge</a:t>
            </a:r>
            <a:r>
              <a:rPr lang="es-MX" dirty="0" smtClean="0"/>
              <a:t> of </a:t>
            </a:r>
            <a:r>
              <a:rPr lang="es-MX" dirty="0" err="1" smtClean="0"/>
              <a:t>the</a:t>
            </a:r>
            <a:r>
              <a:rPr lang="es-MX" dirty="0" smtClean="0"/>
              <a:t> </a:t>
            </a:r>
            <a:r>
              <a:rPr lang="es-MX" dirty="0" err="1" smtClean="0"/>
              <a:t>construct</a:t>
            </a:r>
            <a:r>
              <a:rPr lang="es-MX" dirty="0" smtClean="0"/>
              <a:t> (</a:t>
            </a:r>
            <a:r>
              <a:rPr lang="es-MX" dirty="0" err="1" smtClean="0"/>
              <a:t>i.e.</a:t>
            </a:r>
            <a:r>
              <a:rPr lang="es-MX" dirty="0" smtClean="0"/>
              <a:t> </a:t>
            </a:r>
            <a:r>
              <a:rPr lang="es-MX" dirty="0" err="1" smtClean="0"/>
              <a:t>that</a:t>
            </a:r>
            <a:r>
              <a:rPr lang="es-MX" dirty="0" smtClean="0"/>
              <a:t> “</a:t>
            </a:r>
            <a:r>
              <a:rPr lang="es-MX" dirty="0" err="1" smtClean="0"/>
              <a:t>information</a:t>
            </a:r>
            <a:r>
              <a:rPr lang="es-MX" dirty="0" smtClean="0"/>
              <a:t> </a:t>
            </a:r>
            <a:r>
              <a:rPr lang="es-MX" dirty="0" err="1" smtClean="0"/>
              <a:t>that</a:t>
            </a:r>
            <a:r>
              <a:rPr lang="es-MX" dirty="0" smtClean="0"/>
              <a:t> </a:t>
            </a:r>
            <a:r>
              <a:rPr lang="es-MX" dirty="0" err="1" smtClean="0"/>
              <a:t>one</a:t>
            </a:r>
            <a:r>
              <a:rPr lang="es-MX" dirty="0" smtClean="0"/>
              <a:t> </a:t>
            </a:r>
            <a:r>
              <a:rPr lang="es-MX" dirty="0" err="1" smtClean="0"/>
              <a:t>wishes</a:t>
            </a:r>
            <a:r>
              <a:rPr lang="es-MX" dirty="0" smtClean="0"/>
              <a:t> </a:t>
            </a:r>
            <a:r>
              <a:rPr lang="es-MX" dirty="0" err="1" smtClean="0"/>
              <a:t>to</a:t>
            </a:r>
            <a:r>
              <a:rPr lang="es-MX" dirty="0" smtClean="0"/>
              <a:t> </a:t>
            </a:r>
            <a:r>
              <a:rPr lang="es-MX" dirty="0" err="1" smtClean="0"/>
              <a:t>convey</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a:t>
            </a:fld>
            <a:endParaRPr lang="es-E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DISTRIBUTIONS</a:t>
            </a:r>
            <a:endParaRPr lang="en-GB" dirty="0"/>
          </a:p>
        </p:txBody>
      </p:sp>
      <p:sp>
        <p:nvSpPr>
          <p:cNvPr id="8" name="7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80</a:t>
            </a:fld>
            <a:endParaRPr lang="es-E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Distributions</a:t>
            </a:r>
            <a:endParaRPr lang="en-GB" dirty="0"/>
          </a:p>
        </p:txBody>
      </p:sp>
      <p:sp>
        <p:nvSpPr>
          <p:cNvPr id="8" name="7 Marcador de contenido"/>
          <p:cNvSpPr>
            <a:spLocks noGrp="1"/>
          </p:cNvSpPr>
          <p:nvPr>
            <p:ph sz="half" idx="1"/>
          </p:nvPr>
        </p:nvSpPr>
        <p:spPr>
          <a:xfrm>
            <a:off x="457200" y="1196752"/>
            <a:ext cx="3034680" cy="4929411"/>
          </a:xfrm>
        </p:spPr>
        <p:txBody>
          <a:bodyPr>
            <a:normAutofit/>
          </a:bodyPr>
          <a:lstStyle/>
          <a:p>
            <a:r>
              <a:rPr lang="es-MX" dirty="0" err="1" smtClean="0"/>
              <a:t>The</a:t>
            </a:r>
            <a:r>
              <a:rPr lang="es-MX" dirty="0" smtClean="0"/>
              <a:t> </a:t>
            </a:r>
            <a:r>
              <a:rPr lang="es-MX" b="1" dirty="0" err="1" smtClean="0">
                <a:solidFill>
                  <a:srgbClr val="FF0000"/>
                </a:solidFill>
              </a:rPr>
              <a:t>frequency</a:t>
            </a:r>
            <a:r>
              <a:rPr lang="es-MX" b="1" dirty="0" smtClean="0">
                <a:solidFill>
                  <a:srgbClr val="FF0000"/>
                </a:solidFill>
              </a:rPr>
              <a:t> </a:t>
            </a:r>
            <a:r>
              <a:rPr lang="es-MX" b="1" dirty="0" err="1" smtClean="0">
                <a:solidFill>
                  <a:srgbClr val="FF0000"/>
                </a:solidFill>
              </a:rPr>
              <a:t>distribution</a:t>
            </a:r>
            <a:r>
              <a:rPr lang="es-MX" dirty="0" smtClean="0"/>
              <a:t> (</a:t>
            </a:r>
            <a:r>
              <a:rPr lang="es-MX" dirty="0" err="1" smtClean="0"/>
              <a:t>or</a:t>
            </a:r>
            <a:r>
              <a:rPr lang="es-MX" dirty="0" smtClean="0"/>
              <a:t> </a:t>
            </a:r>
            <a:r>
              <a:rPr lang="es-MX" dirty="0" err="1" smtClean="0"/>
              <a:t>simply</a:t>
            </a:r>
            <a:r>
              <a:rPr lang="es-MX" dirty="0" smtClean="0"/>
              <a:t> </a:t>
            </a:r>
            <a:r>
              <a:rPr lang="es-MX" b="1" dirty="0" err="1" smtClean="0">
                <a:solidFill>
                  <a:srgbClr val="FF0000"/>
                </a:solidFill>
              </a:rPr>
              <a:t>distribution</a:t>
            </a:r>
            <a:r>
              <a:rPr lang="es-MX" dirty="0" smtClean="0"/>
              <a:t>) of a variable </a:t>
            </a:r>
            <a:r>
              <a:rPr lang="es-MX" dirty="0" err="1" smtClean="0"/>
              <a:t>is</a:t>
            </a:r>
            <a:r>
              <a:rPr lang="es-MX" dirty="0" smtClean="0"/>
              <a:t> </a:t>
            </a:r>
            <a:r>
              <a:rPr lang="es-MX" dirty="0" err="1" smtClean="0"/>
              <a:t>the</a:t>
            </a:r>
            <a:r>
              <a:rPr lang="es-MX" dirty="0" smtClean="0"/>
              <a:t> </a:t>
            </a:r>
            <a:r>
              <a:rPr lang="es-MX" dirty="0" err="1" smtClean="0"/>
              <a:t>probaility</a:t>
            </a:r>
            <a:r>
              <a:rPr lang="es-MX" dirty="0" smtClean="0"/>
              <a:t> </a:t>
            </a:r>
            <a:r>
              <a:rPr lang="es-MX" dirty="0" err="1" smtClean="0"/>
              <a:t>that</a:t>
            </a:r>
            <a:r>
              <a:rPr lang="es-MX" dirty="0" smtClean="0"/>
              <a:t> </a:t>
            </a:r>
            <a:r>
              <a:rPr lang="es-MX" dirty="0" err="1" smtClean="0"/>
              <a:t>the</a:t>
            </a:r>
            <a:r>
              <a:rPr lang="es-MX" dirty="0" smtClean="0"/>
              <a:t> variable </a:t>
            </a:r>
            <a:r>
              <a:rPr lang="es-MX" dirty="0" err="1" smtClean="0"/>
              <a:t>takes</a:t>
            </a:r>
            <a:r>
              <a:rPr lang="es-MX" dirty="0" smtClean="0"/>
              <a:t> </a:t>
            </a:r>
            <a:r>
              <a:rPr lang="es-MX" dirty="0" err="1" smtClean="0"/>
              <a:t>each</a:t>
            </a:r>
            <a:r>
              <a:rPr lang="es-MX" dirty="0" smtClean="0"/>
              <a:t> </a:t>
            </a:r>
            <a:r>
              <a:rPr lang="es-MX" dirty="0" err="1" smtClean="0"/>
              <a:t>one</a:t>
            </a:r>
            <a:r>
              <a:rPr lang="es-MX" dirty="0" smtClean="0"/>
              <a:t> of </a:t>
            </a:r>
            <a:r>
              <a:rPr lang="es-MX" dirty="0" err="1" smtClean="0"/>
              <a:t>the</a:t>
            </a:r>
            <a:r>
              <a:rPr lang="es-MX" dirty="0" smtClean="0"/>
              <a:t> </a:t>
            </a:r>
            <a:r>
              <a:rPr lang="es-MX" dirty="0" err="1" smtClean="0"/>
              <a:t>possible</a:t>
            </a:r>
            <a:r>
              <a:rPr lang="es-MX" dirty="0" smtClean="0"/>
              <a:t> </a:t>
            </a:r>
            <a:r>
              <a:rPr lang="es-MX" dirty="0" err="1" smtClean="0"/>
              <a:t>values</a:t>
            </a:r>
            <a:endParaRPr lang="es-MX" dirty="0" smtClean="0"/>
          </a:p>
        </p:txBody>
      </p:sp>
      <p:sp>
        <p:nvSpPr>
          <p:cNvPr id="4" name="3 Marcador de fecha"/>
          <p:cNvSpPr>
            <a:spLocks noGrp="1"/>
          </p:cNvSpPr>
          <p:nvPr>
            <p:ph type="dt" sz="half" idx="10"/>
          </p:nvPr>
        </p:nvSpPr>
        <p:spPr/>
        <p:txBody>
          <a:bodyPr/>
          <a:lstStyle/>
          <a:p>
            <a:fld id="{9D47FA49-6789-4F23-9C3E-C57EAEE2D45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81</a:t>
            </a:fld>
            <a:endParaRPr lang="es-ES"/>
          </a:p>
        </p:txBody>
      </p:sp>
      <p:graphicFrame>
        <p:nvGraphicFramePr>
          <p:cNvPr id="10" name="9 Marcador de contenido"/>
          <p:cNvGraphicFramePr>
            <a:graphicFrameLocks noGrp="1"/>
          </p:cNvGraphicFramePr>
          <p:nvPr>
            <p:ph sz="half" idx="2"/>
          </p:nvPr>
        </p:nvGraphicFramePr>
        <p:xfrm>
          <a:off x="3625552" y="980728"/>
          <a:ext cx="5266928" cy="5491480"/>
        </p:xfrm>
        <a:graphic>
          <a:graphicData uri="http://schemas.openxmlformats.org/drawingml/2006/table">
            <a:tbl>
              <a:tblPr firstRow="1" bandRow="1">
                <a:tableStyleId>{5C22544A-7EE6-4342-B048-85BDC9FD1C3A}</a:tableStyleId>
              </a:tblPr>
              <a:tblGrid>
                <a:gridCol w="2160240"/>
                <a:gridCol w="1799668"/>
                <a:gridCol w="1307020"/>
              </a:tblGrid>
              <a:tr h="370840">
                <a:tc>
                  <a:txBody>
                    <a:bodyPr/>
                    <a:lstStyle/>
                    <a:p>
                      <a:pPr algn="ctr"/>
                      <a:r>
                        <a:rPr lang="es-MX" dirty="0" err="1" smtClean="0"/>
                        <a:t>Value</a:t>
                      </a:r>
                      <a:r>
                        <a:rPr lang="es-MX" dirty="0" smtClean="0"/>
                        <a:t> </a:t>
                      </a:r>
                      <a:r>
                        <a:rPr lang="es-MX" dirty="0" err="1" smtClean="0"/>
                        <a:t>or</a:t>
                      </a:r>
                      <a:r>
                        <a:rPr lang="es-MX" baseline="0" dirty="0" smtClean="0"/>
                        <a:t> </a:t>
                      </a:r>
                      <a:r>
                        <a:rPr lang="es-MX" baseline="0" dirty="0" err="1" smtClean="0"/>
                        <a:t>Interval</a:t>
                      </a:r>
                      <a:endParaRPr lang="en-GB" dirty="0"/>
                    </a:p>
                  </a:txBody>
                  <a:tcPr/>
                </a:tc>
                <a:tc>
                  <a:txBody>
                    <a:bodyPr/>
                    <a:lstStyle/>
                    <a:p>
                      <a:pPr algn="ctr"/>
                      <a:r>
                        <a:rPr lang="es-MX" dirty="0" smtClean="0"/>
                        <a:t>#</a:t>
                      </a:r>
                      <a:r>
                        <a:rPr lang="es-MX" dirty="0" err="1" smtClean="0"/>
                        <a:t>Observations</a:t>
                      </a:r>
                      <a:endParaRPr lang="en-GB" dirty="0"/>
                    </a:p>
                  </a:txBody>
                  <a:tcPr anchor="ctr"/>
                </a:tc>
                <a:tc>
                  <a:txBody>
                    <a:bodyPr/>
                    <a:lstStyle/>
                    <a:p>
                      <a:pPr algn="ctr"/>
                      <a:r>
                        <a:rPr lang="es-MX" dirty="0" smtClean="0"/>
                        <a:t>Pr(X)</a:t>
                      </a:r>
                      <a:endParaRPr lang="en-GB" dirty="0"/>
                    </a:p>
                  </a:txBody>
                  <a:tcPr anchor="ctr"/>
                </a:tc>
              </a:tr>
              <a:tr h="370840">
                <a:tc>
                  <a:txBody>
                    <a:bodyPr/>
                    <a:lstStyle/>
                    <a:p>
                      <a:r>
                        <a:rPr lang="es-MX" sz="3600" b="1" dirty="0" smtClean="0">
                          <a:solidFill>
                            <a:srgbClr val="00B050"/>
                          </a:solidFill>
                        </a:rPr>
                        <a:t>{}</a:t>
                      </a:r>
                    </a:p>
                  </a:txBody>
                  <a:tcPr/>
                </a:tc>
                <a:tc>
                  <a:txBody>
                    <a:bodyPr/>
                    <a:lstStyle/>
                    <a:p>
                      <a:pPr algn="ctr"/>
                      <a:r>
                        <a:rPr lang="es-MX" sz="2800" dirty="0" smtClean="0"/>
                        <a:t>0</a:t>
                      </a:r>
                      <a:endParaRPr lang="en-GB" sz="2800" dirty="0"/>
                    </a:p>
                  </a:txBody>
                  <a:tcPr anchor="ctr"/>
                </a:tc>
                <a:tc>
                  <a:txBody>
                    <a:bodyPr/>
                    <a:lstStyle/>
                    <a:p>
                      <a:pPr algn="ctr"/>
                      <a:r>
                        <a:rPr lang="es-MX" sz="2800" dirty="0" smtClean="0"/>
                        <a:t>0/10</a:t>
                      </a:r>
                      <a:endParaRPr lang="en-GB" sz="2800" dirty="0"/>
                    </a:p>
                  </a:txBody>
                  <a:tcPr anchor="ctr"/>
                </a:tc>
              </a:tr>
              <a:tr h="370840">
                <a:tc>
                  <a:txBody>
                    <a:bodyPr/>
                    <a:lstStyle/>
                    <a:p>
                      <a:r>
                        <a:rPr lang="es-MX" sz="3600" b="1" dirty="0" smtClean="0">
                          <a:solidFill>
                            <a:srgbClr val="00B050"/>
                          </a:solidFill>
                        </a:rPr>
                        <a:t>{</a:t>
                      </a:r>
                      <a:r>
                        <a:rPr lang="es-MX" sz="3600" b="1" baseline="0" dirty="0" smtClean="0">
                          <a:solidFill>
                            <a:srgbClr val="00B050"/>
                          </a:solidFill>
                        </a:rPr>
                        <a:t>    }</a:t>
                      </a:r>
                      <a:endParaRPr lang="es-MX" sz="3600" b="1" dirty="0" smtClean="0">
                        <a:solidFill>
                          <a:srgbClr val="00B050"/>
                        </a:solidFill>
                      </a:endParaRPr>
                    </a:p>
                  </a:txBody>
                  <a:tcPr/>
                </a:tc>
                <a:tc>
                  <a:txBody>
                    <a:bodyPr/>
                    <a:lstStyle/>
                    <a:p>
                      <a:pPr algn="ctr"/>
                      <a:r>
                        <a:rPr lang="es-MX" sz="2800" dirty="0" smtClean="0"/>
                        <a:t>4</a:t>
                      </a:r>
                      <a:endParaRPr lang="en-GB" sz="2800" dirty="0"/>
                    </a:p>
                  </a:txBody>
                  <a:tcPr anchor="ctr"/>
                </a:tc>
                <a:tc>
                  <a:txBody>
                    <a:bodyPr/>
                    <a:lstStyle/>
                    <a:p>
                      <a:pPr algn="ctr"/>
                      <a:r>
                        <a:rPr lang="es-MX" sz="2800" dirty="0" smtClean="0"/>
                        <a:t>4/10</a:t>
                      </a:r>
                      <a:endParaRPr lang="en-GB" sz="28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3600" b="1" dirty="0" smtClean="0">
                          <a:solidFill>
                            <a:srgbClr val="00B050"/>
                          </a:solidFill>
                        </a:rPr>
                        <a:t>{</a:t>
                      </a:r>
                      <a:r>
                        <a:rPr lang="es-MX" sz="3600" b="1" baseline="0" dirty="0" smtClean="0">
                          <a:solidFill>
                            <a:srgbClr val="00B050"/>
                          </a:solidFill>
                        </a:rPr>
                        <a:t>    }</a:t>
                      </a:r>
                      <a:endParaRPr lang="es-MX" sz="3600" b="1" dirty="0" smtClean="0">
                        <a:solidFill>
                          <a:srgbClr val="00B050"/>
                        </a:solidFill>
                      </a:endParaRPr>
                    </a:p>
                  </a:txBody>
                  <a:tcPr/>
                </a:tc>
                <a:tc>
                  <a:txBody>
                    <a:bodyPr/>
                    <a:lstStyle/>
                    <a:p>
                      <a:pPr algn="ctr"/>
                      <a:r>
                        <a:rPr lang="es-MX" sz="2800" dirty="0" smtClean="0"/>
                        <a:t>1</a:t>
                      </a:r>
                      <a:endParaRPr lang="en-GB" sz="2800" dirty="0"/>
                    </a:p>
                  </a:txBody>
                  <a:tcPr anchor="ctr"/>
                </a:tc>
                <a:tc>
                  <a:txBody>
                    <a:bodyPr/>
                    <a:lstStyle/>
                    <a:p>
                      <a:pPr algn="ctr"/>
                      <a:r>
                        <a:rPr lang="es-MX" sz="2800" dirty="0" smtClean="0"/>
                        <a:t>1/10</a:t>
                      </a:r>
                      <a:endParaRPr lang="en-GB" sz="28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3600" b="1" dirty="0" smtClean="0">
                          <a:solidFill>
                            <a:srgbClr val="00B050"/>
                          </a:solidFill>
                        </a:rPr>
                        <a:t>{</a:t>
                      </a:r>
                      <a:r>
                        <a:rPr lang="es-MX" sz="3600" b="1" baseline="0" dirty="0" smtClean="0">
                          <a:solidFill>
                            <a:srgbClr val="00B050"/>
                          </a:solidFill>
                        </a:rPr>
                        <a:t>    }</a:t>
                      </a:r>
                      <a:endParaRPr lang="es-MX" sz="3600" b="1" dirty="0" smtClean="0">
                        <a:solidFill>
                          <a:srgbClr val="00B050"/>
                        </a:solidFill>
                      </a:endParaRPr>
                    </a:p>
                  </a:txBody>
                  <a:tcPr/>
                </a:tc>
                <a:tc>
                  <a:txBody>
                    <a:bodyPr/>
                    <a:lstStyle/>
                    <a:p>
                      <a:pPr algn="ctr"/>
                      <a:r>
                        <a:rPr lang="es-MX" sz="2800" dirty="0" smtClean="0"/>
                        <a:t>5</a:t>
                      </a:r>
                      <a:endParaRPr lang="en-GB" sz="2800" dirty="0"/>
                    </a:p>
                  </a:txBody>
                  <a:tcPr anchor="ctr"/>
                </a:tc>
                <a:tc>
                  <a:txBody>
                    <a:bodyPr/>
                    <a:lstStyle/>
                    <a:p>
                      <a:pPr algn="ctr"/>
                      <a:r>
                        <a:rPr lang="es-MX" sz="2800" dirty="0" smtClean="0"/>
                        <a:t>5/10</a:t>
                      </a:r>
                      <a:endParaRPr lang="en-GB" sz="28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3600" b="1" dirty="0" smtClean="0">
                          <a:solidFill>
                            <a:srgbClr val="00B050"/>
                          </a:solidFill>
                        </a:rPr>
                        <a:t>{ </a:t>
                      </a:r>
                      <a:r>
                        <a:rPr lang="es-MX" sz="3600" b="1" baseline="0" dirty="0" smtClean="0">
                          <a:solidFill>
                            <a:srgbClr val="00B050"/>
                          </a:solidFill>
                        </a:rPr>
                        <a:t>     ,      }</a:t>
                      </a:r>
                      <a:endParaRPr lang="es-MX" sz="3600" b="1" dirty="0" smtClean="0">
                        <a:solidFill>
                          <a:srgbClr val="00B050"/>
                        </a:solidFill>
                      </a:endParaRPr>
                    </a:p>
                  </a:txBody>
                  <a:tcPr/>
                </a:tc>
                <a:tc>
                  <a:txBody>
                    <a:bodyPr/>
                    <a:lstStyle/>
                    <a:p>
                      <a:pPr algn="ctr"/>
                      <a:r>
                        <a:rPr lang="es-MX" sz="2800" dirty="0" smtClean="0"/>
                        <a:t>5</a:t>
                      </a:r>
                      <a:endParaRPr lang="en-GB" sz="2800" dirty="0"/>
                    </a:p>
                  </a:txBody>
                  <a:tcPr anchor="ctr"/>
                </a:tc>
                <a:tc>
                  <a:txBody>
                    <a:bodyPr/>
                    <a:lstStyle/>
                    <a:p>
                      <a:pPr algn="ctr"/>
                      <a:r>
                        <a:rPr lang="es-MX" sz="2800" dirty="0" smtClean="0"/>
                        <a:t>5/10</a:t>
                      </a:r>
                      <a:endParaRPr lang="en-GB" sz="28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3600" b="1" dirty="0" smtClean="0">
                          <a:solidFill>
                            <a:srgbClr val="00B050"/>
                          </a:solidFill>
                        </a:rPr>
                        <a:t>{ </a:t>
                      </a:r>
                      <a:r>
                        <a:rPr lang="es-MX" sz="3600" b="1" baseline="0" dirty="0" smtClean="0">
                          <a:solidFill>
                            <a:srgbClr val="00B050"/>
                          </a:solidFill>
                        </a:rPr>
                        <a:t>     ,      }</a:t>
                      </a:r>
                      <a:endParaRPr lang="es-MX" sz="3600" b="1" dirty="0" smtClean="0">
                        <a:solidFill>
                          <a:srgbClr val="00B050"/>
                        </a:solidFill>
                      </a:endParaRPr>
                    </a:p>
                  </a:txBody>
                  <a:tcPr/>
                </a:tc>
                <a:tc>
                  <a:txBody>
                    <a:bodyPr/>
                    <a:lstStyle/>
                    <a:p>
                      <a:pPr algn="ctr"/>
                      <a:r>
                        <a:rPr lang="es-MX" sz="2800" dirty="0" smtClean="0"/>
                        <a:t>9</a:t>
                      </a:r>
                    </a:p>
                  </a:txBody>
                  <a:tcPr anchor="ctr"/>
                </a:tc>
                <a:tc>
                  <a:txBody>
                    <a:bodyPr/>
                    <a:lstStyle/>
                    <a:p>
                      <a:pPr algn="ctr"/>
                      <a:r>
                        <a:rPr lang="es-MX" sz="2800" dirty="0" smtClean="0"/>
                        <a:t>9/10</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3600" b="1" dirty="0" smtClean="0">
                          <a:solidFill>
                            <a:srgbClr val="00B050"/>
                          </a:solidFill>
                        </a:rPr>
                        <a:t>{ </a:t>
                      </a:r>
                      <a:r>
                        <a:rPr lang="es-MX" sz="3600" b="1" baseline="0" dirty="0" smtClean="0">
                          <a:solidFill>
                            <a:srgbClr val="00B050"/>
                          </a:solidFill>
                        </a:rPr>
                        <a:t>     ,      }</a:t>
                      </a:r>
                      <a:endParaRPr lang="es-MX" sz="3600" b="1" dirty="0" smtClean="0">
                        <a:solidFill>
                          <a:srgbClr val="00B050"/>
                        </a:solidFill>
                      </a:endParaRPr>
                    </a:p>
                  </a:txBody>
                  <a:tcPr/>
                </a:tc>
                <a:tc>
                  <a:txBody>
                    <a:bodyPr/>
                    <a:lstStyle/>
                    <a:p>
                      <a:pPr algn="ctr"/>
                      <a:r>
                        <a:rPr lang="es-MX" sz="2800" dirty="0" smtClean="0"/>
                        <a:t>6</a:t>
                      </a:r>
                    </a:p>
                  </a:txBody>
                  <a:tcPr anchor="ctr"/>
                </a:tc>
                <a:tc>
                  <a:txBody>
                    <a:bodyPr/>
                    <a:lstStyle/>
                    <a:p>
                      <a:pPr algn="ctr"/>
                      <a:r>
                        <a:rPr lang="es-MX" sz="2800" dirty="0" smtClean="0"/>
                        <a:t>6/10</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3600" b="1" dirty="0" smtClean="0">
                          <a:solidFill>
                            <a:srgbClr val="00B050"/>
                          </a:solidFill>
                        </a:rPr>
                        <a:t>{ </a:t>
                      </a:r>
                      <a:r>
                        <a:rPr lang="es-MX" sz="3600" b="1" baseline="0" dirty="0" smtClean="0">
                          <a:solidFill>
                            <a:srgbClr val="00B050"/>
                          </a:solidFill>
                        </a:rPr>
                        <a:t>   ,    ,     }</a:t>
                      </a:r>
                      <a:endParaRPr lang="es-MX" sz="3600" b="1" dirty="0" smtClean="0">
                        <a:solidFill>
                          <a:srgbClr val="00B050"/>
                        </a:solidFill>
                      </a:endParaRPr>
                    </a:p>
                  </a:txBody>
                  <a:tcPr/>
                </a:tc>
                <a:tc>
                  <a:txBody>
                    <a:bodyPr/>
                    <a:lstStyle/>
                    <a:p>
                      <a:pPr algn="ctr"/>
                      <a:r>
                        <a:rPr lang="es-MX" sz="2800" dirty="0" smtClean="0"/>
                        <a:t>10</a:t>
                      </a:r>
                    </a:p>
                  </a:txBody>
                  <a:tcPr anchor="ctr"/>
                </a:tc>
                <a:tc>
                  <a:txBody>
                    <a:bodyPr/>
                    <a:lstStyle/>
                    <a:p>
                      <a:pPr algn="ctr"/>
                      <a:r>
                        <a:rPr lang="es-MX" sz="2800" dirty="0" smtClean="0"/>
                        <a:t>10/10</a:t>
                      </a:r>
                    </a:p>
                  </a:txBody>
                  <a:tcPr anchor="ctr"/>
                </a:tc>
              </a:tr>
            </a:tbl>
          </a:graphicData>
        </a:graphic>
      </p:graphicFrame>
      <p:pic>
        <p:nvPicPr>
          <p:cNvPr id="11" name="Picture 2" descr="http://t1.gstatic.com/images?q=tbn:ANd9GcT8Z1RZlZHQQBXyxLw_TbvjHx7h8kM6odIg7Z0rYAKjhs7meb2sbQ"/>
          <p:cNvPicPr>
            <a:picLocks noChangeAspect="1" noChangeArrowheads="1"/>
          </p:cNvPicPr>
          <p:nvPr/>
        </p:nvPicPr>
        <p:blipFill>
          <a:blip r:embed="rId2" cstate="print"/>
          <a:srcRect/>
          <a:stretch>
            <a:fillRect/>
          </a:stretch>
        </p:blipFill>
        <p:spPr bwMode="auto">
          <a:xfrm>
            <a:off x="3916526" y="3429000"/>
            <a:ext cx="398217" cy="437295"/>
          </a:xfrm>
          <a:prstGeom prst="rect">
            <a:avLst/>
          </a:prstGeom>
          <a:noFill/>
        </p:spPr>
      </p:pic>
      <p:pic>
        <p:nvPicPr>
          <p:cNvPr id="12" name="Picture 8" descr="http://t1.gstatic.com/images?q=tbn:ANd9GcRiZ3N1KYdpeC_O_RlZz5bCKNpgscde7eHGc9Ih5xFnWjxveDN9"/>
          <p:cNvPicPr>
            <a:picLocks noChangeAspect="1" noChangeArrowheads="1"/>
          </p:cNvPicPr>
          <p:nvPr/>
        </p:nvPicPr>
        <p:blipFill>
          <a:blip r:embed="rId3" cstate="print"/>
          <a:srcRect/>
          <a:stretch>
            <a:fillRect/>
          </a:stretch>
        </p:blipFill>
        <p:spPr bwMode="auto">
          <a:xfrm>
            <a:off x="3859508" y="2174884"/>
            <a:ext cx="323132" cy="329845"/>
          </a:xfrm>
          <a:prstGeom prst="rect">
            <a:avLst/>
          </a:prstGeom>
          <a:noFill/>
        </p:spPr>
      </p:pic>
      <p:pic>
        <p:nvPicPr>
          <p:cNvPr id="17" name="Picture 10" descr="http://t0.gstatic.com/images?q=tbn:ANd9GcRkpPxt8bcIvyoK3zjBLpTHvUtHvDsZrr1_3ji6kGq28XISR2mOug"/>
          <p:cNvPicPr>
            <a:picLocks noChangeAspect="1" noChangeArrowheads="1"/>
          </p:cNvPicPr>
          <p:nvPr/>
        </p:nvPicPr>
        <p:blipFill>
          <a:blip r:embed="rId4" cstate="print"/>
          <a:srcRect/>
          <a:stretch>
            <a:fillRect/>
          </a:stretch>
        </p:blipFill>
        <p:spPr bwMode="auto">
          <a:xfrm>
            <a:off x="3841576" y="2696872"/>
            <a:ext cx="360039" cy="541043"/>
          </a:xfrm>
          <a:prstGeom prst="rect">
            <a:avLst/>
          </a:prstGeom>
          <a:noFill/>
        </p:spPr>
      </p:pic>
      <p:sp>
        <p:nvSpPr>
          <p:cNvPr id="18" name="17 CuadroTexto"/>
          <p:cNvSpPr txBox="1"/>
          <p:nvPr/>
        </p:nvSpPr>
        <p:spPr>
          <a:xfrm>
            <a:off x="1115616" y="5661248"/>
            <a:ext cx="2448271" cy="646331"/>
          </a:xfrm>
          <a:prstGeom prst="rect">
            <a:avLst/>
          </a:prstGeom>
          <a:noFill/>
        </p:spPr>
        <p:txBody>
          <a:bodyPr wrap="square" rtlCol="0">
            <a:spAutoFit/>
          </a:bodyPr>
          <a:lstStyle/>
          <a:p>
            <a:r>
              <a:rPr lang="es-MX" b="1" dirty="0" err="1" smtClean="0">
                <a:solidFill>
                  <a:srgbClr val="FF0000"/>
                </a:solidFill>
              </a:rPr>
              <a:t>Table</a:t>
            </a:r>
            <a:r>
              <a:rPr lang="es-MX" b="1" dirty="0" smtClean="0">
                <a:solidFill>
                  <a:srgbClr val="FF0000"/>
                </a:solidFill>
              </a:rPr>
              <a:t> of </a:t>
            </a:r>
            <a:r>
              <a:rPr lang="es-MX" b="1" dirty="0" err="1" smtClean="0">
                <a:solidFill>
                  <a:srgbClr val="FF0000"/>
                </a:solidFill>
              </a:rPr>
              <a:t>frequencies</a:t>
            </a:r>
            <a:r>
              <a:rPr lang="es-MX" b="1" dirty="0" smtClean="0">
                <a:solidFill>
                  <a:srgbClr val="FF0000"/>
                </a:solidFill>
              </a:rPr>
              <a:t> </a:t>
            </a:r>
            <a:r>
              <a:rPr lang="es-MX" dirty="0" err="1" smtClean="0"/>
              <a:t>with</a:t>
            </a:r>
            <a:r>
              <a:rPr lang="es-MX" dirty="0" smtClean="0"/>
              <a:t> </a:t>
            </a:r>
            <a:r>
              <a:rPr lang="es-MX" dirty="0" err="1" smtClean="0"/>
              <a:t>added</a:t>
            </a:r>
            <a:r>
              <a:rPr lang="es-MX" dirty="0" smtClean="0"/>
              <a:t> </a:t>
            </a:r>
            <a:r>
              <a:rPr lang="es-MX" dirty="0" err="1" smtClean="0"/>
              <a:t>probabilities</a:t>
            </a:r>
            <a:endParaRPr lang="en-GB" dirty="0"/>
          </a:p>
        </p:txBody>
      </p:sp>
      <p:pic>
        <p:nvPicPr>
          <p:cNvPr id="19" name="Picture 8" descr="http://t1.gstatic.com/images?q=tbn:ANd9GcRiZ3N1KYdpeC_O_RlZz5bCKNpgscde7eHGc9Ih5xFnWjxveDN9"/>
          <p:cNvPicPr>
            <a:picLocks noChangeAspect="1" noChangeArrowheads="1"/>
          </p:cNvPicPr>
          <p:nvPr/>
        </p:nvPicPr>
        <p:blipFill>
          <a:blip r:embed="rId3" cstate="print"/>
          <a:srcRect/>
          <a:stretch>
            <a:fillRect/>
          </a:stretch>
        </p:blipFill>
        <p:spPr bwMode="auto">
          <a:xfrm>
            <a:off x="3988534" y="4077072"/>
            <a:ext cx="323132" cy="329845"/>
          </a:xfrm>
          <a:prstGeom prst="rect">
            <a:avLst/>
          </a:prstGeom>
          <a:noFill/>
        </p:spPr>
      </p:pic>
      <p:pic>
        <p:nvPicPr>
          <p:cNvPr id="20" name="Picture 8" descr="http://t1.gstatic.com/images?q=tbn:ANd9GcRiZ3N1KYdpeC_O_RlZz5bCKNpgscde7eHGc9Ih5xFnWjxveDN9"/>
          <p:cNvPicPr>
            <a:picLocks noChangeAspect="1" noChangeArrowheads="1"/>
          </p:cNvPicPr>
          <p:nvPr/>
        </p:nvPicPr>
        <p:blipFill>
          <a:blip r:embed="rId3" cstate="print"/>
          <a:srcRect/>
          <a:stretch>
            <a:fillRect/>
          </a:stretch>
        </p:blipFill>
        <p:spPr bwMode="auto">
          <a:xfrm>
            <a:off x="3988534" y="4725144"/>
            <a:ext cx="323132" cy="329845"/>
          </a:xfrm>
          <a:prstGeom prst="rect">
            <a:avLst/>
          </a:prstGeom>
          <a:noFill/>
        </p:spPr>
      </p:pic>
      <p:pic>
        <p:nvPicPr>
          <p:cNvPr id="21" name="Picture 8" descr="http://t1.gstatic.com/images?q=tbn:ANd9GcRiZ3N1KYdpeC_O_RlZz5bCKNpgscde7eHGc9Ih5xFnWjxveDN9"/>
          <p:cNvPicPr>
            <a:picLocks noChangeAspect="1" noChangeArrowheads="1"/>
          </p:cNvPicPr>
          <p:nvPr/>
        </p:nvPicPr>
        <p:blipFill>
          <a:blip r:embed="rId3" cstate="print"/>
          <a:srcRect/>
          <a:stretch>
            <a:fillRect/>
          </a:stretch>
        </p:blipFill>
        <p:spPr bwMode="auto">
          <a:xfrm>
            <a:off x="3916526" y="6021288"/>
            <a:ext cx="323132" cy="329845"/>
          </a:xfrm>
          <a:prstGeom prst="rect">
            <a:avLst/>
          </a:prstGeom>
          <a:noFill/>
        </p:spPr>
      </p:pic>
      <p:pic>
        <p:nvPicPr>
          <p:cNvPr id="22" name="Picture 10" descr="http://t0.gstatic.com/images?q=tbn:ANd9GcRkpPxt8bcIvyoK3zjBLpTHvUtHvDsZrr1_3ji6kGq28XISR2mOug"/>
          <p:cNvPicPr>
            <a:picLocks noChangeAspect="1" noChangeArrowheads="1"/>
          </p:cNvPicPr>
          <p:nvPr/>
        </p:nvPicPr>
        <p:blipFill>
          <a:blip r:embed="rId4" cstate="print"/>
          <a:srcRect/>
          <a:stretch>
            <a:fillRect/>
          </a:stretch>
        </p:blipFill>
        <p:spPr bwMode="auto">
          <a:xfrm>
            <a:off x="4708614" y="3933056"/>
            <a:ext cx="360039" cy="541043"/>
          </a:xfrm>
          <a:prstGeom prst="rect">
            <a:avLst/>
          </a:prstGeom>
          <a:noFill/>
        </p:spPr>
      </p:pic>
      <p:pic>
        <p:nvPicPr>
          <p:cNvPr id="23" name="Picture 10" descr="http://t0.gstatic.com/images?q=tbn:ANd9GcRkpPxt8bcIvyoK3zjBLpTHvUtHvDsZrr1_3ji6kGq28XISR2mOug"/>
          <p:cNvPicPr>
            <a:picLocks noChangeAspect="1" noChangeArrowheads="1"/>
          </p:cNvPicPr>
          <p:nvPr/>
        </p:nvPicPr>
        <p:blipFill>
          <a:blip r:embed="rId4" cstate="print"/>
          <a:srcRect/>
          <a:stretch>
            <a:fillRect/>
          </a:stretch>
        </p:blipFill>
        <p:spPr bwMode="auto">
          <a:xfrm>
            <a:off x="3988534" y="5229200"/>
            <a:ext cx="360039" cy="541043"/>
          </a:xfrm>
          <a:prstGeom prst="rect">
            <a:avLst/>
          </a:prstGeom>
          <a:noFill/>
        </p:spPr>
      </p:pic>
      <p:pic>
        <p:nvPicPr>
          <p:cNvPr id="24" name="Picture 10" descr="http://t0.gstatic.com/images?q=tbn:ANd9GcRkpPxt8bcIvyoK3zjBLpTHvUtHvDsZrr1_3ji6kGq28XISR2mOug"/>
          <p:cNvPicPr>
            <a:picLocks noChangeAspect="1" noChangeArrowheads="1"/>
          </p:cNvPicPr>
          <p:nvPr/>
        </p:nvPicPr>
        <p:blipFill>
          <a:blip r:embed="rId4" cstate="print"/>
          <a:srcRect/>
          <a:stretch>
            <a:fillRect/>
          </a:stretch>
        </p:blipFill>
        <p:spPr bwMode="auto">
          <a:xfrm>
            <a:off x="4420582" y="5877272"/>
            <a:ext cx="360039" cy="541043"/>
          </a:xfrm>
          <a:prstGeom prst="rect">
            <a:avLst/>
          </a:prstGeom>
          <a:noFill/>
        </p:spPr>
      </p:pic>
      <p:pic>
        <p:nvPicPr>
          <p:cNvPr id="25" name="Picture 2" descr="http://t1.gstatic.com/images?q=tbn:ANd9GcT8Z1RZlZHQQBXyxLw_TbvjHx7h8kM6odIg7Z0rYAKjhs7meb2sbQ"/>
          <p:cNvPicPr>
            <a:picLocks noChangeAspect="1" noChangeArrowheads="1"/>
          </p:cNvPicPr>
          <p:nvPr/>
        </p:nvPicPr>
        <p:blipFill>
          <a:blip r:embed="rId2" cstate="print"/>
          <a:srcRect/>
          <a:stretch>
            <a:fillRect/>
          </a:stretch>
        </p:blipFill>
        <p:spPr bwMode="auto">
          <a:xfrm>
            <a:off x="4708614" y="4653136"/>
            <a:ext cx="398217" cy="437295"/>
          </a:xfrm>
          <a:prstGeom prst="rect">
            <a:avLst/>
          </a:prstGeom>
          <a:noFill/>
        </p:spPr>
      </p:pic>
      <p:pic>
        <p:nvPicPr>
          <p:cNvPr id="26" name="Picture 2" descr="http://t1.gstatic.com/images?q=tbn:ANd9GcT8Z1RZlZHQQBXyxLw_TbvjHx7h8kM6odIg7Z0rYAKjhs7meb2sbQ"/>
          <p:cNvPicPr>
            <a:picLocks noChangeAspect="1" noChangeArrowheads="1"/>
          </p:cNvPicPr>
          <p:nvPr/>
        </p:nvPicPr>
        <p:blipFill>
          <a:blip r:embed="rId2" cstate="print"/>
          <a:srcRect/>
          <a:stretch>
            <a:fillRect/>
          </a:stretch>
        </p:blipFill>
        <p:spPr bwMode="auto">
          <a:xfrm>
            <a:off x="4708614" y="5301208"/>
            <a:ext cx="398217" cy="437295"/>
          </a:xfrm>
          <a:prstGeom prst="rect">
            <a:avLst/>
          </a:prstGeom>
          <a:noFill/>
        </p:spPr>
      </p:pic>
      <p:pic>
        <p:nvPicPr>
          <p:cNvPr id="27" name="Picture 2" descr="http://t1.gstatic.com/images?q=tbn:ANd9GcT8Z1RZlZHQQBXyxLw_TbvjHx7h8kM6odIg7Z0rYAKjhs7meb2sbQ"/>
          <p:cNvPicPr>
            <a:picLocks noChangeAspect="1" noChangeArrowheads="1"/>
          </p:cNvPicPr>
          <p:nvPr/>
        </p:nvPicPr>
        <p:blipFill>
          <a:blip r:embed="rId2" cstate="print"/>
          <a:srcRect/>
          <a:stretch>
            <a:fillRect/>
          </a:stretch>
        </p:blipFill>
        <p:spPr bwMode="auto">
          <a:xfrm>
            <a:off x="4996646" y="5949280"/>
            <a:ext cx="398217" cy="437295"/>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Distributions</a:t>
            </a:r>
            <a:endParaRPr lang="en-GB" dirty="0"/>
          </a:p>
        </p:txBody>
      </p:sp>
      <p:sp>
        <p:nvSpPr>
          <p:cNvPr id="8" name="7 Marcador de contenido"/>
          <p:cNvSpPr>
            <a:spLocks noGrp="1"/>
          </p:cNvSpPr>
          <p:nvPr>
            <p:ph idx="1"/>
          </p:nvPr>
        </p:nvSpPr>
        <p:spPr/>
        <p:txBody>
          <a:bodyPr/>
          <a:lstStyle/>
          <a:p>
            <a:r>
              <a:rPr lang="es-MX" dirty="0" err="1" smtClean="0"/>
              <a:t>Let</a:t>
            </a:r>
            <a:r>
              <a:rPr lang="es-MX" dirty="0" smtClean="0"/>
              <a:t> </a:t>
            </a:r>
            <a:r>
              <a:rPr lang="es-MX" dirty="0" smtClean="0">
                <a:solidFill>
                  <a:srgbClr val="00B050"/>
                </a:solidFill>
              </a:rPr>
              <a:t>S</a:t>
            </a:r>
            <a:r>
              <a:rPr lang="es-MX" dirty="0" smtClean="0"/>
              <a:t> </a:t>
            </a:r>
            <a:r>
              <a:rPr lang="es-MX" dirty="0" err="1" smtClean="0"/>
              <a:t>be</a:t>
            </a:r>
            <a:r>
              <a:rPr lang="es-MX" dirty="0" smtClean="0"/>
              <a:t> a </a:t>
            </a:r>
            <a:r>
              <a:rPr lang="es-MX" dirty="0" err="1" smtClean="0"/>
              <a:t>sample</a:t>
            </a:r>
            <a:r>
              <a:rPr lang="es-MX" dirty="0" smtClean="0"/>
              <a:t> </a:t>
            </a:r>
            <a:r>
              <a:rPr lang="es-MX" dirty="0" err="1" smtClean="0"/>
              <a:t>space</a:t>
            </a:r>
            <a:r>
              <a:rPr lang="es-MX" dirty="0" smtClean="0"/>
              <a:t>, and </a:t>
            </a:r>
            <a:r>
              <a:rPr lang="es-MX" dirty="0" smtClean="0">
                <a:solidFill>
                  <a:srgbClr val="00B050"/>
                </a:solidFill>
              </a:rPr>
              <a:t>C={</a:t>
            </a:r>
            <a:r>
              <a:rPr lang="es-MX" dirty="0" err="1" smtClean="0">
                <a:solidFill>
                  <a:srgbClr val="00B050"/>
                </a:solidFill>
              </a:rPr>
              <a:t>c</a:t>
            </a:r>
            <a:r>
              <a:rPr lang="es-MX" baseline="-25000" dirty="0" err="1" smtClean="0">
                <a:solidFill>
                  <a:srgbClr val="00B050"/>
                </a:solidFill>
              </a:rPr>
              <a:t>i</a:t>
            </a:r>
            <a:r>
              <a:rPr lang="es-MX" dirty="0" smtClean="0">
                <a:solidFill>
                  <a:srgbClr val="00B050"/>
                </a:solidFill>
              </a:rPr>
              <a:t>}</a:t>
            </a:r>
            <a:r>
              <a:rPr lang="es-MX" dirty="0" smtClean="0"/>
              <a:t> </a:t>
            </a:r>
            <a:r>
              <a:rPr lang="es-MX" dirty="0" err="1" smtClean="0"/>
              <a:t>the</a:t>
            </a:r>
            <a:r>
              <a:rPr lang="es-MX" dirty="0" smtClean="0"/>
              <a:t> </a:t>
            </a:r>
            <a:r>
              <a:rPr lang="es-MX" dirty="0" err="1" smtClean="0"/>
              <a:t>power</a:t>
            </a:r>
            <a:r>
              <a:rPr lang="es-MX" dirty="0" smtClean="0"/>
              <a:t> set of </a:t>
            </a:r>
            <a:r>
              <a:rPr lang="es-MX" dirty="0" err="1" smtClean="0"/>
              <a:t>all</a:t>
            </a:r>
            <a:r>
              <a:rPr lang="es-MX" dirty="0" smtClean="0"/>
              <a:t> </a:t>
            </a:r>
            <a:r>
              <a:rPr lang="es-MX" dirty="0" err="1" smtClean="0"/>
              <a:t>subsets</a:t>
            </a:r>
            <a:r>
              <a:rPr lang="es-MX" dirty="0" smtClean="0"/>
              <a:t> of </a:t>
            </a:r>
            <a:r>
              <a:rPr lang="es-MX" dirty="0" smtClean="0">
                <a:solidFill>
                  <a:srgbClr val="00B050"/>
                </a:solidFill>
              </a:rPr>
              <a:t>S</a:t>
            </a:r>
            <a:r>
              <a:rPr lang="es-MX" dirty="0" smtClean="0"/>
              <a:t>.</a:t>
            </a:r>
          </a:p>
          <a:p>
            <a:endParaRPr lang="es-MX" dirty="0" smtClean="0"/>
          </a:p>
          <a:p>
            <a:r>
              <a:rPr lang="es-MX" dirty="0" err="1" smtClean="0"/>
              <a:t>Let</a:t>
            </a:r>
            <a:r>
              <a:rPr lang="es-MX" dirty="0" smtClean="0"/>
              <a:t> </a:t>
            </a:r>
            <a:r>
              <a:rPr lang="es-MX" dirty="0" smtClean="0">
                <a:solidFill>
                  <a:srgbClr val="00B050"/>
                </a:solidFill>
              </a:rPr>
              <a:t>X</a:t>
            </a:r>
            <a:r>
              <a:rPr lang="es-MX" dirty="0" smtClean="0"/>
              <a:t> </a:t>
            </a:r>
            <a:r>
              <a:rPr lang="es-MX" dirty="0" err="1" smtClean="0"/>
              <a:t>be</a:t>
            </a:r>
            <a:r>
              <a:rPr lang="es-MX" dirty="0" smtClean="0"/>
              <a:t> a </a:t>
            </a:r>
            <a:r>
              <a:rPr lang="es-MX" dirty="0" err="1" smtClean="0"/>
              <a:t>random</a:t>
            </a:r>
            <a:r>
              <a:rPr lang="es-MX" dirty="0" smtClean="0"/>
              <a:t> variable </a:t>
            </a:r>
            <a:r>
              <a:rPr lang="es-MX" dirty="0" err="1" smtClean="0"/>
              <a:t>defined</a:t>
            </a:r>
            <a:r>
              <a:rPr lang="es-MX" dirty="0" smtClean="0"/>
              <a:t> </a:t>
            </a:r>
            <a:r>
              <a:rPr lang="es-MX" dirty="0" err="1" smtClean="0"/>
              <a:t>over</a:t>
            </a:r>
            <a:r>
              <a:rPr lang="es-MX" dirty="0" smtClean="0"/>
              <a:t> </a:t>
            </a:r>
            <a:r>
              <a:rPr lang="es-MX" dirty="0" smtClean="0">
                <a:solidFill>
                  <a:srgbClr val="00B050"/>
                </a:solidFill>
              </a:rPr>
              <a:t>S</a:t>
            </a:r>
            <a:r>
              <a:rPr lang="es-MX" dirty="0" smtClean="0"/>
              <a:t>.</a:t>
            </a:r>
          </a:p>
          <a:p>
            <a:endParaRPr lang="es-MX" dirty="0" smtClean="0"/>
          </a:p>
          <a:p>
            <a:r>
              <a:rPr lang="es-MX" dirty="0" err="1" smtClean="0"/>
              <a:t>The</a:t>
            </a:r>
            <a:r>
              <a:rPr lang="es-MX" dirty="0" smtClean="0"/>
              <a:t> </a:t>
            </a:r>
            <a:r>
              <a:rPr lang="es-MX" b="1" dirty="0" smtClean="0">
                <a:solidFill>
                  <a:srgbClr val="FF0000"/>
                </a:solidFill>
              </a:rPr>
              <a:t>distribución</a:t>
            </a:r>
            <a:r>
              <a:rPr lang="es-MX" dirty="0" smtClean="0"/>
              <a:t> of </a:t>
            </a:r>
            <a:r>
              <a:rPr lang="es-MX" dirty="0" smtClean="0">
                <a:solidFill>
                  <a:srgbClr val="00B050"/>
                </a:solidFill>
              </a:rPr>
              <a:t>X</a:t>
            </a:r>
            <a:r>
              <a:rPr lang="es-MX" dirty="0" smtClean="0"/>
              <a:t> </a:t>
            </a:r>
            <a:r>
              <a:rPr lang="es-MX" dirty="0" err="1" smtClean="0"/>
              <a:t>is</a:t>
            </a:r>
            <a:r>
              <a:rPr lang="es-MX" dirty="0" smtClean="0"/>
              <a:t> </a:t>
            </a:r>
            <a:r>
              <a:rPr lang="es-MX" dirty="0" err="1" smtClean="0"/>
              <a:t>the</a:t>
            </a:r>
            <a:r>
              <a:rPr lang="es-MX" dirty="0" smtClean="0"/>
              <a:t> </a:t>
            </a:r>
            <a:r>
              <a:rPr lang="es-MX" dirty="0" err="1" smtClean="0"/>
              <a:t>collection</a:t>
            </a:r>
            <a:r>
              <a:rPr lang="es-MX" dirty="0" smtClean="0"/>
              <a:t> of </a:t>
            </a:r>
            <a:r>
              <a:rPr lang="es-MX" dirty="0" err="1" smtClean="0"/>
              <a:t>all</a:t>
            </a:r>
            <a:r>
              <a:rPr lang="es-MX" dirty="0" smtClean="0"/>
              <a:t> </a:t>
            </a:r>
            <a:r>
              <a:rPr lang="es-MX" dirty="0" err="1" smtClean="0"/>
              <a:t>the</a:t>
            </a:r>
            <a:r>
              <a:rPr lang="es-MX" dirty="0" smtClean="0"/>
              <a:t> </a:t>
            </a:r>
            <a:r>
              <a:rPr lang="es-MX" dirty="0" err="1" smtClean="0"/>
              <a:t>probabilities</a:t>
            </a:r>
            <a:r>
              <a:rPr lang="es-MX" dirty="0" smtClean="0"/>
              <a:t> </a:t>
            </a:r>
            <a:r>
              <a:rPr lang="es-MX" dirty="0" smtClean="0">
                <a:solidFill>
                  <a:srgbClr val="00B050"/>
                </a:solidFill>
              </a:rPr>
              <a:t>Pr(X=</a:t>
            </a:r>
            <a:r>
              <a:rPr lang="es-MX" dirty="0" err="1" smtClean="0">
                <a:solidFill>
                  <a:srgbClr val="00B050"/>
                </a:solidFill>
              </a:rPr>
              <a:t>ci</a:t>
            </a:r>
            <a:r>
              <a:rPr lang="es-MX" dirty="0" smtClean="0">
                <a:solidFill>
                  <a:srgbClr val="00B050"/>
                </a:solidFill>
              </a:rPr>
              <a:t>)</a:t>
            </a:r>
            <a:r>
              <a:rPr lang="es-MX" dirty="0" smtClean="0"/>
              <a:t>.</a:t>
            </a:r>
            <a:endParaRPr lang="en-GB" dirty="0"/>
          </a:p>
        </p:txBody>
      </p:sp>
      <p:sp>
        <p:nvSpPr>
          <p:cNvPr id="4" name="3 Marcador de fecha"/>
          <p:cNvSpPr>
            <a:spLocks noGrp="1"/>
          </p:cNvSpPr>
          <p:nvPr>
            <p:ph type="dt" sz="half" idx="10"/>
          </p:nvPr>
        </p:nvSpPr>
        <p:spPr/>
        <p:txBody>
          <a:bodyPr/>
          <a:lstStyle/>
          <a:p>
            <a:fld id="{9D47FA49-6789-4F23-9C3E-C57EAEE2D45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82</a:t>
            </a:fld>
            <a:endParaRPr lang="es-E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Distributions</a:t>
            </a:r>
            <a:endParaRPr lang="en-GB" dirty="0"/>
          </a:p>
        </p:txBody>
      </p:sp>
      <p:sp>
        <p:nvSpPr>
          <p:cNvPr id="3" name="2 Marcador de contenido"/>
          <p:cNvSpPr>
            <a:spLocks noGrp="1"/>
          </p:cNvSpPr>
          <p:nvPr>
            <p:ph idx="1"/>
          </p:nvPr>
        </p:nvSpPr>
        <p:spPr/>
        <p:txBody>
          <a:bodyPr/>
          <a:lstStyle/>
          <a:p>
            <a:r>
              <a:rPr lang="es-MX" dirty="0" err="1" smtClean="0"/>
              <a:t>There</a:t>
            </a:r>
            <a:r>
              <a:rPr lang="es-MX" dirty="0" smtClean="0"/>
              <a:t> are </a:t>
            </a:r>
            <a:r>
              <a:rPr lang="es-MX" dirty="0" err="1" smtClean="0"/>
              <a:t>different</a:t>
            </a:r>
            <a:r>
              <a:rPr lang="es-MX" dirty="0" smtClean="0"/>
              <a:t> </a:t>
            </a:r>
            <a:r>
              <a:rPr lang="es-MX" dirty="0" err="1" smtClean="0"/>
              <a:t>distribution</a:t>
            </a:r>
            <a:r>
              <a:rPr lang="es-MX" dirty="0" smtClean="0"/>
              <a:t> </a:t>
            </a:r>
            <a:r>
              <a:rPr lang="es-MX" dirty="0" err="1" smtClean="0"/>
              <a:t>functions</a:t>
            </a:r>
            <a:r>
              <a:rPr lang="es-MX" dirty="0" smtClean="0"/>
              <a:t>:</a:t>
            </a:r>
          </a:p>
          <a:p>
            <a:pPr lvl="1"/>
            <a:r>
              <a:rPr lang="es-MX" dirty="0" err="1" smtClean="0"/>
              <a:t>Probability</a:t>
            </a:r>
            <a:r>
              <a:rPr lang="es-MX" dirty="0" smtClean="0"/>
              <a:t> </a:t>
            </a:r>
            <a:r>
              <a:rPr lang="es-MX" dirty="0" err="1" smtClean="0"/>
              <a:t>function</a:t>
            </a:r>
            <a:r>
              <a:rPr lang="es-MX" dirty="0" smtClean="0"/>
              <a:t> (</a:t>
            </a:r>
            <a:r>
              <a:rPr lang="es-MX" dirty="0" err="1" smtClean="0"/>
              <a:t>over</a:t>
            </a:r>
            <a:r>
              <a:rPr lang="es-MX" dirty="0" smtClean="0"/>
              <a:t> </a:t>
            </a:r>
            <a:r>
              <a:rPr lang="es-MX" dirty="0" err="1" smtClean="0"/>
              <a:t>discrete</a:t>
            </a:r>
            <a:r>
              <a:rPr lang="es-MX" dirty="0" smtClean="0"/>
              <a:t> variables)</a:t>
            </a:r>
          </a:p>
          <a:p>
            <a:pPr lvl="1"/>
            <a:r>
              <a:rPr lang="es-MX" dirty="0" err="1" smtClean="0"/>
              <a:t>Probability</a:t>
            </a:r>
            <a:r>
              <a:rPr lang="es-MX" dirty="0" smtClean="0"/>
              <a:t> </a:t>
            </a:r>
            <a:r>
              <a:rPr lang="es-MX" dirty="0" err="1" smtClean="0"/>
              <a:t>density</a:t>
            </a:r>
            <a:r>
              <a:rPr lang="es-MX" dirty="0" smtClean="0"/>
              <a:t> </a:t>
            </a:r>
            <a:r>
              <a:rPr lang="es-MX" dirty="0" err="1" smtClean="0"/>
              <a:t>function</a:t>
            </a:r>
            <a:r>
              <a:rPr lang="es-MX" dirty="0" smtClean="0"/>
              <a:t> (</a:t>
            </a:r>
            <a:r>
              <a:rPr lang="es-MX" dirty="0" err="1" smtClean="0"/>
              <a:t>over</a:t>
            </a:r>
            <a:r>
              <a:rPr lang="es-MX" dirty="0" smtClean="0"/>
              <a:t> </a:t>
            </a:r>
            <a:r>
              <a:rPr lang="es-MX" dirty="0" err="1" smtClean="0"/>
              <a:t>continuous</a:t>
            </a:r>
            <a:r>
              <a:rPr lang="es-MX" dirty="0" smtClean="0"/>
              <a:t> variables)</a:t>
            </a:r>
          </a:p>
          <a:p>
            <a:pPr lvl="1"/>
            <a:r>
              <a:rPr lang="es-MX" dirty="0" err="1" smtClean="0"/>
              <a:t>Cumulative</a:t>
            </a:r>
            <a:r>
              <a:rPr lang="es-MX" dirty="0" smtClean="0"/>
              <a:t> </a:t>
            </a:r>
            <a:r>
              <a:rPr lang="es-MX" dirty="0" err="1" smtClean="0"/>
              <a:t>distribution</a:t>
            </a:r>
            <a:r>
              <a:rPr lang="es-MX" dirty="0" smtClean="0"/>
              <a:t> </a:t>
            </a:r>
            <a:r>
              <a:rPr lang="es-MX" dirty="0" err="1" smtClean="0"/>
              <a:t>function</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83</a:t>
            </a:fld>
            <a:endParaRPr lang="es-E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err="1" smtClean="0"/>
              <a:t>Continuous</a:t>
            </a:r>
            <a:r>
              <a:rPr lang="es-MX" dirty="0" smtClean="0"/>
              <a:t> vs </a:t>
            </a:r>
            <a:r>
              <a:rPr lang="es-MX" dirty="0" err="1" smtClean="0"/>
              <a:t>Discrete</a:t>
            </a:r>
            <a:r>
              <a:rPr lang="es-MX" dirty="0" smtClean="0"/>
              <a:t> </a:t>
            </a:r>
            <a:r>
              <a:rPr lang="es-MX" dirty="0" err="1" smtClean="0"/>
              <a:t>Distributions</a:t>
            </a:r>
            <a:endParaRPr lang="en-GB" dirty="0"/>
          </a:p>
        </p:txBody>
      </p:sp>
      <p:sp>
        <p:nvSpPr>
          <p:cNvPr id="3" name="2 Marcador de contenido"/>
          <p:cNvSpPr>
            <a:spLocks noGrp="1"/>
          </p:cNvSpPr>
          <p:nvPr>
            <p:ph idx="1"/>
          </p:nvPr>
        </p:nvSpPr>
        <p:spPr/>
        <p:txBody>
          <a:bodyPr>
            <a:normAutofit/>
          </a:bodyPr>
          <a:lstStyle/>
          <a:p>
            <a:r>
              <a:rPr lang="es-MX" dirty="0" smtClean="0"/>
              <a:t>Variables </a:t>
            </a:r>
            <a:r>
              <a:rPr lang="es-MX" dirty="0" err="1" smtClean="0"/>
              <a:t>types</a:t>
            </a:r>
            <a:r>
              <a:rPr lang="es-MX" dirty="0" smtClean="0"/>
              <a:t> </a:t>
            </a:r>
            <a:r>
              <a:rPr lang="es-MX" dirty="0" err="1" smtClean="0"/>
              <a:t>also</a:t>
            </a:r>
            <a:r>
              <a:rPr lang="es-MX" dirty="0" smtClean="0"/>
              <a:t> determines </a:t>
            </a:r>
            <a:r>
              <a:rPr lang="es-MX" dirty="0" err="1" smtClean="0"/>
              <a:t>the</a:t>
            </a:r>
            <a:r>
              <a:rPr lang="es-MX" dirty="0" smtClean="0"/>
              <a:t> </a:t>
            </a:r>
            <a:r>
              <a:rPr lang="es-MX" dirty="0" err="1" smtClean="0"/>
              <a:t>distribution</a:t>
            </a:r>
            <a:r>
              <a:rPr lang="es-MX" dirty="0" smtClean="0"/>
              <a:t>.</a:t>
            </a:r>
          </a:p>
          <a:p>
            <a:pPr lvl="1"/>
            <a:r>
              <a:rPr lang="es-MX" dirty="0" smtClean="0"/>
              <a:t>A </a:t>
            </a:r>
            <a:r>
              <a:rPr lang="es-MX" dirty="0" err="1" smtClean="0"/>
              <a:t>continuous</a:t>
            </a:r>
            <a:r>
              <a:rPr lang="es-MX" dirty="0" smtClean="0"/>
              <a:t> variable has a </a:t>
            </a:r>
            <a:r>
              <a:rPr lang="es-MX" b="1" dirty="0" err="1" smtClean="0">
                <a:solidFill>
                  <a:srgbClr val="FF0000"/>
                </a:solidFill>
              </a:rPr>
              <a:t>continuous</a:t>
            </a:r>
            <a:r>
              <a:rPr lang="es-MX" b="1" dirty="0" smtClean="0">
                <a:solidFill>
                  <a:srgbClr val="FF0000"/>
                </a:solidFill>
              </a:rPr>
              <a:t> </a:t>
            </a:r>
            <a:r>
              <a:rPr lang="es-MX" b="1" dirty="0" err="1" smtClean="0">
                <a:solidFill>
                  <a:srgbClr val="FF0000"/>
                </a:solidFill>
              </a:rPr>
              <a:t>distribution</a:t>
            </a:r>
            <a:r>
              <a:rPr lang="es-MX" dirty="0" smtClean="0"/>
              <a:t>.</a:t>
            </a:r>
          </a:p>
          <a:p>
            <a:pPr lvl="1"/>
            <a:r>
              <a:rPr lang="es-MX" dirty="0" smtClean="0"/>
              <a:t>A </a:t>
            </a:r>
            <a:r>
              <a:rPr lang="es-MX" dirty="0" err="1" smtClean="0"/>
              <a:t>discrete</a:t>
            </a:r>
            <a:r>
              <a:rPr lang="es-MX" dirty="0" smtClean="0"/>
              <a:t> variable has a </a:t>
            </a:r>
            <a:r>
              <a:rPr lang="es-MX" b="1" dirty="0" err="1" smtClean="0">
                <a:solidFill>
                  <a:srgbClr val="FF0000"/>
                </a:solidFill>
              </a:rPr>
              <a:t>discrete</a:t>
            </a:r>
            <a:r>
              <a:rPr lang="es-MX" b="1" dirty="0" smtClean="0">
                <a:solidFill>
                  <a:srgbClr val="FF0000"/>
                </a:solidFill>
              </a:rPr>
              <a:t> </a:t>
            </a:r>
            <a:r>
              <a:rPr lang="es-MX" b="1" dirty="0" err="1" smtClean="0">
                <a:solidFill>
                  <a:srgbClr val="FF0000"/>
                </a:solidFill>
              </a:rPr>
              <a:t>distribution</a:t>
            </a:r>
            <a:endParaRPr lang="es-MX" b="1" dirty="0" smtClean="0">
              <a:solidFill>
                <a:srgbClr val="FF0000"/>
              </a:solidFill>
            </a:endParaRPr>
          </a:p>
        </p:txBody>
      </p:sp>
      <p:pic>
        <p:nvPicPr>
          <p:cNvPr id="4" name="3 Imagen" descr="NormalDistribution.tif"/>
          <p:cNvPicPr>
            <a:picLocks noChangeAspect="1"/>
          </p:cNvPicPr>
          <p:nvPr/>
        </p:nvPicPr>
        <p:blipFill>
          <a:blip r:embed="rId2" cstate="print"/>
          <a:stretch>
            <a:fillRect/>
          </a:stretch>
        </p:blipFill>
        <p:spPr>
          <a:xfrm>
            <a:off x="426169" y="4149079"/>
            <a:ext cx="3816424" cy="2722237"/>
          </a:xfrm>
          <a:prstGeom prst="rect">
            <a:avLst/>
          </a:prstGeom>
        </p:spPr>
      </p:pic>
      <p:pic>
        <p:nvPicPr>
          <p:cNvPr id="5" name="4 Imagen" descr="PoissonDistribution.tif"/>
          <p:cNvPicPr>
            <a:picLocks noChangeAspect="1"/>
          </p:cNvPicPr>
          <p:nvPr/>
        </p:nvPicPr>
        <p:blipFill>
          <a:blip r:embed="rId3" cstate="print"/>
          <a:stretch>
            <a:fillRect/>
          </a:stretch>
        </p:blipFill>
        <p:spPr>
          <a:xfrm>
            <a:off x="4499992" y="4005065"/>
            <a:ext cx="3816424" cy="2852936"/>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Distributions</a:t>
            </a:r>
            <a:endParaRPr lang="en-GB" dirty="0"/>
          </a:p>
        </p:txBody>
      </p:sp>
      <p:sp>
        <p:nvSpPr>
          <p:cNvPr id="8" name="7 Marcador de contenido"/>
          <p:cNvSpPr>
            <a:spLocks noGrp="1"/>
          </p:cNvSpPr>
          <p:nvPr>
            <p:ph sz="half" idx="1"/>
          </p:nvPr>
        </p:nvSpPr>
        <p:spPr>
          <a:xfrm>
            <a:off x="457200" y="1600200"/>
            <a:ext cx="4690864" cy="4525963"/>
          </a:xfrm>
        </p:spPr>
        <p:txBody>
          <a:bodyPr>
            <a:normAutofit lnSpcReduction="10000"/>
          </a:bodyPr>
          <a:lstStyle/>
          <a:p>
            <a:r>
              <a:rPr lang="es-MX" dirty="0" err="1" smtClean="0"/>
              <a:t>The</a:t>
            </a:r>
            <a:r>
              <a:rPr lang="es-MX" dirty="0" smtClean="0"/>
              <a:t> </a:t>
            </a:r>
            <a:r>
              <a:rPr lang="es-MX" dirty="0" err="1" smtClean="0"/>
              <a:t>histogram</a:t>
            </a:r>
            <a:r>
              <a:rPr lang="es-MX" dirty="0" smtClean="0"/>
              <a:t> </a:t>
            </a:r>
            <a:r>
              <a:rPr lang="es-MX" dirty="0" err="1" smtClean="0"/>
              <a:t>is</a:t>
            </a:r>
            <a:r>
              <a:rPr lang="es-MX" dirty="0" smtClean="0"/>
              <a:t> a </a:t>
            </a:r>
            <a:r>
              <a:rPr lang="es-MX" dirty="0" err="1" smtClean="0"/>
              <a:t>graphical</a:t>
            </a:r>
            <a:r>
              <a:rPr lang="es-MX" dirty="0" smtClean="0"/>
              <a:t> </a:t>
            </a:r>
            <a:r>
              <a:rPr lang="es-MX" dirty="0" err="1" smtClean="0"/>
              <a:t>representation</a:t>
            </a:r>
            <a:r>
              <a:rPr lang="es-MX" dirty="0" smtClean="0"/>
              <a:t> of </a:t>
            </a:r>
            <a:r>
              <a:rPr lang="es-MX" dirty="0" err="1" smtClean="0"/>
              <a:t>the</a:t>
            </a:r>
            <a:r>
              <a:rPr lang="es-MX" dirty="0" smtClean="0"/>
              <a:t> </a:t>
            </a:r>
            <a:r>
              <a:rPr lang="es-MX" dirty="0" err="1" smtClean="0"/>
              <a:t>table</a:t>
            </a:r>
            <a:r>
              <a:rPr lang="es-MX" dirty="0" smtClean="0"/>
              <a:t> of </a:t>
            </a:r>
            <a:r>
              <a:rPr lang="es-MX" dirty="0" err="1" smtClean="0"/>
              <a:t>frequencies</a:t>
            </a:r>
            <a:r>
              <a:rPr lang="es-MX" dirty="0" smtClean="0"/>
              <a:t>; and </a:t>
            </a:r>
            <a:r>
              <a:rPr lang="es-MX" dirty="0" err="1" smtClean="0"/>
              <a:t>thus</a:t>
            </a:r>
            <a:r>
              <a:rPr lang="es-MX" dirty="0" smtClean="0"/>
              <a:t> of a </a:t>
            </a:r>
            <a:r>
              <a:rPr lang="es-MX" dirty="0" err="1" smtClean="0"/>
              <a:t>distribution</a:t>
            </a:r>
            <a:r>
              <a:rPr lang="es-MX" dirty="0" smtClean="0"/>
              <a:t>.</a:t>
            </a:r>
          </a:p>
          <a:p>
            <a:endParaRPr lang="es-MX" dirty="0" smtClean="0"/>
          </a:p>
          <a:p>
            <a:r>
              <a:rPr lang="es-MX" dirty="0" err="1" smtClean="0"/>
              <a:t>Other</a:t>
            </a:r>
            <a:r>
              <a:rPr lang="es-MX" dirty="0" smtClean="0"/>
              <a:t> popular </a:t>
            </a:r>
            <a:r>
              <a:rPr lang="es-MX" dirty="0" err="1" smtClean="0"/>
              <a:t>representations</a:t>
            </a:r>
            <a:r>
              <a:rPr lang="es-MX" dirty="0" smtClean="0"/>
              <a:t> </a:t>
            </a:r>
            <a:r>
              <a:rPr lang="es-MX" dirty="0" err="1" smtClean="0"/>
              <a:t>for</a:t>
            </a:r>
            <a:r>
              <a:rPr lang="es-MX" dirty="0" smtClean="0"/>
              <a:t> </a:t>
            </a:r>
            <a:r>
              <a:rPr lang="es-MX" dirty="0" err="1" smtClean="0"/>
              <a:t>the</a:t>
            </a:r>
            <a:r>
              <a:rPr lang="es-MX" dirty="0" smtClean="0"/>
              <a:t> </a:t>
            </a:r>
            <a:r>
              <a:rPr lang="es-MX" dirty="0" err="1" smtClean="0"/>
              <a:t>distributions</a:t>
            </a:r>
            <a:r>
              <a:rPr lang="es-MX" dirty="0" smtClean="0"/>
              <a:t> are </a:t>
            </a:r>
            <a:r>
              <a:rPr lang="es-MX" dirty="0" err="1" smtClean="0"/>
              <a:t>the</a:t>
            </a:r>
            <a:r>
              <a:rPr lang="es-MX" dirty="0" smtClean="0"/>
              <a:t> </a:t>
            </a:r>
            <a:r>
              <a:rPr lang="es-MX" dirty="0" err="1" smtClean="0"/>
              <a:t>Boxplots</a:t>
            </a:r>
            <a:r>
              <a:rPr lang="es-MX" dirty="0" smtClean="0"/>
              <a:t>.</a:t>
            </a:r>
          </a:p>
          <a:p>
            <a:pPr lvl="1"/>
            <a:endParaRPr lang="es-MX" dirty="0" smtClean="0"/>
          </a:p>
        </p:txBody>
      </p:sp>
      <p:sp>
        <p:nvSpPr>
          <p:cNvPr id="4" name="3 Marcador de fecha"/>
          <p:cNvSpPr>
            <a:spLocks noGrp="1"/>
          </p:cNvSpPr>
          <p:nvPr>
            <p:ph type="dt" sz="half" idx="10"/>
          </p:nvPr>
        </p:nvSpPr>
        <p:spPr/>
        <p:txBody>
          <a:bodyPr/>
          <a:lstStyle/>
          <a:p>
            <a:fld id="{9D47FA49-6789-4F23-9C3E-C57EAEE2D45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85</a:t>
            </a:fld>
            <a:endParaRPr lang="es-ES"/>
          </a:p>
        </p:txBody>
      </p:sp>
      <p:pic>
        <p:nvPicPr>
          <p:cNvPr id="1028" name="Picture 4" descr="http://www.ceibal.edu.uy/contenidos/areas_conocimiento/mat/estadistica/histograma2.png"/>
          <p:cNvPicPr>
            <a:picLocks noGrp="1" noChangeAspect="1" noChangeArrowheads="1"/>
          </p:cNvPicPr>
          <p:nvPr>
            <p:ph sz="half" idx="2"/>
          </p:nvPr>
        </p:nvPicPr>
        <p:blipFill>
          <a:blip r:embed="rId2" cstate="print"/>
          <a:srcRect/>
          <a:stretch>
            <a:fillRect/>
          </a:stretch>
        </p:blipFill>
        <p:spPr bwMode="auto">
          <a:xfrm>
            <a:off x="5000624" y="1487439"/>
            <a:ext cx="3963863" cy="4099767"/>
          </a:xfrm>
          <a:prstGeom prst="rect">
            <a:avLst/>
          </a:prstGeom>
          <a:noFill/>
        </p:spPr>
      </p:pic>
      <p:sp>
        <p:nvSpPr>
          <p:cNvPr id="9" name="8 CuadroTexto"/>
          <p:cNvSpPr txBox="1"/>
          <p:nvPr/>
        </p:nvSpPr>
        <p:spPr>
          <a:xfrm>
            <a:off x="5580112" y="6021288"/>
            <a:ext cx="2973506" cy="369332"/>
          </a:xfrm>
          <a:prstGeom prst="rect">
            <a:avLst/>
          </a:prstGeom>
          <a:noFill/>
        </p:spPr>
        <p:txBody>
          <a:bodyPr wrap="none" rtlCol="0">
            <a:spAutoFit/>
          </a:bodyPr>
          <a:lstStyle/>
          <a:p>
            <a:r>
              <a:rPr lang="es-MX" dirty="0" smtClean="0"/>
              <a:t>Figure </a:t>
            </a:r>
            <a:r>
              <a:rPr lang="es-MX" dirty="0" err="1" smtClean="0"/>
              <a:t>obtained</a:t>
            </a:r>
            <a:r>
              <a:rPr lang="es-MX" dirty="0" smtClean="0"/>
              <a:t> </a:t>
            </a:r>
            <a:r>
              <a:rPr lang="es-MX" dirty="0" err="1" smtClean="0"/>
              <a:t>from</a:t>
            </a:r>
            <a:r>
              <a:rPr lang="es-MX" dirty="0" smtClean="0"/>
              <a:t> internet</a:t>
            </a:r>
            <a:endParaRPr lang="en-GB"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Some</a:t>
            </a:r>
            <a:r>
              <a:rPr lang="es-MX" dirty="0" smtClean="0"/>
              <a:t> </a:t>
            </a:r>
            <a:r>
              <a:rPr lang="es-MX" dirty="0" err="1" smtClean="0"/>
              <a:t>important</a:t>
            </a:r>
            <a:r>
              <a:rPr lang="es-MX" dirty="0" smtClean="0"/>
              <a:t> </a:t>
            </a:r>
            <a:r>
              <a:rPr lang="es-MX" dirty="0" err="1" smtClean="0"/>
              <a:t>distributions</a:t>
            </a:r>
            <a:r>
              <a:rPr lang="es-MX" dirty="0" smtClean="0"/>
              <a:t> in </a:t>
            </a:r>
            <a:r>
              <a:rPr lang="es-MX" dirty="0" err="1" smtClean="0"/>
              <a:t>hypothesis</a:t>
            </a:r>
            <a:r>
              <a:rPr lang="es-MX" dirty="0" smtClean="0"/>
              <a:t> </a:t>
            </a:r>
            <a:r>
              <a:rPr lang="es-MX" dirty="0" err="1" smtClean="0"/>
              <a:t>testing</a:t>
            </a:r>
            <a:endParaRPr lang="en-GB" dirty="0"/>
          </a:p>
        </p:txBody>
      </p:sp>
      <p:sp>
        <p:nvSpPr>
          <p:cNvPr id="6" name="5 Marcador de texto"/>
          <p:cNvSpPr>
            <a:spLocks noGrp="1"/>
          </p:cNvSpPr>
          <p:nvPr>
            <p:ph type="body" idx="1"/>
          </p:nvPr>
        </p:nvSpPr>
        <p:spPr/>
        <p:txBody>
          <a:bodyPr/>
          <a:lstStyle/>
          <a:p>
            <a:endParaRPr lang="en-GB"/>
          </a:p>
        </p:txBody>
      </p:sp>
      <p:pic>
        <p:nvPicPr>
          <p:cNvPr id="4" name="Picture 2" descr="http://withfriendship.com/images/c/13511/Probability-distribution-image.gif"/>
          <p:cNvPicPr>
            <a:picLocks noChangeAspect="1" noChangeArrowheads="1"/>
          </p:cNvPicPr>
          <p:nvPr/>
        </p:nvPicPr>
        <p:blipFill>
          <a:blip r:embed="rId2" cstate="print"/>
          <a:srcRect/>
          <a:stretch>
            <a:fillRect/>
          </a:stretch>
        </p:blipFill>
        <p:spPr bwMode="auto">
          <a:xfrm>
            <a:off x="3275856" y="260648"/>
            <a:ext cx="5581650" cy="3743325"/>
          </a:xfrm>
          <a:prstGeom prst="rect">
            <a:avLst/>
          </a:prstGeom>
          <a:noFill/>
        </p:spPr>
      </p:pic>
      <p:sp>
        <p:nvSpPr>
          <p:cNvPr id="5" name="4 CuadroTexto"/>
          <p:cNvSpPr txBox="1"/>
          <p:nvPr/>
        </p:nvSpPr>
        <p:spPr>
          <a:xfrm>
            <a:off x="5364088" y="170708"/>
            <a:ext cx="3570657" cy="369332"/>
          </a:xfrm>
          <a:prstGeom prst="rect">
            <a:avLst/>
          </a:prstGeom>
          <a:noFill/>
        </p:spPr>
        <p:txBody>
          <a:bodyPr wrap="none" rtlCol="0">
            <a:spAutoFit/>
          </a:bodyPr>
          <a:lstStyle/>
          <a:p>
            <a:r>
              <a:rPr lang="es-MX" dirty="0" smtClean="0"/>
              <a:t>Figura: [</a:t>
            </a:r>
            <a:r>
              <a:rPr lang="en-GB" dirty="0" smtClean="0"/>
              <a:t>isomorphismes.tumblr.com</a:t>
            </a:r>
            <a:r>
              <a:rPr lang="es-MX" dirty="0" smtClean="0"/>
              <a:t>]</a:t>
            </a:r>
            <a:endParaRPr lang="en-GB"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Normal </a:t>
            </a:r>
            <a:r>
              <a:rPr lang="es-MX" dirty="0" err="1" smtClean="0"/>
              <a:t>Distribution</a:t>
            </a:r>
            <a:endParaRPr lang="en-GB" dirty="0"/>
          </a:p>
        </p:txBody>
      </p:sp>
      <p:pic>
        <p:nvPicPr>
          <p:cNvPr id="4" name="3 Marcador de contenido" descr="NormalDistribution.tif"/>
          <p:cNvPicPr>
            <a:picLocks noGrp="1" noChangeAspect="1"/>
          </p:cNvPicPr>
          <p:nvPr>
            <p:ph idx="1"/>
          </p:nvPr>
        </p:nvPicPr>
        <p:blipFill>
          <a:blip r:embed="rId2" cstate="print"/>
          <a:stretch>
            <a:fillRect/>
          </a:stretch>
        </p:blipFill>
        <p:spPr>
          <a:xfrm>
            <a:off x="899592" y="784050"/>
            <a:ext cx="6204287" cy="6193067"/>
          </a:xfrm>
        </p:spPr>
      </p:pic>
      <p:sp>
        <p:nvSpPr>
          <p:cNvPr id="5" name="4 Rectángulo redondeado"/>
          <p:cNvSpPr/>
          <p:nvPr/>
        </p:nvSpPr>
        <p:spPr>
          <a:xfrm>
            <a:off x="6804248" y="1628800"/>
            <a:ext cx="2123728" cy="4464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Non-normal (skewed) data can sometimes be transformed to give a graph of normal shape by performing some mathematical transformation (such as using the variable's logarithm, square root, or reciprocal) [GreenhalghT1997 BMJ]</a:t>
            </a:r>
            <a:endParaRPr lang="en-GB"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i="1" dirty="0" smtClean="0"/>
              <a:t>t</a:t>
            </a:r>
            <a:r>
              <a:rPr lang="es-MX" dirty="0" smtClean="0"/>
              <a:t> </a:t>
            </a:r>
            <a:r>
              <a:rPr lang="es-MX" dirty="0" err="1" smtClean="0"/>
              <a:t>Distribution</a:t>
            </a:r>
            <a:endParaRPr lang="en-GB" dirty="0"/>
          </a:p>
        </p:txBody>
      </p:sp>
      <p:pic>
        <p:nvPicPr>
          <p:cNvPr id="4" name="3 Marcador de contenido" descr="tDistribution_df1.tif"/>
          <p:cNvPicPr>
            <a:picLocks noGrp="1" noChangeAspect="1"/>
          </p:cNvPicPr>
          <p:nvPr>
            <p:ph idx="4294967295"/>
          </p:nvPr>
        </p:nvPicPr>
        <p:blipFill>
          <a:blip r:embed="rId3" cstate="print"/>
          <a:stretch>
            <a:fillRect/>
          </a:stretch>
        </p:blipFill>
        <p:spPr>
          <a:xfrm>
            <a:off x="1" y="1628800"/>
            <a:ext cx="2957892" cy="2952328"/>
          </a:xfrm>
        </p:spPr>
      </p:pic>
      <p:pic>
        <p:nvPicPr>
          <p:cNvPr id="5" name="4 Imagen" descr="tDistribution_df10.tif"/>
          <p:cNvPicPr>
            <a:picLocks noChangeAspect="1"/>
          </p:cNvPicPr>
          <p:nvPr/>
        </p:nvPicPr>
        <p:blipFill>
          <a:blip r:embed="rId4" cstate="print"/>
          <a:stretch>
            <a:fillRect/>
          </a:stretch>
        </p:blipFill>
        <p:spPr>
          <a:xfrm>
            <a:off x="3013734" y="1628800"/>
            <a:ext cx="3052178" cy="3046658"/>
          </a:xfrm>
          <a:prstGeom prst="rect">
            <a:avLst/>
          </a:prstGeom>
        </p:spPr>
      </p:pic>
      <p:pic>
        <p:nvPicPr>
          <p:cNvPr id="6" name="5 Imagen" descr="tDistribution_df100.tif"/>
          <p:cNvPicPr>
            <a:picLocks noChangeAspect="1"/>
          </p:cNvPicPr>
          <p:nvPr/>
        </p:nvPicPr>
        <p:blipFill>
          <a:blip r:embed="rId5" cstate="print"/>
          <a:stretch>
            <a:fillRect/>
          </a:stretch>
        </p:blipFill>
        <p:spPr>
          <a:xfrm>
            <a:off x="6091822" y="1628800"/>
            <a:ext cx="3052178" cy="3046658"/>
          </a:xfrm>
          <a:prstGeom prst="rect">
            <a:avLst/>
          </a:prstGeom>
        </p:spPr>
      </p:pic>
      <p:cxnSp>
        <p:nvCxnSpPr>
          <p:cNvPr id="8" name="7 Conector recto de flecha"/>
          <p:cNvCxnSpPr/>
          <p:nvPr/>
        </p:nvCxnSpPr>
        <p:spPr>
          <a:xfrm>
            <a:off x="1547664" y="5146041"/>
            <a:ext cx="6840760" cy="0"/>
          </a:xfrm>
          <a:prstGeom prst="straightConnector1">
            <a:avLst/>
          </a:prstGeom>
          <a:ln w="63500">
            <a:tailEnd type="triangle" w="med" len="lg"/>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3347864" y="5229200"/>
            <a:ext cx="3040191" cy="369332"/>
          </a:xfrm>
          <a:prstGeom prst="rect">
            <a:avLst/>
          </a:prstGeom>
          <a:noFill/>
        </p:spPr>
        <p:txBody>
          <a:bodyPr wrap="none" rtlCol="0">
            <a:spAutoFit/>
          </a:bodyPr>
          <a:lstStyle/>
          <a:p>
            <a:r>
              <a:rPr lang="es-MX" dirty="0" err="1" smtClean="0"/>
              <a:t>Increasing</a:t>
            </a:r>
            <a:r>
              <a:rPr lang="es-MX" dirty="0" smtClean="0"/>
              <a:t> </a:t>
            </a:r>
            <a:r>
              <a:rPr lang="es-MX" dirty="0" err="1" smtClean="0"/>
              <a:t>degrees</a:t>
            </a:r>
            <a:r>
              <a:rPr lang="es-MX" dirty="0" smtClean="0"/>
              <a:t> of </a:t>
            </a:r>
            <a:r>
              <a:rPr lang="es-MX" dirty="0" err="1" smtClean="0"/>
              <a:t>freedom</a:t>
            </a:r>
            <a:endParaRPr lang="en-GB" dirty="0"/>
          </a:p>
        </p:txBody>
      </p:sp>
      <p:sp>
        <p:nvSpPr>
          <p:cNvPr id="10" name="9 Rectángulo redondeado"/>
          <p:cNvSpPr/>
          <p:nvPr/>
        </p:nvSpPr>
        <p:spPr>
          <a:xfrm>
            <a:off x="251520" y="5805264"/>
            <a:ext cx="8676456" cy="6480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b="1" dirty="0" err="1" smtClean="0"/>
              <a:t>Degrees</a:t>
            </a:r>
            <a:r>
              <a:rPr lang="es-MX" b="1" dirty="0" smtClean="0"/>
              <a:t> of </a:t>
            </a:r>
            <a:r>
              <a:rPr lang="es-MX" b="1" dirty="0" err="1" smtClean="0"/>
              <a:t>freedom</a:t>
            </a:r>
            <a:r>
              <a:rPr lang="es-MX" b="1" dirty="0" smtClean="0"/>
              <a:t> </a:t>
            </a:r>
            <a:r>
              <a:rPr lang="es-MX" dirty="0" smtClean="0"/>
              <a:t>= </a:t>
            </a:r>
            <a:r>
              <a:rPr lang="es-MX" dirty="0" err="1" smtClean="0"/>
              <a:t>Number</a:t>
            </a:r>
            <a:r>
              <a:rPr lang="es-MX" dirty="0" smtClean="0"/>
              <a:t> of </a:t>
            </a:r>
            <a:r>
              <a:rPr lang="es-MX" dirty="0" err="1" smtClean="0"/>
              <a:t>observations</a:t>
            </a:r>
            <a:r>
              <a:rPr lang="es-MX" dirty="0" smtClean="0"/>
              <a:t> – </a:t>
            </a:r>
            <a:r>
              <a:rPr lang="es-MX" dirty="0" err="1" smtClean="0"/>
              <a:t>Number</a:t>
            </a:r>
            <a:r>
              <a:rPr lang="es-MX" dirty="0" smtClean="0"/>
              <a:t> of </a:t>
            </a:r>
            <a:r>
              <a:rPr lang="es-MX" dirty="0" err="1" smtClean="0"/>
              <a:t>parameters</a:t>
            </a:r>
            <a:endParaRPr lang="es-MX" dirty="0" smtClean="0"/>
          </a:p>
          <a:p>
            <a:pPr algn="ctr"/>
            <a:r>
              <a:rPr lang="es-MX" dirty="0" smtClean="0"/>
              <a:t>= </a:t>
            </a:r>
            <a:r>
              <a:rPr lang="es-MX" dirty="0" err="1" smtClean="0"/>
              <a:t>Number</a:t>
            </a:r>
            <a:r>
              <a:rPr lang="es-MX" dirty="0" smtClean="0"/>
              <a:t> of </a:t>
            </a:r>
            <a:r>
              <a:rPr lang="es-MX" dirty="0" err="1" smtClean="0"/>
              <a:t>independent</a:t>
            </a:r>
            <a:r>
              <a:rPr lang="es-MX" dirty="0" smtClean="0"/>
              <a:t> </a:t>
            </a:r>
            <a:r>
              <a:rPr lang="es-MX" dirty="0" err="1" smtClean="0"/>
              <a:t>pieces</a:t>
            </a:r>
            <a:r>
              <a:rPr lang="es-MX" dirty="0" smtClean="0"/>
              <a:t> of </a:t>
            </a:r>
            <a:r>
              <a:rPr lang="es-MX" dirty="0" err="1" smtClean="0"/>
              <a:t>information</a:t>
            </a:r>
            <a:endParaRPr lang="en-GB"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 </a:t>
            </a:r>
            <a:r>
              <a:rPr lang="es-MX" dirty="0" err="1" smtClean="0"/>
              <a:t>distribution</a:t>
            </a:r>
            <a:endParaRPr lang="en-GB" dirty="0"/>
          </a:p>
        </p:txBody>
      </p:sp>
      <p:pic>
        <p:nvPicPr>
          <p:cNvPr id="1026" name="Picture 2"/>
          <p:cNvPicPr>
            <a:picLocks noGrp="1" noChangeAspect="1" noChangeArrowheads="1"/>
          </p:cNvPicPr>
          <p:nvPr>
            <p:ph idx="1"/>
          </p:nvPr>
        </p:nvPicPr>
        <p:blipFill>
          <a:blip r:embed="rId2" cstate="print"/>
          <a:stretch>
            <a:fillRect/>
          </a:stretch>
        </p:blipFill>
        <p:spPr bwMode="auto">
          <a:xfrm>
            <a:off x="457200" y="1257272"/>
            <a:ext cx="7859216" cy="4472407"/>
          </a:xfrm>
          <a:prstGeom prst="rect">
            <a:avLst/>
          </a:prstGeom>
          <a:noFill/>
          <a:ln w="9525">
            <a:noFill/>
            <a:miter lim="800000"/>
            <a:headEnd/>
            <a:tailEnd/>
          </a:ln>
        </p:spPr>
      </p:pic>
      <p:sp>
        <p:nvSpPr>
          <p:cNvPr id="5" name="4 CuadroTexto"/>
          <p:cNvSpPr txBox="1"/>
          <p:nvPr/>
        </p:nvSpPr>
        <p:spPr>
          <a:xfrm>
            <a:off x="4609617" y="6488668"/>
            <a:ext cx="4534383" cy="369332"/>
          </a:xfrm>
          <a:prstGeom prst="rect">
            <a:avLst/>
          </a:prstGeom>
          <a:noFill/>
        </p:spPr>
        <p:txBody>
          <a:bodyPr wrap="none" rtlCol="0">
            <a:spAutoFit/>
          </a:bodyPr>
          <a:lstStyle/>
          <a:p>
            <a:r>
              <a:rPr lang="es-MX" dirty="0" smtClean="0"/>
              <a:t>[</a:t>
            </a:r>
            <a:r>
              <a:rPr lang="es-MX" dirty="0" err="1" smtClean="0"/>
              <a:t>Image</a:t>
            </a:r>
            <a:r>
              <a:rPr lang="es-MX" dirty="0" smtClean="0"/>
              <a:t> </a:t>
            </a:r>
            <a:r>
              <a:rPr lang="es-MX" dirty="0" err="1" smtClean="0"/>
              <a:t>from</a:t>
            </a:r>
            <a:r>
              <a:rPr lang="es-MX" dirty="0" smtClean="0"/>
              <a:t> http://uregina.ca/~gingrich/f.pdf]</a:t>
            </a:r>
            <a:endParaRPr lang="en-GB" dirty="0"/>
          </a:p>
        </p:txBody>
      </p:sp>
      <p:sp>
        <p:nvSpPr>
          <p:cNvPr id="6" name="5 Rectángulo redondeado"/>
          <p:cNvSpPr/>
          <p:nvPr/>
        </p:nvSpPr>
        <p:spPr>
          <a:xfrm>
            <a:off x="5724128" y="1052736"/>
            <a:ext cx="3024336" cy="381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The F distribution is an asymmetric distribution that has a minimum value of 0, but no maximum value. The curve reaches a peak not far to the right of 0, and then gradually approaches the horizontal axis the larger the F value is. The F distribution approaches, but never quite touches the horizontal axis.</a:t>
            </a:r>
            <a:endParaRPr lang="en-GB" dirty="0"/>
          </a:p>
        </p:txBody>
      </p:sp>
      <p:sp>
        <p:nvSpPr>
          <p:cNvPr id="7" name="6 Rectángulo redondeado"/>
          <p:cNvSpPr/>
          <p:nvPr/>
        </p:nvSpPr>
        <p:spPr>
          <a:xfrm>
            <a:off x="539552" y="5661248"/>
            <a:ext cx="5688632" cy="8423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solidFill>
                  <a:schemeClr val="tx1"/>
                </a:solidFill>
              </a:rPr>
              <a:t>The F distribution is a ratio of two chi-square statistics, each divided by their respective degrees of freedom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Ground</a:t>
            </a:r>
            <a:r>
              <a:rPr lang="es-MX" dirty="0" smtClean="0"/>
              <a:t> </a:t>
            </a:r>
            <a:r>
              <a:rPr lang="es-MX" dirty="0" err="1" smtClean="0"/>
              <a:t>truth</a:t>
            </a:r>
            <a:endParaRPr lang="en-GB" dirty="0"/>
          </a:p>
        </p:txBody>
      </p:sp>
      <p:sp>
        <p:nvSpPr>
          <p:cNvPr id="3" name="2 Marcador de contenido"/>
          <p:cNvSpPr>
            <a:spLocks noGrp="1"/>
          </p:cNvSpPr>
          <p:nvPr>
            <p:ph idx="1"/>
          </p:nvPr>
        </p:nvSpPr>
        <p:spPr/>
        <p:txBody>
          <a:bodyPr>
            <a:normAutofit fontScale="77500" lnSpcReduction="20000"/>
          </a:bodyPr>
          <a:lstStyle/>
          <a:p>
            <a:r>
              <a:rPr lang="es-MX" dirty="0" err="1" smtClean="0"/>
              <a:t>Some</a:t>
            </a:r>
            <a:r>
              <a:rPr lang="es-MX" dirty="0" smtClean="0"/>
              <a:t> more </a:t>
            </a:r>
            <a:r>
              <a:rPr lang="es-MX" dirty="0" err="1" smtClean="0"/>
              <a:t>alternative</a:t>
            </a:r>
            <a:r>
              <a:rPr lang="es-MX" dirty="0" smtClean="0"/>
              <a:t> </a:t>
            </a:r>
            <a:r>
              <a:rPr lang="es-MX" dirty="0" err="1" smtClean="0"/>
              <a:t>definitions</a:t>
            </a:r>
            <a:r>
              <a:rPr lang="es-MX" dirty="0" smtClean="0"/>
              <a:t>:</a:t>
            </a:r>
          </a:p>
          <a:p>
            <a:pPr lvl="1"/>
            <a:r>
              <a:rPr lang="es-MX" dirty="0" smtClean="0"/>
              <a:t>“información </a:t>
            </a:r>
            <a:r>
              <a:rPr lang="es-MX" dirty="0" err="1" smtClean="0"/>
              <a:t>collected</a:t>
            </a:r>
            <a:r>
              <a:rPr lang="es-MX" dirty="0" smtClean="0"/>
              <a:t> </a:t>
            </a:r>
            <a:r>
              <a:rPr lang="es-MX" dirty="0" err="1" smtClean="0"/>
              <a:t>on</a:t>
            </a:r>
            <a:r>
              <a:rPr lang="es-MX" dirty="0" smtClean="0"/>
              <a:t> </a:t>
            </a:r>
            <a:r>
              <a:rPr lang="es-MX" dirty="0" err="1" smtClean="0"/>
              <a:t>location</a:t>
            </a:r>
            <a:r>
              <a:rPr lang="es-MX" dirty="0" smtClean="0"/>
              <a:t>” [http://en.wikipedia.org/wiki/Ground_truth]</a:t>
            </a:r>
          </a:p>
          <a:p>
            <a:pPr lvl="2"/>
            <a:r>
              <a:rPr lang="es-MX" dirty="0" err="1" smtClean="0"/>
              <a:t>Personally</a:t>
            </a:r>
            <a:r>
              <a:rPr lang="es-MX" dirty="0" smtClean="0"/>
              <a:t> I do </a:t>
            </a:r>
            <a:r>
              <a:rPr lang="es-MX" dirty="0" err="1" smtClean="0"/>
              <a:t>not</a:t>
            </a:r>
            <a:r>
              <a:rPr lang="es-MX" dirty="0" smtClean="0"/>
              <a:t> </a:t>
            </a:r>
            <a:r>
              <a:rPr lang="es-MX" dirty="0" err="1" smtClean="0"/>
              <a:t>like</a:t>
            </a:r>
            <a:r>
              <a:rPr lang="es-MX" dirty="0" smtClean="0"/>
              <a:t> </a:t>
            </a:r>
            <a:r>
              <a:rPr lang="es-MX" dirty="0" err="1" smtClean="0"/>
              <a:t>this</a:t>
            </a:r>
            <a:r>
              <a:rPr lang="es-MX" dirty="0" smtClean="0"/>
              <a:t> </a:t>
            </a:r>
            <a:r>
              <a:rPr lang="es-MX" dirty="0" err="1" smtClean="0"/>
              <a:t>definition</a:t>
            </a:r>
            <a:r>
              <a:rPr lang="es-MX" dirty="0" smtClean="0"/>
              <a:t> as </a:t>
            </a:r>
            <a:r>
              <a:rPr lang="es-MX" dirty="0" err="1" smtClean="0"/>
              <a:t>it</a:t>
            </a:r>
            <a:r>
              <a:rPr lang="es-MX" dirty="0" smtClean="0"/>
              <a:t> </a:t>
            </a:r>
            <a:r>
              <a:rPr lang="es-MX" dirty="0" err="1" smtClean="0"/>
              <a:t>assumes</a:t>
            </a:r>
            <a:r>
              <a:rPr lang="es-MX" dirty="0" smtClean="0"/>
              <a:t> </a:t>
            </a:r>
            <a:r>
              <a:rPr lang="es-MX" dirty="0" err="1" smtClean="0"/>
              <a:t>that</a:t>
            </a:r>
            <a:r>
              <a:rPr lang="es-MX" dirty="0" smtClean="0"/>
              <a:t> </a:t>
            </a:r>
            <a:r>
              <a:rPr lang="es-MX" dirty="0" err="1" smtClean="0"/>
              <a:t>what</a:t>
            </a:r>
            <a:r>
              <a:rPr lang="es-MX" dirty="0" smtClean="0"/>
              <a:t> </a:t>
            </a:r>
            <a:r>
              <a:rPr lang="es-MX" dirty="0" err="1" smtClean="0"/>
              <a:t>you</a:t>
            </a:r>
            <a:r>
              <a:rPr lang="es-MX" dirty="0" smtClean="0"/>
              <a:t> </a:t>
            </a:r>
            <a:r>
              <a:rPr lang="es-MX" dirty="0" err="1" smtClean="0"/>
              <a:t>measure</a:t>
            </a:r>
            <a:r>
              <a:rPr lang="es-MX" dirty="0" smtClean="0"/>
              <a:t> in </a:t>
            </a:r>
            <a:r>
              <a:rPr lang="es-MX" dirty="0" err="1" smtClean="0"/>
              <a:t>the</a:t>
            </a:r>
            <a:r>
              <a:rPr lang="es-MX" dirty="0" smtClean="0"/>
              <a:t> </a:t>
            </a:r>
            <a:r>
              <a:rPr lang="es-MX" dirty="0" err="1" smtClean="0"/>
              <a:t>field</a:t>
            </a:r>
            <a:r>
              <a:rPr lang="es-MX" dirty="0" smtClean="0"/>
              <a:t> (“</a:t>
            </a:r>
            <a:r>
              <a:rPr lang="es-MX" dirty="0" err="1" smtClean="0"/>
              <a:t>on</a:t>
            </a:r>
            <a:r>
              <a:rPr lang="es-MX" dirty="0" smtClean="0"/>
              <a:t> </a:t>
            </a:r>
            <a:r>
              <a:rPr lang="es-MX" dirty="0" err="1" smtClean="0"/>
              <a:t>location</a:t>
            </a:r>
            <a:r>
              <a:rPr lang="es-MX" dirty="0" smtClean="0"/>
              <a:t>”) </a:t>
            </a:r>
            <a:r>
              <a:rPr lang="es-MX" dirty="0" err="1" smtClean="0"/>
              <a:t>is</a:t>
            </a:r>
            <a:r>
              <a:rPr lang="es-MX" dirty="0" smtClean="0"/>
              <a:t> </a:t>
            </a:r>
            <a:r>
              <a:rPr lang="es-MX" dirty="0" err="1" smtClean="0"/>
              <a:t>measured</a:t>
            </a:r>
            <a:r>
              <a:rPr lang="es-MX" dirty="0" smtClean="0"/>
              <a:t> </a:t>
            </a:r>
            <a:r>
              <a:rPr lang="es-MX" dirty="0" err="1" smtClean="0"/>
              <a:t>without</a:t>
            </a:r>
            <a:r>
              <a:rPr lang="es-MX" dirty="0" smtClean="0"/>
              <a:t> </a:t>
            </a:r>
            <a:r>
              <a:rPr lang="es-MX" dirty="0" err="1" smtClean="0"/>
              <a:t>bias</a:t>
            </a:r>
            <a:r>
              <a:rPr lang="es-MX" dirty="0" smtClean="0"/>
              <a:t>, and </a:t>
            </a:r>
            <a:r>
              <a:rPr lang="es-MX" dirty="0" err="1" smtClean="0"/>
              <a:t>if</a:t>
            </a:r>
            <a:r>
              <a:rPr lang="es-MX" dirty="0" smtClean="0"/>
              <a:t> </a:t>
            </a:r>
            <a:r>
              <a:rPr lang="es-MX" dirty="0" err="1" smtClean="0"/>
              <a:t>there</a:t>
            </a:r>
            <a:r>
              <a:rPr lang="es-MX" dirty="0" smtClean="0"/>
              <a:t> </a:t>
            </a:r>
            <a:r>
              <a:rPr lang="es-MX" dirty="0" err="1" smtClean="0"/>
              <a:t>is</a:t>
            </a:r>
            <a:r>
              <a:rPr lang="es-MX" dirty="0" smtClean="0"/>
              <a:t> </a:t>
            </a:r>
            <a:r>
              <a:rPr lang="es-MX" dirty="0" err="1" smtClean="0"/>
              <a:t>bias</a:t>
            </a:r>
            <a:r>
              <a:rPr lang="es-MX" dirty="0" smtClean="0"/>
              <a:t>, </a:t>
            </a:r>
            <a:r>
              <a:rPr lang="es-MX" dirty="0" err="1" smtClean="0"/>
              <a:t>then</a:t>
            </a:r>
            <a:r>
              <a:rPr lang="es-MX" dirty="0" smtClean="0"/>
              <a:t> </a:t>
            </a:r>
            <a:r>
              <a:rPr lang="es-MX" dirty="0" err="1" smtClean="0"/>
              <a:t>that</a:t>
            </a:r>
            <a:r>
              <a:rPr lang="es-MX" dirty="0" smtClean="0"/>
              <a:t> </a:t>
            </a:r>
            <a:r>
              <a:rPr lang="es-MX" dirty="0" err="1" smtClean="0"/>
              <a:t>would</a:t>
            </a:r>
            <a:r>
              <a:rPr lang="es-MX" dirty="0" smtClean="0"/>
              <a:t> </a:t>
            </a:r>
            <a:r>
              <a:rPr lang="es-MX" dirty="0" err="1" smtClean="0"/>
              <a:t>imply</a:t>
            </a:r>
            <a:r>
              <a:rPr lang="es-MX" dirty="0" smtClean="0"/>
              <a:t> </a:t>
            </a:r>
            <a:r>
              <a:rPr lang="es-MX" dirty="0" err="1" smtClean="0"/>
              <a:t>that</a:t>
            </a:r>
            <a:r>
              <a:rPr lang="es-MX" dirty="0" smtClean="0"/>
              <a:t> </a:t>
            </a:r>
            <a:r>
              <a:rPr lang="es-MX" dirty="0" err="1" smtClean="0"/>
              <a:t>the</a:t>
            </a:r>
            <a:r>
              <a:rPr lang="es-MX" dirty="0" smtClean="0"/>
              <a:t> </a:t>
            </a:r>
            <a:r>
              <a:rPr lang="es-MX" dirty="0" err="1" smtClean="0"/>
              <a:t>ground</a:t>
            </a:r>
            <a:r>
              <a:rPr lang="es-MX" dirty="0" smtClean="0"/>
              <a:t> </a:t>
            </a:r>
            <a:r>
              <a:rPr lang="es-MX" dirty="0" err="1" smtClean="0"/>
              <a:t>truth</a:t>
            </a:r>
            <a:r>
              <a:rPr lang="es-MX" dirty="0" smtClean="0"/>
              <a:t> </a:t>
            </a:r>
            <a:r>
              <a:rPr lang="es-MX" dirty="0" err="1" smtClean="0"/>
              <a:t>does</a:t>
            </a:r>
            <a:r>
              <a:rPr lang="es-MX" dirty="0" smtClean="0"/>
              <a:t> </a:t>
            </a:r>
            <a:r>
              <a:rPr lang="es-MX" dirty="0" err="1" smtClean="0"/>
              <a:t>incorporate</a:t>
            </a:r>
            <a:r>
              <a:rPr lang="es-MX" dirty="0" smtClean="0"/>
              <a:t> </a:t>
            </a:r>
            <a:r>
              <a:rPr lang="es-MX" dirty="0" err="1" smtClean="0"/>
              <a:t>those</a:t>
            </a:r>
            <a:r>
              <a:rPr lang="es-MX" dirty="0" smtClean="0"/>
              <a:t> </a:t>
            </a:r>
            <a:r>
              <a:rPr lang="es-MX" dirty="0" err="1" smtClean="0"/>
              <a:t>measurement</a:t>
            </a:r>
            <a:r>
              <a:rPr lang="es-MX" dirty="0" smtClean="0"/>
              <a:t> </a:t>
            </a:r>
            <a:r>
              <a:rPr lang="es-MX" dirty="0" err="1" smtClean="0"/>
              <a:t>errors</a:t>
            </a:r>
            <a:endParaRPr lang="es-MX" dirty="0" smtClean="0"/>
          </a:p>
          <a:p>
            <a:pPr lvl="2"/>
            <a:r>
              <a:rPr lang="es-MX" dirty="0" smtClean="0"/>
              <a:t>…plus, </a:t>
            </a:r>
            <a:r>
              <a:rPr lang="es-MX" dirty="0" err="1" smtClean="0"/>
              <a:t>it</a:t>
            </a:r>
            <a:r>
              <a:rPr lang="es-MX" dirty="0" smtClean="0"/>
              <a:t> </a:t>
            </a:r>
            <a:r>
              <a:rPr lang="es-MX" dirty="0" err="1" smtClean="0"/>
              <a:t>does</a:t>
            </a:r>
            <a:r>
              <a:rPr lang="es-MX" dirty="0" smtClean="0"/>
              <a:t> </a:t>
            </a:r>
            <a:r>
              <a:rPr lang="es-MX" dirty="0" err="1" smtClean="0"/>
              <a:t>not</a:t>
            </a:r>
            <a:r>
              <a:rPr lang="es-MX" dirty="0" smtClean="0"/>
              <a:t> </a:t>
            </a:r>
            <a:r>
              <a:rPr lang="es-MX" dirty="0" err="1" smtClean="0"/>
              <a:t>allow</a:t>
            </a:r>
            <a:r>
              <a:rPr lang="es-MX" dirty="0" smtClean="0"/>
              <a:t> </a:t>
            </a:r>
            <a:r>
              <a:rPr lang="es-MX" dirty="0" err="1" smtClean="0"/>
              <a:t>room</a:t>
            </a:r>
            <a:r>
              <a:rPr lang="es-MX" dirty="0" smtClean="0"/>
              <a:t> </a:t>
            </a:r>
            <a:r>
              <a:rPr lang="es-MX" dirty="0" err="1" smtClean="0"/>
              <a:t>for</a:t>
            </a:r>
            <a:r>
              <a:rPr lang="es-MX" dirty="0" smtClean="0"/>
              <a:t> </a:t>
            </a:r>
            <a:r>
              <a:rPr lang="es-MX" dirty="0" err="1" smtClean="0"/>
              <a:t>synthetic</a:t>
            </a:r>
            <a:r>
              <a:rPr lang="es-MX" dirty="0" smtClean="0"/>
              <a:t> </a:t>
            </a:r>
            <a:r>
              <a:rPr lang="es-MX" dirty="0" err="1" smtClean="0"/>
              <a:t>datasets</a:t>
            </a:r>
            <a:r>
              <a:rPr lang="es-MX" dirty="0" smtClean="0"/>
              <a:t>.</a:t>
            </a:r>
          </a:p>
          <a:p>
            <a:pPr lvl="2"/>
            <a:endParaRPr lang="es-MX" dirty="0" smtClean="0"/>
          </a:p>
          <a:p>
            <a:pPr lvl="2"/>
            <a:r>
              <a:rPr lang="es-MX" dirty="0" err="1" smtClean="0"/>
              <a:t>For</a:t>
            </a:r>
            <a:r>
              <a:rPr lang="es-MX" dirty="0" smtClean="0"/>
              <a:t> </a:t>
            </a:r>
            <a:r>
              <a:rPr lang="es-MX" dirty="0" err="1" smtClean="0"/>
              <a:t>different</a:t>
            </a:r>
            <a:r>
              <a:rPr lang="es-MX" dirty="0" smtClean="0"/>
              <a:t> </a:t>
            </a:r>
            <a:r>
              <a:rPr lang="es-MX" dirty="0" err="1" smtClean="0"/>
              <a:t>reasons</a:t>
            </a:r>
            <a:r>
              <a:rPr lang="es-MX" dirty="0" smtClean="0"/>
              <a:t>, </a:t>
            </a:r>
            <a:r>
              <a:rPr lang="es-MX" dirty="0" err="1" smtClean="0"/>
              <a:t>but</a:t>
            </a:r>
            <a:r>
              <a:rPr lang="es-MX" dirty="0" smtClean="0"/>
              <a:t> </a:t>
            </a:r>
            <a:r>
              <a:rPr lang="es-MX" dirty="0" err="1" smtClean="0"/>
              <a:t>other</a:t>
            </a:r>
            <a:r>
              <a:rPr lang="es-MX" dirty="0" smtClean="0"/>
              <a:t> </a:t>
            </a:r>
            <a:r>
              <a:rPr lang="es-MX" dirty="0" err="1" smtClean="0"/>
              <a:t>authors</a:t>
            </a:r>
            <a:r>
              <a:rPr lang="es-MX" dirty="0" smtClean="0"/>
              <a:t> </a:t>
            </a:r>
            <a:r>
              <a:rPr lang="es-MX" dirty="0" err="1" smtClean="0"/>
              <a:t>also</a:t>
            </a:r>
            <a:r>
              <a:rPr lang="es-MX" dirty="0" smtClean="0"/>
              <a:t> share </a:t>
            </a:r>
            <a:r>
              <a:rPr lang="es-MX" dirty="0" err="1" smtClean="0"/>
              <a:t>some</a:t>
            </a:r>
            <a:r>
              <a:rPr lang="es-MX" dirty="0" smtClean="0"/>
              <a:t> </a:t>
            </a:r>
            <a:r>
              <a:rPr lang="es-MX" dirty="0" err="1" smtClean="0"/>
              <a:t>concerns</a:t>
            </a:r>
            <a:r>
              <a:rPr lang="es-MX" dirty="0" smtClean="0"/>
              <a:t> </a:t>
            </a:r>
            <a:r>
              <a:rPr lang="es-MX" dirty="0" err="1" smtClean="0"/>
              <a:t>about</a:t>
            </a:r>
            <a:r>
              <a:rPr lang="es-MX" dirty="0" smtClean="0"/>
              <a:t> </a:t>
            </a:r>
            <a:r>
              <a:rPr lang="es-MX" dirty="0" err="1" smtClean="0"/>
              <a:t>this</a:t>
            </a:r>
            <a:r>
              <a:rPr lang="es-MX" dirty="0" smtClean="0"/>
              <a:t> </a:t>
            </a:r>
            <a:r>
              <a:rPr lang="es-MX" dirty="0" err="1" smtClean="0"/>
              <a:t>definition</a:t>
            </a:r>
            <a:r>
              <a:rPr lang="es-MX" dirty="0" smtClean="0"/>
              <a:t>:</a:t>
            </a:r>
          </a:p>
          <a:p>
            <a:pPr lvl="3"/>
            <a:r>
              <a:rPr lang="es-MX" dirty="0" smtClean="0"/>
              <a:t>“</a:t>
            </a:r>
            <a:r>
              <a:rPr lang="en-GB" dirty="0" smtClean="0"/>
              <a:t>ground-truth data made by hand is usually inefficient and hard to compare from one’s work to another</a:t>
            </a:r>
            <a:r>
              <a:rPr lang="es-MX" dirty="0" smtClean="0"/>
              <a:t>” [</a:t>
            </a:r>
            <a:r>
              <a:rPr lang="es-MX" dirty="0" err="1" smtClean="0"/>
              <a:t>Jun-qiang</a:t>
            </a:r>
            <a:r>
              <a:rPr lang="es-MX" dirty="0" smtClean="0"/>
              <a:t> et al (2011), </a:t>
            </a:r>
            <a:r>
              <a:rPr lang="en-GB" dirty="0" smtClean="0"/>
              <a:t>The Journal of China Universities of Posts and Telecommunications, 18(Suppl. 1): 106-111</a:t>
            </a:r>
            <a:r>
              <a:rPr lang="es-MX" dirty="0" smtClean="0"/>
              <a:t>]</a:t>
            </a:r>
          </a:p>
          <a:p>
            <a:pPr lvl="4"/>
            <a:r>
              <a:rPr lang="es-MX" dirty="0" smtClean="0"/>
              <a:t>NOTE: “</a:t>
            </a:r>
            <a:r>
              <a:rPr lang="es-MX" dirty="0" err="1" smtClean="0"/>
              <a:t>made</a:t>
            </a:r>
            <a:r>
              <a:rPr lang="es-MX" dirty="0" smtClean="0"/>
              <a:t> </a:t>
            </a:r>
            <a:r>
              <a:rPr lang="es-MX" dirty="0" err="1" smtClean="0"/>
              <a:t>by</a:t>
            </a:r>
            <a:r>
              <a:rPr lang="es-MX" dirty="0" smtClean="0"/>
              <a:t> </a:t>
            </a:r>
            <a:r>
              <a:rPr lang="es-MX" dirty="0" err="1" smtClean="0"/>
              <a:t>hand</a:t>
            </a:r>
            <a:r>
              <a:rPr lang="es-MX" dirty="0" smtClean="0"/>
              <a:t>” </a:t>
            </a:r>
            <a:r>
              <a:rPr lang="es-MX" dirty="0" err="1" smtClean="0"/>
              <a:t>here</a:t>
            </a:r>
            <a:r>
              <a:rPr lang="es-MX" dirty="0" smtClean="0"/>
              <a:t> </a:t>
            </a:r>
            <a:r>
              <a:rPr lang="es-MX" dirty="0" err="1" smtClean="0"/>
              <a:t>refers</a:t>
            </a:r>
            <a:r>
              <a:rPr lang="es-MX" dirty="0" smtClean="0"/>
              <a:t> </a:t>
            </a:r>
            <a:r>
              <a:rPr lang="es-MX" dirty="0" err="1" smtClean="0"/>
              <a:t>to</a:t>
            </a:r>
            <a:r>
              <a:rPr lang="es-MX" dirty="0" smtClean="0"/>
              <a:t> </a:t>
            </a:r>
            <a:r>
              <a:rPr lang="es-MX" dirty="0" err="1" smtClean="0"/>
              <a:t>the</a:t>
            </a:r>
            <a:r>
              <a:rPr lang="es-MX" dirty="0" smtClean="0"/>
              <a:t> </a:t>
            </a:r>
            <a:r>
              <a:rPr lang="es-MX" dirty="0" err="1" smtClean="0"/>
              <a:t>information</a:t>
            </a:r>
            <a:r>
              <a:rPr lang="es-MX" dirty="0" smtClean="0"/>
              <a:t> </a:t>
            </a:r>
            <a:r>
              <a:rPr lang="es-MX" dirty="0" err="1" smtClean="0"/>
              <a:t>collected</a:t>
            </a:r>
            <a:r>
              <a:rPr lang="es-MX" dirty="0" smtClean="0"/>
              <a:t> </a:t>
            </a:r>
            <a:r>
              <a:rPr lang="es-MX" dirty="0" err="1" smtClean="0"/>
              <a:t>by</a:t>
            </a:r>
            <a:r>
              <a:rPr lang="es-MX" dirty="0" smtClean="0"/>
              <a:t> </a:t>
            </a:r>
            <a:r>
              <a:rPr lang="es-MX" dirty="0" err="1" smtClean="0"/>
              <a:t>the</a:t>
            </a:r>
            <a:r>
              <a:rPr lang="es-MX" dirty="0" smtClean="0"/>
              <a:t> </a:t>
            </a:r>
            <a:r>
              <a:rPr lang="es-MX" dirty="0" err="1" smtClean="0"/>
              <a:t>researcher</a:t>
            </a:r>
            <a:r>
              <a:rPr lang="es-MX" dirty="0" smtClean="0"/>
              <a:t> </a:t>
            </a:r>
            <a:r>
              <a:rPr lang="es-MX" dirty="0" err="1" smtClean="0"/>
              <a:t>on</a:t>
            </a:r>
            <a:r>
              <a:rPr lang="es-MX" dirty="0" smtClean="0"/>
              <a:t> </a:t>
            </a:r>
            <a:r>
              <a:rPr lang="es-MX" dirty="0" err="1" smtClean="0"/>
              <a:t>location</a:t>
            </a:r>
            <a:r>
              <a:rPr lang="es-MX" dirty="0" smtClean="0"/>
              <a:t>; </a:t>
            </a:r>
            <a:r>
              <a:rPr lang="es-MX" dirty="0" err="1" smtClean="0"/>
              <a:t>not</a:t>
            </a:r>
            <a:r>
              <a:rPr lang="es-MX" dirty="0" smtClean="0"/>
              <a:t> </a:t>
            </a:r>
            <a:r>
              <a:rPr lang="es-MX" dirty="0" err="1" smtClean="0"/>
              <a:t>tio</a:t>
            </a:r>
            <a:r>
              <a:rPr lang="es-MX" dirty="0" smtClean="0"/>
              <a:t> </a:t>
            </a:r>
            <a:r>
              <a:rPr lang="es-MX" dirty="0" err="1" smtClean="0"/>
              <a:t>synthetic</a:t>
            </a:r>
            <a:r>
              <a:rPr lang="es-MX" dirty="0" smtClean="0"/>
              <a:t> data</a:t>
            </a:r>
          </a:p>
          <a:p>
            <a:pPr lvl="3"/>
            <a:r>
              <a:rPr lang="es-MX" dirty="0" smtClean="0"/>
              <a:t>“</a:t>
            </a:r>
            <a:r>
              <a:rPr lang="en-GB" dirty="0" smtClean="0"/>
              <a:t>The usual way to obtain the ground truth is fragile, inefficient and not directly comparable from one’s work to another” [</a:t>
            </a:r>
            <a:r>
              <a:rPr lang="en-GB" dirty="0" err="1" smtClean="0"/>
              <a:t>Canini</a:t>
            </a:r>
            <a:r>
              <a:rPr lang="en-GB" dirty="0" smtClean="0"/>
              <a:t> et al 2009, TMA]</a:t>
            </a:r>
          </a:p>
          <a:p>
            <a:pPr lvl="2"/>
            <a:endParaRPr lang="es-MX" dirty="0" smtClean="0"/>
          </a:p>
          <a:p>
            <a:pPr lvl="2"/>
            <a:endParaRPr lang="es-MX" dirty="0" smtClean="0"/>
          </a:p>
          <a:p>
            <a:pPr lvl="2"/>
            <a:endParaRPr lang="es-MX" dirty="0" smtClean="0"/>
          </a:p>
          <a:p>
            <a:pPr lvl="2"/>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9</a:t>
            </a:fld>
            <a:endParaRPr lang="es-E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Marcador de contenido" descr="GammaDistribution_EyreWalker2007NatureReviewsGenetics8_610.jpg"/>
          <p:cNvPicPr>
            <a:picLocks noGrp="1" noChangeAspect="1"/>
          </p:cNvPicPr>
          <p:nvPr>
            <p:ph sz="half" idx="2"/>
          </p:nvPr>
        </p:nvPicPr>
        <p:blipFill>
          <a:blip r:embed="rId2" cstate="print"/>
          <a:stretch>
            <a:fillRect/>
          </a:stretch>
        </p:blipFill>
        <p:spPr>
          <a:xfrm>
            <a:off x="4976812" y="2353469"/>
            <a:ext cx="3381375" cy="3019425"/>
          </a:xfrm>
          <a:prstGeom prst="rect">
            <a:avLst/>
          </a:prstGeom>
        </p:spPr>
      </p:pic>
      <p:sp>
        <p:nvSpPr>
          <p:cNvPr id="2" name="1 Título"/>
          <p:cNvSpPr>
            <a:spLocks noGrp="1"/>
          </p:cNvSpPr>
          <p:nvPr>
            <p:ph type="title"/>
          </p:nvPr>
        </p:nvSpPr>
        <p:spPr/>
        <p:txBody>
          <a:bodyPr/>
          <a:lstStyle/>
          <a:p>
            <a:r>
              <a:rPr lang="es-MX" dirty="0" smtClean="0"/>
              <a:t>Gamma </a:t>
            </a:r>
            <a:r>
              <a:rPr lang="es-MX" dirty="0" err="1" smtClean="0"/>
              <a:t>distribution</a:t>
            </a:r>
            <a:endParaRPr lang="en-GB" dirty="0"/>
          </a:p>
        </p:txBody>
      </p:sp>
      <p:pic>
        <p:nvPicPr>
          <p:cNvPr id="4" name="3 Marcador de contenido" descr="Gamma_distribution_Wikipedia.png"/>
          <p:cNvPicPr>
            <a:picLocks noGrp="1" noChangeAspect="1"/>
          </p:cNvPicPr>
          <p:nvPr>
            <p:ph sz="half" idx="1"/>
          </p:nvPr>
        </p:nvPicPr>
        <p:blipFill>
          <a:blip r:embed="rId3" cstate="print"/>
          <a:stretch>
            <a:fillRect/>
          </a:stretch>
        </p:blipFill>
        <p:spPr>
          <a:xfrm>
            <a:off x="928687" y="2701131"/>
            <a:ext cx="3095625" cy="2324100"/>
          </a:xfrm>
        </p:spPr>
      </p:pic>
      <p:sp>
        <p:nvSpPr>
          <p:cNvPr id="5" name="4 CuadroTexto"/>
          <p:cNvSpPr txBox="1"/>
          <p:nvPr/>
        </p:nvSpPr>
        <p:spPr>
          <a:xfrm>
            <a:off x="7452320" y="1844824"/>
            <a:ext cx="1257075" cy="646331"/>
          </a:xfrm>
          <a:prstGeom prst="rect">
            <a:avLst/>
          </a:prstGeom>
          <a:noFill/>
        </p:spPr>
        <p:txBody>
          <a:bodyPr wrap="none" rtlCol="0">
            <a:spAutoFit/>
          </a:bodyPr>
          <a:lstStyle/>
          <a:p>
            <a:r>
              <a:rPr lang="el-GR" dirty="0" smtClean="0"/>
              <a:t>θ</a:t>
            </a:r>
            <a:r>
              <a:rPr lang="es-MX" dirty="0" smtClean="0"/>
              <a:t>&gt;0 - </a:t>
            </a:r>
            <a:r>
              <a:rPr lang="es-MX" dirty="0" err="1" smtClean="0"/>
              <a:t>scale</a:t>
            </a:r>
            <a:endParaRPr lang="es-MX" dirty="0" smtClean="0"/>
          </a:p>
          <a:p>
            <a:r>
              <a:rPr lang="es-MX" dirty="0" smtClean="0"/>
              <a:t>k&gt;0 - </a:t>
            </a:r>
            <a:r>
              <a:rPr lang="es-MX" dirty="0" err="1" smtClean="0"/>
              <a:t>shape</a:t>
            </a:r>
            <a:endParaRPr lang="en-GB" dirty="0"/>
          </a:p>
        </p:txBody>
      </p:sp>
      <p:sp>
        <p:nvSpPr>
          <p:cNvPr id="7" name="6 CuadroTexto"/>
          <p:cNvSpPr txBox="1"/>
          <p:nvPr/>
        </p:nvSpPr>
        <p:spPr>
          <a:xfrm>
            <a:off x="1331640" y="5445224"/>
            <a:ext cx="2263440" cy="369332"/>
          </a:xfrm>
          <a:prstGeom prst="rect">
            <a:avLst/>
          </a:prstGeom>
          <a:noFill/>
        </p:spPr>
        <p:txBody>
          <a:bodyPr wrap="none" rtlCol="0">
            <a:spAutoFit/>
          </a:bodyPr>
          <a:lstStyle/>
          <a:p>
            <a:r>
              <a:rPr lang="es-MX" dirty="0" smtClean="0"/>
              <a:t>Figure </a:t>
            </a:r>
            <a:r>
              <a:rPr lang="es-MX" dirty="0" err="1" smtClean="0"/>
              <a:t>from</a:t>
            </a:r>
            <a:r>
              <a:rPr lang="es-MX" dirty="0" smtClean="0"/>
              <a:t> </a:t>
            </a:r>
            <a:r>
              <a:rPr lang="es-MX" dirty="0" err="1" smtClean="0"/>
              <a:t>Wikipedia</a:t>
            </a:r>
            <a:endParaRPr lang="en-GB" dirty="0"/>
          </a:p>
        </p:txBody>
      </p:sp>
      <p:sp>
        <p:nvSpPr>
          <p:cNvPr id="8" name="7 CuadroTexto"/>
          <p:cNvSpPr txBox="1"/>
          <p:nvPr/>
        </p:nvSpPr>
        <p:spPr>
          <a:xfrm>
            <a:off x="3753229" y="5949280"/>
            <a:ext cx="5390771" cy="369332"/>
          </a:xfrm>
          <a:prstGeom prst="rect">
            <a:avLst/>
          </a:prstGeom>
          <a:noFill/>
        </p:spPr>
        <p:txBody>
          <a:bodyPr wrap="none" rtlCol="0">
            <a:spAutoFit/>
          </a:bodyPr>
          <a:lstStyle/>
          <a:p>
            <a:r>
              <a:rPr lang="es-MX" dirty="0" smtClean="0"/>
              <a:t>Figure </a:t>
            </a:r>
            <a:r>
              <a:rPr lang="es-MX" dirty="0" err="1" smtClean="0"/>
              <a:t>from</a:t>
            </a:r>
            <a:r>
              <a:rPr lang="es-MX" dirty="0" smtClean="0"/>
              <a:t> [</a:t>
            </a:r>
            <a:r>
              <a:rPr lang="es-MX" dirty="0" err="1" smtClean="0"/>
              <a:t>Eyre</a:t>
            </a:r>
            <a:r>
              <a:rPr lang="es-MX" dirty="0" smtClean="0"/>
              <a:t>-Walker 2007 </a:t>
            </a:r>
            <a:r>
              <a:rPr lang="es-MX" dirty="0" err="1" smtClean="0"/>
              <a:t>NatureReviewsGenetics</a:t>
            </a:r>
            <a:r>
              <a:rPr lang="es-MX" dirty="0" smtClean="0"/>
              <a:t>]</a:t>
            </a:r>
            <a:endParaRPr lang="en-GB" dirty="0"/>
          </a:p>
        </p:txBody>
      </p:sp>
      <p:sp>
        <p:nvSpPr>
          <p:cNvPr id="9" name="8 Rectángulo redondeado"/>
          <p:cNvSpPr/>
          <p:nvPr/>
        </p:nvSpPr>
        <p:spPr>
          <a:xfrm>
            <a:off x="251520" y="1268760"/>
            <a:ext cx="3672408" cy="10801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err="1" smtClean="0"/>
              <a:t>The</a:t>
            </a:r>
            <a:r>
              <a:rPr lang="es-MX" dirty="0" smtClean="0"/>
              <a:t> Gamma </a:t>
            </a:r>
            <a:r>
              <a:rPr lang="es-MX" dirty="0" err="1" smtClean="0"/>
              <a:t>distribution</a:t>
            </a:r>
            <a:r>
              <a:rPr lang="es-MX" dirty="0" smtClean="0"/>
              <a:t> </a:t>
            </a:r>
            <a:r>
              <a:rPr lang="es-MX" dirty="0" err="1" smtClean="0"/>
              <a:t>is</a:t>
            </a:r>
            <a:r>
              <a:rPr lang="es-MX" dirty="0" smtClean="0"/>
              <a:t> </a:t>
            </a:r>
            <a:r>
              <a:rPr lang="es-MX" dirty="0" err="1" smtClean="0"/>
              <a:t>chamaleonic</a:t>
            </a:r>
            <a:r>
              <a:rPr lang="es-MX" dirty="0" smtClean="0"/>
              <a:t>; </a:t>
            </a:r>
            <a:r>
              <a:rPr lang="es-MX" dirty="0" err="1" smtClean="0"/>
              <a:t>it</a:t>
            </a:r>
            <a:r>
              <a:rPr lang="es-MX" dirty="0" smtClean="0"/>
              <a:t> can </a:t>
            </a:r>
            <a:r>
              <a:rPr lang="es-MX" dirty="0" err="1" smtClean="0"/>
              <a:t>take</a:t>
            </a:r>
            <a:r>
              <a:rPr lang="es-MX" dirty="0" smtClean="0"/>
              <a:t> </a:t>
            </a:r>
            <a:r>
              <a:rPr lang="es-MX" dirty="0" err="1" smtClean="0"/>
              <a:t>the</a:t>
            </a:r>
            <a:r>
              <a:rPr lang="es-MX" dirty="0" smtClean="0"/>
              <a:t> </a:t>
            </a:r>
            <a:r>
              <a:rPr lang="es-MX" dirty="0" err="1" smtClean="0"/>
              <a:t>form</a:t>
            </a:r>
            <a:r>
              <a:rPr lang="es-MX" dirty="0" smtClean="0"/>
              <a:t> of </a:t>
            </a:r>
            <a:r>
              <a:rPr lang="es-MX" dirty="0" err="1" smtClean="0"/>
              <a:t>other</a:t>
            </a:r>
            <a:r>
              <a:rPr lang="es-MX" dirty="0" smtClean="0"/>
              <a:t> </a:t>
            </a:r>
            <a:r>
              <a:rPr lang="es-MX" dirty="0" err="1" smtClean="0"/>
              <a:t>distributions</a:t>
            </a:r>
            <a:r>
              <a:rPr lang="es-MX" dirty="0" smtClean="0"/>
              <a:t> </a:t>
            </a:r>
            <a:r>
              <a:rPr lang="es-MX" dirty="0" err="1" smtClean="0"/>
              <a:t>depending</a:t>
            </a:r>
            <a:r>
              <a:rPr lang="es-MX" dirty="0" smtClean="0"/>
              <a:t> </a:t>
            </a:r>
            <a:r>
              <a:rPr lang="es-MX" dirty="0" err="1" smtClean="0"/>
              <a:t>on</a:t>
            </a:r>
            <a:r>
              <a:rPr lang="es-MX" dirty="0" smtClean="0"/>
              <a:t> </a:t>
            </a:r>
            <a:r>
              <a:rPr lang="es-MX" dirty="0" err="1" smtClean="0"/>
              <a:t>the</a:t>
            </a:r>
            <a:r>
              <a:rPr lang="es-MX" dirty="0" smtClean="0"/>
              <a:t> </a:t>
            </a:r>
            <a:r>
              <a:rPr lang="es-MX" dirty="0" err="1" smtClean="0"/>
              <a:t>parameter</a:t>
            </a:r>
            <a:r>
              <a:rPr lang="es-MX" dirty="0" smtClean="0"/>
              <a:t> </a:t>
            </a:r>
            <a:r>
              <a:rPr lang="es-MX" dirty="0" err="1" smtClean="0"/>
              <a:t>values</a:t>
            </a:r>
            <a:endParaRPr lang="en-GB"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Contingency</a:t>
            </a:r>
            <a:r>
              <a:rPr lang="es-MX" dirty="0" smtClean="0"/>
              <a:t> </a:t>
            </a:r>
            <a:r>
              <a:rPr lang="es-MX" dirty="0" err="1" smtClean="0"/>
              <a:t>table</a:t>
            </a:r>
            <a:endParaRPr lang="en-GB" dirty="0"/>
          </a:p>
        </p:txBody>
      </p:sp>
      <p:sp>
        <p:nvSpPr>
          <p:cNvPr id="3" name="2 Marcador de contenido"/>
          <p:cNvSpPr>
            <a:spLocks noGrp="1"/>
          </p:cNvSpPr>
          <p:nvPr>
            <p:ph idx="1"/>
          </p:nvPr>
        </p:nvSpPr>
        <p:spPr/>
        <p:txBody>
          <a:bodyPr>
            <a:normAutofit/>
          </a:bodyPr>
          <a:lstStyle/>
          <a:p>
            <a:r>
              <a:rPr lang="es-MX" dirty="0" smtClean="0"/>
              <a:t>A </a:t>
            </a:r>
            <a:r>
              <a:rPr lang="es-MX" b="1" dirty="0" err="1" smtClean="0">
                <a:solidFill>
                  <a:srgbClr val="FF0000"/>
                </a:solidFill>
              </a:rPr>
              <a:t>contingency</a:t>
            </a:r>
            <a:r>
              <a:rPr lang="es-MX" b="1" dirty="0" smtClean="0">
                <a:solidFill>
                  <a:srgbClr val="FF0000"/>
                </a:solidFill>
              </a:rPr>
              <a:t> </a:t>
            </a:r>
            <a:r>
              <a:rPr lang="es-MX" b="1" dirty="0" err="1" smtClean="0">
                <a:solidFill>
                  <a:srgbClr val="FF0000"/>
                </a:solidFill>
              </a:rPr>
              <a:t>table</a:t>
            </a:r>
            <a:r>
              <a:rPr lang="es-MX" dirty="0" smtClean="0"/>
              <a:t> </a:t>
            </a:r>
            <a:r>
              <a:rPr lang="es-MX" dirty="0" err="1" smtClean="0"/>
              <a:t>is</a:t>
            </a:r>
            <a:r>
              <a:rPr lang="es-MX" dirty="0" smtClean="0"/>
              <a:t> a </a:t>
            </a:r>
            <a:r>
              <a:rPr lang="es-MX" dirty="0" err="1" smtClean="0"/>
              <a:t>matrix</a:t>
            </a:r>
            <a:r>
              <a:rPr lang="es-MX" dirty="0" smtClean="0"/>
              <a:t> </a:t>
            </a:r>
            <a:r>
              <a:rPr lang="es-MX" dirty="0" err="1" smtClean="0"/>
              <a:t>that</a:t>
            </a:r>
            <a:r>
              <a:rPr lang="es-MX" dirty="0" smtClean="0"/>
              <a:t> </a:t>
            </a:r>
            <a:r>
              <a:rPr lang="es-MX" dirty="0" err="1" smtClean="0"/>
              <a:t>displays</a:t>
            </a:r>
            <a:r>
              <a:rPr lang="es-MX" dirty="0" smtClean="0"/>
              <a:t> </a:t>
            </a:r>
            <a:r>
              <a:rPr lang="es-MX" dirty="0" err="1" smtClean="0"/>
              <a:t>multivariate</a:t>
            </a:r>
            <a:r>
              <a:rPr lang="es-MX" dirty="0" smtClean="0"/>
              <a:t> </a:t>
            </a:r>
            <a:r>
              <a:rPr lang="es-MX" dirty="0" err="1" smtClean="0"/>
              <a:t>frequency</a:t>
            </a:r>
            <a:r>
              <a:rPr lang="es-MX" dirty="0" smtClean="0"/>
              <a:t> </a:t>
            </a:r>
            <a:r>
              <a:rPr lang="es-MX" dirty="0" err="1" smtClean="0"/>
              <a:t>distribution</a:t>
            </a:r>
            <a:r>
              <a:rPr lang="es-MX" dirty="0" smtClean="0"/>
              <a:t> of </a:t>
            </a:r>
            <a:r>
              <a:rPr lang="es-MX" dirty="0" err="1" smtClean="0"/>
              <a:t>two</a:t>
            </a:r>
            <a:r>
              <a:rPr lang="es-MX" dirty="0" smtClean="0"/>
              <a:t> </a:t>
            </a:r>
            <a:r>
              <a:rPr lang="es-MX" dirty="0" err="1" smtClean="0"/>
              <a:t>or</a:t>
            </a:r>
            <a:r>
              <a:rPr lang="es-MX" dirty="0" smtClean="0"/>
              <a:t> more </a:t>
            </a:r>
            <a:r>
              <a:rPr lang="es-MX" dirty="0" err="1" smtClean="0"/>
              <a:t>categorical</a:t>
            </a:r>
            <a:r>
              <a:rPr lang="es-MX" dirty="0" smtClean="0"/>
              <a:t> </a:t>
            </a:r>
            <a:r>
              <a:rPr lang="es-MX" dirty="0" err="1" smtClean="0"/>
              <a:t>values</a:t>
            </a:r>
            <a:endParaRPr lang="es-MX" dirty="0" smtClean="0"/>
          </a:p>
          <a:p>
            <a:pPr lvl="1"/>
            <a:r>
              <a:rPr lang="es-MX" dirty="0" err="1" smtClean="0"/>
              <a:t>Allows</a:t>
            </a:r>
            <a:r>
              <a:rPr lang="es-MX" dirty="0" smtClean="0"/>
              <a:t> </a:t>
            </a:r>
            <a:r>
              <a:rPr lang="es-MX" dirty="0" err="1" smtClean="0"/>
              <a:t>for</a:t>
            </a:r>
            <a:r>
              <a:rPr lang="es-MX" dirty="0" smtClean="0"/>
              <a:t> </a:t>
            </a:r>
            <a:r>
              <a:rPr lang="es-MX" dirty="0" err="1" smtClean="0"/>
              <a:t>joint</a:t>
            </a:r>
            <a:r>
              <a:rPr lang="es-MX" dirty="0" smtClean="0"/>
              <a:t> </a:t>
            </a:r>
            <a:r>
              <a:rPr lang="es-MX" dirty="0" err="1" smtClean="0"/>
              <a:t>distributions</a:t>
            </a:r>
            <a:r>
              <a:rPr lang="es-MX" dirty="0" smtClean="0"/>
              <a:t> </a:t>
            </a:r>
            <a:r>
              <a:rPr lang="es-MX" dirty="0" err="1" smtClean="0"/>
              <a:t>to</a:t>
            </a:r>
            <a:r>
              <a:rPr lang="es-MX" dirty="0" smtClean="0"/>
              <a:t> </a:t>
            </a:r>
            <a:r>
              <a:rPr lang="es-MX" dirty="0" err="1" smtClean="0"/>
              <a:t>be</a:t>
            </a:r>
            <a:r>
              <a:rPr lang="es-MX" dirty="0" smtClean="0"/>
              <a:t> </a:t>
            </a:r>
            <a:r>
              <a:rPr lang="es-MX" dirty="0" err="1" smtClean="0"/>
              <a:t>expressed</a:t>
            </a:r>
            <a:r>
              <a:rPr lang="es-MX" dirty="0" smtClean="0"/>
              <a:t>.</a:t>
            </a:r>
          </a:p>
          <a:p>
            <a:endParaRPr lang="es-MX" dirty="0" smtClean="0"/>
          </a:p>
          <a:p>
            <a:r>
              <a:rPr lang="es-MX" dirty="0" err="1" smtClean="0"/>
              <a:t>Example</a:t>
            </a:r>
            <a:endParaRPr lang="en-GB" dirty="0"/>
          </a:p>
        </p:txBody>
      </p:sp>
      <p:graphicFrame>
        <p:nvGraphicFramePr>
          <p:cNvPr id="4" name="3 Tabla"/>
          <p:cNvGraphicFramePr>
            <a:graphicFrameLocks noGrp="1"/>
          </p:cNvGraphicFramePr>
          <p:nvPr/>
        </p:nvGraphicFramePr>
        <p:xfrm>
          <a:off x="1259632" y="4653136"/>
          <a:ext cx="6096000" cy="148336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370840">
                <a:tc>
                  <a:txBody>
                    <a:bodyPr/>
                    <a:lstStyle/>
                    <a:p>
                      <a:endParaRPr lang="en-GB" dirty="0"/>
                    </a:p>
                  </a:txBody>
                  <a:tcPr/>
                </a:tc>
                <a:tc>
                  <a:txBody>
                    <a:bodyPr/>
                    <a:lstStyle/>
                    <a:p>
                      <a:r>
                        <a:rPr lang="es-MX" dirty="0" err="1" smtClean="0"/>
                        <a:t>Right</a:t>
                      </a:r>
                      <a:r>
                        <a:rPr lang="es-MX" dirty="0" smtClean="0"/>
                        <a:t> </a:t>
                      </a:r>
                      <a:r>
                        <a:rPr lang="es-MX" dirty="0" err="1" smtClean="0"/>
                        <a:t>Handed</a:t>
                      </a:r>
                      <a:endParaRPr lang="en-GB" dirty="0"/>
                    </a:p>
                  </a:txBody>
                  <a:tcPr/>
                </a:tc>
                <a:tc>
                  <a:txBody>
                    <a:bodyPr/>
                    <a:lstStyle/>
                    <a:p>
                      <a:r>
                        <a:rPr lang="es-MX" dirty="0" err="1" smtClean="0"/>
                        <a:t>Left</a:t>
                      </a:r>
                      <a:r>
                        <a:rPr lang="es-MX" dirty="0" smtClean="0"/>
                        <a:t> </a:t>
                      </a:r>
                      <a:r>
                        <a:rPr lang="es-MX" dirty="0" err="1" smtClean="0"/>
                        <a:t>Handed</a:t>
                      </a:r>
                      <a:endParaRPr lang="en-GB" dirty="0"/>
                    </a:p>
                  </a:txBody>
                  <a:tcPr/>
                </a:tc>
                <a:tc>
                  <a:txBody>
                    <a:bodyPr/>
                    <a:lstStyle/>
                    <a:p>
                      <a:r>
                        <a:rPr lang="es-MX" dirty="0" err="1" smtClean="0"/>
                        <a:t>Totals</a:t>
                      </a:r>
                      <a:endParaRPr lang="en-GB" dirty="0"/>
                    </a:p>
                  </a:txBody>
                  <a:tcPr/>
                </a:tc>
              </a:tr>
              <a:tr h="370840">
                <a:tc>
                  <a:txBody>
                    <a:bodyPr/>
                    <a:lstStyle/>
                    <a:p>
                      <a:r>
                        <a:rPr lang="es-MX" dirty="0" smtClean="0"/>
                        <a:t>Males</a:t>
                      </a:r>
                      <a:endParaRPr lang="en-GB" dirty="0"/>
                    </a:p>
                  </a:txBody>
                  <a:tcPr/>
                </a:tc>
                <a:tc>
                  <a:txBody>
                    <a:bodyPr/>
                    <a:lstStyle/>
                    <a:p>
                      <a:r>
                        <a:rPr lang="es-MX" dirty="0" smtClean="0"/>
                        <a:t>43</a:t>
                      </a:r>
                      <a:endParaRPr lang="en-GB" dirty="0"/>
                    </a:p>
                  </a:txBody>
                  <a:tcPr/>
                </a:tc>
                <a:tc>
                  <a:txBody>
                    <a:bodyPr/>
                    <a:lstStyle/>
                    <a:p>
                      <a:r>
                        <a:rPr lang="es-MX" dirty="0" smtClean="0"/>
                        <a:t>9</a:t>
                      </a:r>
                      <a:endParaRPr lang="en-GB" dirty="0"/>
                    </a:p>
                  </a:txBody>
                  <a:tcPr/>
                </a:tc>
                <a:tc>
                  <a:txBody>
                    <a:bodyPr/>
                    <a:lstStyle/>
                    <a:p>
                      <a:r>
                        <a:rPr lang="es-MX" dirty="0" smtClean="0"/>
                        <a:t>52</a:t>
                      </a:r>
                      <a:endParaRPr lang="en-GB" dirty="0"/>
                    </a:p>
                  </a:txBody>
                  <a:tcPr/>
                </a:tc>
              </a:tr>
              <a:tr h="370840">
                <a:tc>
                  <a:txBody>
                    <a:bodyPr/>
                    <a:lstStyle/>
                    <a:p>
                      <a:r>
                        <a:rPr lang="es-MX" dirty="0" err="1" smtClean="0"/>
                        <a:t>Females</a:t>
                      </a:r>
                      <a:endParaRPr lang="en-GB" dirty="0"/>
                    </a:p>
                  </a:txBody>
                  <a:tcPr/>
                </a:tc>
                <a:tc>
                  <a:txBody>
                    <a:bodyPr/>
                    <a:lstStyle/>
                    <a:p>
                      <a:r>
                        <a:rPr lang="es-MX" dirty="0" smtClean="0"/>
                        <a:t>44</a:t>
                      </a:r>
                      <a:endParaRPr lang="en-GB" dirty="0"/>
                    </a:p>
                  </a:txBody>
                  <a:tcPr/>
                </a:tc>
                <a:tc>
                  <a:txBody>
                    <a:bodyPr/>
                    <a:lstStyle/>
                    <a:p>
                      <a:r>
                        <a:rPr lang="es-MX" dirty="0" smtClean="0"/>
                        <a:t>4</a:t>
                      </a:r>
                      <a:endParaRPr lang="en-GB" dirty="0"/>
                    </a:p>
                  </a:txBody>
                  <a:tcPr/>
                </a:tc>
                <a:tc>
                  <a:txBody>
                    <a:bodyPr/>
                    <a:lstStyle/>
                    <a:p>
                      <a:r>
                        <a:rPr lang="es-MX" dirty="0" smtClean="0"/>
                        <a:t>48</a:t>
                      </a:r>
                      <a:endParaRPr lang="en-GB" dirty="0"/>
                    </a:p>
                  </a:txBody>
                  <a:tcPr/>
                </a:tc>
              </a:tr>
              <a:tr h="370840">
                <a:tc>
                  <a:txBody>
                    <a:bodyPr/>
                    <a:lstStyle/>
                    <a:p>
                      <a:r>
                        <a:rPr lang="es-MX" dirty="0" err="1" smtClean="0"/>
                        <a:t>Totals</a:t>
                      </a:r>
                      <a:endParaRPr lang="en-GB" dirty="0"/>
                    </a:p>
                  </a:txBody>
                  <a:tcPr/>
                </a:tc>
                <a:tc>
                  <a:txBody>
                    <a:bodyPr/>
                    <a:lstStyle/>
                    <a:p>
                      <a:r>
                        <a:rPr lang="es-MX" dirty="0" smtClean="0"/>
                        <a:t>87</a:t>
                      </a:r>
                      <a:endParaRPr lang="en-GB" dirty="0"/>
                    </a:p>
                  </a:txBody>
                  <a:tcPr/>
                </a:tc>
                <a:tc>
                  <a:txBody>
                    <a:bodyPr/>
                    <a:lstStyle/>
                    <a:p>
                      <a:r>
                        <a:rPr lang="es-MX" dirty="0" smtClean="0"/>
                        <a:t>13</a:t>
                      </a:r>
                      <a:endParaRPr lang="en-GB" dirty="0"/>
                    </a:p>
                  </a:txBody>
                  <a:tcPr/>
                </a:tc>
                <a:tc>
                  <a:txBody>
                    <a:bodyPr/>
                    <a:lstStyle/>
                    <a:p>
                      <a:r>
                        <a:rPr lang="es-MX" dirty="0" smtClean="0"/>
                        <a:t>100</a:t>
                      </a:r>
                      <a:endParaRPr lang="en-GB" dirty="0"/>
                    </a:p>
                  </a:txBody>
                  <a:tcPr/>
                </a:tc>
              </a:tr>
            </a:tbl>
          </a:graphicData>
        </a:graphic>
      </p:graphicFrame>
      <p:sp>
        <p:nvSpPr>
          <p:cNvPr id="5" name="4 CuadroTexto"/>
          <p:cNvSpPr txBox="1"/>
          <p:nvPr/>
        </p:nvSpPr>
        <p:spPr>
          <a:xfrm>
            <a:off x="4788024" y="6237312"/>
            <a:ext cx="2473882" cy="369332"/>
          </a:xfrm>
          <a:prstGeom prst="rect">
            <a:avLst/>
          </a:prstGeom>
          <a:noFill/>
        </p:spPr>
        <p:txBody>
          <a:bodyPr wrap="none" rtlCol="0">
            <a:spAutoFit/>
          </a:bodyPr>
          <a:lstStyle/>
          <a:p>
            <a:r>
              <a:rPr lang="es-MX" dirty="0" err="1" smtClean="0"/>
              <a:t>Example</a:t>
            </a:r>
            <a:r>
              <a:rPr lang="es-MX" dirty="0" smtClean="0"/>
              <a:t> </a:t>
            </a:r>
            <a:r>
              <a:rPr lang="es-MX" dirty="0" err="1" smtClean="0"/>
              <a:t>from</a:t>
            </a:r>
            <a:r>
              <a:rPr lang="es-MX" dirty="0" smtClean="0"/>
              <a:t> </a:t>
            </a:r>
            <a:r>
              <a:rPr lang="es-MX" dirty="0" err="1" smtClean="0"/>
              <a:t>Wikipedia</a:t>
            </a:r>
            <a:endParaRPr lang="en-GB"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dirty="0" smtClean="0"/>
              <a:t>χ</a:t>
            </a:r>
            <a:r>
              <a:rPr lang="es-MX" baseline="30000" dirty="0" smtClean="0"/>
              <a:t>2</a:t>
            </a:r>
            <a:endParaRPr lang="en-GB" baseline="30000" dirty="0"/>
          </a:p>
        </p:txBody>
      </p:sp>
      <p:pic>
        <p:nvPicPr>
          <p:cNvPr id="4" name="3 Marcador de contenido" descr="Chi-square_distribution_Wikipedia.png"/>
          <p:cNvPicPr>
            <a:picLocks noGrp="1" noChangeAspect="1"/>
          </p:cNvPicPr>
          <p:nvPr>
            <p:ph sz="half" idx="1"/>
          </p:nvPr>
        </p:nvPicPr>
        <p:blipFill>
          <a:blip r:embed="rId3" cstate="print"/>
          <a:stretch>
            <a:fillRect/>
          </a:stretch>
        </p:blipFill>
        <p:spPr>
          <a:xfrm>
            <a:off x="267676" y="1772816"/>
            <a:ext cx="4879797" cy="3663602"/>
          </a:xfrm>
        </p:spPr>
      </p:pic>
      <p:sp>
        <p:nvSpPr>
          <p:cNvPr id="8" name="7 Marcador de contenido"/>
          <p:cNvSpPr>
            <a:spLocks noGrp="1"/>
          </p:cNvSpPr>
          <p:nvPr>
            <p:ph sz="half" idx="2"/>
          </p:nvPr>
        </p:nvSpPr>
        <p:spPr>
          <a:xfrm>
            <a:off x="4788024" y="2780928"/>
            <a:ext cx="4038600" cy="3805883"/>
          </a:xfrm>
        </p:spPr>
        <p:txBody>
          <a:bodyPr>
            <a:normAutofit fontScale="70000" lnSpcReduction="20000"/>
          </a:bodyPr>
          <a:lstStyle/>
          <a:p>
            <a:r>
              <a:rPr lang="es-MX" dirty="0" err="1" smtClean="0"/>
              <a:t>Properties</a:t>
            </a:r>
            <a:r>
              <a:rPr lang="es-MX" dirty="0" smtClean="0"/>
              <a:t>:</a:t>
            </a:r>
          </a:p>
          <a:p>
            <a:pPr lvl="1"/>
            <a:r>
              <a:rPr lang="en-GB" b="1" dirty="0" smtClean="0">
                <a:solidFill>
                  <a:srgbClr val="FF0000"/>
                </a:solidFill>
              </a:rPr>
              <a:t>Mean</a:t>
            </a:r>
            <a:r>
              <a:rPr lang="en-GB" dirty="0" smtClean="0"/>
              <a:t> of the distribution is equal to the number of degrees of freedom: </a:t>
            </a:r>
            <a:r>
              <a:rPr lang="en-GB" dirty="0" smtClean="0">
                <a:solidFill>
                  <a:srgbClr val="FF0000"/>
                </a:solidFill>
              </a:rPr>
              <a:t>μ = </a:t>
            </a:r>
            <a:r>
              <a:rPr lang="en-GB" i="1" dirty="0" smtClean="0">
                <a:solidFill>
                  <a:srgbClr val="FF0000"/>
                </a:solidFill>
              </a:rPr>
              <a:t>k</a:t>
            </a:r>
          </a:p>
          <a:p>
            <a:pPr lvl="1"/>
            <a:r>
              <a:rPr lang="en-GB" b="1" dirty="0" smtClean="0">
                <a:solidFill>
                  <a:srgbClr val="FF0000"/>
                </a:solidFill>
              </a:rPr>
              <a:t>Variance</a:t>
            </a:r>
            <a:r>
              <a:rPr lang="en-GB" dirty="0" smtClean="0"/>
              <a:t> is twice the number of degrees of freedom: </a:t>
            </a:r>
            <a:r>
              <a:rPr lang="en-GB" dirty="0" smtClean="0">
                <a:solidFill>
                  <a:srgbClr val="FF0000"/>
                </a:solidFill>
              </a:rPr>
              <a:t>σ</a:t>
            </a:r>
            <a:r>
              <a:rPr lang="en-GB" baseline="30000" dirty="0" smtClean="0">
                <a:solidFill>
                  <a:srgbClr val="FF0000"/>
                </a:solidFill>
              </a:rPr>
              <a:t>2</a:t>
            </a:r>
            <a:r>
              <a:rPr lang="en-GB" dirty="0" smtClean="0">
                <a:solidFill>
                  <a:srgbClr val="FF0000"/>
                </a:solidFill>
              </a:rPr>
              <a:t> = 2 * </a:t>
            </a:r>
            <a:r>
              <a:rPr lang="en-GB" i="1" dirty="0" smtClean="0">
                <a:solidFill>
                  <a:srgbClr val="FF0000"/>
                </a:solidFill>
              </a:rPr>
              <a:t>k</a:t>
            </a:r>
          </a:p>
          <a:p>
            <a:pPr lvl="1"/>
            <a:r>
              <a:rPr lang="en-GB" dirty="0" smtClean="0"/>
              <a:t>Total </a:t>
            </a:r>
            <a:r>
              <a:rPr lang="en-GB" b="1" dirty="0" smtClean="0">
                <a:solidFill>
                  <a:srgbClr val="FF0000"/>
                </a:solidFill>
              </a:rPr>
              <a:t>area</a:t>
            </a:r>
            <a:r>
              <a:rPr lang="en-GB" dirty="0" smtClean="0"/>
              <a:t> under the curve is equal to </a:t>
            </a:r>
            <a:r>
              <a:rPr lang="en-GB" dirty="0" smtClean="0">
                <a:solidFill>
                  <a:srgbClr val="FF0000"/>
                </a:solidFill>
              </a:rPr>
              <a:t>1</a:t>
            </a:r>
          </a:p>
          <a:p>
            <a:pPr lvl="1"/>
            <a:r>
              <a:rPr lang="en-GB" dirty="0" smtClean="0"/>
              <a:t>The </a:t>
            </a:r>
            <a:r>
              <a:rPr lang="en-GB" b="1" dirty="0" smtClean="0">
                <a:solidFill>
                  <a:srgbClr val="FF0000"/>
                </a:solidFill>
              </a:rPr>
              <a:t>maximum</a:t>
            </a:r>
            <a:r>
              <a:rPr lang="en-GB" dirty="0" smtClean="0"/>
              <a:t> value occurs when </a:t>
            </a:r>
            <a:r>
              <a:rPr lang="el-GR" dirty="0" smtClean="0">
                <a:solidFill>
                  <a:srgbClr val="FF0000"/>
                </a:solidFill>
              </a:rPr>
              <a:t>χ</a:t>
            </a:r>
            <a:r>
              <a:rPr lang="el-GR" dirty="0" smtClean="0"/>
              <a:t> </a:t>
            </a:r>
            <a:r>
              <a:rPr lang="en-GB" baseline="30000" dirty="0" smtClean="0">
                <a:solidFill>
                  <a:srgbClr val="FF0000"/>
                </a:solidFill>
              </a:rPr>
              <a:t>2</a:t>
            </a:r>
            <a:r>
              <a:rPr lang="en-GB" dirty="0" smtClean="0">
                <a:solidFill>
                  <a:srgbClr val="FF0000"/>
                </a:solidFill>
              </a:rPr>
              <a:t> = </a:t>
            </a:r>
            <a:r>
              <a:rPr lang="en-GB" i="1" dirty="0" smtClean="0">
                <a:solidFill>
                  <a:srgbClr val="FF0000"/>
                </a:solidFill>
              </a:rPr>
              <a:t>k</a:t>
            </a:r>
            <a:r>
              <a:rPr lang="en-GB" dirty="0" smtClean="0">
                <a:solidFill>
                  <a:srgbClr val="FF0000"/>
                </a:solidFill>
              </a:rPr>
              <a:t> – 2</a:t>
            </a:r>
            <a:r>
              <a:rPr lang="en-GB" dirty="0" smtClean="0"/>
              <a:t> (for k&gt;2).</a:t>
            </a:r>
          </a:p>
          <a:p>
            <a:pPr lvl="1"/>
            <a:r>
              <a:rPr lang="en-GB" dirty="0" smtClean="0"/>
              <a:t>As the degrees of freedom increase, the chi-square curve approaches a normal distribution</a:t>
            </a:r>
            <a:endParaRPr lang="en-GB" dirty="0"/>
          </a:p>
        </p:txBody>
      </p:sp>
      <p:sp>
        <p:nvSpPr>
          <p:cNvPr id="5" name="4 CuadroTexto"/>
          <p:cNvSpPr txBox="1"/>
          <p:nvPr/>
        </p:nvSpPr>
        <p:spPr>
          <a:xfrm>
            <a:off x="2267744" y="2780928"/>
            <a:ext cx="2358723" cy="369332"/>
          </a:xfrm>
          <a:prstGeom prst="rect">
            <a:avLst/>
          </a:prstGeom>
          <a:noFill/>
        </p:spPr>
        <p:txBody>
          <a:bodyPr wrap="none" rtlCol="0">
            <a:spAutoFit/>
          </a:bodyPr>
          <a:lstStyle/>
          <a:p>
            <a:r>
              <a:rPr lang="es-MX" dirty="0" smtClean="0"/>
              <a:t>k = </a:t>
            </a:r>
            <a:r>
              <a:rPr lang="es-MX" dirty="0" err="1" smtClean="0"/>
              <a:t>degrees</a:t>
            </a:r>
            <a:r>
              <a:rPr lang="es-MX" dirty="0" smtClean="0"/>
              <a:t> of </a:t>
            </a:r>
            <a:r>
              <a:rPr lang="es-MX" dirty="0" err="1" smtClean="0"/>
              <a:t>freedom</a:t>
            </a:r>
            <a:endParaRPr lang="en-GB" dirty="0"/>
          </a:p>
        </p:txBody>
      </p:sp>
      <p:sp>
        <p:nvSpPr>
          <p:cNvPr id="6" name="5 CuadroTexto"/>
          <p:cNvSpPr txBox="1"/>
          <p:nvPr/>
        </p:nvSpPr>
        <p:spPr>
          <a:xfrm>
            <a:off x="6880560" y="6488668"/>
            <a:ext cx="2263440" cy="369332"/>
          </a:xfrm>
          <a:prstGeom prst="rect">
            <a:avLst/>
          </a:prstGeom>
          <a:noFill/>
        </p:spPr>
        <p:txBody>
          <a:bodyPr wrap="none" rtlCol="0">
            <a:spAutoFit/>
          </a:bodyPr>
          <a:lstStyle/>
          <a:p>
            <a:r>
              <a:rPr lang="es-MX" dirty="0" smtClean="0"/>
              <a:t>Figure </a:t>
            </a:r>
            <a:r>
              <a:rPr lang="es-MX" dirty="0" err="1" smtClean="0"/>
              <a:t>from</a:t>
            </a:r>
            <a:r>
              <a:rPr lang="es-MX" dirty="0" smtClean="0"/>
              <a:t> </a:t>
            </a:r>
            <a:r>
              <a:rPr lang="es-MX" dirty="0" err="1" smtClean="0"/>
              <a:t>Wikipedia</a:t>
            </a:r>
            <a:endParaRPr lang="en-GB" dirty="0"/>
          </a:p>
        </p:txBody>
      </p:sp>
      <p:sp>
        <p:nvSpPr>
          <p:cNvPr id="9" name="8 Rectángulo redondeado"/>
          <p:cNvSpPr/>
          <p:nvPr/>
        </p:nvSpPr>
        <p:spPr>
          <a:xfrm>
            <a:off x="755576" y="5445224"/>
            <a:ext cx="3672408" cy="10801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err="1" smtClean="0"/>
              <a:t>The</a:t>
            </a:r>
            <a:r>
              <a:rPr lang="es-MX" dirty="0" smtClean="0"/>
              <a:t> </a:t>
            </a:r>
            <a:r>
              <a:rPr lang="el-GR" dirty="0" smtClean="0"/>
              <a:t>χ</a:t>
            </a:r>
            <a:r>
              <a:rPr lang="es-MX" baseline="30000" dirty="0" smtClean="0"/>
              <a:t>2</a:t>
            </a:r>
            <a:r>
              <a:rPr lang="es-MX" dirty="0" smtClean="0"/>
              <a:t> </a:t>
            </a:r>
            <a:r>
              <a:rPr lang="es-MX" dirty="0" err="1" smtClean="0"/>
              <a:t>distribution</a:t>
            </a:r>
            <a:r>
              <a:rPr lang="es-MX" dirty="0" smtClean="0"/>
              <a:t> </a:t>
            </a:r>
            <a:r>
              <a:rPr lang="es-MX" dirty="0" err="1" smtClean="0"/>
              <a:t>is</a:t>
            </a:r>
            <a:r>
              <a:rPr lang="es-MX" dirty="0" smtClean="0"/>
              <a:t> a </a:t>
            </a:r>
            <a:r>
              <a:rPr lang="es-MX" dirty="0" err="1" smtClean="0"/>
              <a:t>standardize</a:t>
            </a:r>
            <a:r>
              <a:rPr lang="es-MX" dirty="0" smtClean="0"/>
              <a:t> </a:t>
            </a:r>
            <a:r>
              <a:rPr lang="es-MX" dirty="0" err="1" smtClean="0"/>
              <a:t>distribution</a:t>
            </a:r>
            <a:r>
              <a:rPr lang="es-MX" dirty="0" smtClean="0"/>
              <a:t>; </a:t>
            </a:r>
            <a:r>
              <a:rPr lang="es-MX" dirty="0" err="1" smtClean="0"/>
              <a:t>i.e.</a:t>
            </a:r>
            <a:r>
              <a:rPr lang="es-MX" dirty="0" smtClean="0"/>
              <a:t> no </a:t>
            </a:r>
            <a:r>
              <a:rPr lang="es-MX" dirty="0" err="1" smtClean="0"/>
              <a:t>location</a:t>
            </a:r>
            <a:r>
              <a:rPr lang="es-MX" dirty="0" smtClean="0"/>
              <a:t> </a:t>
            </a:r>
            <a:r>
              <a:rPr lang="es-MX" dirty="0" err="1" smtClean="0"/>
              <a:t>or</a:t>
            </a:r>
            <a:r>
              <a:rPr lang="es-MX" dirty="0" smtClean="0"/>
              <a:t> </a:t>
            </a:r>
            <a:r>
              <a:rPr lang="es-MX" dirty="0" err="1" smtClean="0"/>
              <a:t>scale</a:t>
            </a:r>
            <a:r>
              <a:rPr lang="es-MX" dirty="0" smtClean="0"/>
              <a:t> </a:t>
            </a:r>
            <a:r>
              <a:rPr lang="es-MX" dirty="0" err="1" smtClean="0"/>
              <a:t>parameters</a:t>
            </a:r>
            <a:endParaRPr lang="en-GB" dirty="0"/>
          </a:p>
        </p:txBody>
      </p:sp>
      <p:sp>
        <p:nvSpPr>
          <p:cNvPr id="10" name="9 Rectángulo redondeado"/>
          <p:cNvSpPr/>
          <p:nvPr/>
        </p:nvSpPr>
        <p:spPr>
          <a:xfrm>
            <a:off x="467544" y="620688"/>
            <a:ext cx="3672408" cy="10801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err="1" smtClean="0"/>
              <a:t>The</a:t>
            </a:r>
            <a:r>
              <a:rPr lang="es-MX" dirty="0" smtClean="0"/>
              <a:t> </a:t>
            </a:r>
            <a:r>
              <a:rPr lang="el-GR" dirty="0" smtClean="0"/>
              <a:t>χ</a:t>
            </a:r>
            <a:r>
              <a:rPr lang="es-MX" baseline="30000" dirty="0" smtClean="0"/>
              <a:t>2</a:t>
            </a:r>
            <a:r>
              <a:rPr lang="es-MX" dirty="0" smtClean="0"/>
              <a:t> </a:t>
            </a:r>
            <a:r>
              <a:rPr lang="es-MX" dirty="0" err="1" smtClean="0"/>
              <a:t>distribution</a:t>
            </a:r>
            <a:r>
              <a:rPr lang="es-MX" dirty="0" smtClean="0"/>
              <a:t> </a:t>
            </a:r>
            <a:r>
              <a:rPr lang="es-MX" dirty="0" err="1" smtClean="0"/>
              <a:t>is</a:t>
            </a:r>
            <a:r>
              <a:rPr lang="es-MX" dirty="0" smtClean="0"/>
              <a:t> </a:t>
            </a:r>
            <a:r>
              <a:rPr lang="es-MX" dirty="0" err="1" smtClean="0"/>
              <a:t>the</a:t>
            </a:r>
            <a:r>
              <a:rPr lang="es-MX" dirty="0" smtClean="0"/>
              <a:t> </a:t>
            </a:r>
            <a:r>
              <a:rPr lang="es-MX" dirty="0" err="1" smtClean="0"/>
              <a:t>distribution</a:t>
            </a:r>
            <a:r>
              <a:rPr lang="es-MX" dirty="0" smtClean="0"/>
              <a:t> of </a:t>
            </a:r>
            <a:r>
              <a:rPr lang="es-MX" dirty="0" err="1" smtClean="0"/>
              <a:t>the</a:t>
            </a:r>
            <a:r>
              <a:rPr lang="es-MX" dirty="0" smtClean="0"/>
              <a:t> </a:t>
            </a:r>
            <a:r>
              <a:rPr lang="es-MX" dirty="0" err="1" smtClean="0"/>
              <a:t>sum</a:t>
            </a:r>
            <a:r>
              <a:rPr lang="es-MX" dirty="0" smtClean="0"/>
              <a:t> of </a:t>
            </a:r>
            <a:r>
              <a:rPr lang="es-MX" dirty="0" err="1" smtClean="0"/>
              <a:t>squared</a:t>
            </a:r>
            <a:r>
              <a:rPr lang="es-MX" dirty="0" smtClean="0"/>
              <a:t> </a:t>
            </a:r>
            <a:r>
              <a:rPr lang="es-MX" dirty="0" err="1" smtClean="0"/>
              <a:t>standard</a:t>
            </a:r>
            <a:r>
              <a:rPr lang="es-MX" dirty="0" smtClean="0"/>
              <a:t> normal </a:t>
            </a:r>
            <a:r>
              <a:rPr lang="es-MX" dirty="0" err="1" smtClean="0"/>
              <a:t>deviates</a:t>
            </a:r>
            <a:endParaRPr lang="en-GB" dirty="0"/>
          </a:p>
        </p:txBody>
      </p:sp>
      <p:sp>
        <p:nvSpPr>
          <p:cNvPr id="11" name="10 Rectángulo redondeado"/>
          <p:cNvSpPr/>
          <p:nvPr/>
        </p:nvSpPr>
        <p:spPr>
          <a:xfrm>
            <a:off x="5148064" y="332656"/>
            <a:ext cx="3816424" cy="2376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smtClean="0"/>
              <a:t>M</a:t>
            </a:r>
            <a:r>
              <a:rPr lang="en-GB" dirty="0" smtClean="0"/>
              <a:t>any test statistics are approximately distributed as </a:t>
            </a:r>
            <a:r>
              <a:rPr lang="el-GR" dirty="0" smtClean="0"/>
              <a:t>χ</a:t>
            </a:r>
            <a:r>
              <a:rPr lang="es-MX" baseline="30000" dirty="0" smtClean="0"/>
              <a:t>2</a:t>
            </a:r>
            <a:r>
              <a:rPr lang="en-GB" dirty="0" smtClean="0"/>
              <a:t>, e.g. tests of deviations of differences between theoretically expected and observed frequencies (one-way tables) and the relationship between categorical variables (contingency tables).</a:t>
            </a:r>
            <a:endParaRPr lang="en-GB"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err="1" smtClean="0"/>
              <a:t>Regressions</a:t>
            </a:r>
            <a:r>
              <a:rPr lang="es-MX" dirty="0" smtClean="0"/>
              <a:t> in a </a:t>
            </a:r>
            <a:r>
              <a:rPr lang="es-MX" dirty="0" err="1" smtClean="0"/>
              <a:t>nutshell</a:t>
            </a:r>
            <a:endParaRPr lang="en-GB" dirty="0"/>
          </a:p>
        </p:txBody>
      </p:sp>
      <p:sp>
        <p:nvSpPr>
          <p:cNvPr id="9" name="8 Marcador de texto"/>
          <p:cNvSpPr>
            <a:spLocks noGrp="1"/>
          </p:cNvSpPr>
          <p:nvPr>
            <p:ph type="body" idx="1"/>
          </p:nvPr>
        </p:nvSpPr>
        <p:spPr/>
        <p:txBody>
          <a:bodyPr/>
          <a:lstStyle/>
          <a:p>
            <a:endParaRPr lang="en-GB"/>
          </a:p>
        </p:txBody>
      </p:sp>
      <p:sp>
        <p:nvSpPr>
          <p:cNvPr id="5" name="4 Marcador de fecha"/>
          <p:cNvSpPr>
            <a:spLocks noGrp="1"/>
          </p:cNvSpPr>
          <p:nvPr>
            <p:ph type="dt" sz="half" idx="10"/>
          </p:nvPr>
        </p:nvSpPr>
        <p:spPr/>
        <p:txBody>
          <a:bodyPr/>
          <a:lstStyle/>
          <a:p>
            <a:fld id="{58FB7924-D692-4DDB-B975-30658EE0F3AE}" type="datetime1">
              <a:rPr lang="es-ES" smtClean="0"/>
              <a:pPr/>
              <a:t>24/08/2014</a:t>
            </a:fld>
            <a:endParaRPr lang="es-ES"/>
          </a:p>
        </p:txBody>
      </p:sp>
      <p:sp>
        <p:nvSpPr>
          <p:cNvPr id="6" name="5 Marcador de pie de página"/>
          <p:cNvSpPr>
            <a:spLocks noGrp="1"/>
          </p:cNvSpPr>
          <p:nvPr>
            <p:ph type="ftr" sz="quarter" idx="11"/>
          </p:nvPr>
        </p:nvSpPr>
        <p:spPr/>
        <p:txBody>
          <a:bodyPr/>
          <a:lstStyle/>
          <a:p>
            <a:r>
              <a:rPr lang="en-US" smtClean="0"/>
              <a:t>INAOE</a:t>
            </a:r>
            <a:endParaRPr lang="es-ES" dirty="0" smtClean="0"/>
          </a:p>
        </p:txBody>
      </p:sp>
      <p:sp>
        <p:nvSpPr>
          <p:cNvPr id="7" name="6 Marcador de número de diapositiva"/>
          <p:cNvSpPr>
            <a:spLocks noGrp="1"/>
          </p:cNvSpPr>
          <p:nvPr>
            <p:ph type="sldNum" sz="quarter" idx="12"/>
          </p:nvPr>
        </p:nvSpPr>
        <p:spPr/>
        <p:txBody>
          <a:bodyPr/>
          <a:lstStyle/>
          <a:p>
            <a:fld id="{1B6A98DE-B0C0-4510-8517-23F285C36BE2}" type="slidenum">
              <a:rPr lang="es-ES" smtClean="0"/>
              <a:pPr/>
              <a:t>93</a:t>
            </a:fld>
            <a:endParaRPr lang="es-E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Scatter</a:t>
            </a:r>
            <a:r>
              <a:rPr lang="es-MX" dirty="0" smtClean="0"/>
              <a:t> </a:t>
            </a:r>
            <a:r>
              <a:rPr lang="es-MX" dirty="0" err="1" smtClean="0"/>
              <a:t>plots</a:t>
            </a:r>
            <a:endParaRPr lang="en-GB" dirty="0"/>
          </a:p>
        </p:txBody>
      </p:sp>
      <p:sp>
        <p:nvSpPr>
          <p:cNvPr id="16" name="15 Marcador de contenido"/>
          <p:cNvSpPr>
            <a:spLocks noGrp="1"/>
          </p:cNvSpPr>
          <p:nvPr>
            <p:ph idx="1"/>
          </p:nvPr>
        </p:nvSpPr>
        <p:spPr>
          <a:xfrm>
            <a:off x="457200" y="1071546"/>
            <a:ext cx="4258816" cy="5237774"/>
          </a:xfrm>
        </p:spPr>
        <p:txBody>
          <a:bodyPr>
            <a:normAutofit lnSpcReduction="10000"/>
          </a:bodyPr>
          <a:lstStyle/>
          <a:p>
            <a:r>
              <a:rPr lang="es-MX" dirty="0" err="1" smtClean="0"/>
              <a:t>Representation</a:t>
            </a:r>
            <a:r>
              <a:rPr lang="es-MX" dirty="0" smtClean="0"/>
              <a:t> in a </a:t>
            </a:r>
            <a:r>
              <a:rPr lang="es-MX" dirty="0" err="1" smtClean="0">
                <a:solidFill>
                  <a:srgbClr val="00B050"/>
                </a:solidFill>
              </a:rPr>
              <a:t>Cartesian</a:t>
            </a:r>
            <a:r>
              <a:rPr lang="es-MX" dirty="0" smtClean="0">
                <a:solidFill>
                  <a:srgbClr val="00B050"/>
                </a:solidFill>
              </a:rPr>
              <a:t> </a:t>
            </a:r>
            <a:r>
              <a:rPr lang="es-MX" dirty="0" err="1" smtClean="0">
                <a:solidFill>
                  <a:srgbClr val="00B050"/>
                </a:solidFill>
              </a:rPr>
              <a:t>coordinate</a:t>
            </a:r>
            <a:r>
              <a:rPr lang="es-MX" dirty="0" smtClean="0">
                <a:solidFill>
                  <a:srgbClr val="00B050"/>
                </a:solidFill>
              </a:rPr>
              <a:t> </a:t>
            </a:r>
            <a:r>
              <a:rPr lang="es-MX" dirty="0" err="1" smtClean="0">
                <a:solidFill>
                  <a:srgbClr val="00B050"/>
                </a:solidFill>
              </a:rPr>
              <a:t>system</a:t>
            </a:r>
            <a:r>
              <a:rPr lang="es-MX" dirty="0" smtClean="0"/>
              <a:t> of </a:t>
            </a:r>
            <a:r>
              <a:rPr lang="es-MX" dirty="0" err="1" smtClean="0"/>
              <a:t>an</a:t>
            </a:r>
            <a:r>
              <a:rPr lang="es-MX" dirty="0" smtClean="0"/>
              <a:t> n-dimensional </a:t>
            </a:r>
            <a:r>
              <a:rPr lang="es-MX" dirty="0" err="1" smtClean="0"/>
              <a:t>cloud</a:t>
            </a:r>
            <a:r>
              <a:rPr lang="es-MX" dirty="0" smtClean="0"/>
              <a:t> of </a:t>
            </a:r>
            <a:r>
              <a:rPr lang="es-MX" dirty="0" err="1" smtClean="0"/>
              <a:t>points</a:t>
            </a:r>
            <a:r>
              <a:rPr lang="es-MX" dirty="0" smtClean="0"/>
              <a:t> </a:t>
            </a:r>
          </a:p>
          <a:p>
            <a:pPr lvl="1"/>
            <a:r>
              <a:rPr lang="es-MX" dirty="0" err="1" smtClean="0"/>
              <a:t>For</a:t>
            </a:r>
            <a:r>
              <a:rPr lang="es-MX" dirty="0" smtClean="0"/>
              <a:t> </a:t>
            </a:r>
            <a:r>
              <a:rPr lang="es-MX" dirty="0" err="1" smtClean="0"/>
              <a:t>practical</a:t>
            </a:r>
            <a:r>
              <a:rPr lang="es-MX" dirty="0" smtClean="0"/>
              <a:t> </a:t>
            </a:r>
            <a:r>
              <a:rPr lang="es-MX" dirty="0" err="1" smtClean="0"/>
              <a:t>reasons</a:t>
            </a:r>
            <a:r>
              <a:rPr lang="es-MX" dirty="0" smtClean="0"/>
              <a:t> n=2,3</a:t>
            </a:r>
          </a:p>
          <a:p>
            <a:pPr lvl="1"/>
            <a:r>
              <a:rPr lang="es-MX" dirty="0" err="1" smtClean="0"/>
              <a:t>Often</a:t>
            </a:r>
            <a:r>
              <a:rPr lang="es-MX" dirty="0" smtClean="0"/>
              <a:t> a </a:t>
            </a:r>
            <a:r>
              <a:rPr lang="es-MX" dirty="0" err="1" smtClean="0"/>
              <a:t>trend</a:t>
            </a:r>
            <a:r>
              <a:rPr lang="es-MX" dirty="0" smtClean="0"/>
              <a:t> line </a:t>
            </a:r>
            <a:r>
              <a:rPr lang="es-MX" dirty="0" err="1" smtClean="0"/>
              <a:t>is</a:t>
            </a:r>
            <a:r>
              <a:rPr lang="es-MX" dirty="0" smtClean="0"/>
              <a:t> </a:t>
            </a:r>
            <a:r>
              <a:rPr lang="es-MX" dirty="0" err="1" smtClean="0"/>
              <a:t>added</a:t>
            </a:r>
            <a:endParaRPr lang="es-MX" dirty="0" smtClean="0"/>
          </a:p>
          <a:p>
            <a:pPr lvl="1"/>
            <a:r>
              <a:rPr lang="es-MX" dirty="0" err="1" smtClean="0"/>
              <a:t>Sometimes</a:t>
            </a:r>
            <a:r>
              <a:rPr lang="es-MX" dirty="0" smtClean="0"/>
              <a:t> </a:t>
            </a:r>
            <a:r>
              <a:rPr lang="es-MX" dirty="0" err="1" smtClean="0"/>
              <a:t>confidence</a:t>
            </a:r>
            <a:r>
              <a:rPr lang="es-MX" dirty="0" smtClean="0"/>
              <a:t> </a:t>
            </a:r>
            <a:r>
              <a:rPr lang="es-MX" dirty="0" err="1" smtClean="0"/>
              <a:t>intervals</a:t>
            </a:r>
            <a:r>
              <a:rPr lang="es-MX" dirty="0" smtClean="0"/>
              <a:t> are </a:t>
            </a:r>
            <a:r>
              <a:rPr lang="es-MX" dirty="0" err="1" smtClean="0"/>
              <a:t>also</a:t>
            </a:r>
            <a:r>
              <a:rPr lang="es-MX" dirty="0" smtClean="0"/>
              <a:t> </a:t>
            </a:r>
            <a:r>
              <a:rPr lang="es-MX" dirty="0" err="1" smtClean="0"/>
              <a:t>represented</a:t>
            </a:r>
            <a:endParaRPr lang="en-GB" dirty="0"/>
          </a:p>
        </p:txBody>
      </p:sp>
      <p:sp>
        <p:nvSpPr>
          <p:cNvPr id="4" name="3 Marcador de fecha"/>
          <p:cNvSpPr>
            <a:spLocks noGrp="1"/>
          </p:cNvSpPr>
          <p:nvPr>
            <p:ph type="dt" sz="half" idx="10"/>
          </p:nvPr>
        </p:nvSpPr>
        <p:spPr/>
        <p:txBody>
          <a:bodyPr/>
          <a:lstStyle/>
          <a:p>
            <a:fld id="{9D47FA49-6789-4F23-9C3E-C57EAEE2D45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94</a:t>
            </a:fld>
            <a:endParaRPr lang="es-ES"/>
          </a:p>
        </p:txBody>
      </p:sp>
      <p:pic>
        <p:nvPicPr>
          <p:cNvPr id="11" name="Picture 2" descr="http://www.statcan.gc.ca/edu/power-pouvoir/ch9/img/5214827_03-eng.jpg"/>
          <p:cNvPicPr>
            <a:picLocks noChangeAspect="1" noChangeArrowheads="1"/>
          </p:cNvPicPr>
          <p:nvPr/>
        </p:nvPicPr>
        <p:blipFill>
          <a:blip r:embed="rId2" cstate="print"/>
          <a:srcRect/>
          <a:stretch>
            <a:fillRect/>
          </a:stretch>
        </p:blipFill>
        <p:spPr bwMode="auto">
          <a:xfrm>
            <a:off x="4784099" y="1772816"/>
            <a:ext cx="2128735" cy="1513767"/>
          </a:xfrm>
          <a:prstGeom prst="rect">
            <a:avLst/>
          </a:prstGeom>
          <a:noFill/>
        </p:spPr>
      </p:pic>
      <p:pic>
        <p:nvPicPr>
          <p:cNvPr id="12" name="Picture 4" descr="http://www.comp.dit.ie/btierney/oracle11gdoc/datamine.111/b28129/img/scatter_plot_nonlinear.gif"/>
          <p:cNvPicPr>
            <a:picLocks noChangeAspect="1" noChangeArrowheads="1"/>
          </p:cNvPicPr>
          <p:nvPr/>
        </p:nvPicPr>
        <p:blipFill>
          <a:blip r:embed="rId3" cstate="print"/>
          <a:srcRect/>
          <a:stretch>
            <a:fillRect/>
          </a:stretch>
        </p:blipFill>
        <p:spPr bwMode="auto">
          <a:xfrm>
            <a:off x="7017330" y="1772816"/>
            <a:ext cx="2051720" cy="1557359"/>
          </a:xfrm>
          <a:prstGeom prst="rect">
            <a:avLst/>
          </a:prstGeom>
          <a:noFill/>
          <a:ln w="3175">
            <a:solidFill>
              <a:schemeClr val="tx1"/>
            </a:solidFill>
          </a:ln>
        </p:spPr>
      </p:pic>
      <p:pic>
        <p:nvPicPr>
          <p:cNvPr id="13" name="Picture 6" descr="http://static2.xlstat.com/img/tutorials/nlin5.gif.pagespeed.ce.psvEHXFuM7.gif"/>
          <p:cNvPicPr>
            <a:picLocks noChangeAspect="1" noChangeArrowheads="1"/>
          </p:cNvPicPr>
          <p:nvPr/>
        </p:nvPicPr>
        <p:blipFill>
          <a:blip r:embed="rId4" cstate="print"/>
          <a:srcRect/>
          <a:stretch>
            <a:fillRect/>
          </a:stretch>
        </p:blipFill>
        <p:spPr bwMode="auto">
          <a:xfrm>
            <a:off x="4784099" y="3429000"/>
            <a:ext cx="2164165" cy="1630589"/>
          </a:xfrm>
          <a:prstGeom prst="rect">
            <a:avLst/>
          </a:prstGeom>
          <a:noFill/>
        </p:spPr>
      </p:pic>
      <p:sp>
        <p:nvSpPr>
          <p:cNvPr id="14" name="13 CuadroTexto"/>
          <p:cNvSpPr txBox="1"/>
          <p:nvPr/>
        </p:nvSpPr>
        <p:spPr>
          <a:xfrm>
            <a:off x="6660232" y="6550223"/>
            <a:ext cx="1809854" cy="307777"/>
          </a:xfrm>
          <a:prstGeom prst="rect">
            <a:avLst/>
          </a:prstGeom>
          <a:noFill/>
        </p:spPr>
        <p:txBody>
          <a:bodyPr wrap="none" rtlCol="0">
            <a:spAutoFit/>
          </a:bodyPr>
          <a:lstStyle/>
          <a:p>
            <a:r>
              <a:rPr lang="es-MX" sz="1400" dirty="0" smtClean="0"/>
              <a:t>Figuras: fuentes varias</a:t>
            </a:r>
            <a:endParaRPr lang="en-GB" sz="1400" dirty="0"/>
          </a:p>
        </p:txBody>
      </p:sp>
      <p:pic>
        <p:nvPicPr>
          <p:cNvPr id="15" name="Picture 8" descr="http://sfb649.wiwi.hu-berlin.de/fedc_homepage/xplore/tutorials/xlghtmlimg283.gif"/>
          <p:cNvPicPr>
            <a:picLocks noChangeAspect="1" noChangeArrowheads="1"/>
          </p:cNvPicPr>
          <p:nvPr/>
        </p:nvPicPr>
        <p:blipFill>
          <a:blip r:embed="rId5" cstate="print"/>
          <a:srcRect/>
          <a:stretch>
            <a:fillRect/>
          </a:stretch>
        </p:blipFill>
        <p:spPr bwMode="auto">
          <a:xfrm>
            <a:off x="7020272" y="3429000"/>
            <a:ext cx="2080256" cy="1656184"/>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err="1" smtClean="0"/>
              <a:t>Modelling</a:t>
            </a:r>
            <a:endParaRPr lang="en-GB" dirty="0"/>
          </a:p>
        </p:txBody>
      </p:sp>
      <p:sp>
        <p:nvSpPr>
          <p:cNvPr id="9" name="8 Marcador de contenido"/>
          <p:cNvSpPr>
            <a:spLocks noGrp="1"/>
          </p:cNvSpPr>
          <p:nvPr>
            <p:ph idx="1"/>
          </p:nvPr>
        </p:nvSpPr>
        <p:spPr>
          <a:xfrm>
            <a:off x="457200" y="1071547"/>
            <a:ext cx="8229600" cy="3221549"/>
          </a:xfrm>
        </p:spPr>
        <p:txBody>
          <a:bodyPr>
            <a:normAutofit fontScale="77500" lnSpcReduction="20000"/>
          </a:bodyPr>
          <a:lstStyle/>
          <a:p>
            <a:r>
              <a:rPr lang="es-MX" b="1" dirty="0" err="1" smtClean="0">
                <a:solidFill>
                  <a:srgbClr val="FF0000"/>
                </a:solidFill>
              </a:rPr>
              <a:t>Modelling</a:t>
            </a:r>
            <a:r>
              <a:rPr lang="es-MX" dirty="0" smtClean="0"/>
              <a:t> </a:t>
            </a:r>
            <a:r>
              <a:rPr lang="es-MX" dirty="0" err="1" smtClean="0"/>
              <a:t>is</a:t>
            </a:r>
            <a:r>
              <a:rPr lang="es-MX" dirty="0" smtClean="0"/>
              <a:t> </a:t>
            </a:r>
            <a:r>
              <a:rPr lang="es-MX" dirty="0" err="1" smtClean="0"/>
              <a:t>the</a:t>
            </a:r>
            <a:r>
              <a:rPr lang="es-MX" dirty="0" smtClean="0"/>
              <a:t> </a:t>
            </a:r>
            <a:r>
              <a:rPr lang="es-MX" dirty="0" err="1" smtClean="0"/>
              <a:t>development</a:t>
            </a:r>
            <a:r>
              <a:rPr lang="es-MX" dirty="0" smtClean="0"/>
              <a:t> of </a:t>
            </a:r>
            <a:r>
              <a:rPr lang="es-MX" dirty="0" err="1" smtClean="0"/>
              <a:t>mathematical</a:t>
            </a:r>
            <a:r>
              <a:rPr lang="es-MX" dirty="0" smtClean="0"/>
              <a:t> </a:t>
            </a:r>
            <a:r>
              <a:rPr lang="es-MX" dirty="0" err="1" smtClean="0"/>
              <a:t>expressions</a:t>
            </a:r>
            <a:r>
              <a:rPr lang="es-MX" dirty="0" smtClean="0"/>
              <a:t> [</a:t>
            </a:r>
            <a:r>
              <a:rPr lang="es-MX" dirty="0" err="1" smtClean="0"/>
              <a:t>from</a:t>
            </a:r>
            <a:r>
              <a:rPr lang="es-MX" dirty="0" smtClean="0"/>
              <a:t> </a:t>
            </a:r>
            <a:r>
              <a:rPr lang="es-MX" dirty="0" err="1" smtClean="0"/>
              <a:t>observations</a:t>
            </a:r>
            <a:r>
              <a:rPr lang="es-MX" dirty="0" smtClean="0"/>
              <a:t>] </a:t>
            </a:r>
            <a:r>
              <a:rPr lang="es-MX" dirty="0" err="1" smtClean="0"/>
              <a:t>somehow</a:t>
            </a:r>
            <a:r>
              <a:rPr lang="es-MX" dirty="0" smtClean="0"/>
              <a:t> </a:t>
            </a:r>
            <a:r>
              <a:rPr lang="es-MX" dirty="0" err="1" smtClean="0"/>
              <a:t>describing</a:t>
            </a:r>
            <a:r>
              <a:rPr lang="es-MX" dirty="0" smtClean="0"/>
              <a:t> </a:t>
            </a:r>
            <a:r>
              <a:rPr lang="es-MX" dirty="0" err="1" smtClean="0"/>
              <a:t>the</a:t>
            </a:r>
            <a:r>
              <a:rPr lang="es-MX" dirty="0" smtClean="0"/>
              <a:t> </a:t>
            </a:r>
            <a:r>
              <a:rPr lang="es-MX" dirty="0" err="1" smtClean="0"/>
              <a:t>behaviour</a:t>
            </a:r>
            <a:r>
              <a:rPr lang="es-MX" dirty="0" smtClean="0"/>
              <a:t> of a variable of </a:t>
            </a:r>
            <a:r>
              <a:rPr lang="es-MX" dirty="0" err="1" smtClean="0"/>
              <a:t>interest</a:t>
            </a:r>
            <a:r>
              <a:rPr lang="es-MX" dirty="0" smtClean="0"/>
              <a:t> [RawlingsJO1998].</a:t>
            </a:r>
          </a:p>
          <a:p>
            <a:pPr lvl="1"/>
            <a:r>
              <a:rPr lang="es-MX" dirty="0" err="1" smtClean="0"/>
              <a:t>The</a:t>
            </a:r>
            <a:r>
              <a:rPr lang="es-MX" dirty="0" smtClean="0"/>
              <a:t> </a:t>
            </a:r>
            <a:r>
              <a:rPr lang="es-MX" dirty="0" err="1" smtClean="0"/>
              <a:t>model</a:t>
            </a:r>
            <a:r>
              <a:rPr lang="es-MX" dirty="0" smtClean="0"/>
              <a:t> </a:t>
            </a:r>
            <a:r>
              <a:rPr lang="es-MX" dirty="0" err="1" smtClean="0"/>
              <a:t>may</a:t>
            </a:r>
            <a:r>
              <a:rPr lang="es-MX" dirty="0" smtClean="0"/>
              <a:t> </a:t>
            </a:r>
            <a:r>
              <a:rPr lang="es-MX" dirty="0" err="1" smtClean="0"/>
              <a:t>be</a:t>
            </a:r>
            <a:r>
              <a:rPr lang="es-MX" dirty="0" smtClean="0"/>
              <a:t> </a:t>
            </a:r>
            <a:r>
              <a:rPr lang="es-MX" dirty="0" err="1" smtClean="0"/>
              <a:t>deterministic</a:t>
            </a:r>
            <a:r>
              <a:rPr lang="es-MX" dirty="0" smtClean="0"/>
              <a:t> </a:t>
            </a:r>
            <a:r>
              <a:rPr lang="es-MX" dirty="0" err="1" smtClean="0"/>
              <a:t>or</a:t>
            </a:r>
            <a:r>
              <a:rPr lang="es-MX" dirty="0" smtClean="0"/>
              <a:t> </a:t>
            </a:r>
            <a:r>
              <a:rPr lang="es-MX" dirty="0" err="1" smtClean="0"/>
              <a:t>stochastic</a:t>
            </a:r>
            <a:r>
              <a:rPr lang="es-MX" dirty="0" smtClean="0"/>
              <a:t>.</a:t>
            </a:r>
          </a:p>
          <a:p>
            <a:endParaRPr lang="es-MX" dirty="0" smtClean="0"/>
          </a:p>
          <a:p>
            <a:r>
              <a:rPr lang="es-MX" b="1" dirty="0" err="1" smtClean="0">
                <a:solidFill>
                  <a:srgbClr val="FF0000"/>
                </a:solidFill>
              </a:rPr>
              <a:t>Simulation</a:t>
            </a:r>
            <a:r>
              <a:rPr lang="es-MX" dirty="0" smtClean="0"/>
              <a:t> </a:t>
            </a:r>
            <a:r>
              <a:rPr lang="es-MX" dirty="0" err="1" smtClean="0"/>
              <a:t>is</a:t>
            </a:r>
            <a:r>
              <a:rPr lang="es-MX" dirty="0" smtClean="0"/>
              <a:t> </a:t>
            </a:r>
            <a:r>
              <a:rPr lang="es-MX" dirty="0" err="1" smtClean="0"/>
              <a:t>the</a:t>
            </a:r>
            <a:r>
              <a:rPr lang="es-MX" dirty="0" smtClean="0"/>
              <a:t> </a:t>
            </a:r>
            <a:r>
              <a:rPr lang="es-MX" dirty="0" err="1" smtClean="0"/>
              <a:t>generation</a:t>
            </a:r>
            <a:r>
              <a:rPr lang="es-MX" dirty="0" smtClean="0"/>
              <a:t> of </a:t>
            </a:r>
            <a:r>
              <a:rPr lang="es-MX" dirty="0" err="1" smtClean="0"/>
              <a:t>synthetic</a:t>
            </a:r>
            <a:r>
              <a:rPr lang="es-MX" dirty="0" smtClean="0"/>
              <a:t> </a:t>
            </a:r>
            <a:r>
              <a:rPr lang="es-MX" dirty="0" err="1" smtClean="0"/>
              <a:t>observations</a:t>
            </a:r>
            <a:r>
              <a:rPr lang="es-MX" dirty="0" smtClean="0"/>
              <a:t> </a:t>
            </a:r>
            <a:r>
              <a:rPr lang="es-MX" dirty="0" err="1" smtClean="0"/>
              <a:t>from</a:t>
            </a:r>
            <a:r>
              <a:rPr lang="es-MX" dirty="0" smtClean="0"/>
              <a:t> a </a:t>
            </a:r>
            <a:r>
              <a:rPr lang="es-MX" dirty="0" err="1" smtClean="0"/>
              <a:t>mathematical</a:t>
            </a:r>
            <a:r>
              <a:rPr lang="es-MX" dirty="0" smtClean="0"/>
              <a:t> </a:t>
            </a:r>
            <a:r>
              <a:rPr lang="es-MX" dirty="0" err="1" smtClean="0"/>
              <a:t>model</a:t>
            </a:r>
            <a:r>
              <a:rPr lang="es-MX" dirty="0" smtClean="0"/>
              <a:t>  [</a:t>
            </a:r>
            <a:r>
              <a:rPr lang="es-MX" dirty="0" err="1" smtClean="0"/>
              <a:t>self</a:t>
            </a:r>
            <a:r>
              <a:rPr lang="es-MX" dirty="0" smtClean="0"/>
              <a:t> </a:t>
            </a:r>
            <a:r>
              <a:rPr lang="es-MX" dirty="0" err="1" smtClean="0"/>
              <a:t>definition</a:t>
            </a:r>
            <a:r>
              <a:rPr lang="es-MX" dirty="0" smtClean="0"/>
              <a:t>].</a:t>
            </a:r>
            <a:endParaRPr lang="en-GB" dirty="0"/>
          </a:p>
        </p:txBody>
      </p:sp>
      <p:sp>
        <p:nvSpPr>
          <p:cNvPr id="5" name="4 Marcador de fecha"/>
          <p:cNvSpPr>
            <a:spLocks noGrp="1"/>
          </p:cNvSpPr>
          <p:nvPr>
            <p:ph type="dt" sz="half" idx="10"/>
          </p:nvPr>
        </p:nvSpPr>
        <p:spPr/>
        <p:txBody>
          <a:bodyPr/>
          <a:lstStyle/>
          <a:p>
            <a:fld id="{58FB7924-D692-4DDB-B975-30658EE0F3AE}" type="datetime1">
              <a:rPr lang="es-ES" smtClean="0"/>
              <a:pPr/>
              <a:t>24/08/2014</a:t>
            </a:fld>
            <a:endParaRPr lang="es-ES"/>
          </a:p>
        </p:txBody>
      </p:sp>
      <p:sp>
        <p:nvSpPr>
          <p:cNvPr id="6" name="5 Marcador de pie de página"/>
          <p:cNvSpPr>
            <a:spLocks noGrp="1"/>
          </p:cNvSpPr>
          <p:nvPr>
            <p:ph type="ftr" sz="quarter" idx="11"/>
          </p:nvPr>
        </p:nvSpPr>
        <p:spPr/>
        <p:txBody>
          <a:bodyPr/>
          <a:lstStyle/>
          <a:p>
            <a:r>
              <a:rPr lang="en-US" smtClean="0"/>
              <a:t>INAOE</a:t>
            </a:r>
            <a:endParaRPr lang="es-ES" dirty="0" smtClean="0"/>
          </a:p>
        </p:txBody>
      </p:sp>
      <p:sp>
        <p:nvSpPr>
          <p:cNvPr id="7" name="6 Marcador de número de diapositiva"/>
          <p:cNvSpPr>
            <a:spLocks noGrp="1"/>
          </p:cNvSpPr>
          <p:nvPr>
            <p:ph type="sldNum" sz="quarter" idx="12"/>
          </p:nvPr>
        </p:nvSpPr>
        <p:spPr/>
        <p:txBody>
          <a:bodyPr/>
          <a:lstStyle/>
          <a:p>
            <a:fld id="{1B6A98DE-B0C0-4510-8517-23F285C36BE2}" type="slidenum">
              <a:rPr lang="es-ES" smtClean="0"/>
              <a:pPr/>
              <a:t>95</a:t>
            </a:fld>
            <a:endParaRPr lang="es-ES"/>
          </a:p>
        </p:txBody>
      </p:sp>
      <p:sp>
        <p:nvSpPr>
          <p:cNvPr id="10" name="9 Elipse"/>
          <p:cNvSpPr/>
          <p:nvPr/>
        </p:nvSpPr>
        <p:spPr>
          <a:xfrm>
            <a:off x="683568" y="4581128"/>
            <a:ext cx="2952328"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Variables of </a:t>
            </a:r>
            <a:r>
              <a:rPr lang="es-MX" dirty="0" err="1" smtClean="0"/>
              <a:t>interest</a:t>
            </a:r>
            <a:r>
              <a:rPr lang="es-MX" dirty="0" smtClean="0"/>
              <a:t> (</a:t>
            </a:r>
            <a:r>
              <a:rPr lang="es-MX" dirty="0" err="1" smtClean="0"/>
              <a:t>dependent</a:t>
            </a:r>
            <a:r>
              <a:rPr lang="es-MX" dirty="0" smtClean="0"/>
              <a:t> variables)</a:t>
            </a:r>
            <a:endParaRPr lang="en-GB" dirty="0"/>
          </a:p>
        </p:txBody>
      </p:sp>
      <p:sp>
        <p:nvSpPr>
          <p:cNvPr id="11" name="10 Elipse"/>
          <p:cNvSpPr/>
          <p:nvPr/>
        </p:nvSpPr>
        <p:spPr>
          <a:xfrm>
            <a:off x="5148064" y="4581128"/>
            <a:ext cx="2952328"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Mathematical</a:t>
            </a:r>
            <a:r>
              <a:rPr lang="es-MX" dirty="0" smtClean="0"/>
              <a:t> </a:t>
            </a:r>
            <a:r>
              <a:rPr lang="es-MX" dirty="0" err="1" smtClean="0"/>
              <a:t>model</a:t>
            </a:r>
            <a:endParaRPr lang="es-MX" dirty="0" smtClean="0"/>
          </a:p>
          <a:p>
            <a:pPr algn="ctr"/>
            <a:r>
              <a:rPr lang="es-MX" dirty="0" smtClean="0"/>
              <a:t>(</a:t>
            </a:r>
            <a:r>
              <a:rPr lang="es-MX" dirty="0" err="1" smtClean="0"/>
              <a:t>independent</a:t>
            </a:r>
            <a:r>
              <a:rPr lang="es-MX" dirty="0" smtClean="0"/>
              <a:t> variables)</a:t>
            </a:r>
            <a:endParaRPr lang="en-GB" dirty="0"/>
          </a:p>
        </p:txBody>
      </p:sp>
      <p:cxnSp>
        <p:nvCxnSpPr>
          <p:cNvPr id="13" name="12 Conector angular"/>
          <p:cNvCxnSpPr>
            <a:stCxn id="10" idx="7"/>
            <a:endCxn id="11" idx="1"/>
          </p:cNvCxnSpPr>
          <p:nvPr/>
        </p:nvCxnSpPr>
        <p:spPr>
          <a:xfrm rot="5400000" flipH="1" flipV="1">
            <a:off x="4391980" y="3571955"/>
            <a:ext cx="12700" cy="2376886"/>
          </a:xfrm>
          <a:prstGeom prst="curvedConnector3">
            <a:avLst>
              <a:gd name="adj1" fmla="val 3211575"/>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21" name="12 Conector angular"/>
          <p:cNvCxnSpPr>
            <a:stCxn id="11" idx="3"/>
            <a:endCxn id="10" idx="5"/>
          </p:cNvCxnSpPr>
          <p:nvPr/>
        </p:nvCxnSpPr>
        <p:spPr>
          <a:xfrm rot="5400000">
            <a:off x="4391980" y="4437551"/>
            <a:ext cx="12700" cy="2376886"/>
          </a:xfrm>
          <a:prstGeom prst="curvedConnector3">
            <a:avLst>
              <a:gd name="adj1" fmla="val 3211575"/>
            </a:avLst>
          </a:prstGeom>
          <a:ln w="25400">
            <a:tailEnd type="triangle" w="med" len="lg"/>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3851920" y="4005064"/>
            <a:ext cx="1130438" cy="369332"/>
          </a:xfrm>
          <a:prstGeom prst="rect">
            <a:avLst/>
          </a:prstGeom>
          <a:noFill/>
        </p:spPr>
        <p:txBody>
          <a:bodyPr wrap="none" rtlCol="0">
            <a:spAutoFit/>
          </a:bodyPr>
          <a:lstStyle/>
          <a:p>
            <a:r>
              <a:rPr lang="es-MX" dirty="0" err="1" smtClean="0">
                <a:solidFill>
                  <a:srgbClr val="FF0000"/>
                </a:solidFill>
              </a:rPr>
              <a:t>Modelling</a:t>
            </a:r>
            <a:endParaRPr lang="en-GB" dirty="0">
              <a:solidFill>
                <a:srgbClr val="FF0000"/>
              </a:solidFill>
            </a:endParaRPr>
          </a:p>
        </p:txBody>
      </p:sp>
      <p:sp>
        <p:nvSpPr>
          <p:cNvPr id="29" name="28 CuadroTexto"/>
          <p:cNvSpPr txBox="1"/>
          <p:nvPr/>
        </p:nvSpPr>
        <p:spPr>
          <a:xfrm>
            <a:off x="3851920" y="6021288"/>
            <a:ext cx="1184427" cy="369332"/>
          </a:xfrm>
          <a:prstGeom prst="rect">
            <a:avLst/>
          </a:prstGeom>
          <a:noFill/>
        </p:spPr>
        <p:txBody>
          <a:bodyPr wrap="none" rtlCol="0">
            <a:spAutoFit/>
          </a:bodyPr>
          <a:lstStyle/>
          <a:p>
            <a:r>
              <a:rPr lang="es-MX" dirty="0" err="1" smtClean="0">
                <a:solidFill>
                  <a:srgbClr val="FF0000"/>
                </a:solidFill>
              </a:rPr>
              <a:t>Simulation</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err="1" smtClean="0"/>
              <a:t>Modelling</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96</a:t>
            </a:fld>
            <a:endParaRPr lang="es-ES"/>
          </a:p>
        </p:txBody>
      </p:sp>
      <p:sp>
        <p:nvSpPr>
          <p:cNvPr id="7" name="6 Rectángulo"/>
          <p:cNvSpPr/>
          <p:nvPr/>
        </p:nvSpPr>
        <p:spPr>
          <a:xfrm>
            <a:off x="395536" y="3068960"/>
            <a:ext cx="230425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Values</a:t>
            </a:r>
            <a:r>
              <a:rPr lang="es-MX" dirty="0" smtClean="0"/>
              <a:t> of </a:t>
            </a:r>
            <a:r>
              <a:rPr lang="es-MX" dirty="0" err="1" smtClean="0"/>
              <a:t>independent</a:t>
            </a:r>
            <a:r>
              <a:rPr lang="es-MX" dirty="0" smtClean="0"/>
              <a:t> and </a:t>
            </a:r>
            <a:r>
              <a:rPr lang="es-MX" dirty="0" err="1" smtClean="0"/>
              <a:t>controlled</a:t>
            </a:r>
            <a:r>
              <a:rPr lang="es-MX" dirty="0" smtClean="0"/>
              <a:t> variables </a:t>
            </a:r>
            <a:endParaRPr lang="en-GB" dirty="0"/>
          </a:p>
        </p:txBody>
      </p:sp>
      <p:sp>
        <p:nvSpPr>
          <p:cNvPr id="8" name="7 Rectángulo"/>
          <p:cNvSpPr/>
          <p:nvPr/>
        </p:nvSpPr>
        <p:spPr>
          <a:xfrm>
            <a:off x="6804248" y="1844824"/>
            <a:ext cx="172819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Values</a:t>
            </a:r>
            <a:r>
              <a:rPr lang="es-MX" dirty="0" smtClean="0"/>
              <a:t> of </a:t>
            </a:r>
            <a:r>
              <a:rPr lang="es-MX" dirty="0" err="1" smtClean="0"/>
              <a:t>dependent</a:t>
            </a:r>
            <a:r>
              <a:rPr lang="es-MX" dirty="0" smtClean="0"/>
              <a:t> variables</a:t>
            </a:r>
            <a:endParaRPr lang="en-GB" dirty="0"/>
          </a:p>
        </p:txBody>
      </p:sp>
      <p:sp>
        <p:nvSpPr>
          <p:cNvPr id="9" name="8 Elipse"/>
          <p:cNvSpPr/>
          <p:nvPr/>
        </p:nvSpPr>
        <p:spPr>
          <a:xfrm>
            <a:off x="3995656" y="1871862"/>
            <a:ext cx="2160520" cy="894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Deterministic</a:t>
            </a:r>
            <a:r>
              <a:rPr lang="es-MX" dirty="0" smtClean="0"/>
              <a:t> </a:t>
            </a:r>
            <a:r>
              <a:rPr lang="es-MX" dirty="0" err="1" smtClean="0"/>
              <a:t>Model</a:t>
            </a:r>
            <a:endParaRPr lang="en-GB" dirty="0"/>
          </a:p>
        </p:txBody>
      </p:sp>
      <p:sp>
        <p:nvSpPr>
          <p:cNvPr id="12" name="11 Elipse"/>
          <p:cNvSpPr/>
          <p:nvPr/>
        </p:nvSpPr>
        <p:spPr>
          <a:xfrm>
            <a:off x="3923648" y="4464150"/>
            <a:ext cx="2160520" cy="894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Stochastic</a:t>
            </a:r>
            <a:r>
              <a:rPr lang="es-MX" dirty="0" smtClean="0"/>
              <a:t> </a:t>
            </a:r>
            <a:r>
              <a:rPr lang="es-MX" dirty="0" err="1" smtClean="0"/>
              <a:t>model</a:t>
            </a:r>
            <a:endParaRPr lang="en-GB" dirty="0"/>
          </a:p>
        </p:txBody>
      </p:sp>
      <p:sp>
        <p:nvSpPr>
          <p:cNvPr id="13" name="12 Rectángulo"/>
          <p:cNvSpPr/>
          <p:nvPr/>
        </p:nvSpPr>
        <p:spPr>
          <a:xfrm>
            <a:off x="6732240" y="4440054"/>
            <a:ext cx="172819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Expectation</a:t>
            </a:r>
            <a:r>
              <a:rPr lang="es-MX" dirty="0" smtClean="0"/>
              <a:t> of </a:t>
            </a:r>
            <a:r>
              <a:rPr lang="es-MX" dirty="0" err="1" smtClean="0"/>
              <a:t>dependent</a:t>
            </a:r>
            <a:r>
              <a:rPr lang="es-MX" dirty="0" smtClean="0"/>
              <a:t> variables</a:t>
            </a:r>
            <a:endParaRPr lang="en-GB" dirty="0"/>
          </a:p>
        </p:txBody>
      </p:sp>
      <p:cxnSp>
        <p:nvCxnSpPr>
          <p:cNvPr id="15" name="14 Conector recto de flecha"/>
          <p:cNvCxnSpPr>
            <a:stCxn id="7" idx="3"/>
            <a:endCxn id="9" idx="3"/>
          </p:cNvCxnSpPr>
          <p:nvPr/>
        </p:nvCxnSpPr>
        <p:spPr>
          <a:xfrm flipV="1">
            <a:off x="2699792" y="2635004"/>
            <a:ext cx="1612265" cy="902008"/>
          </a:xfrm>
          <a:prstGeom prst="straightConnector1">
            <a:avLst/>
          </a:prstGeom>
          <a:ln w="31750">
            <a:tailEnd type="triangle" w="med" len="lg"/>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7" idx="3"/>
            <a:endCxn id="12" idx="1"/>
          </p:cNvCxnSpPr>
          <p:nvPr/>
        </p:nvCxnSpPr>
        <p:spPr>
          <a:xfrm>
            <a:off x="2699792" y="3537012"/>
            <a:ext cx="1540257" cy="1058072"/>
          </a:xfrm>
          <a:prstGeom prst="straightConnector1">
            <a:avLst/>
          </a:prstGeom>
          <a:ln w="31750">
            <a:tailEnd type="triangle" w="med" len="lg"/>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12" idx="6"/>
            <a:endCxn id="13" idx="1"/>
          </p:cNvCxnSpPr>
          <p:nvPr/>
        </p:nvCxnSpPr>
        <p:spPr>
          <a:xfrm flipV="1">
            <a:off x="6084168" y="4908106"/>
            <a:ext cx="648072" cy="3082"/>
          </a:xfrm>
          <a:prstGeom prst="straightConnector1">
            <a:avLst/>
          </a:prstGeom>
          <a:ln w="31750">
            <a:tailEnd type="triangle" w="med" len="lg"/>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9" idx="6"/>
            <a:endCxn id="8" idx="1"/>
          </p:cNvCxnSpPr>
          <p:nvPr/>
        </p:nvCxnSpPr>
        <p:spPr>
          <a:xfrm flipV="1">
            <a:off x="6156176" y="2312876"/>
            <a:ext cx="648072" cy="6024"/>
          </a:xfrm>
          <a:prstGeom prst="straightConnector1">
            <a:avLst/>
          </a:prstGeom>
          <a:ln w="31750">
            <a:tailEnd type="triangle" w="med" len="lg"/>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rot="19880232">
            <a:off x="2618131" y="2455913"/>
            <a:ext cx="1512167" cy="646331"/>
          </a:xfrm>
          <a:prstGeom prst="rect">
            <a:avLst/>
          </a:prstGeom>
          <a:noFill/>
        </p:spPr>
        <p:txBody>
          <a:bodyPr wrap="square" rtlCol="0">
            <a:spAutoFit/>
          </a:bodyPr>
          <a:lstStyle/>
          <a:p>
            <a:r>
              <a:rPr lang="es-MX" dirty="0" smtClean="0">
                <a:solidFill>
                  <a:srgbClr val="FF0000"/>
                </a:solidFill>
              </a:rPr>
              <a:t>Funcional </a:t>
            </a:r>
            <a:r>
              <a:rPr lang="es-MX" dirty="0" err="1" smtClean="0">
                <a:solidFill>
                  <a:srgbClr val="FF0000"/>
                </a:solidFill>
              </a:rPr>
              <a:t>dependence</a:t>
            </a:r>
            <a:endParaRPr lang="en-GB" dirty="0">
              <a:solidFill>
                <a:srgbClr val="FF0000"/>
              </a:solidFill>
            </a:endParaRPr>
          </a:p>
        </p:txBody>
      </p:sp>
      <p:sp>
        <p:nvSpPr>
          <p:cNvPr id="18" name="17 CuadroTexto"/>
          <p:cNvSpPr txBox="1"/>
          <p:nvPr/>
        </p:nvSpPr>
        <p:spPr>
          <a:xfrm rot="2139698">
            <a:off x="2530387" y="4025216"/>
            <a:ext cx="1512167" cy="646331"/>
          </a:xfrm>
          <a:prstGeom prst="rect">
            <a:avLst/>
          </a:prstGeom>
          <a:noFill/>
        </p:spPr>
        <p:txBody>
          <a:bodyPr wrap="square" rtlCol="0">
            <a:spAutoFit/>
          </a:bodyPr>
          <a:lstStyle/>
          <a:p>
            <a:r>
              <a:rPr lang="es-MX" dirty="0" err="1" smtClean="0">
                <a:solidFill>
                  <a:srgbClr val="FF0000"/>
                </a:solidFill>
              </a:rPr>
              <a:t>Stochastic</a:t>
            </a:r>
            <a:r>
              <a:rPr lang="es-MX" dirty="0" smtClean="0">
                <a:solidFill>
                  <a:srgbClr val="FF0000"/>
                </a:solidFill>
              </a:rPr>
              <a:t> </a:t>
            </a:r>
            <a:r>
              <a:rPr lang="es-MX" dirty="0" err="1" smtClean="0">
                <a:solidFill>
                  <a:srgbClr val="FF0000"/>
                </a:solidFill>
              </a:rPr>
              <a:t>dependence</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err="1" smtClean="0"/>
              <a:t>Univariate</a:t>
            </a:r>
            <a:r>
              <a:rPr lang="es-MX" dirty="0" smtClean="0"/>
              <a:t> linear </a:t>
            </a:r>
            <a:r>
              <a:rPr lang="es-MX" dirty="0" err="1" smtClean="0"/>
              <a:t>regression</a:t>
            </a:r>
            <a:endParaRPr lang="en-GB" dirty="0"/>
          </a:p>
        </p:txBody>
      </p:sp>
      <p:sp>
        <p:nvSpPr>
          <p:cNvPr id="3" name="2 Marcador de contenido"/>
          <p:cNvSpPr>
            <a:spLocks noGrp="1"/>
          </p:cNvSpPr>
          <p:nvPr>
            <p:ph idx="1"/>
          </p:nvPr>
        </p:nvSpPr>
        <p:spPr/>
        <p:txBody>
          <a:bodyPr>
            <a:normAutofit fontScale="92500" lnSpcReduction="10000"/>
          </a:bodyPr>
          <a:lstStyle/>
          <a:p>
            <a:r>
              <a:rPr lang="es-MX" dirty="0" smtClean="0"/>
              <a:t>In </a:t>
            </a:r>
            <a:r>
              <a:rPr lang="es-MX" dirty="0" err="1" smtClean="0">
                <a:solidFill>
                  <a:srgbClr val="00B050"/>
                </a:solidFill>
              </a:rPr>
              <a:t>stochastic</a:t>
            </a:r>
            <a:r>
              <a:rPr lang="es-MX" dirty="0" smtClean="0">
                <a:solidFill>
                  <a:srgbClr val="00B050"/>
                </a:solidFill>
              </a:rPr>
              <a:t> </a:t>
            </a:r>
            <a:r>
              <a:rPr lang="es-MX" dirty="0" err="1" smtClean="0">
                <a:solidFill>
                  <a:srgbClr val="00B050"/>
                </a:solidFill>
              </a:rPr>
              <a:t>dependence</a:t>
            </a:r>
            <a:r>
              <a:rPr lang="es-MX" dirty="0" smtClean="0"/>
              <a:t> </a:t>
            </a:r>
            <a:r>
              <a:rPr lang="es-MX" dirty="0" err="1" smtClean="0"/>
              <a:t>there</a:t>
            </a:r>
            <a:r>
              <a:rPr lang="es-MX" dirty="0" smtClean="0"/>
              <a:t> are 2 </a:t>
            </a:r>
            <a:r>
              <a:rPr lang="es-MX" dirty="0" err="1" smtClean="0"/>
              <a:t>closely</a:t>
            </a:r>
            <a:r>
              <a:rPr lang="es-MX" dirty="0" smtClean="0"/>
              <a:t> </a:t>
            </a:r>
            <a:r>
              <a:rPr lang="es-MX" dirty="0" err="1" smtClean="0"/>
              <a:t>related</a:t>
            </a:r>
            <a:r>
              <a:rPr lang="es-MX" dirty="0" smtClean="0"/>
              <a:t> </a:t>
            </a:r>
            <a:r>
              <a:rPr lang="es-MX" dirty="0" err="1" smtClean="0"/>
              <a:t>analysis</a:t>
            </a:r>
            <a:endParaRPr lang="es-MX" dirty="0" smtClean="0"/>
          </a:p>
          <a:p>
            <a:pPr lvl="1"/>
            <a:r>
              <a:rPr lang="es-MX" dirty="0" err="1" smtClean="0">
                <a:solidFill>
                  <a:srgbClr val="FF0000"/>
                </a:solidFill>
              </a:rPr>
              <a:t>Regression</a:t>
            </a:r>
            <a:r>
              <a:rPr lang="es-MX" dirty="0" smtClean="0">
                <a:solidFill>
                  <a:srgbClr val="FF0000"/>
                </a:solidFill>
              </a:rPr>
              <a:t> </a:t>
            </a:r>
            <a:r>
              <a:rPr lang="es-MX" dirty="0" err="1" smtClean="0">
                <a:solidFill>
                  <a:srgbClr val="FF0000"/>
                </a:solidFill>
              </a:rPr>
              <a:t>Analysis</a:t>
            </a:r>
            <a:endParaRPr lang="es-MX" dirty="0" smtClean="0">
              <a:solidFill>
                <a:srgbClr val="FF0000"/>
              </a:solidFill>
            </a:endParaRPr>
          </a:p>
          <a:p>
            <a:pPr lvl="2"/>
            <a:r>
              <a:rPr lang="es-MX" dirty="0" smtClean="0"/>
              <a:t>Defines </a:t>
            </a:r>
            <a:r>
              <a:rPr lang="es-MX" dirty="0" err="1" smtClean="0"/>
              <a:t>the</a:t>
            </a:r>
            <a:r>
              <a:rPr lang="es-MX" dirty="0" smtClean="0"/>
              <a:t> </a:t>
            </a:r>
            <a:r>
              <a:rPr lang="es-MX" dirty="0" err="1" smtClean="0"/>
              <a:t>type</a:t>
            </a:r>
            <a:r>
              <a:rPr lang="es-MX" dirty="0" smtClean="0"/>
              <a:t> (linear, </a:t>
            </a:r>
            <a:r>
              <a:rPr lang="es-MX" dirty="0" err="1" smtClean="0"/>
              <a:t>exponential</a:t>
            </a:r>
            <a:r>
              <a:rPr lang="es-MX" dirty="0" smtClean="0"/>
              <a:t>/</a:t>
            </a:r>
            <a:r>
              <a:rPr lang="es-MX" dirty="0" err="1" smtClean="0"/>
              <a:t>logarithmic</a:t>
            </a:r>
            <a:r>
              <a:rPr lang="es-MX" dirty="0" smtClean="0"/>
              <a:t>, </a:t>
            </a:r>
            <a:r>
              <a:rPr lang="es-MX" dirty="0" err="1" smtClean="0"/>
              <a:t>hyperbolic</a:t>
            </a:r>
            <a:r>
              <a:rPr lang="es-MX" dirty="0" smtClean="0"/>
              <a:t>, </a:t>
            </a:r>
            <a:r>
              <a:rPr lang="es-MX" dirty="0" err="1" smtClean="0"/>
              <a:t>etc</a:t>
            </a:r>
            <a:r>
              <a:rPr lang="es-MX" dirty="0" smtClean="0"/>
              <a:t>) of </a:t>
            </a:r>
            <a:r>
              <a:rPr lang="es-MX" dirty="0" err="1" smtClean="0"/>
              <a:t>relation</a:t>
            </a:r>
            <a:r>
              <a:rPr lang="es-MX" dirty="0" smtClean="0"/>
              <a:t> </a:t>
            </a:r>
            <a:r>
              <a:rPr lang="es-MX" dirty="0" err="1" smtClean="0"/>
              <a:t>among</a:t>
            </a:r>
            <a:r>
              <a:rPr lang="es-MX" dirty="0" smtClean="0"/>
              <a:t> </a:t>
            </a:r>
            <a:r>
              <a:rPr lang="es-MX" dirty="0" err="1" smtClean="0"/>
              <a:t>the</a:t>
            </a:r>
            <a:r>
              <a:rPr lang="es-MX" dirty="0" smtClean="0"/>
              <a:t> variables</a:t>
            </a:r>
          </a:p>
          <a:p>
            <a:pPr lvl="2"/>
            <a:r>
              <a:rPr lang="es-MX" dirty="0" err="1" smtClean="0"/>
              <a:t>Yields</a:t>
            </a:r>
            <a:r>
              <a:rPr lang="es-MX" dirty="0" smtClean="0"/>
              <a:t> </a:t>
            </a:r>
            <a:r>
              <a:rPr lang="es-MX" dirty="0" err="1" smtClean="0"/>
              <a:t>an</a:t>
            </a:r>
            <a:r>
              <a:rPr lang="es-MX" dirty="0" smtClean="0"/>
              <a:t> </a:t>
            </a:r>
            <a:r>
              <a:rPr lang="es-MX" dirty="0" err="1" smtClean="0"/>
              <a:t>equation</a:t>
            </a:r>
            <a:r>
              <a:rPr lang="es-MX" dirty="0" smtClean="0"/>
              <a:t> </a:t>
            </a:r>
            <a:r>
              <a:rPr lang="es-MX" dirty="0" err="1" smtClean="0"/>
              <a:t>describing</a:t>
            </a:r>
            <a:r>
              <a:rPr lang="es-MX" dirty="0" smtClean="0"/>
              <a:t> </a:t>
            </a:r>
            <a:r>
              <a:rPr lang="es-MX" dirty="0" err="1" smtClean="0"/>
              <a:t>the</a:t>
            </a:r>
            <a:r>
              <a:rPr lang="es-MX" dirty="0" smtClean="0"/>
              <a:t> </a:t>
            </a:r>
            <a:r>
              <a:rPr lang="es-MX" dirty="0" err="1" smtClean="0"/>
              <a:t>relation</a:t>
            </a:r>
            <a:r>
              <a:rPr lang="es-MX" dirty="0" smtClean="0"/>
              <a:t> </a:t>
            </a:r>
            <a:r>
              <a:rPr lang="es-MX" dirty="0" err="1" smtClean="0"/>
              <a:t>among</a:t>
            </a:r>
            <a:r>
              <a:rPr lang="es-MX" dirty="0" smtClean="0"/>
              <a:t> variables </a:t>
            </a:r>
            <a:r>
              <a:rPr lang="es-MX" dirty="0" err="1" smtClean="0"/>
              <a:t>that</a:t>
            </a:r>
            <a:r>
              <a:rPr lang="es-MX" dirty="0" smtClean="0"/>
              <a:t> </a:t>
            </a:r>
            <a:r>
              <a:rPr lang="es-MX" dirty="0" err="1" smtClean="0"/>
              <a:t>is</a:t>
            </a:r>
            <a:r>
              <a:rPr lang="es-MX" dirty="0" smtClean="0"/>
              <a:t> </a:t>
            </a:r>
            <a:r>
              <a:rPr lang="es-MX" dirty="0" err="1" smtClean="0"/>
              <a:t>close</a:t>
            </a:r>
            <a:r>
              <a:rPr lang="es-MX" dirty="0" smtClean="0"/>
              <a:t> </a:t>
            </a:r>
            <a:r>
              <a:rPr lang="es-MX" dirty="0" err="1" smtClean="0"/>
              <a:t>the</a:t>
            </a:r>
            <a:r>
              <a:rPr lang="es-MX" dirty="0" smtClean="0"/>
              <a:t> </a:t>
            </a:r>
            <a:r>
              <a:rPr lang="es-MX" dirty="0" err="1" smtClean="0"/>
              <a:t>the</a:t>
            </a:r>
            <a:r>
              <a:rPr lang="es-MX" dirty="0" smtClean="0"/>
              <a:t> </a:t>
            </a:r>
            <a:r>
              <a:rPr lang="es-MX" dirty="0" err="1" smtClean="0"/>
              <a:t>functional</a:t>
            </a:r>
            <a:r>
              <a:rPr lang="es-MX" dirty="0" smtClean="0"/>
              <a:t> </a:t>
            </a:r>
            <a:r>
              <a:rPr lang="es-MX" dirty="0" err="1" smtClean="0"/>
              <a:t>dependence</a:t>
            </a:r>
            <a:endParaRPr lang="es-MX" dirty="0" smtClean="0"/>
          </a:p>
          <a:p>
            <a:pPr lvl="1"/>
            <a:r>
              <a:rPr lang="es-MX" dirty="0" err="1" smtClean="0">
                <a:solidFill>
                  <a:srgbClr val="FF0000"/>
                </a:solidFill>
              </a:rPr>
              <a:t>Correlation</a:t>
            </a:r>
            <a:r>
              <a:rPr lang="es-MX" dirty="0" smtClean="0">
                <a:solidFill>
                  <a:srgbClr val="FF0000"/>
                </a:solidFill>
              </a:rPr>
              <a:t> </a:t>
            </a:r>
            <a:r>
              <a:rPr lang="es-MX" dirty="0" err="1" smtClean="0">
                <a:solidFill>
                  <a:srgbClr val="FF0000"/>
                </a:solidFill>
              </a:rPr>
              <a:t>Analysis</a:t>
            </a:r>
            <a:endParaRPr lang="es-MX" dirty="0" smtClean="0">
              <a:solidFill>
                <a:srgbClr val="FF0000"/>
              </a:solidFill>
            </a:endParaRPr>
          </a:p>
          <a:p>
            <a:pPr lvl="2"/>
            <a:r>
              <a:rPr lang="es-MX" dirty="0" err="1" smtClean="0"/>
              <a:t>Assess</a:t>
            </a:r>
            <a:r>
              <a:rPr lang="es-MX" dirty="0" smtClean="0"/>
              <a:t> </a:t>
            </a:r>
            <a:r>
              <a:rPr lang="es-MX" dirty="0" err="1" smtClean="0"/>
              <a:t>the</a:t>
            </a:r>
            <a:r>
              <a:rPr lang="es-MX" dirty="0" smtClean="0"/>
              <a:t> </a:t>
            </a:r>
            <a:r>
              <a:rPr lang="es-MX" dirty="0" err="1" smtClean="0"/>
              <a:t>degree</a:t>
            </a:r>
            <a:r>
              <a:rPr lang="es-MX" dirty="0" smtClean="0"/>
              <a:t> and </a:t>
            </a:r>
            <a:r>
              <a:rPr lang="es-MX" dirty="0" err="1" smtClean="0"/>
              <a:t>consistency</a:t>
            </a:r>
            <a:r>
              <a:rPr lang="es-MX" dirty="0" smtClean="0"/>
              <a:t> of </a:t>
            </a:r>
            <a:r>
              <a:rPr lang="es-MX" dirty="0" err="1" smtClean="0"/>
              <a:t>the</a:t>
            </a:r>
            <a:r>
              <a:rPr lang="es-MX" dirty="0" smtClean="0"/>
              <a:t> in/</a:t>
            </a:r>
            <a:r>
              <a:rPr lang="es-MX" dirty="0" err="1" smtClean="0"/>
              <a:t>dependence</a:t>
            </a:r>
            <a:r>
              <a:rPr lang="es-MX" dirty="0" smtClean="0"/>
              <a:t> </a:t>
            </a:r>
            <a:r>
              <a:rPr lang="es-MX" dirty="0" err="1" smtClean="0"/>
              <a:t>or</a:t>
            </a:r>
            <a:r>
              <a:rPr lang="es-MX" dirty="0" smtClean="0"/>
              <a:t> </a:t>
            </a:r>
            <a:r>
              <a:rPr lang="es-MX" dirty="0" err="1" smtClean="0"/>
              <a:t>degree</a:t>
            </a:r>
            <a:r>
              <a:rPr lang="es-MX" dirty="0" smtClean="0"/>
              <a:t> of </a:t>
            </a:r>
            <a:r>
              <a:rPr lang="es-MX" dirty="0" err="1" smtClean="0"/>
              <a:t>association</a:t>
            </a:r>
            <a:r>
              <a:rPr lang="es-MX" dirty="0" smtClean="0"/>
              <a:t> </a:t>
            </a:r>
            <a:r>
              <a:rPr lang="es-MX" dirty="0" err="1" smtClean="0"/>
              <a:t>among</a:t>
            </a:r>
            <a:r>
              <a:rPr lang="es-MX" dirty="0" smtClean="0"/>
              <a:t> </a:t>
            </a:r>
            <a:r>
              <a:rPr lang="es-MX" dirty="0" err="1" smtClean="0"/>
              <a:t>the</a:t>
            </a:r>
            <a:r>
              <a:rPr lang="es-MX" dirty="0" smtClean="0"/>
              <a:t> variables</a:t>
            </a:r>
          </a:p>
          <a:p>
            <a:pPr lvl="2"/>
            <a:r>
              <a:rPr lang="es-MX" dirty="0" err="1" smtClean="0"/>
              <a:t>Summarizes</a:t>
            </a:r>
            <a:r>
              <a:rPr lang="es-MX" dirty="0" smtClean="0"/>
              <a:t> </a:t>
            </a:r>
            <a:r>
              <a:rPr lang="es-MX" dirty="0" err="1" smtClean="0"/>
              <a:t>the</a:t>
            </a:r>
            <a:r>
              <a:rPr lang="es-MX" dirty="0" smtClean="0"/>
              <a:t> </a:t>
            </a:r>
            <a:r>
              <a:rPr lang="es-MX" dirty="0" err="1" smtClean="0"/>
              <a:t>strength</a:t>
            </a:r>
            <a:r>
              <a:rPr lang="es-MX" dirty="0" smtClean="0"/>
              <a:t> of </a:t>
            </a:r>
            <a:r>
              <a:rPr lang="es-MX" dirty="0" err="1" smtClean="0"/>
              <a:t>the</a:t>
            </a:r>
            <a:r>
              <a:rPr lang="es-MX" dirty="0" smtClean="0"/>
              <a:t> </a:t>
            </a:r>
            <a:r>
              <a:rPr lang="es-MX" dirty="0" err="1" smtClean="0"/>
              <a:t>relation</a:t>
            </a:r>
            <a:endParaRPr lang="es-MX" dirty="0" smtClean="0"/>
          </a:p>
          <a:p>
            <a:pPr lvl="1"/>
            <a:r>
              <a:rPr lang="es-MX" dirty="0" err="1" smtClean="0"/>
              <a:t>None</a:t>
            </a:r>
            <a:r>
              <a:rPr lang="es-MX" dirty="0" smtClean="0"/>
              <a:t> </a:t>
            </a:r>
            <a:r>
              <a:rPr lang="es-MX" dirty="0" err="1" smtClean="0"/>
              <a:t>imply</a:t>
            </a:r>
            <a:r>
              <a:rPr lang="es-MX" dirty="0" smtClean="0"/>
              <a:t> </a:t>
            </a:r>
            <a:r>
              <a:rPr lang="es-MX" dirty="0" err="1" smtClean="0"/>
              <a:t>causality</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97</a:t>
            </a:fld>
            <a:endParaRPr lang="es-E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Univariate</a:t>
            </a:r>
            <a:r>
              <a:rPr lang="es-MX" dirty="0" smtClean="0"/>
              <a:t> linear </a:t>
            </a:r>
            <a:r>
              <a:rPr lang="es-MX" dirty="0" err="1" smtClean="0"/>
              <a:t>regression</a:t>
            </a:r>
            <a:r>
              <a:rPr lang="es-MX" dirty="0" smtClean="0"/>
              <a:t> (</a:t>
            </a:r>
            <a:r>
              <a:rPr lang="es-MX" dirty="0" err="1" smtClean="0"/>
              <a:t>deterministic</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98</a:t>
            </a:fld>
            <a:endParaRPr lang="es-ES"/>
          </a:p>
        </p:txBody>
      </p:sp>
      <p:pic>
        <p:nvPicPr>
          <p:cNvPr id="1026" name="Picture 2" descr="http://latex.codecogs.com/gif.latex?%5Chuge%20%5Cdpi%7B300%7D%20y=mx+b"/>
          <p:cNvPicPr>
            <a:picLocks noChangeAspect="1" noChangeArrowheads="1"/>
          </p:cNvPicPr>
          <p:nvPr/>
        </p:nvPicPr>
        <p:blipFill>
          <a:blip r:embed="rId3" cstate="print"/>
          <a:srcRect/>
          <a:stretch>
            <a:fillRect/>
          </a:stretch>
        </p:blipFill>
        <p:spPr bwMode="auto">
          <a:xfrm>
            <a:off x="2123728" y="2564904"/>
            <a:ext cx="4667250" cy="885825"/>
          </a:xfrm>
          <a:prstGeom prst="rect">
            <a:avLst/>
          </a:prstGeom>
          <a:noFill/>
        </p:spPr>
      </p:pic>
      <p:sp>
        <p:nvSpPr>
          <p:cNvPr id="8" name="7 Rectángulo"/>
          <p:cNvSpPr/>
          <p:nvPr/>
        </p:nvSpPr>
        <p:spPr>
          <a:xfrm>
            <a:off x="2411760" y="980728"/>
            <a:ext cx="172819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err="1" smtClean="0"/>
              <a:t>Slope</a:t>
            </a:r>
            <a:endParaRPr lang="en-GB" sz="2400" dirty="0"/>
          </a:p>
        </p:txBody>
      </p:sp>
      <p:cxnSp>
        <p:nvCxnSpPr>
          <p:cNvPr id="10" name="9 Conector recto de flecha"/>
          <p:cNvCxnSpPr>
            <a:stCxn id="8" idx="2"/>
          </p:cNvCxnSpPr>
          <p:nvPr/>
        </p:nvCxnSpPr>
        <p:spPr>
          <a:xfrm>
            <a:off x="3275856" y="2204864"/>
            <a:ext cx="864096" cy="504056"/>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6606011" y="980728"/>
            <a:ext cx="232289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err="1" smtClean="0"/>
              <a:t>Intersection</a:t>
            </a:r>
            <a:r>
              <a:rPr lang="es-MX" sz="2400" dirty="0" smtClean="0"/>
              <a:t> (</a:t>
            </a:r>
            <a:r>
              <a:rPr lang="es-MX" sz="2400" dirty="0" err="1" smtClean="0"/>
              <a:t>with</a:t>
            </a:r>
            <a:r>
              <a:rPr lang="es-MX" sz="2400" dirty="0" smtClean="0"/>
              <a:t> </a:t>
            </a:r>
            <a:r>
              <a:rPr lang="es-MX" sz="2400" dirty="0" err="1" smtClean="0"/>
              <a:t>ordinate</a:t>
            </a:r>
            <a:r>
              <a:rPr lang="es-MX" sz="2400" dirty="0" smtClean="0"/>
              <a:t> </a:t>
            </a:r>
            <a:r>
              <a:rPr lang="es-MX" sz="2400" dirty="0" err="1" smtClean="0"/>
              <a:t>axes</a:t>
            </a:r>
            <a:r>
              <a:rPr lang="es-MX" sz="2400" dirty="0" smtClean="0"/>
              <a:t>)</a:t>
            </a:r>
            <a:endParaRPr lang="en-GB" sz="2400" dirty="0"/>
          </a:p>
        </p:txBody>
      </p:sp>
      <p:cxnSp>
        <p:nvCxnSpPr>
          <p:cNvPr id="13" name="12 Conector recto de flecha"/>
          <p:cNvCxnSpPr>
            <a:stCxn id="12" idx="2"/>
          </p:cNvCxnSpPr>
          <p:nvPr/>
        </p:nvCxnSpPr>
        <p:spPr>
          <a:xfrm flipH="1">
            <a:off x="6876256" y="2204864"/>
            <a:ext cx="891204" cy="360040"/>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pic>
        <p:nvPicPr>
          <p:cNvPr id="1028" name="Picture 4" descr="http://latex.codecogs.com/gif.latex?%5Chuge%20%5Cdpi%7B300%7D%20y=%5Cbeta_1%20x+%20%5Cbeta_0"/>
          <p:cNvPicPr>
            <a:picLocks noChangeAspect="1" noChangeArrowheads="1"/>
          </p:cNvPicPr>
          <p:nvPr/>
        </p:nvPicPr>
        <p:blipFill>
          <a:blip r:embed="rId4" cstate="print"/>
          <a:srcRect/>
          <a:stretch>
            <a:fillRect/>
          </a:stretch>
        </p:blipFill>
        <p:spPr bwMode="auto">
          <a:xfrm>
            <a:off x="2267744" y="4725144"/>
            <a:ext cx="5248275" cy="895351"/>
          </a:xfrm>
          <a:prstGeom prst="rect">
            <a:avLst/>
          </a:prstGeom>
          <a:noFill/>
        </p:spPr>
      </p:pic>
      <p:sp>
        <p:nvSpPr>
          <p:cNvPr id="17" name="16 Flecha abajo"/>
          <p:cNvSpPr/>
          <p:nvPr/>
        </p:nvSpPr>
        <p:spPr>
          <a:xfrm>
            <a:off x="3635896" y="3573016"/>
            <a:ext cx="266429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18 Rectángulo"/>
          <p:cNvSpPr/>
          <p:nvPr/>
        </p:nvSpPr>
        <p:spPr>
          <a:xfrm>
            <a:off x="6804248" y="3573016"/>
            <a:ext cx="172819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err="1" smtClean="0"/>
              <a:t>An</a:t>
            </a:r>
            <a:r>
              <a:rPr lang="es-MX" dirty="0" smtClean="0"/>
              <a:t> </a:t>
            </a:r>
            <a:r>
              <a:rPr lang="es-MX" dirty="0" err="1" smtClean="0"/>
              <a:t>slightly</a:t>
            </a:r>
            <a:r>
              <a:rPr lang="es-MX" dirty="0" smtClean="0"/>
              <a:t> more general </a:t>
            </a:r>
            <a:r>
              <a:rPr lang="es-MX" dirty="0" err="1" smtClean="0"/>
              <a:t>notation</a:t>
            </a:r>
            <a:endParaRPr lang="en-GB" dirty="0"/>
          </a:p>
        </p:txBody>
      </p:sp>
      <p:sp>
        <p:nvSpPr>
          <p:cNvPr id="14" name="13 Rectángulo"/>
          <p:cNvSpPr/>
          <p:nvPr/>
        </p:nvSpPr>
        <p:spPr>
          <a:xfrm>
            <a:off x="323528" y="980728"/>
            <a:ext cx="19077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err="1" smtClean="0"/>
              <a:t>Dependent</a:t>
            </a:r>
            <a:r>
              <a:rPr lang="es-MX" sz="2400" dirty="0" smtClean="0"/>
              <a:t> variable</a:t>
            </a:r>
            <a:endParaRPr lang="en-GB" sz="2400" dirty="0"/>
          </a:p>
        </p:txBody>
      </p:sp>
      <p:sp>
        <p:nvSpPr>
          <p:cNvPr id="15" name="14 Rectángulo"/>
          <p:cNvSpPr/>
          <p:nvPr/>
        </p:nvSpPr>
        <p:spPr>
          <a:xfrm>
            <a:off x="4229892" y="980728"/>
            <a:ext cx="223224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err="1" smtClean="0"/>
              <a:t>Independent</a:t>
            </a:r>
            <a:r>
              <a:rPr lang="es-MX" sz="2400" dirty="0" smtClean="0"/>
              <a:t> variable</a:t>
            </a:r>
            <a:endParaRPr lang="en-GB" sz="2400" dirty="0"/>
          </a:p>
        </p:txBody>
      </p:sp>
      <p:cxnSp>
        <p:nvCxnSpPr>
          <p:cNvPr id="23" name="22 Conector recto de flecha"/>
          <p:cNvCxnSpPr>
            <a:stCxn id="14" idx="2"/>
          </p:cNvCxnSpPr>
          <p:nvPr/>
        </p:nvCxnSpPr>
        <p:spPr>
          <a:xfrm>
            <a:off x="1277380" y="2204864"/>
            <a:ext cx="918356" cy="576064"/>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15" idx="2"/>
          </p:cNvCxnSpPr>
          <p:nvPr/>
        </p:nvCxnSpPr>
        <p:spPr>
          <a:xfrm flipH="1">
            <a:off x="5004048" y="2204864"/>
            <a:ext cx="341968" cy="504056"/>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sp>
        <p:nvSpPr>
          <p:cNvPr id="21" name="20 Rectángulo"/>
          <p:cNvSpPr/>
          <p:nvPr/>
        </p:nvSpPr>
        <p:spPr>
          <a:xfrm>
            <a:off x="5076056" y="5949280"/>
            <a:ext cx="172819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err="1" smtClean="0"/>
              <a:t>Parameters</a:t>
            </a:r>
            <a:endParaRPr lang="en-GB" sz="2400" dirty="0"/>
          </a:p>
        </p:txBody>
      </p:sp>
      <p:cxnSp>
        <p:nvCxnSpPr>
          <p:cNvPr id="22" name="21 Conector recto de flecha"/>
          <p:cNvCxnSpPr>
            <a:stCxn id="21" idx="0"/>
          </p:cNvCxnSpPr>
          <p:nvPr/>
        </p:nvCxnSpPr>
        <p:spPr>
          <a:xfrm flipV="1">
            <a:off x="5940152" y="5661248"/>
            <a:ext cx="648072" cy="288032"/>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stCxn id="21" idx="0"/>
          </p:cNvCxnSpPr>
          <p:nvPr/>
        </p:nvCxnSpPr>
        <p:spPr>
          <a:xfrm flipH="1" flipV="1">
            <a:off x="4572000" y="5661248"/>
            <a:ext cx="1368152" cy="288032"/>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The</a:t>
            </a:r>
            <a:r>
              <a:rPr lang="es-MX" dirty="0" smtClean="0"/>
              <a:t> general linear </a:t>
            </a:r>
            <a:r>
              <a:rPr lang="es-MX" dirty="0" err="1" smtClean="0"/>
              <a:t>model</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24/08/2014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99</a:t>
            </a:fld>
            <a:endParaRPr lang="es-ES"/>
          </a:p>
        </p:txBody>
      </p:sp>
      <p:pic>
        <p:nvPicPr>
          <p:cNvPr id="7" name="Picture 10" descr="http://latex.codecogs.com/gif.latex?%5Clarge%20%5Cdpi%7B300%7D%20Y=X%5Cbeta+%5Cepsilon"/>
          <p:cNvPicPr>
            <a:picLocks noChangeAspect="1" noChangeArrowheads="1"/>
          </p:cNvPicPr>
          <p:nvPr/>
        </p:nvPicPr>
        <p:blipFill>
          <a:blip r:embed="rId2" cstate="print"/>
          <a:srcRect/>
          <a:stretch>
            <a:fillRect/>
          </a:stretch>
        </p:blipFill>
        <p:spPr bwMode="auto">
          <a:xfrm>
            <a:off x="1043608" y="2708920"/>
            <a:ext cx="7368804" cy="1296144"/>
          </a:xfrm>
          <a:prstGeom prst="rect">
            <a:avLst/>
          </a:prstGeom>
          <a:noFill/>
        </p:spPr>
      </p:pic>
      <p:sp>
        <p:nvSpPr>
          <p:cNvPr id="8" name="7 CuadroTexto"/>
          <p:cNvSpPr txBox="1"/>
          <p:nvPr/>
        </p:nvSpPr>
        <p:spPr>
          <a:xfrm>
            <a:off x="971600" y="4005064"/>
            <a:ext cx="790473" cy="523220"/>
          </a:xfrm>
          <a:prstGeom prst="rect">
            <a:avLst/>
          </a:prstGeom>
          <a:noFill/>
        </p:spPr>
        <p:txBody>
          <a:bodyPr wrap="none" rtlCol="0">
            <a:spAutoFit/>
          </a:bodyPr>
          <a:lstStyle/>
          <a:p>
            <a:r>
              <a:rPr lang="es-MX" sz="2800" dirty="0" smtClean="0">
                <a:solidFill>
                  <a:srgbClr val="FF0000"/>
                </a:solidFill>
              </a:rPr>
              <a:t>nx1 </a:t>
            </a:r>
            <a:endParaRPr lang="en-GB" sz="2800" dirty="0">
              <a:solidFill>
                <a:srgbClr val="FF0000"/>
              </a:solidFill>
            </a:endParaRPr>
          </a:p>
        </p:txBody>
      </p:sp>
      <p:sp>
        <p:nvSpPr>
          <p:cNvPr id="9" name="8 CuadroTexto"/>
          <p:cNvSpPr txBox="1"/>
          <p:nvPr/>
        </p:nvSpPr>
        <p:spPr>
          <a:xfrm>
            <a:off x="3707904" y="4005064"/>
            <a:ext cx="1285608" cy="523220"/>
          </a:xfrm>
          <a:prstGeom prst="rect">
            <a:avLst/>
          </a:prstGeom>
          <a:noFill/>
        </p:spPr>
        <p:txBody>
          <a:bodyPr wrap="none" rtlCol="0">
            <a:spAutoFit/>
          </a:bodyPr>
          <a:lstStyle/>
          <a:p>
            <a:r>
              <a:rPr lang="es-MX" sz="2800" dirty="0" err="1" smtClean="0">
                <a:solidFill>
                  <a:srgbClr val="FF0000"/>
                </a:solidFill>
              </a:rPr>
              <a:t>nx</a:t>
            </a:r>
            <a:r>
              <a:rPr lang="es-MX" sz="2800" dirty="0" smtClean="0">
                <a:solidFill>
                  <a:srgbClr val="FF0000"/>
                </a:solidFill>
              </a:rPr>
              <a:t>(j+1) </a:t>
            </a:r>
            <a:endParaRPr lang="en-GB" sz="2800" dirty="0">
              <a:solidFill>
                <a:srgbClr val="FF0000"/>
              </a:solidFill>
            </a:endParaRPr>
          </a:p>
        </p:txBody>
      </p:sp>
      <p:sp>
        <p:nvSpPr>
          <p:cNvPr id="10" name="9 CuadroTexto"/>
          <p:cNvSpPr txBox="1"/>
          <p:nvPr/>
        </p:nvSpPr>
        <p:spPr>
          <a:xfrm>
            <a:off x="5148064" y="4005064"/>
            <a:ext cx="1364284" cy="523220"/>
          </a:xfrm>
          <a:prstGeom prst="rect">
            <a:avLst/>
          </a:prstGeom>
          <a:noFill/>
        </p:spPr>
        <p:txBody>
          <a:bodyPr wrap="none" rtlCol="0">
            <a:spAutoFit/>
          </a:bodyPr>
          <a:lstStyle/>
          <a:p>
            <a:r>
              <a:rPr lang="es-MX" sz="2800" dirty="0" smtClean="0">
                <a:solidFill>
                  <a:srgbClr val="FF0000"/>
                </a:solidFill>
              </a:rPr>
              <a:t>(j+1) x1 </a:t>
            </a:r>
            <a:endParaRPr lang="en-GB" sz="2800" dirty="0">
              <a:solidFill>
                <a:srgbClr val="FF0000"/>
              </a:solidFill>
            </a:endParaRPr>
          </a:p>
        </p:txBody>
      </p:sp>
      <p:sp>
        <p:nvSpPr>
          <p:cNvPr id="11" name="10 CuadroTexto"/>
          <p:cNvSpPr txBox="1"/>
          <p:nvPr/>
        </p:nvSpPr>
        <p:spPr>
          <a:xfrm>
            <a:off x="7668344" y="4005064"/>
            <a:ext cx="790473" cy="523220"/>
          </a:xfrm>
          <a:prstGeom prst="rect">
            <a:avLst/>
          </a:prstGeom>
          <a:noFill/>
        </p:spPr>
        <p:txBody>
          <a:bodyPr wrap="none" rtlCol="0">
            <a:spAutoFit/>
          </a:bodyPr>
          <a:lstStyle/>
          <a:p>
            <a:r>
              <a:rPr lang="es-MX" sz="2800" dirty="0" smtClean="0">
                <a:solidFill>
                  <a:srgbClr val="FF0000"/>
                </a:solidFill>
              </a:rPr>
              <a:t>nx1 </a:t>
            </a:r>
            <a:endParaRPr lang="en-GB" sz="28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2162</TotalTime>
  <Words>8967</Words>
  <Application>Microsoft Office PowerPoint</Application>
  <PresentationFormat>Presentación en pantalla (4:3)</PresentationFormat>
  <Paragraphs>1308</Paragraphs>
  <Slides>134</Slides>
  <Notes>3</Notes>
  <HiddenSlides>0</HiddenSlides>
  <MMClips>0</MMClips>
  <ScaleCrop>false</ScaleCrop>
  <HeadingPairs>
    <vt:vector size="4" baseType="variant">
      <vt:variant>
        <vt:lpstr>Tema</vt:lpstr>
      </vt:variant>
      <vt:variant>
        <vt:i4>1</vt:i4>
      </vt:variant>
      <vt:variant>
        <vt:lpstr>Títulos de diapositiva</vt:lpstr>
      </vt:variant>
      <vt:variant>
        <vt:i4>134</vt:i4>
      </vt:variant>
    </vt:vector>
  </HeadingPairs>
  <TitlesOfParts>
    <vt:vector size="135" baseType="lpstr">
      <vt:lpstr>Office Theme</vt:lpstr>
      <vt:lpstr>Week 4. Validation and hypothesis testing</vt:lpstr>
      <vt:lpstr>VALIDATION</vt:lpstr>
      <vt:lpstr>Contents</vt:lpstr>
      <vt:lpstr>Recommended readings</vt:lpstr>
      <vt:lpstr>Validity and validation</vt:lpstr>
      <vt:lpstr>Validity and validation</vt:lpstr>
      <vt:lpstr>GROUND TRUTH</vt:lpstr>
      <vt:lpstr>Ground truth</vt:lpstr>
      <vt:lpstr>Ground truth</vt:lpstr>
      <vt:lpstr>Ground truth</vt:lpstr>
      <vt:lpstr>Ground truth</vt:lpstr>
      <vt:lpstr>Ground truth</vt:lpstr>
      <vt:lpstr>Ground truth</vt:lpstr>
      <vt:lpstr>Ground truth</vt:lpstr>
      <vt:lpstr>GOLD Standard</vt:lpstr>
      <vt:lpstr>Gold standard</vt:lpstr>
      <vt:lpstr>Gold standard</vt:lpstr>
      <vt:lpstr>Gold standard</vt:lpstr>
      <vt:lpstr>Gold standard</vt:lpstr>
      <vt:lpstr>Gold standard</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Types of validity</vt:lpstr>
      <vt:lpstr>MECHANISMS FOR SHOWING VALIDITY </vt:lpstr>
      <vt:lpstr>Mechanisms of validity</vt:lpstr>
      <vt:lpstr>Mechanisms of validity</vt:lpstr>
      <vt:lpstr>Mechanisms of validity</vt:lpstr>
      <vt:lpstr>Cross-folding</vt:lpstr>
      <vt:lpstr>Cross-folding</vt:lpstr>
      <vt:lpstr>Cross-Folding</vt:lpstr>
      <vt:lpstr>Cross-Folding</vt:lpstr>
      <vt:lpstr>Bootstraping</vt:lpstr>
      <vt:lpstr>Bootstraping</vt:lpstr>
      <vt:lpstr>Bootstraping</vt:lpstr>
      <vt:lpstr>Bootstraping</vt:lpstr>
      <vt:lpstr>Bootstraping</vt:lpstr>
      <vt:lpstr>Regularization</vt:lpstr>
      <vt:lpstr>Synthetic resampling</vt:lpstr>
      <vt:lpstr>Synthetic resampling</vt:lpstr>
      <vt:lpstr>Hypothesis testing</vt:lpstr>
      <vt:lpstr>Statistical Significance</vt:lpstr>
      <vt:lpstr>The (in)famous p-value</vt:lpstr>
      <vt:lpstr>Variable Types</vt:lpstr>
      <vt:lpstr>Properties of a measurement system</vt:lpstr>
      <vt:lpstr>Variable types</vt:lpstr>
      <vt:lpstr>Variable types</vt:lpstr>
      <vt:lpstr>DISTRIBUTIONS</vt:lpstr>
      <vt:lpstr>Distributions</vt:lpstr>
      <vt:lpstr>Distributions</vt:lpstr>
      <vt:lpstr>Distributions</vt:lpstr>
      <vt:lpstr>Continuous vs Discrete Distributions</vt:lpstr>
      <vt:lpstr>Distributions</vt:lpstr>
      <vt:lpstr>Some important distributions in hypothesis testing</vt:lpstr>
      <vt:lpstr>Normal Distribution</vt:lpstr>
      <vt:lpstr>t Distribution</vt:lpstr>
      <vt:lpstr>F distribution</vt:lpstr>
      <vt:lpstr>Gamma distribution</vt:lpstr>
      <vt:lpstr>Contingency table</vt:lpstr>
      <vt:lpstr>χ2</vt:lpstr>
      <vt:lpstr>Regressions in a nutshell</vt:lpstr>
      <vt:lpstr>Scatter plots</vt:lpstr>
      <vt:lpstr>Modelling</vt:lpstr>
      <vt:lpstr>Modelling</vt:lpstr>
      <vt:lpstr>Univariate linear regression</vt:lpstr>
      <vt:lpstr>Univariate linear regression (deterministic)</vt:lpstr>
      <vt:lpstr>The general linear model</vt:lpstr>
      <vt:lpstr>Covariance</vt:lpstr>
      <vt:lpstr>Correlation coefficient</vt:lpstr>
      <vt:lpstr>Correlation coefficient</vt:lpstr>
      <vt:lpstr>Correlation coefficient</vt:lpstr>
      <vt:lpstr>Hypothesis testing and regression</vt:lpstr>
      <vt:lpstr>The Foundamentals of HypothesIs TESTING</vt:lpstr>
      <vt:lpstr>Null and Alternative Hypothesis</vt:lpstr>
      <vt:lpstr>Hypothesis Type / Directionality: One-tail vs Two-tail</vt:lpstr>
      <vt:lpstr>Significance Level (α) and test power (1-β)</vt:lpstr>
      <vt:lpstr>Hypothesis Type / Directionality: One-tail vs Two-tail</vt:lpstr>
      <vt:lpstr>Independence of observations: Paired vs Unpaired</vt:lpstr>
      <vt:lpstr>The Central Limit Theorem (CTL)</vt:lpstr>
      <vt:lpstr>The Central Limit Theorem (CTL)</vt:lpstr>
      <vt:lpstr>Parametric vs non-parametric</vt:lpstr>
      <vt:lpstr>One way, two way,… N-way analysis</vt:lpstr>
      <vt:lpstr>Steps to apply a significance test</vt:lpstr>
      <vt:lpstr>Which test to apply?</vt:lpstr>
      <vt:lpstr>Which test to apply?</vt:lpstr>
      <vt:lpstr>THE TESTS</vt:lpstr>
      <vt:lpstr>The t-test</vt:lpstr>
      <vt:lpstr>From t value to p value</vt:lpstr>
      <vt:lpstr>The Mann-Whitney U or Wilcoxon Rank-sum test</vt:lpstr>
      <vt:lpstr>From z score to p-value</vt:lpstr>
      <vt:lpstr>The F-test</vt:lpstr>
      <vt:lpstr>From F value to p-value</vt:lpstr>
      <vt:lpstr>Univariate Analysis of Variance (ANOVA)</vt:lpstr>
      <vt:lpstr>χ2 test (of contingency table)</vt:lpstr>
      <vt:lpstr>From χ2 score to p-value</vt:lpstr>
      <vt:lpstr>A few other popular tests</vt:lpstr>
      <vt:lpstr>Quotes on significance testing</vt:lpstr>
      <vt:lpstr>Confidence Intervals</vt:lpstr>
      <vt:lpstr>Confidence intervals</vt:lpstr>
      <vt:lpstr>Confidence intervals</vt:lpstr>
      <vt:lpstr>Confidence intervals and p-values</vt:lpstr>
      <vt:lpstr>Thank you, ¿Questions?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foe</cp:lastModifiedBy>
  <cp:revision>178</cp:revision>
  <dcterms:created xsi:type="dcterms:W3CDTF">2011-01-12T15:47:08Z</dcterms:created>
  <dcterms:modified xsi:type="dcterms:W3CDTF">2014-08-25T05:30:16Z</dcterms:modified>
</cp:coreProperties>
</file>