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0"/>
  </p:notesMasterIdLst>
  <p:sldIdLst>
    <p:sldId id="257" r:id="rId2"/>
    <p:sldId id="395" r:id="rId3"/>
    <p:sldId id="522" r:id="rId4"/>
    <p:sldId id="523" r:id="rId5"/>
    <p:sldId id="524" r:id="rId6"/>
    <p:sldId id="549" r:id="rId7"/>
    <p:sldId id="525" r:id="rId8"/>
    <p:sldId id="526" r:id="rId9"/>
    <p:sldId id="527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535" r:id="rId18"/>
    <p:sldId id="536" r:id="rId19"/>
    <p:sldId id="537" r:id="rId20"/>
    <p:sldId id="538" r:id="rId21"/>
    <p:sldId id="539" r:id="rId22"/>
    <p:sldId id="540" r:id="rId23"/>
    <p:sldId id="546" r:id="rId24"/>
    <p:sldId id="541" r:id="rId25"/>
    <p:sldId id="542" r:id="rId26"/>
    <p:sldId id="543" r:id="rId27"/>
    <p:sldId id="544" r:id="rId28"/>
    <p:sldId id="545" r:id="rId29"/>
    <p:sldId id="547" r:id="rId30"/>
    <p:sldId id="548" r:id="rId31"/>
    <p:sldId id="494" r:id="rId32"/>
    <p:sldId id="429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48" r:id="rId41"/>
    <p:sldId id="449" r:id="rId42"/>
    <p:sldId id="451" r:id="rId43"/>
    <p:sldId id="459" r:id="rId44"/>
    <p:sldId id="474" r:id="rId45"/>
    <p:sldId id="508" r:id="rId46"/>
    <p:sldId id="480" r:id="rId47"/>
    <p:sldId id="510" r:id="rId48"/>
    <p:sldId id="511" r:id="rId49"/>
    <p:sldId id="512" r:id="rId50"/>
    <p:sldId id="514" r:id="rId51"/>
    <p:sldId id="515" r:id="rId52"/>
    <p:sldId id="516" r:id="rId53"/>
    <p:sldId id="517" r:id="rId54"/>
    <p:sldId id="518" r:id="rId55"/>
    <p:sldId id="519" r:id="rId56"/>
    <p:sldId id="513" r:id="rId57"/>
    <p:sldId id="406" r:id="rId58"/>
    <p:sldId id="396" r:id="rId59"/>
    <p:sldId id="407" r:id="rId60"/>
    <p:sldId id="495" r:id="rId61"/>
    <p:sldId id="496" r:id="rId62"/>
    <p:sldId id="506" r:id="rId63"/>
    <p:sldId id="500" r:id="rId64"/>
    <p:sldId id="501" r:id="rId65"/>
    <p:sldId id="502" r:id="rId66"/>
    <p:sldId id="507" r:id="rId67"/>
    <p:sldId id="497" r:id="rId68"/>
    <p:sldId id="397" r:id="rId69"/>
    <p:sldId id="398" r:id="rId70"/>
    <p:sldId id="399" r:id="rId71"/>
    <p:sldId id="400" r:id="rId72"/>
    <p:sldId id="401" r:id="rId73"/>
    <p:sldId id="402" r:id="rId74"/>
    <p:sldId id="403" r:id="rId75"/>
    <p:sldId id="404" r:id="rId76"/>
    <p:sldId id="405" r:id="rId77"/>
    <p:sldId id="385" r:id="rId78"/>
    <p:sldId id="520" r:id="rId79"/>
    <p:sldId id="386" r:id="rId80"/>
    <p:sldId id="387" r:id="rId81"/>
    <p:sldId id="389" r:id="rId82"/>
    <p:sldId id="393" r:id="rId83"/>
    <p:sldId id="388" r:id="rId84"/>
    <p:sldId id="391" r:id="rId85"/>
    <p:sldId id="390" r:id="rId86"/>
    <p:sldId id="392" r:id="rId87"/>
    <p:sldId id="521" r:id="rId88"/>
    <p:sldId id="369" r:id="rId8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D4A0A-EFA9-4EA4-A123-97A52096F368}" type="datetimeFigureOut">
              <a:rPr lang="es-ES" smtClean="0"/>
              <a:pPr/>
              <a:t>26/08/2014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2B4C0-EDDA-4DEF-BB40-C5D86FA4A3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5B0F-B3DA-4315-9D2B-C68D56C8791B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7 Imagen" descr="INAOE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518" y="51517"/>
            <a:ext cx="1720878" cy="2020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B8BF-B4CD-4C72-B8ED-05F05087A66E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FBA8-941E-409C-8DF8-D901D9F7012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A4E2-4C8E-4C21-82AD-C28B66BCE81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E43D-01C3-4866-B052-8F2727C47CDD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06B9-DA83-4DFC-B8A3-9521D7D0DD7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0EC3-3790-4FB1-B3E0-480C2C7F9363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21D-EF0C-41FF-B9E9-CEAAB7895709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8912-458A-4AF9-872F-228674EFC919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54BD-7869-425E-9EC8-DDBF98592E87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FA5D-F7D3-407A-81EE-A0109AC839F7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0232" y="0"/>
            <a:ext cx="642942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20766-4F25-47C6-98E3-266B8B18D1ED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A98DE-B0C0-4510-8517-23F285C36B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rgbClr val="FFFF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SzPct val="120000"/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2060"/>
        </a:buClr>
        <a:buSzPct val="120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2060"/>
        </a:buClr>
        <a:buSzPct val="12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2060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2060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alclearscience.com/blog/2012/03/first%20person%20in%20scientific%20writing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ubs.acs.org/doi/abs/10.1021/jo00800a036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visibledata.wordpress.com/category/popula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ort-statement.org/" TargetMode="External"/><Relationship Id="rId2" Type="http://schemas.openxmlformats.org/officeDocument/2006/relationships/hyperlink" Target="http://www.ploscollections.org/reportingguideline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terscience.nl/docs/vakken/wo/handouts/methods4.pdf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mparison_of_reference_management_softwar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Week</a:t>
            </a:r>
            <a:r>
              <a:rPr lang="es-MX" dirty="0" smtClean="0"/>
              <a:t> 3. </a:t>
            </a:r>
            <a:r>
              <a:rPr lang="es-MX" dirty="0" err="1" smtClean="0"/>
              <a:t>Writing</a:t>
            </a:r>
            <a:r>
              <a:rPr lang="es-MX" dirty="0" smtClean="0"/>
              <a:t> </a:t>
            </a:r>
            <a:r>
              <a:rPr lang="es-MX" dirty="0" err="1" smtClean="0"/>
              <a:t>Scientific</a:t>
            </a:r>
            <a:r>
              <a:rPr lang="es-MX" dirty="0" smtClean="0"/>
              <a:t> </a:t>
            </a:r>
            <a:r>
              <a:rPr lang="es-MX" dirty="0" err="1" smtClean="0"/>
              <a:t>Literature</a:t>
            </a:r>
            <a:r>
              <a:rPr lang="es-MX" dirty="0" smtClean="0"/>
              <a:t> and </a:t>
            </a:r>
            <a:r>
              <a:rPr lang="es-MX" dirty="0" err="1" smtClean="0"/>
              <a:t>Results</a:t>
            </a:r>
            <a:r>
              <a:rPr lang="es-MX" dirty="0" smtClean="0"/>
              <a:t> </a:t>
            </a:r>
            <a:r>
              <a:rPr lang="es-MX" dirty="0" err="1" smtClean="0"/>
              <a:t>Presentation</a:t>
            </a:r>
            <a:endParaRPr lang="en-GB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err="1" smtClean="0"/>
              <a:t>MSc</a:t>
            </a:r>
            <a:r>
              <a:rPr lang="es-MX" dirty="0" smtClean="0"/>
              <a:t> </a:t>
            </a:r>
            <a:r>
              <a:rPr lang="es-MX" dirty="0" err="1" smtClean="0"/>
              <a:t>Methodology</a:t>
            </a:r>
            <a:r>
              <a:rPr lang="es-MX" dirty="0" smtClean="0"/>
              <a:t> </a:t>
            </a:r>
            <a:r>
              <a:rPr lang="es-MX" dirty="0" err="1" smtClean="0"/>
              <a:t>Seminar</a:t>
            </a:r>
            <a:r>
              <a:rPr lang="es-MX" dirty="0" smtClean="0"/>
              <a:t> I</a:t>
            </a:r>
          </a:p>
          <a:p>
            <a:r>
              <a:rPr lang="es-MX" dirty="0" smtClean="0"/>
              <a:t>Dr. Felipe Orihuela-Espina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Spelling</a:t>
            </a:r>
            <a:endParaRPr lang="es-ES_tradnl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err="1" smtClean="0"/>
              <a:t>There</a:t>
            </a:r>
            <a:r>
              <a:rPr lang="es-ES_tradnl" dirty="0" smtClean="0"/>
              <a:t> </a:t>
            </a:r>
            <a:r>
              <a:rPr lang="es-ES_tradnl" dirty="0" err="1" smtClean="0"/>
              <a:t>exist</a:t>
            </a:r>
            <a:r>
              <a:rPr lang="es-ES_tradnl" dirty="0" smtClean="0"/>
              <a:t> </a:t>
            </a:r>
            <a:r>
              <a:rPr lang="es-ES_tradnl" dirty="0" err="1" smtClean="0"/>
              <a:t>spell-checkers</a:t>
            </a:r>
            <a:r>
              <a:rPr lang="es-ES_tradnl" altLang="ja-JP" dirty="0" smtClean="0"/>
              <a:t> (</a:t>
            </a:r>
            <a:r>
              <a:rPr lang="es-ES_tradnl" altLang="ja-JP" dirty="0" err="1" smtClean="0"/>
              <a:t>ispell</a:t>
            </a:r>
            <a:r>
              <a:rPr lang="es-ES_tradnl" altLang="ja-JP" dirty="0" smtClean="0"/>
              <a:t>, </a:t>
            </a:r>
            <a:r>
              <a:rPr lang="es-ES_tradnl" altLang="ja-JP" dirty="0" err="1" smtClean="0"/>
              <a:t>word</a:t>
            </a:r>
            <a:r>
              <a:rPr lang="es-ES_tradnl" altLang="ja-JP" dirty="0" smtClean="0"/>
              <a:t>,…); use </a:t>
            </a:r>
            <a:r>
              <a:rPr lang="es-ES_tradnl" altLang="ja-JP" dirty="0" err="1" smtClean="0"/>
              <a:t>them</a:t>
            </a:r>
            <a:r>
              <a:rPr lang="es-ES_tradnl" altLang="ja-JP" dirty="0" smtClean="0"/>
              <a:t>!</a:t>
            </a:r>
            <a:endParaRPr lang="es-ES_tradnl" altLang="ja-JP" dirty="0" smtClean="0"/>
          </a:p>
          <a:p>
            <a:pPr lvl="1"/>
            <a:r>
              <a:rPr lang="es-ES_tradnl" altLang="ja-JP" dirty="0" err="1" smtClean="0"/>
              <a:t>But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beware</a:t>
            </a:r>
            <a:r>
              <a:rPr lang="es-ES_tradnl" altLang="ja-JP" dirty="0" smtClean="0"/>
              <a:t>! </a:t>
            </a:r>
            <a:r>
              <a:rPr lang="es-ES_tradnl" altLang="ja-JP" dirty="0" err="1" smtClean="0"/>
              <a:t>They</a:t>
            </a:r>
            <a:r>
              <a:rPr lang="es-ES_tradnl" altLang="ja-JP" dirty="0" smtClean="0"/>
              <a:t> are </a:t>
            </a:r>
            <a:r>
              <a:rPr lang="es-ES_tradnl" altLang="ja-JP" dirty="0" err="1" smtClean="0"/>
              <a:t>not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perfect</a:t>
            </a:r>
            <a:r>
              <a:rPr lang="es-ES_tradnl" altLang="ja-JP" dirty="0" smtClean="0"/>
              <a:t>.</a:t>
            </a:r>
          </a:p>
          <a:p>
            <a:pPr lvl="2"/>
            <a:r>
              <a:rPr lang="es-ES_tradnl" altLang="ja-JP" dirty="0" err="1" smtClean="0"/>
              <a:t>They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may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make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mistakes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when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the</a:t>
            </a:r>
            <a:r>
              <a:rPr lang="es-ES_tradnl" altLang="ja-JP" dirty="0" smtClean="0"/>
              <a:t> mis-</a:t>
            </a:r>
            <a:r>
              <a:rPr lang="es-ES_tradnl" altLang="ja-JP" dirty="0" err="1" smtClean="0"/>
              <a:t>spelled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word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also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exist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e.g.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the</a:t>
            </a:r>
            <a:r>
              <a:rPr lang="es-ES_tradnl" altLang="ja-JP" dirty="0" smtClean="0"/>
              <a:t>/</a:t>
            </a:r>
            <a:r>
              <a:rPr lang="es-ES_tradnl" altLang="ja-JP" dirty="0" err="1" smtClean="0"/>
              <a:t>they</a:t>
            </a:r>
            <a:r>
              <a:rPr lang="es-ES_tradnl" altLang="ja-JP" dirty="0" smtClean="0"/>
              <a:t>, </a:t>
            </a:r>
            <a:r>
              <a:rPr lang="es-ES_tradnl" altLang="ja-JP" dirty="0" err="1" smtClean="0"/>
              <a:t>dear</a:t>
            </a:r>
            <a:r>
              <a:rPr lang="es-ES_tradnl" altLang="ja-JP" dirty="0" smtClean="0"/>
              <a:t>/</a:t>
            </a:r>
            <a:r>
              <a:rPr lang="es-ES_tradnl" altLang="ja-JP" dirty="0" err="1" smtClean="0"/>
              <a:t>deer</a:t>
            </a:r>
            <a:r>
              <a:rPr lang="es-ES_tradnl" altLang="ja-JP" dirty="0" smtClean="0"/>
              <a:t>, </a:t>
            </a:r>
            <a:r>
              <a:rPr lang="es-ES_tradnl" altLang="ja-JP" dirty="0" err="1" smtClean="0"/>
              <a:t>aye</a:t>
            </a:r>
            <a:r>
              <a:rPr lang="es-ES_tradnl" altLang="ja-JP" dirty="0" smtClean="0"/>
              <a:t>/</a:t>
            </a:r>
            <a:r>
              <a:rPr lang="es-ES_tradnl" altLang="ja-JP" dirty="0" err="1" smtClean="0"/>
              <a:t>eye</a:t>
            </a:r>
            <a:r>
              <a:rPr lang="es-ES_tradnl" altLang="ja-JP" dirty="0" smtClean="0"/>
              <a:t>, </a:t>
            </a:r>
            <a:r>
              <a:rPr lang="es-ES_tradnl" altLang="ja-JP" dirty="0" err="1" smtClean="0"/>
              <a:t>morning</a:t>
            </a:r>
            <a:r>
              <a:rPr lang="es-ES_tradnl" altLang="ja-JP" dirty="0" smtClean="0"/>
              <a:t>/</a:t>
            </a:r>
            <a:r>
              <a:rPr lang="es-ES_tradnl" altLang="ja-JP" dirty="0" err="1" smtClean="0"/>
              <a:t>mourning</a:t>
            </a:r>
            <a:endParaRPr lang="es-ES_tradnl" altLang="ja-JP" dirty="0" smtClean="0"/>
          </a:p>
          <a:p>
            <a:pPr lvl="2"/>
            <a:r>
              <a:rPr lang="es-ES_tradnl" altLang="ja-JP" dirty="0" err="1" smtClean="0"/>
              <a:t>Their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vocabulary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may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be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extent</a:t>
            </a:r>
            <a:r>
              <a:rPr lang="es-ES_tradnl" altLang="ja-JP" dirty="0" smtClean="0"/>
              <a:t>, </a:t>
            </a:r>
            <a:r>
              <a:rPr lang="es-ES_tradnl" altLang="ja-JP" dirty="0" err="1" smtClean="0"/>
              <a:t>but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perhaps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not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technical</a:t>
            </a:r>
            <a:endParaRPr lang="es-ES_tradnl" altLang="ja-JP" dirty="0" smtClean="0"/>
          </a:p>
          <a:p>
            <a:pPr lvl="3"/>
            <a:r>
              <a:rPr lang="es-ES_tradnl" altLang="ja-JP" dirty="0" err="1" smtClean="0"/>
              <a:t>They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often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allow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to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create</a:t>
            </a:r>
            <a:r>
              <a:rPr lang="es-ES_tradnl" altLang="ja-JP" dirty="0" smtClean="0"/>
              <a:t> temporal </a:t>
            </a:r>
            <a:r>
              <a:rPr lang="es-ES_tradnl" altLang="ja-JP" dirty="0" err="1" smtClean="0"/>
              <a:t>dictionaries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for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document</a:t>
            </a:r>
            <a:r>
              <a:rPr lang="es-ES_tradnl" altLang="ja-JP" dirty="0" smtClean="0"/>
              <a:t>, </a:t>
            </a:r>
            <a:r>
              <a:rPr lang="es-ES_tradnl" altLang="ja-JP" dirty="0" err="1" smtClean="0"/>
              <a:t>which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may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alleviate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this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issue</a:t>
            </a:r>
            <a:endParaRPr lang="es-ES_tradnl" altLang="ja-JP" dirty="0" smtClean="0"/>
          </a:p>
          <a:p>
            <a:pPr lvl="1"/>
            <a:r>
              <a:rPr lang="es-ES_tradnl" altLang="ja-JP" dirty="0" err="1" smtClean="0"/>
              <a:t>You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may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want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to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review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your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spelling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even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after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an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automatic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spell-checking</a:t>
            </a:r>
            <a:endParaRPr lang="es-ES_tradnl" altLang="ja-JP" dirty="0" smtClean="0"/>
          </a:p>
          <a:p>
            <a:pPr lvl="1"/>
            <a:r>
              <a:rPr lang="es-ES_tradnl" altLang="ja-JP" b="1" dirty="0" smtClean="0">
                <a:solidFill>
                  <a:srgbClr val="FF0000"/>
                </a:solidFill>
              </a:rPr>
              <a:t>DO NOT use </a:t>
            </a:r>
            <a:r>
              <a:rPr lang="es-ES_tradnl" altLang="ja-JP" b="1" dirty="0" err="1" smtClean="0">
                <a:solidFill>
                  <a:srgbClr val="FF0000"/>
                </a:solidFill>
              </a:rPr>
              <a:t>your</a:t>
            </a:r>
            <a:r>
              <a:rPr lang="es-ES_tradnl" altLang="ja-JP" b="1" dirty="0" smtClean="0">
                <a:solidFill>
                  <a:srgbClr val="FF0000"/>
                </a:solidFill>
              </a:rPr>
              <a:t> supervisor </a:t>
            </a:r>
            <a:r>
              <a:rPr lang="es-ES_tradnl" altLang="ja-JP" b="1" dirty="0" err="1" smtClean="0">
                <a:solidFill>
                  <a:srgbClr val="FF0000"/>
                </a:solidFill>
              </a:rPr>
              <a:t>or</a:t>
            </a:r>
            <a:r>
              <a:rPr lang="es-ES_tradnl" altLang="ja-JP" b="1" dirty="0" smtClean="0">
                <a:solidFill>
                  <a:srgbClr val="FF0000"/>
                </a:solidFill>
              </a:rPr>
              <a:t> panel </a:t>
            </a:r>
            <a:r>
              <a:rPr lang="es-ES_tradnl" altLang="ja-JP" b="1" dirty="0" err="1" smtClean="0">
                <a:solidFill>
                  <a:srgbClr val="FF0000"/>
                </a:solidFill>
              </a:rPr>
              <a:t>advisor</a:t>
            </a:r>
            <a:r>
              <a:rPr lang="es-ES_tradnl" altLang="ja-JP" b="1" dirty="0" smtClean="0">
                <a:solidFill>
                  <a:srgbClr val="FF0000"/>
                </a:solidFill>
              </a:rPr>
              <a:t> as </a:t>
            </a:r>
            <a:r>
              <a:rPr lang="es-ES_tradnl" altLang="ja-JP" b="1" dirty="0" err="1" smtClean="0">
                <a:solidFill>
                  <a:srgbClr val="FF0000"/>
                </a:solidFill>
              </a:rPr>
              <a:t>spell</a:t>
            </a:r>
            <a:r>
              <a:rPr lang="es-ES_tradnl" altLang="ja-JP" b="1" dirty="0" smtClean="0">
                <a:solidFill>
                  <a:srgbClr val="FF0000"/>
                </a:solidFill>
              </a:rPr>
              <a:t> </a:t>
            </a:r>
            <a:r>
              <a:rPr lang="es-ES_tradnl" altLang="ja-JP" b="1" dirty="0" err="1" smtClean="0">
                <a:solidFill>
                  <a:srgbClr val="FF0000"/>
                </a:solidFill>
              </a:rPr>
              <a:t>checkers</a:t>
            </a:r>
            <a:endParaRPr lang="es-ES_tradnl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1D23-F531-40DA-8852-E3A9DFE9E24F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BFEF-2E08-493D-AA09-13CDD1905551}" type="slidenum">
              <a:rPr lang="es-ES_tradnl" smtClean="0"/>
              <a:pPr/>
              <a:t>10</a:t>
            </a:fld>
            <a:endParaRPr lang="es-ES_trad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Syntax</a:t>
            </a:r>
            <a:r>
              <a:rPr lang="es-ES_tradnl" dirty="0" smtClean="0"/>
              <a:t> and </a:t>
            </a:r>
            <a:r>
              <a:rPr lang="es-ES_tradnl" dirty="0" err="1" smtClean="0"/>
              <a:t>grammatical</a:t>
            </a:r>
            <a:r>
              <a:rPr lang="es-ES_tradnl" dirty="0" smtClean="0"/>
              <a:t> </a:t>
            </a:r>
            <a:r>
              <a:rPr lang="es-ES_tradnl" dirty="0" err="1" smtClean="0"/>
              <a:t>errors</a:t>
            </a:r>
            <a:endParaRPr lang="es-ES_tradnl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Syntax</a:t>
            </a:r>
            <a:r>
              <a:rPr lang="es-ES_tradnl" dirty="0" smtClean="0"/>
              <a:t> </a:t>
            </a:r>
            <a:r>
              <a:rPr lang="es-ES_tradnl" dirty="0" err="1" smtClean="0"/>
              <a:t>errors</a:t>
            </a:r>
            <a:r>
              <a:rPr lang="es-ES_tradnl" dirty="0" smtClean="0"/>
              <a:t> are more </a:t>
            </a:r>
            <a:r>
              <a:rPr lang="es-ES_tradnl" dirty="0" err="1" smtClean="0"/>
              <a:t>difficult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detect</a:t>
            </a:r>
            <a:r>
              <a:rPr lang="es-ES_tradnl" dirty="0" smtClean="0"/>
              <a:t> </a:t>
            </a:r>
            <a:r>
              <a:rPr lang="es-ES_tradnl" dirty="0" err="1" smtClean="0"/>
              <a:t>than</a:t>
            </a:r>
            <a:r>
              <a:rPr lang="es-ES_tradnl" dirty="0" smtClean="0"/>
              <a:t> lexical </a:t>
            </a:r>
            <a:r>
              <a:rPr lang="es-ES_tradnl" dirty="0" err="1" smtClean="0"/>
              <a:t>errors</a:t>
            </a:r>
            <a:endParaRPr lang="es-ES_tradnl" dirty="0" smtClean="0"/>
          </a:p>
          <a:p>
            <a:r>
              <a:rPr lang="es-ES_tradnl" dirty="0" err="1" smtClean="0"/>
              <a:t>Nevertheless</a:t>
            </a:r>
            <a:r>
              <a:rPr lang="es-ES_tradnl" dirty="0" smtClean="0"/>
              <a:t>, </a:t>
            </a:r>
            <a:r>
              <a:rPr lang="es-ES_tradnl" dirty="0" err="1" smtClean="0"/>
              <a:t>there</a:t>
            </a:r>
            <a:r>
              <a:rPr lang="es-ES_tradnl" dirty="0" smtClean="0"/>
              <a:t> </a:t>
            </a:r>
            <a:r>
              <a:rPr lang="es-ES_tradnl" dirty="0" err="1" smtClean="0"/>
              <a:t>exist</a:t>
            </a:r>
            <a:r>
              <a:rPr lang="es-ES_tradnl" dirty="0" smtClean="0"/>
              <a:t> </a:t>
            </a:r>
            <a:r>
              <a:rPr lang="es-ES_tradnl" dirty="0" err="1" smtClean="0"/>
              <a:t>syntax</a:t>
            </a:r>
            <a:r>
              <a:rPr lang="es-ES_tradnl" dirty="0" smtClean="0"/>
              <a:t> </a:t>
            </a:r>
            <a:r>
              <a:rPr lang="es-ES_tradnl" dirty="0" err="1" smtClean="0"/>
              <a:t>checkers</a:t>
            </a:r>
            <a:r>
              <a:rPr lang="es-ES_tradnl" dirty="0" smtClean="0"/>
              <a:t> </a:t>
            </a:r>
            <a:r>
              <a:rPr lang="es-ES_tradnl" altLang="ja-JP" dirty="0" smtClean="0"/>
              <a:t>(Word)</a:t>
            </a:r>
          </a:p>
          <a:p>
            <a:pPr lvl="1"/>
            <a:r>
              <a:rPr lang="es-ES_tradnl" altLang="ja-JP" dirty="0" err="1" smtClean="0"/>
              <a:t>They</a:t>
            </a:r>
            <a:r>
              <a:rPr lang="es-ES_tradnl" altLang="ja-JP" dirty="0" smtClean="0"/>
              <a:t> are </a:t>
            </a:r>
            <a:r>
              <a:rPr lang="es-ES_tradnl" altLang="ja-JP" dirty="0" err="1" smtClean="0"/>
              <a:t>still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far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from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satisfactory</a:t>
            </a:r>
            <a:endParaRPr lang="es-ES_tradnl" altLang="ja-JP" dirty="0" smtClean="0"/>
          </a:p>
          <a:p>
            <a:pPr lvl="1"/>
            <a:r>
              <a:rPr lang="es-ES_tradnl" altLang="ja-JP" dirty="0" err="1" smtClean="0"/>
              <a:t>People</a:t>
            </a:r>
            <a:r>
              <a:rPr lang="es-ES_tradnl" altLang="ja-JP" dirty="0" smtClean="0"/>
              <a:t> in social </a:t>
            </a:r>
            <a:r>
              <a:rPr lang="es-ES_tradnl" altLang="ja-JP" dirty="0" err="1" smtClean="0"/>
              <a:t>sciences</a:t>
            </a:r>
            <a:r>
              <a:rPr lang="es-ES_tradnl" altLang="ja-JP" dirty="0" smtClean="0"/>
              <a:t> are, more </a:t>
            </a:r>
            <a:r>
              <a:rPr lang="es-ES_tradnl" altLang="ja-JP" dirty="0" err="1" smtClean="0"/>
              <a:t>often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than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not</a:t>
            </a:r>
            <a:r>
              <a:rPr lang="es-ES_tradnl" altLang="ja-JP" dirty="0" smtClean="0"/>
              <a:t>, </a:t>
            </a:r>
            <a:r>
              <a:rPr lang="es-ES_tradnl" altLang="ja-JP" dirty="0" err="1" smtClean="0"/>
              <a:t>better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equiped</a:t>
            </a:r>
            <a:r>
              <a:rPr lang="es-ES_tradnl" altLang="ja-JP" dirty="0" smtClean="0"/>
              <a:t> in </a:t>
            </a:r>
            <a:r>
              <a:rPr lang="es-ES_tradnl" altLang="ja-JP" dirty="0" err="1" smtClean="0"/>
              <a:t>this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regard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than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we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people</a:t>
            </a:r>
            <a:r>
              <a:rPr lang="es-ES_tradnl" altLang="ja-JP" dirty="0" smtClean="0"/>
              <a:t> in </a:t>
            </a:r>
            <a:r>
              <a:rPr lang="es-ES_tradnl" altLang="ja-JP" dirty="0" err="1" smtClean="0"/>
              <a:t>physical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sciences</a:t>
            </a:r>
            <a:r>
              <a:rPr lang="es-ES_tradnl" altLang="ja-JP" dirty="0" smtClean="0"/>
              <a:t>. Ask </a:t>
            </a:r>
            <a:r>
              <a:rPr lang="es-ES_tradnl" altLang="ja-JP" dirty="0" err="1" smtClean="0"/>
              <a:t>them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for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help</a:t>
            </a:r>
            <a:r>
              <a:rPr lang="es-ES_tradnl" altLang="ja-JP" dirty="0" smtClean="0"/>
              <a:t>!</a:t>
            </a:r>
          </a:p>
          <a:p>
            <a:pPr lvl="1"/>
            <a:endParaRPr lang="es-ES_tradn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C94F-6480-42F5-BAAD-CA69F35CD314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D22A-3519-451A-A55E-F3FD2991CDDE}" type="slidenum">
              <a:rPr lang="es-ES_tradnl" smtClean="0"/>
              <a:pPr/>
              <a:t>11</a:t>
            </a:fld>
            <a:endParaRPr lang="es-ES_trad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Semantic</a:t>
            </a:r>
            <a:r>
              <a:rPr lang="es-ES_tradnl" dirty="0" smtClean="0"/>
              <a:t> and </a:t>
            </a:r>
            <a:r>
              <a:rPr lang="es-ES_tradnl" dirty="0" err="1" smtClean="0"/>
              <a:t>Morphology</a:t>
            </a:r>
            <a:endParaRPr lang="es-ES_tradnl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As </a:t>
            </a:r>
            <a:r>
              <a:rPr lang="es-ES_tradnl" dirty="0" err="1" smtClean="0"/>
              <a:t>far</a:t>
            </a:r>
            <a:r>
              <a:rPr lang="es-ES_tradnl" dirty="0" smtClean="0"/>
              <a:t> as I </a:t>
            </a:r>
            <a:r>
              <a:rPr lang="es-ES_tradnl" dirty="0" err="1" smtClean="0"/>
              <a:t>know</a:t>
            </a:r>
            <a:r>
              <a:rPr lang="es-ES_tradnl" dirty="0" smtClean="0"/>
              <a:t>, </a:t>
            </a:r>
            <a:r>
              <a:rPr lang="es-ES_tradnl" dirty="0" err="1" smtClean="0"/>
              <a:t>there</a:t>
            </a:r>
            <a:r>
              <a:rPr lang="es-ES_tradnl" dirty="0" smtClean="0"/>
              <a:t> are no </a:t>
            </a:r>
            <a:r>
              <a:rPr lang="es-ES_tradnl" dirty="0" err="1" smtClean="0"/>
              <a:t>semantic</a:t>
            </a:r>
            <a:r>
              <a:rPr lang="es-ES_tradnl" dirty="0" smtClean="0"/>
              <a:t> </a:t>
            </a:r>
            <a:r>
              <a:rPr lang="es-ES_tradnl" dirty="0" err="1" smtClean="0"/>
              <a:t>nor</a:t>
            </a:r>
            <a:r>
              <a:rPr lang="es-ES_tradnl" dirty="0" smtClean="0"/>
              <a:t> </a:t>
            </a:r>
            <a:r>
              <a:rPr lang="es-ES_tradnl" dirty="0" err="1" smtClean="0"/>
              <a:t>morphological</a:t>
            </a:r>
            <a:r>
              <a:rPr lang="es-ES_tradnl" dirty="0" smtClean="0"/>
              <a:t> </a:t>
            </a:r>
            <a:r>
              <a:rPr lang="es-ES_tradnl" dirty="0" err="1" smtClean="0"/>
              <a:t>checkers</a:t>
            </a:r>
            <a:r>
              <a:rPr lang="es-ES_tradnl" dirty="0" smtClean="0"/>
              <a:t>…</a:t>
            </a:r>
          </a:p>
          <a:p>
            <a:r>
              <a:rPr lang="es-ES_tradnl" dirty="0" smtClean="0"/>
              <a:t>…</a:t>
            </a:r>
            <a:r>
              <a:rPr lang="es-ES_tradnl" dirty="0" err="1" smtClean="0"/>
              <a:t>hence</a:t>
            </a:r>
            <a:r>
              <a:rPr lang="es-ES_tradnl" dirty="0" smtClean="0"/>
              <a:t>,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no </a:t>
            </a:r>
            <a:r>
              <a:rPr lang="es-ES_tradnl" dirty="0" err="1" smtClean="0"/>
              <a:t>choice</a:t>
            </a:r>
            <a:r>
              <a:rPr lang="es-ES_tradnl" dirty="0" smtClean="0"/>
              <a:t> </a:t>
            </a:r>
            <a:r>
              <a:rPr lang="es-ES_tradnl" dirty="0" err="1" smtClean="0"/>
              <a:t>but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read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several</a:t>
            </a:r>
            <a:r>
              <a:rPr lang="es-ES_tradnl" dirty="0" smtClean="0"/>
              <a:t> times</a:t>
            </a:r>
          </a:p>
          <a:p>
            <a:pPr lvl="1"/>
            <a:r>
              <a:rPr lang="es-ES_tradnl" dirty="0" smtClean="0"/>
              <a:t>…and </a:t>
            </a:r>
            <a:r>
              <a:rPr lang="es-ES_tradnl" dirty="0" err="1" smtClean="0"/>
              <a:t>while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are at </a:t>
            </a:r>
            <a:r>
              <a:rPr lang="es-ES_tradnl" dirty="0" err="1" smtClean="0"/>
              <a:t>it</a:t>
            </a:r>
            <a:r>
              <a:rPr lang="es-ES_tradnl" dirty="0" smtClean="0"/>
              <a:t>; </a:t>
            </a:r>
            <a:r>
              <a:rPr lang="es-ES_tradnl" dirty="0" err="1" smtClean="0"/>
              <a:t>further</a:t>
            </a:r>
            <a:r>
              <a:rPr lang="es-ES_tradnl" dirty="0" smtClean="0"/>
              <a:t> </a:t>
            </a:r>
            <a:r>
              <a:rPr lang="es-ES_tradnl" dirty="0" err="1" smtClean="0"/>
              <a:t>check</a:t>
            </a:r>
            <a:r>
              <a:rPr lang="es-ES_tradnl" dirty="0" smtClean="0"/>
              <a:t> </a:t>
            </a:r>
            <a:r>
              <a:rPr lang="es-ES_tradnl" dirty="0" err="1" smtClean="0"/>
              <a:t>spelling</a:t>
            </a:r>
            <a:r>
              <a:rPr lang="es-ES_tradnl" dirty="0" smtClean="0"/>
              <a:t> and </a:t>
            </a:r>
            <a:r>
              <a:rPr lang="es-ES_tradnl" dirty="0" err="1" smtClean="0"/>
              <a:t>syntax</a:t>
            </a:r>
            <a:r>
              <a:rPr lang="es-ES_tradnl" dirty="0" smtClean="0"/>
              <a:t> </a:t>
            </a:r>
            <a:r>
              <a:rPr lang="es-ES_tradnl" dirty="0" err="1" smtClean="0"/>
              <a:t>yet</a:t>
            </a:r>
            <a:r>
              <a:rPr lang="es-ES_tradnl" dirty="0" smtClean="0"/>
              <a:t> once more</a:t>
            </a:r>
          </a:p>
          <a:p>
            <a:r>
              <a:rPr lang="es-ES_tradnl" altLang="ja-JP" dirty="0" err="1" smtClean="0"/>
              <a:t>Depending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on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language</a:t>
            </a:r>
            <a:r>
              <a:rPr lang="es-ES_tradnl" altLang="ja-JP" dirty="0" smtClean="0"/>
              <a:t>, </a:t>
            </a:r>
            <a:r>
              <a:rPr lang="es-ES_tradnl" altLang="ja-JP" dirty="0" err="1" smtClean="0"/>
              <a:t>redundancy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should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be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discouraged</a:t>
            </a:r>
            <a:endParaRPr lang="es-ES_tradnl" altLang="ja-JP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079A-98D9-4BEB-9B08-352C7F5C111B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80D1-4EAD-494F-89F4-06A1917FB351}" type="slidenum">
              <a:rPr lang="es-ES_tradnl" smtClean="0"/>
              <a:pPr/>
              <a:t>12</a:t>
            </a:fld>
            <a:endParaRPr lang="es-ES_trad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First</a:t>
            </a:r>
            <a:r>
              <a:rPr lang="es-ES_tradnl" dirty="0" smtClean="0"/>
              <a:t> </a:t>
            </a:r>
            <a:r>
              <a:rPr lang="es-ES_tradnl" dirty="0" err="1" smtClean="0"/>
              <a:t>person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err="1" smtClean="0"/>
              <a:t>Although</a:t>
            </a:r>
            <a:r>
              <a:rPr lang="es-ES_tradnl" dirty="0" smtClean="0"/>
              <a:t> </a:t>
            </a:r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person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r>
              <a:rPr lang="es-ES_tradnl" dirty="0" smtClean="0"/>
              <a:t> </a:t>
            </a:r>
            <a:r>
              <a:rPr lang="es-ES_tradnl" dirty="0" err="1" smtClean="0"/>
              <a:t>should</a:t>
            </a:r>
            <a:r>
              <a:rPr lang="es-ES_tradnl" dirty="0" smtClean="0"/>
              <a:t> </a:t>
            </a:r>
            <a:r>
              <a:rPr lang="es-ES_tradnl" dirty="0" err="1" smtClean="0"/>
              <a:t>be</a:t>
            </a:r>
            <a:r>
              <a:rPr lang="es-ES_tradnl" dirty="0" smtClean="0"/>
              <a:t> </a:t>
            </a:r>
            <a:r>
              <a:rPr lang="es-ES_tradnl" dirty="0" err="1" smtClean="0"/>
              <a:t>favoured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description</a:t>
            </a:r>
            <a:r>
              <a:rPr lang="es-ES_tradnl" dirty="0" smtClean="0"/>
              <a:t> of </a:t>
            </a:r>
            <a:r>
              <a:rPr lang="es-ES_tradnl" dirty="0" err="1" smtClean="0"/>
              <a:t>facts</a:t>
            </a:r>
            <a:r>
              <a:rPr lang="es-ES_tradnl" dirty="0" smtClean="0"/>
              <a:t>…</a:t>
            </a:r>
          </a:p>
          <a:p>
            <a:pPr lvl="1"/>
            <a:r>
              <a:rPr lang="es-ES_tradnl" dirty="0" err="1" smtClean="0"/>
              <a:t>Example</a:t>
            </a:r>
            <a:r>
              <a:rPr lang="es-ES_tradnl" dirty="0" smtClean="0"/>
              <a:t>:</a:t>
            </a:r>
          </a:p>
          <a:p>
            <a:pPr lvl="2"/>
            <a:r>
              <a:rPr lang="es-ES_tradnl" dirty="0" smtClean="0"/>
              <a:t>“</a:t>
            </a:r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found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…” – </a:t>
            </a:r>
            <a:r>
              <a:rPr lang="es-ES_tradnl" dirty="0" err="1" smtClean="0"/>
              <a:t>First</a:t>
            </a:r>
            <a:r>
              <a:rPr lang="es-ES_tradnl" dirty="0" smtClean="0"/>
              <a:t> </a:t>
            </a:r>
            <a:r>
              <a:rPr lang="es-ES_tradnl" dirty="0" err="1" smtClean="0"/>
              <a:t>person</a:t>
            </a:r>
            <a:endParaRPr lang="es-ES_tradnl" dirty="0" smtClean="0"/>
          </a:p>
          <a:p>
            <a:pPr lvl="2"/>
            <a:r>
              <a:rPr lang="es-ES_tradnl" dirty="0" smtClean="0"/>
              <a:t>“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was</a:t>
            </a:r>
            <a:r>
              <a:rPr lang="es-ES_tradnl" dirty="0" smtClean="0"/>
              <a:t> </a:t>
            </a:r>
            <a:r>
              <a:rPr lang="es-ES_tradnl" dirty="0" err="1" smtClean="0"/>
              <a:t>found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…” – </a:t>
            </a:r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person</a:t>
            </a:r>
            <a:endParaRPr lang="es-ES_tradnl" dirty="0" smtClean="0"/>
          </a:p>
          <a:p>
            <a:pPr lvl="2"/>
            <a:endParaRPr lang="es-ES_tradnl" dirty="0" smtClean="0"/>
          </a:p>
          <a:p>
            <a:r>
              <a:rPr lang="es-ES_tradnl" dirty="0" smtClean="0"/>
              <a:t>…</a:t>
            </a:r>
            <a:r>
              <a:rPr lang="es-ES_tradnl" dirty="0" err="1" smtClean="0"/>
              <a:t>first</a:t>
            </a:r>
            <a:r>
              <a:rPr lang="es-ES_tradnl" dirty="0" smtClean="0"/>
              <a:t> </a:t>
            </a:r>
            <a:r>
              <a:rPr lang="es-ES_tradnl" dirty="0" err="1" smtClean="0"/>
              <a:t>person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welcomed</a:t>
            </a:r>
            <a:r>
              <a:rPr lang="es-ES_tradnl" dirty="0" smtClean="0"/>
              <a:t> (and at times </a:t>
            </a:r>
            <a:r>
              <a:rPr lang="es-ES_tradnl" dirty="0" err="1" smtClean="0"/>
              <a:t>encouraged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journals</a:t>
            </a:r>
            <a:r>
              <a:rPr lang="es-ES_tradnl" dirty="0" smtClean="0"/>
              <a:t>) </a:t>
            </a:r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speaking</a:t>
            </a:r>
            <a:r>
              <a:rPr lang="es-ES_tradnl" dirty="0" smtClean="0"/>
              <a:t> of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own</a:t>
            </a:r>
            <a:r>
              <a:rPr lang="es-ES_tradnl" dirty="0" smtClean="0"/>
              <a:t> </a:t>
            </a:r>
            <a:r>
              <a:rPr lang="es-ES_tradnl" dirty="0" err="1" smtClean="0"/>
              <a:t>experiments</a:t>
            </a:r>
            <a:endParaRPr lang="es-ES_tradnl" dirty="0" smtClean="0"/>
          </a:p>
          <a:p>
            <a:endParaRPr lang="es-ES_tradnl" dirty="0" smtClean="0"/>
          </a:p>
          <a:p>
            <a:pPr marL="342900" lvl="1" indent="-342900"/>
            <a:r>
              <a:rPr lang="es-ES_tradnl" dirty="0" smtClean="0"/>
              <a:t>A informal </a:t>
            </a:r>
            <a:r>
              <a:rPr lang="es-ES_tradnl" dirty="0" err="1" smtClean="0"/>
              <a:t>but</a:t>
            </a:r>
            <a:r>
              <a:rPr lang="es-ES_tradnl" dirty="0" smtClean="0"/>
              <a:t> </a:t>
            </a:r>
            <a:r>
              <a:rPr lang="es-ES_tradnl" dirty="0" err="1" smtClean="0"/>
              <a:t>nice</a:t>
            </a:r>
            <a:r>
              <a:rPr lang="es-ES_tradnl" dirty="0" smtClean="0"/>
              <a:t> </a:t>
            </a:r>
            <a:r>
              <a:rPr lang="es-ES_tradnl" dirty="0" err="1" smtClean="0"/>
              <a:t>advice</a:t>
            </a:r>
            <a:r>
              <a:rPr lang="es-ES_tradnl" dirty="0" smtClean="0"/>
              <a:t>:</a:t>
            </a:r>
          </a:p>
          <a:p>
            <a:pPr marL="742950" lvl="2" indent="-342900"/>
            <a:r>
              <a:rPr lang="es-ES_tradnl" dirty="0" smtClean="0">
                <a:hlinkClick r:id="rId2"/>
              </a:rPr>
              <a:t>http</a:t>
            </a:r>
            <a:r>
              <a:rPr lang="es-ES_tradnl" dirty="0" smtClean="0">
                <a:hlinkClick r:id="rId2"/>
              </a:rPr>
              <a:t>://www.realclearscience.com/blog/2012/03/first%20person%20in%20scientific%20writing.html</a:t>
            </a:r>
            <a:endParaRPr lang="es-ES_tradnl" dirty="0" smtClean="0"/>
          </a:p>
          <a:p>
            <a:pPr>
              <a:buNone/>
            </a:pPr>
            <a:endParaRPr lang="es-ES_tradnl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ED11-6988-44ED-BD21-3323BEC3C347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0D17-39FE-42A1-9E01-6314F168464D}" type="slidenum">
              <a:rPr lang="es-ES_tradnl" smtClean="0"/>
              <a:pPr/>
              <a:t>13</a:t>
            </a:fld>
            <a:endParaRPr lang="es-ES_tradn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Connotation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verbs</a:t>
            </a:r>
            <a:endParaRPr lang="es-ES_tradnl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Verbs</a:t>
            </a:r>
            <a:r>
              <a:rPr lang="es-ES_tradnl" dirty="0" smtClean="0"/>
              <a:t> </a:t>
            </a:r>
            <a:r>
              <a:rPr lang="es-ES_tradnl" dirty="0" err="1" smtClean="0"/>
              <a:t>often</a:t>
            </a:r>
            <a:r>
              <a:rPr lang="es-ES_tradnl" dirty="0" smtClean="0"/>
              <a:t> has </a:t>
            </a:r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 smtClean="0"/>
              <a:t>associated</a:t>
            </a:r>
            <a:r>
              <a:rPr lang="es-ES_tradnl" dirty="0" smtClean="0"/>
              <a:t> </a:t>
            </a:r>
            <a:r>
              <a:rPr lang="es-ES_tradnl" dirty="0" err="1" smtClean="0"/>
              <a:t>connotation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intensity</a:t>
            </a:r>
            <a:r>
              <a:rPr lang="es-ES_tradnl" dirty="0" smtClean="0"/>
              <a:t>. </a:t>
            </a:r>
            <a:r>
              <a:rPr lang="es-ES_tradnl" dirty="0" err="1" smtClean="0"/>
              <a:t>Aim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use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most</a:t>
            </a:r>
            <a:r>
              <a:rPr lang="es-ES_tradnl" dirty="0" smtClean="0"/>
              <a:t> </a:t>
            </a:r>
            <a:r>
              <a:rPr lang="es-ES_tradnl" dirty="0" err="1" smtClean="0"/>
              <a:t>appropriate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occasion</a:t>
            </a:r>
            <a:r>
              <a:rPr lang="es-ES_tradnl" altLang="ja-JP" dirty="0" smtClean="0"/>
              <a:t>.</a:t>
            </a:r>
          </a:p>
          <a:p>
            <a:pPr lvl="1"/>
            <a:r>
              <a:rPr lang="es-ES_tradnl" dirty="0" err="1" smtClean="0"/>
              <a:t>Example</a:t>
            </a:r>
            <a:r>
              <a:rPr lang="es-ES_tradnl" dirty="0" smtClean="0"/>
              <a:t>:</a:t>
            </a:r>
          </a:p>
          <a:p>
            <a:pPr lvl="2"/>
            <a:r>
              <a:rPr lang="es-ES_tradnl" dirty="0" err="1" smtClean="0"/>
              <a:t>Demonstr</a:t>
            </a:r>
            <a:r>
              <a:rPr lang="es-ES_tradnl" altLang="ja-JP" dirty="0" err="1" smtClean="0"/>
              <a:t>ate</a:t>
            </a:r>
            <a:r>
              <a:rPr lang="es-ES_tradnl" altLang="ja-JP" dirty="0" smtClean="0"/>
              <a:t>/</a:t>
            </a:r>
            <a:r>
              <a:rPr lang="es-ES_tradnl" altLang="ja-JP" dirty="0" err="1" smtClean="0"/>
              <a:t>Prove</a:t>
            </a:r>
            <a:r>
              <a:rPr lang="es-ES_tradnl" altLang="ja-JP" dirty="0" smtClean="0"/>
              <a:t>/</a:t>
            </a:r>
            <a:r>
              <a:rPr lang="es-ES_tradnl" altLang="ja-JP" dirty="0" err="1" smtClean="0"/>
              <a:t>Evince</a:t>
            </a:r>
            <a:endParaRPr lang="es-ES_tradnl" altLang="ja-JP" dirty="0" smtClean="0"/>
          </a:p>
          <a:p>
            <a:pPr lvl="2"/>
            <a:r>
              <a:rPr lang="es-ES_tradnl" altLang="ja-JP" dirty="0" err="1" smtClean="0"/>
              <a:t>Indicate</a:t>
            </a:r>
            <a:r>
              <a:rPr lang="es-ES_tradnl" altLang="ja-JP" dirty="0" smtClean="0"/>
              <a:t>/</a:t>
            </a:r>
            <a:r>
              <a:rPr lang="es-ES_tradnl" altLang="ja-JP" dirty="0" err="1" smtClean="0"/>
              <a:t>Establish</a:t>
            </a:r>
            <a:r>
              <a:rPr lang="es-ES_tradnl" altLang="ja-JP" dirty="0" smtClean="0"/>
              <a:t>/</a:t>
            </a:r>
            <a:r>
              <a:rPr lang="es-ES_tradnl" altLang="ja-JP" dirty="0" err="1" smtClean="0"/>
              <a:t>Evidence</a:t>
            </a:r>
            <a:endParaRPr lang="es-ES_tradnl" altLang="ja-JP" dirty="0" smtClean="0"/>
          </a:p>
          <a:p>
            <a:pPr lvl="2"/>
            <a:r>
              <a:rPr lang="es-ES_tradnl" dirty="0" err="1" smtClean="0"/>
              <a:t>Suggest</a:t>
            </a:r>
            <a:r>
              <a:rPr lang="es-ES_tradnl" dirty="0" smtClean="0"/>
              <a:t>/</a:t>
            </a:r>
            <a:r>
              <a:rPr lang="es-ES_tradnl" dirty="0" err="1" smtClean="0"/>
              <a:t>Insinuate</a:t>
            </a:r>
            <a:r>
              <a:rPr lang="es-ES_tradnl" dirty="0" smtClean="0"/>
              <a:t>/</a:t>
            </a:r>
            <a:r>
              <a:rPr lang="es-ES_tradnl" dirty="0" err="1" smtClean="0"/>
              <a:t>Hint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intensity</a:t>
            </a:r>
            <a:r>
              <a:rPr lang="es-ES_tradnl" dirty="0" smtClean="0"/>
              <a:t> of </a:t>
            </a:r>
            <a:r>
              <a:rPr lang="es-ES_tradnl" dirty="0" err="1" smtClean="0"/>
              <a:t>verbs</a:t>
            </a:r>
            <a:r>
              <a:rPr lang="es-ES_tradnl" dirty="0" smtClean="0"/>
              <a:t> </a:t>
            </a:r>
            <a:r>
              <a:rPr lang="es-ES_tradnl" dirty="0" err="1" smtClean="0"/>
              <a:t>often</a:t>
            </a:r>
            <a:r>
              <a:rPr lang="es-ES_tradnl" dirty="0" smtClean="0"/>
              <a:t> </a:t>
            </a:r>
            <a:r>
              <a:rPr lang="es-ES_tradnl" dirty="0" err="1" smtClean="0"/>
              <a:t>demand</a:t>
            </a:r>
            <a:r>
              <a:rPr lang="es-ES_tradnl" dirty="0" smtClean="0"/>
              <a:t> a </a:t>
            </a:r>
            <a:r>
              <a:rPr lang="es-ES_tradnl" dirty="0" err="1" smtClean="0"/>
              <a:t>deep</a:t>
            </a:r>
            <a:r>
              <a:rPr lang="es-ES_tradnl" dirty="0" smtClean="0"/>
              <a:t> </a:t>
            </a:r>
            <a:r>
              <a:rPr lang="es-ES_tradnl" dirty="0" err="1" smtClean="0"/>
              <a:t>knowledge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language</a:t>
            </a:r>
            <a:r>
              <a:rPr lang="es-ES_tradnl" dirty="0" smtClean="0"/>
              <a:t> </a:t>
            </a:r>
            <a:r>
              <a:rPr lang="es-ES_tradnl" dirty="0" err="1" smtClean="0"/>
              <a:t>usage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30DC-D835-453B-8CAF-C5D6336DA7A6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0890D-CE04-4D4E-95F6-8497AE632028}" type="slidenum">
              <a:rPr lang="es-ES_tradnl" smtClean="0"/>
              <a:pPr/>
              <a:t>14</a:t>
            </a:fld>
            <a:endParaRPr lang="es-ES_tradnl"/>
          </a:p>
        </p:txBody>
      </p:sp>
      <p:grpSp>
        <p:nvGrpSpPr>
          <p:cNvPr id="2" name="15 Grupo"/>
          <p:cNvGrpSpPr/>
          <p:nvPr/>
        </p:nvGrpSpPr>
        <p:grpSpPr>
          <a:xfrm>
            <a:off x="799512" y="3133328"/>
            <a:ext cx="489465" cy="1447800"/>
            <a:chOff x="799512" y="3133328"/>
            <a:chExt cx="489465" cy="1447800"/>
          </a:xfrm>
        </p:grpSpPr>
        <p:sp>
          <p:nvSpPr>
            <p:cNvPr id="15364" name="Line 4"/>
            <p:cNvSpPr>
              <a:spLocks noChangeShapeType="1"/>
            </p:cNvSpPr>
            <p:nvPr/>
          </p:nvSpPr>
          <p:spPr bwMode="auto">
            <a:xfrm flipV="1">
              <a:off x="1288977" y="3285728"/>
              <a:ext cx="0" cy="9144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 rot="16200000">
              <a:off x="485387" y="3693200"/>
              <a:ext cx="9975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dirty="0" err="1" smtClean="0"/>
                <a:t>Intensity</a:t>
              </a:r>
              <a:endParaRPr lang="es-ES_tradnl" b="0" dirty="0"/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907977" y="4123928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b="0"/>
                <a:t>-</a:t>
              </a: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831777" y="3133328"/>
              <a:ext cx="361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b="0"/>
                <a:t>+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Length</a:t>
            </a:r>
            <a:r>
              <a:rPr lang="es-ES_tradnl" dirty="0" smtClean="0"/>
              <a:t> of </a:t>
            </a:r>
            <a:r>
              <a:rPr lang="es-ES_tradnl" dirty="0" err="1" smtClean="0"/>
              <a:t>statements</a:t>
            </a:r>
            <a:endParaRPr lang="es-ES_tradnl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are a </a:t>
            </a:r>
            <a:r>
              <a:rPr lang="es-ES_tradnl" dirty="0" err="1" smtClean="0"/>
              <a:t>novice</a:t>
            </a:r>
            <a:r>
              <a:rPr lang="es-ES_tradnl" dirty="0" smtClean="0"/>
              <a:t> </a:t>
            </a:r>
            <a:r>
              <a:rPr lang="es-ES_tradnl" dirty="0" err="1" smtClean="0"/>
              <a:t>writer</a:t>
            </a:r>
            <a:r>
              <a:rPr lang="es-ES_tradnl" dirty="0" smtClean="0"/>
              <a:t>, try </a:t>
            </a:r>
            <a:r>
              <a:rPr lang="es-ES_tradnl" dirty="0" err="1" smtClean="0"/>
              <a:t>to</a:t>
            </a:r>
            <a:r>
              <a:rPr lang="es-ES_tradnl" dirty="0" smtClean="0"/>
              <a:t> reduce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length</a:t>
            </a:r>
            <a:r>
              <a:rPr lang="es-ES_tradnl" dirty="0" smtClean="0"/>
              <a:t> of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sentences</a:t>
            </a:r>
            <a:endParaRPr lang="es-ES_tradnl" dirty="0" smtClean="0"/>
          </a:p>
          <a:p>
            <a:pPr lvl="1"/>
            <a:r>
              <a:rPr lang="es-ES_tradnl" dirty="0" smtClean="0"/>
              <a:t>Rule of </a:t>
            </a:r>
            <a:r>
              <a:rPr lang="es-ES_tradnl" dirty="0" err="1" smtClean="0"/>
              <a:t>thumb</a:t>
            </a:r>
            <a:r>
              <a:rPr lang="es-ES_tradnl" dirty="0" smtClean="0"/>
              <a:t>: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sentence</a:t>
            </a:r>
            <a:r>
              <a:rPr lang="es-ES_tradnl" dirty="0" smtClean="0"/>
              <a:t> </a:t>
            </a:r>
            <a:r>
              <a:rPr lang="es-ES_tradnl" dirty="0" err="1" smtClean="0"/>
              <a:t>shouldn’t</a:t>
            </a:r>
            <a:r>
              <a:rPr lang="es-ES_tradnl" dirty="0" smtClean="0"/>
              <a:t> </a:t>
            </a:r>
            <a:r>
              <a:rPr lang="es-ES_tradnl" dirty="0" err="1" smtClean="0"/>
              <a:t>span</a:t>
            </a:r>
            <a:r>
              <a:rPr lang="es-ES_tradnl" dirty="0" smtClean="0"/>
              <a:t> </a:t>
            </a:r>
            <a:r>
              <a:rPr lang="es-ES_tradnl" dirty="0" err="1" smtClean="0"/>
              <a:t>beyond</a:t>
            </a:r>
            <a:r>
              <a:rPr lang="es-ES_tradnl" dirty="0" smtClean="0"/>
              <a:t> 2/3 </a:t>
            </a:r>
            <a:r>
              <a:rPr lang="es-ES_tradnl" dirty="0" err="1" smtClean="0"/>
              <a:t>lines</a:t>
            </a:r>
            <a:r>
              <a:rPr lang="es-ES_tradnl" dirty="0" smtClean="0"/>
              <a:t> </a:t>
            </a:r>
          </a:p>
          <a:p>
            <a:endParaRPr lang="es-ES_tradnl" dirty="0" smtClean="0"/>
          </a:p>
          <a:p>
            <a:r>
              <a:rPr lang="es-ES_tradnl" dirty="0" err="1" smtClean="0"/>
              <a:t>Longer</a:t>
            </a:r>
            <a:r>
              <a:rPr lang="es-ES_tradnl" dirty="0" smtClean="0"/>
              <a:t> </a:t>
            </a:r>
            <a:r>
              <a:rPr lang="es-ES_tradnl" dirty="0" err="1" smtClean="0"/>
              <a:t>sentences</a:t>
            </a:r>
            <a:r>
              <a:rPr lang="es-ES_tradnl" dirty="0" smtClean="0"/>
              <a:t> </a:t>
            </a:r>
            <a:r>
              <a:rPr lang="es-ES_tradnl" dirty="0" err="1" smtClean="0"/>
              <a:t>often</a:t>
            </a:r>
            <a:r>
              <a:rPr lang="es-ES_tradnl" dirty="0" smtClean="0"/>
              <a:t> lead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complex</a:t>
            </a:r>
            <a:r>
              <a:rPr lang="es-ES_tradnl" dirty="0" smtClean="0"/>
              <a:t> </a:t>
            </a:r>
            <a:r>
              <a:rPr lang="es-ES_tradnl" dirty="0" err="1" smtClean="0"/>
              <a:t>meanings</a:t>
            </a:r>
            <a:r>
              <a:rPr lang="es-ES_tradnl" dirty="0" smtClean="0"/>
              <a:t> and </a:t>
            </a:r>
            <a:r>
              <a:rPr lang="es-ES_tradnl" dirty="0" err="1" smtClean="0"/>
              <a:t>make</a:t>
            </a:r>
            <a:r>
              <a:rPr lang="es-ES_tradnl" dirty="0" smtClean="0"/>
              <a:t> </a:t>
            </a:r>
            <a:r>
              <a:rPr lang="es-ES_tradnl" dirty="0" err="1" smtClean="0"/>
              <a:t>reading</a:t>
            </a:r>
            <a:r>
              <a:rPr lang="es-ES_tradnl" dirty="0" smtClean="0"/>
              <a:t> </a:t>
            </a:r>
            <a:r>
              <a:rPr lang="es-ES_tradnl" dirty="0" err="1" smtClean="0"/>
              <a:t>difficult</a:t>
            </a:r>
            <a:r>
              <a:rPr lang="es-ES_tradnl" dirty="0" smtClean="0"/>
              <a:t>.</a:t>
            </a:r>
          </a:p>
          <a:p>
            <a:pPr lvl="1"/>
            <a:r>
              <a:rPr lang="es-ES_tradnl" altLang="ja-JP" dirty="0" smtClean="0"/>
              <a:t>…</a:t>
            </a:r>
            <a:r>
              <a:rPr lang="es-ES_tradnl" altLang="ja-JP" dirty="0" err="1" smtClean="0"/>
              <a:t>especially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if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you</a:t>
            </a:r>
            <a:r>
              <a:rPr lang="es-ES_tradnl" altLang="ja-JP" dirty="0" smtClean="0"/>
              <a:t> are </a:t>
            </a:r>
            <a:r>
              <a:rPr lang="es-ES_tradnl" altLang="ja-JP" dirty="0" err="1" smtClean="0"/>
              <a:t>not</a:t>
            </a:r>
            <a:r>
              <a:rPr lang="es-ES_tradnl" altLang="ja-JP" dirty="0" smtClean="0"/>
              <a:t> Shakespeare </a:t>
            </a:r>
            <a:r>
              <a:rPr lang="es-ES_tradnl" altLang="ja-JP" dirty="0" err="1" smtClean="0"/>
              <a:t>or</a:t>
            </a:r>
            <a:r>
              <a:rPr lang="es-ES_tradnl" altLang="ja-JP" dirty="0" smtClean="0"/>
              <a:t> Cervantes… 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E6DE-A139-4CAC-8EF8-BB96E1894926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7DBB-CBB0-4BBB-B0C1-5ABF3402F7EB}" type="slidenum">
              <a:rPr lang="es-ES_tradnl" smtClean="0"/>
              <a:pPr/>
              <a:t>15</a:t>
            </a:fld>
            <a:endParaRPr lang="es-ES_trad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J</a:t>
            </a:r>
            <a:r>
              <a:rPr lang="es-ES_tradnl" dirty="0" err="1" smtClean="0"/>
              <a:t>argon</a:t>
            </a:r>
            <a:endParaRPr lang="es-ES_tradnl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Technical</a:t>
            </a:r>
            <a:r>
              <a:rPr lang="es-ES_tradnl" dirty="0" smtClean="0"/>
              <a:t> </a:t>
            </a:r>
            <a:r>
              <a:rPr lang="es-ES_tradnl" dirty="0" err="1" smtClean="0"/>
              <a:t>terms</a:t>
            </a:r>
            <a:r>
              <a:rPr lang="es-ES_tradnl" dirty="0" smtClean="0"/>
              <a:t> </a:t>
            </a:r>
            <a:r>
              <a:rPr lang="es-ES_tradnl" dirty="0" err="1" smtClean="0"/>
              <a:t>i.e.</a:t>
            </a:r>
            <a:r>
              <a:rPr lang="es-ES_tradnl" dirty="0" smtClean="0"/>
              <a:t> </a:t>
            </a:r>
            <a:r>
              <a:rPr lang="es-ES_tradnl" dirty="0" err="1" smtClean="0"/>
              <a:t>jargon</a:t>
            </a:r>
            <a:r>
              <a:rPr lang="es-ES_tradnl" dirty="0" smtClean="0"/>
              <a:t>, </a:t>
            </a:r>
            <a:r>
              <a:rPr lang="es-ES_tradnl" dirty="0" err="1" smtClean="0"/>
              <a:t>often</a:t>
            </a:r>
            <a:r>
              <a:rPr lang="es-ES_tradnl" dirty="0" smtClean="0"/>
              <a:t> has </a:t>
            </a:r>
            <a:r>
              <a:rPr lang="es-ES_tradnl" dirty="0" err="1" smtClean="0"/>
              <a:t>very</a:t>
            </a:r>
            <a:r>
              <a:rPr lang="es-ES_tradnl" dirty="0" smtClean="0"/>
              <a:t> precise </a:t>
            </a:r>
            <a:r>
              <a:rPr lang="es-ES_tradnl" dirty="0" err="1" smtClean="0"/>
              <a:t>meaning</a:t>
            </a:r>
            <a:r>
              <a:rPr lang="es-ES_tradnl" dirty="0" smtClean="0"/>
              <a:t> in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field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Use </a:t>
            </a:r>
            <a:r>
              <a:rPr lang="es-ES_tradnl" dirty="0" err="1" smtClean="0"/>
              <a:t>technical</a:t>
            </a:r>
            <a:r>
              <a:rPr lang="es-ES_tradnl" dirty="0" smtClean="0"/>
              <a:t> </a:t>
            </a:r>
            <a:r>
              <a:rPr lang="es-ES_tradnl" dirty="0" err="1" smtClean="0"/>
              <a:t>terms</a:t>
            </a:r>
            <a:r>
              <a:rPr lang="es-ES_tradnl" dirty="0" smtClean="0"/>
              <a:t> </a:t>
            </a:r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necessary</a:t>
            </a:r>
            <a:endParaRPr lang="es-ES_tradnl" dirty="0" smtClean="0"/>
          </a:p>
          <a:p>
            <a:pPr lvl="1"/>
            <a:r>
              <a:rPr lang="es-ES_tradnl" altLang="ja-JP" dirty="0" err="1" smtClean="0"/>
              <a:t>They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confirmed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that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you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know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about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what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you</a:t>
            </a:r>
            <a:r>
              <a:rPr lang="es-ES_tradnl" altLang="ja-JP" dirty="0" smtClean="0"/>
              <a:t> are </a:t>
            </a:r>
            <a:r>
              <a:rPr lang="es-ES_tradnl" altLang="ja-JP" dirty="0" err="1" smtClean="0"/>
              <a:t>talking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about</a:t>
            </a:r>
            <a:r>
              <a:rPr lang="es-ES_tradnl" altLang="ja-JP" dirty="0" smtClean="0"/>
              <a:t>…</a:t>
            </a:r>
          </a:p>
          <a:p>
            <a:pPr lvl="1"/>
            <a:r>
              <a:rPr lang="es-ES_tradnl" altLang="ja-JP" dirty="0" smtClean="0"/>
              <a:t>…</a:t>
            </a:r>
            <a:r>
              <a:rPr lang="es-ES_tradnl" altLang="ja-JP" dirty="0" err="1" smtClean="0"/>
              <a:t>but</a:t>
            </a:r>
            <a:r>
              <a:rPr lang="es-ES_tradnl" altLang="ja-JP" dirty="0" smtClean="0"/>
              <a:t> do </a:t>
            </a:r>
            <a:r>
              <a:rPr lang="es-ES_tradnl" altLang="ja-JP" dirty="0" err="1" smtClean="0"/>
              <a:t>not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overuse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them</a:t>
            </a:r>
            <a:r>
              <a:rPr lang="es-ES_tradnl" altLang="ja-JP" dirty="0" smtClean="0"/>
              <a:t>, as </a:t>
            </a:r>
            <a:r>
              <a:rPr lang="es-ES_tradnl" altLang="ja-JP" dirty="0" err="1" smtClean="0"/>
              <a:t>they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may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difficult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reading</a:t>
            </a:r>
            <a:endParaRPr lang="es-ES_tradnl" altLang="ja-JP" dirty="0" smtClean="0"/>
          </a:p>
          <a:p>
            <a:pPr lvl="2"/>
            <a:r>
              <a:rPr lang="es-ES_tradnl" altLang="ja-JP" dirty="0" smtClean="0"/>
              <a:t>…</a:t>
            </a:r>
            <a:r>
              <a:rPr lang="es-ES_tradnl" altLang="ja-JP" dirty="0" err="1" smtClean="0"/>
              <a:t>they</a:t>
            </a:r>
            <a:r>
              <a:rPr lang="es-ES_tradnl" altLang="ja-JP" dirty="0" smtClean="0"/>
              <a:t> are NOT </a:t>
            </a:r>
            <a:r>
              <a:rPr lang="es-ES_tradnl" altLang="ja-JP" dirty="0" err="1" smtClean="0"/>
              <a:t>for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showing</a:t>
            </a:r>
            <a:r>
              <a:rPr lang="es-ES_tradnl" altLang="ja-JP" dirty="0" smtClean="0"/>
              <a:t> off.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C335-1915-4684-9FD7-8F741C1D4D85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B7CE-28C1-4D4C-8495-CA5BFDF3EA98}" type="slidenum">
              <a:rPr lang="es-ES_tradnl" smtClean="0"/>
              <a:pPr/>
              <a:t>16</a:t>
            </a:fld>
            <a:endParaRPr lang="es-ES_tradn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Jargon</a:t>
            </a:r>
            <a:endParaRPr lang="es-ES_tradnl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altLang="ja-JP" dirty="0" err="1" smtClean="0"/>
              <a:t>When</a:t>
            </a:r>
            <a:r>
              <a:rPr lang="es-ES_tradnl" altLang="ja-JP" dirty="0" smtClean="0"/>
              <a:t> a </a:t>
            </a:r>
            <a:r>
              <a:rPr lang="es-ES_tradnl" altLang="ja-JP" dirty="0" err="1" smtClean="0"/>
              <a:t>term</a:t>
            </a:r>
            <a:r>
              <a:rPr lang="es-ES_tradnl" altLang="ja-JP" dirty="0" smtClean="0"/>
              <a:t> has a </a:t>
            </a:r>
            <a:r>
              <a:rPr lang="es-ES_tradnl" altLang="ja-JP" dirty="0" err="1" smtClean="0"/>
              <a:t>different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meaning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outside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context</a:t>
            </a:r>
            <a:r>
              <a:rPr lang="es-ES_tradnl" altLang="ja-JP" dirty="0" smtClean="0"/>
              <a:t> in </a:t>
            </a:r>
            <a:r>
              <a:rPr lang="es-ES_tradnl" altLang="ja-JP" dirty="0" err="1" smtClean="0"/>
              <a:t>which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you</a:t>
            </a:r>
            <a:r>
              <a:rPr lang="es-ES_tradnl" altLang="ja-JP" dirty="0" smtClean="0"/>
              <a:t> are </a:t>
            </a:r>
            <a:r>
              <a:rPr lang="es-ES_tradnl" altLang="ja-JP" dirty="0" err="1" smtClean="0"/>
              <a:t>using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it</a:t>
            </a:r>
            <a:r>
              <a:rPr lang="es-ES_tradnl" altLang="ja-JP" dirty="0" smtClean="0"/>
              <a:t>; use </a:t>
            </a:r>
            <a:r>
              <a:rPr lang="es-ES_tradnl" altLang="ja-JP" dirty="0" err="1" smtClean="0"/>
              <a:t>it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only</a:t>
            </a:r>
            <a:r>
              <a:rPr lang="es-ES_tradnl" altLang="ja-JP" dirty="0" smtClean="0"/>
              <a:t> in </a:t>
            </a:r>
            <a:r>
              <a:rPr lang="es-ES_tradnl" altLang="ja-JP" dirty="0" err="1" smtClean="0"/>
              <a:t>the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most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technical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meaning</a:t>
            </a:r>
            <a:r>
              <a:rPr lang="es-ES_tradnl" altLang="ja-JP" dirty="0" smtClean="0"/>
              <a:t> and </a:t>
            </a:r>
            <a:r>
              <a:rPr lang="es-ES_tradnl" altLang="ja-JP" dirty="0" err="1" smtClean="0"/>
              <a:t>find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synonims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for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other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meaning</a:t>
            </a:r>
            <a:r>
              <a:rPr lang="es-ES_tradnl" altLang="ja-JP" dirty="0" smtClean="0"/>
              <a:t>/</a:t>
            </a:r>
            <a:r>
              <a:rPr lang="es-ES_tradnl" altLang="ja-JP" dirty="0" err="1" smtClean="0"/>
              <a:t>usages</a:t>
            </a:r>
            <a:endParaRPr lang="es-ES_tradnl" altLang="ja-JP" dirty="0" smtClean="0"/>
          </a:p>
          <a:p>
            <a:pPr lvl="1"/>
            <a:r>
              <a:rPr lang="es-ES_tradnl" altLang="ja-JP" dirty="0" err="1" smtClean="0"/>
              <a:t>Example</a:t>
            </a:r>
            <a:endParaRPr lang="es-ES_tradnl" altLang="ja-JP" dirty="0" smtClean="0"/>
          </a:p>
          <a:p>
            <a:pPr lvl="2"/>
            <a:r>
              <a:rPr lang="es-ES_tradnl" altLang="ja-JP" dirty="0" smtClean="0"/>
              <a:t>“</a:t>
            </a:r>
            <a:r>
              <a:rPr lang="es-ES_tradnl" altLang="ja-JP" dirty="0" err="1" smtClean="0"/>
              <a:t>Class</a:t>
            </a:r>
            <a:r>
              <a:rPr lang="es-ES_tradnl" altLang="ja-JP" dirty="0" smtClean="0"/>
              <a:t>” in OOP has a </a:t>
            </a:r>
            <a:r>
              <a:rPr lang="es-ES_tradnl" altLang="ja-JP" dirty="0" err="1" smtClean="0"/>
              <a:t>clear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connotation</a:t>
            </a:r>
            <a:r>
              <a:rPr lang="es-ES_tradnl" altLang="ja-JP" dirty="0" smtClean="0"/>
              <a:t>, </a:t>
            </a:r>
            <a:r>
              <a:rPr lang="es-ES_tradnl" altLang="ja-JP" dirty="0" err="1" smtClean="0"/>
              <a:t>but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also</a:t>
            </a:r>
            <a:r>
              <a:rPr lang="es-ES_tradnl" altLang="ja-JP" dirty="0" smtClean="0"/>
              <a:t> has </a:t>
            </a:r>
            <a:r>
              <a:rPr lang="es-ES_tradnl" altLang="ja-JP" dirty="0" err="1" smtClean="0"/>
              <a:t>different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meanings</a:t>
            </a:r>
            <a:r>
              <a:rPr lang="es-ES_tradnl" altLang="ja-JP" dirty="0" smtClean="0"/>
              <a:t> in </a:t>
            </a:r>
            <a:r>
              <a:rPr lang="es-ES_tradnl" altLang="ja-JP" dirty="0" err="1" smtClean="0"/>
              <a:t>other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contexts</a:t>
            </a:r>
            <a:endParaRPr lang="es-ES_tradnl" altLang="ja-JP" dirty="0" smtClean="0"/>
          </a:p>
          <a:p>
            <a:pPr lvl="2"/>
            <a:r>
              <a:rPr lang="es-ES_tradnl" altLang="ja-JP" dirty="0" smtClean="0"/>
              <a:t>“</a:t>
            </a:r>
            <a:r>
              <a:rPr lang="es-ES_tradnl" altLang="ja-JP" dirty="0" err="1" smtClean="0"/>
              <a:t>Significantly</a:t>
            </a:r>
            <a:r>
              <a:rPr lang="es-ES_tradnl" altLang="ja-JP" dirty="0" smtClean="0"/>
              <a:t>” </a:t>
            </a:r>
            <a:r>
              <a:rPr lang="es-ES_tradnl" altLang="ja-JP" dirty="0" err="1" smtClean="0"/>
              <a:t>often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highlights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importancy</a:t>
            </a:r>
            <a:r>
              <a:rPr lang="es-ES_tradnl" altLang="ja-JP" dirty="0" smtClean="0"/>
              <a:t> of </a:t>
            </a:r>
            <a:r>
              <a:rPr lang="es-ES_tradnl" altLang="ja-JP" dirty="0" err="1" smtClean="0"/>
              <a:t>the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following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term</a:t>
            </a:r>
            <a:r>
              <a:rPr lang="es-ES_tradnl" altLang="ja-JP" dirty="0" smtClean="0"/>
              <a:t>, </a:t>
            </a:r>
            <a:r>
              <a:rPr lang="es-ES_tradnl" altLang="ja-JP" dirty="0" err="1" smtClean="0"/>
              <a:t>but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since</a:t>
            </a:r>
            <a:r>
              <a:rPr lang="es-ES_tradnl" altLang="ja-JP" dirty="0" smtClean="0"/>
              <a:t> in </a:t>
            </a:r>
            <a:r>
              <a:rPr lang="es-ES_tradnl" altLang="ja-JP" dirty="0" err="1" smtClean="0"/>
              <a:t>statistics</a:t>
            </a:r>
            <a:r>
              <a:rPr lang="es-ES_tradnl" altLang="ja-JP" dirty="0" smtClean="0"/>
              <a:t> has a </a:t>
            </a:r>
            <a:r>
              <a:rPr lang="es-ES_tradnl" altLang="ja-JP" dirty="0" err="1" smtClean="0"/>
              <a:t>very</a:t>
            </a:r>
            <a:r>
              <a:rPr lang="es-ES_tradnl" altLang="ja-JP" dirty="0" smtClean="0"/>
              <a:t> precise </a:t>
            </a:r>
            <a:r>
              <a:rPr lang="es-ES_tradnl" altLang="ja-JP" dirty="0" err="1" smtClean="0"/>
              <a:t>meaning</a:t>
            </a:r>
            <a:r>
              <a:rPr lang="es-ES_tradnl" altLang="ja-JP" dirty="0" smtClean="0"/>
              <a:t>, </a:t>
            </a:r>
            <a:r>
              <a:rPr lang="es-ES_tradnl" altLang="ja-JP" dirty="0" err="1" smtClean="0"/>
              <a:t>avoid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using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it</a:t>
            </a:r>
            <a:r>
              <a:rPr lang="es-ES_tradnl" altLang="ja-JP" dirty="0" smtClean="0"/>
              <a:t> in </a:t>
            </a:r>
            <a:r>
              <a:rPr lang="es-ES_tradnl" altLang="ja-JP" dirty="0" err="1" smtClean="0"/>
              <a:t>scientific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writing</a:t>
            </a:r>
            <a:r>
              <a:rPr lang="es-ES_tradnl" altLang="ja-JP" dirty="0" smtClean="0"/>
              <a:t>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BEAF-FC00-4427-A5B2-29E16C266706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1641C-8F23-4594-8DF7-2FA1BF61BDD7}" type="slidenum">
              <a:rPr lang="es-ES_tradnl" smtClean="0"/>
              <a:pPr/>
              <a:t>17</a:t>
            </a:fld>
            <a:endParaRPr lang="es-ES_tradn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Level</a:t>
            </a:r>
            <a:r>
              <a:rPr lang="es-MX" dirty="0" smtClean="0"/>
              <a:t> of </a:t>
            </a:r>
            <a:r>
              <a:rPr lang="es-MX" dirty="0" err="1" smtClean="0"/>
              <a:t>detail</a:t>
            </a:r>
            <a:endParaRPr lang="es-E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err="1" smtClean="0"/>
              <a:t>Level</a:t>
            </a:r>
            <a:r>
              <a:rPr lang="es-MX" dirty="0" smtClean="0"/>
              <a:t> of </a:t>
            </a:r>
            <a:r>
              <a:rPr lang="es-MX" dirty="0" err="1" smtClean="0"/>
              <a:t>detail</a:t>
            </a:r>
            <a:endParaRPr lang="es-ES" dirty="0" smtClean="0"/>
          </a:p>
          <a:p>
            <a:pPr lvl="1"/>
            <a:r>
              <a:rPr lang="es-ES" dirty="0" smtClean="0"/>
              <a:t>Basic </a:t>
            </a:r>
            <a:r>
              <a:rPr lang="es-ES" dirty="0" err="1" smtClean="0"/>
              <a:t>concepts</a:t>
            </a:r>
            <a:endParaRPr lang="es-ES" altLang="ja-JP" dirty="0" smtClean="0"/>
          </a:p>
          <a:p>
            <a:pPr lvl="2"/>
            <a:r>
              <a:rPr lang="es-ES" altLang="ja-JP" dirty="0" err="1" smtClean="0"/>
              <a:t>If</a:t>
            </a:r>
            <a:r>
              <a:rPr lang="es-ES" altLang="ja-JP" dirty="0" smtClean="0"/>
              <a:t> trivial, </a:t>
            </a:r>
            <a:r>
              <a:rPr lang="es-ES" altLang="ja-JP" dirty="0" err="1" smtClean="0"/>
              <a:t>skip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them</a:t>
            </a:r>
            <a:endParaRPr lang="es-ES" altLang="ja-JP" dirty="0" smtClean="0"/>
          </a:p>
          <a:p>
            <a:pPr lvl="2"/>
            <a:r>
              <a:rPr lang="es-ES" altLang="ja-JP" dirty="0" smtClean="0"/>
              <a:t>…</a:t>
            </a:r>
            <a:r>
              <a:rPr lang="es-ES" altLang="ja-JP" dirty="0" err="1" smtClean="0"/>
              <a:t>yet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remeber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that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the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reader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does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not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know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exactly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the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same</a:t>
            </a:r>
            <a:r>
              <a:rPr lang="es-ES" altLang="ja-JP" dirty="0" smtClean="0"/>
              <a:t> as </a:t>
            </a:r>
            <a:r>
              <a:rPr lang="es-ES" altLang="ja-JP" dirty="0" err="1" smtClean="0"/>
              <a:t>you</a:t>
            </a:r>
            <a:r>
              <a:rPr lang="es-ES" altLang="ja-JP" dirty="0" smtClean="0"/>
              <a:t>.</a:t>
            </a:r>
          </a:p>
          <a:p>
            <a:pPr lvl="1"/>
            <a:r>
              <a:rPr lang="es-ES" altLang="ja-JP" dirty="0" err="1" smtClean="0"/>
              <a:t>Advanced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concepts</a:t>
            </a:r>
            <a:endParaRPr lang="es-ES" altLang="ja-JP" dirty="0" smtClean="0"/>
          </a:p>
          <a:p>
            <a:pPr lvl="2"/>
            <a:r>
              <a:rPr lang="es-ES" altLang="ja-JP" dirty="0" err="1" smtClean="0"/>
              <a:t>If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they</a:t>
            </a:r>
            <a:r>
              <a:rPr lang="es-ES" altLang="ja-JP" dirty="0" smtClean="0"/>
              <a:t> are </a:t>
            </a:r>
            <a:r>
              <a:rPr lang="es-ES" altLang="ja-JP" dirty="0" err="1" smtClean="0"/>
              <a:t>mostly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known</a:t>
            </a:r>
            <a:r>
              <a:rPr lang="es-ES" altLang="ja-JP" dirty="0" smtClean="0"/>
              <a:t>, </a:t>
            </a:r>
            <a:r>
              <a:rPr lang="es-ES" altLang="ja-JP" dirty="0" err="1" smtClean="0"/>
              <a:t>just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indicate</a:t>
            </a:r>
            <a:r>
              <a:rPr lang="es-ES" altLang="ja-JP" dirty="0" smtClean="0"/>
              <a:t> (</a:t>
            </a:r>
            <a:r>
              <a:rPr lang="es-ES" altLang="ja-JP" dirty="0" err="1" smtClean="0"/>
              <a:t>but</a:t>
            </a:r>
            <a:r>
              <a:rPr lang="es-ES" altLang="ja-JP" dirty="0" smtClean="0"/>
              <a:t> do </a:t>
            </a:r>
            <a:r>
              <a:rPr lang="es-ES" altLang="ja-JP" dirty="0" err="1" smtClean="0"/>
              <a:t>not</a:t>
            </a:r>
            <a:r>
              <a:rPr lang="es-ES" altLang="ja-JP" dirty="0" smtClean="0"/>
              <a:t> abuse </a:t>
            </a:r>
            <a:r>
              <a:rPr lang="es-ES" altLang="ja-JP" dirty="0" err="1" smtClean="0"/>
              <a:t>the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classical</a:t>
            </a:r>
            <a:r>
              <a:rPr lang="es-ES" altLang="ja-JP" dirty="0" smtClean="0"/>
              <a:t> “</a:t>
            </a:r>
            <a:r>
              <a:rPr lang="es-ES" altLang="ja-JP" dirty="0" err="1" smtClean="0"/>
              <a:t>the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well-known</a:t>
            </a:r>
            <a:r>
              <a:rPr lang="es-ES" altLang="ja-JP" dirty="0" smtClean="0"/>
              <a:t>…”</a:t>
            </a:r>
          </a:p>
          <a:p>
            <a:pPr lvl="2"/>
            <a:r>
              <a:rPr lang="es-ES" altLang="ja-JP" dirty="0" err="1" smtClean="0"/>
              <a:t>Always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provide</a:t>
            </a:r>
            <a:r>
              <a:rPr lang="es-ES" altLang="ja-JP" dirty="0" smtClean="0"/>
              <a:t> a </a:t>
            </a:r>
            <a:r>
              <a:rPr lang="es-ES" altLang="ja-JP" dirty="0" err="1" smtClean="0"/>
              <a:t>reference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where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it</a:t>
            </a:r>
            <a:r>
              <a:rPr lang="es-ES" altLang="ja-JP" dirty="0" smtClean="0"/>
              <a:t> can </a:t>
            </a:r>
            <a:r>
              <a:rPr lang="es-ES" altLang="ja-JP" dirty="0" err="1" smtClean="0"/>
              <a:t>be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expanded</a:t>
            </a:r>
            <a:r>
              <a:rPr lang="es-ES" altLang="ja-JP" dirty="0" smtClean="0"/>
              <a:t>.</a:t>
            </a:r>
          </a:p>
          <a:p>
            <a:pPr lvl="1"/>
            <a:r>
              <a:rPr lang="es-ES" altLang="ja-JP" dirty="0" smtClean="0"/>
              <a:t>Novel, </a:t>
            </a:r>
            <a:r>
              <a:rPr lang="es-ES" altLang="ja-JP" dirty="0" err="1" smtClean="0"/>
              <a:t>highly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developed</a:t>
            </a:r>
            <a:r>
              <a:rPr lang="es-ES" altLang="ja-JP" dirty="0" smtClean="0"/>
              <a:t>, </a:t>
            </a:r>
            <a:r>
              <a:rPr lang="es-ES" altLang="ja-JP" dirty="0" err="1" smtClean="0"/>
              <a:t>state</a:t>
            </a:r>
            <a:r>
              <a:rPr lang="es-ES" altLang="ja-JP" dirty="0" smtClean="0"/>
              <a:t>-of-</a:t>
            </a:r>
            <a:r>
              <a:rPr lang="es-ES" altLang="ja-JP" dirty="0" err="1" smtClean="0"/>
              <a:t>the</a:t>
            </a:r>
            <a:r>
              <a:rPr lang="es-ES" altLang="ja-JP" dirty="0" smtClean="0"/>
              <a:t>-art </a:t>
            </a:r>
            <a:r>
              <a:rPr lang="es-ES" altLang="ja-JP" dirty="0" err="1" smtClean="0"/>
              <a:t>concepts</a:t>
            </a:r>
            <a:endParaRPr lang="es-ES" altLang="ja-JP" dirty="0" smtClean="0"/>
          </a:p>
          <a:p>
            <a:pPr lvl="2"/>
            <a:r>
              <a:rPr lang="es-ES" altLang="ja-JP" dirty="0" err="1" smtClean="0"/>
              <a:t>Ensure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that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they</a:t>
            </a:r>
            <a:r>
              <a:rPr lang="es-ES" altLang="ja-JP" dirty="0" smtClean="0"/>
              <a:t> are </a:t>
            </a:r>
            <a:r>
              <a:rPr lang="es-ES" altLang="ja-JP" dirty="0" err="1" smtClean="0"/>
              <a:t>perfectly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defined</a:t>
            </a:r>
            <a:endParaRPr lang="es-ES" altLang="ja-JP" dirty="0" smtClean="0"/>
          </a:p>
          <a:p>
            <a:pPr lvl="2"/>
            <a:r>
              <a:rPr lang="es-ES" altLang="ja-JP" dirty="0" err="1" smtClean="0"/>
              <a:t>Avoid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explaining</a:t>
            </a:r>
            <a:r>
              <a:rPr lang="es-ES" altLang="ja-JP" dirty="0" smtClean="0"/>
              <a:t> more </a:t>
            </a:r>
            <a:r>
              <a:rPr lang="es-ES" altLang="ja-JP" dirty="0" err="1" smtClean="0"/>
              <a:t>than</a:t>
            </a:r>
            <a:r>
              <a:rPr lang="es-ES" altLang="ja-JP" dirty="0" smtClean="0"/>
              <a:t> once (</a:t>
            </a:r>
            <a:r>
              <a:rPr lang="es-ES" altLang="ja-JP" dirty="0" err="1" smtClean="0"/>
              <a:t>redundancy</a:t>
            </a:r>
            <a:r>
              <a:rPr lang="es-ES" altLang="ja-JP" dirty="0" smtClean="0"/>
              <a:t>), </a:t>
            </a:r>
            <a:r>
              <a:rPr lang="es-ES" altLang="ja-JP" dirty="0" err="1" smtClean="0"/>
              <a:t>but</a:t>
            </a:r>
            <a:r>
              <a:rPr lang="es-ES" altLang="ja-JP" dirty="0" smtClean="0"/>
              <a:t> do </a:t>
            </a:r>
            <a:r>
              <a:rPr lang="es-ES" altLang="ja-JP" dirty="0" err="1" smtClean="0"/>
              <a:t>not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sacrifice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clarity</a:t>
            </a:r>
            <a:endParaRPr lang="es-ES" altLang="ja-JP" dirty="0" smtClean="0"/>
          </a:p>
          <a:p>
            <a:pPr lvl="2"/>
            <a:r>
              <a:rPr lang="es-ES" altLang="ja-JP" dirty="0" smtClean="0"/>
              <a:t>…and do </a:t>
            </a:r>
            <a:r>
              <a:rPr lang="es-ES" altLang="ja-JP" dirty="0" err="1" smtClean="0"/>
              <a:t>not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expect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the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reader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to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remember</a:t>
            </a:r>
            <a:r>
              <a:rPr lang="es-ES" altLang="ja-JP" dirty="0" smtClean="0"/>
              <a:t> a novel </a:t>
            </a:r>
            <a:r>
              <a:rPr lang="es-ES" altLang="ja-JP" dirty="0" err="1" smtClean="0"/>
              <a:t>definition</a:t>
            </a:r>
            <a:r>
              <a:rPr lang="es-ES" altLang="ja-JP" dirty="0" smtClean="0"/>
              <a:t> 10pgs </a:t>
            </a:r>
            <a:r>
              <a:rPr lang="es-ES" altLang="ja-JP" dirty="0" err="1" smtClean="0"/>
              <a:t>from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now</a:t>
            </a:r>
            <a:r>
              <a:rPr lang="es-ES" altLang="ja-JP" dirty="0" smtClean="0"/>
              <a:t>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8655-B4DB-4F21-9840-A5589B5F49A2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061E-14E8-4E49-A936-8A688D4F4ECB}" type="slidenum">
              <a:rPr lang="es-ES_tradnl" smtClean="0"/>
              <a:pPr/>
              <a:t>18</a:t>
            </a:fld>
            <a:endParaRPr lang="es-ES_tradn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Level</a:t>
            </a:r>
            <a:r>
              <a:rPr lang="es-MX" dirty="0" smtClean="0"/>
              <a:t> of </a:t>
            </a:r>
            <a:r>
              <a:rPr lang="es-MX" dirty="0" err="1" smtClean="0"/>
              <a:t>detail</a:t>
            </a:r>
            <a:endParaRPr lang="es-ES_tradnl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Level</a:t>
            </a:r>
            <a:r>
              <a:rPr lang="es-MX" dirty="0" smtClean="0"/>
              <a:t> of </a:t>
            </a:r>
            <a:r>
              <a:rPr lang="es-MX" dirty="0" err="1" smtClean="0"/>
              <a:t>detail</a:t>
            </a:r>
            <a:endParaRPr lang="es-MX" dirty="0" smtClean="0"/>
          </a:p>
          <a:p>
            <a:pPr lvl="1"/>
            <a:r>
              <a:rPr lang="es-ES" dirty="0" err="1" smtClean="0"/>
              <a:t>Description</a:t>
            </a:r>
            <a:r>
              <a:rPr lang="es-ES" dirty="0" smtClean="0"/>
              <a:t> of </a:t>
            </a:r>
            <a:r>
              <a:rPr lang="es-ES" dirty="0" err="1" smtClean="0"/>
              <a:t>experiments</a:t>
            </a:r>
            <a:endParaRPr lang="es-ES" dirty="0" smtClean="0"/>
          </a:p>
          <a:p>
            <a:pPr lvl="2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reader</a:t>
            </a:r>
            <a:r>
              <a:rPr lang="es-ES" dirty="0" smtClean="0"/>
              <a:t> </a:t>
            </a:r>
            <a:r>
              <a:rPr lang="es-ES" dirty="0" err="1" smtClean="0"/>
              <a:t>does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know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details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nitty-gritty</a:t>
            </a:r>
            <a:r>
              <a:rPr lang="es-ES" dirty="0" smtClean="0"/>
              <a:t> of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experiment</a:t>
            </a:r>
            <a:r>
              <a:rPr lang="es-ES" dirty="0" smtClean="0"/>
              <a:t>.</a:t>
            </a:r>
          </a:p>
          <a:p>
            <a:pPr lvl="2"/>
            <a:r>
              <a:rPr lang="es-ES" dirty="0" err="1" smtClean="0"/>
              <a:t>Painfully</a:t>
            </a:r>
            <a:r>
              <a:rPr lang="es-ES" dirty="0" smtClean="0"/>
              <a:t> and </a:t>
            </a:r>
            <a:r>
              <a:rPr lang="es-ES" dirty="0" err="1" smtClean="0"/>
              <a:t>scrupulously</a:t>
            </a:r>
            <a:r>
              <a:rPr lang="es-ES" dirty="0" smtClean="0"/>
              <a:t> describe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details</a:t>
            </a:r>
            <a:endParaRPr lang="es-ES" dirty="0" smtClean="0"/>
          </a:p>
          <a:p>
            <a:pPr lvl="2"/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</a:t>
            </a:r>
            <a:r>
              <a:rPr lang="es-ES" dirty="0" smtClean="0"/>
              <a:t> </a:t>
            </a:r>
            <a:r>
              <a:rPr lang="es-ES" dirty="0" err="1" smtClean="0"/>
              <a:t>cannot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precisely</a:t>
            </a:r>
            <a:r>
              <a:rPr lang="es-ES" dirty="0" smtClean="0"/>
              <a:t> </a:t>
            </a:r>
            <a:r>
              <a:rPr lang="es-ES" dirty="0" err="1" smtClean="0"/>
              <a:t>replicated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write</a:t>
            </a:r>
            <a:r>
              <a:rPr lang="es-ES" dirty="0" smtClean="0"/>
              <a:t>; </a:t>
            </a:r>
            <a:r>
              <a:rPr lang="es-ES" dirty="0" err="1" smtClean="0"/>
              <a:t>then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worthless</a:t>
            </a:r>
            <a:r>
              <a:rPr lang="es-ES" dirty="0" smtClean="0"/>
              <a:t>.</a:t>
            </a:r>
          </a:p>
          <a:p>
            <a:endParaRPr lang="es-ES_tradn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51DA-9604-4EA2-B299-F0432BE174A2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BDF-7B0F-4839-A0EC-E215611AED2D}" type="slidenum">
              <a:rPr lang="es-ES_tradnl" smtClean="0"/>
              <a:pPr/>
              <a:t>19</a:t>
            </a:fld>
            <a:endParaRPr lang="es-ES_trad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An</a:t>
            </a:r>
            <a:r>
              <a:rPr lang="es-MX" dirty="0" smtClean="0"/>
              <a:t> </a:t>
            </a:r>
            <a:r>
              <a:rPr lang="es-MX" dirty="0" err="1" smtClean="0"/>
              <a:t>unexpected</a:t>
            </a:r>
            <a:r>
              <a:rPr lang="es-MX" dirty="0" smtClean="0"/>
              <a:t> </a:t>
            </a:r>
            <a:r>
              <a:rPr lang="es-MX" dirty="0" err="1" smtClean="0"/>
              <a:t>paper</a:t>
            </a:r>
            <a:r>
              <a:rPr lang="es-MX" dirty="0" smtClean="0"/>
              <a:t>…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smtClean="0"/>
              <a:t>A real </a:t>
            </a:r>
            <a:r>
              <a:rPr lang="es-MX" dirty="0" err="1" smtClean="0"/>
              <a:t>paper</a:t>
            </a:r>
            <a:r>
              <a:rPr lang="es-MX" dirty="0" smtClean="0"/>
              <a:t> </a:t>
            </a:r>
            <a:r>
              <a:rPr lang="es-MX" dirty="0" err="1" smtClean="0"/>
              <a:t>written</a:t>
            </a:r>
            <a:r>
              <a:rPr lang="es-MX" dirty="0" smtClean="0"/>
              <a:t> in </a:t>
            </a:r>
            <a:r>
              <a:rPr lang="es-MX" dirty="0" err="1" smtClean="0"/>
              <a:t>poetry</a:t>
            </a:r>
            <a:r>
              <a:rPr lang="es-MX" dirty="0" smtClean="0"/>
              <a:t>!!!</a:t>
            </a:r>
          </a:p>
          <a:p>
            <a:pPr lvl="1"/>
            <a:r>
              <a:rPr lang="es-MX" dirty="0" smtClean="0"/>
              <a:t>Joseph F. </a:t>
            </a:r>
            <a:r>
              <a:rPr lang="es-MX" dirty="0" err="1" smtClean="0"/>
              <a:t>Bunnett</a:t>
            </a:r>
            <a:r>
              <a:rPr lang="es-MX" dirty="0" smtClean="0"/>
              <a:t> , Francis J. </a:t>
            </a:r>
            <a:r>
              <a:rPr lang="es-MX" dirty="0" err="1" smtClean="0"/>
              <a:t>Kearley</a:t>
            </a:r>
            <a:r>
              <a:rPr lang="es-MX" dirty="0" smtClean="0"/>
              <a:t> Jr. “</a:t>
            </a:r>
            <a:r>
              <a:rPr lang="es-MX" dirty="0" err="1" smtClean="0"/>
              <a:t>Comparative</a:t>
            </a:r>
            <a:r>
              <a:rPr lang="es-MX" dirty="0" smtClean="0"/>
              <a:t> </a:t>
            </a:r>
            <a:r>
              <a:rPr lang="es-MX" dirty="0" err="1" smtClean="0"/>
              <a:t>mobility</a:t>
            </a:r>
            <a:r>
              <a:rPr lang="es-MX" dirty="0" smtClean="0"/>
              <a:t> of </a:t>
            </a:r>
            <a:r>
              <a:rPr lang="es-MX" dirty="0" err="1" smtClean="0"/>
              <a:t>halogens</a:t>
            </a:r>
            <a:r>
              <a:rPr lang="es-MX" dirty="0" smtClean="0"/>
              <a:t> in </a:t>
            </a:r>
            <a:r>
              <a:rPr lang="es-MX" dirty="0" err="1" smtClean="0"/>
              <a:t>reactions</a:t>
            </a:r>
            <a:r>
              <a:rPr lang="es-MX" dirty="0" smtClean="0"/>
              <a:t> of </a:t>
            </a:r>
            <a:r>
              <a:rPr lang="es-MX" dirty="0" err="1" smtClean="0"/>
              <a:t>dihalobenzenes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potassium</a:t>
            </a:r>
            <a:r>
              <a:rPr lang="es-MX" dirty="0" smtClean="0"/>
              <a:t> </a:t>
            </a:r>
            <a:r>
              <a:rPr lang="es-MX" dirty="0" err="1" smtClean="0"/>
              <a:t>amide</a:t>
            </a:r>
            <a:r>
              <a:rPr lang="es-MX" dirty="0" smtClean="0"/>
              <a:t> in </a:t>
            </a:r>
            <a:r>
              <a:rPr lang="es-MX" dirty="0" err="1" smtClean="0"/>
              <a:t>ammonia</a:t>
            </a:r>
            <a:r>
              <a:rPr lang="es-MX" dirty="0" smtClean="0"/>
              <a:t>” J. </a:t>
            </a:r>
            <a:r>
              <a:rPr lang="es-MX" dirty="0" err="1" smtClean="0"/>
              <a:t>Org</a:t>
            </a:r>
            <a:r>
              <a:rPr lang="es-MX" dirty="0" smtClean="0"/>
              <a:t>. </a:t>
            </a:r>
            <a:r>
              <a:rPr lang="es-MX" dirty="0" err="1" smtClean="0"/>
              <a:t>Chem</a:t>
            </a:r>
            <a:r>
              <a:rPr lang="es-MX" dirty="0" smtClean="0"/>
              <a:t>., 1971, 36 (1), </a:t>
            </a:r>
            <a:r>
              <a:rPr lang="es-MX" dirty="0" err="1" smtClean="0"/>
              <a:t>pp</a:t>
            </a:r>
            <a:r>
              <a:rPr lang="es-MX" dirty="0" smtClean="0"/>
              <a:t> 184–186</a:t>
            </a:r>
          </a:p>
          <a:p>
            <a:pPr lvl="2"/>
            <a:r>
              <a:rPr lang="es-MX" dirty="0" smtClean="0">
                <a:hlinkClick r:id="rId2"/>
              </a:rPr>
              <a:t>http://pubs.acs.org/doi/abs/10.1021/jo00800a036</a:t>
            </a:r>
            <a:endParaRPr lang="es-MX" dirty="0" smtClean="0"/>
          </a:p>
          <a:p>
            <a:pPr lvl="2"/>
            <a:endParaRPr lang="es-MX" dirty="0" smtClean="0"/>
          </a:p>
          <a:p>
            <a:r>
              <a:rPr lang="es-MX" dirty="0" smtClean="0"/>
              <a:t>IMPORTANT:</a:t>
            </a:r>
          </a:p>
          <a:p>
            <a:pPr lvl="1"/>
            <a:r>
              <a:rPr lang="es-MX" b="1" dirty="0" err="1" smtClean="0">
                <a:solidFill>
                  <a:srgbClr val="FF0000"/>
                </a:solidFill>
              </a:rPr>
              <a:t>The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choice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to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write</a:t>
            </a:r>
            <a:r>
              <a:rPr lang="es-MX" b="1" dirty="0" smtClean="0">
                <a:solidFill>
                  <a:srgbClr val="FF0000"/>
                </a:solidFill>
              </a:rPr>
              <a:t> in verse </a:t>
            </a:r>
            <a:r>
              <a:rPr lang="es-MX" b="1" dirty="0" err="1" smtClean="0">
                <a:solidFill>
                  <a:srgbClr val="FF0000"/>
                </a:solidFill>
              </a:rPr>
              <a:t>did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not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prevent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clear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communication</a:t>
            </a:r>
            <a:r>
              <a:rPr lang="es-MX" b="1" dirty="0" smtClean="0">
                <a:solidFill>
                  <a:srgbClr val="FF0000"/>
                </a:solidFill>
              </a:rPr>
              <a:t> of </a:t>
            </a:r>
            <a:r>
              <a:rPr lang="es-MX" b="1" dirty="0" err="1" smtClean="0">
                <a:solidFill>
                  <a:srgbClr val="FF0000"/>
                </a:solidFill>
              </a:rPr>
              <a:t>science</a:t>
            </a:r>
            <a:endParaRPr lang="es-MX" b="1" dirty="0" smtClean="0">
              <a:solidFill>
                <a:srgbClr val="FF0000"/>
              </a:solidFill>
            </a:endParaRPr>
          </a:p>
          <a:p>
            <a:pPr lvl="1"/>
            <a:r>
              <a:rPr lang="es-MX" dirty="0" err="1" smtClean="0"/>
              <a:t>According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editor: “…</a:t>
            </a:r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find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paper</a:t>
            </a:r>
            <a:r>
              <a:rPr lang="es-MX" dirty="0" smtClean="0"/>
              <a:t> novel in </a:t>
            </a:r>
            <a:r>
              <a:rPr lang="es-MX" dirty="0" err="1" smtClean="0"/>
              <a:t>its</a:t>
            </a:r>
            <a:r>
              <a:rPr lang="es-MX" dirty="0" smtClean="0"/>
              <a:t> </a:t>
            </a:r>
            <a:r>
              <a:rPr lang="es-MX" dirty="0" err="1" smtClean="0"/>
              <a:t>chemistry</a:t>
            </a:r>
            <a:r>
              <a:rPr lang="es-MX" dirty="0" smtClean="0"/>
              <a:t> and </a:t>
            </a:r>
            <a:r>
              <a:rPr lang="es-MX" dirty="0" err="1" smtClean="0"/>
              <a:t>readable</a:t>
            </a:r>
            <a:r>
              <a:rPr lang="es-MX" dirty="0" smtClean="0"/>
              <a:t> in </a:t>
            </a:r>
            <a:r>
              <a:rPr lang="es-MX" dirty="0" err="1" smtClean="0"/>
              <a:t>its</a:t>
            </a:r>
            <a:r>
              <a:rPr lang="es-MX" dirty="0" smtClean="0"/>
              <a:t> verse”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CAFD-EB31-451D-9AAA-B54504A5652F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56322" name="Picture 2" descr="http://3.bp.blogspot.com/-74KH8riqILU/UAhOV4L7ByI/AAAAAAAACZI/7fU1GWuCSH4/s1600/IMG_1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6371" y="990679"/>
            <a:ext cx="3770085" cy="5390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Level</a:t>
            </a:r>
            <a:r>
              <a:rPr lang="es-MX" dirty="0" smtClean="0"/>
              <a:t> of </a:t>
            </a:r>
            <a:r>
              <a:rPr lang="es-MX" dirty="0" err="1" smtClean="0"/>
              <a:t>detail</a:t>
            </a:r>
            <a:endParaRPr lang="es-ES_tradnl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err="1" smtClean="0"/>
              <a:t>Level</a:t>
            </a:r>
            <a:r>
              <a:rPr lang="es-MX" dirty="0" smtClean="0"/>
              <a:t> of </a:t>
            </a:r>
            <a:r>
              <a:rPr lang="es-MX" dirty="0" err="1" smtClean="0"/>
              <a:t>detail</a:t>
            </a:r>
            <a:endParaRPr lang="es-MX" dirty="0" smtClean="0"/>
          </a:p>
          <a:p>
            <a:pPr lvl="1"/>
            <a:r>
              <a:rPr lang="es-ES" dirty="0" err="1" smtClean="0"/>
              <a:t>Mathematical</a:t>
            </a:r>
            <a:r>
              <a:rPr lang="es-ES" dirty="0" smtClean="0"/>
              <a:t> </a:t>
            </a:r>
            <a:r>
              <a:rPr lang="es-ES" dirty="0" err="1" smtClean="0"/>
              <a:t>demonstrations</a:t>
            </a:r>
            <a:endParaRPr lang="es-ES" dirty="0" smtClean="0"/>
          </a:p>
          <a:p>
            <a:pPr lvl="2"/>
            <a:r>
              <a:rPr lang="es-ES" dirty="0" err="1" smtClean="0"/>
              <a:t>Skip</a:t>
            </a: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trivial;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hardly</a:t>
            </a:r>
            <a:r>
              <a:rPr lang="es-ES" dirty="0" smtClean="0"/>
              <a:t> </a:t>
            </a:r>
            <a:r>
              <a:rPr lang="es-ES" dirty="0" err="1" smtClean="0"/>
              <a:t>ever</a:t>
            </a:r>
            <a:r>
              <a:rPr lang="es-ES" dirty="0" smtClean="0"/>
              <a:t> are…</a:t>
            </a:r>
          </a:p>
          <a:p>
            <a:pPr lvl="2"/>
            <a:r>
              <a:rPr lang="es-ES" dirty="0" smtClean="0"/>
              <a:t>…and </a:t>
            </a:r>
            <a:r>
              <a:rPr lang="es-ES" dirty="0" err="1" smtClean="0"/>
              <a:t>avoid</a:t>
            </a:r>
            <a:r>
              <a:rPr lang="es-ES" dirty="0" smtClean="0"/>
              <a:t> </a:t>
            </a:r>
            <a:r>
              <a:rPr lang="es-ES" dirty="0" err="1" smtClean="0"/>
              <a:t>if</a:t>
            </a:r>
            <a:endParaRPr lang="es-ES" dirty="0" smtClean="0"/>
          </a:p>
          <a:p>
            <a:pPr lvl="3"/>
            <a:r>
              <a:rPr lang="es-ES" dirty="0" err="1" smtClean="0"/>
              <a:t>you</a:t>
            </a:r>
            <a:r>
              <a:rPr lang="es-ES" dirty="0" smtClean="0"/>
              <a:t> can </a:t>
            </a:r>
            <a:r>
              <a:rPr lang="es-ES" dirty="0" err="1" smtClean="0"/>
              <a:t>explain</a:t>
            </a:r>
            <a:r>
              <a:rPr lang="es-ES" dirty="0" smtClean="0"/>
              <a:t> </a:t>
            </a:r>
            <a:r>
              <a:rPr lang="es-ES" dirty="0" err="1" smtClean="0"/>
              <a:t>things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 </a:t>
            </a:r>
            <a:r>
              <a:rPr lang="es-ES" dirty="0" err="1" smtClean="0"/>
              <a:t>words</a:t>
            </a:r>
            <a:endParaRPr lang="es-ES" dirty="0" smtClean="0"/>
          </a:p>
          <a:p>
            <a:pPr lvl="3"/>
            <a:r>
              <a:rPr lang="es-ES" dirty="0" smtClean="0"/>
              <a:t>…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has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already</a:t>
            </a:r>
            <a:r>
              <a:rPr lang="es-ES" dirty="0" smtClean="0"/>
              <a:t> </a:t>
            </a:r>
            <a:r>
              <a:rPr lang="es-ES" dirty="0" err="1" smtClean="0"/>
              <a:t>published</a:t>
            </a:r>
            <a:r>
              <a:rPr lang="es-ES" dirty="0" smtClean="0"/>
              <a:t> and </a:t>
            </a:r>
            <a:r>
              <a:rPr lang="es-ES" dirty="0" err="1" smtClean="0"/>
              <a:t>you</a:t>
            </a:r>
            <a:r>
              <a:rPr lang="es-ES" dirty="0" smtClean="0"/>
              <a:t> can </a:t>
            </a:r>
            <a:r>
              <a:rPr lang="es-ES" dirty="0" err="1" smtClean="0"/>
              <a:t>point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reference</a:t>
            </a:r>
            <a:r>
              <a:rPr lang="es-ES" dirty="0" smtClean="0"/>
              <a:t>.</a:t>
            </a:r>
          </a:p>
          <a:p>
            <a:pPr lvl="2"/>
            <a:r>
              <a:rPr lang="es-ES" altLang="ja-JP" b="1" dirty="0" smtClean="0">
                <a:solidFill>
                  <a:srgbClr val="FF0000"/>
                </a:solidFill>
              </a:rPr>
              <a:t>Do </a:t>
            </a:r>
            <a:r>
              <a:rPr lang="es-ES" altLang="ja-JP" b="1" dirty="0" err="1" smtClean="0">
                <a:solidFill>
                  <a:srgbClr val="FF0000"/>
                </a:solidFill>
              </a:rPr>
              <a:t>not</a:t>
            </a:r>
            <a:r>
              <a:rPr lang="es-ES" altLang="ja-JP" b="1" dirty="0" smtClean="0">
                <a:solidFill>
                  <a:srgbClr val="FF0000"/>
                </a:solidFill>
              </a:rPr>
              <a:t> </a:t>
            </a:r>
            <a:r>
              <a:rPr lang="es-ES" altLang="ja-JP" b="1" dirty="0" err="1" smtClean="0">
                <a:solidFill>
                  <a:srgbClr val="FF0000"/>
                </a:solidFill>
              </a:rPr>
              <a:t>rely</a:t>
            </a:r>
            <a:r>
              <a:rPr lang="es-ES" altLang="ja-JP" b="1" dirty="0" smtClean="0">
                <a:solidFill>
                  <a:srgbClr val="FF0000"/>
                </a:solidFill>
              </a:rPr>
              <a:t> </a:t>
            </a:r>
            <a:r>
              <a:rPr lang="es-ES" altLang="ja-JP" b="1" dirty="0" err="1" smtClean="0">
                <a:solidFill>
                  <a:srgbClr val="FF0000"/>
                </a:solidFill>
              </a:rPr>
              <a:t>on</a:t>
            </a:r>
            <a:r>
              <a:rPr lang="es-ES" altLang="ja-JP" b="1" dirty="0" smtClean="0">
                <a:solidFill>
                  <a:srgbClr val="FF0000"/>
                </a:solidFill>
              </a:rPr>
              <a:t> </a:t>
            </a:r>
            <a:r>
              <a:rPr lang="es-ES" altLang="ja-JP" b="1" dirty="0" err="1" smtClean="0">
                <a:solidFill>
                  <a:srgbClr val="FF0000"/>
                </a:solidFill>
              </a:rPr>
              <a:t>the</a:t>
            </a:r>
            <a:r>
              <a:rPr lang="es-ES" altLang="ja-JP" b="1" dirty="0" smtClean="0">
                <a:solidFill>
                  <a:srgbClr val="FF0000"/>
                </a:solidFill>
              </a:rPr>
              <a:t> </a:t>
            </a:r>
            <a:r>
              <a:rPr lang="es-ES" altLang="ja-JP" b="1" dirty="0" err="1" smtClean="0">
                <a:solidFill>
                  <a:srgbClr val="FF0000"/>
                </a:solidFill>
              </a:rPr>
              <a:t>classical</a:t>
            </a:r>
            <a:r>
              <a:rPr lang="es-ES" altLang="ja-JP" b="1" dirty="0" smtClean="0">
                <a:solidFill>
                  <a:srgbClr val="FF0000"/>
                </a:solidFill>
              </a:rPr>
              <a:t> “</a:t>
            </a:r>
            <a:r>
              <a:rPr lang="es-ES" altLang="ja-JP" b="1" dirty="0" err="1" smtClean="0">
                <a:solidFill>
                  <a:srgbClr val="FF0000"/>
                </a:solidFill>
              </a:rPr>
              <a:t>It</a:t>
            </a:r>
            <a:r>
              <a:rPr lang="es-ES" altLang="ja-JP" b="1" dirty="0" smtClean="0">
                <a:solidFill>
                  <a:srgbClr val="FF0000"/>
                </a:solidFill>
              </a:rPr>
              <a:t> </a:t>
            </a:r>
            <a:r>
              <a:rPr lang="es-ES" altLang="ja-JP" b="1" dirty="0" err="1" smtClean="0">
                <a:solidFill>
                  <a:srgbClr val="FF0000"/>
                </a:solidFill>
              </a:rPr>
              <a:t>is</a:t>
            </a:r>
            <a:r>
              <a:rPr lang="es-ES" altLang="ja-JP" b="1" dirty="0" smtClean="0">
                <a:solidFill>
                  <a:srgbClr val="FF0000"/>
                </a:solidFill>
              </a:rPr>
              <a:t> trivial </a:t>
            </a:r>
            <a:r>
              <a:rPr lang="es-ES" altLang="ja-JP" b="1" dirty="0" err="1" smtClean="0">
                <a:solidFill>
                  <a:srgbClr val="FF0000"/>
                </a:solidFill>
              </a:rPr>
              <a:t>to</a:t>
            </a:r>
            <a:r>
              <a:rPr lang="es-ES" altLang="ja-JP" b="1" dirty="0" smtClean="0">
                <a:solidFill>
                  <a:srgbClr val="FF0000"/>
                </a:solidFill>
              </a:rPr>
              <a:t> show…”</a:t>
            </a:r>
            <a:r>
              <a:rPr lang="es-ES" altLang="ja-JP" dirty="0" smtClean="0"/>
              <a:t> </a:t>
            </a:r>
          </a:p>
          <a:p>
            <a:pPr lvl="3"/>
            <a:r>
              <a:rPr lang="es-ES" altLang="ja-JP" dirty="0" err="1" smtClean="0"/>
              <a:t>That’s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absolute</a:t>
            </a:r>
            <a:r>
              <a:rPr lang="es-ES" altLang="ja-JP" dirty="0" smtClean="0"/>
              <a:t> non-</a:t>
            </a:r>
            <a:r>
              <a:rPr lang="es-ES" altLang="ja-JP" dirty="0" err="1" smtClean="0"/>
              <a:t>sense</a:t>
            </a:r>
            <a:r>
              <a:rPr lang="es-ES" altLang="ja-JP" dirty="0" smtClean="0"/>
              <a:t> and </a:t>
            </a:r>
            <a:r>
              <a:rPr lang="es-ES" altLang="ja-JP" dirty="0" err="1" smtClean="0">
                <a:solidFill>
                  <a:schemeClr val="tx2"/>
                </a:solidFill>
              </a:rPr>
              <a:t>it</a:t>
            </a:r>
            <a:r>
              <a:rPr lang="es-ES" altLang="ja-JP" dirty="0" smtClean="0">
                <a:solidFill>
                  <a:schemeClr val="tx2"/>
                </a:solidFill>
              </a:rPr>
              <a:t> </a:t>
            </a:r>
            <a:r>
              <a:rPr lang="es-ES" altLang="ja-JP" dirty="0" err="1" smtClean="0">
                <a:solidFill>
                  <a:schemeClr val="tx2"/>
                </a:solidFill>
              </a:rPr>
              <a:t>is</a:t>
            </a:r>
            <a:r>
              <a:rPr lang="es-ES" altLang="ja-JP" dirty="0" smtClean="0">
                <a:solidFill>
                  <a:schemeClr val="tx2"/>
                </a:solidFill>
              </a:rPr>
              <a:t> </a:t>
            </a:r>
            <a:r>
              <a:rPr lang="es-ES" altLang="ja-JP" dirty="0" err="1" smtClean="0">
                <a:solidFill>
                  <a:schemeClr val="tx2"/>
                </a:solidFill>
              </a:rPr>
              <a:t>disrespectful</a:t>
            </a:r>
            <a:r>
              <a:rPr lang="es-ES" altLang="ja-JP" dirty="0" smtClean="0">
                <a:solidFill>
                  <a:schemeClr val="tx2"/>
                </a:solidFill>
              </a:rPr>
              <a:t> </a:t>
            </a:r>
            <a:r>
              <a:rPr lang="es-ES" altLang="ja-JP" dirty="0" err="1" smtClean="0">
                <a:solidFill>
                  <a:schemeClr val="tx2"/>
                </a:solidFill>
              </a:rPr>
              <a:t>with</a:t>
            </a:r>
            <a:r>
              <a:rPr lang="es-ES" altLang="ja-JP" dirty="0" smtClean="0">
                <a:solidFill>
                  <a:schemeClr val="tx2"/>
                </a:solidFill>
              </a:rPr>
              <a:t> </a:t>
            </a:r>
            <a:r>
              <a:rPr lang="es-ES" altLang="ja-JP" dirty="0" err="1" smtClean="0">
                <a:solidFill>
                  <a:schemeClr val="tx2"/>
                </a:solidFill>
              </a:rPr>
              <a:t>the</a:t>
            </a:r>
            <a:r>
              <a:rPr lang="es-ES" altLang="ja-JP" dirty="0" smtClean="0">
                <a:solidFill>
                  <a:schemeClr val="tx2"/>
                </a:solidFill>
              </a:rPr>
              <a:t> </a:t>
            </a:r>
            <a:r>
              <a:rPr lang="es-ES" altLang="ja-JP" dirty="0" err="1" smtClean="0">
                <a:solidFill>
                  <a:schemeClr val="tx2"/>
                </a:solidFill>
              </a:rPr>
              <a:t>reader</a:t>
            </a:r>
            <a:r>
              <a:rPr lang="es-ES" altLang="ja-JP" dirty="0" smtClean="0">
                <a:solidFill>
                  <a:schemeClr val="tx2"/>
                </a:solidFill>
              </a:rPr>
              <a:t> </a:t>
            </a:r>
            <a:r>
              <a:rPr lang="es-ES" altLang="ja-JP" dirty="0" err="1" smtClean="0">
                <a:solidFill>
                  <a:schemeClr val="tx2"/>
                </a:solidFill>
              </a:rPr>
              <a:t>who</a:t>
            </a:r>
            <a:r>
              <a:rPr lang="es-ES" altLang="ja-JP" dirty="0" smtClean="0">
                <a:solidFill>
                  <a:schemeClr val="tx2"/>
                </a:solidFill>
              </a:rPr>
              <a:t> </a:t>
            </a:r>
            <a:r>
              <a:rPr lang="es-ES" altLang="ja-JP" dirty="0" err="1" smtClean="0">
                <a:solidFill>
                  <a:schemeClr val="tx2"/>
                </a:solidFill>
              </a:rPr>
              <a:t>may</a:t>
            </a:r>
            <a:r>
              <a:rPr lang="es-ES" altLang="ja-JP" dirty="0" smtClean="0">
                <a:solidFill>
                  <a:schemeClr val="tx2"/>
                </a:solidFill>
              </a:rPr>
              <a:t> </a:t>
            </a:r>
            <a:r>
              <a:rPr lang="es-ES" altLang="ja-JP" dirty="0" err="1" smtClean="0">
                <a:solidFill>
                  <a:schemeClr val="tx2"/>
                </a:solidFill>
              </a:rPr>
              <a:t>not</a:t>
            </a:r>
            <a:r>
              <a:rPr lang="es-ES" altLang="ja-JP" dirty="0" smtClean="0">
                <a:solidFill>
                  <a:schemeClr val="tx2"/>
                </a:solidFill>
              </a:rPr>
              <a:t> </a:t>
            </a:r>
            <a:r>
              <a:rPr lang="es-ES" altLang="ja-JP" dirty="0" err="1" smtClean="0">
                <a:solidFill>
                  <a:schemeClr val="tx2"/>
                </a:solidFill>
              </a:rPr>
              <a:t>find</a:t>
            </a:r>
            <a:r>
              <a:rPr lang="es-ES" altLang="ja-JP" dirty="0" smtClean="0">
                <a:solidFill>
                  <a:schemeClr val="tx2"/>
                </a:solidFill>
              </a:rPr>
              <a:t> </a:t>
            </a:r>
            <a:r>
              <a:rPr lang="es-ES" altLang="ja-JP" dirty="0" err="1" smtClean="0">
                <a:solidFill>
                  <a:schemeClr val="tx2"/>
                </a:solidFill>
              </a:rPr>
              <a:t>it</a:t>
            </a:r>
            <a:r>
              <a:rPr lang="es-ES" altLang="ja-JP" dirty="0" smtClean="0">
                <a:solidFill>
                  <a:schemeClr val="tx2"/>
                </a:solidFill>
              </a:rPr>
              <a:t> trivial</a:t>
            </a:r>
            <a:r>
              <a:rPr lang="es-ES" altLang="ja-JP" dirty="0" smtClean="0"/>
              <a:t>!</a:t>
            </a:r>
          </a:p>
          <a:p>
            <a:pPr lvl="2"/>
            <a:r>
              <a:rPr lang="es-ES" altLang="ja-JP" dirty="0" err="1" smtClean="0"/>
              <a:t>They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must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be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explained</a:t>
            </a:r>
            <a:r>
              <a:rPr lang="es-ES" altLang="ja-JP" dirty="0" smtClean="0"/>
              <a:t> and </a:t>
            </a:r>
            <a:r>
              <a:rPr lang="es-ES" altLang="ja-JP" dirty="0" err="1" smtClean="0"/>
              <a:t>not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only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developed</a:t>
            </a:r>
            <a:endParaRPr lang="es-ES" altLang="ja-JP" dirty="0" smtClean="0"/>
          </a:p>
          <a:p>
            <a:pPr lvl="2"/>
            <a:r>
              <a:rPr lang="es-ES" dirty="0" smtClean="0"/>
              <a:t>A </a:t>
            </a:r>
            <a:r>
              <a:rPr lang="es-ES" dirty="0" err="1" smtClean="0"/>
              <a:t>scientific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better</a:t>
            </a:r>
            <a:r>
              <a:rPr lang="es-ES" dirty="0" smtClean="0"/>
              <a:t>, more precise </a:t>
            </a:r>
            <a:r>
              <a:rPr lang="es-ES" dirty="0" err="1" smtClean="0"/>
              <a:t>or</a:t>
            </a:r>
            <a:r>
              <a:rPr lang="es-ES" dirty="0" smtClean="0"/>
              <a:t> more </a:t>
            </a:r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dirty="0" err="1" smtClean="0"/>
              <a:t>because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has more </a:t>
            </a:r>
            <a:r>
              <a:rPr lang="es-ES" dirty="0" err="1" smtClean="0"/>
              <a:t>equations</a:t>
            </a:r>
            <a:r>
              <a:rPr lang="es-ES" dirty="0" smtClean="0"/>
              <a:t>;</a:t>
            </a:r>
          </a:p>
          <a:p>
            <a:pPr lvl="3"/>
            <a:r>
              <a:rPr lang="es-ES" dirty="0" smtClean="0"/>
              <a:t>…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scares</a:t>
            </a:r>
            <a:r>
              <a:rPr lang="es-ES" dirty="0" smtClean="0"/>
              <a:t> </a:t>
            </a:r>
            <a:r>
              <a:rPr lang="es-ES" dirty="0" err="1" smtClean="0"/>
              <a:t>beginners</a:t>
            </a:r>
            <a:r>
              <a:rPr lang="es-ES" dirty="0" smtClean="0"/>
              <a:t>,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hardened</a:t>
            </a:r>
            <a:r>
              <a:rPr lang="es-ES" dirty="0" smtClean="0"/>
              <a:t> </a:t>
            </a:r>
            <a:r>
              <a:rPr lang="es-ES" dirty="0" err="1" smtClean="0"/>
              <a:t>experts</a:t>
            </a:r>
            <a:endParaRPr lang="es-ES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686-366C-43C3-ABFA-F2B6BD8A3090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BDF-7B0F-4839-A0EC-E215611AED2D}" type="slidenum">
              <a:rPr lang="es-ES_tradnl" smtClean="0"/>
              <a:pPr/>
              <a:t>20</a:t>
            </a:fld>
            <a:endParaRPr lang="es-ES_tradn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Writing</a:t>
            </a:r>
            <a:r>
              <a:rPr lang="es-ES_tradnl" dirty="0" smtClean="0"/>
              <a:t> </a:t>
            </a:r>
            <a:r>
              <a:rPr lang="es-ES_tradnl" dirty="0" err="1" smtClean="0"/>
              <a:t>tips</a:t>
            </a:r>
            <a:endParaRPr lang="es-ES_tradnl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 err="1" smtClean="0"/>
              <a:t>There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no </a:t>
            </a:r>
            <a:r>
              <a:rPr lang="es-ES_tradnl" dirty="0" err="1" smtClean="0"/>
              <a:t>such</a:t>
            </a:r>
            <a:r>
              <a:rPr lang="es-ES_tradnl" dirty="0" smtClean="0"/>
              <a:t> </a:t>
            </a:r>
            <a:r>
              <a:rPr lang="es-ES_tradnl" dirty="0" err="1" smtClean="0"/>
              <a:t>thing</a:t>
            </a:r>
            <a:r>
              <a:rPr lang="es-ES_tradnl" dirty="0" smtClean="0"/>
              <a:t> as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perfect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.</a:t>
            </a:r>
          </a:p>
          <a:p>
            <a:pPr lvl="1"/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texts</a:t>
            </a:r>
            <a:r>
              <a:rPr lang="es-ES_tradnl" dirty="0" smtClean="0"/>
              <a:t> can </a:t>
            </a:r>
            <a:r>
              <a:rPr lang="es-ES_tradnl" dirty="0" err="1" smtClean="0"/>
              <a:t>be</a:t>
            </a:r>
            <a:r>
              <a:rPr lang="es-ES_tradnl" dirty="0" smtClean="0"/>
              <a:t> </a:t>
            </a:r>
            <a:r>
              <a:rPr lang="es-ES_tradnl" dirty="0" err="1" smtClean="0"/>
              <a:t>improved</a:t>
            </a:r>
            <a:r>
              <a:rPr lang="es-ES_tradnl" dirty="0" smtClean="0"/>
              <a:t>.</a:t>
            </a:r>
          </a:p>
          <a:p>
            <a:r>
              <a:rPr lang="es-ES_tradnl" altLang="ja-JP" dirty="0" err="1" smtClean="0"/>
              <a:t>Read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your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own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text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several</a:t>
            </a:r>
            <a:r>
              <a:rPr lang="es-ES_tradnl" altLang="ja-JP" dirty="0" smtClean="0"/>
              <a:t> times BEFORE </a:t>
            </a:r>
            <a:r>
              <a:rPr lang="es-ES_tradnl" altLang="ja-JP" dirty="0" err="1" smtClean="0"/>
              <a:t>submitting</a:t>
            </a:r>
            <a:endParaRPr lang="es-ES_tradnl" altLang="ja-JP" dirty="0" smtClean="0"/>
          </a:p>
          <a:p>
            <a:r>
              <a:rPr lang="es-ES_tradnl" altLang="ja-JP" dirty="0" err="1" smtClean="0"/>
              <a:t>Always</a:t>
            </a:r>
            <a:r>
              <a:rPr lang="es-ES_tradnl" altLang="ja-JP" dirty="0" smtClean="0"/>
              <a:t> try </a:t>
            </a:r>
            <a:r>
              <a:rPr lang="es-ES_tradnl" altLang="ja-JP" dirty="0" err="1" smtClean="0"/>
              <a:t>to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find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someone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to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read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you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manuscripts</a:t>
            </a:r>
            <a:endParaRPr lang="es-ES_tradnl" altLang="ja-JP" dirty="0" smtClean="0"/>
          </a:p>
          <a:p>
            <a:pPr lvl="1"/>
            <a:r>
              <a:rPr lang="es-ES_tradnl" altLang="ja-JP" dirty="0" err="1" smtClean="0"/>
              <a:t>It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far</a:t>
            </a:r>
            <a:r>
              <a:rPr lang="es-ES_tradnl" altLang="ja-JP" dirty="0" smtClean="0"/>
              <a:t> more </a:t>
            </a:r>
            <a:r>
              <a:rPr lang="es-ES_tradnl" altLang="ja-JP" dirty="0" err="1" smtClean="0"/>
              <a:t>difficult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for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you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to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find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you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own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mistakes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than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for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others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to</a:t>
            </a:r>
            <a:r>
              <a:rPr lang="es-ES_tradnl" altLang="ja-JP" dirty="0" smtClean="0"/>
              <a:t> spot </a:t>
            </a:r>
            <a:r>
              <a:rPr lang="es-ES_tradnl" altLang="ja-JP" dirty="0" err="1" smtClean="0"/>
              <a:t>it</a:t>
            </a:r>
            <a:endParaRPr lang="es-ES_tradnl" altLang="ja-JP" dirty="0" smtClean="0"/>
          </a:p>
          <a:p>
            <a:r>
              <a:rPr lang="es-ES_tradnl" dirty="0" smtClean="0"/>
              <a:t>Once </a:t>
            </a:r>
            <a:r>
              <a:rPr lang="es-ES_tradnl" dirty="0" err="1" smtClean="0"/>
              <a:t>finished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, </a:t>
            </a:r>
            <a:r>
              <a:rPr lang="es-ES_tradnl" dirty="0" err="1" smtClean="0"/>
              <a:t>leave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aside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a </a:t>
            </a:r>
            <a:r>
              <a:rPr lang="es-ES_tradnl" dirty="0" err="1" smtClean="0"/>
              <a:t>few</a:t>
            </a:r>
            <a:r>
              <a:rPr lang="es-ES_tradnl" dirty="0" smtClean="0"/>
              <a:t> </a:t>
            </a:r>
            <a:r>
              <a:rPr lang="es-ES_tradnl" dirty="0" err="1" smtClean="0"/>
              <a:t>weeks</a:t>
            </a:r>
            <a:r>
              <a:rPr lang="es-ES_tradnl" dirty="0" smtClean="0"/>
              <a:t>. </a:t>
            </a:r>
            <a:r>
              <a:rPr lang="es-ES_tradnl" dirty="0" err="1" smtClean="0"/>
              <a:t>Then</a:t>
            </a:r>
            <a:r>
              <a:rPr lang="es-ES_tradnl" dirty="0" smtClean="0"/>
              <a:t> come back and </a:t>
            </a:r>
            <a:r>
              <a:rPr lang="es-ES_tradnl" dirty="0" err="1" smtClean="0"/>
              <a:t>read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again</a:t>
            </a:r>
            <a:r>
              <a:rPr lang="es-ES_tradnl" dirty="0" smtClean="0"/>
              <a:t>.</a:t>
            </a:r>
          </a:p>
          <a:p>
            <a:pPr lvl="1"/>
            <a:r>
              <a:rPr lang="es-ES_tradnl" dirty="0" err="1" smtClean="0"/>
              <a:t>You’ll</a:t>
            </a:r>
            <a:r>
              <a:rPr lang="es-ES_tradnl" dirty="0" smtClean="0"/>
              <a:t> spot a </a:t>
            </a:r>
            <a:r>
              <a:rPr lang="es-ES_tradnl" dirty="0" err="1" smtClean="0"/>
              <a:t>lot</a:t>
            </a:r>
            <a:r>
              <a:rPr lang="es-ES_tradnl" dirty="0" smtClean="0"/>
              <a:t> of </a:t>
            </a:r>
            <a:r>
              <a:rPr lang="es-ES_tradnl" dirty="0" err="1" smtClean="0"/>
              <a:t>errors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missed</a:t>
            </a:r>
            <a:r>
              <a:rPr lang="es-ES_tradnl" dirty="0" smtClean="0"/>
              <a:t> </a:t>
            </a:r>
            <a:r>
              <a:rPr lang="es-ES_tradnl" dirty="0" err="1" smtClean="0"/>
              <a:t>before</a:t>
            </a:r>
            <a:r>
              <a:rPr lang="es-ES_tradnl" dirty="0" smtClean="0"/>
              <a:t>.</a:t>
            </a:r>
          </a:p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reader</a:t>
            </a:r>
            <a:r>
              <a:rPr lang="es-ES_tradnl" dirty="0" smtClean="0"/>
              <a:t> </a:t>
            </a:r>
            <a:r>
              <a:rPr lang="es-ES_tradnl" dirty="0" err="1" smtClean="0"/>
              <a:t>does</a:t>
            </a:r>
            <a:r>
              <a:rPr lang="es-ES_tradnl" dirty="0" smtClean="0"/>
              <a:t> NOT </a:t>
            </a:r>
            <a:r>
              <a:rPr lang="es-ES_tradnl" dirty="0" err="1" smtClean="0"/>
              <a:t>know</a:t>
            </a:r>
            <a:r>
              <a:rPr lang="es-ES_tradnl" dirty="0" smtClean="0"/>
              <a:t> </a:t>
            </a:r>
            <a:r>
              <a:rPr lang="es-ES_tradnl" dirty="0" err="1" smtClean="0"/>
              <a:t>exactly</a:t>
            </a:r>
            <a:r>
              <a:rPr lang="es-ES_tradnl" dirty="0" smtClean="0"/>
              <a:t> </a:t>
            </a:r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know</a:t>
            </a:r>
            <a:endParaRPr lang="es-ES_tradnl" dirty="0" smtClean="0"/>
          </a:p>
          <a:p>
            <a:pPr lvl="1"/>
            <a:r>
              <a:rPr lang="es-ES_tradnl" dirty="0" smtClean="0"/>
              <a:t>Do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assume</a:t>
            </a:r>
            <a:r>
              <a:rPr lang="es-ES_tradnl" dirty="0" smtClean="0"/>
              <a:t> </a:t>
            </a:r>
            <a:r>
              <a:rPr lang="es-ES_tradnl" dirty="0" err="1" smtClean="0"/>
              <a:t>knowledge</a:t>
            </a:r>
            <a:endParaRPr lang="es-ES_tradnl" dirty="0" smtClean="0"/>
          </a:p>
          <a:p>
            <a:pPr lvl="1"/>
            <a:r>
              <a:rPr lang="es-ES_tradnl" dirty="0" err="1" smtClean="0"/>
              <a:t>Things</a:t>
            </a:r>
            <a:r>
              <a:rPr lang="es-ES_tradnl" dirty="0" smtClean="0"/>
              <a:t> </a:t>
            </a:r>
            <a:r>
              <a:rPr lang="es-ES_tradnl" dirty="0" err="1" smtClean="0"/>
              <a:t>which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may</a:t>
            </a:r>
            <a:r>
              <a:rPr lang="es-ES_tradnl" dirty="0" smtClean="0"/>
              <a:t> </a:t>
            </a:r>
            <a:r>
              <a:rPr lang="es-ES_tradnl" dirty="0" err="1" smtClean="0"/>
              <a:t>consider</a:t>
            </a:r>
            <a:r>
              <a:rPr lang="es-ES_tradnl" dirty="0" smtClean="0"/>
              <a:t> trivial, </a:t>
            </a:r>
            <a:r>
              <a:rPr lang="es-ES_tradnl" dirty="0" err="1" smtClean="0"/>
              <a:t>perhaps</a:t>
            </a:r>
            <a:r>
              <a:rPr lang="es-ES_tradnl" dirty="0" smtClean="0"/>
              <a:t> are </a:t>
            </a:r>
            <a:r>
              <a:rPr lang="es-ES_tradnl" dirty="0" err="1" smtClean="0"/>
              <a:t>not</a:t>
            </a:r>
            <a:r>
              <a:rPr lang="es-ES_tradnl" dirty="0" smtClean="0"/>
              <a:t> so.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FC2E-10EC-4C25-A0C7-A54C80A69244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5FB4-4DF4-48B4-8492-4B69951FDB99}" type="slidenum">
              <a:rPr lang="es-ES_tradnl" smtClean="0"/>
              <a:pPr/>
              <a:t>21</a:t>
            </a:fld>
            <a:endParaRPr lang="es-ES_tradn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Writing</a:t>
            </a:r>
            <a:r>
              <a:rPr lang="es-ES_tradnl" dirty="0" smtClean="0"/>
              <a:t> </a:t>
            </a:r>
            <a:r>
              <a:rPr lang="es-ES_tradnl" dirty="0" err="1" smtClean="0"/>
              <a:t>tips</a:t>
            </a:r>
            <a:endParaRPr lang="es-ES_tradnl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 err="1" smtClean="0"/>
              <a:t>Acronyms</a:t>
            </a:r>
            <a:r>
              <a:rPr lang="es-ES_tradnl" dirty="0" smtClean="0"/>
              <a:t> are </a:t>
            </a:r>
            <a:r>
              <a:rPr lang="es-ES_tradnl" dirty="0" err="1" smtClean="0"/>
              <a:t>valid</a:t>
            </a:r>
            <a:endParaRPr lang="es-ES_tradnl" dirty="0" smtClean="0"/>
          </a:p>
          <a:p>
            <a:pPr lvl="1"/>
            <a:r>
              <a:rPr lang="es-ES_tradnl" dirty="0" smtClean="0"/>
              <a:t>…</a:t>
            </a:r>
            <a:r>
              <a:rPr lang="es-ES_tradnl" dirty="0" err="1" smtClean="0"/>
              <a:t>just</a:t>
            </a:r>
            <a:r>
              <a:rPr lang="es-ES_tradnl" dirty="0" smtClean="0"/>
              <a:t> </a:t>
            </a:r>
            <a:r>
              <a:rPr lang="es-ES_tradnl" dirty="0" err="1" smtClean="0"/>
              <a:t>remember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spell</a:t>
            </a:r>
            <a:r>
              <a:rPr lang="es-ES_tradnl" dirty="0" smtClean="0"/>
              <a:t> </a:t>
            </a:r>
            <a:r>
              <a:rPr lang="es-ES_tradnl" dirty="0" err="1" smtClean="0"/>
              <a:t>them</a:t>
            </a:r>
            <a:r>
              <a:rPr lang="es-ES_tradnl" dirty="0" smtClean="0"/>
              <a:t> </a:t>
            </a:r>
            <a:r>
              <a:rPr lang="es-ES_tradnl" dirty="0" err="1" smtClean="0"/>
              <a:t>out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first</a:t>
            </a:r>
            <a:r>
              <a:rPr lang="es-ES_tradnl" dirty="0" smtClean="0"/>
              <a:t> use</a:t>
            </a:r>
          </a:p>
          <a:p>
            <a:pPr lvl="1"/>
            <a:r>
              <a:rPr lang="es-ES_tradnl" dirty="0" smtClean="0"/>
              <a:t>…</a:t>
            </a:r>
            <a:r>
              <a:rPr lang="es-ES_tradnl" dirty="0" err="1" smtClean="0"/>
              <a:t>even</a:t>
            </a:r>
            <a:r>
              <a:rPr lang="es-ES_tradnl" dirty="0" smtClean="0"/>
              <a:t> </a:t>
            </a:r>
            <a:r>
              <a:rPr lang="es-ES_tradnl" dirty="0" err="1" smtClean="0"/>
              <a:t>if</a:t>
            </a:r>
            <a:r>
              <a:rPr lang="es-ES_tradnl" dirty="0" smtClean="0"/>
              <a:t> </a:t>
            </a:r>
            <a:r>
              <a:rPr lang="es-ES_tradnl" dirty="0" err="1" smtClean="0"/>
              <a:t>extremely</a:t>
            </a:r>
            <a:r>
              <a:rPr lang="es-ES_tradnl" dirty="0" smtClean="0"/>
              <a:t> </a:t>
            </a:r>
            <a:r>
              <a:rPr lang="es-ES_tradnl" dirty="0" err="1" smtClean="0"/>
              <a:t>well</a:t>
            </a:r>
            <a:r>
              <a:rPr lang="es-ES_tradnl" dirty="0" smtClean="0"/>
              <a:t> </a:t>
            </a:r>
            <a:r>
              <a:rPr lang="es-ES_tradnl" dirty="0" err="1" smtClean="0"/>
              <a:t>known</a:t>
            </a:r>
            <a:r>
              <a:rPr lang="es-ES_tradnl" dirty="0" smtClean="0"/>
              <a:t> in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field</a:t>
            </a:r>
            <a:endParaRPr lang="es-ES_tradnl" dirty="0" smtClean="0"/>
          </a:p>
          <a:p>
            <a:pPr lvl="2"/>
            <a:r>
              <a:rPr lang="es-ES_tradnl" dirty="0" err="1" smtClean="0"/>
              <a:t>Exception</a:t>
            </a:r>
            <a:r>
              <a:rPr lang="es-ES_tradnl" dirty="0" smtClean="0"/>
              <a:t>;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write</a:t>
            </a:r>
            <a:r>
              <a:rPr lang="es-ES_tradnl" dirty="0" smtClean="0"/>
              <a:t> </a:t>
            </a:r>
            <a:r>
              <a:rPr lang="es-ES_tradnl" dirty="0" err="1" smtClean="0"/>
              <a:t>fMRI</a:t>
            </a:r>
            <a:r>
              <a:rPr lang="es-ES_tradnl" dirty="0" smtClean="0"/>
              <a:t> and </a:t>
            </a:r>
            <a:r>
              <a:rPr lang="es-ES_tradnl" dirty="0" err="1" smtClean="0"/>
              <a:t>you</a:t>
            </a:r>
            <a:r>
              <a:rPr lang="es-ES_tradnl" dirty="0" smtClean="0"/>
              <a:t> are </a:t>
            </a:r>
            <a:r>
              <a:rPr lang="es-ES_tradnl" dirty="0" err="1" smtClean="0"/>
              <a:t>targeting</a:t>
            </a:r>
            <a:r>
              <a:rPr lang="es-ES_tradnl" dirty="0" smtClean="0"/>
              <a:t> a </a:t>
            </a:r>
            <a:r>
              <a:rPr lang="es-ES_tradnl" dirty="0" err="1" smtClean="0"/>
              <a:t>neuroimage</a:t>
            </a:r>
            <a:r>
              <a:rPr lang="es-ES_tradnl" dirty="0" smtClean="0"/>
              <a:t> </a:t>
            </a:r>
            <a:r>
              <a:rPr lang="es-ES_tradnl" dirty="0" err="1" smtClean="0"/>
              <a:t>journal</a:t>
            </a:r>
            <a:endParaRPr lang="es-ES_tradnl" dirty="0" smtClean="0"/>
          </a:p>
          <a:p>
            <a:pPr lvl="1"/>
            <a:r>
              <a:rPr lang="es-ES_tradnl" dirty="0" smtClean="0"/>
              <a:t>…and try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avoid</a:t>
            </a:r>
            <a:r>
              <a:rPr lang="es-ES_tradnl" dirty="0" smtClean="0"/>
              <a:t> </a:t>
            </a:r>
            <a:r>
              <a:rPr lang="es-ES_tradnl" dirty="0" err="1" smtClean="0"/>
              <a:t>them</a:t>
            </a:r>
            <a:r>
              <a:rPr lang="es-ES_tradnl" dirty="0" smtClean="0"/>
              <a:t> in </a:t>
            </a:r>
            <a:r>
              <a:rPr lang="es-ES_tradnl" dirty="0" err="1" smtClean="0"/>
              <a:t>titles</a:t>
            </a:r>
            <a:r>
              <a:rPr lang="es-ES_tradnl" dirty="0" smtClean="0"/>
              <a:t> and </a:t>
            </a:r>
            <a:r>
              <a:rPr lang="es-ES_tradnl" dirty="0" err="1" smtClean="0"/>
              <a:t>abstracts</a:t>
            </a:r>
            <a:endParaRPr lang="es-ES_tradnl" dirty="0" smtClean="0"/>
          </a:p>
          <a:p>
            <a:r>
              <a:rPr lang="es-ES_tradnl" dirty="0" err="1" smtClean="0"/>
              <a:t>Avoid</a:t>
            </a:r>
            <a:r>
              <a:rPr lang="es-ES_tradnl" dirty="0" smtClean="0"/>
              <a:t> </a:t>
            </a:r>
            <a:r>
              <a:rPr lang="es-ES_tradnl" dirty="0" err="1" smtClean="0"/>
              <a:t>colloquial</a:t>
            </a:r>
            <a:r>
              <a:rPr lang="es-ES_tradnl" dirty="0" smtClean="0"/>
              <a:t> </a:t>
            </a:r>
            <a:r>
              <a:rPr lang="es-ES_tradnl" dirty="0" err="1" smtClean="0"/>
              <a:t>expressions</a:t>
            </a:r>
            <a:endParaRPr lang="es-ES_tradnl" dirty="0" smtClean="0"/>
          </a:p>
          <a:p>
            <a:pPr lvl="1"/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tend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be</a:t>
            </a:r>
            <a:r>
              <a:rPr lang="es-ES_tradnl" dirty="0" smtClean="0"/>
              <a:t> </a:t>
            </a:r>
            <a:r>
              <a:rPr lang="es-ES_tradnl" dirty="0" err="1" smtClean="0"/>
              <a:t>ambiguous</a:t>
            </a:r>
            <a:r>
              <a:rPr lang="es-ES_tradnl" dirty="0" smtClean="0"/>
              <a:t> and </a:t>
            </a:r>
            <a:r>
              <a:rPr lang="es-ES_tradnl" dirty="0" err="1" smtClean="0"/>
              <a:t>possibly</a:t>
            </a:r>
            <a:r>
              <a:rPr lang="es-ES_tradnl" dirty="0" smtClean="0"/>
              <a:t> </a:t>
            </a:r>
            <a:r>
              <a:rPr lang="es-ES_tradnl" dirty="0" err="1" smtClean="0"/>
              <a:t>unfamiliar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non-</a:t>
            </a:r>
            <a:r>
              <a:rPr lang="es-ES_tradnl" dirty="0" err="1" smtClean="0"/>
              <a:t>native</a:t>
            </a:r>
            <a:r>
              <a:rPr lang="es-ES_tradnl" dirty="0" smtClean="0"/>
              <a:t> </a:t>
            </a:r>
            <a:r>
              <a:rPr lang="es-ES_tradnl" dirty="0" err="1" smtClean="0"/>
              <a:t>speakers</a:t>
            </a:r>
            <a:endParaRPr lang="es-ES_tradnl" altLang="ja-JP" dirty="0" smtClean="0"/>
          </a:p>
          <a:p>
            <a:r>
              <a:rPr lang="es-ES_tradnl" dirty="0" smtClean="0"/>
              <a:t>Do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allow</a:t>
            </a:r>
            <a:r>
              <a:rPr lang="es-ES_tradnl" dirty="0" smtClean="0"/>
              <a:t> </a:t>
            </a:r>
            <a:r>
              <a:rPr lang="es-ES_tradnl" dirty="0" err="1" smtClean="0"/>
              <a:t>yourself</a:t>
            </a:r>
            <a:r>
              <a:rPr lang="es-ES_tradnl" dirty="0" smtClean="0"/>
              <a:t> </a:t>
            </a:r>
            <a:r>
              <a:rPr lang="es-ES_tradnl" dirty="0" err="1" smtClean="0"/>
              <a:t>literary</a:t>
            </a:r>
            <a:r>
              <a:rPr lang="es-ES_tradnl" dirty="0" smtClean="0"/>
              <a:t> </a:t>
            </a:r>
            <a:r>
              <a:rPr lang="es-ES_tradnl" dirty="0" err="1" smtClean="0"/>
              <a:t>atmosphere</a:t>
            </a:r>
            <a:endParaRPr lang="es-ES_tradnl" dirty="0" smtClean="0"/>
          </a:p>
          <a:p>
            <a:pPr lvl="1"/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often</a:t>
            </a:r>
            <a:r>
              <a:rPr lang="es-ES_tradnl" dirty="0" smtClean="0"/>
              <a:t> </a:t>
            </a:r>
            <a:r>
              <a:rPr lang="es-ES_tradnl" dirty="0" err="1" smtClean="0"/>
              <a:t>imprecise</a:t>
            </a:r>
            <a:r>
              <a:rPr lang="es-ES_tradnl" dirty="0" smtClean="0"/>
              <a:t> and </a:t>
            </a:r>
            <a:r>
              <a:rPr lang="es-ES_tradnl" dirty="0" err="1" smtClean="0"/>
              <a:t>ambiguous</a:t>
            </a:r>
            <a:endParaRPr lang="es-ES_tradnl" dirty="0" smtClean="0"/>
          </a:p>
          <a:p>
            <a:pPr lvl="1"/>
            <a:r>
              <a:rPr lang="es-ES_tradnl" dirty="0" err="1" smtClean="0"/>
              <a:t>Nevertheless</a:t>
            </a:r>
            <a:r>
              <a:rPr lang="es-ES_tradnl" dirty="0" smtClean="0"/>
              <a:t>, </a:t>
            </a:r>
            <a:r>
              <a:rPr lang="es-ES_tradnl" dirty="0" err="1" smtClean="0"/>
              <a:t>mathematician</a:t>
            </a:r>
            <a:r>
              <a:rPr lang="es-ES_tradnl" dirty="0" smtClean="0"/>
              <a:t> and </a:t>
            </a:r>
            <a:r>
              <a:rPr lang="es-ES_tradnl" dirty="0" err="1" smtClean="0"/>
              <a:t>member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Real Academia Española (RAE), Rey </a:t>
            </a:r>
            <a:r>
              <a:rPr lang="es-ES_tradnl" dirty="0" smtClean="0"/>
              <a:t>y</a:t>
            </a:r>
            <a:r>
              <a:rPr lang="es-ES_tradnl" dirty="0" smtClean="0"/>
              <a:t> Pastor </a:t>
            </a:r>
            <a:r>
              <a:rPr lang="es-ES_tradnl" dirty="0" err="1" smtClean="0"/>
              <a:t>advocated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a </a:t>
            </a:r>
            <a:r>
              <a:rPr lang="es-ES_tradnl" dirty="0" err="1" smtClean="0"/>
              <a:t>scientific</a:t>
            </a:r>
            <a:r>
              <a:rPr lang="es-ES_tradnl" dirty="0" smtClean="0"/>
              <a:t> </a:t>
            </a:r>
            <a:r>
              <a:rPr lang="es-ES_tradnl" dirty="0" err="1" smtClean="0"/>
              <a:t>writing</a:t>
            </a:r>
            <a:r>
              <a:rPr lang="es-ES_tradnl" dirty="0" smtClean="0"/>
              <a:t> </a:t>
            </a:r>
            <a:r>
              <a:rPr lang="es-ES_tradnl" dirty="0" err="1" smtClean="0"/>
              <a:t>was</a:t>
            </a:r>
            <a:r>
              <a:rPr lang="es-ES_tradnl" dirty="0" smtClean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 at </a:t>
            </a:r>
            <a:r>
              <a:rPr lang="es-ES_tradnl" dirty="0" err="1" smtClean="0"/>
              <a:t>odds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proper</a:t>
            </a:r>
            <a:r>
              <a:rPr lang="es-ES_tradnl" dirty="0" smtClean="0"/>
              <a:t> </a:t>
            </a:r>
            <a:r>
              <a:rPr lang="es-ES_tradnl" dirty="0" err="1" smtClean="0"/>
              <a:t>writing</a:t>
            </a:r>
            <a:endParaRPr lang="es-ES_tradn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A31F1-3158-436B-90E3-4D15FDF2AF75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FAF4-7EFE-4CCC-8905-73F834CB5703}" type="slidenum">
              <a:rPr lang="es-ES_tradnl" smtClean="0"/>
              <a:pPr/>
              <a:t>22</a:t>
            </a:fld>
            <a:endParaRPr lang="es-ES_tradn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Results</a:t>
            </a:r>
            <a:r>
              <a:rPr lang="es-MX" dirty="0" smtClean="0"/>
              <a:t> </a:t>
            </a:r>
            <a:r>
              <a:rPr lang="es-MX" dirty="0" err="1" smtClean="0"/>
              <a:t>presentation</a:t>
            </a:r>
            <a:endParaRPr lang="en-GB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E43D-01C3-4866-B052-8F2727C47CDD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Document</a:t>
            </a:r>
            <a:r>
              <a:rPr lang="es-MX" dirty="0" smtClean="0"/>
              <a:t> </a:t>
            </a:r>
            <a:r>
              <a:rPr lang="es-MX" dirty="0" err="1" smtClean="0"/>
              <a:t>structure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often</a:t>
            </a:r>
            <a:r>
              <a:rPr lang="es-MX" dirty="0" smtClean="0"/>
              <a:t> </a:t>
            </a:r>
            <a:r>
              <a:rPr lang="es-MX" dirty="0" err="1" smtClean="0"/>
              <a:t>convenient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structure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scientific</a:t>
            </a:r>
            <a:r>
              <a:rPr lang="es-MX" dirty="0" smtClean="0"/>
              <a:t> </a:t>
            </a:r>
            <a:r>
              <a:rPr lang="es-MX" dirty="0" err="1" smtClean="0"/>
              <a:t>document</a:t>
            </a:r>
            <a:r>
              <a:rPr lang="es-MX" dirty="0" smtClean="0"/>
              <a:t> in </a:t>
            </a:r>
            <a:r>
              <a:rPr lang="es-MX" dirty="0" err="1" smtClean="0"/>
              <a:t>classical</a:t>
            </a:r>
            <a:r>
              <a:rPr lang="es-MX" dirty="0" smtClean="0"/>
              <a:t> </a:t>
            </a:r>
            <a:r>
              <a:rPr lang="es-MX" dirty="0" err="1" smtClean="0"/>
              <a:t>sections</a:t>
            </a:r>
            <a:r>
              <a:rPr lang="es-MX" dirty="0" smtClean="0"/>
              <a:t>:</a:t>
            </a:r>
          </a:p>
          <a:p>
            <a:pPr lvl="1"/>
            <a:r>
              <a:rPr lang="es-MX" dirty="0" err="1" smtClean="0"/>
              <a:t>Abstract</a:t>
            </a:r>
            <a:endParaRPr lang="es-MX" dirty="0" smtClean="0"/>
          </a:p>
          <a:p>
            <a:pPr lvl="1"/>
            <a:r>
              <a:rPr lang="es-MX" dirty="0" err="1" smtClean="0"/>
              <a:t>Introduction</a:t>
            </a:r>
            <a:endParaRPr lang="es-MX" dirty="0" smtClean="0"/>
          </a:p>
          <a:p>
            <a:pPr lvl="1"/>
            <a:r>
              <a:rPr lang="es-MX" dirty="0" err="1" smtClean="0"/>
              <a:t>Related</a:t>
            </a:r>
            <a:r>
              <a:rPr lang="es-MX" dirty="0" smtClean="0"/>
              <a:t> </a:t>
            </a:r>
            <a:r>
              <a:rPr lang="es-MX" dirty="0" err="1" smtClean="0"/>
              <a:t>work</a:t>
            </a:r>
            <a:r>
              <a:rPr lang="es-MX" dirty="0" smtClean="0"/>
              <a:t> and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state</a:t>
            </a:r>
            <a:r>
              <a:rPr lang="es-MX" dirty="0" smtClean="0"/>
              <a:t>-of-</a:t>
            </a:r>
            <a:r>
              <a:rPr lang="es-MX" dirty="0" err="1" smtClean="0"/>
              <a:t>the</a:t>
            </a:r>
            <a:r>
              <a:rPr lang="es-MX" dirty="0" smtClean="0"/>
              <a:t>-art</a:t>
            </a:r>
          </a:p>
          <a:p>
            <a:pPr lvl="1"/>
            <a:r>
              <a:rPr lang="es-MX" dirty="0" err="1" smtClean="0"/>
              <a:t>Methods</a:t>
            </a:r>
            <a:endParaRPr lang="es-MX" dirty="0" smtClean="0"/>
          </a:p>
          <a:p>
            <a:pPr lvl="1"/>
            <a:r>
              <a:rPr lang="es-MX" dirty="0" err="1" smtClean="0"/>
              <a:t>Results</a:t>
            </a:r>
            <a:endParaRPr lang="es-MX" dirty="0" smtClean="0"/>
          </a:p>
          <a:p>
            <a:pPr lvl="1"/>
            <a:r>
              <a:rPr lang="es-MX" dirty="0" err="1" smtClean="0"/>
              <a:t>Discussion</a:t>
            </a:r>
            <a:endParaRPr lang="es-MX" dirty="0" smtClean="0"/>
          </a:p>
          <a:p>
            <a:pPr lvl="1"/>
            <a:r>
              <a:rPr lang="es-MX" dirty="0" err="1" smtClean="0"/>
              <a:t>Conclusions</a:t>
            </a:r>
            <a:endParaRPr lang="es-MX" dirty="0" smtClean="0"/>
          </a:p>
          <a:p>
            <a:pPr lvl="2"/>
            <a:r>
              <a:rPr lang="es-MX" dirty="0" smtClean="0"/>
              <a:t>…</a:t>
            </a:r>
            <a:r>
              <a:rPr lang="es-MX" dirty="0" err="1" smtClean="0"/>
              <a:t>often</a:t>
            </a:r>
            <a:r>
              <a:rPr lang="es-MX" dirty="0" smtClean="0"/>
              <a:t> </a:t>
            </a:r>
            <a:r>
              <a:rPr lang="es-MX" dirty="0" err="1" smtClean="0"/>
              <a:t>includes</a:t>
            </a:r>
            <a:r>
              <a:rPr lang="es-MX" dirty="0" smtClean="0"/>
              <a:t> </a:t>
            </a:r>
            <a:r>
              <a:rPr lang="es-MX" dirty="0" err="1" smtClean="0"/>
              <a:t>future</a:t>
            </a:r>
            <a:r>
              <a:rPr lang="es-MX" dirty="0" smtClean="0"/>
              <a:t> </a:t>
            </a:r>
            <a:r>
              <a:rPr lang="es-MX" dirty="0" err="1" smtClean="0"/>
              <a:t>work</a:t>
            </a:r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A4E2-4C8E-4C21-82AD-C28B66BCE81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7" name="6 Cerrar llave"/>
          <p:cNvSpPr/>
          <p:nvPr/>
        </p:nvSpPr>
        <p:spPr>
          <a:xfrm>
            <a:off x="2987824" y="3573016"/>
            <a:ext cx="288032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8 Rectángulo redondeado"/>
          <p:cNvSpPr/>
          <p:nvPr/>
        </p:nvSpPr>
        <p:spPr>
          <a:xfrm>
            <a:off x="3419872" y="3429000"/>
            <a:ext cx="5184576" cy="1800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In CS </a:t>
            </a:r>
            <a:r>
              <a:rPr lang="es-MX" dirty="0" err="1" smtClean="0"/>
              <a:t>these</a:t>
            </a:r>
            <a:r>
              <a:rPr lang="es-MX" dirty="0" smtClean="0"/>
              <a:t> are </a:t>
            </a:r>
            <a:r>
              <a:rPr lang="es-MX" dirty="0" err="1" smtClean="0"/>
              <a:t>often</a:t>
            </a:r>
            <a:r>
              <a:rPr lang="es-MX" dirty="0" smtClean="0"/>
              <a:t> </a:t>
            </a:r>
            <a:r>
              <a:rPr lang="es-MX" dirty="0" err="1" smtClean="0"/>
              <a:t>presented</a:t>
            </a:r>
            <a:r>
              <a:rPr lang="es-MX" dirty="0" smtClean="0"/>
              <a:t> </a:t>
            </a:r>
            <a:r>
              <a:rPr lang="es-MX" dirty="0" err="1" smtClean="0"/>
              <a:t>together</a:t>
            </a:r>
            <a:r>
              <a:rPr lang="es-MX" dirty="0" smtClean="0"/>
              <a:t> </a:t>
            </a:r>
            <a:r>
              <a:rPr lang="es-MX" dirty="0" err="1" smtClean="0"/>
              <a:t>under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heading</a:t>
            </a:r>
            <a:r>
              <a:rPr lang="es-MX" dirty="0" smtClean="0"/>
              <a:t> </a:t>
            </a:r>
            <a:r>
              <a:rPr lang="es-MX" i="1" dirty="0" err="1" smtClean="0"/>
              <a:t>Experiments</a:t>
            </a:r>
            <a:r>
              <a:rPr lang="es-MX" i="1" dirty="0" smtClean="0"/>
              <a:t> and </a:t>
            </a:r>
            <a:r>
              <a:rPr lang="es-MX" i="1" dirty="0" err="1" smtClean="0"/>
              <a:t>Results</a:t>
            </a:r>
            <a:r>
              <a:rPr lang="es-MX" dirty="0" smtClean="0"/>
              <a:t>. </a:t>
            </a:r>
            <a:r>
              <a:rPr lang="es-MX" dirty="0" err="1" smtClean="0"/>
              <a:t>Despite</a:t>
            </a:r>
            <a:r>
              <a:rPr lang="es-MX" dirty="0" smtClean="0"/>
              <a:t> popular,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practice</a:t>
            </a:r>
            <a:r>
              <a:rPr lang="es-MX" dirty="0" smtClean="0"/>
              <a:t> </a:t>
            </a:r>
            <a:r>
              <a:rPr lang="es-MX" dirty="0" err="1" smtClean="0"/>
              <a:t>should</a:t>
            </a:r>
            <a:r>
              <a:rPr lang="es-MX" dirty="0" smtClean="0"/>
              <a:t> </a:t>
            </a:r>
            <a:r>
              <a:rPr lang="es-MX" dirty="0" err="1" smtClean="0"/>
              <a:t>be</a:t>
            </a:r>
            <a:r>
              <a:rPr lang="es-MX" dirty="0" smtClean="0"/>
              <a:t> </a:t>
            </a:r>
            <a:r>
              <a:rPr lang="es-MX" dirty="0" err="1" smtClean="0"/>
              <a:t>discouraged</a:t>
            </a:r>
            <a:r>
              <a:rPr lang="es-MX" dirty="0" smtClean="0"/>
              <a:t> as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blurres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line </a:t>
            </a:r>
            <a:r>
              <a:rPr lang="es-MX" dirty="0" err="1" smtClean="0"/>
              <a:t>between</a:t>
            </a:r>
            <a:r>
              <a:rPr lang="es-MX" dirty="0" smtClean="0"/>
              <a:t> </a:t>
            </a:r>
            <a:r>
              <a:rPr lang="es-MX" dirty="0" err="1" smtClean="0"/>
              <a:t>different</a:t>
            </a:r>
            <a:r>
              <a:rPr lang="es-MX" dirty="0" smtClean="0"/>
              <a:t> </a:t>
            </a:r>
            <a:r>
              <a:rPr lang="es-MX" dirty="0" err="1" smtClean="0"/>
              <a:t>stages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scientific</a:t>
            </a:r>
            <a:r>
              <a:rPr lang="es-MX" dirty="0" smtClean="0"/>
              <a:t> </a:t>
            </a:r>
            <a:r>
              <a:rPr lang="es-MX" dirty="0" err="1" smtClean="0"/>
              <a:t>method</a:t>
            </a:r>
            <a:r>
              <a:rPr lang="es-MX" dirty="0" smtClean="0"/>
              <a:t> </a:t>
            </a:r>
            <a:r>
              <a:rPr lang="es-MX" dirty="0" smtClean="0"/>
              <a:t>(</a:t>
            </a:r>
            <a:r>
              <a:rPr lang="es-MX" dirty="0" err="1" smtClean="0"/>
              <a:t>hypothesis</a:t>
            </a:r>
            <a:r>
              <a:rPr lang="es-MX" dirty="0" smtClean="0"/>
              <a:t> </a:t>
            </a:r>
            <a:r>
              <a:rPr lang="es-MX" dirty="0" err="1" smtClean="0"/>
              <a:t>emission</a:t>
            </a:r>
            <a:r>
              <a:rPr lang="es-MX" dirty="0" smtClean="0"/>
              <a:t>, experimental </a:t>
            </a:r>
            <a:r>
              <a:rPr lang="es-MX" dirty="0" err="1" smtClean="0"/>
              <a:t>design</a:t>
            </a:r>
            <a:r>
              <a:rPr lang="es-MX" dirty="0" smtClean="0"/>
              <a:t>, </a:t>
            </a:r>
            <a:r>
              <a:rPr lang="es-MX" dirty="0" err="1" smtClean="0"/>
              <a:t>acquistion</a:t>
            </a:r>
            <a:r>
              <a:rPr lang="es-MX" dirty="0" smtClean="0"/>
              <a:t> of </a:t>
            </a:r>
            <a:r>
              <a:rPr lang="es-MX" dirty="0" err="1" smtClean="0"/>
              <a:t>observations</a:t>
            </a:r>
            <a:r>
              <a:rPr lang="es-MX" dirty="0" smtClean="0"/>
              <a:t> and </a:t>
            </a:r>
            <a:r>
              <a:rPr lang="es-MX" dirty="0" err="1" smtClean="0"/>
              <a:t>analysis</a:t>
            </a:r>
            <a:r>
              <a:rPr lang="es-MX" dirty="0" smtClean="0"/>
              <a:t>)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Data </a:t>
            </a:r>
            <a:r>
              <a:rPr lang="es-MX" dirty="0" err="1" smtClean="0"/>
              <a:t>visualization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Which</a:t>
            </a:r>
            <a:r>
              <a:rPr lang="es-MX" dirty="0" smtClean="0"/>
              <a:t> </a:t>
            </a:r>
            <a:r>
              <a:rPr lang="es-MX" dirty="0" err="1" smtClean="0"/>
              <a:t>one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more </a:t>
            </a:r>
            <a:r>
              <a:rPr lang="es-MX" dirty="0" err="1" smtClean="0"/>
              <a:t>quickly</a:t>
            </a:r>
            <a:r>
              <a:rPr lang="es-MX" dirty="0" smtClean="0"/>
              <a:t> </a:t>
            </a:r>
            <a:r>
              <a:rPr lang="es-MX" dirty="0" err="1" smtClean="0"/>
              <a:t>understood</a:t>
            </a:r>
            <a:r>
              <a:rPr lang="es-MX" dirty="0" smtClean="0"/>
              <a:t>?</a:t>
            </a:r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A4E2-4C8E-4C21-82AD-C28B66BCE81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25</a:t>
            </a:fld>
            <a:endParaRPr lang="es-ES"/>
          </a:p>
        </p:txBody>
      </p:sp>
      <p:pic>
        <p:nvPicPr>
          <p:cNvPr id="1026" name="Picture 2" descr="http://zenassignments.com/application-integration/files/2009/11/starting-table-and-chart-1024x5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8178608" cy="4184899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043608" y="5949280"/>
            <a:ext cx="730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Figure </a:t>
            </a:r>
            <a:r>
              <a:rPr lang="es-MX" dirty="0" err="1" smtClean="0"/>
              <a:t>from</a:t>
            </a:r>
            <a:r>
              <a:rPr lang="es-MX" dirty="0" smtClean="0"/>
              <a:t>: [http://zenassignments.com/application-integration/2009/11/]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Data </a:t>
            </a:r>
            <a:r>
              <a:rPr lang="es-MX" dirty="0" err="1" smtClean="0"/>
              <a:t>visualization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would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present</a:t>
            </a:r>
            <a:r>
              <a:rPr lang="es-MX" dirty="0" smtClean="0"/>
              <a:t> multidimensional </a:t>
            </a:r>
            <a:r>
              <a:rPr lang="es-MX" dirty="0" err="1" smtClean="0"/>
              <a:t>complex</a:t>
            </a:r>
            <a:r>
              <a:rPr lang="es-MX" dirty="0" smtClean="0"/>
              <a:t> data in a </a:t>
            </a:r>
            <a:r>
              <a:rPr lang="es-MX" dirty="0" err="1" smtClean="0"/>
              <a:t>table</a:t>
            </a:r>
            <a:r>
              <a:rPr lang="es-MX" dirty="0" smtClean="0"/>
              <a:t>?</a:t>
            </a:r>
          </a:p>
          <a:p>
            <a:pPr lvl="1"/>
            <a:r>
              <a:rPr lang="es-MX" dirty="0" smtClean="0"/>
              <a:t>Data </a:t>
            </a:r>
            <a:r>
              <a:rPr lang="es-MX" dirty="0" err="1" smtClean="0"/>
              <a:t>visualization</a:t>
            </a:r>
            <a:r>
              <a:rPr lang="es-MX" dirty="0" smtClean="0"/>
              <a:t> </a:t>
            </a:r>
            <a:r>
              <a:rPr lang="es-MX" dirty="0" err="1" smtClean="0"/>
              <a:t>techniques</a:t>
            </a:r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A4E2-4C8E-4C21-82AD-C28B66BCE81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26</a:t>
            </a:fld>
            <a:endParaRPr lang="es-ES"/>
          </a:p>
        </p:txBody>
      </p:sp>
      <p:pic>
        <p:nvPicPr>
          <p:cNvPr id="97282" name="Picture 2" descr="http://visibledata.files.wordpress.com/2011/02/hansrosl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08920"/>
            <a:ext cx="4392488" cy="3193064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043608" y="5949280"/>
            <a:ext cx="411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Figure </a:t>
            </a:r>
            <a:r>
              <a:rPr lang="es-MX" dirty="0" err="1" smtClean="0"/>
              <a:t>from</a:t>
            </a:r>
            <a:r>
              <a:rPr lang="es-MX" dirty="0" smtClean="0"/>
              <a:t>: </a:t>
            </a:r>
            <a:r>
              <a:rPr lang="es-MX" dirty="0" smtClean="0"/>
              <a:t>[</a:t>
            </a:r>
            <a:r>
              <a:rPr lang="en-GB" dirty="0" smtClean="0">
                <a:hlinkClick r:id="rId3"/>
              </a:rPr>
              <a:t>visibledata.wordpress.com</a:t>
            </a:r>
            <a:r>
              <a:rPr lang="es-MX" dirty="0" smtClean="0"/>
              <a:t>]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visibledata.files.wordpress.com/2011/02/choosing_a_good_chart.jpg?w=8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5299"/>
            <a:ext cx="7272808" cy="561824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Data </a:t>
            </a:r>
            <a:r>
              <a:rPr lang="es-MX" dirty="0" err="1" smtClean="0"/>
              <a:t>visualization</a:t>
            </a:r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A4E2-4C8E-4C21-82AD-C28B66BCE81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827584" y="836712"/>
            <a:ext cx="719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Figure </a:t>
            </a:r>
            <a:r>
              <a:rPr lang="es-MX" dirty="0" err="1" smtClean="0"/>
              <a:t>from</a:t>
            </a:r>
            <a:r>
              <a:rPr lang="es-MX" dirty="0" smtClean="0"/>
              <a:t>: </a:t>
            </a:r>
            <a:r>
              <a:rPr lang="es-MX" dirty="0" smtClean="0"/>
              <a:t>[</a:t>
            </a:r>
            <a:r>
              <a:rPr lang="en-GB" dirty="0" smtClean="0"/>
              <a:t>http://apandre.wordpress.com/2010/02/02/dimensionality/</a:t>
            </a:r>
            <a:r>
              <a:rPr lang="es-MX" dirty="0" smtClean="0"/>
              <a:t>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Reporting</a:t>
            </a:r>
            <a:r>
              <a:rPr lang="es-MX" dirty="0" smtClean="0"/>
              <a:t> </a:t>
            </a:r>
            <a:r>
              <a:rPr lang="es-MX" dirty="0" err="1" smtClean="0"/>
              <a:t>statistics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ALWAYS</a:t>
            </a:r>
            <a:r>
              <a:rPr lang="es-MX" dirty="0" smtClean="0"/>
              <a:t> </a:t>
            </a:r>
            <a:r>
              <a:rPr lang="es-MX" dirty="0" err="1" smtClean="0"/>
              <a:t>report</a:t>
            </a:r>
            <a:r>
              <a:rPr lang="es-MX" dirty="0" smtClean="0"/>
              <a:t> </a:t>
            </a:r>
            <a:r>
              <a:rPr lang="es-MX" dirty="0" err="1" smtClean="0"/>
              <a:t>an</a:t>
            </a:r>
            <a:r>
              <a:rPr lang="es-MX" dirty="0" smtClean="0"/>
              <a:t> </a:t>
            </a:r>
            <a:r>
              <a:rPr lang="es-MX" dirty="0" err="1" smtClean="0"/>
              <a:t>estimator</a:t>
            </a:r>
            <a:r>
              <a:rPr lang="es-MX" dirty="0" smtClean="0"/>
              <a:t> of central </a:t>
            </a:r>
            <a:r>
              <a:rPr lang="es-MX" dirty="0" err="1" smtClean="0"/>
              <a:t>tendency</a:t>
            </a:r>
            <a:r>
              <a:rPr lang="es-MX" dirty="0" smtClean="0"/>
              <a:t> (mean, median, </a:t>
            </a:r>
            <a:r>
              <a:rPr lang="es-MX" dirty="0" err="1" smtClean="0"/>
              <a:t>mode</a:t>
            </a:r>
            <a:r>
              <a:rPr lang="es-MX" dirty="0" smtClean="0"/>
              <a:t>) and </a:t>
            </a:r>
            <a:r>
              <a:rPr lang="es-MX" dirty="0" err="1" smtClean="0"/>
              <a:t>an</a:t>
            </a:r>
            <a:r>
              <a:rPr lang="es-MX" dirty="0" smtClean="0"/>
              <a:t> </a:t>
            </a:r>
            <a:r>
              <a:rPr lang="es-MX" dirty="0" err="1" smtClean="0"/>
              <a:t>estimator</a:t>
            </a:r>
            <a:r>
              <a:rPr lang="es-MX" dirty="0" smtClean="0"/>
              <a:t> of </a:t>
            </a:r>
            <a:r>
              <a:rPr lang="es-MX" dirty="0" err="1" smtClean="0"/>
              <a:t>variability</a:t>
            </a:r>
            <a:r>
              <a:rPr lang="es-MX" dirty="0" smtClean="0"/>
              <a:t> (</a:t>
            </a:r>
            <a:r>
              <a:rPr lang="es-MX" dirty="0" err="1" smtClean="0"/>
              <a:t>standard</a:t>
            </a:r>
            <a:r>
              <a:rPr lang="es-MX" dirty="0" smtClean="0"/>
              <a:t> </a:t>
            </a:r>
            <a:r>
              <a:rPr lang="es-MX" dirty="0" err="1" smtClean="0"/>
              <a:t>deviation</a:t>
            </a:r>
            <a:r>
              <a:rPr lang="es-MX" dirty="0" smtClean="0"/>
              <a:t>, </a:t>
            </a:r>
            <a:r>
              <a:rPr lang="es-MX" dirty="0" err="1" smtClean="0"/>
              <a:t>variance</a:t>
            </a:r>
            <a:r>
              <a:rPr lang="es-MX" dirty="0" smtClean="0"/>
              <a:t>, inter </a:t>
            </a:r>
            <a:r>
              <a:rPr lang="es-MX" dirty="0" err="1" smtClean="0"/>
              <a:t>quantile</a:t>
            </a:r>
            <a:r>
              <a:rPr lang="es-MX" dirty="0" smtClean="0"/>
              <a:t> </a:t>
            </a:r>
            <a:r>
              <a:rPr lang="es-MX" dirty="0" err="1" smtClean="0"/>
              <a:t>range</a:t>
            </a:r>
            <a:r>
              <a:rPr lang="es-MX" dirty="0" smtClean="0"/>
              <a:t>)</a:t>
            </a:r>
          </a:p>
          <a:p>
            <a:endParaRPr lang="es-MX" dirty="0" smtClean="0"/>
          </a:p>
          <a:p>
            <a:pPr algn="ctr">
              <a:buNone/>
            </a:pPr>
            <a:r>
              <a:rPr lang="es-MX" sz="5400" b="1" dirty="0" err="1" smtClean="0">
                <a:solidFill>
                  <a:srgbClr val="FF0000"/>
                </a:solidFill>
              </a:rPr>
              <a:t>Reporting</a:t>
            </a:r>
            <a:r>
              <a:rPr lang="es-MX" sz="5400" b="1" dirty="0" smtClean="0">
                <a:solidFill>
                  <a:srgbClr val="FF0000"/>
                </a:solidFill>
              </a:rPr>
              <a:t> </a:t>
            </a:r>
            <a:r>
              <a:rPr lang="es-MX" sz="5400" b="1" dirty="0" err="1" smtClean="0">
                <a:solidFill>
                  <a:srgbClr val="FF0000"/>
                </a:solidFill>
              </a:rPr>
              <a:t>only</a:t>
            </a:r>
            <a:r>
              <a:rPr lang="es-MX" sz="5400" b="1" dirty="0" smtClean="0">
                <a:solidFill>
                  <a:srgbClr val="FF0000"/>
                </a:solidFill>
              </a:rPr>
              <a:t> mean </a:t>
            </a:r>
            <a:r>
              <a:rPr lang="es-MX" sz="5400" b="1" dirty="0" err="1" smtClean="0">
                <a:solidFill>
                  <a:srgbClr val="FF0000"/>
                </a:solidFill>
              </a:rPr>
              <a:t>results</a:t>
            </a:r>
            <a:r>
              <a:rPr lang="es-MX" sz="5400" b="1" dirty="0" smtClean="0">
                <a:solidFill>
                  <a:srgbClr val="FF0000"/>
                </a:solidFill>
              </a:rPr>
              <a:t> </a:t>
            </a:r>
            <a:r>
              <a:rPr lang="es-MX" sz="5400" b="1" dirty="0" err="1" smtClean="0">
                <a:solidFill>
                  <a:srgbClr val="FF0000"/>
                </a:solidFill>
              </a:rPr>
              <a:t>is</a:t>
            </a:r>
            <a:r>
              <a:rPr lang="es-MX" sz="5400" b="1" dirty="0" smtClean="0">
                <a:solidFill>
                  <a:srgbClr val="FF0000"/>
                </a:solidFill>
              </a:rPr>
              <a:t> </a:t>
            </a:r>
            <a:r>
              <a:rPr lang="es-MX" sz="5400" b="1" dirty="0" err="1" smtClean="0">
                <a:solidFill>
                  <a:srgbClr val="FF0000"/>
                </a:solidFill>
              </a:rPr>
              <a:t>meaningless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A4E2-4C8E-4C21-82AD-C28B66BCE81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Reporting</a:t>
            </a:r>
            <a:r>
              <a:rPr lang="es-MX" dirty="0" smtClean="0"/>
              <a:t> </a:t>
            </a:r>
            <a:r>
              <a:rPr lang="es-MX" dirty="0" err="1" smtClean="0"/>
              <a:t>statistics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Reporting</a:t>
            </a:r>
            <a:r>
              <a:rPr lang="es-MX" dirty="0" smtClean="0"/>
              <a:t> </a:t>
            </a:r>
            <a:r>
              <a:rPr lang="es-MX" dirty="0" err="1" smtClean="0"/>
              <a:t>hypothesis</a:t>
            </a:r>
            <a:r>
              <a:rPr lang="es-MX" dirty="0" smtClean="0"/>
              <a:t> </a:t>
            </a:r>
            <a:r>
              <a:rPr lang="es-MX" dirty="0" err="1" smtClean="0"/>
              <a:t>testing</a:t>
            </a:r>
            <a:r>
              <a:rPr lang="es-MX" dirty="0" smtClean="0"/>
              <a:t>:</a:t>
            </a:r>
          </a:p>
          <a:p>
            <a:pPr lvl="1"/>
            <a:r>
              <a:rPr lang="es-MX" b="1" dirty="0" smtClean="0">
                <a:solidFill>
                  <a:srgbClr val="FF0000"/>
                </a:solidFill>
              </a:rPr>
              <a:t>ALWAYS</a:t>
            </a:r>
            <a:r>
              <a:rPr lang="es-MX" dirty="0" smtClean="0"/>
              <a:t> </a:t>
            </a:r>
            <a:r>
              <a:rPr lang="es-MX" dirty="0" err="1" smtClean="0"/>
              <a:t>report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>
                <a:solidFill>
                  <a:schemeClr val="tx2"/>
                </a:solidFill>
              </a:rPr>
              <a:t>objective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finding</a:t>
            </a:r>
            <a:r>
              <a:rPr lang="es-MX" dirty="0" smtClean="0"/>
              <a:t> </a:t>
            </a:r>
            <a:r>
              <a:rPr lang="es-MX" dirty="0" err="1" smtClean="0"/>
              <a:t>e.g.</a:t>
            </a:r>
            <a:r>
              <a:rPr lang="es-MX" dirty="0" smtClean="0"/>
              <a:t> </a:t>
            </a:r>
            <a:r>
              <a:rPr lang="es-MX" dirty="0" err="1" smtClean="0"/>
              <a:t>effect</a:t>
            </a:r>
            <a:r>
              <a:rPr lang="es-MX" dirty="0" smtClean="0"/>
              <a:t> </a:t>
            </a:r>
            <a:r>
              <a:rPr lang="es-MX" dirty="0" err="1" smtClean="0"/>
              <a:t>size</a:t>
            </a:r>
            <a:r>
              <a:rPr lang="es-MX" dirty="0" smtClean="0"/>
              <a:t>, and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>
                <a:solidFill>
                  <a:srgbClr val="00B050"/>
                </a:solidFill>
              </a:rPr>
              <a:t>statistical</a:t>
            </a:r>
            <a:r>
              <a:rPr lang="es-MX" dirty="0" smtClean="0">
                <a:solidFill>
                  <a:srgbClr val="00B050"/>
                </a:solidFill>
              </a:rPr>
              <a:t> </a:t>
            </a:r>
            <a:r>
              <a:rPr lang="es-MX" dirty="0" err="1" smtClean="0">
                <a:solidFill>
                  <a:srgbClr val="00B050"/>
                </a:solidFill>
              </a:rPr>
              <a:t>result</a:t>
            </a:r>
            <a:r>
              <a:rPr lang="es-MX" dirty="0" smtClean="0"/>
              <a:t> </a:t>
            </a:r>
            <a:r>
              <a:rPr lang="es-MX" dirty="0" err="1" smtClean="0"/>
              <a:t>e.g.</a:t>
            </a:r>
            <a:r>
              <a:rPr lang="es-MX" dirty="0" smtClean="0"/>
              <a:t> test </a:t>
            </a:r>
            <a:r>
              <a:rPr lang="es-MX" dirty="0" err="1" smtClean="0"/>
              <a:t>name</a:t>
            </a:r>
            <a:r>
              <a:rPr lang="es-MX" dirty="0" smtClean="0"/>
              <a:t> and p-</a:t>
            </a:r>
            <a:r>
              <a:rPr lang="es-MX" dirty="0" err="1" smtClean="0"/>
              <a:t>value</a:t>
            </a:r>
            <a:endParaRPr lang="es-MX" dirty="0" smtClean="0"/>
          </a:p>
          <a:p>
            <a:pPr lvl="1"/>
            <a:endParaRPr lang="es-MX" dirty="0" smtClean="0"/>
          </a:p>
          <a:p>
            <a:pPr lvl="1"/>
            <a:r>
              <a:rPr lang="es-MX" dirty="0" err="1" smtClean="0"/>
              <a:t>Example</a:t>
            </a:r>
            <a:r>
              <a:rPr lang="es-MX" dirty="0" smtClean="0"/>
              <a:t>:</a:t>
            </a:r>
          </a:p>
          <a:p>
            <a:pPr lvl="2"/>
            <a:r>
              <a:rPr lang="en-GB" dirty="0" smtClean="0">
                <a:solidFill>
                  <a:schemeClr val="tx2"/>
                </a:solidFill>
              </a:rPr>
              <a:t>Experts (time: 1.23+\-0.45) significantly outperformed novices </a:t>
            </a:r>
            <a:r>
              <a:rPr lang="en-GB" dirty="0" smtClean="0">
                <a:solidFill>
                  <a:schemeClr val="tx2"/>
                </a:solidFill>
              </a:rPr>
              <a:t>(time: </a:t>
            </a:r>
            <a:r>
              <a:rPr lang="en-GB" dirty="0" smtClean="0">
                <a:solidFill>
                  <a:schemeClr val="tx2"/>
                </a:solidFill>
              </a:rPr>
              <a:t>6.78+\-0.90) </a:t>
            </a:r>
            <a:r>
              <a:rPr lang="en-GB" dirty="0" smtClean="0">
                <a:solidFill>
                  <a:srgbClr val="00B050"/>
                </a:solidFill>
              </a:rPr>
              <a:t>(</a:t>
            </a:r>
            <a:r>
              <a:rPr lang="en-GB" dirty="0" smtClean="0">
                <a:solidFill>
                  <a:srgbClr val="00B050"/>
                </a:solidFill>
              </a:rPr>
              <a:t>MW-U</a:t>
            </a:r>
            <a:r>
              <a:rPr lang="en-GB" dirty="0" smtClean="0">
                <a:solidFill>
                  <a:srgbClr val="00B050"/>
                </a:solidFill>
              </a:rPr>
              <a:t>: p&lt;0.001)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A4E2-4C8E-4C21-82AD-C28B66BCE81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Scientific</a:t>
            </a:r>
            <a:r>
              <a:rPr lang="es-MX" dirty="0" smtClean="0"/>
              <a:t> </a:t>
            </a:r>
            <a:r>
              <a:rPr lang="es-MX" dirty="0" err="1" smtClean="0"/>
              <a:t>writing</a:t>
            </a:r>
            <a:endParaRPr lang="en-GB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C800-DEC6-4F49-908C-9917D11D6995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 smtClean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Reporting</a:t>
            </a:r>
            <a:r>
              <a:rPr lang="es-MX" dirty="0" smtClean="0"/>
              <a:t> </a:t>
            </a:r>
            <a:r>
              <a:rPr lang="es-MX" dirty="0" err="1" smtClean="0"/>
              <a:t>results</a:t>
            </a:r>
            <a:r>
              <a:rPr lang="es-MX" dirty="0" smtClean="0"/>
              <a:t> </a:t>
            </a:r>
            <a:r>
              <a:rPr lang="es-MX" dirty="0" err="1" smtClean="0"/>
              <a:t>practices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err="1" smtClean="0"/>
              <a:t>Although</a:t>
            </a:r>
            <a:r>
              <a:rPr lang="es-MX" dirty="0" smtClean="0"/>
              <a:t> </a:t>
            </a:r>
            <a:r>
              <a:rPr lang="es-MX" dirty="0" err="1" smtClean="0"/>
              <a:t>different</a:t>
            </a:r>
            <a:r>
              <a:rPr lang="es-MX" dirty="0" smtClean="0"/>
              <a:t> </a:t>
            </a:r>
            <a:r>
              <a:rPr lang="es-MX" dirty="0" err="1" smtClean="0"/>
              <a:t>journals</a:t>
            </a:r>
            <a:r>
              <a:rPr lang="es-MX" dirty="0" smtClean="0"/>
              <a:t> </a:t>
            </a:r>
            <a:r>
              <a:rPr lang="es-MX" dirty="0" err="1" smtClean="0"/>
              <a:t>may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its</a:t>
            </a:r>
            <a:r>
              <a:rPr lang="es-MX" dirty="0" smtClean="0"/>
              <a:t> </a:t>
            </a:r>
            <a:r>
              <a:rPr lang="es-MX" dirty="0" err="1" smtClean="0"/>
              <a:t>own</a:t>
            </a:r>
            <a:r>
              <a:rPr lang="es-MX" dirty="0" smtClean="0"/>
              <a:t> </a:t>
            </a:r>
            <a:r>
              <a:rPr lang="es-MX" dirty="0" err="1" smtClean="0"/>
              <a:t>guidelines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reporting</a:t>
            </a:r>
            <a:r>
              <a:rPr lang="es-MX" dirty="0" smtClean="0"/>
              <a:t> </a:t>
            </a:r>
            <a:r>
              <a:rPr lang="es-MX" dirty="0" err="1" smtClean="0"/>
              <a:t>results</a:t>
            </a:r>
            <a:r>
              <a:rPr lang="es-MX" dirty="0" smtClean="0"/>
              <a:t> [</a:t>
            </a:r>
            <a:r>
              <a:rPr lang="en-GB" dirty="0" smtClean="0"/>
              <a:t>PLOS </a:t>
            </a:r>
            <a:r>
              <a:rPr lang="en-GB" dirty="0" smtClean="0"/>
              <a:t>Medicine Editors </a:t>
            </a:r>
            <a:r>
              <a:rPr lang="en-GB" dirty="0" smtClean="0"/>
              <a:t>(2013) </a:t>
            </a:r>
            <a:r>
              <a:rPr lang="en-GB" dirty="0" err="1" smtClean="0"/>
              <a:t>PLoS</a:t>
            </a:r>
            <a:r>
              <a:rPr lang="en-GB" dirty="0" smtClean="0"/>
              <a:t> Medicine </a:t>
            </a:r>
            <a:r>
              <a:rPr lang="en-GB" dirty="0" smtClean="0"/>
              <a:t>10(8): e1001504.</a:t>
            </a:r>
            <a:r>
              <a:rPr lang="es-MX" dirty="0" smtClean="0"/>
              <a:t>];</a:t>
            </a:r>
          </a:p>
          <a:p>
            <a:pPr lvl="1"/>
            <a:r>
              <a:rPr lang="es-MX" dirty="0" err="1" smtClean="0"/>
              <a:t>E.g.</a:t>
            </a:r>
            <a:r>
              <a:rPr lang="es-MX" dirty="0" smtClean="0"/>
              <a:t>: </a:t>
            </a:r>
            <a:r>
              <a:rPr lang="es-MX" dirty="0" smtClean="0"/>
              <a:t>PLOS </a:t>
            </a:r>
            <a:r>
              <a:rPr lang="es-MX" dirty="0" smtClean="0"/>
              <a:t>Medicine (2013</a:t>
            </a:r>
            <a:r>
              <a:rPr lang="es-MX" dirty="0" smtClean="0"/>
              <a:t>) </a:t>
            </a:r>
            <a:r>
              <a:rPr lang="es-MX" dirty="0" err="1" smtClean="0"/>
              <a:t>Reporting</a:t>
            </a:r>
            <a:r>
              <a:rPr lang="es-MX" dirty="0" smtClean="0"/>
              <a:t> </a:t>
            </a:r>
            <a:r>
              <a:rPr lang="es-MX" dirty="0" err="1" smtClean="0"/>
              <a:t>Guidelines</a:t>
            </a:r>
            <a:r>
              <a:rPr lang="es-MX" dirty="0" smtClean="0"/>
              <a:t> </a:t>
            </a:r>
            <a:r>
              <a:rPr lang="es-MX" dirty="0" err="1" smtClean="0"/>
              <a:t>Collection</a:t>
            </a:r>
            <a:r>
              <a:rPr lang="es-MX" dirty="0" smtClean="0"/>
              <a:t> </a:t>
            </a:r>
            <a:r>
              <a:rPr lang="es-MX" dirty="0" err="1" smtClean="0"/>
              <a:t>homepage</a:t>
            </a:r>
            <a:r>
              <a:rPr lang="es-MX" dirty="0" smtClean="0"/>
              <a:t>.</a:t>
            </a:r>
          </a:p>
          <a:p>
            <a:pPr lvl="2"/>
            <a:r>
              <a:rPr lang="es-MX" dirty="0" smtClean="0">
                <a:hlinkClick r:id="rId2"/>
              </a:rPr>
              <a:t>http</a:t>
            </a:r>
            <a:r>
              <a:rPr lang="es-MX" dirty="0" smtClean="0">
                <a:hlinkClick r:id="rId2"/>
              </a:rPr>
              <a:t>://</a:t>
            </a:r>
            <a:r>
              <a:rPr lang="es-MX" dirty="0" smtClean="0">
                <a:hlinkClick r:id="rId2"/>
              </a:rPr>
              <a:t>www.ploscollections.org/reportingguidelines</a:t>
            </a:r>
            <a:endParaRPr lang="es-MX" dirty="0" smtClean="0"/>
          </a:p>
          <a:p>
            <a:pPr lvl="1"/>
            <a:endParaRPr lang="es-MX" dirty="0" smtClean="0"/>
          </a:p>
          <a:p>
            <a:r>
              <a:rPr lang="es-MX" dirty="0" smtClean="0"/>
              <a:t>…</a:t>
            </a:r>
            <a:r>
              <a:rPr lang="es-MX" dirty="0" err="1" smtClean="0"/>
              <a:t>there</a:t>
            </a:r>
            <a:r>
              <a:rPr lang="es-MX" dirty="0" smtClean="0"/>
              <a:t> are of </a:t>
            </a:r>
            <a:r>
              <a:rPr lang="es-MX" dirty="0" err="1" smtClean="0"/>
              <a:t>course</a:t>
            </a:r>
            <a:r>
              <a:rPr lang="es-MX" dirty="0" smtClean="0"/>
              <a:t> “</a:t>
            </a:r>
            <a:r>
              <a:rPr lang="es-MX" dirty="0" err="1" smtClean="0"/>
              <a:t>standards</a:t>
            </a:r>
            <a:r>
              <a:rPr lang="es-MX" dirty="0" smtClean="0"/>
              <a:t>”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reporting</a:t>
            </a:r>
            <a:r>
              <a:rPr lang="es-MX" dirty="0" smtClean="0"/>
              <a:t> </a:t>
            </a:r>
            <a:r>
              <a:rPr lang="es-MX" dirty="0" err="1" smtClean="0"/>
              <a:t>scientific</a:t>
            </a:r>
            <a:r>
              <a:rPr lang="es-MX" dirty="0" smtClean="0"/>
              <a:t> </a:t>
            </a:r>
            <a:r>
              <a:rPr lang="es-MX" dirty="0" err="1" smtClean="0"/>
              <a:t>research</a:t>
            </a:r>
            <a:r>
              <a:rPr lang="es-MX" dirty="0" smtClean="0"/>
              <a:t>:</a:t>
            </a:r>
          </a:p>
          <a:p>
            <a:pPr lvl="1"/>
            <a:r>
              <a:rPr lang="es-MX" dirty="0" err="1" smtClean="0"/>
              <a:t>E.g.</a:t>
            </a:r>
            <a:r>
              <a:rPr lang="es-MX" dirty="0" smtClean="0"/>
              <a:t>:</a:t>
            </a:r>
          </a:p>
          <a:p>
            <a:pPr lvl="2"/>
            <a:r>
              <a:rPr lang="es-MX" dirty="0" err="1" smtClean="0"/>
              <a:t>The</a:t>
            </a:r>
            <a:r>
              <a:rPr lang="es-MX" dirty="0" smtClean="0"/>
              <a:t> CONSORT </a:t>
            </a:r>
            <a:r>
              <a:rPr lang="es-MX" dirty="0" err="1" smtClean="0"/>
              <a:t>Statement</a:t>
            </a:r>
            <a:r>
              <a:rPr lang="es-MX" dirty="0" smtClean="0"/>
              <a:t>. </a:t>
            </a:r>
            <a:r>
              <a:rPr lang="es-MX" dirty="0" smtClean="0">
                <a:hlinkClick r:id="rId3"/>
              </a:rPr>
              <a:t>http</a:t>
            </a:r>
            <a:r>
              <a:rPr lang="es-MX" dirty="0" smtClean="0">
                <a:hlinkClick r:id="rId3"/>
              </a:rPr>
              <a:t>://www.consort-statement.org</a:t>
            </a:r>
            <a:r>
              <a:rPr lang="es-MX" dirty="0" smtClean="0">
                <a:hlinkClick r:id="rId3"/>
              </a:rPr>
              <a:t>/</a:t>
            </a:r>
            <a:endParaRPr lang="es-MX" dirty="0" smtClean="0"/>
          </a:p>
          <a:p>
            <a:pPr lvl="2"/>
            <a:r>
              <a:rPr lang="en-GB" dirty="0" err="1" smtClean="0"/>
              <a:t>Begg</a:t>
            </a:r>
            <a:r>
              <a:rPr lang="en-GB" dirty="0" smtClean="0"/>
              <a:t> </a:t>
            </a:r>
            <a:r>
              <a:rPr lang="en-GB" dirty="0" smtClean="0"/>
              <a:t>C, Cho M, Eastwood S, et al. (</a:t>
            </a:r>
            <a:r>
              <a:rPr lang="en-GB" dirty="0" smtClean="0"/>
              <a:t>1996) Improving </a:t>
            </a:r>
            <a:r>
              <a:rPr lang="en-GB" dirty="0" smtClean="0"/>
              <a:t>the Quality of Reporting of </a:t>
            </a:r>
            <a:r>
              <a:rPr lang="en-GB" dirty="0" smtClean="0"/>
              <a:t>Randomized </a:t>
            </a:r>
            <a:r>
              <a:rPr lang="en-GB" dirty="0" smtClean="0"/>
              <a:t>Controlled Trials. </a:t>
            </a:r>
            <a:r>
              <a:rPr lang="en-GB" dirty="0" smtClean="0">
                <a:solidFill>
                  <a:schemeClr val="tx2"/>
                </a:solidFill>
              </a:rPr>
              <a:t>The CONSORT </a:t>
            </a:r>
            <a:r>
              <a:rPr lang="en-GB" dirty="0" smtClean="0">
                <a:solidFill>
                  <a:schemeClr val="tx2"/>
                </a:solidFill>
              </a:rPr>
              <a:t>Statement</a:t>
            </a:r>
            <a:r>
              <a:rPr lang="en-GB" dirty="0" smtClean="0"/>
              <a:t>. JAMA </a:t>
            </a:r>
            <a:r>
              <a:rPr lang="en-GB" dirty="0" smtClean="0"/>
              <a:t>276:637–639</a:t>
            </a:r>
          </a:p>
          <a:p>
            <a:pPr lvl="2"/>
            <a:endParaRPr lang="es-MX" dirty="0" smtClean="0"/>
          </a:p>
          <a:p>
            <a:r>
              <a:rPr lang="es-MX" dirty="0" smtClean="0"/>
              <a:t>NOTE: </a:t>
            </a:r>
            <a:r>
              <a:rPr lang="es-MX" dirty="0" err="1" smtClean="0"/>
              <a:t>Although</a:t>
            </a:r>
            <a:r>
              <a:rPr lang="es-MX" dirty="0" smtClean="0"/>
              <a:t> </a:t>
            </a:r>
            <a:r>
              <a:rPr lang="es-MX" dirty="0" err="1" smtClean="0"/>
              <a:t>there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plenty</a:t>
            </a:r>
            <a:r>
              <a:rPr lang="es-MX" dirty="0" smtClean="0"/>
              <a:t> of </a:t>
            </a:r>
            <a:r>
              <a:rPr lang="es-MX" dirty="0" err="1" smtClean="0"/>
              <a:t>scattered</a:t>
            </a:r>
            <a:r>
              <a:rPr lang="es-MX" dirty="0" smtClean="0"/>
              <a:t> </a:t>
            </a:r>
            <a:r>
              <a:rPr lang="es-MX" dirty="0" err="1" smtClean="0"/>
              <a:t>literature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web, </a:t>
            </a:r>
            <a:r>
              <a:rPr lang="es-MX" dirty="0" err="1" smtClean="0"/>
              <a:t>I’m</a:t>
            </a:r>
            <a:r>
              <a:rPr lang="es-MX" dirty="0" smtClean="0"/>
              <a:t> </a:t>
            </a:r>
            <a:r>
              <a:rPr lang="es-MX" dirty="0" err="1" smtClean="0"/>
              <a:t>unaware</a:t>
            </a:r>
            <a:r>
              <a:rPr lang="es-MX" dirty="0" smtClean="0"/>
              <a:t> of a similar </a:t>
            </a:r>
            <a:r>
              <a:rPr lang="es-MX" dirty="0" err="1" smtClean="0"/>
              <a:t>standard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CS. </a:t>
            </a:r>
            <a:r>
              <a:rPr lang="es-MX" dirty="0" smtClean="0">
                <a:sym typeface="Wingdings" pitchFamily="2" charset="2"/>
              </a:rPr>
              <a:t></a:t>
            </a:r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A4E2-4C8E-4C21-82AD-C28B66BCE81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Referencing</a:t>
            </a:r>
            <a:r>
              <a:rPr lang="es-MX" dirty="0" smtClean="0"/>
              <a:t> and </a:t>
            </a:r>
            <a:r>
              <a:rPr lang="es-MX" dirty="0" err="1" smtClean="0"/>
              <a:t>citing</a:t>
            </a:r>
            <a:endParaRPr lang="en-GB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2F20-4282-4190-A495-24C8684424E3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 smtClean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3CD3-2A22-4AA0-9BA1-E1DBF1A5FB5B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E21E-C8E6-4301-AD8E-3DA45010E600}" type="slidenum">
              <a:rPr lang="es-ES_tradnl"/>
              <a:pPr/>
              <a:t>32</a:t>
            </a:fld>
            <a:endParaRPr lang="es-ES_tradnl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References</a:t>
            </a:r>
            <a:endParaRPr 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 sz="2400" dirty="0" err="1" smtClean="0"/>
              <a:t>Researchers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ought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to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reference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those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works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made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other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people</a:t>
            </a:r>
            <a:r>
              <a:rPr lang="es-ES_tradnl" sz="2400" dirty="0" smtClean="0"/>
              <a:t>.</a:t>
            </a:r>
          </a:p>
          <a:p>
            <a:pPr>
              <a:lnSpc>
                <a:spcPct val="90000"/>
              </a:lnSpc>
            </a:pPr>
            <a:endParaRPr lang="es-ES_tradnl" sz="2400" dirty="0" smtClean="0"/>
          </a:p>
          <a:p>
            <a:pPr>
              <a:lnSpc>
                <a:spcPct val="90000"/>
              </a:lnSpc>
            </a:pPr>
            <a:r>
              <a:rPr lang="es-ES_tradnl" sz="2400" dirty="0" err="1" smtClean="0"/>
              <a:t>Referencing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helps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for</a:t>
            </a:r>
            <a:r>
              <a:rPr lang="es-ES_tradnl" sz="2400" dirty="0" smtClean="0"/>
              <a:t>:</a:t>
            </a:r>
            <a:endParaRPr lang="es-ES_tradnl" sz="2400" dirty="0"/>
          </a:p>
          <a:p>
            <a:pPr lvl="1">
              <a:lnSpc>
                <a:spcPct val="90000"/>
              </a:lnSpc>
            </a:pPr>
            <a:r>
              <a:rPr lang="es-ES_tradnl" sz="2000" dirty="0" err="1" smtClean="0"/>
              <a:t>Supporting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statements</a:t>
            </a:r>
            <a:r>
              <a:rPr lang="es-ES_tradnl" sz="2000" dirty="0" smtClean="0"/>
              <a:t> and/</a:t>
            </a:r>
            <a:r>
              <a:rPr lang="es-ES_tradnl" sz="2000" dirty="0" err="1" smtClean="0"/>
              <a:t>or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facts</a:t>
            </a:r>
            <a:endParaRPr lang="es-ES_tradnl" sz="2000" dirty="0" smtClean="0"/>
          </a:p>
          <a:p>
            <a:pPr lvl="1">
              <a:lnSpc>
                <a:spcPct val="90000"/>
              </a:lnSpc>
            </a:pPr>
            <a:r>
              <a:rPr lang="es-ES_tradnl" sz="2000" dirty="0" err="1" smtClean="0"/>
              <a:t>Allowing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reader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to</a:t>
            </a:r>
            <a:r>
              <a:rPr lang="es-ES_tradnl" sz="2000" dirty="0" smtClean="0"/>
              <a:t> explore </a:t>
            </a:r>
            <a:r>
              <a:rPr lang="es-ES_tradnl" sz="2000" dirty="0" err="1" smtClean="0"/>
              <a:t>related</a:t>
            </a:r>
            <a:r>
              <a:rPr lang="es-ES_tradnl" sz="2000" dirty="0" smtClean="0"/>
              <a:t> material</a:t>
            </a:r>
            <a:endParaRPr lang="es-ES_tradnl" sz="2000" dirty="0"/>
          </a:p>
          <a:p>
            <a:pPr lvl="1">
              <a:lnSpc>
                <a:spcPct val="90000"/>
              </a:lnSpc>
            </a:pPr>
            <a:r>
              <a:rPr lang="es-ES_tradnl" sz="2000" dirty="0" err="1" smtClean="0"/>
              <a:t>Being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concise</a:t>
            </a:r>
            <a:endParaRPr lang="es-ES_tradnl" sz="2000" dirty="0" smtClean="0"/>
          </a:p>
          <a:p>
            <a:pPr lvl="2">
              <a:lnSpc>
                <a:spcPct val="90000"/>
              </a:lnSpc>
            </a:pPr>
            <a:r>
              <a:rPr lang="es-ES_tradnl" sz="1600" dirty="0" smtClean="0"/>
              <a:t>And </a:t>
            </a:r>
            <a:r>
              <a:rPr lang="es-ES_tradnl" sz="1600" dirty="0" err="1" smtClean="0"/>
              <a:t>collaterally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saving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precious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room</a:t>
            </a:r>
            <a:r>
              <a:rPr lang="es-ES_tradnl" sz="1600" dirty="0" smtClean="0"/>
              <a:t> in </a:t>
            </a:r>
            <a:r>
              <a:rPr lang="es-ES_tradnl" sz="1600" dirty="0" err="1" smtClean="0"/>
              <a:t>your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manuscript</a:t>
            </a:r>
            <a:r>
              <a:rPr lang="es-ES_tradnl" sz="1600" dirty="0" smtClean="0"/>
              <a:t> </a:t>
            </a:r>
            <a:endParaRPr lang="es-ES_tradnl" sz="1600" dirty="0"/>
          </a:p>
          <a:p>
            <a:pPr lvl="1">
              <a:lnSpc>
                <a:spcPct val="90000"/>
              </a:lnSpc>
            </a:pPr>
            <a:r>
              <a:rPr lang="es-ES_tradnl" sz="2000" dirty="0" smtClean="0"/>
              <a:t>And </a:t>
            </a:r>
            <a:r>
              <a:rPr lang="es-ES_tradnl" sz="2000" dirty="0" err="1" smtClean="0"/>
              <a:t>above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all</a:t>
            </a:r>
            <a:r>
              <a:rPr lang="es-ES_tradnl" sz="2000" dirty="0" smtClean="0"/>
              <a:t>,  </a:t>
            </a:r>
            <a:r>
              <a:rPr lang="es-ES_tradnl" sz="2000" dirty="0" err="1" smtClean="0"/>
              <a:t>to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acknolwegde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authorship</a:t>
            </a:r>
            <a:r>
              <a:rPr lang="es-ES_tradnl" sz="2000" dirty="0" smtClean="0"/>
              <a:t> and intelectual </a:t>
            </a:r>
            <a:r>
              <a:rPr lang="es-ES_tradnl" sz="2000" dirty="0" err="1" smtClean="0"/>
              <a:t>property</a:t>
            </a:r>
            <a:r>
              <a:rPr lang="es-ES_tradnl" sz="2000" dirty="0" smtClean="0"/>
              <a:t> (</a:t>
            </a:r>
            <a:r>
              <a:rPr lang="es-ES_tradnl" sz="2000" dirty="0" err="1" smtClean="0"/>
              <a:t>that’s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to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avoid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plagiarism</a:t>
            </a:r>
            <a:r>
              <a:rPr lang="es-ES_tradnl" sz="2000" dirty="0" smtClean="0"/>
              <a:t>)</a:t>
            </a:r>
            <a:endParaRPr lang="es-ES_tradnl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5D6-2372-4473-BB0D-82A514592FB8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8535-A814-47E7-BACB-5A7520CC7445}" type="slidenum">
              <a:rPr lang="es-ES_tradnl"/>
              <a:pPr/>
              <a:t>33</a:t>
            </a:fld>
            <a:endParaRPr lang="es-ES_tradn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References</a:t>
            </a:r>
            <a:endParaRPr lang="es-ES_tradnl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referencing</a:t>
            </a:r>
            <a:r>
              <a:rPr lang="es-ES_tradnl" dirty="0" smtClean="0"/>
              <a:t>; </a:t>
            </a:r>
            <a:r>
              <a:rPr lang="es-ES_tradnl" dirty="0" err="1" smtClean="0"/>
              <a:t>there</a:t>
            </a:r>
            <a:r>
              <a:rPr lang="es-ES_tradnl" dirty="0" smtClean="0"/>
              <a:t> are </a:t>
            </a:r>
            <a:r>
              <a:rPr lang="es-ES_tradnl" dirty="0" err="1" smtClean="0"/>
              <a:t>two</a:t>
            </a:r>
            <a:r>
              <a:rPr lang="es-ES_tradnl" dirty="0" smtClean="0"/>
              <a:t> </a:t>
            </a:r>
            <a:r>
              <a:rPr lang="es-ES_tradnl" dirty="0" err="1" smtClean="0"/>
              <a:t>parts</a:t>
            </a:r>
            <a:r>
              <a:rPr lang="es-ES_tradnl" dirty="0" smtClean="0"/>
              <a:t>:</a:t>
            </a:r>
          </a:p>
          <a:p>
            <a:pPr lvl="1"/>
            <a:endParaRPr lang="es-ES_tradnl" dirty="0" smtClean="0"/>
          </a:p>
          <a:p>
            <a:pPr lvl="1"/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citation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endParaRPr lang="es-ES_tradnl" dirty="0" smtClean="0"/>
          </a:p>
          <a:p>
            <a:pPr lvl="1"/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reference</a:t>
            </a:r>
            <a:r>
              <a:rPr lang="es-ES_tradnl" dirty="0" smtClean="0"/>
              <a:t> </a:t>
            </a:r>
            <a:r>
              <a:rPr lang="es-ES_tradnl" dirty="0" err="1" smtClean="0"/>
              <a:t>containing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bibliographic</a:t>
            </a:r>
            <a:r>
              <a:rPr lang="es-ES_tradnl" dirty="0" smtClean="0"/>
              <a:t> </a:t>
            </a:r>
            <a:r>
              <a:rPr lang="es-ES_tradnl" dirty="0" err="1" smtClean="0"/>
              <a:t>information</a:t>
            </a:r>
            <a:endParaRPr lang="es-ES_tradnl" dirty="0" smtClean="0"/>
          </a:p>
          <a:p>
            <a:pPr lvl="2"/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often</a:t>
            </a:r>
            <a:r>
              <a:rPr lang="es-ES_tradnl" dirty="0" smtClean="0"/>
              <a:t> </a:t>
            </a:r>
            <a:r>
              <a:rPr lang="es-ES_tradnl" dirty="0" err="1" smtClean="0"/>
              <a:t>given</a:t>
            </a:r>
            <a:r>
              <a:rPr lang="es-ES_tradnl" dirty="0" smtClean="0"/>
              <a:t> in a </a:t>
            </a:r>
            <a:r>
              <a:rPr lang="es-ES_tradnl" dirty="0" err="1" smtClean="0">
                <a:solidFill>
                  <a:srgbClr val="FF0000"/>
                </a:solidFill>
              </a:rPr>
              <a:t>reference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list</a:t>
            </a:r>
            <a:r>
              <a:rPr lang="es-ES_tradnl" dirty="0" smtClean="0"/>
              <a:t> at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end</a:t>
            </a:r>
            <a:r>
              <a:rPr lang="es-ES_tradnl" dirty="0" smtClean="0"/>
              <a:t> of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document</a:t>
            </a:r>
            <a:endParaRPr lang="es-ES_tradnl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E14-7182-49EB-86A8-8B454222A352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7E38-AC50-439B-ABCE-BDAA85E3C93E}" type="slidenum">
              <a:rPr lang="es-ES_tradnl"/>
              <a:pPr/>
              <a:t>34</a:t>
            </a:fld>
            <a:endParaRPr lang="es-ES_tradnl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Reference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 err="1" smtClean="0"/>
              <a:t>There</a:t>
            </a:r>
            <a:r>
              <a:rPr lang="es-ES_tradnl" dirty="0" smtClean="0"/>
              <a:t> </a:t>
            </a:r>
            <a:r>
              <a:rPr lang="es-ES_tradnl" dirty="0" err="1" smtClean="0"/>
              <a:t>exist</a:t>
            </a:r>
            <a:r>
              <a:rPr lang="es-ES_tradnl" dirty="0" smtClean="0"/>
              <a:t> </a:t>
            </a:r>
            <a:r>
              <a:rPr lang="es-ES_tradnl" dirty="0" err="1" smtClean="0"/>
              <a:t>many</a:t>
            </a:r>
            <a:r>
              <a:rPr lang="es-ES_tradnl" dirty="0" smtClean="0"/>
              <a:t> </a:t>
            </a:r>
            <a:r>
              <a:rPr lang="es-ES_tradnl" dirty="0" err="1" smtClean="0"/>
              <a:t>reference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Almost</a:t>
            </a:r>
            <a:r>
              <a:rPr lang="es-ES_tradnl" dirty="0" smtClean="0"/>
              <a:t>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journal</a:t>
            </a:r>
            <a:r>
              <a:rPr lang="es-ES_tradnl" dirty="0" smtClean="0"/>
              <a:t> </a:t>
            </a:r>
            <a:r>
              <a:rPr lang="es-ES_tradnl" dirty="0" err="1" smtClean="0"/>
              <a:t>family</a:t>
            </a:r>
            <a:r>
              <a:rPr lang="es-ES_tradnl" dirty="0" smtClean="0"/>
              <a:t> and </a:t>
            </a:r>
            <a:r>
              <a:rPr lang="es-ES_tradnl" dirty="0" err="1" smtClean="0"/>
              <a:t>institution</a:t>
            </a:r>
            <a:r>
              <a:rPr lang="es-ES_tradnl" dirty="0" smtClean="0"/>
              <a:t> has </a:t>
            </a:r>
            <a:r>
              <a:rPr lang="es-ES_tradnl" dirty="0" err="1" smtClean="0"/>
              <a:t>its</a:t>
            </a:r>
            <a:r>
              <a:rPr lang="es-ES_tradnl" dirty="0" smtClean="0"/>
              <a:t> </a:t>
            </a:r>
            <a:r>
              <a:rPr lang="es-ES_tradnl" dirty="0" err="1" smtClean="0"/>
              <a:t>own</a:t>
            </a:r>
            <a:r>
              <a:rPr lang="es-ES_tradnl" dirty="0" smtClean="0"/>
              <a:t>.</a:t>
            </a:r>
          </a:p>
          <a:p>
            <a:pPr lvl="1"/>
            <a:endParaRPr lang="es-ES_tradnl" dirty="0"/>
          </a:p>
          <a:p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major</a:t>
            </a:r>
            <a:r>
              <a:rPr lang="es-ES_tradnl" dirty="0" smtClean="0"/>
              <a:t> </a:t>
            </a:r>
            <a:r>
              <a:rPr lang="es-ES_tradnl" dirty="0" err="1" smtClean="0"/>
              <a:t>families</a:t>
            </a:r>
            <a:r>
              <a:rPr lang="es-ES_tradnl" dirty="0" smtClean="0"/>
              <a:t> are</a:t>
            </a:r>
            <a:r>
              <a:rPr lang="es-ES_tradnl" altLang="ja-JP" dirty="0" smtClean="0"/>
              <a:t>:</a:t>
            </a:r>
            <a:endParaRPr lang="es-ES_tradnl" altLang="ja-JP" dirty="0"/>
          </a:p>
          <a:p>
            <a:pPr lvl="1"/>
            <a:r>
              <a:rPr lang="es-ES_tradnl" dirty="0" smtClean="0"/>
              <a:t>Harvard: </a:t>
            </a:r>
            <a:r>
              <a:rPr lang="es-ES_tradnl" dirty="0" err="1" smtClean="0"/>
              <a:t>Author</a:t>
            </a:r>
            <a:r>
              <a:rPr lang="es-ES_tradnl" dirty="0" smtClean="0"/>
              <a:t>/date </a:t>
            </a:r>
            <a:r>
              <a:rPr lang="es-ES_tradnl" dirty="0" err="1" smtClean="0"/>
              <a:t>between</a:t>
            </a:r>
            <a:r>
              <a:rPr lang="es-ES_tradnl" dirty="0" smtClean="0"/>
              <a:t> </a:t>
            </a:r>
            <a:r>
              <a:rPr lang="es-ES_tradnl" dirty="0" err="1" smtClean="0"/>
              <a:t>parenthesis</a:t>
            </a:r>
            <a:endParaRPr lang="es-ES_tradnl" dirty="0" smtClean="0"/>
          </a:p>
          <a:p>
            <a:pPr lvl="1"/>
            <a:r>
              <a:rPr lang="es-ES_tradnl" dirty="0" smtClean="0"/>
              <a:t>Chicago: </a:t>
            </a:r>
            <a:r>
              <a:rPr lang="es-ES_tradnl" dirty="0" err="1" smtClean="0"/>
              <a:t>Numbered</a:t>
            </a:r>
            <a:r>
              <a:rPr lang="es-ES_tradnl" dirty="0" smtClean="0"/>
              <a:t> as </a:t>
            </a:r>
            <a:r>
              <a:rPr lang="es-ES_tradnl" dirty="0" err="1" smtClean="0"/>
              <a:t>superscript</a:t>
            </a:r>
            <a:r>
              <a:rPr lang="es-ES_tradnl" dirty="0" smtClean="0"/>
              <a:t> e.g.</a:t>
            </a:r>
            <a:r>
              <a:rPr lang="es-ES_tradnl" baseline="30000" dirty="0" smtClean="0"/>
              <a:t>1,2</a:t>
            </a:r>
          </a:p>
          <a:p>
            <a:pPr lvl="1"/>
            <a:r>
              <a:rPr lang="es-ES_tradnl" dirty="0" smtClean="0"/>
              <a:t>Vancouver</a:t>
            </a:r>
            <a:r>
              <a:rPr lang="es-ES_tradnl" dirty="0"/>
              <a:t>: </a:t>
            </a:r>
            <a:r>
              <a:rPr lang="es-ES_tradnl" dirty="0" err="1" smtClean="0"/>
              <a:t>Numbered</a:t>
            </a:r>
            <a:r>
              <a:rPr lang="es-ES_tradnl" dirty="0" smtClean="0"/>
              <a:t> </a:t>
            </a:r>
            <a:r>
              <a:rPr lang="es-ES_tradnl" dirty="0" err="1" smtClean="0"/>
              <a:t>between</a:t>
            </a:r>
            <a:r>
              <a:rPr lang="es-ES_tradnl" dirty="0" smtClean="0"/>
              <a:t> </a:t>
            </a:r>
            <a:r>
              <a:rPr lang="es-ES_tradnl" dirty="0" err="1" smtClean="0"/>
              <a:t>brackets</a:t>
            </a:r>
            <a:r>
              <a:rPr lang="es-ES_tradnl" dirty="0" smtClean="0"/>
              <a:t> </a:t>
            </a:r>
            <a:r>
              <a:rPr lang="es-ES_tradnl" dirty="0" err="1" smtClean="0"/>
              <a:t>e.g.</a:t>
            </a:r>
            <a:r>
              <a:rPr lang="es-ES_tradnl" dirty="0" smtClean="0"/>
              <a:t> [1]</a:t>
            </a:r>
          </a:p>
          <a:p>
            <a:pPr lvl="1"/>
            <a:endParaRPr lang="es-ES_tradnl" dirty="0" smtClean="0"/>
          </a:p>
          <a:p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doesn’t</a:t>
            </a:r>
            <a:r>
              <a:rPr lang="es-ES_tradnl" dirty="0" smtClean="0"/>
              <a:t> </a:t>
            </a:r>
            <a:r>
              <a:rPr lang="es-ES_tradnl" dirty="0" err="1" smtClean="0"/>
              <a:t>matter</a:t>
            </a:r>
            <a:r>
              <a:rPr lang="es-ES_tradnl" dirty="0" smtClean="0"/>
              <a:t> </a:t>
            </a:r>
            <a:r>
              <a:rPr lang="es-ES_tradnl" dirty="0" err="1" smtClean="0"/>
              <a:t>which</a:t>
            </a:r>
            <a:r>
              <a:rPr lang="es-ES_tradnl" dirty="0" smtClean="0"/>
              <a:t> </a:t>
            </a:r>
            <a:r>
              <a:rPr lang="es-ES_tradnl" dirty="0" err="1" smtClean="0"/>
              <a:t>one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use; </a:t>
            </a:r>
            <a:r>
              <a:rPr lang="es-ES_tradnl" dirty="0" err="1" smtClean="0"/>
              <a:t>but</a:t>
            </a:r>
            <a:r>
              <a:rPr lang="es-ES_tradnl" dirty="0" smtClean="0"/>
              <a:t> </a:t>
            </a:r>
            <a:r>
              <a:rPr lang="es-ES_tradnl" dirty="0" err="1" smtClean="0"/>
              <a:t>be</a:t>
            </a:r>
            <a:r>
              <a:rPr lang="es-ES_tradnl" dirty="0" smtClean="0"/>
              <a:t> </a:t>
            </a:r>
            <a:r>
              <a:rPr lang="es-ES_tradnl" dirty="0" err="1" smtClean="0"/>
              <a:t>consistent</a:t>
            </a:r>
            <a:r>
              <a:rPr lang="es-ES_tradnl" dirty="0" smtClean="0"/>
              <a:t>! </a:t>
            </a:r>
            <a:r>
              <a:rPr lang="es-ES_tradnl" dirty="0" err="1" smtClean="0"/>
              <a:t>Stick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a single </a:t>
            </a:r>
            <a:r>
              <a:rPr lang="es-ES_tradnl" dirty="0" err="1" smtClean="0"/>
              <a:t>style</a:t>
            </a:r>
            <a:r>
              <a:rPr lang="es-ES_tradnl" dirty="0" smtClean="0"/>
              <a:t>.</a:t>
            </a:r>
          </a:p>
          <a:p>
            <a:pPr lvl="1"/>
            <a:endParaRPr lang="es-ES_tradnl" dirty="0" smtClean="0"/>
          </a:p>
          <a:p>
            <a:r>
              <a:rPr lang="es-ES_tradnl" dirty="0" smtClean="0">
                <a:solidFill>
                  <a:srgbClr val="FF0000"/>
                </a:solidFill>
              </a:rPr>
              <a:t>DISCLAIMER: </a:t>
            </a:r>
            <a:r>
              <a:rPr lang="es-ES_tradnl" dirty="0" err="1" smtClean="0">
                <a:solidFill>
                  <a:srgbClr val="FF0000"/>
                </a:solidFill>
              </a:rPr>
              <a:t>These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slides</a:t>
            </a:r>
            <a:r>
              <a:rPr lang="es-ES_tradnl" dirty="0" smtClean="0">
                <a:solidFill>
                  <a:srgbClr val="FF0000"/>
                </a:solidFill>
              </a:rPr>
              <a:t> are NOT a </a:t>
            </a:r>
            <a:r>
              <a:rPr lang="es-ES_tradnl" dirty="0" err="1" smtClean="0">
                <a:solidFill>
                  <a:srgbClr val="FF0000"/>
                </a:solidFill>
              </a:rPr>
              <a:t>style</a:t>
            </a:r>
            <a:r>
              <a:rPr lang="es-ES_tradnl" dirty="0" smtClean="0">
                <a:solidFill>
                  <a:srgbClr val="FF0000"/>
                </a:solidFill>
              </a:rPr>
              <a:t> manual; </a:t>
            </a:r>
            <a:r>
              <a:rPr lang="es-ES_tradnl" dirty="0" err="1" smtClean="0">
                <a:solidFill>
                  <a:srgbClr val="FF0000"/>
                </a:solidFill>
              </a:rPr>
              <a:t>please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refer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to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orginal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style</a:t>
            </a:r>
            <a:r>
              <a:rPr lang="es-ES_tradnl" dirty="0" smtClean="0">
                <a:solidFill>
                  <a:srgbClr val="FF0000"/>
                </a:solidFill>
              </a:rPr>
              <a:t> manual </a:t>
            </a:r>
            <a:r>
              <a:rPr lang="es-ES_tradnl" dirty="0" err="1" smtClean="0">
                <a:solidFill>
                  <a:srgbClr val="FF0000"/>
                </a:solidFill>
              </a:rPr>
              <a:t>for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accurate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description</a:t>
            </a:r>
            <a:r>
              <a:rPr lang="es-ES_tradnl" dirty="0" smtClean="0">
                <a:solidFill>
                  <a:srgbClr val="FF0000"/>
                </a:solidFill>
              </a:rPr>
              <a:t> of </a:t>
            </a:r>
            <a:r>
              <a:rPr lang="es-ES_tradnl" dirty="0" err="1" smtClean="0">
                <a:solidFill>
                  <a:srgbClr val="FF0000"/>
                </a:solidFill>
              </a:rPr>
              <a:t>reference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styles</a:t>
            </a:r>
            <a:r>
              <a:rPr lang="es-ES_tradnl" dirty="0" smtClean="0">
                <a:solidFill>
                  <a:srgbClr val="FF0000"/>
                </a:solidFill>
              </a:rPr>
              <a:t>.</a:t>
            </a:r>
            <a:endParaRPr lang="es-ES_trad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7CFA-32E2-4952-8168-5B8DE12A451B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DA30-F9EA-4515-9209-2F9FAE5E7D7B}" type="slidenum">
              <a:rPr lang="es-ES_tradnl"/>
              <a:pPr/>
              <a:t>35</a:t>
            </a:fld>
            <a:endParaRPr lang="es-ES_tradnl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Vancouver</a:t>
            </a:r>
            <a:endParaRPr lang="es-ES_tradnl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 dirty="0" err="1" smtClean="0"/>
              <a:t>Citations</a:t>
            </a:r>
            <a:r>
              <a:rPr lang="es-ES_tradnl" dirty="0" smtClean="0"/>
              <a:t> are </a:t>
            </a:r>
            <a:r>
              <a:rPr lang="es-ES_tradnl" dirty="0" err="1" smtClean="0"/>
              <a:t>given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a </a:t>
            </a:r>
            <a:r>
              <a:rPr lang="es-ES_tradnl" dirty="0" err="1" smtClean="0"/>
              <a:t>number</a:t>
            </a:r>
            <a:r>
              <a:rPr lang="es-ES_tradnl" dirty="0" smtClean="0"/>
              <a:t> </a:t>
            </a:r>
            <a:r>
              <a:rPr lang="es-ES_tradnl" dirty="0" err="1" smtClean="0"/>
              <a:t>between</a:t>
            </a:r>
            <a:r>
              <a:rPr lang="es-ES_tradnl" dirty="0" smtClean="0"/>
              <a:t> </a:t>
            </a:r>
            <a:r>
              <a:rPr lang="es-ES_tradnl" dirty="0" err="1" smtClean="0"/>
              <a:t>brackets</a:t>
            </a:r>
            <a:endParaRPr lang="es-ES_tradnl" altLang="ja-JP" dirty="0"/>
          </a:p>
          <a:p>
            <a:pPr lvl="1">
              <a:lnSpc>
                <a:spcPct val="90000"/>
              </a:lnSpc>
            </a:pPr>
            <a:r>
              <a:rPr lang="es-ES_tradnl" dirty="0" err="1" smtClean="0"/>
              <a:t>Example</a:t>
            </a:r>
            <a:r>
              <a:rPr lang="es-ES_tradnl" dirty="0" smtClean="0"/>
              <a:t>: Smith </a:t>
            </a:r>
            <a:r>
              <a:rPr lang="es-ES_tradnl" dirty="0" smtClean="0">
                <a:solidFill>
                  <a:srgbClr val="FF0000"/>
                </a:solidFill>
              </a:rPr>
              <a:t>[1]</a:t>
            </a:r>
            <a:r>
              <a:rPr lang="es-ES_tradnl" dirty="0" smtClean="0"/>
              <a:t> </a:t>
            </a:r>
            <a:r>
              <a:rPr lang="es-ES_tradnl" dirty="0" err="1" smtClean="0"/>
              <a:t>suggests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…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was</a:t>
            </a:r>
            <a:r>
              <a:rPr lang="es-ES_tradnl" dirty="0" smtClean="0"/>
              <a:t> </a:t>
            </a:r>
            <a:r>
              <a:rPr lang="es-ES_tradnl" dirty="0" err="1" smtClean="0"/>
              <a:t>later</a:t>
            </a:r>
            <a:r>
              <a:rPr lang="es-ES_tradnl" dirty="0" smtClean="0"/>
              <a:t> extended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altLang="ja-JP" dirty="0" smtClean="0">
                <a:solidFill>
                  <a:srgbClr val="FF0000"/>
                </a:solidFill>
              </a:rPr>
              <a:t>[2]</a:t>
            </a:r>
            <a:r>
              <a:rPr lang="es-ES_tradnl" altLang="ja-JP" dirty="0" smtClean="0"/>
              <a:t>. </a:t>
            </a:r>
            <a:r>
              <a:rPr lang="es-ES_tradnl" altLang="ja-JP" dirty="0" err="1" smtClean="0"/>
              <a:t>There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have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been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to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implementations</a:t>
            </a:r>
            <a:r>
              <a:rPr lang="es-ES_tradnl" altLang="ja-JP" dirty="0" smtClean="0"/>
              <a:t> </a:t>
            </a:r>
            <a:r>
              <a:rPr lang="es-ES_tradnl" altLang="ja-JP" dirty="0" smtClean="0">
                <a:solidFill>
                  <a:srgbClr val="FF0000"/>
                </a:solidFill>
              </a:rPr>
              <a:t>[3-4]</a:t>
            </a:r>
            <a:r>
              <a:rPr lang="es-ES_tradnl" altLang="ja-JP" dirty="0" smtClean="0"/>
              <a:t> …</a:t>
            </a:r>
          </a:p>
          <a:p>
            <a:pPr lvl="1">
              <a:lnSpc>
                <a:spcPct val="90000"/>
              </a:lnSpc>
            </a:pPr>
            <a:endParaRPr lang="es-ES_tradnl" dirty="0" smtClean="0"/>
          </a:p>
          <a:p>
            <a:pPr lvl="1">
              <a:lnSpc>
                <a:spcPct val="90000"/>
              </a:lnSpc>
            </a:pPr>
            <a:r>
              <a:rPr lang="es-ES_tradnl" dirty="0" smtClean="0"/>
              <a:t>…at times as </a:t>
            </a:r>
            <a:r>
              <a:rPr lang="es-ES_tradnl" dirty="0" err="1" smtClean="0"/>
              <a:t>superscript</a:t>
            </a:r>
            <a:r>
              <a:rPr lang="es-ES_tradnl" dirty="0" smtClean="0"/>
              <a:t>, </a:t>
            </a:r>
            <a:r>
              <a:rPr lang="es-ES_tradnl" dirty="0" err="1" smtClean="0"/>
              <a:t>but</a:t>
            </a:r>
            <a:r>
              <a:rPr lang="es-ES_tradnl" dirty="0" smtClean="0"/>
              <a:t> </a:t>
            </a:r>
            <a:r>
              <a:rPr lang="es-ES_tradnl" dirty="0" err="1" smtClean="0"/>
              <a:t>still</a:t>
            </a:r>
            <a:r>
              <a:rPr lang="es-ES_tradnl" dirty="0" smtClean="0"/>
              <a:t> in </a:t>
            </a:r>
            <a:r>
              <a:rPr lang="es-ES_tradnl" dirty="0" err="1" smtClean="0"/>
              <a:t>brackets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differentiate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footnotes</a:t>
            </a:r>
            <a:r>
              <a:rPr lang="es-ES_tradnl" dirty="0" smtClean="0"/>
              <a:t> </a:t>
            </a:r>
            <a:r>
              <a:rPr lang="es-ES_tradnl" dirty="0" err="1" smtClean="0"/>
              <a:t>e.g.</a:t>
            </a:r>
            <a:r>
              <a:rPr lang="es-ES_tradnl" baseline="30000" dirty="0" smtClean="0"/>
              <a:t>[1],[3]</a:t>
            </a:r>
          </a:p>
          <a:p>
            <a:pPr lvl="1">
              <a:lnSpc>
                <a:spcPct val="90000"/>
              </a:lnSpc>
            </a:pPr>
            <a:endParaRPr lang="es-ES_tradnl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References are numbered consecutively in order of appearance in the text</a:t>
            </a:r>
            <a:endParaRPr lang="es-ES_tradnl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19D9-2355-4D6F-AC27-AAFCA38F57C6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D9BB-4525-49E3-82FE-B070BAC30458}" type="slidenum">
              <a:rPr lang="es-ES_tradnl"/>
              <a:pPr/>
              <a:t>36</a:t>
            </a:fld>
            <a:endParaRPr lang="es-ES_tradnl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Vancouver</a:t>
            </a:r>
            <a:endParaRPr lang="es-ES_tradnl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Pros</a:t>
            </a:r>
          </a:p>
          <a:p>
            <a:pPr lvl="1"/>
            <a:r>
              <a:rPr lang="es-ES_tradnl" sz="2000" dirty="0" smtClean="0"/>
              <a:t>Works </a:t>
            </a:r>
            <a:r>
              <a:rPr lang="es-ES_tradnl" sz="2000" dirty="0" err="1" smtClean="0"/>
              <a:t>well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when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author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not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clear</a:t>
            </a:r>
            <a:endParaRPr lang="es-ES_tradnl" sz="2000" dirty="0" smtClean="0"/>
          </a:p>
          <a:p>
            <a:pPr lvl="1"/>
            <a:r>
              <a:rPr lang="es-ES_tradnl" sz="2000" dirty="0" err="1" smtClean="0"/>
              <a:t>Does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not</a:t>
            </a:r>
            <a:r>
              <a:rPr lang="es-ES_tradnl" sz="2000" dirty="0" smtClean="0"/>
              <a:t> break </a:t>
            </a:r>
            <a:r>
              <a:rPr lang="es-ES_tradnl" sz="2000" dirty="0" err="1" smtClean="0"/>
              <a:t>text</a:t>
            </a:r>
            <a:r>
              <a:rPr lang="es-ES_tradnl" sz="2000" dirty="0" smtClean="0"/>
              <a:t> as </a:t>
            </a:r>
            <a:r>
              <a:rPr lang="es-ES_tradnl" sz="2000" dirty="0" err="1" smtClean="0"/>
              <a:t>much</a:t>
            </a:r>
            <a:r>
              <a:rPr lang="es-ES_tradnl" sz="2000" dirty="0" smtClean="0"/>
              <a:t> as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Harvard </a:t>
            </a:r>
            <a:r>
              <a:rPr lang="es-ES_tradnl" sz="2000" dirty="0" err="1" smtClean="0"/>
              <a:t>system</a:t>
            </a:r>
            <a:endParaRPr lang="es-ES_tradnl" sz="2000" dirty="0" smtClean="0"/>
          </a:p>
          <a:p>
            <a:pPr lvl="1"/>
            <a:r>
              <a:rPr lang="es-ES_tradnl" sz="2000" dirty="0" err="1" smtClean="0"/>
              <a:t>LaTeX</a:t>
            </a:r>
            <a:r>
              <a:rPr lang="es-ES_tradnl" sz="2000" dirty="0" smtClean="0"/>
              <a:t> uses </a:t>
            </a:r>
            <a:r>
              <a:rPr lang="es-ES_tradnl" sz="2000" dirty="0" err="1" smtClean="0"/>
              <a:t>this</a:t>
            </a:r>
            <a:r>
              <a:rPr lang="es-ES_tradnl" sz="2000" dirty="0" smtClean="0"/>
              <a:t> as a default</a:t>
            </a:r>
          </a:p>
          <a:p>
            <a:endParaRPr lang="es-ES_tradnl" sz="2400" dirty="0" smtClean="0"/>
          </a:p>
          <a:p>
            <a:r>
              <a:rPr lang="es-ES_tradnl" sz="2400" dirty="0" err="1" smtClean="0"/>
              <a:t>Cons</a:t>
            </a:r>
            <a:endParaRPr lang="es-ES_tradnl" sz="2400" dirty="0" smtClean="0"/>
          </a:p>
          <a:p>
            <a:pPr lvl="1"/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reader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won’t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able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to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tell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reference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just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looking</a:t>
            </a:r>
            <a:r>
              <a:rPr lang="es-ES_tradnl" sz="2000" dirty="0" smtClean="0"/>
              <a:t> at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citation</a:t>
            </a:r>
            <a:endParaRPr lang="es-ES_tradnl" sz="20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47CA-7137-47A2-B02C-F92409FD48BA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EF2B-0C23-4940-87EA-2A1622BE28DE}" type="slidenum">
              <a:rPr lang="es-ES_tradnl"/>
              <a:pPr/>
              <a:t>37</a:t>
            </a:fld>
            <a:endParaRPr lang="es-ES_tradnl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Harvard</a:t>
            </a:r>
            <a:endParaRPr lang="es-ES_tradnl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800" dirty="0" err="1" smtClean="0"/>
              <a:t>Citations</a:t>
            </a:r>
            <a:r>
              <a:rPr lang="es-ES_tradnl" sz="2800" dirty="0" smtClean="0"/>
              <a:t> are </a:t>
            </a:r>
            <a:r>
              <a:rPr lang="es-ES_tradnl" sz="2800" dirty="0" err="1" smtClean="0"/>
              <a:t>formed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by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providing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author</a:t>
            </a:r>
            <a:r>
              <a:rPr lang="es-ES_tradnl" sz="2800" dirty="0" smtClean="0"/>
              <a:t> and </a:t>
            </a:r>
            <a:r>
              <a:rPr lang="es-ES_tradnl" sz="2800" dirty="0" err="1" smtClean="0"/>
              <a:t>year</a:t>
            </a:r>
            <a:r>
              <a:rPr lang="es-ES_tradnl" sz="2800" dirty="0" smtClean="0"/>
              <a:t> of </a:t>
            </a:r>
            <a:r>
              <a:rPr lang="es-ES_tradnl" sz="2800" dirty="0" err="1" smtClean="0"/>
              <a:t>publication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between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parenthesis</a:t>
            </a:r>
            <a:r>
              <a:rPr lang="es-ES_tradnl" sz="2800" dirty="0" smtClean="0"/>
              <a:t>, and </a:t>
            </a:r>
            <a:r>
              <a:rPr lang="es-ES_tradnl" sz="2800" dirty="0" err="1" smtClean="0"/>
              <a:t>if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necessary</a:t>
            </a:r>
            <a:r>
              <a:rPr lang="es-ES_tradnl" sz="2800" dirty="0" smtClean="0"/>
              <a:t> a </a:t>
            </a:r>
            <a:r>
              <a:rPr lang="es-ES_tradnl" sz="2800" dirty="0" err="1" smtClean="0"/>
              <a:t>letter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to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differentiate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several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publications</a:t>
            </a:r>
            <a:r>
              <a:rPr lang="es-ES_tradnl" sz="2800" dirty="0" smtClean="0"/>
              <a:t> in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same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year</a:t>
            </a:r>
            <a:r>
              <a:rPr lang="es-ES_tradnl" sz="2800" dirty="0" smtClean="0"/>
              <a:t>.</a:t>
            </a:r>
            <a:endParaRPr lang="es-ES_tradnl" altLang="ja-JP" sz="2800" dirty="0"/>
          </a:p>
          <a:p>
            <a:pPr lvl="1">
              <a:lnSpc>
                <a:spcPct val="90000"/>
              </a:lnSpc>
            </a:pPr>
            <a:r>
              <a:rPr lang="es-ES_tradnl" sz="2400" dirty="0" err="1" smtClean="0"/>
              <a:t>Example</a:t>
            </a:r>
            <a:r>
              <a:rPr lang="es-ES_tradnl" sz="2400" dirty="0" smtClean="0"/>
              <a:t>: Smith </a:t>
            </a:r>
            <a:r>
              <a:rPr lang="es-ES_tradnl" sz="2400" dirty="0" smtClean="0">
                <a:solidFill>
                  <a:srgbClr val="FF0000"/>
                </a:solidFill>
              </a:rPr>
              <a:t>(2001)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suggests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that</a:t>
            </a:r>
            <a:r>
              <a:rPr lang="es-ES_tradnl" sz="2400" dirty="0" smtClean="0"/>
              <a:t> … </a:t>
            </a:r>
            <a:r>
              <a:rPr lang="es-ES_tradnl" sz="2400" dirty="0" err="1" smtClean="0"/>
              <a:t>This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was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later</a:t>
            </a:r>
            <a:r>
              <a:rPr lang="es-ES_tradnl" sz="2400" dirty="0" smtClean="0"/>
              <a:t> extended </a:t>
            </a:r>
            <a:r>
              <a:rPr lang="es-ES_tradnl" sz="2400" dirty="0" err="1" smtClean="0"/>
              <a:t>by</a:t>
            </a:r>
            <a:r>
              <a:rPr lang="es-ES_tradnl" sz="2400" dirty="0" smtClean="0"/>
              <a:t> </a:t>
            </a:r>
            <a:r>
              <a:rPr lang="es-ES_tradnl" altLang="ja-JP" sz="2400" dirty="0" smtClean="0">
                <a:solidFill>
                  <a:srgbClr val="FF0000"/>
                </a:solidFill>
              </a:rPr>
              <a:t>(</a:t>
            </a:r>
            <a:r>
              <a:rPr lang="es-ES_tradnl" altLang="ja-JP" sz="2400" dirty="0" err="1" smtClean="0">
                <a:solidFill>
                  <a:srgbClr val="FF0000"/>
                </a:solidFill>
              </a:rPr>
              <a:t>Doe</a:t>
            </a:r>
            <a:r>
              <a:rPr lang="es-ES_tradnl" altLang="ja-JP" sz="2400" dirty="0" smtClean="0">
                <a:solidFill>
                  <a:srgbClr val="FF0000"/>
                </a:solidFill>
              </a:rPr>
              <a:t>, 2004)</a:t>
            </a:r>
            <a:r>
              <a:rPr lang="es-ES_tradnl" altLang="ja-JP" sz="2400" dirty="0" smtClean="0"/>
              <a:t>. </a:t>
            </a:r>
            <a:r>
              <a:rPr lang="es-ES_tradnl" altLang="ja-JP" sz="2400" dirty="0" err="1" smtClean="0"/>
              <a:t>There</a:t>
            </a:r>
            <a:r>
              <a:rPr lang="es-ES_tradnl" altLang="ja-JP" sz="2400" dirty="0" smtClean="0"/>
              <a:t> </a:t>
            </a:r>
            <a:r>
              <a:rPr lang="es-ES_tradnl" altLang="ja-JP" sz="2400" dirty="0" err="1" smtClean="0"/>
              <a:t>have</a:t>
            </a:r>
            <a:r>
              <a:rPr lang="es-ES_tradnl" altLang="ja-JP" sz="2400" dirty="0" smtClean="0"/>
              <a:t> </a:t>
            </a:r>
            <a:r>
              <a:rPr lang="es-ES_tradnl" altLang="ja-JP" sz="2400" dirty="0" err="1" smtClean="0"/>
              <a:t>been</a:t>
            </a:r>
            <a:r>
              <a:rPr lang="es-ES_tradnl" altLang="ja-JP" sz="2400" dirty="0" smtClean="0"/>
              <a:t> </a:t>
            </a:r>
            <a:r>
              <a:rPr lang="es-ES_tradnl" altLang="ja-JP" sz="2400" dirty="0" err="1" smtClean="0"/>
              <a:t>to</a:t>
            </a:r>
            <a:r>
              <a:rPr lang="es-ES_tradnl" altLang="ja-JP" sz="2400" dirty="0" smtClean="0"/>
              <a:t> </a:t>
            </a:r>
            <a:r>
              <a:rPr lang="es-ES_tradnl" altLang="ja-JP" sz="2400" dirty="0" err="1" smtClean="0"/>
              <a:t>implementations</a:t>
            </a:r>
            <a:r>
              <a:rPr lang="es-ES_tradnl" altLang="ja-JP" sz="2400" dirty="0" smtClean="0"/>
              <a:t> </a:t>
            </a:r>
            <a:r>
              <a:rPr lang="es-ES_tradnl" altLang="ja-JP" sz="2400" dirty="0" smtClean="0">
                <a:solidFill>
                  <a:srgbClr val="FF0000"/>
                </a:solidFill>
              </a:rPr>
              <a:t>(Smith, 2005a, 2005b)</a:t>
            </a:r>
            <a:r>
              <a:rPr lang="es-ES_tradnl" altLang="ja-JP" sz="2400" dirty="0" smtClean="0"/>
              <a:t> </a:t>
            </a:r>
            <a:r>
              <a:rPr lang="es-ES_tradnl" altLang="ja-JP" sz="2400" dirty="0" smtClean="0"/>
              <a:t>…</a:t>
            </a:r>
          </a:p>
          <a:p>
            <a:pPr lvl="1"/>
            <a:endParaRPr lang="es-ES_tradnl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DB7C-59E9-440C-BE87-D2B8294E1C68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D056-65E0-44F9-A03A-45BC8334B844}" type="slidenum">
              <a:rPr lang="es-ES_tradnl"/>
              <a:pPr/>
              <a:t>38</a:t>
            </a:fld>
            <a:endParaRPr lang="es-ES_tradnl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Harvard</a:t>
            </a:r>
            <a:endParaRPr lang="es-ES_tradnl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Pros</a:t>
            </a:r>
          </a:p>
          <a:p>
            <a:pPr lvl="1"/>
            <a:r>
              <a:rPr lang="es-ES_tradnl" sz="2000" dirty="0" err="1" smtClean="0"/>
              <a:t>Expert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readers</a:t>
            </a:r>
            <a:r>
              <a:rPr lang="es-ES_tradnl" sz="2000" dirty="0" smtClean="0"/>
              <a:t> are </a:t>
            </a:r>
            <a:r>
              <a:rPr lang="es-ES_tradnl" sz="2000" dirty="0" err="1" smtClean="0"/>
              <a:t>likely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able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to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tell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reference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without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looking</a:t>
            </a:r>
            <a:r>
              <a:rPr lang="es-ES_tradnl" sz="2000" dirty="0" smtClean="0"/>
              <a:t> at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reference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list</a:t>
            </a:r>
            <a:endParaRPr lang="es-ES_tradnl" sz="2000" dirty="0" smtClean="0"/>
          </a:p>
          <a:p>
            <a:pPr lvl="1"/>
            <a:r>
              <a:rPr lang="es-ES_tradnl" sz="2000" dirty="0" err="1" smtClean="0"/>
              <a:t>Often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considered</a:t>
            </a:r>
            <a:r>
              <a:rPr lang="es-ES_tradnl" sz="2000" dirty="0" smtClean="0"/>
              <a:t> more </a:t>
            </a:r>
            <a:r>
              <a:rPr lang="es-ES_tradnl" sz="2000" dirty="0" err="1" smtClean="0"/>
              <a:t>elegant</a:t>
            </a:r>
            <a:endParaRPr lang="es-ES_tradnl" sz="2000" dirty="0" smtClean="0"/>
          </a:p>
          <a:p>
            <a:pPr lvl="1"/>
            <a:endParaRPr lang="es-ES_tradnl" sz="2000" dirty="0" smtClean="0"/>
          </a:p>
          <a:p>
            <a:r>
              <a:rPr lang="es-ES_tradnl" sz="2400" dirty="0" err="1" smtClean="0"/>
              <a:t>Cons</a:t>
            </a:r>
            <a:endParaRPr lang="es-ES_tradnl" sz="2400" dirty="0" smtClean="0"/>
          </a:p>
          <a:p>
            <a:pPr lvl="1"/>
            <a:r>
              <a:rPr lang="es-ES_tradnl" sz="2000" dirty="0" err="1" smtClean="0"/>
              <a:t>If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several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citations</a:t>
            </a:r>
            <a:r>
              <a:rPr lang="es-ES_tradnl" sz="2000" dirty="0" smtClean="0"/>
              <a:t> are </a:t>
            </a:r>
            <a:r>
              <a:rPr lang="es-ES_tradnl" sz="2000" dirty="0" err="1" smtClean="0"/>
              <a:t>made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together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may</a:t>
            </a:r>
            <a:r>
              <a:rPr lang="es-ES_tradnl" sz="2000" dirty="0" smtClean="0"/>
              <a:t> break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text</a:t>
            </a:r>
            <a:endParaRPr lang="es-ES_tradnl" sz="2000" dirty="0" smtClean="0"/>
          </a:p>
          <a:p>
            <a:pPr lvl="1"/>
            <a:r>
              <a:rPr lang="es-ES_tradnl" sz="2000" dirty="0" err="1" smtClean="0"/>
              <a:t>Does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not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work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well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when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author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unknown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e.g.</a:t>
            </a:r>
            <a:r>
              <a:rPr lang="es-ES_tradnl" sz="2000" dirty="0" smtClean="0"/>
              <a:t> </a:t>
            </a:r>
            <a:r>
              <a:rPr lang="es-ES_tradnl" sz="2000" dirty="0" smtClean="0"/>
              <a:t>(</a:t>
            </a:r>
            <a:r>
              <a:rPr lang="es-ES_tradnl" sz="2000" dirty="0" smtClean="0"/>
              <a:t>FR83)</a:t>
            </a:r>
            <a:endParaRPr lang="es-ES_tradnl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DCE4-88D7-4572-9B5D-E8500A375DEA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2949-CC43-4FC1-9AC3-3C2FF16F1A55}" type="slidenum">
              <a:rPr lang="es-ES_tradnl"/>
              <a:pPr/>
              <a:t>39</a:t>
            </a:fld>
            <a:endParaRPr lang="es-ES_tradnl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Citations</a:t>
            </a:r>
            <a:endParaRPr lang="es-ES_tradnl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_tradnl" altLang="ja-JP" dirty="0" err="1" smtClean="0"/>
              <a:t>The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citation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entry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point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to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reference</a:t>
            </a:r>
            <a:endParaRPr lang="es-ES_tradnl" altLang="ja-JP" dirty="0"/>
          </a:p>
          <a:p>
            <a:pPr>
              <a:lnSpc>
                <a:spcPct val="90000"/>
              </a:lnSpc>
            </a:pPr>
            <a:endParaRPr lang="es-ES_tradnl" altLang="ja-JP" dirty="0" smtClean="0"/>
          </a:p>
          <a:p>
            <a:pPr>
              <a:lnSpc>
                <a:spcPct val="90000"/>
              </a:lnSpc>
            </a:pPr>
            <a:r>
              <a:rPr lang="es-ES_tradnl" altLang="ja-JP" dirty="0" err="1" smtClean="0"/>
              <a:t>Different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styles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exist</a:t>
            </a:r>
            <a:r>
              <a:rPr lang="es-ES_tradnl" altLang="ja-JP" dirty="0" smtClean="0"/>
              <a:t>, </a:t>
            </a:r>
            <a:r>
              <a:rPr lang="es-ES_tradnl" altLang="ja-JP" dirty="0" err="1" smtClean="0"/>
              <a:t>but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they</a:t>
            </a:r>
            <a:r>
              <a:rPr lang="es-ES_tradnl" altLang="ja-JP" dirty="0" smtClean="0"/>
              <a:t> are </a:t>
            </a:r>
            <a:r>
              <a:rPr lang="es-ES_tradnl" altLang="ja-JP" dirty="0" err="1" smtClean="0"/>
              <a:t>all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unambiguous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to</a:t>
            </a:r>
            <a:r>
              <a:rPr lang="es-ES_tradnl" altLang="ja-JP" dirty="0" smtClean="0"/>
              <a:t> relate a </a:t>
            </a:r>
            <a:r>
              <a:rPr lang="es-ES_tradnl" altLang="ja-JP" dirty="0" err="1" smtClean="0"/>
              <a:t>citation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with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its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respective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reference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item</a:t>
            </a:r>
            <a:r>
              <a:rPr lang="es-ES_tradnl" altLang="ja-JP" dirty="0" smtClean="0"/>
              <a:t>.</a:t>
            </a:r>
            <a:endParaRPr lang="es-ES_tradnl" altLang="ja-JP" dirty="0" smtClean="0"/>
          </a:p>
          <a:p>
            <a:pPr>
              <a:lnSpc>
                <a:spcPct val="90000"/>
              </a:lnSpc>
            </a:pPr>
            <a:endParaRPr lang="es-ES_tradnl" altLang="ja-JP" dirty="0"/>
          </a:p>
          <a:p>
            <a:pPr>
              <a:lnSpc>
                <a:spcPct val="90000"/>
              </a:lnSpc>
            </a:pPr>
            <a:r>
              <a:rPr lang="es-ES_tradnl" altLang="ja-JP" dirty="0" smtClean="0"/>
              <a:t>Simple </a:t>
            </a:r>
            <a:r>
              <a:rPr lang="es-ES_tradnl" altLang="ja-JP" dirty="0" err="1" smtClean="0"/>
              <a:t>examples</a:t>
            </a:r>
            <a:r>
              <a:rPr lang="es-ES_tradnl" altLang="ja-JP" dirty="0" smtClean="0"/>
              <a:t> (up </a:t>
            </a:r>
            <a:r>
              <a:rPr lang="es-ES_tradnl" altLang="ja-JP" dirty="0" err="1" smtClean="0"/>
              <a:t>to</a:t>
            </a:r>
            <a:r>
              <a:rPr lang="es-ES_tradnl" altLang="ja-JP" dirty="0" smtClean="0"/>
              <a:t> 3 </a:t>
            </a:r>
            <a:r>
              <a:rPr lang="es-ES_tradnl" altLang="ja-JP" dirty="0" err="1" smtClean="0"/>
              <a:t>authors</a:t>
            </a:r>
            <a:r>
              <a:rPr lang="es-ES_tradnl" altLang="ja-JP" dirty="0" smtClean="0"/>
              <a:t>):</a:t>
            </a:r>
            <a:endParaRPr lang="es-ES_tradnl" altLang="ja-JP" dirty="0"/>
          </a:p>
          <a:p>
            <a:pPr lvl="1">
              <a:lnSpc>
                <a:spcPct val="90000"/>
              </a:lnSpc>
            </a:pPr>
            <a:r>
              <a:rPr lang="es-ES_tradnl" dirty="0"/>
              <a:t>(Jones, 1996)</a:t>
            </a:r>
          </a:p>
          <a:p>
            <a:pPr lvl="1">
              <a:lnSpc>
                <a:spcPct val="90000"/>
              </a:lnSpc>
            </a:pPr>
            <a:r>
              <a:rPr lang="es-ES_tradnl" dirty="0"/>
              <a:t>(Jones and Jones, 1995)</a:t>
            </a:r>
          </a:p>
          <a:p>
            <a:pPr lvl="1">
              <a:lnSpc>
                <a:spcPct val="90000"/>
              </a:lnSpc>
            </a:pPr>
            <a:r>
              <a:rPr lang="es-ES_tradnl" dirty="0"/>
              <a:t>(Jones, Jones and Jones, 1994</a:t>
            </a:r>
            <a:r>
              <a:rPr lang="es-ES_tradnl" dirty="0" smtClean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Always</a:t>
            </a:r>
            <a:r>
              <a:rPr lang="es-MX" dirty="0" smtClean="0"/>
              <a:t> </a:t>
            </a:r>
            <a:r>
              <a:rPr lang="es-MX" dirty="0" err="1" smtClean="0"/>
              <a:t>remeber</a:t>
            </a:r>
            <a:r>
              <a:rPr lang="es-MX" dirty="0" smtClean="0"/>
              <a:t>…</a:t>
            </a:r>
            <a:endParaRPr lang="en-GB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MX" sz="9500" b="1" dirty="0" err="1" smtClean="0">
                <a:solidFill>
                  <a:srgbClr val="FF0000"/>
                </a:solidFill>
              </a:rPr>
              <a:t>The</a:t>
            </a:r>
            <a:r>
              <a:rPr lang="es-MX" sz="9500" b="1" dirty="0" smtClean="0">
                <a:solidFill>
                  <a:srgbClr val="FF0000"/>
                </a:solidFill>
              </a:rPr>
              <a:t> </a:t>
            </a:r>
            <a:r>
              <a:rPr lang="es-MX" sz="9500" b="1" dirty="0" err="1" smtClean="0">
                <a:solidFill>
                  <a:srgbClr val="FF0000"/>
                </a:solidFill>
              </a:rPr>
              <a:t>reader</a:t>
            </a:r>
            <a:r>
              <a:rPr lang="es-MX" sz="9500" b="1" dirty="0" smtClean="0">
                <a:solidFill>
                  <a:srgbClr val="FF0000"/>
                </a:solidFill>
              </a:rPr>
              <a:t> </a:t>
            </a:r>
            <a:r>
              <a:rPr lang="es-MX" sz="9500" b="1" dirty="0" err="1" smtClean="0">
                <a:solidFill>
                  <a:srgbClr val="FF0000"/>
                </a:solidFill>
              </a:rPr>
              <a:t>does</a:t>
            </a:r>
            <a:r>
              <a:rPr lang="es-MX" sz="9500" b="1" dirty="0" smtClean="0">
                <a:solidFill>
                  <a:srgbClr val="FF0000"/>
                </a:solidFill>
              </a:rPr>
              <a:t> </a:t>
            </a:r>
            <a:r>
              <a:rPr lang="es-MX" sz="9500" b="1" dirty="0" err="1" smtClean="0">
                <a:solidFill>
                  <a:srgbClr val="FF0000"/>
                </a:solidFill>
              </a:rPr>
              <a:t>not</a:t>
            </a:r>
            <a:r>
              <a:rPr lang="es-MX" sz="9500" b="1" dirty="0" smtClean="0">
                <a:solidFill>
                  <a:srgbClr val="FF0000"/>
                </a:solidFill>
              </a:rPr>
              <a:t> </a:t>
            </a:r>
            <a:r>
              <a:rPr lang="es-MX" sz="9500" b="1" dirty="0" err="1" smtClean="0">
                <a:solidFill>
                  <a:srgbClr val="FF0000"/>
                </a:solidFill>
              </a:rPr>
              <a:t>know</a:t>
            </a:r>
            <a:r>
              <a:rPr lang="es-MX" sz="9500" b="1" dirty="0" smtClean="0">
                <a:solidFill>
                  <a:srgbClr val="FF0000"/>
                </a:solidFill>
              </a:rPr>
              <a:t> </a:t>
            </a:r>
            <a:r>
              <a:rPr lang="es-MX" sz="9500" b="1" dirty="0" err="1" smtClean="0">
                <a:solidFill>
                  <a:srgbClr val="FF0000"/>
                </a:solidFill>
              </a:rPr>
              <a:t>what</a:t>
            </a:r>
            <a:r>
              <a:rPr lang="es-MX" sz="9500" b="1" dirty="0" smtClean="0">
                <a:solidFill>
                  <a:srgbClr val="FF0000"/>
                </a:solidFill>
              </a:rPr>
              <a:t> </a:t>
            </a:r>
            <a:r>
              <a:rPr lang="es-MX" sz="9500" b="1" dirty="0" err="1" smtClean="0">
                <a:solidFill>
                  <a:srgbClr val="FF0000"/>
                </a:solidFill>
              </a:rPr>
              <a:t>you</a:t>
            </a:r>
            <a:r>
              <a:rPr lang="es-MX" sz="9500" b="1" dirty="0" smtClean="0">
                <a:solidFill>
                  <a:srgbClr val="FF0000"/>
                </a:solidFill>
              </a:rPr>
              <a:t> </a:t>
            </a:r>
            <a:r>
              <a:rPr lang="es-MX" sz="9500" b="1" dirty="0" err="1" smtClean="0">
                <a:solidFill>
                  <a:srgbClr val="FF0000"/>
                </a:solidFill>
              </a:rPr>
              <a:t>know</a:t>
            </a:r>
            <a:r>
              <a:rPr lang="es-MX" sz="9500" b="1" dirty="0" smtClean="0">
                <a:solidFill>
                  <a:srgbClr val="FF0000"/>
                </a:solidFill>
              </a:rPr>
              <a:t>!</a:t>
            </a:r>
            <a:endParaRPr lang="en-GB" sz="9500" b="1" dirty="0">
              <a:solidFill>
                <a:srgbClr val="FF0000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59F6-03C4-4A1A-A225-EBD03115656E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FEE6-D104-4626-AB04-ED56FA284697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A458-B5F3-4E3D-9593-8F5D1F32178E}" type="slidenum">
              <a:rPr lang="es-ES_tradnl"/>
              <a:pPr/>
              <a:t>40</a:t>
            </a:fld>
            <a:endParaRPr lang="es-ES_tradnl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Citations</a:t>
            </a:r>
            <a:endParaRPr lang="es-ES_tradnl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Some</a:t>
            </a:r>
            <a:r>
              <a:rPr lang="es-ES_tradnl" dirty="0" smtClean="0"/>
              <a:t> more </a:t>
            </a:r>
            <a:r>
              <a:rPr lang="es-ES_tradnl" dirty="0" err="1" smtClean="0"/>
              <a:t>complex</a:t>
            </a:r>
            <a:r>
              <a:rPr lang="es-ES_tradnl" dirty="0" smtClean="0"/>
              <a:t> </a:t>
            </a:r>
            <a:r>
              <a:rPr lang="es-ES_tradnl" dirty="0" err="1" smtClean="0"/>
              <a:t>examples</a:t>
            </a:r>
            <a:endParaRPr lang="es-ES_tradnl" altLang="ja-JP" dirty="0"/>
          </a:p>
          <a:p>
            <a:pPr lvl="1"/>
            <a:r>
              <a:rPr lang="es-ES_tradnl" dirty="0" err="1" smtClean="0"/>
              <a:t>Distinctio</a:t>
            </a:r>
            <a:r>
              <a:rPr lang="es-ES_tradnl" altLang="ja-JP" dirty="0" err="1" smtClean="0"/>
              <a:t>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among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authors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with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same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surname</a:t>
            </a:r>
            <a:endParaRPr lang="es-ES_tradnl" altLang="ja-JP" dirty="0"/>
          </a:p>
          <a:p>
            <a:pPr lvl="2"/>
            <a:r>
              <a:rPr lang="es-ES_tradnl" dirty="0"/>
              <a:t>(</a:t>
            </a:r>
            <a:r>
              <a:rPr lang="es-ES_tradnl" dirty="0" err="1"/>
              <a:t>Sloman</a:t>
            </a:r>
            <a:r>
              <a:rPr lang="es-ES_tradnl" dirty="0"/>
              <a:t>, A., 1999) </a:t>
            </a:r>
            <a:r>
              <a:rPr lang="es-ES_tradnl" dirty="0" smtClean="0"/>
              <a:t>and </a:t>
            </a:r>
            <a:r>
              <a:rPr lang="es-ES_tradnl" dirty="0"/>
              <a:t>(</a:t>
            </a:r>
            <a:r>
              <a:rPr lang="es-ES_tradnl" dirty="0" err="1"/>
              <a:t>Sloman</a:t>
            </a:r>
            <a:r>
              <a:rPr lang="es-ES_tradnl" dirty="0"/>
              <a:t>, M, 1999)</a:t>
            </a:r>
          </a:p>
          <a:p>
            <a:pPr lvl="1"/>
            <a:r>
              <a:rPr lang="es-ES_tradnl" dirty="0" smtClean="0"/>
              <a:t>M</a:t>
            </a:r>
            <a:r>
              <a:rPr lang="es-ES_tradnl" altLang="ja-JP" dirty="0" smtClean="0"/>
              <a:t>ore </a:t>
            </a:r>
            <a:r>
              <a:rPr lang="es-ES_tradnl" altLang="ja-JP" dirty="0" err="1" smtClean="0"/>
              <a:t>than</a:t>
            </a:r>
            <a:r>
              <a:rPr lang="es-ES_tradnl" altLang="ja-JP" dirty="0" smtClean="0"/>
              <a:t> 3 </a:t>
            </a:r>
            <a:r>
              <a:rPr lang="es-ES_tradnl" altLang="ja-JP" dirty="0" err="1" smtClean="0"/>
              <a:t>authors</a:t>
            </a:r>
            <a:endParaRPr lang="es-ES_tradnl" altLang="ja-JP" dirty="0"/>
          </a:p>
          <a:p>
            <a:pPr lvl="2"/>
            <a:r>
              <a:rPr lang="es-ES_tradnl" dirty="0"/>
              <a:t>(Jones </a:t>
            </a:r>
            <a:r>
              <a:rPr lang="es-ES_tradnl" i="1" dirty="0"/>
              <a:t>et al</a:t>
            </a:r>
            <a:r>
              <a:rPr lang="es-ES_tradnl" dirty="0"/>
              <a:t>, 1993)</a:t>
            </a:r>
          </a:p>
          <a:p>
            <a:pPr lvl="1"/>
            <a:r>
              <a:rPr lang="es-ES_tradnl" dirty="0" err="1" smtClean="0"/>
              <a:t>Corporative</a:t>
            </a:r>
            <a:r>
              <a:rPr lang="es-ES_tradnl" dirty="0" smtClean="0"/>
              <a:t> </a:t>
            </a:r>
            <a:r>
              <a:rPr lang="es-ES_tradnl" dirty="0" err="1" smtClean="0"/>
              <a:t>authors</a:t>
            </a:r>
            <a:endParaRPr lang="es-ES_tradnl" dirty="0"/>
          </a:p>
          <a:p>
            <a:pPr lvl="2"/>
            <a:r>
              <a:rPr lang="es-ES_tradnl" dirty="0"/>
              <a:t>(SUN, 1999) o (SUN Microsystems, 1999)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1975-AE81-4374-874A-7DDDFEB0AAE4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98FD-4F50-484B-BB65-738994108E0F}" type="slidenum">
              <a:rPr lang="es-ES_tradnl"/>
              <a:pPr/>
              <a:t>41</a:t>
            </a:fld>
            <a:endParaRPr lang="es-ES_tradnl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Citations</a:t>
            </a:r>
            <a:endParaRPr lang="es-ES_tradnl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 dirty="0" err="1" smtClean="0"/>
              <a:t>Even</a:t>
            </a:r>
            <a:r>
              <a:rPr lang="es-ES_tradnl" sz="2800" dirty="0" smtClean="0"/>
              <a:t> more </a:t>
            </a:r>
            <a:r>
              <a:rPr lang="es-ES_tradnl" sz="2800" dirty="0" err="1" smtClean="0"/>
              <a:t>complex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citations</a:t>
            </a:r>
            <a:r>
              <a:rPr lang="es-ES_tradnl" sz="2800" dirty="0" smtClean="0"/>
              <a:t>:</a:t>
            </a:r>
            <a:endParaRPr lang="es-ES_tradnl" sz="2800" dirty="0"/>
          </a:p>
          <a:p>
            <a:pPr lvl="1">
              <a:lnSpc>
                <a:spcPct val="90000"/>
              </a:lnSpc>
            </a:pPr>
            <a:r>
              <a:rPr lang="es-ES_tradnl" sz="2400" dirty="0" err="1" smtClean="0"/>
              <a:t>Referencing</a:t>
            </a:r>
            <a:r>
              <a:rPr lang="es-ES_tradnl" sz="2400" dirty="0" smtClean="0"/>
              <a:t> a </a:t>
            </a:r>
            <a:r>
              <a:rPr lang="es-ES_tradnl" sz="2400" dirty="0" err="1" smtClean="0"/>
              <a:t>specific</a:t>
            </a:r>
            <a:r>
              <a:rPr lang="es-ES_tradnl" sz="2400" dirty="0" smtClean="0"/>
              <a:t> page</a:t>
            </a:r>
            <a:endParaRPr lang="es-ES_tradnl" altLang="ja-JP" sz="2400" dirty="0"/>
          </a:p>
          <a:p>
            <a:pPr lvl="1">
              <a:lnSpc>
                <a:spcPct val="90000"/>
              </a:lnSpc>
            </a:pPr>
            <a:r>
              <a:rPr lang="es-ES_tradnl" altLang="ja-JP" sz="2400" dirty="0" smtClean="0"/>
              <a:t>…</a:t>
            </a:r>
            <a:r>
              <a:rPr lang="es-ES_tradnl" altLang="ja-JP" sz="2400" dirty="0" err="1" smtClean="0"/>
              <a:t>or</a:t>
            </a:r>
            <a:r>
              <a:rPr lang="es-ES_tradnl" altLang="ja-JP" sz="2400" dirty="0" smtClean="0"/>
              <a:t> a </a:t>
            </a:r>
            <a:r>
              <a:rPr lang="es-ES_tradnl" altLang="ja-JP" sz="2400" dirty="0" err="1" smtClean="0"/>
              <a:t>section</a:t>
            </a:r>
            <a:r>
              <a:rPr lang="es-ES_tradnl" altLang="ja-JP" sz="2400" dirty="0" smtClean="0"/>
              <a:t>, </a:t>
            </a:r>
            <a:r>
              <a:rPr lang="es-ES_tradnl" altLang="ja-JP" sz="2400" dirty="0" err="1" smtClean="0"/>
              <a:t>chapter</a:t>
            </a:r>
            <a:r>
              <a:rPr lang="es-ES_tradnl" altLang="ja-JP" sz="2400" dirty="0" smtClean="0"/>
              <a:t>, figure, </a:t>
            </a:r>
            <a:r>
              <a:rPr lang="es-ES_tradnl" altLang="ja-JP" sz="2400" dirty="0" err="1" smtClean="0"/>
              <a:t>table</a:t>
            </a:r>
            <a:r>
              <a:rPr lang="es-ES_tradnl" altLang="ja-JP" sz="2400" dirty="0" smtClean="0"/>
              <a:t>, </a:t>
            </a:r>
            <a:r>
              <a:rPr lang="es-ES_tradnl" altLang="ja-JP" sz="2400" dirty="0" err="1" smtClean="0"/>
              <a:t>equation</a:t>
            </a:r>
            <a:r>
              <a:rPr lang="es-ES_tradnl" altLang="ja-JP" sz="2400" dirty="0" smtClean="0"/>
              <a:t>, </a:t>
            </a:r>
            <a:r>
              <a:rPr lang="es-ES_tradnl" altLang="ja-JP" sz="2400" dirty="0" err="1" smtClean="0"/>
              <a:t>etc</a:t>
            </a:r>
            <a:r>
              <a:rPr lang="es-ES_tradnl" altLang="ja-JP" sz="2400" dirty="0" smtClean="0"/>
              <a:t>…</a:t>
            </a:r>
            <a:endParaRPr lang="es-ES_tradnl" altLang="ja-JP" sz="2400" dirty="0"/>
          </a:p>
          <a:p>
            <a:pPr>
              <a:lnSpc>
                <a:spcPct val="90000"/>
              </a:lnSpc>
            </a:pPr>
            <a:endParaRPr lang="es-ES_tradnl" altLang="ja-JP" sz="2800" dirty="0" smtClean="0"/>
          </a:p>
          <a:p>
            <a:pPr>
              <a:lnSpc>
                <a:spcPct val="90000"/>
              </a:lnSpc>
            </a:pPr>
            <a:r>
              <a:rPr lang="es-ES_tradnl" altLang="ja-JP" sz="2800" dirty="0" err="1" smtClean="0"/>
              <a:t>E</a:t>
            </a:r>
            <a:r>
              <a:rPr lang="es-ES_tradnl" altLang="ja-JP" sz="2800" dirty="0" err="1" smtClean="0"/>
              <a:t>xamples</a:t>
            </a:r>
            <a:endParaRPr lang="es-ES_tradnl" altLang="ja-JP" sz="2800" dirty="0"/>
          </a:p>
          <a:p>
            <a:pPr lvl="1">
              <a:lnSpc>
                <a:spcPct val="90000"/>
              </a:lnSpc>
            </a:pPr>
            <a:r>
              <a:rPr lang="es-ES_tradnl" altLang="ja-JP" sz="2400" dirty="0" smtClean="0"/>
              <a:t>(Smith, 2003, </a:t>
            </a:r>
            <a:r>
              <a:rPr lang="es-ES_tradnl" altLang="ja-JP" sz="2400" dirty="0"/>
              <a:t>fig. </a:t>
            </a:r>
            <a:r>
              <a:rPr lang="es-ES_tradnl" altLang="ja-JP" sz="2400" dirty="0" smtClean="0"/>
              <a:t>5)</a:t>
            </a:r>
            <a:endParaRPr lang="es-ES_tradnl" altLang="ja-JP" sz="2400" dirty="0"/>
          </a:p>
          <a:p>
            <a:pPr lvl="1">
              <a:lnSpc>
                <a:spcPct val="90000"/>
              </a:lnSpc>
            </a:pPr>
            <a:r>
              <a:rPr lang="es-ES_tradnl" altLang="ja-JP" sz="2400" dirty="0" smtClean="0"/>
              <a:t>(Jones, Smith and </a:t>
            </a:r>
            <a:r>
              <a:rPr lang="es-ES_tradnl" altLang="ja-JP" sz="2400" dirty="0" err="1" smtClean="0"/>
              <a:t>Doe</a:t>
            </a:r>
            <a:r>
              <a:rPr lang="es-ES_tradnl" altLang="ja-JP" sz="2400" dirty="0" smtClean="0"/>
              <a:t>, 2010</a:t>
            </a:r>
            <a:r>
              <a:rPr lang="es-ES_tradnl" altLang="ja-JP" sz="2400" dirty="0"/>
              <a:t>, </a:t>
            </a:r>
            <a:r>
              <a:rPr lang="es-ES_tradnl" altLang="ja-JP" sz="2400" dirty="0" smtClean="0"/>
              <a:t>pg. 76-81</a:t>
            </a:r>
            <a:r>
              <a:rPr lang="es-ES_tradnl" altLang="ja-JP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s-ES_tradnl" altLang="ja-JP" sz="2400" dirty="0" smtClean="0"/>
              <a:t>(Fulano and Zutano, 2006, </a:t>
            </a:r>
            <a:r>
              <a:rPr lang="es-ES_tradnl" altLang="ja-JP" sz="2400" dirty="0"/>
              <a:t>sec</a:t>
            </a:r>
            <a:r>
              <a:rPr lang="es-ES_tradnl" altLang="ja-JP" sz="2400" dirty="0" smtClean="0"/>
              <a:t>. 4.2)</a:t>
            </a:r>
            <a:endParaRPr lang="es-ES_tradnl" altLang="ja-JP" sz="2400" dirty="0"/>
          </a:p>
          <a:p>
            <a:pPr>
              <a:lnSpc>
                <a:spcPct val="90000"/>
              </a:lnSpc>
              <a:buFontTx/>
              <a:buNone/>
            </a:pPr>
            <a:endParaRPr lang="es-ES_tradnl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B5E0-0E1E-4F9F-B0BF-66044AD22EBB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5AF8-2F8A-4381-9131-EC12AB536BA0}" type="slidenum">
              <a:rPr lang="es-ES_tradnl"/>
              <a:pPr/>
              <a:t>42</a:t>
            </a:fld>
            <a:endParaRPr lang="es-ES_tradnl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Citations</a:t>
            </a:r>
            <a:endParaRPr lang="es-ES_tradnl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 smtClean="0"/>
              <a:t>Place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citation</a:t>
            </a:r>
            <a:r>
              <a:rPr lang="es-ES_tradnl" dirty="0" smtClean="0"/>
              <a:t> </a:t>
            </a:r>
            <a:r>
              <a:rPr lang="es-ES_tradnl" dirty="0" err="1" smtClean="0"/>
              <a:t>where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“</a:t>
            </a:r>
            <a:r>
              <a:rPr lang="es-ES_tradnl" dirty="0" err="1" smtClean="0"/>
              <a:t>obvious</a:t>
            </a:r>
            <a:r>
              <a:rPr lang="es-ES_tradnl" dirty="0" smtClean="0"/>
              <a:t>”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should</a:t>
            </a:r>
            <a:r>
              <a:rPr lang="es-ES_tradnl" dirty="0" smtClean="0"/>
              <a:t> </a:t>
            </a:r>
            <a:r>
              <a:rPr lang="es-ES_tradnl" dirty="0" err="1" smtClean="0"/>
              <a:t>go</a:t>
            </a:r>
            <a:r>
              <a:rPr lang="es-ES_tradnl" altLang="ja-JP" dirty="0" smtClean="0"/>
              <a:t>:</a:t>
            </a:r>
          </a:p>
          <a:p>
            <a:pPr lvl="1"/>
            <a:r>
              <a:rPr lang="es-ES_tradnl" altLang="ja-JP" dirty="0" err="1" smtClean="0"/>
              <a:t>Examples</a:t>
            </a:r>
            <a:r>
              <a:rPr lang="es-ES_tradnl" altLang="ja-JP" dirty="0" smtClean="0"/>
              <a:t>:</a:t>
            </a:r>
          </a:p>
          <a:p>
            <a:pPr lvl="2"/>
            <a:r>
              <a:rPr lang="es-ES_tradnl" altLang="ja-JP" dirty="0" err="1" smtClean="0"/>
              <a:t>It</a:t>
            </a:r>
            <a:r>
              <a:rPr lang="es-ES_tradnl" altLang="ja-JP" dirty="0" smtClean="0"/>
              <a:t> has </a:t>
            </a:r>
            <a:r>
              <a:rPr lang="es-ES_tradnl" altLang="ja-JP" dirty="0" err="1" smtClean="0"/>
              <a:t>been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establish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that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earth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is</a:t>
            </a:r>
            <a:r>
              <a:rPr lang="es-ES_tradnl" altLang="ja-JP" dirty="0" smtClean="0"/>
              <a:t> round [1].</a:t>
            </a:r>
          </a:p>
          <a:p>
            <a:pPr lvl="2"/>
            <a:r>
              <a:rPr lang="es-ES_tradnl" altLang="ja-JP" dirty="0" smtClean="0"/>
              <a:t>Newton [1] </a:t>
            </a:r>
            <a:r>
              <a:rPr lang="es-ES_tradnl" altLang="ja-JP" dirty="0" err="1" smtClean="0"/>
              <a:t>formulated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law</a:t>
            </a:r>
            <a:r>
              <a:rPr lang="es-ES_tradnl" altLang="ja-JP" dirty="0" smtClean="0"/>
              <a:t> of universal </a:t>
            </a:r>
            <a:r>
              <a:rPr lang="es-ES_tradnl" altLang="ja-JP" dirty="0" err="1" smtClean="0"/>
              <a:t>gravitation</a:t>
            </a:r>
            <a:r>
              <a:rPr lang="es-ES_tradnl" altLang="ja-JP" dirty="0" smtClean="0"/>
              <a:t>.</a:t>
            </a:r>
            <a:endParaRPr lang="es-ES_tradnl" altLang="ja-JP" dirty="0"/>
          </a:p>
          <a:p>
            <a:pPr lvl="2"/>
            <a:r>
              <a:rPr lang="es-ES_tradnl" dirty="0" smtClean="0"/>
              <a:t>In </a:t>
            </a:r>
            <a:r>
              <a:rPr lang="es-ES_tradnl" dirty="0" err="1" smtClean="0"/>
              <a:t>its</a:t>
            </a:r>
            <a:r>
              <a:rPr lang="es-ES_tradnl" dirty="0" smtClean="0"/>
              <a:t> </a:t>
            </a:r>
            <a:r>
              <a:rPr lang="es-ES_tradnl" altLang="ja-JP" dirty="0" err="1" smtClean="0"/>
              <a:t>law</a:t>
            </a:r>
            <a:r>
              <a:rPr lang="es-ES_tradnl" altLang="ja-JP" dirty="0" smtClean="0"/>
              <a:t> of universal </a:t>
            </a:r>
            <a:r>
              <a:rPr lang="es-ES_tradnl" altLang="ja-JP" dirty="0" err="1" smtClean="0"/>
              <a:t>gravitation</a:t>
            </a:r>
            <a:r>
              <a:rPr lang="es-ES_tradnl" altLang="ja-JP" dirty="0" smtClean="0"/>
              <a:t> [1], Newton </a:t>
            </a:r>
            <a:r>
              <a:rPr lang="es-ES_tradnl" altLang="ja-JP" dirty="0" err="1" smtClean="0"/>
              <a:t>stated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that</a:t>
            </a:r>
            <a:r>
              <a:rPr lang="es-ES_tradnl" altLang="ja-JP" dirty="0" smtClean="0"/>
              <a:t>...</a:t>
            </a:r>
            <a:endParaRPr lang="es-ES_tradnl" altLang="ja-JP" dirty="0"/>
          </a:p>
          <a:p>
            <a:r>
              <a:rPr lang="es-ES_tradnl" dirty="0" smtClean="0"/>
              <a:t>In </a:t>
            </a:r>
            <a:r>
              <a:rPr lang="es-ES_tradnl" dirty="0" err="1" smtClean="0"/>
              <a:t>the</a:t>
            </a:r>
            <a:r>
              <a:rPr lang="es-ES_tradnl" dirty="0" smtClean="0"/>
              <a:t> case of Harvard </a:t>
            </a:r>
            <a:r>
              <a:rPr lang="es-ES_tradnl" dirty="0" err="1" smtClean="0"/>
              <a:t>style</a:t>
            </a:r>
            <a:r>
              <a:rPr lang="es-ES_tradnl" dirty="0" smtClean="0"/>
              <a:t>, </a:t>
            </a:r>
            <a:r>
              <a:rPr lang="es-ES_tradnl" dirty="0" err="1" smtClean="0"/>
              <a:t>sometimes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citation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part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endParaRPr lang="es-ES_tradnl" altLang="ja-JP" dirty="0"/>
          </a:p>
          <a:p>
            <a:pPr lvl="1"/>
            <a:r>
              <a:rPr lang="es-ES_tradnl" dirty="0" smtClean="0"/>
              <a:t>Shannon </a:t>
            </a:r>
            <a:r>
              <a:rPr lang="es-ES_tradnl" dirty="0"/>
              <a:t>(</a:t>
            </a:r>
            <a:r>
              <a:rPr lang="es-ES_tradnl" dirty="0" smtClean="0"/>
              <a:t>1948) </a:t>
            </a:r>
            <a:r>
              <a:rPr lang="es-ES_tradnl" dirty="0" err="1" smtClean="0"/>
              <a:t>introduced</a:t>
            </a:r>
            <a:r>
              <a:rPr lang="es-ES_tradnl" dirty="0" smtClean="0"/>
              <a:t> </a:t>
            </a:r>
            <a:r>
              <a:rPr lang="es-ES_tradnl" dirty="0" err="1" smtClean="0"/>
              <a:t>information</a:t>
            </a:r>
            <a:r>
              <a:rPr lang="es-ES_tradnl" dirty="0" smtClean="0"/>
              <a:t> </a:t>
            </a:r>
            <a:r>
              <a:rPr lang="es-ES_tradnl" dirty="0" err="1" smtClean="0"/>
              <a:t>theory</a:t>
            </a:r>
            <a:r>
              <a:rPr lang="es-ES_tradnl" dirty="0" smtClean="0"/>
              <a:t>…</a:t>
            </a:r>
            <a:endParaRPr lang="es-ES_tradnl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References</a:t>
            </a:r>
            <a:endParaRPr lang="es-E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A </a:t>
            </a:r>
            <a:r>
              <a:rPr lang="es-MX" dirty="0" err="1" smtClean="0"/>
              <a:t>reference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a record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unambiguously</a:t>
            </a:r>
            <a:r>
              <a:rPr lang="es-MX" dirty="0" smtClean="0"/>
              <a:t> </a:t>
            </a:r>
            <a:r>
              <a:rPr lang="es-MX" dirty="0" err="1" smtClean="0"/>
              <a:t>permits</a:t>
            </a:r>
            <a:r>
              <a:rPr lang="es-MX" dirty="0" smtClean="0"/>
              <a:t> </a:t>
            </a:r>
            <a:r>
              <a:rPr lang="es-MX" dirty="0" err="1" smtClean="0"/>
              <a:t>identifying</a:t>
            </a:r>
            <a:r>
              <a:rPr lang="es-MX" dirty="0" smtClean="0"/>
              <a:t> a </a:t>
            </a:r>
            <a:r>
              <a:rPr lang="es-MX" dirty="0" err="1" smtClean="0"/>
              <a:t>source</a:t>
            </a:r>
            <a:r>
              <a:rPr lang="es-MX" dirty="0" smtClean="0"/>
              <a:t> </a:t>
            </a:r>
            <a:r>
              <a:rPr lang="es-MX" dirty="0" err="1" smtClean="0"/>
              <a:t>document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r>
              <a:rPr lang="es-MX" dirty="0" err="1" smtClean="0"/>
              <a:t>Different</a:t>
            </a:r>
            <a:r>
              <a:rPr lang="es-MX" dirty="0" smtClean="0"/>
              <a:t> </a:t>
            </a:r>
            <a:r>
              <a:rPr lang="es-MX" dirty="0" err="1" smtClean="0"/>
              <a:t>types</a:t>
            </a:r>
            <a:r>
              <a:rPr lang="es-MX" dirty="0" smtClean="0"/>
              <a:t> of </a:t>
            </a:r>
            <a:r>
              <a:rPr lang="es-MX" dirty="0" err="1" smtClean="0"/>
              <a:t>documents</a:t>
            </a:r>
            <a:r>
              <a:rPr lang="es-MX" dirty="0" smtClean="0"/>
              <a:t> </a:t>
            </a:r>
            <a:r>
              <a:rPr lang="es-MX" dirty="0" err="1" smtClean="0"/>
              <a:t>e.g.</a:t>
            </a:r>
            <a:r>
              <a:rPr lang="es-MX" dirty="0" smtClean="0"/>
              <a:t> </a:t>
            </a:r>
            <a:r>
              <a:rPr lang="es-MX" dirty="0" err="1" smtClean="0"/>
              <a:t>journal</a:t>
            </a:r>
            <a:r>
              <a:rPr lang="es-MX" dirty="0" smtClean="0"/>
              <a:t> </a:t>
            </a:r>
            <a:r>
              <a:rPr lang="es-MX" dirty="0" err="1" smtClean="0"/>
              <a:t>articles</a:t>
            </a:r>
            <a:r>
              <a:rPr lang="es-MX" dirty="0" smtClean="0"/>
              <a:t>, </a:t>
            </a:r>
            <a:r>
              <a:rPr lang="es-MX" dirty="0" err="1" smtClean="0"/>
              <a:t>conference</a:t>
            </a:r>
            <a:r>
              <a:rPr lang="es-MX" dirty="0" smtClean="0"/>
              <a:t> </a:t>
            </a:r>
            <a:r>
              <a:rPr lang="es-MX" dirty="0" err="1" smtClean="0"/>
              <a:t>articles</a:t>
            </a:r>
            <a:r>
              <a:rPr lang="es-MX" dirty="0" smtClean="0"/>
              <a:t>, </a:t>
            </a:r>
            <a:r>
              <a:rPr lang="es-MX" dirty="0" err="1" smtClean="0"/>
              <a:t>books</a:t>
            </a:r>
            <a:r>
              <a:rPr lang="es-MX" dirty="0" smtClean="0"/>
              <a:t>, </a:t>
            </a:r>
            <a:r>
              <a:rPr lang="es-MX" dirty="0" err="1" smtClean="0"/>
              <a:t>etc</a:t>
            </a:r>
            <a:r>
              <a:rPr lang="es-MX" dirty="0" smtClean="0"/>
              <a:t>, </a:t>
            </a:r>
            <a:r>
              <a:rPr lang="es-MX" dirty="0" err="1" smtClean="0"/>
              <a:t>require</a:t>
            </a:r>
            <a:r>
              <a:rPr lang="es-MX" dirty="0" smtClean="0"/>
              <a:t> </a:t>
            </a:r>
            <a:r>
              <a:rPr lang="es-MX" dirty="0" err="1" smtClean="0"/>
              <a:t>different</a:t>
            </a:r>
            <a:r>
              <a:rPr lang="es-MX" dirty="0" smtClean="0"/>
              <a:t> </a:t>
            </a:r>
            <a:r>
              <a:rPr lang="es-MX" dirty="0" err="1" smtClean="0"/>
              <a:t>information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be</a:t>
            </a:r>
            <a:r>
              <a:rPr lang="es-MX" dirty="0" smtClean="0"/>
              <a:t> </a:t>
            </a:r>
            <a:r>
              <a:rPr lang="es-MX" dirty="0" err="1" smtClean="0"/>
              <a:t>reported</a:t>
            </a:r>
            <a:r>
              <a:rPr lang="es-MX" dirty="0" smtClean="0"/>
              <a:t>.</a:t>
            </a:r>
          </a:p>
          <a:p>
            <a:pPr lvl="1"/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therefore</a:t>
            </a:r>
            <a:r>
              <a:rPr lang="es-MX" dirty="0" smtClean="0"/>
              <a:t> </a:t>
            </a:r>
            <a:r>
              <a:rPr lang="es-MX" dirty="0" err="1" smtClean="0"/>
              <a:t>necessary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know</a:t>
            </a:r>
            <a:r>
              <a:rPr lang="es-MX" dirty="0" smtClean="0"/>
              <a:t> </a:t>
            </a:r>
            <a:r>
              <a:rPr lang="es-MX" dirty="0" err="1" smtClean="0"/>
              <a:t>which</a:t>
            </a:r>
            <a:r>
              <a:rPr lang="es-MX" dirty="0" smtClean="0"/>
              <a:t> </a:t>
            </a:r>
            <a:r>
              <a:rPr lang="es-MX" dirty="0" err="1" smtClean="0"/>
              <a:t>information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necessary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keep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referencing</a:t>
            </a:r>
            <a:r>
              <a:rPr lang="es-MX" dirty="0" smtClean="0"/>
              <a:t>.</a:t>
            </a:r>
          </a:p>
          <a:p>
            <a:pPr lvl="1"/>
            <a:endParaRPr lang="es-MX" dirty="0" smtClean="0"/>
          </a:p>
          <a:p>
            <a:endParaRPr lang="es-MX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87A5-BFE2-44A0-ACC9-3BC1DDBEBA9B}" type="datetime1">
              <a:rPr lang="es-ES_tradnl" smtClean="0"/>
              <a:pPr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Felipe Orihuela Espina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9742-EE5B-4CAC-987C-C4D27F30DABA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Journal articles</a:t>
            </a:r>
            <a:endParaRPr lang="es-ES_tradnl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err="1" smtClean="0"/>
              <a:t>For</a:t>
            </a:r>
            <a:r>
              <a:rPr lang="es-MX" dirty="0" smtClean="0"/>
              <a:t> a </a:t>
            </a:r>
            <a:r>
              <a:rPr lang="es-MX" dirty="0" err="1" smtClean="0"/>
              <a:t>journal</a:t>
            </a:r>
            <a:r>
              <a:rPr lang="es-MX" dirty="0" smtClean="0"/>
              <a:t> </a:t>
            </a:r>
            <a:r>
              <a:rPr lang="es-MX" dirty="0" err="1" smtClean="0"/>
              <a:t>article</a:t>
            </a:r>
            <a:r>
              <a:rPr lang="es-MX" dirty="0" smtClean="0"/>
              <a:t> </a:t>
            </a:r>
            <a:r>
              <a:rPr lang="es-MX" dirty="0" err="1" smtClean="0"/>
              <a:t>keep</a:t>
            </a:r>
            <a:r>
              <a:rPr lang="es-MX" dirty="0" smtClean="0"/>
              <a:t>:</a:t>
            </a:r>
          </a:p>
          <a:p>
            <a:pPr lvl="1"/>
            <a:r>
              <a:rPr lang="es-MX" dirty="0" err="1" smtClean="0"/>
              <a:t>Author</a:t>
            </a:r>
            <a:r>
              <a:rPr lang="es-MX" dirty="0" smtClean="0"/>
              <a:t>/s</a:t>
            </a:r>
          </a:p>
          <a:p>
            <a:pPr lvl="1"/>
            <a:r>
              <a:rPr lang="es-MX" dirty="0" err="1" smtClean="0"/>
              <a:t>Year</a:t>
            </a:r>
            <a:endParaRPr lang="es-MX" dirty="0" smtClean="0"/>
          </a:p>
          <a:p>
            <a:pPr lvl="1"/>
            <a:r>
              <a:rPr lang="es-MX" dirty="0" err="1" smtClean="0"/>
              <a:t>Title</a:t>
            </a:r>
            <a:endParaRPr lang="es-MX" dirty="0" smtClean="0"/>
          </a:p>
          <a:p>
            <a:pPr lvl="1"/>
            <a:r>
              <a:rPr lang="es-MX" dirty="0" err="1" smtClean="0"/>
              <a:t>Journal</a:t>
            </a:r>
            <a:endParaRPr lang="es-MX" dirty="0" smtClean="0"/>
          </a:p>
          <a:p>
            <a:pPr lvl="1"/>
            <a:r>
              <a:rPr lang="es-MX" dirty="0" err="1" smtClean="0"/>
              <a:t>Volume</a:t>
            </a:r>
            <a:endParaRPr lang="es-MX" dirty="0" smtClean="0"/>
          </a:p>
          <a:p>
            <a:pPr lvl="1"/>
            <a:r>
              <a:rPr lang="es-MX" dirty="0" err="1" smtClean="0"/>
              <a:t>Issue</a:t>
            </a:r>
            <a:r>
              <a:rPr lang="es-MX" dirty="0" smtClean="0"/>
              <a:t> – </a:t>
            </a:r>
            <a:r>
              <a:rPr lang="es-MX" dirty="0" err="1" smtClean="0"/>
              <a:t>may</a:t>
            </a:r>
            <a:r>
              <a:rPr lang="es-MX" dirty="0" smtClean="0"/>
              <a:t>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be</a:t>
            </a:r>
            <a:r>
              <a:rPr lang="es-MX" dirty="0" smtClean="0"/>
              <a:t> </a:t>
            </a:r>
            <a:r>
              <a:rPr lang="es-MX" dirty="0" err="1" smtClean="0"/>
              <a:t>present</a:t>
            </a:r>
            <a:endParaRPr lang="es-MX" dirty="0" smtClean="0"/>
          </a:p>
          <a:p>
            <a:pPr lvl="1"/>
            <a:r>
              <a:rPr lang="es-MX" dirty="0" err="1" smtClean="0"/>
              <a:t>Pages</a:t>
            </a:r>
            <a:endParaRPr lang="es-MX" dirty="0" smtClean="0"/>
          </a:p>
          <a:p>
            <a:pPr lvl="1"/>
            <a:r>
              <a:rPr lang="es-MX" dirty="0" err="1" smtClean="0"/>
              <a:t>Other</a:t>
            </a:r>
            <a:r>
              <a:rPr lang="es-MX" dirty="0" smtClean="0"/>
              <a:t> </a:t>
            </a:r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available</a:t>
            </a:r>
            <a:r>
              <a:rPr lang="es-MX" dirty="0" smtClean="0"/>
              <a:t>; </a:t>
            </a:r>
            <a:r>
              <a:rPr lang="es-MX" dirty="0" err="1" smtClean="0"/>
              <a:t>m</a:t>
            </a:r>
            <a:r>
              <a:rPr lang="es-MX" dirty="0" err="1" smtClean="0"/>
              <a:t>onth</a:t>
            </a:r>
            <a:r>
              <a:rPr lang="es-MX" dirty="0" smtClean="0"/>
              <a:t>/date of </a:t>
            </a:r>
            <a:r>
              <a:rPr lang="es-MX" dirty="0" err="1" smtClean="0"/>
              <a:t>publication</a:t>
            </a:r>
            <a:r>
              <a:rPr lang="es-MX" dirty="0" smtClean="0"/>
              <a:t>, editor/s, ISSN</a:t>
            </a:r>
          </a:p>
          <a:p>
            <a:pPr lvl="1"/>
            <a:endParaRPr lang="es-MX" dirty="0" smtClean="0"/>
          </a:p>
          <a:p>
            <a:r>
              <a:rPr lang="es-MX" dirty="0" err="1" smtClean="0"/>
              <a:t>Example</a:t>
            </a:r>
            <a:endParaRPr lang="es-MX" dirty="0" smtClean="0"/>
          </a:p>
          <a:p>
            <a:pPr lvl="1"/>
            <a:r>
              <a:rPr lang="es-MX" dirty="0" smtClean="0"/>
              <a:t>Smith, J. and </a:t>
            </a:r>
            <a:r>
              <a:rPr lang="es-MX" dirty="0" err="1" smtClean="0"/>
              <a:t>Doe</a:t>
            </a:r>
            <a:r>
              <a:rPr lang="es-MX" dirty="0" smtClean="0"/>
              <a:t>, J. (1999) “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theory</a:t>
            </a:r>
            <a:r>
              <a:rPr lang="es-MX" dirty="0" smtClean="0"/>
              <a:t> of more and more </a:t>
            </a:r>
            <a:r>
              <a:rPr lang="es-MX" dirty="0" err="1" smtClean="0"/>
              <a:t>about</a:t>
            </a:r>
            <a:r>
              <a:rPr lang="es-MX" dirty="0" smtClean="0"/>
              <a:t> </a:t>
            </a:r>
            <a:r>
              <a:rPr lang="es-MX" dirty="0" err="1" smtClean="0"/>
              <a:t>less</a:t>
            </a:r>
            <a:r>
              <a:rPr lang="es-MX" dirty="0" smtClean="0"/>
              <a:t> and </a:t>
            </a:r>
            <a:r>
              <a:rPr lang="es-MX" dirty="0" err="1" smtClean="0"/>
              <a:t>less</a:t>
            </a:r>
            <a:r>
              <a:rPr lang="es-MX" dirty="0" smtClean="0"/>
              <a:t>” </a:t>
            </a:r>
            <a:r>
              <a:rPr lang="es-MX" dirty="0" err="1" smtClean="0"/>
              <a:t>Science</a:t>
            </a:r>
            <a:r>
              <a:rPr lang="es-MX" dirty="0" smtClean="0"/>
              <a:t> 304(54):45-48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CA2B-943D-496E-8EE4-9FBA8A29C8EF}" type="datetime1">
              <a:rPr lang="es-ES_tradnl" smtClean="0"/>
              <a:pPr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Felipe Orihuela Espina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03FA0-AB24-48F5-9088-8B1B304035A3}" type="slidenum">
              <a:rPr lang="es-ES" smtClean="0"/>
              <a:pPr/>
              <a:t>44</a:t>
            </a:fld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4860032" y="5589240"/>
            <a:ext cx="35283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formatting</a:t>
            </a:r>
            <a:r>
              <a:rPr lang="es-MX" dirty="0" smtClean="0"/>
              <a:t> </a:t>
            </a:r>
            <a:r>
              <a:rPr lang="es-MX" dirty="0" err="1" smtClean="0"/>
              <a:t>depends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referencing</a:t>
            </a:r>
            <a:r>
              <a:rPr lang="es-MX" dirty="0" smtClean="0"/>
              <a:t> </a:t>
            </a:r>
            <a:r>
              <a:rPr lang="es-MX" dirty="0" err="1" smtClean="0"/>
              <a:t>style</a:t>
            </a:r>
            <a:r>
              <a:rPr lang="es-MX" dirty="0" smtClean="0"/>
              <a:t>. </a:t>
            </a:r>
            <a:endParaRPr lang="en-GB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Journal</a:t>
            </a:r>
            <a:r>
              <a:rPr lang="es-MX" dirty="0" smtClean="0"/>
              <a:t> </a:t>
            </a:r>
            <a:r>
              <a:rPr lang="es-MX" dirty="0" err="1" smtClean="0"/>
              <a:t>articles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Important</a:t>
            </a:r>
            <a:r>
              <a:rPr lang="es-MX" dirty="0" smtClean="0"/>
              <a:t> </a:t>
            </a:r>
            <a:r>
              <a:rPr lang="es-MX" dirty="0" err="1" smtClean="0"/>
              <a:t>things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remember</a:t>
            </a:r>
            <a:endParaRPr lang="es-MX" dirty="0" smtClean="0"/>
          </a:p>
          <a:p>
            <a:pPr lvl="1"/>
            <a:r>
              <a:rPr lang="es-MX" dirty="0" smtClean="0"/>
              <a:t>Do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translate</a:t>
            </a:r>
            <a:r>
              <a:rPr lang="es-MX" dirty="0" smtClean="0"/>
              <a:t> </a:t>
            </a:r>
            <a:r>
              <a:rPr lang="es-MX" dirty="0" err="1" smtClean="0"/>
              <a:t>titles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journal</a:t>
            </a:r>
            <a:r>
              <a:rPr lang="es-MX" dirty="0" smtClean="0"/>
              <a:t> </a:t>
            </a:r>
            <a:r>
              <a:rPr lang="es-MX" dirty="0" err="1" smtClean="0"/>
              <a:t>names</a:t>
            </a:r>
            <a:endParaRPr lang="es-MX" dirty="0" smtClean="0"/>
          </a:p>
          <a:p>
            <a:pPr lvl="1"/>
            <a:r>
              <a:rPr lang="es-MX" dirty="0" err="1" smtClean="0"/>
              <a:t>When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dates of </a:t>
            </a:r>
            <a:r>
              <a:rPr lang="es-MX" dirty="0" err="1" smtClean="0"/>
              <a:t>reception</a:t>
            </a:r>
            <a:r>
              <a:rPr lang="es-MX" dirty="0" smtClean="0"/>
              <a:t> and </a:t>
            </a:r>
            <a:r>
              <a:rPr lang="es-MX" dirty="0" err="1" smtClean="0"/>
              <a:t>acceptance</a:t>
            </a:r>
            <a:r>
              <a:rPr lang="es-MX" dirty="0" smtClean="0"/>
              <a:t> are </a:t>
            </a:r>
            <a:r>
              <a:rPr lang="es-MX" dirty="0" err="1" smtClean="0"/>
              <a:t>also</a:t>
            </a:r>
            <a:r>
              <a:rPr lang="es-MX" dirty="0" smtClean="0"/>
              <a:t> </a:t>
            </a:r>
            <a:r>
              <a:rPr lang="es-MX" dirty="0" err="1" smtClean="0"/>
              <a:t>indicated</a:t>
            </a:r>
            <a:r>
              <a:rPr lang="es-MX" dirty="0" smtClean="0"/>
              <a:t>, </a:t>
            </a:r>
            <a:r>
              <a:rPr lang="es-MX" dirty="0" err="1" smtClean="0"/>
              <a:t>the</a:t>
            </a:r>
            <a:r>
              <a:rPr lang="es-MX" dirty="0" smtClean="0"/>
              <a:t> “</a:t>
            </a:r>
            <a:r>
              <a:rPr lang="es-MX" dirty="0" err="1" smtClean="0"/>
              <a:t>valid</a:t>
            </a:r>
            <a:r>
              <a:rPr lang="es-MX" dirty="0" smtClean="0"/>
              <a:t>” date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of final </a:t>
            </a:r>
            <a:r>
              <a:rPr lang="es-MX" dirty="0" err="1" smtClean="0"/>
              <a:t>publication</a:t>
            </a:r>
            <a:r>
              <a:rPr lang="es-MX" dirty="0" smtClean="0"/>
              <a:t>.</a:t>
            </a:r>
          </a:p>
          <a:p>
            <a:pPr lvl="1"/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all</a:t>
            </a:r>
            <a:r>
              <a:rPr lang="es-MX" dirty="0" smtClean="0"/>
              <a:t> </a:t>
            </a:r>
            <a:r>
              <a:rPr lang="es-MX" dirty="0" err="1" smtClean="0"/>
              <a:t>journals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same</a:t>
            </a:r>
            <a:r>
              <a:rPr lang="es-MX" dirty="0" smtClean="0"/>
              <a:t> </a:t>
            </a:r>
            <a:r>
              <a:rPr lang="es-MX" dirty="0" err="1" smtClean="0"/>
              <a:t>scientific</a:t>
            </a:r>
            <a:r>
              <a:rPr lang="es-MX" dirty="0" smtClean="0"/>
              <a:t> </a:t>
            </a:r>
            <a:r>
              <a:rPr lang="es-MX" dirty="0" err="1" smtClean="0"/>
              <a:t>reputation</a:t>
            </a:r>
            <a:r>
              <a:rPr lang="es-MX" dirty="0" smtClean="0"/>
              <a:t>.</a:t>
            </a:r>
          </a:p>
          <a:p>
            <a:pPr lvl="2"/>
            <a:r>
              <a:rPr lang="es-MX" dirty="0" err="1" smtClean="0"/>
              <a:t>Check</a:t>
            </a:r>
            <a:r>
              <a:rPr lang="es-MX" dirty="0" smtClean="0"/>
              <a:t> indexes</a:t>
            </a:r>
          </a:p>
          <a:p>
            <a:pPr lvl="2"/>
            <a:r>
              <a:rPr lang="es-MX" dirty="0" err="1" smtClean="0"/>
              <a:t>Check</a:t>
            </a:r>
            <a:r>
              <a:rPr lang="es-MX" dirty="0" smtClean="0"/>
              <a:t> </a:t>
            </a:r>
            <a:r>
              <a:rPr lang="es-MX" dirty="0" err="1" smtClean="0"/>
              <a:t>whether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peer </a:t>
            </a:r>
            <a:r>
              <a:rPr lang="es-MX" dirty="0" err="1" smtClean="0"/>
              <a:t>reviewed</a:t>
            </a:r>
            <a:endParaRPr lang="es-MX" dirty="0" smtClean="0"/>
          </a:p>
          <a:p>
            <a:pPr lvl="2"/>
            <a:r>
              <a:rPr lang="es-MX" dirty="0" err="1" smtClean="0"/>
              <a:t>Check</a:t>
            </a:r>
            <a:r>
              <a:rPr lang="es-MX" dirty="0" smtClean="0"/>
              <a:t> </a:t>
            </a:r>
            <a:r>
              <a:rPr lang="es-MX" dirty="0" err="1" smtClean="0"/>
              <a:t>impact</a:t>
            </a:r>
            <a:r>
              <a:rPr lang="es-MX" dirty="0" smtClean="0"/>
              <a:t> factor</a:t>
            </a:r>
          </a:p>
          <a:p>
            <a:pPr lvl="1"/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A4E2-4C8E-4C21-82AD-C28B66BCE81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45</a:t>
            </a:fld>
            <a:endParaRPr lang="es-E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Conference</a:t>
            </a:r>
            <a:r>
              <a:rPr lang="es-MX" dirty="0" smtClean="0"/>
              <a:t> </a:t>
            </a:r>
            <a:r>
              <a:rPr lang="es-MX" dirty="0" err="1" smtClean="0"/>
              <a:t>papers</a:t>
            </a:r>
            <a:endParaRPr lang="es-ES_tradnl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MX" dirty="0" err="1" smtClean="0"/>
              <a:t>For</a:t>
            </a:r>
            <a:r>
              <a:rPr lang="es-MX" dirty="0" smtClean="0"/>
              <a:t> a </a:t>
            </a:r>
            <a:r>
              <a:rPr lang="es-MX" dirty="0" err="1" smtClean="0"/>
              <a:t>conference</a:t>
            </a:r>
            <a:r>
              <a:rPr lang="es-MX" dirty="0" smtClean="0"/>
              <a:t> </a:t>
            </a:r>
            <a:r>
              <a:rPr lang="es-MX" dirty="0" err="1" smtClean="0"/>
              <a:t>paper</a:t>
            </a:r>
            <a:r>
              <a:rPr lang="es-MX" dirty="0" smtClean="0"/>
              <a:t> </a:t>
            </a:r>
            <a:r>
              <a:rPr lang="es-MX" dirty="0" err="1" smtClean="0"/>
              <a:t>keep</a:t>
            </a:r>
            <a:r>
              <a:rPr lang="es-MX" dirty="0" smtClean="0"/>
              <a:t>:</a:t>
            </a:r>
          </a:p>
          <a:p>
            <a:pPr lvl="1"/>
            <a:r>
              <a:rPr lang="es-MX" dirty="0" err="1" smtClean="0"/>
              <a:t>Author</a:t>
            </a:r>
            <a:r>
              <a:rPr lang="es-MX" dirty="0" smtClean="0"/>
              <a:t>/s</a:t>
            </a:r>
          </a:p>
          <a:p>
            <a:pPr lvl="1"/>
            <a:r>
              <a:rPr lang="es-MX" dirty="0" err="1" smtClean="0"/>
              <a:t>Year</a:t>
            </a:r>
            <a:endParaRPr lang="es-MX" dirty="0" smtClean="0"/>
          </a:p>
          <a:p>
            <a:pPr lvl="1"/>
            <a:r>
              <a:rPr lang="es-MX" dirty="0" err="1" smtClean="0"/>
              <a:t>Title</a:t>
            </a:r>
            <a:endParaRPr lang="es-MX" dirty="0" smtClean="0"/>
          </a:p>
          <a:p>
            <a:pPr lvl="1"/>
            <a:r>
              <a:rPr lang="es-MX" dirty="0" err="1" smtClean="0"/>
              <a:t>Conference</a:t>
            </a:r>
            <a:r>
              <a:rPr lang="es-MX" dirty="0" smtClean="0"/>
              <a:t> </a:t>
            </a:r>
            <a:r>
              <a:rPr lang="es-MX" dirty="0" err="1" smtClean="0"/>
              <a:t>name</a:t>
            </a:r>
            <a:r>
              <a:rPr lang="es-MX" dirty="0" smtClean="0"/>
              <a:t> (and </a:t>
            </a:r>
            <a:r>
              <a:rPr lang="es-MX" dirty="0" err="1" smtClean="0"/>
              <a:t>satellite</a:t>
            </a:r>
            <a:r>
              <a:rPr lang="es-MX" dirty="0" smtClean="0"/>
              <a:t> </a:t>
            </a:r>
            <a:r>
              <a:rPr lang="es-MX" dirty="0" err="1" smtClean="0"/>
              <a:t>workshop</a:t>
            </a:r>
            <a:r>
              <a:rPr lang="es-MX" dirty="0" smtClean="0"/>
              <a:t> </a:t>
            </a:r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necessary</a:t>
            </a:r>
            <a:r>
              <a:rPr lang="es-MX" dirty="0" smtClean="0"/>
              <a:t>)</a:t>
            </a:r>
            <a:endParaRPr lang="es-MX" dirty="0" smtClean="0"/>
          </a:p>
          <a:p>
            <a:pPr lvl="1"/>
            <a:r>
              <a:rPr lang="es-MX" dirty="0" err="1" smtClean="0"/>
              <a:t>Proceedings</a:t>
            </a:r>
            <a:r>
              <a:rPr lang="es-MX" dirty="0" smtClean="0"/>
              <a:t> Editor/s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Conference</a:t>
            </a:r>
            <a:r>
              <a:rPr lang="es-MX" dirty="0" smtClean="0"/>
              <a:t> </a:t>
            </a:r>
            <a:r>
              <a:rPr lang="es-MX" dirty="0" err="1" smtClean="0"/>
              <a:t>Chairs</a:t>
            </a:r>
            <a:endParaRPr lang="es-MX" dirty="0" smtClean="0"/>
          </a:p>
          <a:p>
            <a:pPr lvl="1"/>
            <a:r>
              <a:rPr lang="es-MX" dirty="0" err="1" smtClean="0"/>
              <a:t>Proceedings</a:t>
            </a:r>
            <a:r>
              <a:rPr lang="es-MX" dirty="0" smtClean="0"/>
              <a:t> series</a:t>
            </a:r>
          </a:p>
          <a:p>
            <a:pPr lvl="2"/>
            <a:r>
              <a:rPr lang="es-MX" altLang="ja-JP" dirty="0" err="1" smtClean="0"/>
              <a:t>e</a:t>
            </a:r>
            <a:r>
              <a:rPr lang="es-MX" altLang="ja-JP" dirty="0" err="1" smtClean="0"/>
              <a:t>.g.</a:t>
            </a:r>
            <a:r>
              <a:rPr lang="es-MX" altLang="ja-JP" dirty="0" smtClean="0"/>
              <a:t> </a:t>
            </a:r>
            <a:r>
              <a:rPr lang="es-MX" altLang="ja-JP" dirty="0" err="1" smtClean="0"/>
              <a:t>Lecture</a:t>
            </a:r>
            <a:r>
              <a:rPr lang="es-MX" altLang="ja-JP" dirty="0" smtClean="0"/>
              <a:t> Notes in </a:t>
            </a:r>
            <a:r>
              <a:rPr lang="es-MX" altLang="ja-JP" dirty="0" err="1" smtClean="0"/>
              <a:t>Computer</a:t>
            </a:r>
            <a:r>
              <a:rPr lang="es-MX" altLang="ja-JP" dirty="0" smtClean="0"/>
              <a:t> </a:t>
            </a:r>
            <a:r>
              <a:rPr lang="es-MX" altLang="ja-JP" dirty="0" err="1" smtClean="0"/>
              <a:t>Science</a:t>
            </a:r>
            <a:endParaRPr lang="es-MX" altLang="ja-JP" dirty="0" smtClean="0"/>
          </a:p>
          <a:p>
            <a:pPr lvl="1"/>
            <a:r>
              <a:rPr lang="es-MX" dirty="0" err="1" smtClean="0"/>
              <a:t>Volume</a:t>
            </a:r>
            <a:endParaRPr lang="es-MX" altLang="ja-JP" dirty="0" smtClean="0"/>
          </a:p>
          <a:p>
            <a:pPr lvl="1"/>
            <a:r>
              <a:rPr lang="es-MX" dirty="0" err="1" smtClean="0"/>
              <a:t>Pages</a:t>
            </a:r>
            <a:endParaRPr lang="es-MX" dirty="0" smtClean="0"/>
          </a:p>
          <a:p>
            <a:pPr lvl="1"/>
            <a:r>
              <a:rPr lang="es-MX" dirty="0" err="1" smtClean="0"/>
              <a:t>Other</a:t>
            </a:r>
            <a:r>
              <a:rPr lang="es-MX" dirty="0" smtClean="0"/>
              <a:t> </a:t>
            </a:r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available</a:t>
            </a:r>
            <a:r>
              <a:rPr lang="es-MX" dirty="0" smtClean="0"/>
              <a:t>; date and place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conference</a:t>
            </a:r>
            <a:r>
              <a:rPr lang="es-MX" dirty="0" smtClean="0"/>
              <a:t>, </a:t>
            </a:r>
            <a:r>
              <a:rPr lang="es-MX" dirty="0" err="1" smtClean="0"/>
              <a:t>association</a:t>
            </a:r>
            <a:r>
              <a:rPr lang="es-MX" dirty="0" smtClean="0"/>
              <a:t>, </a:t>
            </a:r>
            <a:r>
              <a:rPr lang="es-MX" dirty="0" err="1" smtClean="0"/>
              <a:t>body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institution</a:t>
            </a:r>
            <a:r>
              <a:rPr lang="es-MX" dirty="0" smtClean="0"/>
              <a:t> holding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conference</a:t>
            </a:r>
            <a:r>
              <a:rPr lang="es-MX" dirty="0" smtClean="0"/>
              <a:t>, </a:t>
            </a:r>
            <a:r>
              <a:rPr lang="es-MX" dirty="0" err="1" smtClean="0"/>
              <a:t>etc</a:t>
            </a:r>
            <a:endParaRPr lang="es-MX" dirty="0" smtClean="0"/>
          </a:p>
          <a:p>
            <a:pPr lvl="1"/>
            <a:endParaRPr lang="es-MX" dirty="0" smtClean="0"/>
          </a:p>
          <a:p>
            <a:r>
              <a:rPr lang="es-MX" dirty="0" err="1" smtClean="0"/>
              <a:t>Example</a:t>
            </a:r>
            <a:r>
              <a:rPr lang="es-MX" dirty="0" smtClean="0"/>
              <a:t>:</a:t>
            </a:r>
          </a:p>
          <a:p>
            <a:pPr lvl="1"/>
            <a:r>
              <a:rPr lang="es-MX" dirty="0" smtClean="0"/>
              <a:t>Smith, J. and </a:t>
            </a:r>
            <a:r>
              <a:rPr lang="es-MX" dirty="0" err="1" smtClean="0"/>
              <a:t>Doe</a:t>
            </a:r>
            <a:r>
              <a:rPr lang="es-MX" dirty="0" smtClean="0"/>
              <a:t>, J. (1999) “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theory</a:t>
            </a:r>
            <a:r>
              <a:rPr lang="es-MX" dirty="0" smtClean="0"/>
              <a:t> of more and more </a:t>
            </a:r>
            <a:r>
              <a:rPr lang="es-MX" dirty="0" err="1" smtClean="0"/>
              <a:t>about</a:t>
            </a:r>
            <a:r>
              <a:rPr lang="es-MX" dirty="0" smtClean="0"/>
              <a:t> </a:t>
            </a:r>
            <a:r>
              <a:rPr lang="es-MX" dirty="0" err="1" smtClean="0"/>
              <a:t>less</a:t>
            </a:r>
            <a:r>
              <a:rPr lang="es-MX" dirty="0" smtClean="0"/>
              <a:t> and </a:t>
            </a:r>
            <a:r>
              <a:rPr lang="es-MX" dirty="0" err="1" smtClean="0"/>
              <a:t>less</a:t>
            </a:r>
            <a:r>
              <a:rPr lang="es-MX" dirty="0" smtClean="0"/>
              <a:t>” </a:t>
            </a:r>
            <a:r>
              <a:rPr lang="es-MX" dirty="0" err="1" smtClean="0"/>
              <a:t>Medical</a:t>
            </a:r>
            <a:r>
              <a:rPr lang="es-MX" dirty="0" smtClean="0"/>
              <a:t> </a:t>
            </a:r>
            <a:r>
              <a:rPr lang="es-MX" dirty="0" err="1" smtClean="0"/>
              <a:t>Image</a:t>
            </a:r>
            <a:r>
              <a:rPr lang="es-MX" dirty="0" smtClean="0"/>
              <a:t> Computing and </a:t>
            </a:r>
            <a:r>
              <a:rPr lang="es-MX" dirty="0" err="1" smtClean="0"/>
              <a:t>Computer</a:t>
            </a:r>
            <a:r>
              <a:rPr lang="es-MX" dirty="0" smtClean="0"/>
              <a:t> </a:t>
            </a:r>
            <a:r>
              <a:rPr lang="es-MX" dirty="0" err="1" smtClean="0"/>
              <a:t>Assisted</a:t>
            </a:r>
            <a:r>
              <a:rPr lang="es-MX" dirty="0" smtClean="0"/>
              <a:t> </a:t>
            </a:r>
            <a:r>
              <a:rPr lang="es-MX" dirty="0" err="1" smtClean="0"/>
              <a:t>Intervention</a:t>
            </a:r>
            <a:r>
              <a:rPr lang="es-MX" dirty="0" smtClean="0"/>
              <a:t> (MICCAI). </a:t>
            </a:r>
            <a:r>
              <a:rPr lang="es-MX" dirty="0" err="1" smtClean="0"/>
              <a:t>Lecture</a:t>
            </a:r>
            <a:r>
              <a:rPr lang="es-MX" dirty="0" smtClean="0"/>
              <a:t> Notes in </a:t>
            </a:r>
            <a:r>
              <a:rPr lang="es-MX" dirty="0" err="1" smtClean="0"/>
              <a:t>Computer</a:t>
            </a:r>
            <a:r>
              <a:rPr lang="es-MX" dirty="0" smtClean="0"/>
              <a:t> </a:t>
            </a:r>
            <a:r>
              <a:rPr lang="es-MX" dirty="0" err="1" smtClean="0"/>
              <a:t>Science</a:t>
            </a:r>
            <a:r>
              <a:rPr lang="es-MX" dirty="0" smtClean="0"/>
              <a:t> 4567(</a:t>
            </a:r>
            <a:r>
              <a:rPr lang="es-MX" dirty="0" err="1" smtClean="0"/>
              <a:t>Part</a:t>
            </a:r>
            <a:r>
              <a:rPr lang="es-MX" dirty="0" smtClean="0"/>
              <a:t> I):345-678, </a:t>
            </a:r>
            <a:r>
              <a:rPr lang="es-MX" dirty="0" err="1" smtClean="0"/>
              <a:t>Seville</a:t>
            </a:r>
            <a:r>
              <a:rPr lang="es-MX" dirty="0" smtClean="0"/>
              <a:t> (</a:t>
            </a:r>
            <a:r>
              <a:rPr lang="es-MX" dirty="0" err="1" smtClean="0"/>
              <a:t>Spain</a:t>
            </a:r>
            <a:r>
              <a:rPr lang="es-MX" dirty="0" smtClean="0"/>
              <a:t>), 2nd-5th </a:t>
            </a:r>
            <a:r>
              <a:rPr lang="es-MX" dirty="0" err="1" smtClean="0"/>
              <a:t>Aug</a:t>
            </a:r>
            <a:endParaRPr lang="es-MX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0205-548B-409A-A4DF-158FE419FC23}" type="datetime1">
              <a:rPr lang="es-ES_tradnl" smtClean="0"/>
              <a:pPr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Felipe Orihuela Espina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7B5E-34A1-427A-8FA9-71C17EE8A2F5}" type="slidenum">
              <a:rPr lang="es-ES" smtClean="0"/>
              <a:pPr/>
              <a:t>46</a:t>
            </a:fld>
            <a:endParaRPr lang="es-E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Conference</a:t>
            </a:r>
            <a:r>
              <a:rPr lang="es-MX" dirty="0" smtClean="0"/>
              <a:t> </a:t>
            </a:r>
            <a:r>
              <a:rPr lang="es-MX" dirty="0" err="1" smtClean="0"/>
              <a:t>papers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err="1" smtClean="0"/>
              <a:t>Important</a:t>
            </a:r>
            <a:r>
              <a:rPr lang="es-MX" dirty="0" smtClean="0"/>
              <a:t> </a:t>
            </a:r>
            <a:r>
              <a:rPr lang="es-MX" dirty="0" err="1" smtClean="0"/>
              <a:t>things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remember</a:t>
            </a:r>
            <a:endParaRPr lang="es-MX" dirty="0" smtClean="0"/>
          </a:p>
          <a:p>
            <a:pPr lvl="1"/>
            <a:r>
              <a:rPr lang="es-MX" dirty="0" smtClean="0"/>
              <a:t>Do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translate</a:t>
            </a:r>
            <a:r>
              <a:rPr lang="es-MX" dirty="0" smtClean="0"/>
              <a:t> </a:t>
            </a:r>
            <a:r>
              <a:rPr lang="es-MX" dirty="0" err="1" smtClean="0"/>
              <a:t>conference</a:t>
            </a:r>
            <a:r>
              <a:rPr lang="es-MX" dirty="0" smtClean="0"/>
              <a:t> </a:t>
            </a:r>
            <a:r>
              <a:rPr lang="es-MX" dirty="0" err="1" smtClean="0"/>
              <a:t>names</a:t>
            </a:r>
            <a:endParaRPr lang="es-MX" dirty="0" smtClean="0"/>
          </a:p>
          <a:p>
            <a:pPr lvl="1"/>
            <a:r>
              <a:rPr lang="es-MX" dirty="0" smtClean="0"/>
              <a:t>Do </a:t>
            </a:r>
            <a:r>
              <a:rPr lang="es-MX" dirty="0" err="1" smtClean="0"/>
              <a:t>not</a:t>
            </a:r>
            <a:r>
              <a:rPr lang="es-MX" dirty="0" smtClean="0"/>
              <a:t> use </a:t>
            </a:r>
            <a:r>
              <a:rPr lang="es-MX" dirty="0" err="1" smtClean="0"/>
              <a:t>conference</a:t>
            </a:r>
            <a:r>
              <a:rPr lang="es-MX" dirty="0" smtClean="0"/>
              <a:t> </a:t>
            </a:r>
            <a:r>
              <a:rPr lang="es-MX" dirty="0" err="1" smtClean="0"/>
              <a:t>name</a:t>
            </a:r>
            <a:r>
              <a:rPr lang="es-MX" dirty="0" smtClean="0"/>
              <a:t> </a:t>
            </a:r>
            <a:r>
              <a:rPr lang="es-MX" dirty="0" err="1" smtClean="0"/>
              <a:t>abbreviations</a:t>
            </a:r>
            <a:r>
              <a:rPr lang="es-MX" dirty="0" smtClean="0"/>
              <a:t> in </a:t>
            </a:r>
            <a:r>
              <a:rPr lang="es-MX" dirty="0" err="1" smtClean="0"/>
              <a:t>isolation</a:t>
            </a:r>
            <a:endParaRPr lang="es-MX" dirty="0" smtClean="0"/>
          </a:p>
          <a:p>
            <a:pPr lvl="1"/>
            <a:r>
              <a:rPr lang="es-MX" dirty="0" err="1" smtClean="0"/>
              <a:t>Conferences</a:t>
            </a:r>
            <a:r>
              <a:rPr lang="es-MX" dirty="0" smtClean="0"/>
              <a:t> </a:t>
            </a:r>
            <a:r>
              <a:rPr lang="es-MX" dirty="0" err="1" smtClean="0"/>
              <a:t>sometimes</a:t>
            </a:r>
            <a:r>
              <a:rPr lang="es-MX" dirty="0" smtClean="0"/>
              <a:t> </a:t>
            </a:r>
            <a:r>
              <a:rPr lang="es-MX" dirty="0" err="1" smtClean="0"/>
              <a:t>publish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full </a:t>
            </a:r>
            <a:r>
              <a:rPr lang="es-MX" dirty="0" err="1" smtClean="0"/>
              <a:t>length</a:t>
            </a:r>
            <a:r>
              <a:rPr lang="es-MX" dirty="0" smtClean="0"/>
              <a:t> </a:t>
            </a:r>
            <a:r>
              <a:rPr lang="es-MX" dirty="0" err="1" smtClean="0"/>
              <a:t>paper</a:t>
            </a:r>
            <a:r>
              <a:rPr lang="es-MX" dirty="0" smtClean="0"/>
              <a:t>, and </a:t>
            </a:r>
            <a:r>
              <a:rPr lang="es-MX" dirty="0" err="1" smtClean="0"/>
              <a:t>sometimes</a:t>
            </a:r>
            <a:r>
              <a:rPr lang="es-MX" dirty="0" smtClean="0"/>
              <a:t> </a:t>
            </a:r>
            <a:r>
              <a:rPr lang="es-MX" dirty="0" err="1" smtClean="0"/>
              <a:t>only</a:t>
            </a:r>
            <a:r>
              <a:rPr lang="es-MX" dirty="0" smtClean="0"/>
              <a:t> </a:t>
            </a:r>
            <a:r>
              <a:rPr lang="es-MX" dirty="0" err="1" smtClean="0"/>
              <a:t>an</a:t>
            </a:r>
            <a:r>
              <a:rPr lang="es-MX" dirty="0" smtClean="0"/>
              <a:t> </a:t>
            </a:r>
            <a:r>
              <a:rPr lang="es-MX" dirty="0" err="1" smtClean="0"/>
              <a:t>abstract</a:t>
            </a:r>
            <a:r>
              <a:rPr lang="es-MX" dirty="0" smtClean="0"/>
              <a:t>.</a:t>
            </a:r>
          </a:p>
          <a:p>
            <a:pPr lvl="2"/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quality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conference</a:t>
            </a:r>
            <a:r>
              <a:rPr lang="es-MX" dirty="0" smtClean="0"/>
              <a:t> has </a:t>
            </a:r>
            <a:r>
              <a:rPr lang="es-MX" dirty="0" err="1" smtClean="0"/>
              <a:t>nothing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do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they</a:t>
            </a:r>
            <a:r>
              <a:rPr lang="es-MX" dirty="0" smtClean="0"/>
              <a:t> </a:t>
            </a:r>
            <a:r>
              <a:rPr lang="es-MX" dirty="0" err="1" smtClean="0"/>
              <a:t>publish</a:t>
            </a:r>
            <a:r>
              <a:rPr lang="es-MX" dirty="0" smtClean="0"/>
              <a:t>!</a:t>
            </a:r>
          </a:p>
          <a:p>
            <a:pPr lvl="2"/>
            <a:r>
              <a:rPr lang="es-MX" dirty="0" err="1" smtClean="0"/>
              <a:t>Moreover</a:t>
            </a:r>
            <a:r>
              <a:rPr lang="es-MX" dirty="0" smtClean="0"/>
              <a:t>, as </a:t>
            </a:r>
            <a:r>
              <a:rPr lang="es-MX" dirty="0" err="1" smtClean="0"/>
              <a:t>conference</a:t>
            </a:r>
            <a:r>
              <a:rPr lang="es-MX" dirty="0" smtClean="0"/>
              <a:t> </a:t>
            </a:r>
            <a:r>
              <a:rPr lang="es-MX" dirty="0" err="1" smtClean="0"/>
              <a:t>grow</a:t>
            </a:r>
            <a:r>
              <a:rPr lang="es-MX" dirty="0" smtClean="0"/>
              <a:t> and </a:t>
            </a:r>
            <a:r>
              <a:rPr lang="es-MX" dirty="0" err="1" smtClean="0"/>
              <a:t>then</a:t>
            </a:r>
            <a:r>
              <a:rPr lang="es-MX" dirty="0" smtClean="0"/>
              <a:t> </a:t>
            </a:r>
            <a:r>
              <a:rPr lang="es-MX" dirty="0" err="1" smtClean="0"/>
              <a:t>grow</a:t>
            </a:r>
            <a:r>
              <a:rPr lang="es-MX" dirty="0" smtClean="0"/>
              <a:t> more, </a:t>
            </a:r>
            <a:r>
              <a:rPr lang="es-MX" dirty="0" err="1" smtClean="0"/>
              <a:t>they</a:t>
            </a:r>
            <a:r>
              <a:rPr lang="es-MX" dirty="0" smtClean="0"/>
              <a:t> </a:t>
            </a:r>
            <a:r>
              <a:rPr lang="es-MX" dirty="0" err="1" smtClean="0"/>
              <a:t>may</a:t>
            </a:r>
            <a:r>
              <a:rPr lang="es-MX" dirty="0" smtClean="0"/>
              <a:t> </a:t>
            </a:r>
            <a:r>
              <a:rPr lang="es-MX" dirty="0" err="1" smtClean="0"/>
              <a:t>change</a:t>
            </a:r>
            <a:r>
              <a:rPr lang="es-MX" dirty="0" smtClean="0"/>
              <a:t> </a:t>
            </a:r>
            <a:r>
              <a:rPr lang="es-MX" dirty="0" err="1" smtClean="0"/>
              <a:t>their</a:t>
            </a:r>
            <a:r>
              <a:rPr lang="es-MX" dirty="0" smtClean="0"/>
              <a:t> </a:t>
            </a:r>
            <a:r>
              <a:rPr lang="es-MX" dirty="0" err="1" smtClean="0"/>
              <a:t>policy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 smtClean="0"/>
              <a:t>year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year</a:t>
            </a:r>
            <a:r>
              <a:rPr lang="es-MX" dirty="0" smtClean="0"/>
              <a:t>.</a:t>
            </a:r>
          </a:p>
          <a:p>
            <a:pPr lvl="1"/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all</a:t>
            </a:r>
            <a:r>
              <a:rPr lang="es-MX" dirty="0" smtClean="0"/>
              <a:t> </a:t>
            </a:r>
            <a:r>
              <a:rPr lang="es-MX" dirty="0" err="1" smtClean="0"/>
              <a:t>conferences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same</a:t>
            </a:r>
            <a:r>
              <a:rPr lang="es-MX" dirty="0" smtClean="0"/>
              <a:t> </a:t>
            </a:r>
            <a:r>
              <a:rPr lang="es-MX" dirty="0" err="1" smtClean="0"/>
              <a:t>scientific</a:t>
            </a:r>
            <a:r>
              <a:rPr lang="es-MX" dirty="0" smtClean="0"/>
              <a:t> </a:t>
            </a:r>
            <a:r>
              <a:rPr lang="es-MX" dirty="0" err="1" smtClean="0"/>
              <a:t>reputation</a:t>
            </a:r>
            <a:r>
              <a:rPr lang="es-MX" dirty="0" smtClean="0"/>
              <a:t>.</a:t>
            </a:r>
          </a:p>
          <a:p>
            <a:pPr lvl="2"/>
            <a:r>
              <a:rPr lang="es-MX" dirty="0" err="1" smtClean="0"/>
              <a:t>Check</a:t>
            </a:r>
            <a:r>
              <a:rPr lang="es-MX" dirty="0" smtClean="0"/>
              <a:t> </a:t>
            </a:r>
            <a:r>
              <a:rPr lang="es-MX" dirty="0" err="1" smtClean="0"/>
              <a:t>rejection</a:t>
            </a:r>
            <a:r>
              <a:rPr lang="es-MX" dirty="0" smtClean="0"/>
              <a:t> indexes</a:t>
            </a:r>
          </a:p>
          <a:p>
            <a:pPr lvl="2"/>
            <a:r>
              <a:rPr lang="es-MX" dirty="0" err="1" smtClean="0"/>
              <a:t>Check</a:t>
            </a:r>
            <a:r>
              <a:rPr lang="es-MX" dirty="0" smtClean="0"/>
              <a:t> </a:t>
            </a:r>
            <a:r>
              <a:rPr lang="es-MX" dirty="0" err="1" smtClean="0"/>
              <a:t>whether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peer </a:t>
            </a:r>
            <a:r>
              <a:rPr lang="es-MX" dirty="0" err="1" smtClean="0"/>
              <a:t>reviewed</a:t>
            </a:r>
            <a:r>
              <a:rPr lang="es-MX" dirty="0" smtClean="0"/>
              <a:t> (</a:t>
            </a:r>
            <a:r>
              <a:rPr lang="es-MX" dirty="0" err="1" smtClean="0"/>
              <a:t>particularly</a:t>
            </a:r>
            <a:r>
              <a:rPr lang="es-MX" dirty="0" smtClean="0"/>
              <a:t> </a:t>
            </a:r>
            <a:r>
              <a:rPr lang="es-MX" dirty="0" err="1" smtClean="0"/>
              <a:t>important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CS)</a:t>
            </a:r>
          </a:p>
          <a:p>
            <a:pPr lvl="2"/>
            <a:r>
              <a:rPr lang="es-MX" dirty="0" err="1" smtClean="0"/>
              <a:t>Check</a:t>
            </a:r>
            <a:r>
              <a:rPr lang="es-MX" dirty="0" smtClean="0"/>
              <a:t> </a:t>
            </a:r>
            <a:r>
              <a:rPr lang="es-MX" dirty="0" err="1" smtClean="0"/>
              <a:t>conference</a:t>
            </a:r>
            <a:r>
              <a:rPr lang="es-MX" dirty="0" smtClean="0"/>
              <a:t> </a:t>
            </a:r>
            <a:r>
              <a:rPr lang="es-MX" dirty="0" err="1" smtClean="0"/>
              <a:t>size</a:t>
            </a:r>
            <a:r>
              <a:rPr lang="es-MX" dirty="0" smtClean="0"/>
              <a:t> (</a:t>
            </a:r>
            <a:r>
              <a:rPr lang="es-MX" dirty="0" err="1" smtClean="0"/>
              <a:t>number</a:t>
            </a:r>
            <a:r>
              <a:rPr lang="es-MX" dirty="0" smtClean="0"/>
              <a:t> of </a:t>
            </a:r>
            <a:r>
              <a:rPr lang="es-MX" dirty="0" err="1" smtClean="0"/>
              <a:t>attendants</a:t>
            </a:r>
            <a:r>
              <a:rPr lang="es-MX" dirty="0" smtClean="0"/>
              <a:t>)</a:t>
            </a:r>
          </a:p>
          <a:p>
            <a:pPr lvl="2"/>
            <a:r>
              <a:rPr lang="es-MX" dirty="0" err="1" smtClean="0"/>
              <a:t>Check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chairs</a:t>
            </a:r>
            <a:endParaRPr lang="es-MX" dirty="0" smtClean="0"/>
          </a:p>
          <a:p>
            <a:pPr lvl="1"/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A4E2-4C8E-4C21-82AD-C28B66BCE81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47</a:t>
            </a:fld>
            <a:endParaRPr lang="es-E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Books</a:t>
            </a:r>
            <a:endParaRPr lang="es-ES_tradnl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MX" dirty="0" err="1" smtClean="0"/>
              <a:t>For</a:t>
            </a:r>
            <a:r>
              <a:rPr lang="es-MX" dirty="0" smtClean="0"/>
              <a:t> a </a:t>
            </a:r>
            <a:r>
              <a:rPr lang="es-MX" dirty="0" err="1" smtClean="0"/>
              <a:t>book</a:t>
            </a:r>
            <a:r>
              <a:rPr lang="es-MX" dirty="0" smtClean="0"/>
              <a:t> </a:t>
            </a:r>
            <a:r>
              <a:rPr lang="es-MX" dirty="0" err="1" smtClean="0"/>
              <a:t>keep</a:t>
            </a:r>
            <a:r>
              <a:rPr lang="es-MX" dirty="0" smtClean="0"/>
              <a:t>:</a:t>
            </a:r>
          </a:p>
          <a:p>
            <a:pPr lvl="1"/>
            <a:r>
              <a:rPr lang="es-MX" dirty="0" err="1" smtClean="0"/>
              <a:t>Author</a:t>
            </a:r>
            <a:r>
              <a:rPr lang="es-MX" dirty="0" smtClean="0"/>
              <a:t>/s and </a:t>
            </a:r>
            <a:r>
              <a:rPr lang="es-MX" dirty="0" err="1" smtClean="0"/>
              <a:t>or</a:t>
            </a:r>
            <a:r>
              <a:rPr lang="es-MX" dirty="0" smtClean="0"/>
              <a:t> Editor/s</a:t>
            </a:r>
            <a:endParaRPr lang="es-MX" dirty="0" smtClean="0"/>
          </a:p>
          <a:p>
            <a:pPr lvl="1"/>
            <a:r>
              <a:rPr lang="es-MX" dirty="0" err="1" smtClean="0"/>
              <a:t>Year</a:t>
            </a:r>
            <a:endParaRPr lang="es-MX" dirty="0" smtClean="0"/>
          </a:p>
          <a:p>
            <a:pPr lvl="2"/>
            <a:r>
              <a:rPr lang="es-MX" dirty="0" err="1" smtClean="0"/>
              <a:t>That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copyright,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most</a:t>
            </a:r>
            <a:r>
              <a:rPr lang="es-MX" dirty="0" smtClean="0"/>
              <a:t> </a:t>
            </a:r>
            <a:r>
              <a:rPr lang="es-MX" dirty="0" err="1" smtClean="0"/>
              <a:t>recent</a:t>
            </a:r>
            <a:r>
              <a:rPr lang="es-MX" dirty="0" smtClean="0"/>
              <a:t> </a:t>
            </a:r>
            <a:r>
              <a:rPr lang="es-MX" dirty="0" err="1" smtClean="0"/>
              <a:t>according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edition</a:t>
            </a:r>
            <a:endParaRPr lang="es-MX" dirty="0" smtClean="0"/>
          </a:p>
          <a:p>
            <a:pPr lvl="1"/>
            <a:r>
              <a:rPr lang="es-MX" dirty="0" err="1" smtClean="0"/>
              <a:t>Title</a:t>
            </a:r>
            <a:endParaRPr lang="es-MX" dirty="0" smtClean="0"/>
          </a:p>
          <a:p>
            <a:pPr lvl="1"/>
            <a:r>
              <a:rPr lang="es-MX" dirty="0" smtClean="0"/>
              <a:t>Editorial</a:t>
            </a:r>
          </a:p>
          <a:p>
            <a:pPr lvl="2"/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necessary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include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legal </a:t>
            </a:r>
            <a:r>
              <a:rPr lang="es-MX" dirty="0" err="1" smtClean="0"/>
              <a:t>information</a:t>
            </a:r>
            <a:r>
              <a:rPr lang="es-MX" dirty="0" smtClean="0"/>
              <a:t> </a:t>
            </a:r>
            <a:r>
              <a:rPr lang="es-MX" dirty="0" err="1" smtClean="0"/>
              <a:t>e.g.</a:t>
            </a:r>
            <a:r>
              <a:rPr lang="es-MX" dirty="0" smtClean="0"/>
              <a:t> “&amp; </a:t>
            </a:r>
            <a:r>
              <a:rPr lang="es-MX" dirty="0" err="1" smtClean="0"/>
              <a:t>Co.</a:t>
            </a:r>
            <a:r>
              <a:rPr lang="es-MX" dirty="0" smtClean="0"/>
              <a:t>”, “Ltd.”, “Inc.”, “S.A.”, </a:t>
            </a:r>
            <a:r>
              <a:rPr lang="es-MX" dirty="0" err="1" smtClean="0"/>
              <a:t>etc</a:t>
            </a:r>
            <a:endParaRPr lang="es-MX" dirty="0" smtClean="0"/>
          </a:p>
          <a:p>
            <a:pPr lvl="2"/>
            <a:r>
              <a:rPr lang="es-MX" dirty="0" err="1" smtClean="0"/>
              <a:t>When</a:t>
            </a:r>
            <a:r>
              <a:rPr lang="es-MX" dirty="0" smtClean="0"/>
              <a:t> </a:t>
            </a:r>
            <a:r>
              <a:rPr lang="es-MX" dirty="0" err="1" smtClean="0"/>
              <a:t>published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different</a:t>
            </a:r>
            <a:r>
              <a:rPr lang="es-MX" dirty="0" smtClean="0"/>
              <a:t> </a:t>
            </a:r>
            <a:r>
              <a:rPr lang="es-MX" dirty="0" err="1" smtClean="0"/>
              <a:t>editorials</a:t>
            </a:r>
            <a:r>
              <a:rPr lang="es-MX" dirty="0" smtClean="0"/>
              <a:t> in </a:t>
            </a:r>
            <a:r>
              <a:rPr lang="es-MX" dirty="0" err="1" smtClean="0"/>
              <a:t>different</a:t>
            </a:r>
            <a:r>
              <a:rPr lang="es-MX" dirty="0" smtClean="0"/>
              <a:t> </a:t>
            </a:r>
            <a:r>
              <a:rPr lang="es-MX" dirty="0" err="1" smtClean="0"/>
              <a:t>countries</a:t>
            </a:r>
            <a:r>
              <a:rPr lang="es-MX" dirty="0" smtClean="0"/>
              <a:t>, </a:t>
            </a:r>
            <a:r>
              <a:rPr lang="es-MX" dirty="0" err="1" smtClean="0"/>
              <a:t>only</a:t>
            </a:r>
            <a:r>
              <a:rPr lang="es-MX" dirty="0" smtClean="0"/>
              <a:t> </a:t>
            </a:r>
            <a:r>
              <a:rPr lang="es-MX" dirty="0" err="1" smtClean="0"/>
              <a:t>report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one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used</a:t>
            </a:r>
            <a:r>
              <a:rPr lang="es-MX" dirty="0" smtClean="0"/>
              <a:t>.</a:t>
            </a:r>
          </a:p>
          <a:p>
            <a:pPr lvl="1"/>
            <a:r>
              <a:rPr lang="es-MX" dirty="0" err="1" smtClean="0"/>
              <a:t>Pages</a:t>
            </a:r>
            <a:endParaRPr lang="es-MX" dirty="0" smtClean="0"/>
          </a:p>
          <a:p>
            <a:pPr lvl="1"/>
            <a:r>
              <a:rPr lang="es-MX" dirty="0" smtClean="0"/>
              <a:t>City</a:t>
            </a:r>
            <a:endParaRPr lang="es-MX" altLang="ja-JP" dirty="0" smtClean="0"/>
          </a:p>
          <a:p>
            <a:pPr lvl="1"/>
            <a:r>
              <a:rPr lang="es-MX" dirty="0" err="1" smtClean="0"/>
              <a:t>Other</a:t>
            </a:r>
            <a:r>
              <a:rPr lang="es-MX" dirty="0" smtClean="0"/>
              <a:t> </a:t>
            </a:r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available</a:t>
            </a:r>
            <a:r>
              <a:rPr lang="es-MX" dirty="0" smtClean="0"/>
              <a:t>; series, </a:t>
            </a:r>
            <a:r>
              <a:rPr lang="es-MX" dirty="0" err="1" smtClean="0"/>
              <a:t>chapter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section</a:t>
            </a:r>
            <a:r>
              <a:rPr lang="es-MX" dirty="0" smtClean="0"/>
              <a:t> </a:t>
            </a:r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only</a:t>
            </a:r>
            <a:r>
              <a:rPr lang="es-MX" dirty="0" smtClean="0"/>
              <a:t> </a:t>
            </a:r>
            <a:r>
              <a:rPr lang="es-MX" dirty="0" err="1" smtClean="0"/>
              <a:t>want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reference</a:t>
            </a:r>
            <a:r>
              <a:rPr lang="es-MX" dirty="0" smtClean="0"/>
              <a:t> a </a:t>
            </a:r>
            <a:r>
              <a:rPr lang="es-MX" dirty="0" err="1" smtClean="0"/>
              <a:t>specific</a:t>
            </a:r>
            <a:r>
              <a:rPr lang="es-MX" dirty="0" smtClean="0"/>
              <a:t> </a:t>
            </a:r>
            <a:r>
              <a:rPr lang="es-MX" dirty="0" err="1" smtClean="0"/>
              <a:t>element</a:t>
            </a:r>
            <a:r>
              <a:rPr lang="es-MX" dirty="0" smtClean="0"/>
              <a:t>, </a:t>
            </a:r>
            <a:r>
              <a:rPr lang="es-MX" dirty="0" err="1" smtClean="0"/>
              <a:t>edition</a:t>
            </a:r>
            <a:r>
              <a:rPr lang="es-MX" dirty="0" smtClean="0"/>
              <a:t> (</a:t>
            </a:r>
            <a:r>
              <a:rPr lang="es-MX" dirty="0" err="1" smtClean="0"/>
              <a:t>especially</a:t>
            </a:r>
            <a:r>
              <a:rPr lang="es-MX" dirty="0" smtClean="0"/>
              <a:t> </a:t>
            </a:r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first</a:t>
            </a:r>
            <a:r>
              <a:rPr lang="es-MX" dirty="0" smtClean="0"/>
              <a:t>), </a:t>
            </a:r>
            <a:r>
              <a:rPr lang="es-MX" dirty="0" err="1" smtClean="0"/>
              <a:t>volume</a:t>
            </a:r>
            <a:r>
              <a:rPr lang="es-MX" dirty="0" smtClean="0"/>
              <a:t>, ISBN</a:t>
            </a:r>
          </a:p>
          <a:p>
            <a:pPr lvl="1"/>
            <a:endParaRPr lang="es-MX" dirty="0" smtClean="0"/>
          </a:p>
          <a:p>
            <a:r>
              <a:rPr lang="es-MX" dirty="0" err="1" smtClean="0"/>
              <a:t>Example</a:t>
            </a:r>
            <a:r>
              <a:rPr lang="es-MX" dirty="0" smtClean="0"/>
              <a:t>:</a:t>
            </a:r>
          </a:p>
          <a:p>
            <a:pPr lvl="1"/>
            <a:r>
              <a:rPr lang="es-MX" dirty="0" smtClean="0"/>
              <a:t>Smith, J. and </a:t>
            </a:r>
            <a:r>
              <a:rPr lang="es-MX" dirty="0" err="1" smtClean="0"/>
              <a:t>Doe</a:t>
            </a:r>
            <a:r>
              <a:rPr lang="es-MX" dirty="0" smtClean="0"/>
              <a:t>, J. (1999) “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theory</a:t>
            </a:r>
            <a:r>
              <a:rPr lang="es-MX" dirty="0" smtClean="0"/>
              <a:t> of more and more </a:t>
            </a:r>
            <a:r>
              <a:rPr lang="es-MX" dirty="0" err="1" smtClean="0"/>
              <a:t>about</a:t>
            </a:r>
            <a:r>
              <a:rPr lang="es-MX" dirty="0" smtClean="0"/>
              <a:t> </a:t>
            </a:r>
            <a:r>
              <a:rPr lang="es-MX" dirty="0" err="1" smtClean="0"/>
              <a:t>less</a:t>
            </a:r>
            <a:r>
              <a:rPr lang="es-MX" dirty="0" smtClean="0"/>
              <a:t> and </a:t>
            </a:r>
            <a:r>
              <a:rPr lang="es-MX" dirty="0" err="1" smtClean="0"/>
              <a:t>less</a:t>
            </a:r>
            <a:r>
              <a:rPr lang="es-MX" dirty="0" smtClean="0"/>
              <a:t>” </a:t>
            </a:r>
            <a:r>
              <a:rPr lang="es-MX" dirty="0" smtClean="0"/>
              <a:t>MIT </a:t>
            </a:r>
            <a:r>
              <a:rPr lang="es-MX" dirty="0" err="1" smtClean="0"/>
              <a:t>Press</a:t>
            </a:r>
            <a:r>
              <a:rPr lang="es-MX" dirty="0" smtClean="0"/>
              <a:t>, 3rd Ed. 457 pp. Cambridge, </a:t>
            </a:r>
            <a:r>
              <a:rPr lang="es-MX" dirty="0" err="1" smtClean="0"/>
              <a:t>Mass</a:t>
            </a:r>
            <a:r>
              <a:rPr lang="es-MX" dirty="0" smtClean="0"/>
              <a:t>, USA</a:t>
            </a:r>
            <a:endParaRPr lang="es-MX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0205-548B-409A-A4DF-158FE419FC23}" type="datetime1">
              <a:rPr lang="es-ES_tradnl" smtClean="0"/>
              <a:pPr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Felipe Orihuela Espina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7B5E-34A1-427A-8FA9-71C17EE8A2F5}" type="slidenum">
              <a:rPr lang="es-ES" smtClean="0"/>
              <a:pPr/>
              <a:t>48</a:t>
            </a:fld>
            <a:endParaRPr lang="es-E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Books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err="1" smtClean="0"/>
              <a:t>Important</a:t>
            </a:r>
            <a:r>
              <a:rPr lang="es-MX" dirty="0" smtClean="0"/>
              <a:t> </a:t>
            </a:r>
            <a:r>
              <a:rPr lang="es-MX" dirty="0" err="1" smtClean="0"/>
              <a:t>things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remember</a:t>
            </a:r>
            <a:endParaRPr lang="es-MX" dirty="0" smtClean="0"/>
          </a:p>
          <a:p>
            <a:pPr lvl="1"/>
            <a:r>
              <a:rPr lang="es-MX" dirty="0" err="1" smtClean="0"/>
              <a:t>Books</a:t>
            </a:r>
            <a:r>
              <a:rPr lang="es-MX" dirty="0" smtClean="0"/>
              <a:t> </a:t>
            </a:r>
            <a:r>
              <a:rPr lang="es-MX" dirty="0" err="1" smtClean="0"/>
              <a:t>may</a:t>
            </a:r>
            <a:r>
              <a:rPr lang="es-MX" dirty="0" smtClean="0"/>
              <a:t> </a:t>
            </a:r>
            <a:r>
              <a:rPr lang="es-MX" dirty="0" err="1" smtClean="0"/>
              <a:t>be</a:t>
            </a:r>
            <a:r>
              <a:rPr lang="es-MX" dirty="0" smtClean="0"/>
              <a:t> </a:t>
            </a:r>
            <a:r>
              <a:rPr lang="es-MX" dirty="0" err="1" smtClean="0"/>
              <a:t>anonymous</a:t>
            </a:r>
            <a:r>
              <a:rPr lang="es-MX" dirty="0" smtClean="0"/>
              <a:t>. </a:t>
            </a:r>
            <a:r>
              <a:rPr lang="es-MX" dirty="0" err="1" smtClean="0"/>
              <a:t>Depending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format</a:t>
            </a:r>
            <a:r>
              <a:rPr lang="es-MX" dirty="0" smtClean="0"/>
              <a:t>;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may</a:t>
            </a:r>
            <a:r>
              <a:rPr lang="es-MX" dirty="0" smtClean="0"/>
              <a:t> </a:t>
            </a:r>
            <a:r>
              <a:rPr lang="es-MX" dirty="0" err="1" smtClean="0"/>
              <a:t>appear</a:t>
            </a:r>
            <a:r>
              <a:rPr lang="es-MX" dirty="0" smtClean="0"/>
              <a:t> as </a:t>
            </a:r>
            <a:r>
              <a:rPr lang="es-MX" dirty="0" err="1" smtClean="0"/>
              <a:t>anonymous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simply</a:t>
            </a:r>
            <a:r>
              <a:rPr lang="es-MX" dirty="0" smtClean="0"/>
              <a:t> </a:t>
            </a:r>
            <a:r>
              <a:rPr lang="es-MX" dirty="0" err="1" smtClean="0"/>
              <a:t>left</a:t>
            </a:r>
            <a:r>
              <a:rPr lang="es-MX" dirty="0" smtClean="0"/>
              <a:t> </a:t>
            </a:r>
            <a:r>
              <a:rPr lang="es-MX" dirty="0" err="1" smtClean="0"/>
              <a:t>blank</a:t>
            </a:r>
            <a:endParaRPr lang="es-MX" dirty="0" smtClean="0"/>
          </a:p>
          <a:p>
            <a:pPr lvl="1"/>
            <a:r>
              <a:rPr lang="es-MX" dirty="0" err="1" smtClean="0"/>
              <a:t>There</a:t>
            </a:r>
            <a:r>
              <a:rPr lang="es-MX" dirty="0" smtClean="0"/>
              <a:t> </a:t>
            </a:r>
            <a:r>
              <a:rPr lang="es-MX" dirty="0" err="1" smtClean="0"/>
              <a:t>may</a:t>
            </a:r>
            <a:r>
              <a:rPr lang="es-MX" dirty="0" smtClean="0"/>
              <a:t> </a:t>
            </a:r>
            <a:r>
              <a:rPr lang="es-MX" dirty="0" err="1" smtClean="0"/>
              <a:t>be</a:t>
            </a:r>
            <a:r>
              <a:rPr lang="es-MX" dirty="0" smtClean="0"/>
              <a:t> </a:t>
            </a:r>
            <a:r>
              <a:rPr lang="es-MX" dirty="0" err="1" smtClean="0"/>
              <a:t>corporative</a:t>
            </a:r>
            <a:r>
              <a:rPr lang="es-MX" dirty="0" smtClean="0"/>
              <a:t> </a:t>
            </a:r>
            <a:r>
              <a:rPr lang="es-MX" dirty="0" err="1" smtClean="0"/>
              <a:t>authors</a:t>
            </a:r>
            <a:r>
              <a:rPr lang="es-MX" dirty="0" smtClean="0"/>
              <a:t>.</a:t>
            </a:r>
          </a:p>
          <a:p>
            <a:pPr lvl="1"/>
            <a:r>
              <a:rPr lang="es-MX" dirty="0" smtClean="0"/>
              <a:t>In </a:t>
            </a:r>
            <a:r>
              <a:rPr lang="es-MX" dirty="0" err="1" smtClean="0"/>
              <a:t>science</a:t>
            </a:r>
            <a:r>
              <a:rPr lang="es-MX" dirty="0" smtClean="0"/>
              <a:t>,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common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write</a:t>
            </a:r>
            <a:r>
              <a:rPr lang="es-MX" dirty="0" smtClean="0"/>
              <a:t> </a:t>
            </a:r>
            <a:r>
              <a:rPr lang="es-MX" dirty="0" err="1" smtClean="0"/>
              <a:t>books</a:t>
            </a:r>
            <a:r>
              <a:rPr lang="es-MX" dirty="0" smtClean="0"/>
              <a:t> </a:t>
            </a:r>
            <a:r>
              <a:rPr lang="es-MX" dirty="0" err="1" smtClean="0"/>
              <a:t>where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important</a:t>
            </a:r>
            <a:r>
              <a:rPr lang="es-MX" dirty="0" smtClean="0"/>
              <a:t> </a:t>
            </a:r>
            <a:r>
              <a:rPr lang="es-MX" dirty="0" err="1" smtClean="0"/>
              <a:t>person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“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author</a:t>
            </a:r>
            <a:r>
              <a:rPr lang="es-MX" dirty="0" smtClean="0"/>
              <a:t>” </a:t>
            </a:r>
            <a:r>
              <a:rPr lang="es-MX" dirty="0" err="1" smtClean="0"/>
              <a:t>but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editor</a:t>
            </a:r>
          </a:p>
          <a:p>
            <a:pPr lvl="2"/>
            <a:r>
              <a:rPr lang="es-MX" dirty="0" err="1" smtClean="0"/>
              <a:t>The</a:t>
            </a:r>
            <a:r>
              <a:rPr lang="es-MX" dirty="0" smtClean="0"/>
              <a:t> editor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one</a:t>
            </a:r>
            <a:r>
              <a:rPr lang="es-MX" dirty="0" smtClean="0"/>
              <a:t> </a:t>
            </a:r>
            <a:r>
              <a:rPr lang="es-MX" dirty="0" err="1" smtClean="0"/>
              <a:t>coordinating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efforts</a:t>
            </a:r>
            <a:r>
              <a:rPr lang="es-MX" dirty="0" smtClean="0"/>
              <a:t> of </a:t>
            </a:r>
            <a:r>
              <a:rPr lang="es-MX" dirty="0" err="1" smtClean="0"/>
              <a:t>many</a:t>
            </a:r>
            <a:r>
              <a:rPr lang="es-MX" dirty="0" smtClean="0"/>
              <a:t> </a:t>
            </a:r>
            <a:r>
              <a:rPr lang="es-MX" dirty="0" err="1" smtClean="0"/>
              <a:t>authors</a:t>
            </a:r>
            <a:r>
              <a:rPr lang="es-MX" dirty="0" smtClean="0"/>
              <a:t> </a:t>
            </a:r>
            <a:r>
              <a:rPr lang="es-MX" dirty="0" err="1" smtClean="0"/>
              <a:t>working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individual </a:t>
            </a:r>
            <a:r>
              <a:rPr lang="es-MX" dirty="0" err="1" smtClean="0"/>
              <a:t>chapters</a:t>
            </a:r>
            <a:r>
              <a:rPr lang="es-MX" dirty="0" smtClean="0"/>
              <a:t>.</a:t>
            </a:r>
          </a:p>
          <a:p>
            <a:pPr lvl="2"/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may</a:t>
            </a:r>
            <a:r>
              <a:rPr lang="es-MX" dirty="0" smtClean="0"/>
              <a:t> </a:t>
            </a:r>
            <a:r>
              <a:rPr lang="es-MX" dirty="0" err="1" smtClean="0"/>
              <a:t>still</a:t>
            </a:r>
            <a:r>
              <a:rPr lang="es-MX" dirty="0" smtClean="0"/>
              <a:t> </a:t>
            </a:r>
            <a:r>
              <a:rPr lang="es-MX" dirty="0" err="1" smtClean="0"/>
              <a:t>want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cite a particular </a:t>
            </a:r>
            <a:r>
              <a:rPr lang="es-MX" dirty="0" err="1" smtClean="0"/>
              <a:t>chapter</a:t>
            </a:r>
            <a:r>
              <a:rPr lang="es-MX" dirty="0" smtClean="0"/>
              <a:t>, and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authors</a:t>
            </a:r>
            <a:r>
              <a:rPr lang="es-MX" dirty="0" smtClean="0"/>
              <a:t> of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chapter</a:t>
            </a:r>
            <a:r>
              <a:rPr lang="es-MX" dirty="0" smtClean="0"/>
              <a:t> </a:t>
            </a:r>
            <a:r>
              <a:rPr lang="es-MX" dirty="0" err="1" smtClean="0"/>
              <a:t>become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important</a:t>
            </a:r>
            <a:r>
              <a:rPr lang="es-MX" dirty="0" smtClean="0"/>
              <a:t> </a:t>
            </a:r>
            <a:r>
              <a:rPr lang="es-MX" dirty="0" err="1" smtClean="0"/>
              <a:t>element</a:t>
            </a:r>
            <a:r>
              <a:rPr lang="es-MX" dirty="0" smtClean="0"/>
              <a:t>.</a:t>
            </a:r>
          </a:p>
          <a:p>
            <a:pPr lvl="1"/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all</a:t>
            </a:r>
            <a:r>
              <a:rPr lang="es-MX" dirty="0" smtClean="0"/>
              <a:t> </a:t>
            </a:r>
            <a:r>
              <a:rPr lang="es-MX" dirty="0" err="1" smtClean="0"/>
              <a:t>editorials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same</a:t>
            </a:r>
            <a:r>
              <a:rPr lang="es-MX" dirty="0" smtClean="0"/>
              <a:t> </a:t>
            </a:r>
            <a:r>
              <a:rPr lang="es-MX" dirty="0" err="1" smtClean="0"/>
              <a:t>scientific</a:t>
            </a:r>
            <a:r>
              <a:rPr lang="es-MX" dirty="0" smtClean="0"/>
              <a:t> </a:t>
            </a:r>
            <a:r>
              <a:rPr lang="es-MX" dirty="0" err="1" smtClean="0"/>
              <a:t>reputation</a:t>
            </a:r>
            <a:r>
              <a:rPr lang="es-MX" dirty="0" smtClean="0"/>
              <a:t>.</a:t>
            </a:r>
          </a:p>
          <a:p>
            <a:pPr lvl="2"/>
            <a:r>
              <a:rPr lang="es-MX" dirty="0" err="1" smtClean="0"/>
              <a:t>Check</a:t>
            </a:r>
            <a:r>
              <a:rPr lang="es-MX" dirty="0" smtClean="0"/>
              <a:t> </a:t>
            </a:r>
            <a:r>
              <a:rPr lang="es-MX" dirty="0" err="1" smtClean="0"/>
              <a:t>whether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recognise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editorial (</a:t>
            </a:r>
            <a:r>
              <a:rPr lang="es-MX" dirty="0" err="1" smtClean="0"/>
              <a:t>whether</a:t>
            </a:r>
            <a:r>
              <a:rPr lang="es-MX" dirty="0" smtClean="0"/>
              <a:t> </a:t>
            </a:r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not</a:t>
            </a:r>
            <a:r>
              <a:rPr lang="es-MX" dirty="0" smtClean="0"/>
              <a:t>, </a:t>
            </a:r>
            <a:r>
              <a:rPr lang="es-MX" dirty="0" err="1" smtClean="0"/>
              <a:t>scientific</a:t>
            </a:r>
            <a:r>
              <a:rPr lang="es-MX" dirty="0" smtClean="0"/>
              <a:t> </a:t>
            </a:r>
            <a:r>
              <a:rPr lang="es-MX" dirty="0" err="1" smtClean="0"/>
              <a:t>literature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concentrated</a:t>
            </a:r>
            <a:r>
              <a:rPr lang="es-MX" dirty="0" smtClean="0"/>
              <a:t> in a </a:t>
            </a:r>
            <a:r>
              <a:rPr lang="es-MX" dirty="0" err="1" smtClean="0"/>
              <a:t>handful</a:t>
            </a:r>
            <a:r>
              <a:rPr lang="es-MX" dirty="0" smtClean="0"/>
              <a:t> of </a:t>
            </a:r>
            <a:r>
              <a:rPr lang="es-MX" dirty="0" err="1" smtClean="0"/>
              <a:t>editorials</a:t>
            </a:r>
            <a:r>
              <a:rPr lang="es-MX" dirty="0" smtClean="0"/>
              <a:t>)</a:t>
            </a:r>
          </a:p>
          <a:p>
            <a:pPr lvl="2"/>
            <a:r>
              <a:rPr lang="es-MX" dirty="0" err="1" smtClean="0"/>
              <a:t>Check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institution</a:t>
            </a:r>
            <a:r>
              <a:rPr lang="es-MX" dirty="0" smtClean="0"/>
              <a:t> and </a:t>
            </a:r>
            <a:r>
              <a:rPr lang="es-MX" dirty="0" err="1" smtClean="0"/>
              <a:t>affiliation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authors</a:t>
            </a:r>
            <a:r>
              <a:rPr lang="es-MX" dirty="0" smtClean="0"/>
              <a:t>;</a:t>
            </a:r>
          </a:p>
          <a:p>
            <a:pPr lvl="3"/>
            <a:r>
              <a:rPr lang="es-MX" dirty="0" err="1" smtClean="0"/>
              <a:t>pay</a:t>
            </a:r>
            <a:r>
              <a:rPr lang="es-MX" dirty="0" smtClean="0"/>
              <a:t> </a:t>
            </a:r>
            <a:r>
              <a:rPr lang="es-MX" dirty="0" err="1" smtClean="0"/>
              <a:t>special</a:t>
            </a:r>
            <a:r>
              <a:rPr lang="es-MX" dirty="0" smtClean="0"/>
              <a:t> </a:t>
            </a:r>
            <a:r>
              <a:rPr lang="es-MX" dirty="0" err="1" smtClean="0"/>
              <a:t>attention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possible</a:t>
            </a:r>
            <a:r>
              <a:rPr lang="es-MX" dirty="0" smtClean="0"/>
              <a:t> </a:t>
            </a:r>
            <a:r>
              <a:rPr lang="es-MX" dirty="0" err="1" smtClean="0"/>
              <a:t>conflicts</a:t>
            </a:r>
            <a:r>
              <a:rPr lang="es-MX" dirty="0" smtClean="0"/>
              <a:t> of </a:t>
            </a:r>
            <a:r>
              <a:rPr lang="es-MX" dirty="0" err="1" smtClean="0"/>
              <a:t>interest</a:t>
            </a:r>
            <a:endParaRPr lang="es-MX" dirty="0" smtClean="0"/>
          </a:p>
          <a:p>
            <a:pPr lvl="1"/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A4E2-4C8E-4C21-82AD-C28B66BCE81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49</a:t>
            </a:fld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Writing</a:t>
            </a:r>
            <a:endParaRPr lang="es-ES_tradn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scientific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has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be</a:t>
            </a:r>
            <a:r>
              <a:rPr lang="es-ES_tradnl" dirty="0" smtClean="0"/>
              <a:t>:</a:t>
            </a:r>
          </a:p>
          <a:p>
            <a:pPr lvl="1"/>
            <a:r>
              <a:rPr lang="es-ES_tradnl" altLang="ja-JP" dirty="0" err="1" smtClean="0">
                <a:solidFill>
                  <a:srgbClr val="FF0000"/>
                </a:solidFill>
              </a:rPr>
              <a:t>Accurate</a:t>
            </a:r>
            <a:r>
              <a:rPr lang="es-ES_tradnl" altLang="ja-JP" dirty="0" smtClean="0"/>
              <a:t> – </a:t>
            </a:r>
            <a:r>
              <a:rPr lang="es-ES_tradnl" altLang="ja-JP" dirty="0" err="1" smtClean="0"/>
              <a:t>Scroupulously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faithful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to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science</a:t>
            </a:r>
            <a:endParaRPr lang="es-ES_tradnl" altLang="ja-JP" dirty="0" smtClean="0"/>
          </a:p>
          <a:p>
            <a:pPr lvl="1"/>
            <a:r>
              <a:rPr lang="es-ES_tradnl" dirty="0" err="1" smtClean="0">
                <a:solidFill>
                  <a:srgbClr val="FF0000"/>
                </a:solidFill>
              </a:rPr>
              <a:t>Correct</a:t>
            </a:r>
            <a:r>
              <a:rPr lang="es-ES_tradnl" dirty="0" smtClean="0"/>
              <a:t> – </a:t>
            </a:r>
            <a:r>
              <a:rPr lang="es-ES_tradnl" dirty="0" err="1" smtClean="0"/>
              <a:t>Well</a:t>
            </a:r>
            <a:r>
              <a:rPr lang="es-ES_tradnl" dirty="0" smtClean="0"/>
              <a:t> </a:t>
            </a:r>
            <a:r>
              <a:rPr lang="es-ES_tradnl" dirty="0" err="1" smtClean="0"/>
              <a:t>written</a:t>
            </a:r>
            <a:r>
              <a:rPr lang="es-ES_tradnl" dirty="0" smtClean="0"/>
              <a:t> </a:t>
            </a:r>
            <a:r>
              <a:rPr lang="es-ES_tradnl" dirty="0" err="1" smtClean="0"/>
              <a:t>according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language</a:t>
            </a:r>
            <a:r>
              <a:rPr lang="es-ES_tradnl" dirty="0" smtClean="0"/>
              <a:t> </a:t>
            </a:r>
            <a:r>
              <a:rPr lang="es-ES_tradnl" dirty="0" err="1" smtClean="0"/>
              <a:t>norms</a:t>
            </a:r>
            <a:endParaRPr lang="es-ES_tradnl" dirty="0" smtClean="0"/>
          </a:p>
          <a:p>
            <a:pPr lvl="1"/>
            <a:r>
              <a:rPr lang="es-ES_tradnl" dirty="0" err="1" smtClean="0">
                <a:solidFill>
                  <a:srgbClr val="FF0000"/>
                </a:solidFill>
              </a:rPr>
              <a:t>Concise</a:t>
            </a:r>
            <a:r>
              <a:rPr lang="es-ES_tradnl" dirty="0" smtClean="0"/>
              <a:t> – Short and dense</a:t>
            </a:r>
          </a:p>
          <a:p>
            <a:pPr lvl="1"/>
            <a:r>
              <a:rPr lang="es-ES_tradnl" dirty="0" smtClean="0">
                <a:solidFill>
                  <a:srgbClr val="FF0000"/>
                </a:solidFill>
              </a:rPr>
              <a:t>Precise</a:t>
            </a:r>
            <a:r>
              <a:rPr lang="es-ES_tradnl" dirty="0" smtClean="0"/>
              <a:t> –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most</a:t>
            </a:r>
            <a:r>
              <a:rPr lang="es-ES_tradnl" dirty="0" smtClean="0"/>
              <a:t> </a:t>
            </a:r>
            <a:r>
              <a:rPr lang="es-ES_tradnl" dirty="0" err="1" smtClean="0"/>
              <a:t>accurate</a:t>
            </a:r>
            <a:r>
              <a:rPr lang="es-ES_tradnl" dirty="0" smtClean="0"/>
              <a:t> </a:t>
            </a:r>
            <a:r>
              <a:rPr lang="es-ES_tradnl" dirty="0" err="1" smtClean="0"/>
              <a:t>connotation</a:t>
            </a:r>
            <a:r>
              <a:rPr lang="es-ES_tradnl" dirty="0" smtClean="0"/>
              <a:t> and </a:t>
            </a:r>
            <a:r>
              <a:rPr lang="es-ES_tradnl" dirty="0" err="1" smtClean="0"/>
              <a:t>without</a:t>
            </a:r>
            <a:r>
              <a:rPr lang="es-ES_tradnl" dirty="0" smtClean="0"/>
              <a:t> </a:t>
            </a:r>
            <a:r>
              <a:rPr lang="es-ES_tradnl" dirty="0" err="1" smtClean="0"/>
              <a:t>ambiguities</a:t>
            </a:r>
            <a:endParaRPr lang="es-ES_tradnl" altLang="ja-JP" dirty="0" smtClean="0"/>
          </a:p>
          <a:p>
            <a:pPr lvl="1"/>
            <a:r>
              <a:rPr lang="es-ES_tradnl" dirty="0" smtClean="0">
                <a:solidFill>
                  <a:srgbClr val="FF0000"/>
                </a:solidFill>
              </a:rPr>
              <a:t>Clear</a:t>
            </a:r>
            <a:r>
              <a:rPr lang="es-ES_tradnl" dirty="0" smtClean="0"/>
              <a:t> – </a:t>
            </a:r>
            <a:r>
              <a:rPr lang="es-ES_tradnl" dirty="0" err="1" smtClean="0"/>
              <a:t>Explanations</a:t>
            </a:r>
            <a:r>
              <a:rPr lang="es-ES_tradnl" dirty="0" smtClean="0"/>
              <a:t> vs </a:t>
            </a:r>
            <a:r>
              <a:rPr lang="es-ES_tradnl" dirty="0" err="1" smtClean="0"/>
              <a:t>Equations</a:t>
            </a:r>
            <a:endParaRPr lang="es-ES_tradnl" dirty="0" smtClean="0"/>
          </a:p>
          <a:p>
            <a:pPr lvl="1"/>
            <a:r>
              <a:rPr lang="es-ES_tradnl" dirty="0" err="1" smtClean="0">
                <a:solidFill>
                  <a:srgbClr val="FF0000"/>
                </a:solidFill>
              </a:rPr>
              <a:t>Self-contained</a:t>
            </a:r>
            <a:r>
              <a:rPr lang="es-ES_tradnl" dirty="0" smtClean="0"/>
              <a:t> –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should</a:t>
            </a:r>
            <a:r>
              <a:rPr lang="es-ES_tradnl" dirty="0" smtClean="0"/>
              <a:t> </a:t>
            </a:r>
            <a:r>
              <a:rPr lang="es-ES_tradnl" dirty="0" err="1" smtClean="0"/>
              <a:t>need</a:t>
            </a:r>
            <a:r>
              <a:rPr lang="es-ES_tradnl" dirty="0" smtClean="0"/>
              <a:t> </a:t>
            </a:r>
            <a:r>
              <a:rPr lang="es-ES_tradnl" dirty="0" err="1" smtClean="0"/>
              <a:t>other</a:t>
            </a:r>
            <a:r>
              <a:rPr lang="es-ES_tradnl" dirty="0" smtClean="0"/>
              <a:t> </a:t>
            </a:r>
            <a:r>
              <a:rPr lang="es-ES_tradnl" dirty="0" err="1" smtClean="0"/>
              <a:t>texts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understand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; </a:t>
            </a:r>
            <a:r>
              <a:rPr lang="es-ES_tradnl" dirty="0" err="1" smtClean="0"/>
              <a:t>although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still</a:t>
            </a:r>
            <a:r>
              <a:rPr lang="es-ES_tradnl" dirty="0" smtClean="0"/>
              <a:t> </a:t>
            </a:r>
            <a:r>
              <a:rPr lang="es-ES_tradnl" dirty="0" err="1" smtClean="0"/>
              <a:t>need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as </a:t>
            </a:r>
            <a:r>
              <a:rPr lang="es-ES_tradnl" dirty="0" err="1" smtClean="0"/>
              <a:t>support</a:t>
            </a:r>
            <a:r>
              <a:rPr lang="es-ES_tradnl" dirty="0" smtClean="0"/>
              <a:t> (</a:t>
            </a:r>
            <a:r>
              <a:rPr lang="es-ES_tradnl" dirty="0" err="1" smtClean="0"/>
              <a:t>references</a:t>
            </a:r>
            <a:r>
              <a:rPr lang="es-ES_tradnl" dirty="0" smtClean="0"/>
              <a:t>)</a:t>
            </a:r>
            <a:endParaRPr lang="es-ES_tradnl" dirty="0" smtClean="0"/>
          </a:p>
          <a:p>
            <a:pPr lvl="1"/>
            <a:r>
              <a:rPr lang="es-ES_tradnl" dirty="0" err="1" smtClean="0">
                <a:solidFill>
                  <a:srgbClr val="FF0000"/>
                </a:solidFill>
              </a:rPr>
              <a:t>Well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balanced</a:t>
            </a:r>
            <a:r>
              <a:rPr lang="es-ES_tradnl" dirty="0" smtClean="0"/>
              <a:t> –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right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r>
              <a:rPr lang="es-ES_tradnl" dirty="0" smtClean="0"/>
              <a:t> of </a:t>
            </a:r>
            <a:r>
              <a:rPr lang="es-ES_tradnl" dirty="0" err="1" smtClean="0"/>
              <a:t>difficulty</a:t>
            </a:r>
            <a:r>
              <a:rPr lang="es-ES_tradnl" dirty="0" smtClean="0"/>
              <a:t> </a:t>
            </a:r>
            <a:r>
              <a:rPr lang="es-ES_tradnl" dirty="0" err="1" smtClean="0"/>
              <a:t>according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expected</a:t>
            </a:r>
            <a:r>
              <a:rPr lang="es-ES_tradnl" dirty="0" smtClean="0"/>
              <a:t> </a:t>
            </a:r>
            <a:r>
              <a:rPr lang="es-ES_tradnl" dirty="0" err="1" smtClean="0"/>
              <a:t>audience</a:t>
            </a:r>
            <a:endParaRPr lang="es-ES_tradn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3750-ACDC-49E6-B0A8-3300D4FC16CA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F459-B3B1-4D89-8C00-E50E47E3CA60}" type="slidenum">
              <a:rPr lang="es-ES_tradnl" smtClean="0"/>
              <a:pPr/>
              <a:t>5</a:t>
            </a:fld>
            <a:endParaRPr lang="es-ES_tradnl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Technical</a:t>
            </a:r>
            <a:r>
              <a:rPr lang="es-MX" dirty="0" smtClean="0"/>
              <a:t> </a:t>
            </a:r>
            <a:r>
              <a:rPr lang="es-MX" dirty="0" err="1" smtClean="0"/>
              <a:t>reports</a:t>
            </a:r>
            <a:endParaRPr lang="es-ES_tradnl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err="1" smtClean="0"/>
              <a:t>For</a:t>
            </a:r>
            <a:r>
              <a:rPr lang="es-MX" dirty="0" smtClean="0"/>
              <a:t> a </a:t>
            </a:r>
            <a:r>
              <a:rPr lang="es-MX" dirty="0" err="1" smtClean="0"/>
              <a:t>technical</a:t>
            </a:r>
            <a:r>
              <a:rPr lang="es-MX" dirty="0" smtClean="0"/>
              <a:t> </a:t>
            </a:r>
            <a:r>
              <a:rPr lang="es-MX" dirty="0" err="1" smtClean="0"/>
              <a:t>report</a:t>
            </a:r>
            <a:r>
              <a:rPr lang="es-MX" dirty="0" smtClean="0"/>
              <a:t> </a:t>
            </a:r>
            <a:r>
              <a:rPr lang="es-MX" dirty="0" err="1" smtClean="0"/>
              <a:t>keep</a:t>
            </a:r>
            <a:r>
              <a:rPr lang="es-MX" dirty="0" smtClean="0"/>
              <a:t>:</a:t>
            </a:r>
          </a:p>
          <a:p>
            <a:pPr lvl="1"/>
            <a:r>
              <a:rPr lang="es-MX" dirty="0" err="1" smtClean="0"/>
              <a:t>Author</a:t>
            </a:r>
            <a:r>
              <a:rPr lang="es-MX" dirty="0" smtClean="0"/>
              <a:t>/s</a:t>
            </a:r>
          </a:p>
          <a:p>
            <a:pPr lvl="1"/>
            <a:r>
              <a:rPr lang="es-MX" dirty="0" err="1" smtClean="0"/>
              <a:t>Year</a:t>
            </a:r>
            <a:endParaRPr lang="es-MX" dirty="0" smtClean="0"/>
          </a:p>
          <a:p>
            <a:pPr lvl="1"/>
            <a:r>
              <a:rPr lang="es-MX" dirty="0" err="1" smtClean="0"/>
              <a:t>Title</a:t>
            </a:r>
            <a:endParaRPr lang="es-MX" dirty="0" smtClean="0"/>
          </a:p>
          <a:p>
            <a:pPr lvl="1"/>
            <a:r>
              <a:rPr lang="es-MX" dirty="0" err="1" smtClean="0"/>
              <a:t>Institution</a:t>
            </a:r>
            <a:endParaRPr lang="es-MX" dirty="0" smtClean="0"/>
          </a:p>
          <a:p>
            <a:pPr lvl="1"/>
            <a:r>
              <a:rPr lang="es-MX" dirty="0" err="1" smtClean="0"/>
              <a:t>Code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ID </a:t>
            </a:r>
            <a:r>
              <a:rPr lang="es-MX" dirty="0" err="1" smtClean="0"/>
              <a:t>number</a:t>
            </a:r>
            <a:endParaRPr lang="es-MX" dirty="0" smtClean="0"/>
          </a:p>
          <a:p>
            <a:pPr lvl="1"/>
            <a:r>
              <a:rPr lang="es-MX" dirty="0" smtClean="0"/>
              <a:t>(Total </a:t>
            </a:r>
            <a:r>
              <a:rPr lang="es-MX" dirty="0" err="1" smtClean="0"/>
              <a:t>number</a:t>
            </a:r>
            <a:r>
              <a:rPr lang="es-MX" dirty="0" smtClean="0"/>
              <a:t> of) </a:t>
            </a:r>
            <a:r>
              <a:rPr lang="es-MX" dirty="0" err="1" smtClean="0"/>
              <a:t>Pages</a:t>
            </a:r>
            <a:endParaRPr lang="es-MX" dirty="0" smtClean="0"/>
          </a:p>
          <a:p>
            <a:pPr lvl="1"/>
            <a:r>
              <a:rPr lang="es-MX" dirty="0" err="1" smtClean="0"/>
              <a:t>Other</a:t>
            </a:r>
            <a:r>
              <a:rPr lang="es-MX" dirty="0" smtClean="0"/>
              <a:t> </a:t>
            </a:r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available</a:t>
            </a:r>
            <a:r>
              <a:rPr lang="es-MX" dirty="0" smtClean="0"/>
              <a:t>; date and </a:t>
            </a:r>
            <a:r>
              <a:rPr lang="es-MX" dirty="0" err="1" smtClean="0"/>
              <a:t>location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publication</a:t>
            </a:r>
            <a:r>
              <a:rPr lang="es-MX" dirty="0" smtClean="0"/>
              <a:t>, </a:t>
            </a:r>
            <a:r>
              <a:rPr lang="es-MX" dirty="0" err="1" smtClean="0"/>
              <a:t>department</a:t>
            </a:r>
            <a:r>
              <a:rPr lang="es-MX" dirty="0" smtClean="0"/>
              <a:t>, country, </a:t>
            </a:r>
            <a:r>
              <a:rPr lang="es-MX" dirty="0" err="1" smtClean="0"/>
              <a:t>etc</a:t>
            </a:r>
            <a:endParaRPr lang="es-MX" dirty="0" smtClean="0"/>
          </a:p>
          <a:p>
            <a:pPr lvl="1"/>
            <a:endParaRPr lang="es-MX" dirty="0" smtClean="0"/>
          </a:p>
          <a:p>
            <a:r>
              <a:rPr lang="es-MX" dirty="0" err="1" smtClean="0"/>
              <a:t>Example</a:t>
            </a:r>
            <a:r>
              <a:rPr lang="es-MX" dirty="0" smtClean="0"/>
              <a:t>:</a:t>
            </a:r>
          </a:p>
          <a:p>
            <a:pPr lvl="1"/>
            <a:r>
              <a:rPr lang="es-MX" dirty="0" smtClean="0"/>
              <a:t>Smith, J. and </a:t>
            </a:r>
            <a:r>
              <a:rPr lang="es-MX" dirty="0" err="1" smtClean="0"/>
              <a:t>Doe</a:t>
            </a:r>
            <a:r>
              <a:rPr lang="es-MX" dirty="0" smtClean="0"/>
              <a:t>, J. (1999) “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theory</a:t>
            </a:r>
            <a:r>
              <a:rPr lang="es-MX" dirty="0" smtClean="0"/>
              <a:t> of more and more </a:t>
            </a:r>
            <a:r>
              <a:rPr lang="es-MX" dirty="0" err="1" smtClean="0"/>
              <a:t>about</a:t>
            </a:r>
            <a:r>
              <a:rPr lang="es-MX" dirty="0" smtClean="0"/>
              <a:t> </a:t>
            </a:r>
            <a:r>
              <a:rPr lang="es-MX" dirty="0" err="1" smtClean="0"/>
              <a:t>less</a:t>
            </a:r>
            <a:r>
              <a:rPr lang="es-MX" dirty="0" smtClean="0"/>
              <a:t> and </a:t>
            </a:r>
            <a:r>
              <a:rPr lang="es-MX" dirty="0" err="1" smtClean="0"/>
              <a:t>less</a:t>
            </a:r>
            <a:r>
              <a:rPr lang="es-MX" dirty="0" smtClean="0"/>
              <a:t>” </a:t>
            </a:r>
            <a:r>
              <a:rPr lang="es-MX" dirty="0" smtClean="0"/>
              <a:t>Instituto Nacional de Astrofísica, Óptica y Electrónica, Coordinación de Ciencias Computacionales, CCC-14-003, Sta. Ma. </a:t>
            </a:r>
            <a:r>
              <a:rPr lang="es-MX" dirty="0" err="1" smtClean="0"/>
              <a:t>Tonantzintla</a:t>
            </a:r>
            <a:r>
              <a:rPr lang="es-MX" dirty="0" smtClean="0"/>
              <a:t>, </a:t>
            </a:r>
            <a:r>
              <a:rPr lang="es-MX" dirty="0" err="1" smtClean="0"/>
              <a:t>Pue</a:t>
            </a:r>
            <a:r>
              <a:rPr lang="es-MX" dirty="0" smtClean="0"/>
              <a:t>, </a:t>
            </a:r>
            <a:r>
              <a:rPr lang="es-MX" dirty="0" err="1" smtClean="0"/>
              <a:t>Mexico</a:t>
            </a:r>
            <a:r>
              <a:rPr lang="es-MX" dirty="0" smtClean="0"/>
              <a:t>.</a:t>
            </a:r>
            <a:endParaRPr lang="es-MX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0205-548B-409A-A4DF-158FE419FC23}" type="datetime1">
              <a:rPr lang="es-ES_tradnl" smtClean="0"/>
              <a:pPr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Felipe Orihuela Espina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7B5E-34A1-427A-8FA9-71C17EE8A2F5}" type="slidenum">
              <a:rPr lang="es-ES" smtClean="0"/>
              <a:pPr/>
              <a:t>50</a:t>
            </a:fld>
            <a:endParaRPr lang="es-E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Technical</a:t>
            </a:r>
            <a:r>
              <a:rPr lang="es-MX" dirty="0" smtClean="0"/>
              <a:t> </a:t>
            </a:r>
            <a:r>
              <a:rPr lang="es-MX" dirty="0" err="1" smtClean="0"/>
              <a:t>reports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err="1" smtClean="0"/>
              <a:t>Important</a:t>
            </a:r>
            <a:r>
              <a:rPr lang="es-MX" dirty="0" smtClean="0"/>
              <a:t> </a:t>
            </a:r>
            <a:r>
              <a:rPr lang="es-MX" dirty="0" err="1" smtClean="0"/>
              <a:t>things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remember</a:t>
            </a:r>
            <a:endParaRPr lang="es-MX" dirty="0" smtClean="0"/>
          </a:p>
          <a:p>
            <a:pPr lvl="1"/>
            <a:r>
              <a:rPr lang="es-MX" dirty="0" err="1" smtClean="0"/>
              <a:t>Beware</a:t>
            </a:r>
            <a:r>
              <a:rPr lang="es-MX" dirty="0" smtClean="0"/>
              <a:t>! </a:t>
            </a:r>
            <a:r>
              <a:rPr lang="es-MX" dirty="0" err="1" smtClean="0"/>
              <a:t>Technical</a:t>
            </a:r>
            <a:r>
              <a:rPr lang="es-MX" dirty="0" smtClean="0"/>
              <a:t> </a:t>
            </a:r>
            <a:r>
              <a:rPr lang="es-MX" dirty="0" err="1" smtClean="0"/>
              <a:t>reports</a:t>
            </a:r>
            <a:r>
              <a:rPr lang="es-MX" dirty="0" smtClean="0"/>
              <a:t> are </a:t>
            </a:r>
            <a:r>
              <a:rPr lang="es-MX" dirty="0" err="1" smtClean="0">
                <a:solidFill>
                  <a:srgbClr val="FF0000"/>
                </a:solidFill>
              </a:rPr>
              <a:t>not</a:t>
            </a:r>
            <a:r>
              <a:rPr lang="es-MX" dirty="0" smtClean="0">
                <a:solidFill>
                  <a:srgbClr val="FF0000"/>
                </a:solidFill>
              </a:rPr>
              <a:t> peer </a:t>
            </a:r>
            <a:r>
              <a:rPr lang="es-MX" dirty="0" err="1" smtClean="0">
                <a:solidFill>
                  <a:srgbClr val="FF0000"/>
                </a:solidFill>
              </a:rPr>
              <a:t>reviewed</a:t>
            </a:r>
            <a:r>
              <a:rPr lang="es-MX" dirty="0" smtClean="0"/>
              <a:t> and </a:t>
            </a:r>
            <a:r>
              <a:rPr lang="es-MX" dirty="0" err="1" smtClean="0"/>
              <a:t>thus</a:t>
            </a:r>
            <a:r>
              <a:rPr lang="es-MX" dirty="0" smtClean="0"/>
              <a:t> </a:t>
            </a:r>
            <a:r>
              <a:rPr lang="es-MX" dirty="0" err="1" smtClean="0"/>
              <a:t>their</a:t>
            </a:r>
            <a:r>
              <a:rPr lang="es-MX" dirty="0" smtClean="0"/>
              <a:t> </a:t>
            </a:r>
            <a:r>
              <a:rPr lang="es-MX" dirty="0" err="1" smtClean="0">
                <a:solidFill>
                  <a:srgbClr val="FF0000"/>
                </a:solidFill>
              </a:rPr>
              <a:t>reputation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strongly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depend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on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the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institution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backing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them</a:t>
            </a:r>
            <a:r>
              <a:rPr lang="es-MX" dirty="0" smtClean="0"/>
              <a:t>.</a:t>
            </a:r>
          </a:p>
          <a:p>
            <a:pPr lvl="2"/>
            <a:r>
              <a:rPr lang="es-MX" dirty="0" err="1" smtClean="0">
                <a:solidFill>
                  <a:schemeClr val="tx2"/>
                </a:solidFill>
              </a:rPr>
              <a:t>Still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some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reports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repositories</a:t>
            </a:r>
            <a:r>
              <a:rPr lang="es-MX" dirty="0" smtClean="0">
                <a:solidFill>
                  <a:schemeClr val="tx2"/>
                </a:solidFill>
              </a:rPr>
              <a:t> are </a:t>
            </a:r>
            <a:r>
              <a:rPr lang="es-MX" dirty="0" err="1" smtClean="0">
                <a:solidFill>
                  <a:schemeClr val="tx2"/>
                </a:solidFill>
              </a:rPr>
              <a:t>highly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respected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e.g.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ArXiv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from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Cornell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University</a:t>
            </a:r>
            <a:r>
              <a:rPr lang="es-MX" dirty="0" smtClean="0"/>
              <a:t>.</a:t>
            </a:r>
          </a:p>
          <a:p>
            <a:pPr lvl="1"/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advent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WWW has </a:t>
            </a:r>
            <a:r>
              <a:rPr lang="es-MX" dirty="0" err="1" smtClean="0"/>
              <a:t>reduced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popularity</a:t>
            </a:r>
            <a:r>
              <a:rPr lang="es-MX" dirty="0" smtClean="0"/>
              <a:t> of </a:t>
            </a:r>
            <a:r>
              <a:rPr lang="es-MX" dirty="0" err="1" smtClean="0"/>
              <a:t>technical</a:t>
            </a:r>
            <a:r>
              <a:rPr lang="es-MX" dirty="0" smtClean="0"/>
              <a:t> </a:t>
            </a:r>
            <a:r>
              <a:rPr lang="es-MX" dirty="0" err="1" smtClean="0"/>
              <a:t>reports</a:t>
            </a:r>
            <a:r>
              <a:rPr lang="es-MX" dirty="0" smtClean="0"/>
              <a:t>, as </a:t>
            </a:r>
            <a:r>
              <a:rPr lang="es-MX" dirty="0" err="1" smtClean="0"/>
              <a:t>now</a:t>
            </a:r>
            <a:r>
              <a:rPr lang="es-MX" dirty="0" smtClean="0"/>
              <a:t> </a:t>
            </a:r>
            <a:r>
              <a:rPr lang="es-MX" dirty="0" err="1" smtClean="0"/>
              <a:t>scientist</a:t>
            </a:r>
            <a:r>
              <a:rPr lang="es-MX" dirty="0" smtClean="0"/>
              <a:t> </a:t>
            </a:r>
            <a:r>
              <a:rPr lang="es-MX" dirty="0" err="1" smtClean="0"/>
              <a:t>directly</a:t>
            </a:r>
            <a:r>
              <a:rPr lang="es-MX" dirty="0" smtClean="0"/>
              <a:t> output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web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higher</a:t>
            </a:r>
            <a:r>
              <a:rPr lang="es-MX" dirty="0" smtClean="0"/>
              <a:t> and </a:t>
            </a:r>
            <a:r>
              <a:rPr lang="es-MX" dirty="0" err="1" smtClean="0"/>
              <a:t>quicker</a:t>
            </a:r>
            <a:r>
              <a:rPr lang="es-MX" dirty="0" smtClean="0"/>
              <a:t> </a:t>
            </a:r>
            <a:r>
              <a:rPr lang="es-MX" dirty="0" err="1" smtClean="0"/>
              <a:t>impact</a:t>
            </a:r>
            <a:endParaRPr lang="es-MX" dirty="0" smtClean="0"/>
          </a:p>
          <a:p>
            <a:pPr lvl="2"/>
            <a:r>
              <a:rPr lang="es-MX" dirty="0" smtClean="0"/>
              <a:t>…</a:t>
            </a:r>
            <a:r>
              <a:rPr lang="es-MX" dirty="0" err="1" smtClean="0"/>
              <a:t>but</a:t>
            </a:r>
            <a:r>
              <a:rPr lang="es-MX" dirty="0" smtClean="0"/>
              <a:t> </a:t>
            </a:r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whoever</a:t>
            </a:r>
            <a:r>
              <a:rPr lang="es-MX" dirty="0" smtClean="0"/>
              <a:t> </a:t>
            </a:r>
            <a:r>
              <a:rPr lang="es-MX" dirty="0" err="1" smtClean="0"/>
              <a:t>publish</a:t>
            </a:r>
            <a:r>
              <a:rPr lang="es-MX" dirty="0" smtClean="0"/>
              <a:t> in </a:t>
            </a:r>
            <a:r>
              <a:rPr lang="es-MX" dirty="0" err="1" smtClean="0"/>
              <a:t>their</a:t>
            </a:r>
            <a:r>
              <a:rPr lang="es-MX" dirty="0" smtClean="0"/>
              <a:t> </a:t>
            </a:r>
            <a:r>
              <a:rPr lang="es-MX" dirty="0" err="1" smtClean="0"/>
              <a:t>website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backed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their</a:t>
            </a:r>
            <a:r>
              <a:rPr lang="es-MX" dirty="0" smtClean="0"/>
              <a:t> </a:t>
            </a:r>
            <a:r>
              <a:rPr lang="es-MX" dirty="0" err="1" smtClean="0"/>
              <a:t>institution</a:t>
            </a:r>
            <a:endParaRPr lang="es-MX" dirty="0" smtClean="0"/>
          </a:p>
          <a:p>
            <a:pPr lvl="1"/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all</a:t>
            </a:r>
            <a:r>
              <a:rPr lang="es-MX" dirty="0" smtClean="0"/>
              <a:t> </a:t>
            </a:r>
            <a:r>
              <a:rPr lang="es-MX" dirty="0" err="1" smtClean="0"/>
              <a:t>institutions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same</a:t>
            </a:r>
            <a:r>
              <a:rPr lang="es-MX" dirty="0" smtClean="0"/>
              <a:t> </a:t>
            </a:r>
            <a:r>
              <a:rPr lang="es-MX" dirty="0" err="1" smtClean="0"/>
              <a:t>scientific</a:t>
            </a:r>
            <a:r>
              <a:rPr lang="es-MX" dirty="0" smtClean="0"/>
              <a:t> </a:t>
            </a:r>
            <a:r>
              <a:rPr lang="es-MX" dirty="0" err="1" smtClean="0"/>
              <a:t>reputation</a:t>
            </a:r>
            <a:r>
              <a:rPr lang="es-MX" dirty="0" smtClean="0"/>
              <a:t>.</a:t>
            </a:r>
          </a:p>
          <a:p>
            <a:pPr lvl="2"/>
            <a:r>
              <a:rPr lang="es-MX" dirty="0" err="1" smtClean="0"/>
              <a:t>Check</a:t>
            </a:r>
            <a:r>
              <a:rPr lang="es-MX" dirty="0" smtClean="0"/>
              <a:t> </a:t>
            </a:r>
            <a:r>
              <a:rPr lang="es-MX" dirty="0" err="1" smtClean="0"/>
              <a:t>whether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recognise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institution</a:t>
            </a:r>
            <a:r>
              <a:rPr lang="es-MX" dirty="0" smtClean="0"/>
              <a:t> </a:t>
            </a:r>
            <a:r>
              <a:rPr lang="es-MX" dirty="0" smtClean="0"/>
              <a:t>as a </a:t>
            </a:r>
            <a:r>
              <a:rPr lang="es-MX" dirty="0" err="1" smtClean="0"/>
              <a:t>prestigious</a:t>
            </a:r>
            <a:r>
              <a:rPr lang="es-MX" dirty="0" smtClean="0"/>
              <a:t> </a:t>
            </a:r>
            <a:r>
              <a:rPr lang="es-MX" dirty="0" err="1" smtClean="0"/>
              <a:t>research</a:t>
            </a:r>
            <a:r>
              <a:rPr lang="es-MX" dirty="0" smtClean="0"/>
              <a:t> center, </a:t>
            </a:r>
            <a:r>
              <a:rPr lang="es-MX" dirty="0" err="1" smtClean="0"/>
              <a:t>higher</a:t>
            </a:r>
            <a:r>
              <a:rPr lang="es-MX" dirty="0" smtClean="0"/>
              <a:t> </a:t>
            </a:r>
            <a:r>
              <a:rPr lang="es-MX" dirty="0" err="1" smtClean="0"/>
              <a:t>education</a:t>
            </a:r>
            <a:r>
              <a:rPr lang="es-MX" dirty="0" smtClean="0"/>
              <a:t> </a:t>
            </a:r>
            <a:r>
              <a:rPr lang="es-MX" dirty="0" err="1" smtClean="0"/>
              <a:t>institution</a:t>
            </a:r>
            <a:r>
              <a:rPr lang="es-MX" dirty="0" smtClean="0"/>
              <a:t>, </a:t>
            </a:r>
            <a:r>
              <a:rPr lang="es-MX" dirty="0" err="1" smtClean="0"/>
              <a:t>governmental</a:t>
            </a:r>
            <a:r>
              <a:rPr lang="es-MX" dirty="0" smtClean="0"/>
              <a:t> </a:t>
            </a:r>
            <a:r>
              <a:rPr lang="es-MX" dirty="0" err="1" smtClean="0"/>
              <a:t>agency</a:t>
            </a:r>
            <a:r>
              <a:rPr lang="es-MX" dirty="0" smtClean="0"/>
              <a:t>, </a:t>
            </a:r>
            <a:r>
              <a:rPr lang="es-MX" dirty="0" err="1" smtClean="0"/>
              <a:t>reputed</a:t>
            </a:r>
            <a:r>
              <a:rPr lang="es-MX" dirty="0" smtClean="0"/>
              <a:t> </a:t>
            </a:r>
            <a:r>
              <a:rPr lang="es-MX" dirty="0" err="1" smtClean="0"/>
              <a:t>company</a:t>
            </a:r>
            <a:r>
              <a:rPr lang="es-MX" dirty="0" smtClean="0"/>
              <a:t>, </a:t>
            </a:r>
            <a:r>
              <a:rPr lang="es-MX" dirty="0" err="1" smtClean="0"/>
              <a:t>etc</a:t>
            </a:r>
            <a:endParaRPr lang="es-MX" dirty="0" smtClean="0"/>
          </a:p>
          <a:p>
            <a:pPr lvl="3"/>
            <a:r>
              <a:rPr lang="es-MX" dirty="0" err="1" smtClean="0"/>
              <a:t>pay</a:t>
            </a:r>
            <a:r>
              <a:rPr lang="es-MX" dirty="0" smtClean="0"/>
              <a:t> </a:t>
            </a:r>
            <a:r>
              <a:rPr lang="es-MX" dirty="0" err="1" smtClean="0"/>
              <a:t>special</a:t>
            </a:r>
            <a:r>
              <a:rPr lang="es-MX" dirty="0" smtClean="0"/>
              <a:t> </a:t>
            </a:r>
            <a:r>
              <a:rPr lang="es-MX" dirty="0" err="1" smtClean="0"/>
              <a:t>attention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possible</a:t>
            </a:r>
            <a:r>
              <a:rPr lang="es-MX" dirty="0" smtClean="0"/>
              <a:t> </a:t>
            </a:r>
            <a:r>
              <a:rPr lang="es-MX" dirty="0" err="1" smtClean="0"/>
              <a:t>conflicts</a:t>
            </a:r>
            <a:r>
              <a:rPr lang="es-MX" dirty="0" smtClean="0"/>
              <a:t> of </a:t>
            </a:r>
            <a:r>
              <a:rPr lang="es-MX" dirty="0" err="1" smtClean="0"/>
              <a:t>interest</a:t>
            </a:r>
            <a:endParaRPr lang="es-MX" dirty="0" smtClean="0"/>
          </a:p>
          <a:p>
            <a:pPr lvl="1"/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A4E2-4C8E-4C21-82AD-C28B66BCE81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51</a:t>
            </a:fld>
            <a:endParaRPr lang="es-E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Thesis</a:t>
            </a:r>
            <a:r>
              <a:rPr lang="es-MX" dirty="0" smtClean="0"/>
              <a:t> (</a:t>
            </a:r>
            <a:r>
              <a:rPr lang="es-MX" dirty="0" err="1" smtClean="0"/>
              <a:t>MSc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PhD</a:t>
            </a:r>
            <a:r>
              <a:rPr lang="es-MX" dirty="0" smtClean="0"/>
              <a:t>)</a:t>
            </a:r>
            <a:endParaRPr lang="es-ES_tradnl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err="1" smtClean="0"/>
              <a:t>For</a:t>
            </a:r>
            <a:r>
              <a:rPr lang="es-MX" dirty="0" smtClean="0"/>
              <a:t> a </a:t>
            </a:r>
            <a:r>
              <a:rPr lang="es-MX" dirty="0" err="1" smtClean="0"/>
              <a:t>thesis</a:t>
            </a:r>
            <a:r>
              <a:rPr lang="es-MX" dirty="0" smtClean="0"/>
              <a:t> </a:t>
            </a:r>
            <a:r>
              <a:rPr lang="es-MX" dirty="0" err="1" smtClean="0"/>
              <a:t>keep</a:t>
            </a:r>
            <a:r>
              <a:rPr lang="es-MX" dirty="0" smtClean="0"/>
              <a:t>:</a:t>
            </a:r>
          </a:p>
          <a:p>
            <a:pPr lvl="1"/>
            <a:r>
              <a:rPr lang="es-MX" dirty="0" err="1" smtClean="0"/>
              <a:t>Author</a:t>
            </a:r>
            <a:endParaRPr lang="es-MX" dirty="0" smtClean="0"/>
          </a:p>
          <a:p>
            <a:pPr lvl="1"/>
            <a:r>
              <a:rPr lang="es-MX" dirty="0" err="1" smtClean="0"/>
              <a:t>Degree</a:t>
            </a:r>
            <a:endParaRPr lang="es-MX" dirty="0" smtClean="0"/>
          </a:p>
          <a:p>
            <a:pPr lvl="1"/>
            <a:r>
              <a:rPr lang="es-MX" dirty="0" err="1" smtClean="0"/>
              <a:t>Year</a:t>
            </a:r>
            <a:endParaRPr lang="es-MX" dirty="0" smtClean="0"/>
          </a:p>
          <a:p>
            <a:pPr lvl="1"/>
            <a:r>
              <a:rPr lang="es-MX" dirty="0" err="1" smtClean="0"/>
              <a:t>Title</a:t>
            </a:r>
            <a:endParaRPr lang="es-MX" dirty="0" smtClean="0"/>
          </a:p>
          <a:p>
            <a:pPr lvl="1"/>
            <a:r>
              <a:rPr lang="es-MX" dirty="0" err="1" smtClean="0"/>
              <a:t>Institution</a:t>
            </a:r>
            <a:r>
              <a:rPr lang="es-MX" dirty="0" smtClean="0"/>
              <a:t> </a:t>
            </a:r>
            <a:r>
              <a:rPr lang="es-MX" dirty="0" err="1" smtClean="0"/>
              <a:t>granting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degree</a:t>
            </a:r>
            <a:endParaRPr lang="es-MX" dirty="0" smtClean="0"/>
          </a:p>
          <a:p>
            <a:pPr lvl="1"/>
            <a:r>
              <a:rPr lang="es-MX" dirty="0" smtClean="0"/>
              <a:t>(Total </a:t>
            </a:r>
            <a:r>
              <a:rPr lang="es-MX" dirty="0" err="1" smtClean="0"/>
              <a:t>number</a:t>
            </a:r>
            <a:r>
              <a:rPr lang="es-MX" dirty="0" smtClean="0"/>
              <a:t> of) </a:t>
            </a:r>
            <a:r>
              <a:rPr lang="es-MX" dirty="0" err="1" smtClean="0"/>
              <a:t>Pages</a:t>
            </a:r>
            <a:endParaRPr lang="es-MX" dirty="0" smtClean="0"/>
          </a:p>
          <a:p>
            <a:pPr lvl="1"/>
            <a:r>
              <a:rPr lang="es-MX" dirty="0" err="1" smtClean="0"/>
              <a:t>Other</a:t>
            </a:r>
            <a:r>
              <a:rPr lang="es-MX" dirty="0" smtClean="0"/>
              <a:t> </a:t>
            </a:r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available</a:t>
            </a:r>
            <a:r>
              <a:rPr lang="es-MX" dirty="0" smtClean="0"/>
              <a:t>; date and </a:t>
            </a:r>
            <a:r>
              <a:rPr lang="es-MX" dirty="0" err="1" smtClean="0"/>
              <a:t>location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publication</a:t>
            </a:r>
            <a:r>
              <a:rPr lang="es-MX" dirty="0" smtClean="0"/>
              <a:t>, </a:t>
            </a:r>
            <a:r>
              <a:rPr lang="es-MX" dirty="0" err="1" smtClean="0"/>
              <a:t>department</a:t>
            </a:r>
            <a:r>
              <a:rPr lang="es-MX" dirty="0" smtClean="0"/>
              <a:t>, country, </a:t>
            </a:r>
            <a:r>
              <a:rPr lang="es-MX" dirty="0" err="1" smtClean="0"/>
              <a:t>etc</a:t>
            </a:r>
            <a:endParaRPr lang="es-MX" dirty="0" smtClean="0"/>
          </a:p>
          <a:p>
            <a:pPr lvl="2"/>
            <a:r>
              <a:rPr lang="es-MX" dirty="0" smtClean="0"/>
              <a:t>Supervisor </a:t>
            </a:r>
            <a:r>
              <a:rPr lang="es-MX" dirty="0" smtClean="0"/>
              <a:t>(</a:t>
            </a:r>
            <a:r>
              <a:rPr lang="es-MX" b="1" dirty="0" smtClean="0">
                <a:solidFill>
                  <a:srgbClr val="FF0000"/>
                </a:solidFill>
              </a:rPr>
              <a:t>do </a:t>
            </a:r>
            <a:r>
              <a:rPr lang="es-MX" b="1" dirty="0" err="1" smtClean="0">
                <a:solidFill>
                  <a:srgbClr val="FF0000"/>
                </a:solidFill>
              </a:rPr>
              <a:t>not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report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it</a:t>
            </a:r>
            <a:r>
              <a:rPr lang="es-MX" dirty="0" smtClean="0"/>
              <a:t>, </a:t>
            </a:r>
            <a:r>
              <a:rPr lang="es-MX" dirty="0" err="1" smtClean="0"/>
              <a:t>but</a:t>
            </a:r>
            <a:r>
              <a:rPr lang="es-MX" dirty="0" smtClean="0"/>
              <a:t> </a:t>
            </a:r>
            <a:r>
              <a:rPr lang="es-MX" dirty="0" err="1" smtClean="0"/>
              <a:t>keep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reference</a:t>
            </a:r>
            <a:r>
              <a:rPr lang="es-MX" dirty="0" smtClean="0"/>
              <a:t>)</a:t>
            </a:r>
          </a:p>
          <a:p>
            <a:pPr lvl="1"/>
            <a:endParaRPr lang="es-MX" dirty="0" smtClean="0"/>
          </a:p>
          <a:p>
            <a:r>
              <a:rPr lang="es-MX" dirty="0" err="1" smtClean="0"/>
              <a:t>Example</a:t>
            </a:r>
            <a:r>
              <a:rPr lang="es-MX" dirty="0" smtClean="0"/>
              <a:t>:</a:t>
            </a:r>
          </a:p>
          <a:p>
            <a:pPr lvl="1"/>
            <a:r>
              <a:rPr lang="es-MX" dirty="0" smtClean="0"/>
              <a:t>Smith, J. </a:t>
            </a:r>
            <a:r>
              <a:rPr lang="es-MX" dirty="0" smtClean="0"/>
              <a:t>(</a:t>
            </a:r>
            <a:r>
              <a:rPr lang="es-MX" dirty="0" smtClean="0"/>
              <a:t>1999) “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theory</a:t>
            </a:r>
            <a:r>
              <a:rPr lang="es-MX" dirty="0" smtClean="0"/>
              <a:t> of more and more </a:t>
            </a:r>
            <a:r>
              <a:rPr lang="es-MX" dirty="0" err="1" smtClean="0"/>
              <a:t>about</a:t>
            </a:r>
            <a:r>
              <a:rPr lang="es-MX" dirty="0" smtClean="0"/>
              <a:t> </a:t>
            </a:r>
            <a:r>
              <a:rPr lang="es-MX" dirty="0" err="1" smtClean="0"/>
              <a:t>less</a:t>
            </a:r>
            <a:r>
              <a:rPr lang="es-MX" dirty="0" smtClean="0"/>
              <a:t> and </a:t>
            </a:r>
            <a:r>
              <a:rPr lang="es-MX" dirty="0" err="1" smtClean="0"/>
              <a:t>less</a:t>
            </a:r>
            <a:r>
              <a:rPr lang="es-MX" dirty="0" smtClean="0"/>
              <a:t>” </a:t>
            </a:r>
            <a:r>
              <a:rPr lang="es-MX" dirty="0" smtClean="0"/>
              <a:t>Instituto Nacional de Astrofísica, Óptica y Electrónica, Coordinación de Ciencias Computacionales, </a:t>
            </a:r>
            <a:r>
              <a:rPr lang="es-MX" dirty="0" err="1" smtClean="0"/>
              <a:t>PhD</a:t>
            </a:r>
            <a:r>
              <a:rPr lang="es-MX" dirty="0" smtClean="0"/>
              <a:t> </a:t>
            </a:r>
            <a:r>
              <a:rPr lang="es-MX" dirty="0" err="1" smtClean="0"/>
              <a:t>thesis</a:t>
            </a:r>
            <a:r>
              <a:rPr lang="es-MX" dirty="0" smtClean="0"/>
              <a:t>, Sta. Ma. </a:t>
            </a:r>
            <a:r>
              <a:rPr lang="es-MX" dirty="0" err="1" smtClean="0"/>
              <a:t>Tonantzintla</a:t>
            </a:r>
            <a:r>
              <a:rPr lang="es-MX" dirty="0" smtClean="0"/>
              <a:t>, </a:t>
            </a:r>
            <a:r>
              <a:rPr lang="es-MX" dirty="0" err="1" smtClean="0"/>
              <a:t>Pue</a:t>
            </a:r>
            <a:r>
              <a:rPr lang="es-MX" dirty="0" smtClean="0"/>
              <a:t>, </a:t>
            </a:r>
            <a:r>
              <a:rPr lang="es-MX" dirty="0" err="1" smtClean="0"/>
              <a:t>Mexico</a:t>
            </a:r>
            <a:r>
              <a:rPr lang="es-MX" dirty="0" smtClean="0"/>
              <a:t>.</a:t>
            </a:r>
            <a:endParaRPr lang="es-MX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0205-548B-409A-A4DF-158FE419FC23}" type="datetime1">
              <a:rPr lang="es-ES_tradnl" smtClean="0"/>
              <a:pPr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Felipe Orihuela Espina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7B5E-34A1-427A-8FA9-71C17EE8A2F5}" type="slidenum">
              <a:rPr lang="es-ES" smtClean="0"/>
              <a:pPr/>
              <a:t>52</a:t>
            </a:fld>
            <a:endParaRPr lang="es-E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Technical</a:t>
            </a:r>
            <a:r>
              <a:rPr lang="es-MX" dirty="0" smtClean="0"/>
              <a:t> </a:t>
            </a:r>
            <a:r>
              <a:rPr lang="es-MX" dirty="0" err="1" smtClean="0"/>
              <a:t>reports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err="1" smtClean="0"/>
              <a:t>Important</a:t>
            </a:r>
            <a:r>
              <a:rPr lang="es-MX" dirty="0" smtClean="0"/>
              <a:t> </a:t>
            </a:r>
            <a:r>
              <a:rPr lang="es-MX" dirty="0" err="1" smtClean="0"/>
              <a:t>things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remember</a:t>
            </a:r>
            <a:endParaRPr lang="es-MX" dirty="0" smtClean="0"/>
          </a:p>
          <a:p>
            <a:pPr lvl="1"/>
            <a:r>
              <a:rPr lang="es-MX" dirty="0" smtClean="0"/>
              <a:t>Do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attempt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“</a:t>
            </a:r>
            <a:r>
              <a:rPr lang="es-MX" dirty="0" err="1" smtClean="0"/>
              <a:t>translate</a:t>
            </a:r>
            <a:r>
              <a:rPr lang="es-MX" dirty="0" smtClean="0"/>
              <a:t>”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degree</a:t>
            </a:r>
            <a:endParaRPr lang="es-MX" dirty="0" smtClean="0"/>
          </a:p>
          <a:p>
            <a:pPr lvl="1"/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in a </a:t>
            </a:r>
            <a:r>
              <a:rPr lang="es-MX" dirty="0" err="1" smtClean="0"/>
              <a:t>good</a:t>
            </a:r>
            <a:r>
              <a:rPr lang="es-MX" dirty="0" smtClean="0"/>
              <a:t> </a:t>
            </a:r>
            <a:r>
              <a:rPr lang="es-MX" dirty="0" err="1" smtClean="0"/>
              <a:t>thesis</a:t>
            </a:r>
            <a:r>
              <a:rPr lang="es-MX" dirty="0" smtClean="0"/>
              <a:t>,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likely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been</a:t>
            </a:r>
            <a:r>
              <a:rPr lang="es-MX" dirty="0" smtClean="0"/>
              <a:t> </a:t>
            </a:r>
            <a:r>
              <a:rPr lang="es-MX" dirty="0" err="1" smtClean="0"/>
              <a:t>published</a:t>
            </a:r>
            <a:r>
              <a:rPr lang="es-MX" dirty="0" smtClean="0"/>
              <a:t> </a:t>
            </a:r>
            <a:r>
              <a:rPr lang="es-MX" dirty="0" err="1" smtClean="0"/>
              <a:t>elsewhere</a:t>
            </a:r>
            <a:r>
              <a:rPr lang="es-MX" dirty="0" smtClean="0"/>
              <a:t>.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may</a:t>
            </a:r>
            <a:r>
              <a:rPr lang="es-MX" dirty="0" smtClean="0"/>
              <a:t> </a:t>
            </a:r>
            <a:r>
              <a:rPr lang="es-MX" dirty="0" err="1" smtClean="0"/>
              <a:t>want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track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journal</a:t>
            </a:r>
            <a:r>
              <a:rPr lang="es-MX" dirty="0" smtClean="0"/>
              <a:t>/</a:t>
            </a:r>
            <a:r>
              <a:rPr lang="es-MX" dirty="0" err="1" smtClean="0"/>
              <a:t>conference</a:t>
            </a:r>
            <a:r>
              <a:rPr lang="es-MX" dirty="0" smtClean="0"/>
              <a:t> </a:t>
            </a:r>
            <a:r>
              <a:rPr lang="es-MX" dirty="0" err="1" smtClean="0"/>
              <a:t>publication</a:t>
            </a:r>
            <a:endParaRPr lang="es-MX" dirty="0" smtClean="0"/>
          </a:p>
          <a:p>
            <a:pPr lvl="1"/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all</a:t>
            </a:r>
            <a:r>
              <a:rPr lang="es-MX" dirty="0" smtClean="0"/>
              <a:t> </a:t>
            </a:r>
            <a:r>
              <a:rPr lang="es-MX" dirty="0" err="1" smtClean="0"/>
              <a:t>institutions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same</a:t>
            </a:r>
            <a:r>
              <a:rPr lang="es-MX" dirty="0" smtClean="0"/>
              <a:t> </a:t>
            </a:r>
            <a:r>
              <a:rPr lang="es-MX" dirty="0" err="1" smtClean="0"/>
              <a:t>scientific</a:t>
            </a:r>
            <a:r>
              <a:rPr lang="es-MX" dirty="0" smtClean="0"/>
              <a:t> </a:t>
            </a:r>
            <a:r>
              <a:rPr lang="es-MX" dirty="0" err="1" smtClean="0"/>
              <a:t>reputation</a:t>
            </a:r>
            <a:r>
              <a:rPr lang="es-MX" dirty="0" smtClean="0"/>
              <a:t>.</a:t>
            </a:r>
          </a:p>
          <a:p>
            <a:pPr lvl="2"/>
            <a:r>
              <a:rPr lang="es-MX" dirty="0" err="1" smtClean="0"/>
              <a:t>Check</a:t>
            </a:r>
            <a:r>
              <a:rPr lang="es-MX" dirty="0" smtClean="0"/>
              <a:t> </a:t>
            </a:r>
            <a:r>
              <a:rPr lang="es-MX" dirty="0" err="1" smtClean="0"/>
              <a:t>whether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recognise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institution</a:t>
            </a:r>
            <a:r>
              <a:rPr lang="es-MX" dirty="0" smtClean="0"/>
              <a:t> </a:t>
            </a:r>
            <a:r>
              <a:rPr lang="es-MX" dirty="0" smtClean="0"/>
              <a:t>as a </a:t>
            </a:r>
            <a:r>
              <a:rPr lang="es-MX" dirty="0" err="1" smtClean="0"/>
              <a:t>prestigious</a:t>
            </a:r>
            <a:r>
              <a:rPr lang="es-MX" dirty="0" smtClean="0"/>
              <a:t> </a:t>
            </a:r>
            <a:r>
              <a:rPr lang="es-MX" dirty="0" err="1" smtClean="0"/>
              <a:t>research</a:t>
            </a:r>
            <a:r>
              <a:rPr lang="es-MX" dirty="0" smtClean="0"/>
              <a:t> center, </a:t>
            </a:r>
            <a:r>
              <a:rPr lang="es-MX" dirty="0" err="1" smtClean="0"/>
              <a:t>higher</a:t>
            </a:r>
            <a:r>
              <a:rPr lang="es-MX" dirty="0" smtClean="0"/>
              <a:t> </a:t>
            </a:r>
            <a:r>
              <a:rPr lang="es-MX" dirty="0" err="1" smtClean="0"/>
              <a:t>education</a:t>
            </a:r>
            <a:r>
              <a:rPr lang="es-MX" dirty="0" smtClean="0"/>
              <a:t> </a:t>
            </a:r>
            <a:r>
              <a:rPr lang="es-MX" dirty="0" err="1" smtClean="0"/>
              <a:t>institution</a:t>
            </a:r>
            <a:r>
              <a:rPr lang="es-MX" dirty="0" smtClean="0"/>
              <a:t>, </a:t>
            </a:r>
            <a:r>
              <a:rPr lang="es-MX" dirty="0" err="1" smtClean="0"/>
              <a:t>governmental</a:t>
            </a:r>
            <a:r>
              <a:rPr lang="es-MX" dirty="0" smtClean="0"/>
              <a:t> </a:t>
            </a:r>
            <a:r>
              <a:rPr lang="es-MX" dirty="0" err="1" smtClean="0"/>
              <a:t>agency</a:t>
            </a:r>
            <a:r>
              <a:rPr lang="es-MX" dirty="0" smtClean="0"/>
              <a:t>, </a:t>
            </a:r>
            <a:r>
              <a:rPr lang="es-MX" dirty="0" err="1" smtClean="0"/>
              <a:t>reputed</a:t>
            </a:r>
            <a:r>
              <a:rPr lang="es-MX" dirty="0" smtClean="0"/>
              <a:t> </a:t>
            </a:r>
            <a:r>
              <a:rPr lang="es-MX" dirty="0" err="1" smtClean="0"/>
              <a:t>company</a:t>
            </a:r>
            <a:r>
              <a:rPr lang="es-MX" dirty="0" smtClean="0"/>
              <a:t>, </a:t>
            </a:r>
            <a:r>
              <a:rPr lang="es-MX" dirty="0" err="1" smtClean="0"/>
              <a:t>etc</a:t>
            </a:r>
            <a:endParaRPr lang="es-MX" dirty="0" smtClean="0"/>
          </a:p>
          <a:p>
            <a:pPr lvl="1"/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all</a:t>
            </a:r>
            <a:r>
              <a:rPr lang="es-MX" dirty="0" smtClean="0"/>
              <a:t> </a:t>
            </a:r>
            <a:r>
              <a:rPr lang="es-MX" dirty="0" err="1" smtClean="0"/>
              <a:t>supervisors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same</a:t>
            </a:r>
            <a:r>
              <a:rPr lang="es-MX" dirty="0" smtClean="0"/>
              <a:t> </a:t>
            </a:r>
            <a:r>
              <a:rPr lang="es-MX" dirty="0" err="1" smtClean="0"/>
              <a:t>scientific</a:t>
            </a:r>
            <a:r>
              <a:rPr lang="es-MX" dirty="0" smtClean="0"/>
              <a:t> </a:t>
            </a:r>
            <a:r>
              <a:rPr lang="es-MX" dirty="0" err="1" smtClean="0"/>
              <a:t>reputation</a:t>
            </a:r>
            <a:r>
              <a:rPr lang="es-MX" dirty="0" smtClean="0"/>
              <a:t>.</a:t>
            </a:r>
          </a:p>
          <a:p>
            <a:pPr lvl="2"/>
            <a:r>
              <a:rPr lang="es-MX" dirty="0" err="1" smtClean="0"/>
              <a:t>Check</a:t>
            </a:r>
            <a:r>
              <a:rPr lang="es-MX" dirty="0" smtClean="0"/>
              <a:t> </a:t>
            </a:r>
            <a:r>
              <a:rPr lang="es-MX" dirty="0" err="1" smtClean="0"/>
              <a:t>whether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recognise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supervisor as a </a:t>
            </a:r>
            <a:r>
              <a:rPr lang="es-MX" dirty="0" err="1" smtClean="0"/>
              <a:t>prestigious</a:t>
            </a:r>
            <a:r>
              <a:rPr lang="es-MX" dirty="0" smtClean="0"/>
              <a:t> </a:t>
            </a:r>
            <a:r>
              <a:rPr lang="es-MX" dirty="0" err="1" smtClean="0"/>
              <a:t>name</a:t>
            </a:r>
            <a:r>
              <a:rPr lang="es-MX" dirty="0" smtClean="0"/>
              <a:t> in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field</a:t>
            </a:r>
            <a:r>
              <a:rPr lang="es-MX" dirty="0" smtClean="0"/>
              <a:t>.</a:t>
            </a:r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A4E2-4C8E-4C21-82AD-C28B66BCE81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53</a:t>
            </a:fld>
            <a:endParaRPr lang="es-E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Websites</a:t>
            </a:r>
            <a:endParaRPr lang="es-ES_tradnl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For</a:t>
            </a:r>
            <a:r>
              <a:rPr lang="es-MX" dirty="0" smtClean="0"/>
              <a:t> a </a:t>
            </a:r>
            <a:r>
              <a:rPr lang="es-MX" dirty="0" err="1" smtClean="0"/>
              <a:t>websites</a:t>
            </a:r>
            <a:r>
              <a:rPr lang="es-MX" dirty="0" smtClean="0"/>
              <a:t> </a:t>
            </a:r>
            <a:r>
              <a:rPr lang="es-MX" dirty="0" err="1" smtClean="0"/>
              <a:t>keep</a:t>
            </a:r>
            <a:r>
              <a:rPr lang="es-MX" dirty="0" smtClean="0"/>
              <a:t>:</a:t>
            </a:r>
          </a:p>
          <a:p>
            <a:pPr lvl="1"/>
            <a:r>
              <a:rPr lang="es-MX" dirty="0" err="1" smtClean="0"/>
              <a:t>Author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Institution</a:t>
            </a:r>
            <a:endParaRPr lang="es-MX" dirty="0" smtClean="0"/>
          </a:p>
          <a:p>
            <a:pPr lvl="1"/>
            <a:r>
              <a:rPr lang="es-MX" dirty="0" smtClean="0"/>
              <a:t>Date of </a:t>
            </a:r>
            <a:r>
              <a:rPr lang="es-MX" dirty="0" err="1" smtClean="0"/>
              <a:t>access</a:t>
            </a:r>
            <a:endParaRPr lang="es-MX" dirty="0" smtClean="0"/>
          </a:p>
          <a:p>
            <a:pPr lvl="1"/>
            <a:r>
              <a:rPr lang="es-MX" dirty="0" smtClean="0"/>
              <a:t>URL</a:t>
            </a:r>
            <a:endParaRPr lang="es-MX" dirty="0" smtClean="0"/>
          </a:p>
          <a:p>
            <a:pPr lvl="1"/>
            <a:r>
              <a:rPr lang="es-MX" dirty="0" err="1" smtClean="0"/>
              <a:t>Other</a:t>
            </a:r>
            <a:r>
              <a:rPr lang="es-MX" dirty="0" smtClean="0"/>
              <a:t> </a:t>
            </a:r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available</a:t>
            </a:r>
            <a:r>
              <a:rPr lang="es-MX" dirty="0" smtClean="0"/>
              <a:t>; </a:t>
            </a:r>
            <a:r>
              <a:rPr lang="es-MX" dirty="0" err="1" smtClean="0"/>
              <a:t>title</a:t>
            </a:r>
            <a:endParaRPr lang="es-MX" dirty="0" smtClean="0"/>
          </a:p>
          <a:p>
            <a:pPr lvl="1"/>
            <a:endParaRPr lang="es-MX" dirty="0" smtClean="0"/>
          </a:p>
          <a:p>
            <a:r>
              <a:rPr lang="es-MX" dirty="0" err="1" smtClean="0"/>
              <a:t>Example</a:t>
            </a:r>
            <a:r>
              <a:rPr lang="es-MX" dirty="0" smtClean="0"/>
              <a:t>:</a:t>
            </a:r>
          </a:p>
          <a:p>
            <a:pPr lvl="1"/>
            <a:r>
              <a:rPr lang="es-MX" dirty="0" smtClean="0"/>
              <a:t>INAOE. www.inaoep.mx </a:t>
            </a:r>
            <a:r>
              <a:rPr lang="es-MX" dirty="0" err="1" smtClean="0"/>
              <a:t>Last</a:t>
            </a:r>
            <a:r>
              <a:rPr lang="es-MX" dirty="0" smtClean="0"/>
              <a:t> </a:t>
            </a:r>
            <a:r>
              <a:rPr lang="es-MX" dirty="0" err="1" smtClean="0"/>
              <a:t>accessed</a:t>
            </a:r>
            <a:r>
              <a:rPr lang="es-MX" dirty="0" smtClean="0"/>
              <a:t> 26-Aug-2014</a:t>
            </a:r>
            <a:endParaRPr lang="es-MX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0205-548B-409A-A4DF-158FE419FC23}" type="datetime1">
              <a:rPr lang="es-ES_tradnl" smtClean="0"/>
              <a:pPr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Felipe Orihuela Espina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7B5E-34A1-427A-8FA9-71C17EE8A2F5}" type="slidenum">
              <a:rPr lang="es-ES" smtClean="0"/>
              <a:pPr/>
              <a:t>54</a:t>
            </a:fld>
            <a:endParaRPr lang="es-E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Websites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err="1" smtClean="0"/>
              <a:t>Important</a:t>
            </a:r>
            <a:r>
              <a:rPr lang="es-MX" dirty="0" smtClean="0"/>
              <a:t> </a:t>
            </a:r>
            <a:r>
              <a:rPr lang="es-MX" dirty="0" err="1" smtClean="0"/>
              <a:t>things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remember</a:t>
            </a:r>
            <a:endParaRPr lang="es-MX" dirty="0" smtClean="0"/>
          </a:p>
          <a:p>
            <a:pPr lvl="1"/>
            <a:r>
              <a:rPr lang="es-MX" dirty="0" err="1" smtClean="0"/>
              <a:t>Beware</a:t>
            </a:r>
            <a:r>
              <a:rPr lang="es-MX" dirty="0" smtClean="0"/>
              <a:t>! </a:t>
            </a:r>
            <a:r>
              <a:rPr lang="es-MX" dirty="0" err="1" smtClean="0"/>
              <a:t>Websites</a:t>
            </a:r>
            <a:r>
              <a:rPr lang="es-MX" dirty="0" smtClean="0"/>
              <a:t> </a:t>
            </a:r>
            <a:r>
              <a:rPr lang="es-MX" dirty="0" smtClean="0"/>
              <a:t>are </a:t>
            </a:r>
            <a:r>
              <a:rPr lang="es-MX" dirty="0" err="1" smtClean="0">
                <a:solidFill>
                  <a:srgbClr val="FF0000"/>
                </a:solidFill>
              </a:rPr>
              <a:t>not</a:t>
            </a:r>
            <a:r>
              <a:rPr lang="es-MX" dirty="0" smtClean="0">
                <a:solidFill>
                  <a:srgbClr val="FF0000"/>
                </a:solidFill>
              </a:rPr>
              <a:t> peer </a:t>
            </a:r>
            <a:r>
              <a:rPr lang="es-MX" dirty="0" err="1" smtClean="0">
                <a:solidFill>
                  <a:srgbClr val="FF0000"/>
                </a:solidFill>
              </a:rPr>
              <a:t>reviewed</a:t>
            </a:r>
            <a:r>
              <a:rPr lang="es-MX" dirty="0" smtClean="0"/>
              <a:t> and </a:t>
            </a:r>
            <a:r>
              <a:rPr lang="es-MX" dirty="0" err="1" smtClean="0"/>
              <a:t>thus</a:t>
            </a:r>
            <a:r>
              <a:rPr lang="es-MX" dirty="0" smtClean="0"/>
              <a:t> </a:t>
            </a:r>
            <a:r>
              <a:rPr lang="es-MX" dirty="0" err="1" smtClean="0"/>
              <a:t>their</a:t>
            </a:r>
            <a:r>
              <a:rPr lang="es-MX" dirty="0" smtClean="0"/>
              <a:t> </a:t>
            </a:r>
            <a:r>
              <a:rPr lang="es-MX" dirty="0" err="1" smtClean="0">
                <a:solidFill>
                  <a:srgbClr val="FF0000"/>
                </a:solidFill>
              </a:rPr>
              <a:t>reputation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strongly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depend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on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the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institution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or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author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backing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them</a:t>
            </a:r>
            <a:r>
              <a:rPr lang="es-MX" dirty="0" smtClean="0"/>
              <a:t>.</a:t>
            </a:r>
          </a:p>
          <a:p>
            <a:pPr lvl="1"/>
            <a:r>
              <a:rPr lang="es-MX" dirty="0" smtClean="0"/>
              <a:t>A </a:t>
            </a:r>
            <a:r>
              <a:rPr lang="es-MX" dirty="0" err="1" smtClean="0"/>
              <a:t>reference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two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websites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usually</a:t>
            </a:r>
            <a:r>
              <a:rPr lang="es-MX" dirty="0" smtClean="0"/>
              <a:t> </a:t>
            </a:r>
            <a:r>
              <a:rPr lang="es-MX" dirty="0" err="1" smtClean="0"/>
              <a:t>acceptable</a:t>
            </a:r>
            <a:r>
              <a:rPr lang="es-MX" dirty="0" smtClean="0"/>
              <a:t>, </a:t>
            </a:r>
            <a:r>
              <a:rPr lang="es-MX" dirty="0" err="1" smtClean="0"/>
              <a:t>but</a:t>
            </a:r>
            <a:r>
              <a:rPr lang="es-MX" dirty="0" smtClean="0"/>
              <a:t> </a:t>
            </a:r>
            <a:r>
              <a:rPr lang="es-MX" dirty="0" err="1" smtClean="0"/>
              <a:t>websites</a:t>
            </a:r>
            <a:r>
              <a:rPr lang="es-MX" dirty="0" smtClean="0"/>
              <a:t> are </a:t>
            </a:r>
            <a:r>
              <a:rPr lang="es-MX" dirty="0" err="1" smtClean="0"/>
              <a:t>hardly</a:t>
            </a:r>
            <a:r>
              <a:rPr lang="es-MX" dirty="0" smtClean="0"/>
              <a:t> </a:t>
            </a:r>
            <a:r>
              <a:rPr lang="es-MX" dirty="0" err="1" smtClean="0"/>
              <a:t>ever</a:t>
            </a:r>
            <a:r>
              <a:rPr lang="es-MX" dirty="0" smtClean="0"/>
              <a:t> </a:t>
            </a:r>
            <a:r>
              <a:rPr lang="es-MX" dirty="0" err="1" smtClean="0"/>
              <a:t>accepted</a:t>
            </a:r>
            <a:r>
              <a:rPr lang="es-MX" dirty="0" smtClean="0"/>
              <a:t> as </a:t>
            </a:r>
            <a:r>
              <a:rPr lang="es-MX" dirty="0" err="1" smtClean="0"/>
              <a:t>scientific</a:t>
            </a:r>
            <a:r>
              <a:rPr lang="es-MX" dirty="0" smtClean="0"/>
              <a:t> </a:t>
            </a:r>
            <a:r>
              <a:rPr lang="es-MX" dirty="0" err="1" smtClean="0"/>
              <a:t>literature</a:t>
            </a:r>
            <a:r>
              <a:rPr lang="es-MX" dirty="0" smtClean="0"/>
              <a:t> and </a:t>
            </a:r>
            <a:r>
              <a:rPr lang="es-MX" dirty="0" err="1" smtClean="0"/>
              <a:t>thus</a:t>
            </a:r>
            <a:r>
              <a:rPr lang="es-MX" dirty="0" smtClean="0"/>
              <a:t> </a:t>
            </a:r>
            <a:r>
              <a:rPr lang="es-MX" dirty="0" err="1" smtClean="0"/>
              <a:t>they</a:t>
            </a:r>
            <a:r>
              <a:rPr lang="es-MX" dirty="0" smtClean="0"/>
              <a:t> </a:t>
            </a:r>
            <a:r>
              <a:rPr lang="es-MX" dirty="0" err="1" smtClean="0"/>
              <a:t>should</a:t>
            </a:r>
            <a:r>
              <a:rPr lang="es-MX" dirty="0" smtClean="0"/>
              <a:t> </a:t>
            </a:r>
            <a:r>
              <a:rPr lang="es-MX" dirty="0" err="1" smtClean="0"/>
              <a:t>never</a:t>
            </a:r>
            <a:r>
              <a:rPr lang="es-MX" dirty="0" smtClean="0"/>
              <a:t> </a:t>
            </a:r>
            <a:r>
              <a:rPr lang="es-MX" dirty="0" err="1" smtClean="0"/>
              <a:t>be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main</a:t>
            </a:r>
            <a:r>
              <a:rPr lang="es-MX" dirty="0" smtClean="0"/>
              <a:t> </a:t>
            </a:r>
            <a:r>
              <a:rPr lang="es-MX" dirty="0" err="1" smtClean="0"/>
              <a:t>source</a:t>
            </a:r>
            <a:r>
              <a:rPr lang="es-MX" dirty="0" smtClean="0"/>
              <a:t> of </a:t>
            </a:r>
            <a:r>
              <a:rPr lang="es-MX" dirty="0" err="1" smtClean="0"/>
              <a:t>information</a:t>
            </a:r>
            <a:endParaRPr lang="es-MX" dirty="0" smtClean="0"/>
          </a:p>
          <a:p>
            <a:pPr lvl="1"/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all</a:t>
            </a:r>
            <a:r>
              <a:rPr lang="es-MX" dirty="0" smtClean="0"/>
              <a:t> </a:t>
            </a:r>
            <a:r>
              <a:rPr lang="es-MX" dirty="0" err="1" smtClean="0"/>
              <a:t>institutions</a:t>
            </a:r>
            <a:r>
              <a:rPr lang="es-MX" dirty="0" smtClean="0"/>
              <a:t> and </a:t>
            </a:r>
            <a:r>
              <a:rPr lang="es-MX" dirty="0" err="1" smtClean="0"/>
              <a:t>authors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same</a:t>
            </a:r>
            <a:r>
              <a:rPr lang="es-MX" dirty="0" smtClean="0"/>
              <a:t> </a:t>
            </a:r>
            <a:r>
              <a:rPr lang="es-MX" dirty="0" err="1" smtClean="0"/>
              <a:t>scientific</a:t>
            </a:r>
            <a:r>
              <a:rPr lang="es-MX" dirty="0" smtClean="0"/>
              <a:t> </a:t>
            </a:r>
            <a:r>
              <a:rPr lang="es-MX" dirty="0" err="1" smtClean="0"/>
              <a:t>reputation</a:t>
            </a:r>
            <a:r>
              <a:rPr lang="es-MX" dirty="0" smtClean="0"/>
              <a:t>.</a:t>
            </a:r>
          </a:p>
          <a:p>
            <a:pPr lvl="2"/>
            <a:r>
              <a:rPr lang="es-MX" dirty="0" err="1" smtClean="0"/>
              <a:t>Check</a:t>
            </a:r>
            <a:r>
              <a:rPr lang="es-MX" dirty="0" smtClean="0"/>
              <a:t> </a:t>
            </a:r>
            <a:r>
              <a:rPr lang="es-MX" dirty="0" err="1" smtClean="0"/>
              <a:t>whether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recognise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institution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author</a:t>
            </a:r>
            <a:r>
              <a:rPr lang="es-MX" dirty="0" smtClean="0"/>
              <a:t> as </a:t>
            </a:r>
            <a:r>
              <a:rPr lang="es-MX" dirty="0" smtClean="0"/>
              <a:t>a </a:t>
            </a:r>
            <a:r>
              <a:rPr lang="es-MX" dirty="0" err="1" smtClean="0"/>
              <a:t>prestigious</a:t>
            </a:r>
            <a:r>
              <a:rPr lang="es-MX" dirty="0" smtClean="0"/>
              <a:t> </a:t>
            </a:r>
            <a:r>
              <a:rPr lang="es-MX" dirty="0" err="1" smtClean="0"/>
              <a:t>research</a:t>
            </a:r>
            <a:r>
              <a:rPr lang="es-MX" dirty="0" smtClean="0"/>
              <a:t> center, </a:t>
            </a:r>
            <a:r>
              <a:rPr lang="es-MX" dirty="0" err="1" smtClean="0"/>
              <a:t>higher</a:t>
            </a:r>
            <a:r>
              <a:rPr lang="es-MX" dirty="0" smtClean="0"/>
              <a:t> </a:t>
            </a:r>
            <a:r>
              <a:rPr lang="es-MX" dirty="0" err="1" smtClean="0"/>
              <a:t>education</a:t>
            </a:r>
            <a:r>
              <a:rPr lang="es-MX" dirty="0" smtClean="0"/>
              <a:t> </a:t>
            </a:r>
            <a:r>
              <a:rPr lang="es-MX" dirty="0" err="1" smtClean="0"/>
              <a:t>institution</a:t>
            </a:r>
            <a:r>
              <a:rPr lang="es-MX" dirty="0" smtClean="0"/>
              <a:t>, </a:t>
            </a:r>
            <a:r>
              <a:rPr lang="es-MX" dirty="0" err="1" smtClean="0"/>
              <a:t>governmental</a:t>
            </a:r>
            <a:r>
              <a:rPr lang="es-MX" dirty="0" smtClean="0"/>
              <a:t> </a:t>
            </a:r>
            <a:r>
              <a:rPr lang="es-MX" dirty="0" err="1" smtClean="0"/>
              <a:t>agency</a:t>
            </a:r>
            <a:r>
              <a:rPr lang="es-MX" dirty="0" smtClean="0"/>
              <a:t>, </a:t>
            </a:r>
            <a:r>
              <a:rPr lang="es-MX" dirty="0" err="1" smtClean="0"/>
              <a:t>reputed</a:t>
            </a:r>
            <a:r>
              <a:rPr lang="es-MX" dirty="0" smtClean="0"/>
              <a:t> </a:t>
            </a:r>
            <a:r>
              <a:rPr lang="es-MX" dirty="0" err="1" smtClean="0"/>
              <a:t>company</a:t>
            </a:r>
            <a:r>
              <a:rPr lang="es-MX" dirty="0" smtClean="0"/>
              <a:t>, </a:t>
            </a:r>
            <a:r>
              <a:rPr lang="es-MX" dirty="0" err="1" smtClean="0"/>
              <a:t>etc</a:t>
            </a:r>
            <a:endParaRPr lang="es-MX" dirty="0" smtClean="0"/>
          </a:p>
          <a:p>
            <a:pPr lvl="3"/>
            <a:r>
              <a:rPr lang="es-MX" dirty="0" err="1" smtClean="0"/>
              <a:t>pay</a:t>
            </a:r>
            <a:r>
              <a:rPr lang="es-MX" dirty="0" smtClean="0"/>
              <a:t> </a:t>
            </a:r>
            <a:r>
              <a:rPr lang="es-MX" dirty="0" err="1" smtClean="0"/>
              <a:t>special</a:t>
            </a:r>
            <a:r>
              <a:rPr lang="es-MX" dirty="0" smtClean="0"/>
              <a:t> </a:t>
            </a:r>
            <a:r>
              <a:rPr lang="es-MX" dirty="0" err="1" smtClean="0"/>
              <a:t>attention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possible</a:t>
            </a:r>
            <a:r>
              <a:rPr lang="es-MX" dirty="0" smtClean="0"/>
              <a:t> </a:t>
            </a:r>
            <a:r>
              <a:rPr lang="es-MX" dirty="0" err="1" smtClean="0"/>
              <a:t>conflicts</a:t>
            </a:r>
            <a:r>
              <a:rPr lang="es-MX" dirty="0" smtClean="0"/>
              <a:t> of </a:t>
            </a:r>
            <a:r>
              <a:rPr lang="es-MX" dirty="0" err="1" smtClean="0"/>
              <a:t>interest</a:t>
            </a:r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A4E2-4C8E-4C21-82AD-C28B66BCE81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55</a:t>
            </a:fld>
            <a:endParaRPr lang="es-E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General </a:t>
            </a:r>
            <a:r>
              <a:rPr lang="es-MX" dirty="0" err="1" smtClean="0"/>
              <a:t>tips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err="1" smtClean="0"/>
              <a:t>Important</a:t>
            </a:r>
            <a:r>
              <a:rPr lang="es-MX" dirty="0" smtClean="0"/>
              <a:t> </a:t>
            </a:r>
            <a:r>
              <a:rPr lang="es-MX" dirty="0" err="1" smtClean="0"/>
              <a:t>things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remember</a:t>
            </a:r>
            <a:endParaRPr lang="es-MX" dirty="0" smtClean="0"/>
          </a:p>
          <a:p>
            <a:pPr lvl="1"/>
            <a:r>
              <a:rPr lang="es-MX" dirty="0" err="1" smtClean="0">
                <a:solidFill>
                  <a:srgbClr val="FF0000"/>
                </a:solidFill>
              </a:rPr>
              <a:t>Keep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author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names</a:t>
            </a:r>
            <a:r>
              <a:rPr lang="es-MX" dirty="0" smtClean="0">
                <a:solidFill>
                  <a:srgbClr val="FF0000"/>
                </a:solidFill>
              </a:rPr>
              <a:t> EXACTLY as </a:t>
            </a:r>
            <a:r>
              <a:rPr lang="es-MX" dirty="0" err="1" smtClean="0">
                <a:solidFill>
                  <a:srgbClr val="FF0000"/>
                </a:solidFill>
              </a:rPr>
              <a:t>they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appear</a:t>
            </a:r>
            <a:r>
              <a:rPr lang="es-MX" dirty="0" smtClean="0"/>
              <a:t>, </a:t>
            </a:r>
            <a:r>
              <a:rPr lang="es-MX" dirty="0" err="1" smtClean="0"/>
              <a:t>including</a:t>
            </a:r>
            <a:r>
              <a:rPr lang="es-MX" dirty="0" smtClean="0"/>
              <a:t> </a:t>
            </a:r>
            <a:r>
              <a:rPr lang="es-MX" dirty="0" err="1" smtClean="0"/>
              <a:t>order</a:t>
            </a:r>
            <a:r>
              <a:rPr lang="es-MX" dirty="0" smtClean="0"/>
              <a:t>, </a:t>
            </a:r>
            <a:r>
              <a:rPr lang="es-MX" dirty="0" err="1" smtClean="0"/>
              <a:t>abbreviated</a:t>
            </a:r>
            <a:r>
              <a:rPr lang="es-MX" dirty="0" smtClean="0"/>
              <a:t> </a:t>
            </a:r>
            <a:r>
              <a:rPr lang="es-MX" dirty="0" err="1" smtClean="0"/>
              <a:t>middle</a:t>
            </a:r>
            <a:r>
              <a:rPr lang="es-MX" dirty="0" smtClean="0"/>
              <a:t> </a:t>
            </a:r>
            <a:r>
              <a:rPr lang="es-MX" dirty="0" err="1" smtClean="0"/>
              <a:t>names</a:t>
            </a:r>
            <a:r>
              <a:rPr lang="es-MX" dirty="0" smtClean="0"/>
              <a:t>, </a:t>
            </a:r>
            <a:r>
              <a:rPr lang="es-MX" dirty="0" err="1" smtClean="0"/>
              <a:t>etc</a:t>
            </a:r>
            <a:endParaRPr lang="es-MX" dirty="0" smtClean="0"/>
          </a:p>
          <a:p>
            <a:pPr lvl="2"/>
            <a:r>
              <a:rPr lang="es-MX" dirty="0" err="1" smtClean="0"/>
              <a:t>Sometimes</a:t>
            </a:r>
            <a:r>
              <a:rPr lang="es-MX" dirty="0" smtClean="0"/>
              <a:t>, </a:t>
            </a:r>
            <a:r>
              <a:rPr lang="es-MX" dirty="0" err="1" smtClean="0"/>
              <a:t>depending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formatting</a:t>
            </a:r>
            <a:r>
              <a:rPr lang="es-MX" dirty="0" smtClean="0"/>
              <a:t>, </a:t>
            </a:r>
            <a:r>
              <a:rPr lang="es-MX" dirty="0" err="1" smtClean="0"/>
              <a:t>when</a:t>
            </a:r>
            <a:r>
              <a:rPr lang="es-MX" dirty="0" smtClean="0"/>
              <a:t> </a:t>
            </a:r>
            <a:r>
              <a:rPr lang="es-MX" dirty="0" err="1" smtClean="0"/>
              <a:t>there</a:t>
            </a:r>
            <a:r>
              <a:rPr lang="es-MX" dirty="0" smtClean="0"/>
              <a:t> are more </a:t>
            </a:r>
            <a:r>
              <a:rPr lang="es-MX" dirty="0" err="1" smtClean="0"/>
              <a:t>than</a:t>
            </a:r>
            <a:r>
              <a:rPr lang="es-MX" dirty="0" smtClean="0"/>
              <a:t> 3 </a:t>
            </a:r>
            <a:r>
              <a:rPr lang="es-MX" dirty="0" err="1" smtClean="0"/>
              <a:t>authors</a:t>
            </a:r>
            <a:r>
              <a:rPr lang="es-MX" dirty="0" smtClean="0"/>
              <a:t>, </a:t>
            </a:r>
            <a:r>
              <a:rPr lang="es-MX" dirty="0" err="1" smtClean="0"/>
              <a:t>the</a:t>
            </a:r>
            <a:r>
              <a:rPr lang="es-MX" dirty="0" smtClean="0"/>
              <a:t> formula </a:t>
            </a:r>
            <a:r>
              <a:rPr lang="es-MX" i="1" dirty="0" smtClean="0"/>
              <a:t>et al</a:t>
            </a:r>
            <a:r>
              <a:rPr lang="es-MX" i="1" dirty="0" smtClean="0">
                <a:solidFill>
                  <a:srgbClr val="00B050"/>
                </a:solidFill>
              </a:rPr>
              <a:t>*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used</a:t>
            </a:r>
            <a:r>
              <a:rPr lang="es-MX" dirty="0" smtClean="0"/>
              <a:t>.</a:t>
            </a:r>
          </a:p>
          <a:p>
            <a:pPr lvl="2"/>
            <a:r>
              <a:rPr lang="es-MX" dirty="0" err="1" smtClean="0"/>
              <a:t>Sometimes</a:t>
            </a:r>
            <a:r>
              <a:rPr lang="es-MX" dirty="0" smtClean="0"/>
              <a:t>, </a:t>
            </a:r>
            <a:r>
              <a:rPr lang="es-MX" dirty="0" err="1" smtClean="0"/>
              <a:t>names</a:t>
            </a:r>
            <a:r>
              <a:rPr lang="es-MX" dirty="0" smtClean="0"/>
              <a:t> are </a:t>
            </a:r>
            <a:r>
              <a:rPr lang="es-MX" dirty="0" err="1" smtClean="0"/>
              <a:t>made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“</a:t>
            </a:r>
            <a:r>
              <a:rPr lang="es-MX" dirty="0" err="1" smtClean="0"/>
              <a:t>fit</a:t>
            </a:r>
            <a:r>
              <a:rPr lang="es-MX" dirty="0" smtClean="0"/>
              <a:t>” </a:t>
            </a:r>
            <a:r>
              <a:rPr lang="es-MX" dirty="0" err="1" smtClean="0"/>
              <a:t>an</a:t>
            </a:r>
            <a:r>
              <a:rPr lang="es-MX" dirty="0" smtClean="0"/>
              <a:t> </a:t>
            </a:r>
            <a:r>
              <a:rPr lang="es-MX" dirty="0" err="1" smtClean="0"/>
              <a:t>anglosaxon</a:t>
            </a:r>
            <a:r>
              <a:rPr lang="es-MX" dirty="0" smtClean="0"/>
              <a:t> </a:t>
            </a:r>
            <a:r>
              <a:rPr lang="es-MX" dirty="0" err="1" smtClean="0"/>
              <a:t>format</a:t>
            </a:r>
            <a:r>
              <a:rPr lang="es-MX" dirty="0" smtClean="0"/>
              <a:t>; </a:t>
            </a:r>
            <a:r>
              <a:rPr lang="es-MX" dirty="0" err="1" smtClean="0"/>
              <a:t>i.e.</a:t>
            </a:r>
            <a:r>
              <a:rPr lang="es-MX" dirty="0" smtClean="0"/>
              <a:t> </a:t>
            </a:r>
            <a:r>
              <a:rPr lang="es-MX" dirty="0" err="1" smtClean="0"/>
              <a:t>one</a:t>
            </a:r>
            <a:r>
              <a:rPr lang="es-MX" dirty="0" smtClean="0"/>
              <a:t> single </a:t>
            </a:r>
            <a:r>
              <a:rPr lang="es-MX" dirty="0" err="1" smtClean="0"/>
              <a:t>surname</a:t>
            </a:r>
            <a:endParaRPr lang="es-MX" dirty="0" smtClean="0"/>
          </a:p>
          <a:p>
            <a:pPr lvl="3"/>
            <a:r>
              <a:rPr lang="es-MX" dirty="0" err="1" smtClean="0"/>
              <a:t>Latin</a:t>
            </a:r>
            <a:r>
              <a:rPr lang="es-MX" dirty="0" smtClean="0"/>
              <a:t> </a:t>
            </a:r>
            <a:r>
              <a:rPr lang="es-MX" dirty="0" err="1" smtClean="0"/>
              <a:t>names</a:t>
            </a:r>
            <a:r>
              <a:rPr lang="es-MX" dirty="0" smtClean="0"/>
              <a:t> </a:t>
            </a:r>
            <a:r>
              <a:rPr lang="es-MX" dirty="0" err="1" smtClean="0"/>
              <a:t>often</a:t>
            </a:r>
            <a:r>
              <a:rPr lang="es-MX" dirty="0" smtClean="0"/>
              <a:t> use and </a:t>
            </a:r>
            <a:r>
              <a:rPr lang="es-MX" dirty="0" err="1" smtClean="0"/>
              <a:t>intermediate</a:t>
            </a:r>
            <a:r>
              <a:rPr lang="es-MX" dirty="0" smtClean="0"/>
              <a:t> </a:t>
            </a:r>
            <a:r>
              <a:rPr lang="es-MX" dirty="0" err="1" smtClean="0"/>
              <a:t>hyphen</a:t>
            </a:r>
            <a:r>
              <a:rPr lang="es-MX" dirty="0" smtClean="0"/>
              <a:t> (-), </a:t>
            </a:r>
            <a:r>
              <a:rPr lang="es-MX" dirty="0" err="1" smtClean="0"/>
              <a:t>e.g.</a:t>
            </a:r>
            <a:r>
              <a:rPr lang="es-MX" dirty="0" smtClean="0"/>
              <a:t> Orihuela-Espina</a:t>
            </a:r>
          </a:p>
          <a:p>
            <a:pPr lvl="3"/>
            <a:r>
              <a:rPr lang="es-MX" dirty="0" err="1" smtClean="0"/>
              <a:t>Asian</a:t>
            </a:r>
            <a:r>
              <a:rPr lang="es-MX" dirty="0" smtClean="0"/>
              <a:t> </a:t>
            </a:r>
            <a:r>
              <a:rPr lang="es-MX" dirty="0" err="1" smtClean="0"/>
              <a:t>names</a:t>
            </a:r>
            <a:r>
              <a:rPr lang="es-MX" dirty="0" smtClean="0"/>
              <a:t> are </a:t>
            </a:r>
            <a:r>
              <a:rPr lang="es-MX" dirty="0" err="1" smtClean="0"/>
              <a:t>turned</a:t>
            </a:r>
            <a:r>
              <a:rPr lang="es-MX" dirty="0" smtClean="0"/>
              <a:t> </a:t>
            </a:r>
            <a:r>
              <a:rPr lang="es-MX" dirty="0" err="1" smtClean="0"/>
              <a:t>around</a:t>
            </a:r>
            <a:r>
              <a:rPr lang="es-MX" dirty="0" smtClean="0"/>
              <a:t>, </a:t>
            </a:r>
            <a:r>
              <a:rPr lang="es-MX" dirty="0" err="1" smtClean="0"/>
              <a:t>family</a:t>
            </a:r>
            <a:r>
              <a:rPr lang="es-MX" dirty="0" smtClean="0"/>
              <a:t> </a:t>
            </a:r>
            <a:r>
              <a:rPr lang="es-MX" dirty="0" err="1" smtClean="0"/>
              <a:t>names</a:t>
            </a:r>
            <a:r>
              <a:rPr lang="es-MX" dirty="0" smtClean="0"/>
              <a:t> are </a:t>
            </a:r>
            <a:r>
              <a:rPr lang="es-MX" dirty="0" err="1" smtClean="0"/>
              <a:t>given</a:t>
            </a:r>
            <a:r>
              <a:rPr lang="es-MX" dirty="0" smtClean="0"/>
              <a:t> AFTER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given</a:t>
            </a:r>
            <a:r>
              <a:rPr lang="es-MX" dirty="0" smtClean="0"/>
              <a:t> </a:t>
            </a:r>
            <a:r>
              <a:rPr lang="es-MX" dirty="0" err="1" smtClean="0"/>
              <a:t>name</a:t>
            </a:r>
            <a:endParaRPr lang="es-MX" dirty="0" smtClean="0"/>
          </a:p>
          <a:p>
            <a:pPr lvl="1"/>
            <a:r>
              <a:rPr lang="es-MX" dirty="0" err="1" smtClean="0"/>
              <a:t>Each</a:t>
            </a:r>
            <a:r>
              <a:rPr lang="es-MX" dirty="0" smtClean="0"/>
              <a:t> </a:t>
            </a:r>
            <a:r>
              <a:rPr lang="es-MX" dirty="0" err="1" smtClean="0"/>
              <a:t>journal</a:t>
            </a:r>
            <a:r>
              <a:rPr lang="es-MX" dirty="0" smtClean="0"/>
              <a:t> and/</a:t>
            </a:r>
            <a:r>
              <a:rPr lang="es-MX" dirty="0" err="1" smtClean="0"/>
              <a:t>or</a:t>
            </a:r>
            <a:r>
              <a:rPr lang="es-MX" dirty="0" smtClean="0"/>
              <a:t> editorial has </a:t>
            </a:r>
            <a:r>
              <a:rPr lang="es-MX" dirty="0" err="1" smtClean="0"/>
              <a:t>its</a:t>
            </a:r>
            <a:r>
              <a:rPr lang="es-MX" dirty="0" smtClean="0"/>
              <a:t> </a:t>
            </a:r>
            <a:r>
              <a:rPr lang="es-MX" dirty="0" err="1" smtClean="0"/>
              <a:t>own</a:t>
            </a:r>
            <a:r>
              <a:rPr lang="es-MX" dirty="0" smtClean="0"/>
              <a:t> </a:t>
            </a:r>
            <a:r>
              <a:rPr lang="es-MX" dirty="0" err="1" smtClean="0"/>
              <a:t>formatting</a:t>
            </a:r>
            <a:r>
              <a:rPr lang="es-MX" dirty="0" smtClean="0"/>
              <a:t>; </a:t>
            </a:r>
            <a:r>
              <a:rPr lang="es-MX" dirty="0" err="1" smtClean="0"/>
              <a:t>fit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reference</a:t>
            </a:r>
            <a:r>
              <a:rPr lang="es-MX" dirty="0" smtClean="0"/>
              <a:t> </a:t>
            </a:r>
            <a:r>
              <a:rPr lang="es-MX" dirty="0" err="1" smtClean="0"/>
              <a:t>style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requirements</a:t>
            </a:r>
            <a:r>
              <a:rPr lang="es-MX" dirty="0" smtClean="0"/>
              <a:t> of </a:t>
            </a:r>
            <a:r>
              <a:rPr lang="es-MX" dirty="0" err="1" smtClean="0"/>
              <a:t>your</a:t>
            </a:r>
            <a:r>
              <a:rPr lang="es-MX" dirty="0" smtClean="0"/>
              <a:t> target </a:t>
            </a:r>
            <a:r>
              <a:rPr lang="es-MX" dirty="0" err="1" smtClean="0"/>
              <a:t>publication</a:t>
            </a:r>
            <a:r>
              <a:rPr lang="es-MX" dirty="0" smtClean="0"/>
              <a:t>.</a:t>
            </a:r>
          </a:p>
          <a:p>
            <a:pPr lvl="2"/>
            <a:r>
              <a:rPr lang="es-MX" dirty="0" err="1" smtClean="0">
                <a:solidFill>
                  <a:srgbClr val="FF0000"/>
                </a:solidFill>
              </a:rPr>
              <a:t>Register</a:t>
            </a:r>
            <a:r>
              <a:rPr lang="es-MX" dirty="0" smtClean="0">
                <a:solidFill>
                  <a:srgbClr val="FF0000"/>
                </a:solidFill>
              </a:rPr>
              <a:t> ALL </a:t>
            </a:r>
            <a:r>
              <a:rPr lang="es-MX" dirty="0" err="1" smtClean="0">
                <a:solidFill>
                  <a:srgbClr val="FF0000"/>
                </a:solidFill>
              </a:rPr>
              <a:t>information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even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if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they</a:t>
            </a:r>
            <a:r>
              <a:rPr lang="es-MX" dirty="0" smtClean="0">
                <a:solidFill>
                  <a:srgbClr val="FF0000"/>
                </a:solidFill>
              </a:rPr>
              <a:t> are </a:t>
            </a:r>
            <a:r>
              <a:rPr lang="es-MX" dirty="0" err="1" smtClean="0">
                <a:solidFill>
                  <a:srgbClr val="FF0000"/>
                </a:solidFill>
              </a:rPr>
              <a:t>not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used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under</a:t>
            </a:r>
            <a:r>
              <a:rPr lang="es-MX" dirty="0" smtClean="0">
                <a:solidFill>
                  <a:srgbClr val="FF0000"/>
                </a:solidFill>
              </a:rPr>
              <a:t> a particular </a:t>
            </a:r>
            <a:r>
              <a:rPr lang="es-MX" dirty="0" err="1" smtClean="0">
                <a:solidFill>
                  <a:srgbClr val="FF0000"/>
                </a:solidFill>
              </a:rPr>
              <a:t>style</a:t>
            </a:r>
            <a:r>
              <a:rPr lang="es-MX" dirty="0" smtClean="0"/>
              <a:t>.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maybe</a:t>
            </a:r>
            <a:r>
              <a:rPr lang="es-MX" dirty="0" smtClean="0"/>
              <a:t> </a:t>
            </a:r>
            <a:r>
              <a:rPr lang="es-MX" dirty="0" err="1" smtClean="0"/>
              <a:t>useful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another</a:t>
            </a:r>
            <a:r>
              <a:rPr lang="es-MX" dirty="0" smtClean="0"/>
              <a:t> </a:t>
            </a:r>
            <a:r>
              <a:rPr lang="es-MX" dirty="0" err="1" smtClean="0"/>
              <a:t>style</a:t>
            </a:r>
            <a:r>
              <a:rPr lang="es-MX" dirty="0" smtClean="0"/>
              <a:t>.</a:t>
            </a:r>
          </a:p>
          <a:p>
            <a:pPr lvl="1"/>
            <a:r>
              <a:rPr lang="es-MX" dirty="0" smtClean="0"/>
              <a:t>In </a:t>
            </a:r>
            <a:r>
              <a:rPr lang="es-MX" dirty="0" err="1" smtClean="0"/>
              <a:t>titles</a:t>
            </a:r>
            <a:r>
              <a:rPr lang="es-MX" dirty="0" smtClean="0"/>
              <a:t> </a:t>
            </a:r>
            <a:r>
              <a:rPr lang="es-MX" dirty="0" err="1" smtClean="0"/>
              <a:t>etc</a:t>
            </a:r>
            <a:r>
              <a:rPr lang="es-MX" dirty="0" smtClean="0"/>
              <a:t>, </a:t>
            </a:r>
            <a:r>
              <a:rPr lang="es-MX" dirty="0" err="1" smtClean="0"/>
              <a:t>a</a:t>
            </a:r>
            <a:r>
              <a:rPr lang="es-MX" dirty="0" err="1" smtClean="0"/>
              <a:t>lways</a:t>
            </a:r>
            <a:r>
              <a:rPr lang="es-MX" dirty="0" smtClean="0"/>
              <a:t> </a:t>
            </a:r>
            <a:r>
              <a:rPr lang="es-MX" dirty="0" err="1" smtClean="0"/>
              <a:t>keep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original </a:t>
            </a:r>
            <a:r>
              <a:rPr lang="es-MX" dirty="0" err="1" smtClean="0"/>
              <a:t>spelling</a:t>
            </a:r>
            <a:r>
              <a:rPr lang="es-MX" dirty="0" smtClean="0"/>
              <a:t> </a:t>
            </a:r>
            <a:r>
              <a:rPr lang="es-MX" dirty="0" err="1" smtClean="0"/>
              <a:t>even</a:t>
            </a:r>
            <a:r>
              <a:rPr lang="es-MX" dirty="0" smtClean="0"/>
              <a:t> </a:t>
            </a:r>
            <a:r>
              <a:rPr lang="es-MX" dirty="0" err="1" smtClean="0"/>
              <a:t>under</a:t>
            </a:r>
            <a:r>
              <a:rPr lang="es-MX" dirty="0" smtClean="0"/>
              <a:t> cultural </a:t>
            </a:r>
            <a:r>
              <a:rPr lang="es-MX" dirty="0" err="1" smtClean="0"/>
              <a:t>differences</a:t>
            </a:r>
            <a:r>
              <a:rPr lang="es-MX" dirty="0" smtClean="0"/>
              <a:t> </a:t>
            </a:r>
            <a:r>
              <a:rPr lang="es-MX" dirty="0" err="1" smtClean="0"/>
              <a:t>e.g.</a:t>
            </a:r>
            <a:r>
              <a:rPr lang="es-MX" dirty="0" smtClean="0"/>
              <a:t> do </a:t>
            </a:r>
            <a:r>
              <a:rPr lang="es-MX" dirty="0" err="1" smtClean="0"/>
              <a:t>not</a:t>
            </a:r>
            <a:r>
              <a:rPr lang="es-MX" dirty="0" smtClean="0"/>
              <a:t> “re-</a:t>
            </a:r>
            <a:r>
              <a:rPr lang="es-MX" dirty="0" err="1" smtClean="0"/>
              <a:t>spell</a:t>
            </a:r>
            <a:r>
              <a:rPr lang="es-MX" dirty="0" smtClean="0"/>
              <a:t>” a British </a:t>
            </a:r>
            <a:r>
              <a:rPr lang="es-MX" dirty="0" err="1" smtClean="0"/>
              <a:t>English</a:t>
            </a:r>
            <a:r>
              <a:rPr lang="es-MX" dirty="0" smtClean="0"/>
              <a:t> </a:t>
            </a:r>
            <a:r>
              <a:rPr lang="es-MX" dirty="0" err="1" smtClean="0"/>
              <a:t>into</a:t>
            </a:r>
            <a:r>
              <a:rPr lang="es-MX" dirty="0" smtClean="0"/>
              <a:t> American </a:t>
            </a:r>
            <a:r>
              <a:rPr lang="es-MX" dirty="0" err="1" smtClean="0"/>
              <a:t>English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other</a:t>
            </a:r>
            <a:r>
              <a:rPr lang="es-MX" dirty="0" smtClean="0"/>
              <a:t> </a:t>
            </a:r>
            <a:r>
              <a:rPr lang="es-MX" dirty="0" err="1" smtClean="0"/>
              <a:t>way</a:t>
            </a:r>
            <a:r>
              <a:rPr lang="es-MX" dirty="0" smtClean="0"/>
              <a:t> </a:t>
            </a:r>
            <a:r>
              <a:rPr lang="es-MX" dirty="0" err="1" smtClean="0"/>
              <a:t>around</a:t>
            </a:r>
            <a:endParaRPr lang="es-MX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A4E2-4C8E-4C21-82AD-C28B66BCE81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56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79512" y="6021288"/>
            <a:ext cx="551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00B050"/>
                </a:solidFill>
              </a:rPr>
              <a:t>*</a:t>
            </a:r>
            <a:r>
              <a:rPr lang="es-MX" dirty="0" smtClean="0"/>
              <a:t>et al. Comes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Latin</a:t>
            </a:r>
            <a:r>
              <a:rPr lang="es-MX" dirty="0" smtClean="0"/>
              <a:t> et </a:t>
            </a:r>
            <a:r>
              <a:rPr lang="es-MX" dirty="0" err="1" smtClean="0"/>
              <a:t>alli</a:t>
            </a:r>
            <a:r>
              <a:rPr lang="es-MX" dirty="0" smtClean="0"/>
              <a:t> </a:t>
            </a:r>
            <a:r>
              <a:rPr lang="es-MX" dirty="0" err="1" smtClean="0"/>
              <a:t>meaning</a:t>
            </a:r>
            <a:r>
              <a:rPr lang="es-MX" dirty="0" smtClean="0"/>
              <a:t> “and </a:t>
            </a:r>
            <a:r>
              <a:rPr lang="es-MX" dirty="0" err="1" smtClean="0"/>
              <a:t>others</a:t>
            </a:r>
            <a:r>
              <a:rPr lang="es-MX" dirty="0" smtClean="0"/>
              <a:t>”</a:t>
            </a:r>
            <a:endParaRPr lang="en-GB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Bad</a:t>
            </a:r>
            <a:r>
              <a:rPr lang="es-MX" dirty="0" smtClean="0"/>
              <a:t> PRACTICES</a:t>
            </a:r>
            <a:endParaRPr lang="en-GB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BB4F-A594-4B58-B3F5-8105E1A3FBF9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 smtClean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57</a:t>
            </a:fld>
            <a:endParaRPr lang="es-E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Writing</a:t>
            </a:r>
            <a:r>
              <a:rPr lang="es-MX" dirty="0" smtClean="0"/>
              <a:t> </a:t>
            </a:r>
            <a:r>
              <a:rPr lang="es-MX" dirty="0" err="1" smtClean="0"/>
              <a:t>scientific</a:t>
            </a:r>
            <a:r>
              <a:rPr lang="es-MX" dirty="0" smtClean="0"/>
              <a:t> </a:t>
            </a:r>
            <a:r>
              <a:rPr lang="es-MX" dirty="0" err="1" smtClean="0"/>
              <a:t>literature</a:t>
            </a:r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A5E4-4B3C-4B60-9628-009104A0A041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58</a:t>
            </a:fld>
            <a:endParaRPr lang="es-ES"/>
          </a:p>
        </p:txBody>
      </p:sp>
      <p:pic>
        <p:nvPicPr>
          <p:cNvPr id="55298" name="Picture 2" descr="http://img.gawkerassets.com/img/184s1i0f4hw80png/ku-xlarg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747" y="1071563"/>
            <a:ext cx="4984505" cy="505460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51520" y="6021288"/>
            <a:ext cx="765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Source</a:t>
            </a:r>
            <a:r>
              <a:rPr lang="es-MX" sz="1200" dirty="0" smtClean="0"/>
              <a:t>: [http://io9.com/5959152/introducing-the-nine-circles-of-scientific-hell--a-real-figure-in-a-real-scientific-journal]</a:t>
            </a:r>
            <a:endParaRPr lang="en-GB" sz="12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Bad</a:t>
            </a:r>
            <a:r>
              <a:rPr lang="es-MX" dirty="0" smtClean="0"/>
              <a:t> </a:t>
            </a:r>
            <a:r>
              <a:rPr lang="es-MX" dirty="0" err="1" smtClean="0"/>
              <a:t>practices</a:t>
            </a:r>
            <a:endParaRPr lang="en-GB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smtClean="0"/>
              <a:t>A </a:t>
            </a:r>
            <a:r>
              <a:rPr lang="es-MX" dirty="0" err="1" smtClean="0"/>
              <a:t>coarse</a:t>
            </a:r>
            <a:r>
              <a:rPr lang="es-MX" dirty="0" smtClean="0"/>
              <a:t> </a:t>
            </a:r>
            <a:r>
              <a:rPr lang="es-MX" dirty="0" err="1" smtClean="0"/>
              <a:t>classification</a:t>
            </a:r>
            <a:r>
              <a:rPr lang="es-MX" dirty="0" smtClean="0"/>
              <a:t> of </a:t>
            </a:r>
            <a:r>
              <a:rPr lang="es-MX" dirty="0" err="1" smtClean="0"/>
              <a:t>bad</a:t>
            </a:r>
            <a:r>
              <a:rPr lang="es-MX" dirty="0" smtClean="0"/>
              <a:t> </a:t>
            </a:r>
            <a:r>
              <a:rPr lang="es-MX" dirty="0" err="1" smtClean="0"/>
              <a:t>practices</a:t>
            </a:r>
            <a:r>
              <a:rPr lang="es-MX" dirty="0" smtClean="0"/>
              <a:t> [</a:t>
            </a:r>
            <a:r>
              <a:rPr lang="es-MX" dirty="0" err="1" smtClean="0"/>
              <a:t>GrieneisenML</a:t>
            </a:r>
            <a:r>
              <a:rPr lang="es-MX" dirty="0" smtClean="0"/>
              <a:t> (2012), </a:t>
            </a:r>
            <a:r>
              <a:rPr lang="es-MX" dirty="0" err="1" smtClean="0"/>
              <a:t>PlOS</a:t>
            </a:r>
            <a:r>
              <a:rPr lang="es-MX" dirty="0" smtClean="0"/>
              <a:t> </a:t>
            </a:r>
            <a:r>
              <a:rPr lang="es-MX" dirty="0" err="1" smtClean="0"/>
              <a:t>One</a:t>
            </a:r>
            <a:r>
              <a:rPr lang="es-MX" dirty="0" smtClean="0"/>
              <a:t>, 7(10): e44118];</a:t>
            </a:r>
            <a:endParaRPr lang="es-MX" dirty="0" smtClean="0"/>
          </a:p>
          <a:p>
            <a:pPr lvl="1"/>
            <a:r>
              <a:rPr lang="es-MX" dirty="0" smtClean="0"/>
              <a:t>Publishing </a:t>
            </a:r>
            <a:r>
              <a:rPr lang="es-MX" dirty="0" err="1" smtClean="0"/>
              <a:t>misconduct</a:t>
            </a:r>
            <a:endParaRPr lang="es-MX" dirty="0" smtClean="0"/>
          </a:p>
          <a:p>
            <a:pPr lvl="2"/>
            <a:r>
              <a:rPr lang="es-MX" dirty="0" err="1" smtClean="0">
                <a:solidFill>
                  <a:srgbClr val="FF0000"/>
                </a:solidFill>
              </a:rPr>
              <a:t>Plagiarism</a:t>
            </a:r>
            <a:endParaRPr lang="es-MX" dirty="0" smtClean="0">
              <a:solidFill>
                <a:srgbClr val="FF0000"/>
              </a:solidFill>
            </a:endParaRPr>
          </a:p>
          <a:p>
            <a:pPr lvl="3"/>
            <a:r>
              <a:rPr lang="es-MX" dirty="0" err="1" smtClean="0"/>
              <a:t>Self-plagiarism</a:t>
            </a:r>
            <a:endParaRPr lang="es-MX" dirty="0" smtClean="0"/>
          </a:p>
          <a:p>
            <a:pPr lvl="2"/>
            <a:r>
              <a:rPr lang="es-MX" dirty="0" smtClean="0"/>
              <a:t>Salami </a:t>
            </a:r>
            <a:r>
              <a:rPr lang="es-MX" dirty="0" err="1" smtClean="0"/>
              <a:t>slicing</a:t>
            </a:r>
            <a:endParaRPr lang="es-MX" dirty="0" smtClean="0"/>
          </a:p>
          <a:p>
            <a:pPr lvl="2"/>
            <a:r>
              <a:rPr lang="es-MX" dirty="0" err="1" smtClean="0"/>
              <a:t>Authorship</a:t>
            </a:r>
            <a:r>
              <a:rPr lang="es-MX" dirty="0" smtClean="0"/>
              <a:t> </a:t>
            </a:r>
            <a:r>
              <a:rPr lang="es-MX" dirty="0" err="1" smtClean="0"/>
              <a:t>issues</a:t>
            </a:r>
            <a:endParaRPr lang="es-MX" dirty="0" smtClean="0"/>
          </a:p>
          <a:p>
            <a:pPr lvl="3"/>
            <a:r>
              <a:rPr lang="es-MX" dirty="0" err="1" smtClean="0"/>
              <a:t>Failing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consult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inform</a:t>
            </a:r>
            <a:r>
              <a:rPr lang="es-MX" dirty="0" smtClean="0"/>
              <a:t> </a:t>
            </a:r>
            <a:r>
              <a:rPr lang="es-MX" dirty="0" err="1" smtClean="0"/>
              <a:t>all</a:t>
            </a:r>
            <a:r>
              <a:rPr lang="es-MX" dirty="0" smtClean="0"/>
              <a:t> </a:t>
            </a:r>
            <a:r>
              <a:rPr lang="es-MX" dirty="0" err="1" smtClean="0"/>
              <a:t>authors</a:t>
            </a:r>
            <a:endParaRPr lang="es-MX" dirty="0" smtClean="0"/>
          </a:p>
          <a:p>
            <a:pPr lvl="3"/>
            <a:r>
              <a:rPr lang="es-MX" dirty="0" err="1" smtClean="0"/>
              <a:t>Excluding</a:t>
            </a:r>
            <a:r>
              <a:rPr lang="es-MX" dirty="0" smtClean="0"/>
              <a:t> </a:t>
            </a:r>
            <a:r>
              <a:rPr lang="es-MX" dirty="0" err="1" smtClean="0"/>
              <a:t>authors</a:t>
            </a:r>
            <a:r>
              <a:rPr lang="es-MX" dirty="0" smtClean="0"/>
              <a:t> </a:t>
            </a:r>
            <a:r>
              <a:rPr lang="es-MX" dirty="0" err="1" smtClean="0"/>
              <a:t>who</a:t>
            </a:r>
            <a:r>
              <a:rPr lang="es-MX" dirty="0" smtClean="0"/>
              <a:t> </a:t>
            </a:r>
            <a:r>
              <a:rPr lang="es-MX" dirty="0" err="1" smtClean="0"/>
              <a:t>substantially</a:t>
            </a:r>
            <a:r>
              <a:rPr lang="es-MX" dirty="0" smtClean="0"/>
              <a:t> </a:t>
            </a:r>
            <a:r>
              <a:rPr lang="es-MX" dirty="0" err="1" smtClean="0"/>
              <a:t>contributed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work</a:t>
            </a:r>
            <a:endParaRPr lang="es-MX" dirty="0" smtClean="0"/>
          </a:p>
          <a:p>
            <a:pPr lvl="2"/>
            <a:r>
              <a:rPr lang="es-MX" dirty="0" err="1" smtClean="0"/>
              <a:t>Overselling</a:t>
            </a:r>
            <a:endParaRPr lang="es-MX" dirty="0" smtClean="0"/>
          </a:p>
          <a:p>
            <a:pPr lvl="1"/>
            <a:r>
              <a:rPr lang="es-MX" dirty="0" err="1" smtClean="0"/>
              <a:t>Research</a:t>
            </a:r>
            <a:r>
              <a:rPr lang="es-MX" dirty="0" smtClean="0"/>
              <a:t> </a:t>
            </a:r>
            <a:r>
              <a:rPr lang="es-MX" dirty="0" err="1" smtClean="0"/>
              <a:t>misconduct</a:t>
            </a:r>
            <a:endParaRPr lang="es-MX" dirty="0" smtClean="0"/>
          </a:p>
          <a:p>
            <a:pPr lvl="2"/>
            <a:r>
              <a:rPr lang="es-MX" dirty="0" smtClean="0">
                <a:solidFill>
                  <a:srgbClr val="FF0000"/>
                </a:solidFill>
              </a:rPr>
              <a:t>Data </a:t>
            </a:r>
            <a:r>
              <a:rPr lang="es-MX" dirty="0" err="1" smtClean="0">
                <a:solidFill>
                  <a:srgbClr val="FF0000"/>
                </a:solidFill>
              </a:rPr>
              <a:t>fraud</a:t>
            </a:r>
            <a:endParaRPr lang="es-MX" dirty="0" smtClean="0">
              <a:solidFill>
                <a:srgbClr val="FF0000"/>
              </a:solidFill>
            </a:endParaRPr>
          </a:p>
          <a:p>
            <a:pPr lvl="3"/>
            <a:r>
              <a:rPr lang="es-MX" dirty="0" smtClean="0"/>
              <a:t>inc. </a:t>
            </a:r>
            <a:r>
              <a:rPr lang="es-MX" dirty="0" err="1" smtClean="0"/>
              <a:t>manipulation</a:t>
            </a:r>
            <a:r>
              <a:rPr lang="es-MX" dirty="0" smtClean="0"/>
              <a:t>, </a:t>
            </a:r>
            <a:r>
              <a:rPr lang="es-MX" dirty="0" err="1" smtClean="0"/>
              <a:t>fabrication</a:t>
            </a:r>
            <a:r>
              <a:rPr lang="es-MX" dirty="0" smtClean="0"/>
              <a:t>, </a:t>
            </a:r>
            <a:r>
              <a:rPr lang="es-MX" dirty="0" err="1" smtClean="0"/>
              <a:t>etc</a:t>
            </a:r>
            <a:endParaRPr lang="es-MX" dirty="0" smtClean="0"/>
          </a:p>
          <a:p>
            <a:pPr lvl="2"/>
            <a:r>
              <a:rPr lang="es-MX" dirty="0" err="1" smtClean="0"/>
              <a:t>Breach</a:t>
            </a:r>
            <a:r>
              <a:rPr lang="es-MX" dirty="0" smtClean="0"/>
              <a:t> of </a:t>
            </a:r>
            <a:r>
              <a:rPr lang="es-MX" dirty="0" err="1" smtClean="0"/>
              <a:t>ethics</a:t>
            </a:r>
            <a:endParaRPr lang="es-MX" dirty="0" smtClean="0"/>
          </a:p>
          <a:p>
            <a:pPr lvl="3"/>
            <a:r>
              <a:rPr lang="es-MX" dirty="0" smtClean="0"/>
              <a:t>Inc. </a:t>
            </a:r>
            <a:r>
              <a:rPr lang="es-MX" dirty="0" err="1" smtClean="0"/>
              <a:t>failure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obtain</a:t>
            </a:r>
            <a:r>
              <a:rPr lang="es-MX" dirty="0" smtClean="0"/>
              <a:t> </a:t>
            </a:r>
            <a:r>
              <a:rPr lang="es-MX" dirty="0" err="1" smtClean="0"/>
              <a:t>permission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 smtClean="0"/>
              <a:t>ethical</a:t>
            </a:r>
            <a:r>
              <a:rPr lang="es-MX" dirty="0" smtClean="0"/>
              <a:t> </a:t>
            </a:r>
            <a:r>
              <a:rPr lang="es-MX" dirty="0" err="1" smtClean="0"/>
              <a:t>committee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complying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their</a:t>
            </a:r>
            <a:r>
              <a:rPr lang="es-MX" dirty="0" smtClean="0"/>
              <a:t> </a:t>
            </a:r>
            <a:r>
              <a:rPr lang="es-MX" dirty="0" err="1" smtClean="0"/>
              <a:t>approved</a:t>
            </a:r>
            <a:r>
              <a:rPr lang="es-MX" dirty="0" smtClean="0"/>
              <a:t> </a:t>
            </a:r>
            <a:r>
              <a:rPr lang="es-MX" dirty="0" err="1" smtClean="0"/>
              <a:t>protocol</a:t>
            </a:r>
            <a:endParaRPr lang="es-MX" dirty="0" smtClean="0"/>
          </a:p>
          <a:p>
            <a:pPr lvl="1"/>
            <a:r>
              <a:rPr lang="es-MX" dirty="0" err="1" smtClean="0"/>
              <a:t>Questionable</a:t>
            </a:r>
            <a:r>
              <a:rPr lang="es-MX" dirty="0" smtClean="0"/>
              <a:t> </a:t>
            </a:r>
            <a:r>
              <a:rPr lang="es-MX" dirty="0" err="1" smtClean="0"/>
              <a:t>interpretation</a:t>
            </a:r>
            <a:endParaRPr lang="es-MX" dirty="0" smtClean="0"/>
          </a:p>
          <a:p>
            <a:pPr lvl="2"/>
            <a:r>
              <a:rPr lang="es-MX" dirty="0" smtClean="0"/>
              <a:t>P-</a:t>
            </a:r>
            <a:r>
              <a:rPr lang="es-MX" dirty="0" err="1" smtClean="0"/>
              <a:t>value</a:t>
            </a:r>
            <a:r>
              <a:rPr lang="es-MX" dirty="0" smtClean="0"/>
              <a:t> </a:t>
            </a:r>
            <a:r>
              <a:rPr lang="es-MX" dirty="0" err="1" smtClean="0"/>
              <a:t>fishing</a:t>
            </a:r>
            <a:endParaRPr lang="es-MX" dirty="0" smtClean="0"/>
          </a:p>
          <a:p>
            <a:pPr lvl="2"/>
            <a:r>
              <a:rPr lang="es-MX" dirty="0" smtClean="0"/>
              <a:t>(un)</a:t>
            </a:r>
            <a:r>
              <a:rPr lang="es-MX" dirty="0" err="1" smtClean="0"/>
              <a:t>intentionally</a:t>
            </a:r>
            <a:r>
              <a:rPr lang="es-MX" dirty="0" smtClean="0"/>
              <a:t> </a:t>
            </a:r>
            <a:r>
              <a:rPr lang="es-MX" dirty="0" err="1" smtClean="0"/>
              <a:t>biasing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favour</a:t>
            </a:r>
            <a:r>
              <a:rPr lang="es-MX" dirty="0" smtClean="0"/>
              <a:t> a particular </a:t>
            </a:r>
            <a:r>
              <a:rPr lang="es-MX" dirty="0" err="1" smtClean="0"/>
              <a:t>outcome</a:t>
            </a:r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9D54-81D5-4335-B490-C922D39859BB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59</a:t>
            </a:fld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Writing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err="1" smtClean="0">
                <a:solidFill>
                  <a:srgbClr val="FF0000"/>
                </a:solidFill>
              </a:rPr>
              <a:t>The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smtClean="0">
                <a:solidFill>
                  <a:srgbClr val="FF0000"/>
                </a:solidFill>
              </a:rPr>
              <a:t>RICE test</a:t>
            </a:r>
            <a:r>
              <a:rPr lang="es-MX" dirty="0" smtClean="0"/>
              <a:t> </a:t>
            </a:r>
            <a:r>
              <a:rPr lang="es-MX" dirty="0" smtClean="0"/>
              <a:t>[</a:t>
            </a:r>
            <a:r>
              <a:rPr lang="es-MX" dirty="0" err="1" smtClean="0"/>
              <a:t>Waal</a:t>
            </a:r>
            <a:r>
              <a:rPr lang="es-MX" dirty="0" smtClean="0"/>
              <a:t>, P. (2013) </a:t>
            </a:r>
            <a:r>
              <a:rPr lang="es-MX" dirty="0" err="1" smtClean="0"/>
              <a:t>Scientific</a:t>
            </a:r>
            <a:r>
              <a:rPr lang="es-MX" dirty="0" smtClean="0"/>
              <a:t> </a:t>
            </a:r>
            <a:r>
              <a:rPr lang="es-MX" dirty="0" err="1" smtClean="0"/>
              <a:t>Research</a:t>
            </a:r>
            <a:r>
              <a:rPr lang="es-MX" dirty="0" smtClean="0"/>
              <a:t> </a:t>
            </a:r>
            <a:r>
              <a:rPr lang="es-MX" dirty="0" err="1" smtClean="0"/>
              <a:t>Methods</a:t>
            </a:r>
            <a:r>
              <a:rPr lang="es-MX" dirty="0" smtClean="0"/>
              <a:t>, </a:t>
            </a:r>
            <a:r>
              <a:rPr lang="es-MX" dirty="0" err="1" smtClean="0"/>
              <a:t>Lecture</a:t>
            </a:r>
            <a:r>
              <a:rPr lang="es-MX" dirty="0" smtClean="0"/>
              <a:t> 4; </a:t>
            </a:r>
            <a:r>
              <a:rPr lang="es-MX" dirty="0" err="1" smtClean="0"/>
              <a:t>Reporting</a:t>
            </a:r>
            <a:r>
              <a:rPr lang="es-MX" dirty="0" smtClean="0"/>
              <a:t>, </a:t>
            </a:r>
            <a:r>
              <a:rPr lang="es-MX" dirty="0" err="1" smtClean="0"/>
              <a:t>Plagiarism</a:t>
            </a:r>
            <a:r>
              <a:rPr lang="es-MX" dirty="0" smtClean="0"/>
              <a:t> and </a:t>
            </a:r>
            <a:r>
              <a:rPr lang="es-MX" dirty="0" err="1" smtClean="0"/>
              <a:t>Fraud</a:t>
            </a:r>
            <a:r>
              <a:rPr lang="es-MX" dirty="0" smtClean="0"/>
              <a:t>; </a:t>
            </a:r>
            <a:r>
              <a:rPr lang="es-MX" dirty="0" smtClean="0">
                <a:hlinkClick r:id="rId2"/>
              </a:rPr>
              <a:t>http</a:t>
            </a:r>
            <a:r>
              <a:rPr lang="es-MX" dirty="0" smtClean="0">
                <a:hlinkClick r:id="rId2"/>
              </a:rPr>
              <a:t>://</a:t>
            </a:r>
            <a:r>
              <a:rPr lang="es-MX" dirty="0" smtClean="0">
                <a:hlinkClick r:id="rId2"/>
              </a:rPr>
              <a:t>www.computerscience.nl/docs/vakken/wo/handouts/methods4.pdf</a:t>
            </a:r>
            <a:r>
              <a:rPr lang="es-MX" dirty="0" smtClean="0"/>
              <a:t>]:</a:t>
            </a:r>
          </a:p>
          <a:p>
            <a:pPr lvl="1"/>
            <a:endParaRPr lang="es-MX" dirty="0" smtClean="0"/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R</a:t>
            </a:r>
            <a:r>
              <a:rPr lang="en-GB" dirty="0" smtClean="0">
                <a:solidFill>
                  <a:srgbClr val="FF0000"/>
                </a:solidFill>
              </a:rPr>
              <a:t>igor</a:t>
            </a:r>
            <a:r>
              <a:rPr lang="en-GB" dirty="0" smtClean="0"/>
              <a:t> (use </a:t>
            </a:r>
            <a:r>
              <a:rPr lang="en-GB" dirty="0" smtClean="0"/>
              <a:t>of scientific methods)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I</a:t>
            </a:r>
            <a:r>
              <a:rPr lang="en-GB" dirty="0" smtClean="0">
                <a:solidFill>
                  <a:srgbClr val="FF0000"/>
                </a:solidFill>
              </a:rPr>
              <a:t>nterest</a:t>
            </a:r>
            <a:r>
              <a:rPr lang="en-GB" dirty="0" smtClean="0"/>
              <a:t> (sell </a:t>
            </a:r>
            <a:r>
              <a:rPr lang="en-GB" dirty="0" smtClean="0"/>
              <a:t>your paper)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FF0000"/>
                </a:solidFill>
              </a:rPr>
              <a:t>ontribution</a:t>
            </a:r>
            <a:r>
              <a:rPr lang="en-GB" dirty="0" smtClean="0"/>
              <a:t> (what </a:t>
            </a:r>
            <a:r>
              <a:rPr lang="en-GB" dirty="0" smtClean="0"/>
              <a:t>is your contribution)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E</a:t>
            </a:r>
            <a:r>
              <a:rPr lang="en-GB" dirty="0" smtClean="0">
                <a:solidFill>
                  <a:srgbClr val="FF0000"/>
                </a:solidFill>
              </a:rPr>
              <a:t>xposition</a:t>
            </a:r>
            <a:r>
              <a:rPr lang="en-GB" dirty="0" smtClean="0"/>
              <a:t> (clear</a:t>
            </a:r>
            <a:r>
              <a:rPr lang="en-GB" dirty="0" smtClean="0"/>
              <a:t>, comprehensible </a:t>
            </a:r>
            <a:r>
              <a:rPr lang="en-GB" dirty="0" smtClean="0"/>
              <a:t>paper)</a:t>
            </a:r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A4E2-4C8E-4C21-82AD-C28B66BCE81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Plagiarism</a:t>
            </a:r>
            <a:endParaRPr lang="es-ES_tradn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 err="1" smtClean="0"/>
              <a:t>Plagiarism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defined</a:t>
            </a:r>
            <a:r>
              <a:rPr lang="es-ES_tradnl" dirty="0" smtClean="0"/>
              <a:t> as </a:t>
            </a:r>
            <a:r>
              <a:rPr lang="es-ES_tradnl" dirty="0" err="1" smtClean="0"/>
              <a:t>imitating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ideas, </a:t>
            </a:r>
            <a:r>
              <a:rPr lang="es-ES_tradnl" dirty="0" err="1" smtClean="0"/>
              <a:t>language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thoughts</a:t>
            </a:r>
            <a:r>
              <a:rPr lang="es-ES_tradnl" dirty="0" smtClean="0"/>
              <a:t> of </a:t>
            </a:r>
            <a:r>
              <a:rPr lang="es-ES_tradnl" dirty="0" err="1" smtClean="0"/>
              <a:t>another</a:t>
            </a:r>
            <a:r>
              <a:rPr lang="es-ES_tradnl" dirty="0" smtClean="0"/>
              <a:t> </a:t>
            </a:r>
            <a:r>
              <a:rPr lang="es-ES_tradnl" dirty="0" err="1" smtClean="0"/>
              <a:t>author</a:t>
            </a:r>
            <a:r>
              <a:rPr lang="es-ES_tradnl" dirty="0" smtClean="0"/>
              <a:t> and </a:t>
            </a:r>
            <a:r>
              <a:rPr lang="es-ES_tradnl" dirty="0" err="1" smtClean="0"/>
              <a:t>presenting</a:t>
            </a:r>
            <a:r>
              <a:rPr lang="es-ES_tradnl" dirty="0" smtClean="0"/>
              <a:t> </a:t>
            </a:r>
            <a:r>
              <a:rPr lang="es-ES_tradnl" dirty="0" err="1" smtClean="0"/>
              <a:t>them</a:t>
            </a:r>
            <a:r>
              <a:rPr lang="es-ES_tradnl" dirty="0" smtClean="0"/>
              <a:t> as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own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commit</a:t>
            </a:r>
            <a:r>
              <a:rPr lang="es-ES_tradnl" dirty="0" smtClean="0"/>
              <a:t> </a:t>
            </a:r>
            <a:r>
              <a:rPr lang="es-ES_tradnl" dirty="0" err="1" smtClean="0"/>
              <a:t>plagiarism</a:t>
            </a:r>
            <a:r>
              <a:rPr lang="es-ES_tradnl" dirty="0" smtClean="0"/>
              <a:t> </a:t>
            </a:r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b="1" dirty="0" err="1" smtClean="0">
                <a:solidFill>
                  <a:srgbClr val="FF0000"/>
                </a:solidFill>
              </a:rPr>
              <a:t>fail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err="1" smtClean="0">
                <a:solidFill>
                  <a:srgbClr val="FF0000"/>
                </a:solidFill>
              </a:rPr>
              <a:t>to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err="1" smtClean="0">
                <a:solidFill>
                  <a:srgbClr val="FF0000"/>
                </a:solidFill>
              </a:rPr>
              <a:t>acknowledge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err="1" smtClean="0">
                <a:solidFill>
                  <a:srgbClr val="FF0000"/>
                </a:solidFill>
              </a:rPr>
              <a:t>the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err="1" smtClean="0">
                <a:solidFill>
                  <a:srgbClr val="FF0000"/>
                </a:solidFill>
              </a:rPr>
              <a:t>authorship</a:t>
            </a:r>
            <a:r>
              <a:rPr lang="es-ES_tradnl" dirty="0" smtClean="0"/>
              <a:t> of a </a:t>
            </a:r>
            <a:r>
              <a:rPr lang="es-ES_tradnl" dirty="0" err="1" smtClean="0"/>
              <a:t>piece</a:t>
            </a:r>
            <a:r>
              <a:rPr lang="es-ES_tradnl" dirty="0" smtClean="0"/>
              <a:t> of </a:t>
            </a:r>
            <a:r>
              <a:rPr lang="es-ES_tradnl" dirty="0" err="1" smtClean="0"/>
              <a:t>work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far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most</a:t>
            </a:r>
            <a:r>
              <a:rPr lang="es-ES_tradnl" dirty="0" smtClean="0"/>
              <a:t> </a:t>
            </a:r>
            <a:r>
              <a:rPr lang="es-ES_tradnl" dirty="0" err="1" smtClean="0"/>
              <a:t>important</a:t>
            </a:r>
            <a:r>
              <a:rPr lang="es-ES_tradnl" dirty="0" smtClean="0"/>
              <a:t> </a:t>
            </a:r>
            <a:r>
              <a:rPr lang="es-ES_tradnl" dirty="0" err="1" smtClean="0"/>
              <a:t>offence</a:t>
            </a:r>
            <a:r>
              <a:rPr lang="es-ES_tradnl" dirty="0" smtClean="0"/>
              <a:t> in </a:t>
            </a:r>
            <a:r>
              <a:rPr lang="es-ES_tradnl" dirty="0" err="1" smtClean="0"/>
              <a:t>publishing</a:t>
            </a:r>
            <a:r>
              <a:rPr lang="es-ES_tradnl" dirty="0" smtClean="0"/>
              <a:t> </a:t>
            </a:r>
            <a:r>
              <a:rPr lang="es-ES_tradnl" dirty="0" err="1" smtClean="0"/>
              <a:t>misconduct</a:t>
            </a:r>
            <a:endParaRPr lang="es-ES_tradnl" dirty="0" smtClean="0"/>
          </a:p>
          <a:p>
            <a:pPr lvl="1"/>
            <a:r>
              <a:rPr lang="es-ES_tradnl" dirty="0" smtClean="0"/>
              <a:t>…so </a:t>
            </a:r>
            <a:r>
              <a:rPr lang="es-ES_tradnl" dirty="0" err="1" smtClean="0"/>
              <a:t>much</a:t>
            </a:r>
            <a:r>
              <a:rPr lang="es-ES_tradnl" dirty="0" smtClean="0"/>
              <a:t>,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illegal</a:t>
            </a:r>
            <a:r>
              <a:rPr lang="es-ES_tradnl" dirty="0" smtClean="0"/>
              <a:t> in </a:t>
            </a:r>
            <a:r>
              <a:rPr lang="es-ES_tradnl" dirty="0" err="1" smtClean="0"/>
              <a:t>many</a:t>
            </a:r>
            <a:r>
              <a:rPr lang="es-ES_tradnl" dirty="0" smtClean="0"/>
              <a:t> </a:t>
            </a:r>
            <a:r>
              <a:rPr lang="es-ES_tradnl" dirty="0" err="1" smtClean="0"/>
              <a:t>countries</a:t>
            </a:r>
            <a:r>
              <a:rPr lang="es-ES_tradnl" dirty="0" smtClean="0"/>
              <a:t> and </a:t>
            </a:r>
            <a:r>
              <a:rPr lang="es-ES_tradnl" dirty="0" err="1" smtClean="0"/>
              <a:t>punished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jail</a:t>
            </a:r>
            <a:r>
              <a:rPr lang="es-ES_tradnl" dirty="0" smtClean="0"/>
              <a:t>.</a:t>
            </a:r>
          </a:p>
          <a:p>
            <a:pPr lvl="2"/>
            <a:r>
              <a:rPr lang="es-ES_tradnl" dirty="0" smtClean="0"/>
              <a:t>…and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includes</a:t>
            </a:r>
            <a:r>
              <a:rPr lang="es-ES_tradnl" dirty="0" smtClean="0"/>
              <a:t> </a:t>
            </a:r>
            <a:r>
              <a:rPr lang="es-ES_tradnl" dirty="0" err="1" smtClean="0"/>
              <a:t>Mexico</a:t>
            </a:r>
            <a:r>
              <a:rPr lang="es-ES_tradnl" dirty="0" smtClean="0"/>
              <a:t>!</a:t>
            </a:r>
          </a:p>
          <a:p>
            <a:pPr lvl="1"/>
            <a:r>
              <a:rPr lang="es-ES_tradnl" dirty="0" smtClean="0"/>
              <a:t>In academia,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often</a:t>
            </a:r>
            <a:r>
              <a:rPr lang="es-ES_tradnl" dirty="0" smtClean="0"/>
              <a:t> </a:t>
            </a:r>
            <a:r>
              <a:rPr lang="es-ES_tradnl" dirty="0" err="1" smtClean="0"/>
              <a:t>punish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ejection</a:t>
            </a:r>
            <a:r>
              <a:rPr lang="es-ES_tradnl" dirty="0" smtClean="0"/>
              <a:t>.</a:t>
            </a:r>
            <a:endParaRPr lang="es-ES_tradnl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8A97-3602-42D0-805C-F2C1677039D8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Dr. Felipe Orihuela Espina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F467-BB90-40A3-99B0-56D460684210}" type="slidenum">
              <a:rPr lang="es-ES_tradnl" smtClean="0"/>
              <a:pPr/>
              <a:t>60</a:t>
            </a:fld>
            <a:endParaRPr lang="es-ES_tradnl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Plagiarism</a:t>
            </a:r>
            <a:endParaRPr lang="es-ES_tradnl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altLang="ja-JP" dirty="0" err="1" smtClean="0"/>
              <a:t>It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still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plagiarism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if</a:t>
            </a:r>
            <a:endParaRPr lang="es-ES_tradnl" altLang="ja-JP" dirty="0" smtClean="0"/>
          </a:p>
          <a:p>
            <a:pPr lvl="1"/>
            <a:r>
              <a:rPr lang="es-ES_tradnl" altLang="ja-JP" dirty="0" err="1" smtClean="0"/>
              <a:t>Unintentional</a:t>
            </a:r>
            <a:endParaRPr lang="es-ES_tradnl" altLang="ja-JP" dirty="0" smtClean="0"/>
          </a:p>
          <a:p>
            <a:pPr lvl="2"/>
            <a:r>
              <a:rPr lang="es-ES_tradnl" altLang="ja-JP" dirty="0" smtClean="0"/>
              <a:t>…</a:t>
            </a:r>
            <a:r>
              <a:rPr lang="es-ES_tradnl" altLang="ja-JP" dirty="0" err="1" smtClean="0"/>
              <a:t>though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honest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mistakes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may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occur</a:t>
            </a:r>
            <a:r>
              <a:rPr lang="es-ES_tradnl" altLang="ja-JP" dirty="0" smtClean="0"/>
              <a:t>; and </a:t>
            </a:r>
            <a:r>
              <a:rPr lang="es-ES_tradnl" altLang="ja-JP" dirty="0" err="1" smtClean="0"/>
              <a:t>must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be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ammended</a:t>
            </a:r>
            <a:r>
              <a:rPr lang="es-ES_tradnl" altLang="ja-JP" dirty="0" smtClean="0"/>
              <a:t> as </a:t>
            </a:r>
            <a:r>
              <a:rPr lang="es-ES_tradnl" altLang="ja-JP" dirty="0" err="1" smtClean="0"/>
              <a:t>soon</a:t>
            </a:r>
            <a:r>
              <a:rPr lang="es-ES_tradnl" altLang="ja-JP" dirty="0" smtClean="0"/>
              <a:t> as </a:t>
            </a:r>
            <a:r>
              <a:rPr lang="es-ES_tradnl" altLang="ja-JP" dirty="0" err="1" smtClean="0"/>
              <a:t>possible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without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hesitance</a:t>
            </a:r>
            <a:r>
              <a:rPr lang="es-ES_tradnl" altLang="ja-JP" dirty="0" smtClean="0"/>
              <a:t>.</a:t>
            </a:r>
            <a:endParaRPr lang="es-ES_tradnl" altLang="ja-JP" dirty="0" smtClean="0"/>
          </a:p>
          <a:p>
            <a:pPr lvl="1"/>
            <a:r>
              <a:rPr lang="es-ES_tradnl" altLang="ja-JP" dirty="0" err="1" smtClean="0"/>
              <a:t>n</a:t>
            </a:r>
            <a:r>
              <a:rPr lang="es-ES_tradnl" altLang="ja-JP" dirty="0" err="1" smtClean="0"/>
              <a:t>ot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intended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to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profitting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from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it</a:t>
            </a:r>
            <a:endParaRPr lang="es-ES_tradnl" altLang="ja-JP" dirty="0" smtClean="0"/>
          </a:p>
          <a:p>
            <a:pPr lvl="2"/>
            <a:r>
              <a:rPr lang="es-ES_tradnl" altLang="ja-JP" dirty="0" smtClean="0"/>
              <a:t>use a </a:t>
            </a:r>
            <a:r>
              <a:rPr lang="es-ES_tradnl" altLang="ja-JP" dirty="0" err="1" smtClean="0"/>
              <a:t>disclaimer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if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necessary</a:t>
            </a:r>
            <a:endParaRPr lang="es-ES_tradnl" altLang="ja-JP" dirty="0" smtClean="0"/>
          </a:p>
          <a:p>
            <a:endParaRPr lang="es-ES_tradnl" altLang="ja-JP" dirty="0" smtClean="0"/>
          </a:p>
          <a:p>
            <a:r>
              <a:rPr lang="es-ES_tradnl" altLang="ja-JP" dirty="0" err="1" smtClean="0"/>
              <a:t>Not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knowing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is</a:t>
            </a:r>
            <a:r>
              <a:rPr lang="es-ES_tradnl" altLang="ja-JP" dirty="0" smtClean="0"/>
              <a:t> NOT </a:t>
            </a:r>
            <a:r>
              <a:rPr lang="es-ES_tradnl" altLang="ja-JP" dirty="0" err="1" smtClean="0"/>
              <a:t>an</a:t>
            </a:r>
            <a:r>
              <a:rPr lang="es-ES_tradnl" altLang="ja-JP" dirty="0" smtClean="0"/>
              <a:t> excuse.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57A8-B7ED-4EF5-B413-B5C4AEE26CC8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4D95-7A32-44BC-9F5A-63C917779EE1}" type="slidenum">
              <a:rPr lang="es-ES_tradnl" smtClean="0"/>
              <a:pPr/>
              <a:t>61</a:t>
            </a:fld>
            <a:endParaRPr lang="es-ES_tradnl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Plagiarism</a:t>
            </a:r>
            <a:endParaRPr lang="es-ES_tradnl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altLang="ja-JP" dirty="0" err="1" smtClean="0"/>
              <a:t>Forms</a:t>
            </a:r>
            <a:r>
              <a:rPr lang="es-ES_tradnl" altLang="ja-JP" dirty="0" smtClean="0"/>
              <a:t> of </a:t>
            </a:r>
            <a:r>
              <a:rPr lang="es-ES_tradnl" altLang="ja-JP" dirty="0" err="1" smtClean="0"/>
              <a:t>plagiarism</a:t>
            </a:r>
            <a:r>
              <a:rPr lang="es-ES_tradnl" altLang="ja-JP" dirty="0" smtClean="0"/>
              <a:t>:</a:t>
            </a:r>
          </a:p>
          <a:p>
            <a:pPr lvl="1"/>
            <a:r>
              <a:rPr lang="es-ES_tradnl" altLang="ja-JP" dirty="0" err="1" smtClean="0"/>
              <a:t>The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most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obvious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form</a:t>
            </a:r>
            <a:r>
              <a:rPr lang="es-ES_tradnl" altLang="ja-JP" dirty="0" smtClean="0"/>
              <a:t> of </a:t>
            </a:r>
            <a:r>
              <a:rPr lang="es-ES_tradnl" altLang="ja-JP" dirty="0" err="1" smtClean="0"/>
              <a:t>plagiarism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copying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the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written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words</a:t>
            </a:r>
            <a:r>
              <a:rPr lang="es-ES_tradnl" altLang="ja-JP" dirty="0" smtClean="0"/>
              <a:t> of </a:t>
            </a:r>
            <a:r>
              <a:rPr lang="es-ES_tradnl" altLang="ja-JP" dirty="0" err="1" smtClean="0"/>
              <a:t>an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author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with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using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quotes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nor</a:t>
            </a:r>
            <a:r>
              <a:rPr lang="es-ES_tradnl" altLang="ja-JP" dirty="0" smtClean="0"/>
              <a:t> a </a:t>
            </a:r>
            <a:r>
              <a:rPr lang="es-ES_tradnl" altLang="ja-JP" dirty="0" err="1" smtClean="0"/>
              <a:t>reference</a:t>
            </a:r>
            <a:endParaRPr lang="es-ES_tradnl" altLang="ja-JP" dirty="0" smtClean="0"/>
          </a:p>
          <a:p>
            <a:pPr lvl="1"/>
            <a:endParaRPr lang="es-ES_tradnl" dirty="0" smtClean="0"/>
          </a:p>
          <a:p>
            <a:pPr lvl="1"/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 smtClean="0"/>
              <a:t>indirect</a:t>
            </a:r>
            <a:r>
              <a:rPr lang="es-ES_tradnl" dirty="0" smtClean="0"/>
              <a:t> </a:t>
            </a:r>
            <a:r>
              <a:rPr lang="es-ES_tradnl" dirty="0" err="1" smtClean="0"/>
              <a:t>form</a:t>
            </a:r>
            <a:r>
              <a:rPr lang="es-ES_tradnl" dirty="0" smtClean="0"/>
              <a:t> of </a:t>
            </a:r>
            <a:r>
              <a:rPr lang="es-ES_tradnl" dirty="0" err="1" smtClean="0"/>
              <a:t>plagiarism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paraphrasing</a:t>
            </a:r>
            <a:r>
              <a:rPr lang="es-ES_tradnl" dirty="0" smtClean="0"/>
              <a:t> </a:t>
            </a:r>
            <a:r>
              <a:rPr lang="es-ES_tradnl" dirty="0" err="1" smtClean="0"/>
              <a:t>a.k.a.</a:t>
            </a:r>
            <a:r>
              <a:rPr lang="es-ES_tradnl" dirty="0" smtClean="0"/>
              <a:t> </a:t>
            </a:r>
            <a:r>
              <a:rPr lang="es-ES_tradnl" dirty="0" err="1" smtClean="0">
                <a:solidFill>
                  <a:schemeClr val="accent1"/>
                </a:solidFill>
              </a:rPr>
              <a:t>cloning</a:t>
            </a:r>
            <a:r>
              <a:rPr lang="es-ES_tradnl" dirty="0" smtClean="0"/>
              <a:t>,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imply</a:t>
            </a:r>
            <a:r>
              <a:rPr lang="es-ES_tradnl" dirty="0" smtClean="0"/>
              <a:t> </a:t>
            </a:r>
            <a:r>
              <a:rPr lang="es-ES_tradnl" dirty="0" err="1" smtClean="0"/>
              <a:t>reshuffling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just</a:t>
            </a:r>
            <a:r>
              <a:rPr lang="es-ES_tradnl" dirty="0" smtClean="0"/>
              <a:t> </a:t>
            </a:r>
            <a:r>
              <a:rPr lang="es-ES_tradnl" dirty="0" err="1" smtClean="0"/>
              <a:t>slightly</a:t>
            </a:r>
            <a:r>
              <a:rPr lang="es-ES_tradnl" dirty="0" smtClean="0"/>
              <a:t> </a:t>
            </a:r>
            <a:r>
              <a:rPr lang="es-ES_tradnl" dirty="0" err="1" smtClean="0"/>
              <a:t>modifying</a:t>
            </a:r>
            <a:r>
              <a:rPr lang="es-ES_tradnl" dirty="0" smtClean="0"/>
              <a:t> </a:t>
            </a:r>
            <a:r>
              <a:rPr lang="es-ES_tradnl" dirty="0" err="1" smtClean="0"/>
              <a:t>words</a:t>
            </a:r>
            <a:r>
              <a:rPr lang="es-ES_tradnl" dirty="0" smtClean="0"/>
              <a:t> </a:t>
            </a:r>
            <a:r>
              <a:rPr lang="es-ES_tradnl" dirty="0" err="1" smtClean="0"/>
              <a:t>but</a:t>
            </a:r>
            <a:r>
              <a:rPr lang="es-ES_tradnl" dirty="0" smtClean="0"/>
              <a:t> </a:t>
            </a:r>
            <a:r>
              <a:rPr lang="es-ES_tradnl" dirty="0" err="1" smtClean="0"/>
              <a:t>still</a:t>
            </a:r>
            <a:r>
              <a:rPr lang="es-ES_tradnl" dirty="0" smtClean="0"/>
              <a:t> </a:t>
            </a:r>
            <a:r>
              <a:rPr lang="es-ES_tradnl" dirty="0" err="1" smtClean="0"/>
              <a:t>failing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provide</a:t>
            </a:r>
            <a:r>
              <a:rPr lang="es-ES_tradnl" dirty="0" smtClean="0"/>
              <a:t> a </a:t>
            </a:r>
            <a:r>
              <a:rPr lang="es-ES_tradnl" dirty="0" err="1" smtClean="0"/>
              <a:t>reference</a:t>
            </a:r>
            <a:endParaRPr lang="es-ES_tradnl" dirty="0" smtClean="0"/>
          </a:p>
          <a:p>
            <a:pPr lvl="1"/>
            <a:endParaRPr lang="es-ES_tradnl" dirty="0" smtClean="0"/>
          </a:p>
          <a:p>
            <a:pPr lvl="1"/>
            <a:r>
              <a:rPr lang="es-ES_tradnl" dirty="0" err="1" smtClean="0"/>
              <a:t>Summarizing</a:t>
            </a:r>
            <a:r>
              <a:rPr lang="es-ES_tradnl" dirty="0" smtClean="0"/>
              <a:t> in </a:t>
            </a:r>
            <a:r>
              <a:rPr lang="es-ES_tradnl" dirty="0" err="1" smtClean="0"/>
              <a:t>specific</a:t>
            </a:r>
            <a:r>
              <a:rPr lang="es-ES_tradnl" dirty="0" smtClean="0"/>
              <a:t> cases can </a:t>
            </a:r>
            <a:r>
              <a:rPr lang="es-ES_tradnl" dirty="0" err="1" smtClean="0"/>
              <a:t>also</a:t>
            </a:r>
            <a:r>
              <a:rPr lang="es-ES_tradnl" dirty="0" smtClean="0"/>
              <a:t> </a:t>
            </a:r>
            <a:r>
              <a:rPr lang="es-ES_tradnl" dirty="0" err="1" smtClean="0"/>
              <a:t>be</a:t>
            </a:r>
            <a:r>
              <a:rPr lang="es-ES_tradnl" dirty="0" smtClean="0"/>
              <a:t> </a:t>
            </a:r>
            <a:r>
              <a:rPr lang="es-ES_tradnl" dirty="0" err="1" smtClean="0"/>
              <a:t>considered</a:t>
            </a:r>
            <a:r>
              <a:rPr lang="es-ES_tradnl" dirty="0" smtClean="0"/>
              <a:t> </a:t>
            </a:r>
            <a:r>
              <a:rPr lang="es-ES_tradnl" dirty="0" err="1" smtClean="0"/>
              <a:t>plagiarism</a:t>
            </a:r>
            <a:r>
              <a:rPr lang="es-ES_tradnl" dirty="0" smtClean="0"/>
              <a:t> </a:t>
            </a:r>
            <a:r>
              <a:rPr lang="es-ES_tradnl" dirty="0" err="1" smtClean="0"/>
              <a:t>if</a:t>
            </a:r>
            <a:r>
              <a:rPr lang="es-ES_tradnl" dirty="0" smtClean="0"/>
              <a:t> a </a:t>
            </a:r>
            <a:r>
              <a:rPr lang="es-ES_tradnl" dirty="0" err="1" smtClean="0"/>
              <a:t>citation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provided</a:t>
            </a:r>
            <a:r>
              <a:rPr lang="es-ES_tradnl" altLang="ja-JP" dirty="0" smtClean="0"/>
              <a:t>.</a:t>
            </a:r>
          </a:p>
          <a:p>
            <a:pPr lvl="1"/>
            <a:endParaRPr lang="es-ES_tradnl" dirty="0" smtClean="0"/>
          </a:p>
          <a:p>
            <a:pPr lvl="1"/>
            <a:r>
              <a:rPr lang="es-ES_tradnl" dirty="0" smtClean="0"/>
              <a:t>A more </a:t>
            </a:r>
            <a:r>
              <a:rPr lang="es-ES_tradnl" dirty="0" err="1" smtClean="0"/>
              <a:t>elaborated</a:t>
            </a:r>
            <a:r>
              <a:rPr lang="es-ES_tradnl" dirty="0" smtClean="0"/>
              <a:t> case of </a:t>
            </a:r>
            <a:r>
              <a:rPr lang="es-ES_tradnl" dirty="0" err="1" smtClean="0"/>
              <a:t>plagiarism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presenting</a:t>
            </a:r>
            <a:r>
              <a:rPr lang="es-ES_tradnl" dirty="0" smtClean="0"/>
              <a:t> a </a:t>
            </a:r>
            <a:r>
              <a:rPr lang="es-ES_tradnl" dirty="0" err="1" smtClean="0"/>
              <a:t>document</a:t>
            </a:r>
            <a:r>
              <a:rPr lang="es-ES_tradnl" dirty="0" smtClean="0"/>
              <a:t> </a:t>
            </a:r>
            <a:r>
              <a:rPr lang="es-ES_tradnl" dirty="0" err="1" smtClean="0"/>
              <a:t>like</a:t>
            </a:r>
            <a:r>
              <a:rPr lang="es-ES_tradnl" dirty="0" smtClean="0"/>
              <a:t> </a:t>
            </a:r>
            <a:r>
              <a:rPr lang="es-ES_tradnl" dirty="0" err="1" smtClean="0"/>
              <a:t>if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read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original, </a:t>
            </a:r>
            <a:r>
              <a:rPr lang="es-ES_tradnl" dirty="0" err="1" smtClean="0"/>
              <a:t>but</a:t>
            </a:r>
            <a:r>
              <a:rPr lang="es-ES_tradnl" dirty="0" smtClean="0"/>
              <a:t> </a:t>
            </a:r>
            <a:r>
              <a:rPr lang="es-ES_tradnl" dirty="0" err="1" smtClean="0"/>
              <a:t>paraphrasis</a:t>
            </a:r>
            <a:r>
              <a:rPr lang="es-ES_tradnl" dirty="0" smtClean="0"/>
              <a:t> </a:t>
            </a:r>
            <a:r>
              <a:rPr lang="es-ES_tradnl" dirty="0" err="1" smtClean="0"/>
              <a:t>clearly</a:t>
            </a:r>
            <a:r>
              <a:rPr lang="es-ES_tradnl" dirty="0" smtClean="0"/>
              <a:t> </a:t>
            </a:r>
            <a:r>
              <a:rPr lang="es-ES_tradnl" dirty="0" err="1" smtClean="0"/>
              <a:t>corresponds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another</a:t>
            </a:r>
            <a:r>
              <a:rPr lang="es-ES_tradnl" dirty="0" smtClean="0"/>
              <a:t> </a:t>
            </a:r>
            <a:r>
              <a:rPr lang="es-ES_tradnl" dirty="0" err="1" smtClean="0"/>
              <a:t>author</a:t>
            </a:r>
            <a:endParaRPr lang="es-ES_tradnl" dirty="0" smtClean="0"/>
          </a:p>
          <a:p>
            <a:pPr lvl="1"/>
            <a:endParaRPr lang="es-ES_tradn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905-2F3F-45F4-9693-F512E6CC5F7F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4D95-7A32-44BC-9F5A-63C917779EE1}" type="slidenum">
              <a:rPr lang="es-ES_tradnl" smtClean="0"/>
              <a:pPr/>
              <a:t>62</a:t>
            </a:fld>
            <a:endParaRPr lang="es-ES_tradnl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avoid</a:t>
            </a:r>
            <a:r>
              <a:rPr lang="es-ES_tradnl" dirty="0" smtClean="0"/>
              <a:t> </a:t>
            </a:r>
            <a:r>
              <a:rPr lang="es-ES_tradnl" dirty="0" err="1" smtClean="0"/>
              <a:t>plagiarism</a:t>
            </a:r>
            <a:r>
              <a:rPr lang="es-ES_tradnl" dirty="0" smtClean="0"/>
              <a:t>?</a:t>
            </a:r>
            <a:endParaRPr lang="es-ES_tradnl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r>
              <a:rPr lang="es-ES_tradnl" dirty="0" err="1" smtClean="0"/>
              <a:t>Easy</a:t>
            </a:r>
            <a:r>
              <a:rPr lang="es-ES_tradnl" dirty="0" smtClean="0"/>
              <a:t>! </a:t>
            </a:r>
            <a:r>
              <a:rPr lang="es-ES_tradnl" dirty="0" err="1" smtClean="0"/>
              <a:t>Just</a:t>
            </a:r>
            <a:r>
              <a:rPr lang="es-ES_tradnl" dirty="0" smtClean="0"/>
              <a:t> </a:t>
            </a:r>
            <a:r>
              <a:rPr lang="es-ES_tradnl" dirty="0" err="1" smtClean="0"/>
              <a:t>acknowledge</a:t>
            </a:r>
            <a:r>
              <a:rPr lang="es-ES_tradnl" dirty="0" smtClean="0"/>
              <a:t> </a:t>
            </a:r>
            <a:r>
              <a:rPr lang="es-ES_tradnl" dirty="0" err="1" smtClean="0"/>
              <a:t>authorship</a:t>
            </a:r>
            <a:r>
              <a:rPr lang="es-ES_tradnl" dirty="0" smtClean="0"/>
              <a:t>!</a:t>
            </a:r>
          </a:p>
          <a:p>
            <a:endParaRPr lang="es-ES_tradnl" altLang="ja-JP" dirty="0" smtClean="0"/>
          </a:p>
          <a:p>
            <a:r>
              <a:rPr lang="es-ES_tradnl" altLang="ja-JP" dirty="0" err="1" smtClean="0"/>
              <a:t>The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key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honesty</a:t>
            </a:r>
            <a:r>
              <a:rPr lang="es-ES_tradnl" altLang="ja-JP" dirty="0" smtClean="0"/>
              <a:t>.</a:t>
            </a:r>
          </a:p>
          <a:p>
            <a:pPr lvl="1"/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person</a:t>
            </a:r>
            <a:r>
              <a:rPr lang="es-ES_tradnl" dirty="0" smtClean="0"/>
              <a:t> </a:t>
            </a:r>
            <a:r>
              <a:rPr lang="es-ES_tradnl" dirty="0" err="1" smtClean="0"/>
              <a:t>who</a:t>
            </a:r>
            <a:r>
              <a:rPr lang="es-ES_tradnl" dirty="0" smtClean="0"/>
              <a:t> </a:t>
            </a:r>
            <a:r>
              <a:rPr lang="es-ES_tradnl" dirty="0" err="1" smtClean="0"/>
              <a:t>reads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work</a:t>
            </a:r>
            <a:r>
              <a:rPr lang="es-ES_tradnl" dirty="0" smtClean="0"/>
              <a:t> </a:t>
            </a:r>
            <a:r>
              <a:rPr lang="es-ES_tradnl" dirty="0" err="1" smtClean="0"/>
              <a:t>must</a:t>
            </a:r>
            <a:r>
              <a:rPr lang="es-ES_tradnl" dirty="0" smtClean="0"/>
              <a:t> </a:t>
            </a:r>
            <a:r>
              <a:rPr lang="es-ES_tradnl" dirty="0" err="1" smtClean="0"/>
              <a:t>be</a:t>
            </a:r>
            <a:r>
              <a:rPr lang="es-ES_tradnl" dirty="0" smtClean="0"/>
              <a:t> </a:t>
            </a:r>
            <a:r>
              <a:rPr lang="es-ES_tradnl" dirty="0" err="1" smtClean="0"/>
              <a:t>able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clearly</a:t>
            </a:r>
            <a:r>
              <a:rPr lang="es-ES_tradnl" dirty="0" smtClean="0"/>
              <a:t> and </a:t>
            </a:r>
            <a:r>
              <a:rPr lang="es-ES_tradnl" dirty="0" err="1" smtClean="0"/>
              <a:t>unambiguously</a:t>
            </a:r>
            <a:r>
              <a:rPr lang="es-ES_tradnl" dirty="0" smtClean="0"/>
              <a:t> </a:t>
            </a:r>
            <a:r>
              <a:rPr lang="es-ES_tradnl" dirty="0" err="1" smtClean="0"/>
              <a:t>differentiate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contribution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other</a:t>
            </a:r>
            <a:r>
              <a:rPr lang="es-ES_tradnl" dirty="0" smtClean="0"/>
              <a:t> </a:t>
            </a:r>
            <a:r>
              <a:rPr lang="es-ES_tradnl" dirty="0" err="1" smtClean="0"/>
              <a:t>people</a:t>
            </a:r>
            <a:r>
              <a:rPr lang="es-ES_tradnl" dirty="0" smtClean="0"/>
              <a:t> </a:t>
            </a:r>
            <a:r>
              <a:rPr lang="es-ES_tradnl" dirty="0" err="1" smtClean="0"/>
              <a:t>contributions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327A-6E4C-4E6E-8CE2-C894864F2759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9256-E84F-440F-8FDA-89DE7812A122}" type="slidenum">
              <a:rPr lang="es-ES_tradnl" smtClean="0"/>
              <a:pPr/>
              <a:t>63</a:t>
            </a:fld>
            <a:endParaRPr lang="es-ES_tradnl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Correct</a:t>
            </a:r>
            <a:r>
              <a:rPr lang="es-ES_tradnl" dirty="0" smtClean="0"/>
              <a:t> </a:t>
            </a:r>
            <a:r>
              <a:rPr lang="es-ES_tradnl" dirty="0" err="1" smtClean="0"/>
              <a:t>ascription</a:t>
            </a:r>
            <a:endParaRPr lang="es-ES_tradnl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err="1" smtClean="0"/>
              <a:t>Acceptable</a:t>
            </a:r>
            <a:r>
              <a:rPr lang="es-ES_tradnl" dirty="0" smtClean="0"/>
              <a:t> </a:t>
            </a:r>
            <a:r>
              <a:rPr lang="es-ES_tradnl" dirty="0" err="1" smtClean="0"/>
              <a:t>usage</a:t>
            </a:r>
            <a:r>
              <a:rPr lang="es-ES_tradnl" dirty="0" smtClean="0"/>
              <a:t> </a:t>
            </a:r>
            <a:r>
              <a:rPr lang="es-ES_tradnl" b="1" dirty="0" smtClean="0"/>
              <a:t>AFTER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sufficiently</a:t>
            </a:r>
            <a:r>
              <a:rPr lang="es-ES_tradnl" dirty="0" smtClean="0"/>
              <a:t> </a:t>
            </a:r>
            <a:r>
              <a:rPr lang="es-ES_tradnl" dirty="0" err="1" smtClean="0"/>
              <a:t>proved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are </a:t>
            </a:r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 smtClean="0"/>
              <a:t>expert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field</a:t>
            </a:r>
            <a:endParaRPr lang="es-ES_tradnl" dirty="0" smtClean="0"/>
          </a:p>
          <a:p>
            <a:pPr lvl="1"/>
            <a:r>
              <a:rPr lang="es-ES_tradnl" dirty="0" err="1" smtClean="0"/>
              <a:t>Summarizing</a:t>
            </a:r>
            <a:r>
              <a:rPr lang="es-ES_tradnl" dirty="0" smtClean="0"/>
              <a:t>.</a:t>
            </a:r>
          </a:p>
          <a:p>
            <a:pPr lvl="1"/>
            <a:r>
              <a:rPr lang="es-ES_tradnl" dirty="0" err="1" smtClean="0"/>
              <a:t>Providing</a:t>
            </a:r>
            <a:r>
              <a:rPr lang="es-ES_tradnl" dirty="0" smtClean="0"/>
              <a:t> extra </a:t>
            </a:r>
            <a:r>
              <a:rPr lang="es-ES_tradnl" dirty="0" err="1" smtClean="0"/>
              <a:t>information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indirect</a:t>
            </a:r>
            <a:r>
              <a:rPr lang="es-ES_tradnl" dirty="0" smtClean="0"/>
              <a:t> </a:t>
            </a:r>
            <a:r>
              <a:rPr lang="es-ES_tradnl" dirty="0" err="1" smtClean="0"/>
              <a:t>citations</a:t>
            </a:r>
            <a:endParaRPr lang="es-ES_tradnl" dirty="0" smtClean="0"/>
          </a:p>
          <a:p>
            <a:pPr lvl="2"/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may</a:t>
            </a:r>
            <a:r>
              <a:rPr lang="es-ES_tradnl" dirty="0" smtClean="0"/>
              <a:t> </a:t>
            </a:r>
            <a:r>
              <a:rPr lang="es-ES_tradnl" dirty="0" err="1" smtClean="0"/>
              <a:t>skip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intermediate</a:t>
            </a:r>
            <a:r>
              <a:rPr lang="es-ES_tradnl" dirty="0" smtClean="0"/>
              <a:t> </a:t>
            </a:r>
            <a:r>
              <a:rPr lang="es-ES_tradnl" dirty="0" err="1" smtClean="0"/>
              <a:t>reference</a:t>
            </a:r>
            <a:endParaRPr lang="es-ES_tradnl" dirty="0" smtClean="0"/>
          </a:p>
          <a:p>
            <a:pPr lvl="2"/>
            <a:endParaRPr lang="es-ES_tradnl" dirty="0" smtClean="0"/>
          </a:p>
          <a:p>
            <a:r>
              <a:rPr lang="es-ES_tradnl" dirty="0" smtClean="0"/>
              <a:t>In </a:t>
            </a:r>
            <a:r>
              <a:rPr lang="es-ES_tradnl" dirty="0" err="1" smtClean="0"/>
              <a:t>both</a:t>
            </a:r>
            <a:r>
              <a:rPr lang="es-ES_tradnl" dirty="0" smtClean="0"/>
              <a:t> cases, </a:t>
            </a:r>
            <a:r>
              <a:rPr lang="es-ES_tradnl" dirty="0" err="1" smtClean="0"/>
              <a:t>y</a:t>
            </a:r>
            <a:r>
              <a:rPr lang="es-ES_tradnl" dirty="0" err="1" smtClean="0"/>
              <a:t>ou</a:t>
            </a:r>
            <a:r>
              <a:rPr lang="es-ES_tradnl" dirty="0" smtClean="0"/>
              <a:t> </a:t>
            </a:r>
            <a:r>
              <a:rPr lang="es-ES_tradnl" dirty="0" err="1" smtClean="0"/>
              <a:t>still</a:t>
            </a:r>
            <a:r>
              <a:rPr lang="es-ES_tradnl" dirty="0" smtClean="0"/>
              <a:t> are </a:t>
            </a:r>
            <a:r>
              <a:rPr lang="es-ES_tradnl" dirty="0" err="1" smtClean="0"/>
              <a:t>better</a:t>
            </a:r>
            <a:r>
              <a:rPr lang="es-ES_tradnl" dirty="0" smtClean="0"/>
              <a:t> off </a:t>
            </a:r>
            <a:r>
              <a:rPr lang="es-ES_tradnl" dirty="0" err="1" smtClean="0"/>
              <a:t>providing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reference</a:t>
            </a:r>
            <a:endParaRPr lang="es-ES_tradnl" dirty="0" smtClean="0"/>
          </a:p>
          <a:p>
            <a:pPr lvl="2"/>
            <a:r>
              <a:rPr lang="es-ES_tradnl" dirty="0" smtClean="0"/>
              <a:t>…and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includes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intermediate</a:t>
            </a:r>
            <a:r>
              <a:rPr lang="es-ES_tradnl" dirty="0" smtClean="0"/>
              <a:t> </a:t>
            </a:r>
            <a:r>
              <a:rPr lang="es-ES_tradnl" dirty="0" err="1" smtClean="0"/>
              <a:t>reference</a:t>
            </a:r>
            <a:endParaRPr lang="es-ES_tradn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98D0-AC00-4235-90A1-034E2DCAEC66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4522-C968-4897-943E-A4AA9096ACD9}" type="slidenum">
              <a:rPr lang="es-ES_tradnl" smtClean="0"/>
              <a:pPr/>
              <a:t>64</a:t>
            </a:fld>
            <a:endParaRPr lang="es-ES_tradnl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Correct</a:t>
            </a:r>
            <a:r>
              <a:rPr lang="es-ES_tradnl" dirty="0" smtClean="0"/>
              <a:t> </a:t>
            </a:r>
            <a:r>
              <a:rPr lang="es-ES_tradnl" dirty="0" err="1" smtClean="0"/>
              <a:t>ascription</a:t>
            </a:r>
            <a:endParaRPr lang="es-ES_tradnl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Proveer informaci</a:t>
            </a:r>
            <a:r>
              <a:rPr lang="es-ES_tradnl" altLang="ja-JP" dirty="0" smtClean="0"/>
              <a:t>ón extra sobre trabajo anterior para discutir puntos individuales</a:t>
            </a:r>
          </a:p>
          <a:p>
            <a:pPr lvl="1"/>
            <a:r>
              <a:rPr lang="es-ES_tradnl" dirty="0" err="1" smtClean="0"/>
              <a:t>Smalley</a:t>
            </a:r>
            <a:r>
              <a:rPr lang="es-ES_tradnl" dirty="0" smtClean="0"/>
              <a:t> [Smalley98] cita la afirmaci</a:t>
            </a:r>
            <a:r>
              <a:rPr lang="es-ES_tradnl" altLang="ja-JP" dirty="0" smtClean="0"/>
              <a:t>ón de</a:t>
            </a:r>
            <a:r>
              <a:rPr lang="es-ES_tradnl" dirty="0" smtClean="0"/>
              <a:t> </a:t>
            </a:r>
            <a:r>
              <a:rPr lang="es-ES_tradnl" dirty="0" err="1" smtClean="0"/>
              <a:t>Crouch</a:t>
            </a:r>
            <a:r>
              <a:rPr lang="es-ES_tradnl" dirty="0" smtClean="0"/>
              <a:t> [Crouch93] de que al </a:t>
            </a:r>
            <a:r>
              <a:rPr lang="es-ES_tradnl" dirty="0" err="1" smtClean="0"/>
              <a:t>parsear</a:t>
            </a:r>
            <a:r>
              <a:rPr lang="es-ES_tradnl" dirty="0" smtClean="0"/>
              <a:t> frases centro-contenidas, esto debe hacerse mediante el uso de aut</a:t>
            </a:r>
            <a:r>
              <a:rPr lang="es-ES_tradnl" altLang="ja-JP" dirty="0" smtClean="0"/>
              <a:t>ómatas de estados finitos con un número limitado de transiciones, por tanto modelando la capacidad limitada de la memoria de corto término.</a:t>
            </a:r>
          </a:p>
          <a:p>
            <a:pPr lvl="1"/>
            <a:r>
              <a:rPr lang="es-ES_tradnl" altLang="ja-JP" dirty="0" smtClean="0"/>
              <a:t>Es necesario incluir ambos trabajos </a:t>
            </a:r>
            <a:r>
              <a:rPr lang="es-ES_tradnl" dirty="0" smtClean="0"/>
              <a:t>[Smalley98] y [Crouch93]  en las referencias, este </a:t>
            </a:r>
            <a:r>
              <a:rPr lang="es-ES_tradnl" altLang="ja-JP" dirty="0" smtClean="0"/>
              <a:t>último indicado con la fórmula “citado en </a:t>
            </a:r>
            <a:r>
              <a:rPr lang="es-ES_tradnl" dirty="0" smtClean="0"/>
              <a:t>[Smalley98]”</a:t>
            </a:r>
            <a:endParaRPr lang="es-ES_tradn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CE47-F5DC-4E35-9AD7-D5BAEA22F715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54EB-85C8-449F-9F02-3A755F3100FB}" type="slidenum">
              <a:rPr lang="es-ES_tradnl" smtClean="0"/>
              <a:pPr/>
              <a:t>65</a:t>
            </a:fld>
            <a:endParaRPr lang="es-ES_tradnl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Secondary</a:t>
            </a:r>
            <a:r>
              <a:rPr lang="es-ES_tradnl" dirty="0" smtClean="0"/>
              <a:t> </a:t>
            </a:r>
            <a:r>
              <a:rPr lang="es-ES_tradnl" dirty="0" err="1" smtClean="0"/>
              <a:t>sources</a:t>
            </a:r>
            <a:r>
              <a:rPr lang="es-ES_tradnl" dirty="0" smtClean="0"/>
              <a:t> and </a:t>
            </a:r>
            <a:r>
              <a:rPr lang="es-ES_tradnl" dirty="0" err="1" smtClean="0"/>
              <a:t>i</a:t>
            </a:r>
            <a:r>
              <a:rPr lang="es-ES_tradnl" dirty="0" err="1" smtClean="0"/>
              <a:t>ndirect</a:t>
            </a:r>
            <a:r>
              <a:rPr lang="es-ES_tradnl" dirty="0" smtClean="0"/>
              <a:t> </a:t>
            </a:r>
            <a:r>
              <a:rPr lang="es-ES_tradnl" dirty="0" err="1" smtClean="0"/>
              <a:t>citation</a:t>
            </a:r>
            <a:endParaRPr lang="es-ES_tradnl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Access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secondary</a:t>
            </a:r>
            <a:r>
              <a:rPr lang="es-ES_tradnl" dirty="0" smtClean="0"/>
              <a:t> </a:t>
            </a:r>
            <a:r>
              <a:rPr lang="es-ES_tradnl" dirty="0" err="1" smtClean="0"/>
              <a:t>sources</a:t>
            </a:r>
            <a:r>
              <a:rPr lang="es-ES_tradnl" dirty="0" smtClean="0"/>
              <a:t> </a:t>
            </a:r>
            <a:r>
              <a:rPr lang="es-ES_tradnl" dirty="0" err="1" smtClean="0"/>
              <a:t>must</a:t>
            </a:r>
            <a:r>
              <a:rPr lang="es-ES_tradnl" dirty="0" smtClean="0"/>
              <a:t> </a:t>
            </a:r>
            <a:r>
              <a:rPr lang="es-ES_tradnl" dirty="0" err="1" smtClean="0"/>
              <a:t>be</a:t>
            </a:r>
            <a:r>
              <a:rPr lang="es-ES_tradnl" dirty="0" smtClean="0"/>
              <a:t> </a:t>
            </a:r>
            <a:r>
              <a:rPr lang="es-ES_tradnl" dirty="0" err="1" smtClean="0"/>
              <a:t>acknowledged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same</a:t>
            </a:r>
            <a:r>
              <a:rPr lang="es-ES_tradnl" dirty="0" smtClean="0"/>
              <a:t> </a:t>
            </a:r>
            <a:r>
              <a:rPr lang="es-ES_tradnl" dirty="0" err="1" smtClean="0"/>
              <a:t>zeal</a:t>
            </a:r>
            <a:r>
              <a:rPr lang="es-ES_tradnl" dirty="0" smtClean="0"/>
              <a:t> as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primary</a:t>
            </a:r>
            <a:r>
              <a:rPr lang="es-ES_tradnl" dirty="0" smtClean="0"/>
              <a:t> </a:t>
            </a:r>
            <a:r>
              <a:rPr lang="es-ES_tradnl" dirty="0" err="1" smtClean="0"/>
              <a:t>source</a:t>
            </a:r>
            <a:endParaRPr lang="es-ES_tradnl" dirty="0" smtClean="0"/>
          </a:p>
          <a:p>
            <a:pPr lvl="1"/>
            <a:r>
              <a:rPr lang="es-ES_tradnl" dirty="0" smtClean="0"/>
              <a:t>A </a:t>
            </a:r>
            <a:r>
              <a:rPr lang="es-ES_tradnl" dirty="0" err="1" smtClean="0"/>
              <a:t>common</a:t>
            </a:r>
            <a:r>
              <a:rPr lang="es-ES_tradnl" dirty="0" smtClean="0"/>
              <a:t> use </a:t>
            </a:r>
            <a:r>
              <a:rPr lang="es-ES_tradnl" dirty="0" err="1" smtClean="0"/>
              <a:t>is</a:t>
            </a:r>
            <a:r>
              <a:rPr lang="es-ES_tradnl" dirty="0" smtClean="0"/>
              <a:t> “[</a:t>
            </a:r>
            <a:r>
              <a:rPr lang="es-ES_tradnl" dirty="0" err="1" smtClean="0"/>
              <a:t>primary</a:t>
            </a:r>
            <a:r>
              <a:rPr lang="es-ES_tradnl" dirty="0" smtClean="0"/>
              <a:t> </a:t>
            </a:r>
            <a:r>
              <a:rPr lang="es-ES_tradnl" dirty="0" err="1" smtClean="0"/>
              <a:t>source</a:t>
            </a:r>
            <a:r>
              <a:rPr lang="es-ES_tradnl" dirty="0" smtClean="0"/>
              <a:t>] </a:t>
            </a:r>
            <a:r>
              <a:rPr lang="es-ES_tradnl" dirty="0" err="1" smtClean="0"/>
              <a:t>cited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[</a:t>
            </a:r>
            <a:r>
              <a:rPr lang="es-ES_tradnl" dirty="0" err="1" smtClean="0"/>
              <a:t>secondary</a:t>
            </a:r>
            <a:r>
              <a:rPr lang="es-ES_tradnl" dirty="0" smtClean="0"/>
              <a:t> </a:t>
            </a:r>
            <a:r>
              <a:rPr lang="es-ES_tradnl" dirty="0" err="1" smtClean="0"/>
              <a:t>source</a:t>
            </a:r>
            <a:r>
              <a:rPr lang="es-ES_tradnl" dirty="0" smtClean="0"/>
              <a:t>]…”</a:t>
            </a:r>
          </a:p>
          <a:p>
            <a:pPr lvl="1"/>
            <a:endParaRPr lang="es-ES_tradnl" dirty="0" smtClean="0"/>
          </a:p>
          <a:p>
            <a:r>
              <a:rPr lang="es-ES_tradnl" dirty="0" err="1" smtClean="0"/>
              <a:t>Indirect</a:t>
            </a:r>
            <a:r>
              <a:rPr lang="es-ES_tradnl" dirty="0" smtClean="0"/>
              <a:t> </a:t>
            </a:r>
            <a:r>
              <a:rPr lang="es-ES_tradnl" dirty="0" err="1" smtClean="0"/>
              <a:t>citation</a:t>
            </a:r>
            <a:r>
              <a:rPr lang="es-ES_tradnl" dirty="0" smtClean="0"/>
              <a:t> </a:t>
            </a:r>
            <a:r>
              <a:rPr lang="es-ES_tradnl" dirty="0" err="1" smtClean="0"/>
              <a:t>should</a:t>
            </a:r>
            <a:r>
              <a:rPr lang="es-ES_tradnl" dirty="0" smtClean="0"/>
              <a:t> </a:t>
            </a:r>
            <a:r>
              <a:rPr lang="es-ES_tradnl" dirty="0" err="1" smtClean="0"/>
              <a:t>be</a:t>
            </a:r>
            <a:r>
              <a:rPr lang="es-ES_tradnl" dirty="0" smtClean="0"/>
              <a:t> </a:t>
            </a:r>
            <a:r>
              <a:rPr lang="es-ES_tradnl" dirty="0" err="1" smtClean="0"/>
              <a:t>discouraged</a:t>
            </a:r>
            <a:r>
              <a:rPr lang="es-ES_tradnl" dirty="0" smtClean="0"/>
              <a:t> in </a:t>
            </a:r>
            <a:r>
              <a:rPr lang="es-ES_tradnl" dirty="0" err="1" smtClean="0"/>
              <a:t>scientific</a:t>
            </a:r>
            <a:r>
              <a:rPr lang="es-ES_tradnl" dirty="0" smtClean="0"/>
              <a:t> </a:t>
            </a:r>
            <a:r>
              <a:rPr lang="es-ES_tradnl" dirty="0" err="1" smtClean="0"/>
              <a:t>writing</a:t>
            </a:r>
            <a:r>
              <a:rPr lang="es-ES_tradnl" dirty="0" smtClean="0"/>
              <a:t> </a:t>
            </a:r>
            <a:r>
              <a:rPr lang="es-ES_tradnl" dirty="0" err="1" smtClean="0"/>
              <a:t>whenever</a:t>
            </a:r>
            <a:r>
              <a:rPr lang="es-ES_tradnl" dirty="0" smtClean="0"/>
              <a:t> </a:t>
            </a:r>
            <a:r>
              <a:rPr lang="es-ES_tradnl" dirty="0" err="1" smtClean="0"/>
              <a:t>possible</a:t>
            </a:r>
            <a:endParaRPr lang="es-ES_tradnl" dirty="0" smtClean="0"/>
          </a:p>
          <a:p>
            <a:pPr lvl="1"/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ought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read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original </a:t>
            </a:r>
            <a:r>
              <a:rPr lang="es-ES_tradnl" dirty="0" err="1" smtClean="0"/>
              <a:t>document</a:t>
            </a:r>
            <a:endParaRPr lang="es-ES_tradnl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C27-97D4-4BC1-A003-A6019EB752D5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40-520F-4AFB-B483-EDBAB4DC1CB2}" type="slidenum">
              <a:rPr lang="es-ES_tradnl" smtClean="0"/>
              <a:pPr/>
              <a:t>66</a:t>
            </a:fld>
            <a:endParaRPr lang="es-ES_tradnl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Data </a:t>
            </a:r>
            <a:r>
              <a:rPr lang="es-ES_tradnl" dirty="0" err="1" smtClean="0"/>
              <a:t>fraud</a:t>
            </a:r>
            <a:endParaRPr lang="es-ES_tradnl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Data </a:t>
            </a:r>
            <a:r>
              <a:rPr lang="es-ES_tradnl" dirty="0" err="1" smtClean="0"/>
              <a:t>fraud</a:t>
            </a:r>
            <a:r>
              <a:rPr lang="es-ES_tradnl" dirty="0" smtClean="0"/>
              <a:t> </a:t>
            </a:r>
            <a:r>
              <a:rPr lang="es-ES_tradnl" dirty="0" err="1" smtClean="0"/>
              <a:t>includes</a:t>
            </a:r>
            <a:r>
              <a:rPr lang="es-ES_tradnl" dirty="0" smtClean="0"/>
              <a:t> </a:t>
            </a:r>
            <a:r>
              <a:rPr lang="es-ES_tradnl" dirty="0" err="1" smtClean="0"/>
              <a:t>manipulation</a:t>
            </a:r>
            <a:r>
              <a:rPr lang="es-ES_tradnl" dirty="0" smtClean="0"/>
              <a:t>, </a:t>
            </a:r>
            <a:r>
              <a:rPr lang="es-ES_tradnl" dirty="0" err="1" smtClean="0"/>
              <a:t>fabrication</a:t>
            </a:r>
            <a:r>
              <a:rPr lang="es-ES_tradnl" dirty="0" smtClean="0"/>
              <a:t> of data and </a:t>
            </a:r>
            <a:r>
              <a:rPr lang="es-ES_tradnl" dirty="0" err="1" smtClean="0"/>
              <a:t>subjectively</a:t>
            </a:r>
            <a:r>
              <a:rPr lang="es-ES_tradnl" dirty="0" smtClean="0"/>
              <a:t> </a:t>
            </a:r>
            <a:r>
              <a:rPr lang="es-ES_tradnl" dirty="0" err="1" smtClean="0"/>
              <a:t>excluding</a:t>
            </a:r>
            <a:r>
              <a:rPr lang="es-ES_tradnl" dirty="0" smtClean="0"/>
              <a:t> </a:t>
            </a:r>
            <a:r>
              <a:rPr lang="es-ES_tradnl" dirty="0" err="1" smtClean="0"/>
              <a:t>inconvenient</a:t>
            </a:r>
            <a:r>
              <a:rPr lang="es-ES_tradnl" dirty="0" smtClean="0"/>
              <a:t> data.</a:t>
            </a:r>
          </a:p>
          <a:p>
            <a:endParaRPr lang="es-ES_tradnl" altLang="ja-JP" dirty="0" smtClean="0"/>
          </a:p>
          <a:p>
            <a:r>
              <a:rPr lang="es-ES_tradnl" altLang="ja-JP" dirty="0" err="1" smtClean="0"/>
              <a:t>It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also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refers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to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including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observations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which</a:t>
            </a:r>
            <a:r>
              <a:rPr lang="es-ES_tradnl" altLang="ja-JP" dirty="0" smtClean="0"/>
              <a:t> are </a:t>
            </a:r>
            <a:r>
              <a:rPr lang="es-ES_tradnl" altLang="ja-JP" dirty="0" err="1" smtClean="0"/>
              <a:t>not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directly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derived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from</a:t>
            </a:r>
            <a:r>
              <a:rPr lang="es-ES_tradnl" altLang="ja-JP" dirty="0" smtClean="0"/>
              <a:t> experimental records.</a:t>
            </a:r>
          </a:p>
          <a:p>
            <a:endParaRPr lang="es-ES_tradnl" altLang="ja-JP" dirty="0" smtClean="0"/>
          </a:p>
          <a:p>
            <a:r>
              <a:rPr lang="es-ES_tradnl" altLang="ja-JP" dirty="0" err="1" smtClean="0"/>
              <a:t>It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dishonest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to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adjust</a:t>
            </a:r>
            <a:r>
              <a:rPr lang="es-ES_tradnl" altLang="ja-JP" dirty="0" smtClean="0"/>
              <a:t> data </a:t>
            </a:r>
            <a:r>
              <a:rPr lang="es-ES_tradnl" altLang="ja-JP" dirty="0" err="1" smtClean="0"/>
              <a:t>to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fit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self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interests</a:t>
            </a:r>
            <a:r>
              <a:rPr lang="es-ES_tradnl" altLang="ja-JP" dirty="0" smtClean="0"/>
              <a:t>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9C22-772F-498A-ABD7-3AF6E4A9F9E6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48DF-E666-4228-A023-3DBB06F11FDC}" type="slidenum">
              <a:rPr lang="es-ES_tradnl" smtClean="0"/>
              <a:pPr/>
              <a:t>67</a:t>
            </a:fld>
            <a:endParaRPr lang="es-ES_tradnl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abstracts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032-C268-4171-BD99-A87D935CCBCF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68</a:t>
            </a:fld>
            <a:endParaRPr lang="es-E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Writing Abstracts</a:t>
            </a:r>
            <a:endParaRPr 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There</a:t>
            </a:r>
            <a:r>
              <a:rPr lang="es-ES_tradnl" dirty="0" smtClean="0"/>
              <a:t> </a:t>
            </a:r>
            <a:r>
              <a:rPr lang="es-ES_tradnl" dirty="0" err="1" smtClean="0"/>
              <a:t>exist</a:t>
            </a:r>
            <a:r>
              <a:rPr lang="es-ES_tradnl" dirty="0" smtClean="0"/>
              <a:t> 3 </a:t>
            </a:r>
            <a:r>
              <a:rPr lang="es-ES_tradnl" dirty="0" err="1" smtClean="0"/>
              <a:t>major</a:t>
            </a:r>
            <a:r>
              <a:rPr lang="es-ES_tradnl" dirty="0" smtClean="0"/>
              <a:t> </a:t>
            </a:r>
            <a:r>
              <a:rPr lang="es-ES_tradnl" dirty="0" err="1" smtClean="0"/>
              <a:t>types</a:t>
            </a:r>
            <a:r>
              <a:rPr lang="es-ES_tradnl" dirty="0" smtClean="0"/>
              <a:t> of </a:t>
            </a:r>
            <a:r>
              <a:rPr lang="es-ES_tradnl" dirty="0" err="1" smtClean="0"/>
              <a:t>abstracts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err="1" smtClean="0"/>
              <a:t>Descriptive</a:t>
            </a:r>
            <a:endParaRPr lang="es-ES_tradnl" dirty="0" smtClean="0"/>
          </a:p>
          <a:p>
            <a:pPr lvl="1"/>
            <a:r>
              <a:rPr lang="es-ES_tradnl" dirty="0" err="1" smtClean="0"/>
              <a:t>Informative</a:t>
            </a:r>
            <a:endParaRPr lang="es-ES_tradnl" dirty="0" smtClean="0"/>
          </a:p>
          <a:p>
            <a:pPr lvl="1"/>
            <a:r>
              <a:rPr lang="es-ES_tradnl" dirty="0" err="1" smtClean="0"/>
              <a:t>Critical</a:t>
            </a:r>
            <a:endParaRPr lang="es-ES_tradnl" dirty="0" smtClean="0"/>
          </a:p>
          <a:p>
            <a:pPr lvl="1"/>
            <a:endParaRPr lang="es-ES_tradnl" dirty="0" smtClean="0"/>
          </a:p>
          <a:p>
            <a:r>
              <a:rPr lang="es-ES_tradnl" dirty="0" smtClean="0"/>
              <a:t>A </a:t>
            </a:r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type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so </a:t>
            </a:r>
            <a:r>
              <a:rPr lang="es-ES_tradnl" dirty="0" err="1" smtClean="0"/>
              <a:t>called</a:t>
            </a:r>
            <a:r>
              <a:rPr lang="es-ES_tradnl" dirty="0" smtClean="0"/>
              <a:t> </a:t>
            </a:r>
            <a:r>
              <a:rPr lang="es-ES_tradnl" i="1" dirty="0" smtClean="0"/>
              <a:t>extended </a:t>
            </a:r>
            <a:r>
              <a:rPr lang="es-ES_tradnl" i="1" dirty="0" err="1" smtClean="0"/>
              <a:t>abstracts</a:t>
            </a:r>
            <a:r>
              <a:rPr lang="es-ES_tradnl" dirty="0" smtClean="0"/>
              <a:t>; a </a:t>
            </a:r>
            <a:r>
              <a:rPr lang="es-ES_tradnl" dirty="0" err="1" smtClean="0"/>
              <a:t>longer</a:t>
            </a:r>
            <a:r>
              <a:rPr lang="es-ES_tradnl" dirty="0" smtClean="0"/>
              <a:t> </a:t>
            </a:r>
            <a:r>
              <a:rPr lang="es-ES_tradnl" dirty="0" err="1" smtClean="0"/>
              <a:t>than</a:t>
            </a:r>
            <a:r>
              <a:rPr lang="es-ES_tradnl" dirty="0" smtClean="0"/>
              <a:t> normal </a:t>
            </a:r>
            <a:r>
              <a:rPr lang="es-ES_tradnl" dirty="0" err="1" smtClean="0"/>
              <a:t>informative</a:t>
            </a:r>
            <a:r>
              <a:rPr lang="es-ES_tradnl" dirty="0" smtClean="0"/>
              <a:t> </a:t>
            </a:r>
            <a:r>
              <a:rPr lang="es-ES_tradnl" dirty="0" err="1" smtClean="0"/>
              <a:t>abstract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acts</a:t>
            </a:r>
            <a:r>
              <a:rPr lang="es-ES_tradnl" dirty="0" smtClean="0"/>
              <a:t> as a </a:t>
            </a:r>
            <a:r>
              <a:rPr lang="es-ES_tradnl" dirty="0" err="1" smtClean="0"/>
              <a:t>substitute</a:t>
            </a:r>
            <a:r>
              <a:rPr lang="es-ES_tradnl" dirty="0" smtClean="0"/>
              <a:t> of a full </a:t>
            </a:r>
            <a:r>
              <a:rPr lang="es-ES_tradnl" dirty="0" err="1" smtClean="0"/>
              <a:t>document</a:t>
            </a:r>
            <a:endParaRPr lang="es-ES_trad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DB8C-F21D-45E3-93E3-0C5E52D13EC1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Dr. Felipe Orihuela Espina</a:t>
            </a: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1172-ED31-F24C-BB34-09068C4F2BB6}" type="slidenum">
              <a:rPr lang="es-ES_tradnl" smtClean="0"/>
              <a:pPr/>
              <a:t>69</a:t>
            </a:fld>
            <a:endParaRPr lang="es-ES_trad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Writing</a:t>
            </a:r>
            <a:endParaRPr lang="es-ES_tradnl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Scientific</a:t>
            </a:r>
            <a:r>
              <a:rPr lang="es-ES_tradnl" dirty="0" smtClean="0"/>
              <a:t> </a:t>
            </a:r>
            <a:r>
              <a:rPr lang="es-ES_tradnl" dirty="0" err="1" smtClean="0"/>
              <a:t>writing</a:t>
            </a:r>
            <a:r>
              <a:rPr lang="es-ES_tradnl" dirty="0" smtClean="0"/>
              <a:t> </a:t>
            </a:r>
            <a:r>
              <a:rPr lang="es-ES_tradnl" dirty="0" err="1" smtClean="0"/>
              <a:t>should</a:t>
            </a:r>
            <a:r>
              <a:rPr lang="es-ES_tradnl" dirty="0" smtClean="0"/>
              <a:t> </a:t>
            </a:r>
            <a:r>
              <a:rPr lang="es-ES_tradnl" dirty="0" err="1" smtClean="0"/>
              <a:t>concern</a:t>
            </a:r>
            <a:r>
              <a:rPr lang="es-ES_tradnl" dirty="0" smtClean="0"/>
              <a:t> </a:t>
            </a:r>
            <a:r>
              <a:rPr lang="es-ES_tradnl" dirty="0" err="1" smtClean="0"/>
              <a:t>about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err="1" smtClean="0"/>
              <a:t>Spelling</a:t>
            </a:r>
            <a:r>
              <a:rPr lang="es-ES_tradnl" altLang="ja-JP" dirty="0" smtClean="0"/>
              <a:t> (lexical </a:t>
            </a:r>
            <a:r>
              <a:rPr lang="es-ES_tradnl" altLang="ja-JP" dirty="0" err="1" smtClean="0"/>
              <a:t>errors</a:t>
            </a:r>
            <a:r>
              <a:rPr lang="es-ES_tradnl" altLang="ja-JP" dirty="0" smtClean="0">
                <a:solidFill>
                  <a:srgbClr val="00B050"/>
                </a:solidFill>
              </a:rPr>
              <a:t>*</a:t>
            </a:r>
            <a:r>
              <a:rPr lang="es-ES_tradnl" altLang="ja-JP" dirty="0" smtClean="0"/>
              <a:t>), </a:t>
            </a:r>
            <a:r>
              <a:rPr lang="es-ES_tradnl" altLang="ja-JP" dirty="0" err="1" smtClean="0"/>
              <a:t>sintax</a:t>
            </a:r>
            <a:r>
              <a:rPr lang="es-ES_tradnl" altLang="ja-JP" dirty="0" smtClean="0"/>
              <a:t>, </a:t>
            </a:r>
            <a:r>
              <a:rPr lang="es-ES_tradnl" altLang="ja-JP" dirty="0" err="1" smtClean="0"/>
              <a:t>semantic</a:t>
            </a:r>
            <a:r>
              <a:rPr lang="es-ES_tradnl" altLang="ja-JP" dirty="0" smtClean="0"/>
              <a:t>, </a:t>
            </a:r>
            <a:r>
              <a:rPr lang="es-ES_tradnl" altLang="ja-JP" dirty="0" err="1" smtClean="0"/>
              <a:t>morphology</a:t>
            </a:r>
            <a:endParaRPr lang="es-ES_tradnl" altLang="ja-JP" dirty="0" smtClean="0"/>
          </a:p>
          <a:p>
            <a:pPr lvl="1"/>
            <a:r>
              <a:rPr lang="es-ES_tradnl" altLang="ja-JP" dirty="0" err="1" smtClean="0"/>
              <a:t>F</a:t>
            </a:r>
            <a:r>
              <a:rPr lang="es-ES_tradnl" altLang="ja-JP" dirty="0" err="1" smtClean="0"/>
              <a:t>irst-person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style</a:t>
            </a:r>
            <a:r>
              <a:rPr lang="es-ES_tradnl" altLang="ja-JP" dirty="0" smtClean="0"/>
              <a:t>, </a:t>
            </a:r>
            <a:r>
              <a:rPr lang="es-ES_tradnl" altLang="ja-JP" dirty="0" err="1" smtClean="0"/>
              <a:t>connotation</a:t>
            </a:r>
            <a:r>
              <a:rPr lang="es-ES_tradnl" altLang="ja-JP" dirty="0" smtClean="0"/>
              <a:t> of </a:t>
            </a:r>
            <a:r>
              <a:rPr lang="es-ES_tradnl" altLang="ja-JP" dirty="0" err="1" smtClean="0"/>
              <a:t>verbs</a:t>
            </a:r>
            <a:r>
              <a:rPr lang="es-ES_tradnl" altLang="ja-JP" dirty="0" smtClean="0"/>
              <a:t>, </a:t>
            </a:r>
            <a:r>
              <a:rPr lang="es-ES_tradnl" altLang="ja-JP" dirty="0" err="1" smtClean="0"/>
              <a:t>jargon</a:t>
            </a:r>
            <a:r>
              <a:rPr lang="es-ES_tradnl" altLang="ja-JP" dirty="0" smtClean="0"/>
              <a:t>, </a:t>
            </a:r>
            <a:r>
              <a:rPr lang="es-ES_tradnl" altLang="ja-JP" dirty="0" err="1" smtClean="0"/>
              <a:t>level</a:t>
            </a:r>
            <a:r>
              <a:rPr lang="es-ES_tradnl" altLang="ja-JP" dirty="0" smtClean="0"/>
              <a:t> of </a:t>
            </a:r>
            <a:r>
              <a:rPr lang="es-ES_tradnl" altLang="ja-JP" dirty="0" err="1" smtClean="0"/>
              <a:t>detail</a:t>
            </a:r>
            <a:endParaRPr lang="es-ES_tradnl" altLang="ja-JP" dirty="0" smtClean="0"/>
          </a:p>
          <a:p>
            <a:pPr lvl="1"/>
            <a:r>
              <a:rPr lang="es-ES_tradnl" altLang="ja-JP" dirty="0" smtClean="0"/>
              <a:t>Formal </a:t>
            </a:r>
            <a:r>
              <a:rPr lang="es-ES_tradnl" altLang="ja-JP" dirty="0" err="1" smtClean="0"/>
              <a:t>aspects</a:t>
            </a:r>
            <a:r>
              <a:rPr lang="es-ES_tradnl" altLang="ja-JP" dirty="0" smtClean="0"/>
              <a:t>; </a:t>
            </a:r>
            <a:r>
              <a:rPr lang="es-ES_tradnl" altLang="ja-JP" dirty="0" err="1" smtClean="0"/>
              <a:t>references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to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tables</a:t>
            </a:r>
            <a:r>
              <a:rPr lang="es-ES_tradnl" altLang="ja-JP" dirty="0" smtClean="0"/>
              <a:t> and figures, </a:t>
            </a:r>
            <a:r>
              <a:rPr lang="es-ES_tradnl" altLang="ja-JP" dirty="0" err="1" smtClean="0"/>
              <a:t>citations</a:t>
            </a:r>
            <a:r>
              <a:rPr lang="es-ES_tradnl" altLang="ja-JP" dirty="0" smtClean="0"/>
              <a:t>, </a:t>
            </a:r>
            <a:r>
              <a:rPr lang="es-ES_tradnl" altLang="ja-JP" dirty="0" err="1" smtClean="0"/>
              <a:t>etc</a:t>
            </a:r>
            <a:endParaRPr lang="es-ES_tradnl" altLang="ja-JP" dirty="0" smtClean="0"/>
          </a:p>
          <a:p>
            <a:pPr lvl="1"/>
            <a:r>
              <a:rPr lang="es-ES_tradnl" altLang="ja-JP" dirty="0" err="1" smtClean="0"/>
              <a:t>Uniformity</a:t>
            </a:r>
            <a:r>
              <a:rPr lang="es-ES_tradnl" altLang="ja-JP" dirty="0" smtClean="0"/>
              <a:t> in </a:t>
            </a:r>
            <a:r>
              <a:rPr lang="es-ES_tradnl" altLang="ja-JP" dirty="0" err="1" smtClean="0"/>
              <a:t>the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format</a:t>
            </a:r>
            <a:r>
              <a:rPr lang="es-ES_tradnl" altLang="ja-JP" dirty="0" smtClean="0"/>
              <a:t> of </a:t>
            </a:r>
            <a:r>
              <a:rPr lang="es-ES_tradnl" altLang="ja-JP" dirty="0" err="1" smtClean="0"/>
              <a:t>presentation</a:t>
            </a:r>
            <a:endParaRPr lang="es-ES_tradnl" altLang="ja-JP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58D6-C74E-4EDD-987B-9C555BE8D2C2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DF55-80D5-412B-93FD-2A22E47FD767}" type="slidenum">
              <a:rPr lang="es-ES_tradnl" smtClean="0"/>
              <a:pPr/>
              <a:t>7</a:t>
            </a:fld>
            <a:endParaRPr lang="es-ES_tradnl"/>
          </a:p>
        </p:txBody>
      </p:sp>
      <p:sp>
        <p:nvSpPr>
          <p:cNvPr id="12" name="11 CuadroTexto"/>
          <p:cNvSpPr txBox="1"/>
          <p:nvPr/>
        </p:nvSpPr>
        <p:spPr>
          <a:xfrm>
            <a:off x="467544" y="6021288"/>
            <a:ext cx="7852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00B050"/>
                </a:solidFill>
              </a:rPr>
              <a:t>*</a:t>
            </a:r>
            <a:r>
              <a:rPr lang="es-MX" dirty="0" smtClean="0"/>
              <a:t> Lexical </a:t>
            </a:r>
            <a:r>
              <a:rPr lang="es-MX" dirty="0" err="1" smtClean="0"/>
              <a:t>errors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more </a:t>
            </a:r>
            <a:r>
              <a:rPr lang="es-MX" dirty="0" err="1" smtClean="0"/>
              <a:t>than</a:t>
            </a:r>
            <a:r>
              <a:rPr lang="es-MX" dirty="0" smtClean="0"/>
              <a:t> </a:t>
            </a:r>
            <a:r>
              <a:rPr lang="es-MX" dirty="0" err="1" smtClean="0"/>
              <a:t>just</a:t>
            </a:r>
            <a:r>
              <a:rPr lang="es-MX" dirty="0" smtClean="0"/>
              <a:t> </a:t>
            </a:r>
            <a:r>
              <a:rPr lang="es-MX" dirty="0" err="1" smtClean="0"/>
              <a:t>spelling</a:t>
            </a:r>
            <a:r>
              <a:rPr lang="es-MX" dirty="0" smtClean="0"/>
              <a:t>;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also</a:t>
            </a:r>
            <a:r>
              <a:rPr lang="es-MX" dirty="0" smtClean="0"/>
              <a:t> </a:t>
            </a:r>
            <a:r>
              <a:rPr lang="es-MX" dirty="0" err="1" smtClean="0"/>
              <a:t>includes</a:t>
            </a:r>
            <a:r>
              <a:rPr lang="es-MX" dirty="0" smtClean="0"/>
              <a:t> </a:t>
            </a:r>
            <a:r>
              <a:rPr lang="es-MX" dirty="0" err="1" smtClean="0"/>
              <a:t>phonology</a:t>
            </a:r>
            <a:r>
              <a:rPr lang="es-MX" dirty="0" smtClean="0"/>
              <a:t> and </a:t>
            </a:r>
            <a:r>
              <a:rPr lang="es-MX" dirty="0" err="1" smtClean="0"/>
              <a:t>decoding</a:t>
            </a:r>
            <a:endParaRPr lang="en-GB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Descriptive Abstracts</a:t>
            </a:r>
            <a:endParaRPr lang="es-ES_tradn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Short – </a:t>
            </a:r>
            <a:r>
              <a:rPr lang="es-ES_tradnl" dirty="0" err="1" smtClean="0"/>
              <a:t>Usually</a:t>
            </a:r>
            <a:r>
              <a:rPr lang="es-ES_tradnl" dirty="0" smtClean="0"/>
              <a:t> </a:t>
            </a:r>
            <a:r>
              <a:rPr lang="es-ES_tradnl" dirty="0" err="1" smtClean="0"/>
              <a:t>less</a:t>
            </a:r>
            <a:r>
              <a:rPr lang="es-ES_tradnl" dirty="0" smtClean="0"/>
              <a:t> </a:t>
            </a:r>
            <a:r>
              <a:rPr lang="es-ES_tradnl" dirty="0" err="1" smtClean="0"/>
              <a:t>than</a:t>
            </a:r>
            <a:r>
              <a:rPr lang="es-ES_tradnl" dirty="0" smtClean="0"/>
              <a:t> 100 </a:t>
            </a:r>
            <a:r>
              <a:rPr lang="es-ES_tradnl" dirty="0" err="1" smtClean="0"/>
              <a:t>words</a:t>
            </a:r>
            <a:endParaRPr lang="es-ES_tradnl" dirty="0" smtClean="0"/>
          </a:p>
          <a:p>
            <a:r>
              <a:rPr lang="es-ES_tradnl" dirty="0" err="1" smtClean="0"/>
              <a:t>Include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err="1" smtClean="0"/>
              <a:t>Purpose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work</a:t>
            </a:r>
            <a:r>
              <a:rPr lang="es-ES_tradnl" altLang="ja-JP" dirty="0" smtClean="0"/>
              <a:t> (</a:t>
            </a:r>
            <a:r>
              <a:rPr lang="es-ES_tradnl" altLang="ja-JP" dirty="0" err="1" smtClean="0"/>
              <a:t>Goals</a:t>
            </a:r>
            <a:r>
              <a:rPr lang="es-ES_tradnl" altLang="ja-JP" dirty="0" smtClean="0"/>
              <a:t>)</a:t>
            </a:r>
          </a:p>
          <a:p>
            <a:pPr lvl="1"/>
            <a:r>
              <a:rPr lang="es-ES_tradnl" altLang="ja-JP" dirty="0" err="1" smtClean="0"/>
              <a:t>Methods</a:t>
            </a:r>
            <a:endParaRPr lang="es-ES_tradnl" altLang="ja-JP" dirty="0" smtClean="0"/>
          </a:p>
          <a:p>
            <a:pPr lvl="1"/>
            <a:r>
              <a:rPr lang="es-ES_tradnl" altLang="ja-JP" dirty="0" err="1" smtClean="0"/>
              <a:t>Scope</a:t>
            </a:r>
            <a:endParaRPr lang="es-ES_tradnl" altLang="ja-JP" dirty="0" smtClean="0"/>
          </a:p>
          <a:p>
            <a:r>
              <a:rPr lang="es-ES_tradnl" dirty="0" err="1" smtClean="0"/>
              <a:t>Does</a:t>
            </a:r>
            <a:r>
              <a:rPr lang="es-ES_tradnl" dirty="0" smtClean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include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err="1" smtClean="0"/>
              <a:t>Results</a:t>
            </a:r>
            <a:r>
              <a:rPr lang="es-ES_tradnl" dirty="0" smtClean="0"/>
              <a:t>, </a:t>
            </a:r>
            <a:r>
              <a:rPr lang="es-ES_tradnl" dirty="0" err="1" smtClean="0"/>
              <a:t>conclusions</a:t>
            </a:r>
            <a:r>
              <a:rPr lang="es-ES_tradnl" dirty="0" smtClean="0"/>
              <a:t> </a:t>
            </a:r>
            <a:r>
              <a:rPr lang="es-ES_tradnl" dirty="0" err="1" smtClean="0"/>
              <a:t>nor</a:t>
            </a:r>
            <a:r>
              <a:rPr lang="es-ES_tradnl" dirty="0" smtClean="0"/>
              <a:t> </a:t>
            </a:r>
            <a:r>
              <a:rPr lang="es-ES_tradnl" dirty="0" err="1" smtClean="0"/>
              <a:t>recommendations</a:t>
            </a:r>
            <a:endParaRPr lang="es-ES_tradnl" dirty="0" smtClean="0"/>
          </a:p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reader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read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full </a:t>
            </a:r>
            <a:r>
              <a:rPr lang="es-ES_tradnl" dirty="0" err="1" smtClean="0"/>
              <a:t>document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decide </a:t>
            </a:r>
            <a:r>
              <a:rPr lang="es-ES_tradnl" dirty="0" err="1" smtClean="0"/>
              <a:t>whether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relevant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him</a:t>
            </a:r>
            <a:r>
              <a:rPr lang="es-ES_tradnl" dirty="0" smtClean="0"/>
              <a:t>/</a:t>
            </a:r>
            <a:r>
              <a:rPr lang="es-ES_tradnl" dirty="0" err="1" smtClean="0"/>
              <a:t>her</a:t>
            </a:r>
            <a:endParaRPr lang="es-ES_tradnl" dirty="0" smtClean="0"/>
          </a:p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kind</a:t>
            </a:r>
            <a:r>
              <a:rPr lang="es-ES_tradnl" dirty="0" smtClean="0"/>
              <a:t> of </a:t>
            </a:r>
            <a:r>
              <a:rPr lang="es-ES_tradnl" dirty="0" err="1" smtClean="0"/>
              <a:t>abstract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include</a:t>
            </a:r>
            <a:r>
              <a:rPr lang="es-ES_tradnl" dirty="0" smtClean="0"/>
              <a:t> in a </a:t>
            </a:r>
            <a:r>
              <a:rPr lang="es-ES_tradnl" dirty="0" err="1" smtClean="0"/>
              <a:t>review</a:t>
            </a:r>
            <a:endParaRPr lang="es-ES_tradnl" dirty="0" smtClean="0"/>
          </a:p>
          <a:p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A8DF-CA9D-4498-ABFB-A513C247A8BC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Dr. Felipe Orihuela Espina</a:t>
            </a: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B305-9782-2E40-8CC5-984E3D241631}" type="slidenum">
              <a:rPr lang="es-ES_tradnl" smtClean="0"/>
              <a:pPr/>
              <a:t>70</a:t>
            </a:fld>
            <a:endParaRPr lang="es-ES_tradnl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Informative Abstracts</a:t>
            </a:r>
            <a:endParaRPr lang="es-ES_tradnl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 err="1" smtClean="0"/>
              <a:t>Mid</a:t>
            </a:r>
            <a:r>
              <a:rPr lang="es-ES_tradnl" dirty="0" smtClean="0"/>
              <a:t> </a:t>
            </a:r>
            <a:r>
              <a:rPr lang="es-ES_tradnl" dirty="0" err="1" smtClean="0"/>
              <a:t>size</a:t>
            </a:r>
            <a:r>
              <a:rPr lang="es-ES_tradnl" dirty="0" smtClean="0"/>
              <a:t> - </a:t>
            </a:r>
            <a:r>
              <a:rPr lang="es-ES_tradnl" dirty="0" err="1" smtClean="0"/>
              <a:t>Between</a:t>
            </a:r>
            <a:r>
              <a:rPr lang="es-ES_tradnl" dirty="0" smtClean="0"/>
              <a:t> 200 </a:t>
            </a:r>
            <a:r>
              <a:rPr lang="es-ES_tradnl" dirty="0" err="1" smtClean="0"/>
              <a:t>words</a:t>
            </a:r>
            <a:r>
              <a:rPr lang="es-ES_tradnl" dirty="0" smtClean="0"/>
              <a:t> and 1 </a:t>
            </a:r>
            <a:r>
              <a:rPr lang="es-ES_tradnl" dirty="0" err="1" smtClean="0"/>
              <a:t>pg</a:t>
            </a:r>
            <a:endParaRPr lang="es-ES_tradnl" dirty="0" smtClean="0"/>
          </a:p>
          <a:p>
            <a:r>
              <a:rPr lang="es-ES_tradnl" dirty="0" err="1" smtClean="0"/>
              <a:t>Include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err="1" smtClean="0"/>
              <a:t>Background</a:t>
            </a:r>
            <a:endParaRPr lang="es-ES_tradnl" dirty="0" smtClean="0"/>
          </a:p>
          <a:p>
            <a:pPr lvl="1"/>
            <a:r>
              <a:rPr lang="es-ES_tradnl" dirty="0" err="1" smtClean="0"/>
              <a:t>Aims</a:t>
            </a:r>
            <a:endParaRPr lang="es-ES_tradnl" altLang="ja-JP" dirty="0" smtClean="0"/>
          </a:p>
          <a:p>
            <a:pPr lvl="1"/>
            <a:r>
              <a:rPr lang="es-ES_tradnl" altLang="ja-JP" dirty="0" err="1" smtClean="0"/>
              <a:t>Methods</a:t>
            </a:r>
            <a:endParaRPr lang="es-ES_tradnl" altLang="ja-JP" dirty="0" smtClean="0"/>
          </a:p>
          <a:p>
            <a:pPr lvl="1"/>
            <a:r>
              <a:rPr lang="es-ES_tradnl" altLang="ja-JP" dirty="0" err="1" smtClean="0"/>
              <a:t>Results</a:t>
            </a:r>
            <a:endParaRPr lang="es-ES_tradnl" altLang="ja-JP" dirty="0" smtClean="0"/>
          </a:p>
          <a:p>
            <a:pPr lvl="1"/>
            <a:r>
              <a:rPr lang="es-ES_tradnl" altLang="ja-JP" dirty="0" err="1" smtClean="0"/>
              <a:t>Conclusions</a:t>
            </a:r>
            <a:r>
              <a:rPr lang="es-ES_tradnl" altLang="ja-JP" dirty="0" smtClean="0"/>
              <a:t> and </a:t>
            </a:r>
            <a:r>
              <a:rPr lang="es-ES_tradnl" altLang="ja-JP" dirty="0" err="1" smtClean="0"/>
              <a:t>impact</a:t>
            </a:r>
            <a:endParaRPr lang="es-ES_tradnl" altLang="ja-JP" dirty="0" smtClean="0"/>
          </a:p>
          <a:p>
            <a:r>
              <a:rPr lang="es-ES_tradnl" dirty="0" err="1" smtClean="0"/>
              <a:t>Communicates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content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document</a:t>
            </a:r>
            <a:r>
              <a:rPr lang="es-ES_tradnl" dirty="0" smtClean="0"/>
              <a:t>. </a:t>
            </a:r>
            <a:r>
              <a:rPr lang="es-ES_tradnl" dirty="0" err="1" smtClean="0"/>
              <a:t>Sufficient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a </a:t>
            </a:r>
            <a:r>
              <a:rPr lang="es-ES_tradnl" dirty="0" err="1" smtClean="0"/>
              <a:t>reader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decide </a:t>
            </a:r>
            <a:r>
              <a:rPr lang="es-ES_tradnl" dirty="0" err="1" smtClean="0"/>
              <a:t>its</a:t>
            </a:r>
            <a:r>
              <a:rPr lang="es-ES_tradnl" dirty="0" smtClean="0"/>
              <a:t> </a:t>
            </a:r>
            <a:r>
              <a:rPr lang="es-ES_tradnl" dirty="0" err="1" smtClean="0"/>
              <a:t>relevance</a:t>
            </a:r>
            <a:r>
              <a:rPr lang="es-ES_tradnl" dirty="0" smtClean="0"/>
              <a:t>.</a:t>
            </a:r>
          </a:p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kind</a:t>
            </a:r>
            <a:r>
              <a:rPr lang="es-ES_tradnl" dirty="0" smtClean="0"/>
              <a:t> of </a:t>
            </a:r>
            <a:r>
              <a:rPr lang="es-ES_tradnl" dirty="0" err="1" smtClean="0"/>
              <a:t>abstract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include</a:t>
            </a:r>
            <a:r>
              <a:rPr lang="es-ES_tradnl" dirty="0" smtClean="0"/>
              <a:t> in a </a:t>
            </a:r>
            <a:r>
              <a:rPr lang="es-ES_tradnl" dirty="0" err="1" smtClean="0"/>
              <a:t>paper</a:t>
            </a:r>
            <a:endParaRPr lang="es-ES_tradnl" dirty="0" smtClean="0"/>
          </a:p>
          <a:p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88DD-E49F-4644-8C31-FDC1F11DAF37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Dr. Felipe Orihuela Espina</a:t>
            </a: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279E-93AC-7649-9789-E820B944E2EC}" type="slidenum">
              <a:rPr lang="es-ES_tradnl" smtClean="0"/>
              <a:pPr/>
              <a:t>71</a:t>
            </a:fld>
            <a:endParaRPr lang="es-ES_tradnl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Critical Abstracts</a:t>
            </a:r>
            <a:endParaRPr lang="es-ES_tradnl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Long – 500 </a:t>
            </a:r>
            <a:r>
              <a:rPr lang="es-ES_tradnl" dirty="0" err="1" smtClean="0"/>
              <a:t>words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1000 </a:t>
            </a:r>
            <a:r>
              <a:rPr lang="es-ES_tradnl" dirty="0" err="1" smtClean="0"/>
              <a:t>words</a:t>
            </a:r>
            <a:endParaRPr lang="es-ES_tradnl" dirty="0" smtClean="0"/>
          </a:p>
          <a:p>
            <a:r>
              <a:rPr lang="es-ES_tradnl" dirty="0" smtClean="0"/>
              <a:t>A non </a:t>
            </a:r>
            <a:r>
              <a:rPr lang="es-ES_tradnl" dirty="0" err="1" smtClean="0"/>
              <a:t>structured</a:t>
            </a:r>
            <a:r>
              <a:rPr lang="es-ES_tradnl" dirty="0" smtClean="0"/>
              <a:t> short </a:t>
            </a:r>
            <a:r>
              <a:rPr lang="es-ES_tradnl" dirty="0" err="1" smtClean="0"/>
              <a:t>summary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document</a:t>
            </a:r>
            <a:endParaRPr lang="es-ES_tradnl" dirty="0" smtClean="0"/>
          </a:p>
          <a:p>
            <a:r>
              <a:rPr lang="es-ES_tradnl" dirty="0" err="1" smtClean="0"/>
              <a:t>Highlights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take</a:t>
            </a:r>
            <a:r>
              <a:rPr lang="es-ES_tradnl" dirty="0" smtClean="0"/>
              <a:t> </a:t>
            </a:r>
            <a:r>
              <a:rPr lang="es-ES_tradnl" dirty="0" err="1" smtClean="0"/>
              <a:t>away</a:t>
            </a:r>
            <a:r>
              <a:rPr lang="es-ES_tradnl" dirty="0" smtClean="0"/>
              <a:t> </a:t>
            </a:r>
            <a:r>
              <a:rPr lang="es-ES_tradnl" dirty="0" err="1" smtClean="0"/>
              <a:t>message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content</a:t>
            </a:r>
            <a:endParaRPr lang="es-ES_tradnl" dirty="0" smtClean="0"/>
          </a:p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kind</a:t>
            </a:r>
            <a:r>
              <a:rPr lang="es-ES_tradnl" dirty="0" smtClean="0"/>
              <a:t> of </a:t>
            </a:r>
            <a:r>
              <a:rPr lang="es-ES_tradnl" dirty="0" err="1" smtClean="0"/>
              <a:t>abstract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include</a:t>
            </a:r>
            <a:r>
              <a:rPr lang="es-ES_tradnl" dirty="0" smtClean="0"/>
              <a:t> in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thesis</a:t>
            </a:r>
            <a:endParaRPr lang="es-ES_trad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E761-47FE-4CC8-9FFF-2D1EDD3D117E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E084-E7CA-C44F-9ED0-CF6E86DC5049}" type="slidenum">
              <a:rPr lang="es-ES_tradnl" smtClean="0"/>
              <a:pPr/>
              <a:t>72</a:t>
            </a:fld>
            <a:endParaRPr lang="es-ES_tradnl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Characteristics</a:t>
            </a:r>
            <a:r>
              <a:rPr lang="es-ES_tradnl" dirty="0" smtClean="0"/>
              <a:t> of a </a:t>
            </a:r>
            <a:r>
              <a:rPr lang="es-ES_tradnl" dirty="0" err="1" smtClean="0"/>
              <a:t>good</a:t>
            </a:r>
            <a:r>
              <a:rPr lang="es-ES_tradnl" dirty="0" smtClean="0"/>
              <a:t> </a:t>
            </a:r>
            <a:r>
              <a:rPr lang="es-ES_tradnl" dirty="0" err="1" smtClean="0"/>
              <a:t>abstract</a:t>
            </a:r>
            <a:endParaRPr lang="es-ES_tradnl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 err="1" smtClean="0"/>
              <a:t>Concise</a:t>
            </a:r>
            <a:endParaRPr lang="es-ES_tradnl" dirty="0" smtClean="0"/>
          </a:p>
          <a:p>
            <a:pPr lvl="1"/>
            <a:r>
              <a:rPr lang="es-ES_tradnl" dirty="0" err="1" smtClean="0"/>
              <a:t>Communication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effective</a:t>
            </a:r>
            <a:r>
              <a:rPr lang="es-ES_tradnl" dirty="0" smtClean="0"/>
              <a:t> and </a:t>
            </a:r>
            <a:r>
              <a:rPr lang="es-ES_tradnl" dirty="0" err="1" smtClean="0"/>
              <a:t>efficient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err="1" smtClean="0"/>
              <a:t>Informative</a:t>
            </a:r>
            <a:endParaRPr lang="es-ES_tradnl" dirty="0" smtClean="0"/>
          </a:p>
          <a:p>
            <a:pPr lvl="1"/>
            <a:r>
              <a:rPr lang="es-ES_tradnl" dirty="0" err="1" smtClean="0"/>
              <a:t>Regardless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type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reader</a:t>
            </a:r>
            <a:r>
              <a:rPr lang="es-ES_tradnl" dirty="0" smtClean="0"/>
              <a:t> </a:t>
            </a:r>
            <a:r>
              <a:rPr lang="es-ES_tradnl" dirty="0" err="1" smtClean="0"/>
              <a:t>gets</a:t>
            </a:r>
            <a:r>
              <a:rPr lang="es-ES_tradnl" dirty="0" smtClean="0"/>
              <a:t> a </a:t>
            </a:r>
            <a:r>
              <a:rPr lang="es-ES_tradnl" dirty="0" err="1" smtClean="0"/>
              <a:t>quick</a:t>
            </a:r>
            <a:r>
              <a:rPr lang="es-ES_tradnl" dirty="0" smtClean="0"/>
              <a:t> </a:t>
            </a:r>
            <a:r>
              <a:rPr lang="es-ES_tradnl" dirty="0" err="1" smtClean="0"/>
              <a:t>overview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contents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document</a:t>
            </a:r>
            <a:endParaRPr lang="es-ES_tradnl" dirty="0" smtClean="0"/>
          </a:p>
          <a:p>
            <a:pPr lvl="1"/>
            <a:endParaRPr lang="es-ES_tradnl" dirty="0" smtClean="0"/>
          </a:p>
          <a:p>
            <a:r>
              <a:rPr lang="es-ES_tradnl" dirty="0" err="1" smtClean="0"/>
              <a:t>Connected</a:t>
            </a:r>
            <a:endParaRPr lang="es-ES_tradnl" dirty="0" smtClean="0"/>
          </a:p>
          <a:p>
            <a:pPr lvl="1"/>
            <a:r>
              <a:rPr lang="es-ES_tradnl" dirty="0" err="1" smtClean="0"/>
              <a:t>Flow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smooth</a:t>
            </a:r>
            <a:r>
              <a:rPr lang="es-ES_tradnl" dirty="0" smtClean="0"/>
              <a:t> and </a:t>
            </a:r>
            <a:r>
              <a:rPr lang="es-ES_tradnl" dirty="0" err="1" smtClean="0"/>
              <a:t>without</a:t>
            </a:r>
            <a:r>
              <a:rPr lang="es-ES_tradnl" dirty="0" smtClean="0"/>
              <a:t> </a:t>
            </a:r>
            <a:r>
              <a:rPr lang="es-ES_tradnl" dirty="0" err="1" smtClean="0"/>
              <a:t>breaks</a:t>
            </a:r>
            <a:endParaRPr lang="es-ES_tradnl" dirty="0" smtClean="0"/>
          </a:p>
          <a:p>
            <a:pPr lvl="1"/>
            <a:endParaRPr lang="es-ES_tradnl" dirty="0" smtClean="0"/>
          </a:p>
          <a:p>
            <a:r>
              <a:rPr lang="es-ES_tradnl" dirty="0" err="1" smtClean="0"/>
              <a:t>Conservative</a:t>
            </a:r>
            <a:endParaRPr lang="es-ES_tradnl" dirty="0" smtClean="0"/>
          </a:p>
          <a:p>
            <a:pPr lvl="1"/>
            <a:r>
              <a:rPr lang="es-ES_tradnl" dirty="0" err="1" smtClean="0"/>
              <a:t>Does</a:t>
            </a:r>
            <a:r>
              <a:rPr lang="es-ES_tradnl" dirty="0" smtClean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include</a:t>
            </a:r>
            <a:r>
              <a:rPr lang="es-ES_tradnl" dirty="0" smtClean="0"/>
              <a:t> new material </a:t>
            </a:r>
            <a:r>
              <a:rPr lang="es-ES_tradnl" dirty="0" err="1" smtClean="0"/>
              <a:t>over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material </a:t>
            </a:r>
            <a:r>
              <a:rPr lang="es-ES_tradnl" dirty="0" err="1" smtClean="0"/>
              <a:t>contained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main</a:t>
            </a:r>
            <a:r>
              <a:rPr lang="es-ES_tradnl" dirty="0" smtClean="0"/>
              <a:t> </a:t>
            </a:r>
            <a:r>
              <a:rPr lang="es-ES_tradnl" dirty="0" err="1" smtClean="0"/>
              <a:t>document</a:t>
            </a:r>
            <a:endParaRPr lang="es-ES_trad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6350-4C57-4D93-9AE0-BD6DF404EDF8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Dr. Felipe Orihuela Espina</a:t>
            </a: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5C18-653F-1B4A-A251-167B8F7C9851}" type="slidenum">
              <a:rPr lang="es-ES_tradnl" smtClean="0"/>
              <a:pPr/>
              <a:t>73</a:t>
            </a:fld>
            <a:endParaRPr lang="es-ES_tradnl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Common errors</a:t>
            </a:r>
            <a:endParaRPr lang="es-ES_tradnl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repetition</a:t>
            </a:r>
            <a:endParaRPr lang="es-ES_tradnl" altLang="ja-JP" dirty="0" smtClean="0"/>
          </a:p>
          <a:p>
            <a:pPr lvl="1"/>
            <a:r>
              <a:rPr lang="es-ES_tradnl" altLang="ja-JP" dirty="0" err="1" smtClean="0"/>
              <a:t>Well</a:t>
            </a:r>
            <a:r>
              <a:rPr lang="es-ES_tradnl" altLang="ja-JP" dirty="0" smtClean="0"/>
              <a:t>, </a:t>
            </a:r>
            <a:r>
              <a:rPr lang="es-ES_tradnl" altLang="ja-JP" dirty="0" err="1" smtClean="0"/>
              <a:t>the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title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is</a:t>
            </a:r>
            <a:r>
              <a:rPr lang="es-ES_tradnl" altLang="ja-JP" dirty="0" smtClean="0"/>
              <a:t> a </a:t>
            </a:r>
            <a:r>
              <a:rPr lang="es-ES_tradnl" altLang="ja-JP" dirty="0" err="1" smtClean="0"/>
              <a:t>different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part</a:t>
            </a:r>
            <a:r>
              <a:rPr lang="es-ES_tradnl" altLang="ja-JP" dirty="0" smtClean="0"/>
              <a:t> of </a:t>
            </a:r>
            <a:r>
              <a:rPr lang="es-ES_tradnl" altLang="ja-JP" dirty="0" err="1" smtClean="0"/>
              <a:t>the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document</a:t>
            </a:r>
            <a:endParaRPr lang="es-ES_tradnl" altLang="ja-JP" dirty="0" smtClean="0"/>
          </a:p>
          <a:p>
            <a:pPr lvl="1"/>
            <a:r>
              <a:rPr lang="es-ES_tradnl" altLang="ja-JP" dirty="0" err="1" smtClean="0"/>
              <a:t>Boring</a:t>
            </a:r>
            <a:endParaRPr lang="es-ES_tradnl" altLang="ja-JP" dirty="0" smtClean="0"/>
          </a:p>
          <a:p>
            <a:pPr lvl="1"/>
            <a:r>
              <a:rPr lang="es-ES_tradnl" altLang="ja-JP" dirty="0" err="1" smtClean="0"/>
              <a:t>Wasted</a:t>
            </a:r>
            <a:r>
              <a:rPr lang="es-ES_tradnl" altLang="ja-JP" dirty="0" smtClean="0"/>
              <a:t> invaluable </a:t>
            </a:r>
            <a:r>
              <a:rPr lang="es-ES_tradnl" altLang="ja-JP" dirty="0" err="1" smtClean="0"/>
              <a:t>space</a:t>
            </a:r>
            <a:endParaRPr lang="es-ES_tradnl" altLang="ja-JP" dirty="0" smtClean="0"/>
          </a:p>
          <a:p>
            <a:r>
              <a:rPr lang="es-ES_tradnl" dirty="0" err="1" smtClean="0"/>
              <a:t>Starting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“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work</a:t>
            </a:r>
            <a:r>
              <a:rPr lang="es-ES_tradnl" altLang="ja-JP" dirty="0" smtClean="0"/>
              <a:t>…”</a:t>
            </a:r>
          </a:p>
          <a:p>
            <a:pPr lvl="1"/>
            <a:r>
              <a:rPr lang="es-ES_tradnl" dirty="0" err="1" smtClean="0"/>
              <a:t>Isn’t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obvious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you’ll</a:t>
            </a:r>
            <a:r>
              <a:rPr lang="es-ES_tradnl" dirty="0" smtClean="0"/>
              <a:t> </a:t>
            </a:r>
            <a:r>
              <a:rPr lang="es-ES_tradnl" dirty="0" err="1" smtClean="0"/>
              <a:t>talk</a:t>
            </a:r>
            <a:r>
              <a:rPr lang="es-ES_tradnl" dirty="0" smtClean="0"/>
              <a:t> </a:t>
            </a:r>
            <a:r>
              <a:rPr lang="es-ES_tradnl" dirty="0" err="1" smtClean="0"/>
              <a:t>about</a:t>
            </a:r>
            <a:r>
              <a:rPr lang="es-ES_tradnl" dirty="0" smtClean="0"/>
              <a:t>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document</a:t>
            </a:r>
            <a:r>
              <a:rPr lang="es-ES_tradnl" dirty="0" smtClean="0"/>
              <a:t>?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5316-99A1-4ED5-BE26-6E5EEC5410E7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6657-95FB-E64D-B4C5-A09E9EF72D39}" type="slidenum">
              <a:rPr lang="es-ES_tradnl" smtClean="0"/>
              <a:pPr/>
              <a:t>74</a:t>
            </a:fld>
            <a:endParaRPr lang="es-ES_tradnl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Common errors</a:t>
            </a:r>
            <a:endParaRPr lang="es-ES_tradnl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Making</a:t>
            </a:r>
            <a:r>
              <a:rPr lang="es-ES_tradnl" dirty="0" smtClean="0"/>
              <a:t> </a:t>
            </a:r>
            <a:r>
              <a:rPr lang="es-ES_tradnl" dirty="0" err="1" smtClean="0"/>
              <a:t>external</a:t>
            </a:r>
            <a:r>
              <a:rPr lang="es-ES_tradnl" dirty="0" smtClean="0"/>
              <a:t> </a:t>
            </a:r>
            <a:r>
              <a:rPr lang="es-ES_tradnl" dirty="0" err="1" smtClean="0"/>
              <a:t>references</a:t>
            </a:r>
            <a:endParaRPr lang="es-ES_tradnl" dirty="0" smtClean="0"/>
          </a:p>
          <a:p>
            <a:pPr lvl="1"/>
            <a:r>
              <a:rPr lang="es-ES_tradnl" dirty="0" err="1" smtClean="0"/>
              <a:t>Title</a:t>
            </a:r>
            <a:r>
              <a:rPr lang="es-ES_tradnl" dirty="0" smtClean="0"/>
              <a:t> and </a:t>
            </a:r>
            <a:r>
              <a:rPr lang="es-ES_tradnl" dirty="0" err="1" smtClean="0"/>
              <a:t>abstracts</a:t>
            </a:r>
            <a:r>
              <a:rPr lang="es-ES_tradnl" dirty="0" smtClean="0"/>
              <a:t> </a:t>
            </a:r>
            <a:r>
              <a:rPr lang="es-ES_tradnl" dirty="0" err="1" smtClean="0"/>
              <a:t>should</a:t>
            </a:r>
            <a:r>
              <a:rPr lang="es-ES_tradnl" dirty="0" smtClean="0"/>
              <a:t> </a:t>
            </a:r>
            <a:r>
              <a:rPr lang="es-ES_tradnl" dirty="0" err="1" smtClean="0"/>
              <a:t>conform</a:t>
            </a:r>
            <a:r>
              <a:rPr lang="es-ES_tradnl" dirty="0" smtClean="0"/>
              <a:t> </a:t>
            </a:r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 smtClean="0"/>
              <a:t>self-contained</a:t>
            </a:r>
            <a:r>
              <a:rPr lang="es-ES_tradnl" dirty="0" smtClean="0"/>
              <a:t> </a:t>
            </a:r>
            <a:r>
              <a:rPr lang="es-ES_tradnl" dirty="0" err="1" smtClean="0"/>
              <a:t>unit</a:t>
            </a:r>
            <a:endParaRPr lang="es-ES_tradnl" dirty="0" smtClean="0"/>
          </a:p>
          <a:p>
            <a:pPr lvl="1"/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be</a:t>
            </a:r>
            <a:r>
              <a:rPr lang="es-ES_tradnl" dirty="0" smtClean="0"/>
              <a:t> </a:t>
            </a:r>
            <a:r>
              <a:rPr lang="es-ES_tradnl" dirty="0" err="1" smtClean="0"/>
              <a:t>used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indexing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document</a:t>
            </a:r>
            <a:endParaRPr lang="es-ES_tradnl" dirty="0" smtClean="0"/>
          </a:p>
          <a:p>
            <a:pPr lvl="1"/>
            <a:r>
              <a:rPr lang="es-ES_tradnl" altLang="ja-JP" dirty="0" err="1" smtClean="0"/>
              <a:t>Avoid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references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to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literature</a:t>
            </a:r>
            <a:r>
              <a:rPr lang="es-ES_tradnl" altLang="ja-JP" dirty="0" smtClean="0"/>
              <a:t> and figures </a:t>
            </a:r>
            <a:r>
              <a:rPr lang="es-ES_tradnl" altLang="ja-JP" dirty="0" err="1" smtClean="0"/>
              <a:t>or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tables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6A78-9C61-46AD-9413-47EDE8C310E9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AD3F-8551-044B-BE86-BB03EFF0B92F}" type="slidenum">
              <a:rPr lang="es-ES_tradnl" smtClean="0"/>
              <a:pPr/>
              <a:t>75</a:t>
            </a:fld>
            <a:endParaRPr lang="es-ES_tradnl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Common errors</a:t>
            </a:r>
            <a:endParaRPr lang="es-ES_tradnl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Use of </a:t>
            </a:r>
            <a:r>
              <a:rPr lang="es-ES_tradnl" dirty="0" err="1" smtClean="0"/>
              <a:t>acronyms</a:t>
            </a:r>
            <a:r>
              <a:rPr lang="es-ES_tradnl" dirty="0" smtClean="0"/>
              <a:t> and </a:t>
            </a:r>
            <a:r>
              <a:rPr lang="es-ES_tradnl" dirty="0" err="1" smtClean="0"/>
              <a:t>abbreviations</a:t>
            </a:r>
            <a:endParaRPr lang="es-ES_tradnl" altLang="ja-JP" dirty="0" smtClean="0"/>
          </a:p>
          <a:p>
            <a:pPr lvl="1"/>
            <a:r>
              <a:rPr lang="es-ES_tradnl" dirty="0" err="1" smtClean="0"/>
              <a:t>Leave</a:t>
            </a:r>
            <a:r>
              <a:rPr lang="es-ES_tradnl" dirty="0" smtClean="0"/>
              <a:t> </a:t>
            </a:r>
            <a:r>
              <a:rPr lang="es-ES_tradnl" dirty="0" err="1" smtClean="0"/>
              <a:t>those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main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Only</a:t>
            </a:r>
            <a:r>
              <a:rPr lang="es-ES_tradnl" dirty="0" smtClean="0"/>
              <a:t> </a:t>
            </a:r>
            <a:r>
              <a:rPr lang="es-ES_tradnl" dirty="0" err="1" smtClean="0"/>
              <a:t>extremely</a:t>
            </a:r>
            <a:r>
              <a:rPr lang="es-ES_tradnl" dirty="0" smtClean="0"/>
              <a:t> </a:t>
            </a:r>
            <a:r>
              <a:rPr lang="es-ES_tradnl" dirty="0" err="1" smtClean="0"/>
              <a:t>well</a:t>
            </a:r>
            <a:r>
              <a:rPr lang="es-ES_tradnl" dirty="0" smtClean="0"/>
              <a:t> </a:t>
            </a:r>
            <a:r>
              <a:rPr lang="es-ES_tradnl" dirty="0" err="1" smtClean="0"/>
              <a:t>known</a:t>
            </a:r>
            <a:r>
              <a:rPr lang="es-ES_tradnl" dirty="0" smtClean="0"/>
              <a:t> </a:t>
            </a:r>
            <a:r>
              <a:rPr lang="es-ES_tradnl" dirty="0" err="1" smtClean="0"/>
              <a:t>acronyms</a:t>
            </a:r>
            <a:r>
              <a:rPr lang="es-ES_tradnl" dirty="0" smtClean="0"/>
              <a:t> </a:t>
            </a:r>
            <a:r>
              <a:rPr lang="es-ES_tradnl" dirty="0" err="1" smtClean="0"/>
              <a:t>may</a:t>
            </a:r>
            <a:r>
              <a:rPr lang="es-ES_tradnl" dirty="0" smtClean="0"/>
              <a:t> </a:t>
            </a:r>
            <a:r>
              <a:rPr lang="es-ES_tradnl" dirty="0" err="1" smtClean="0"/>
              <a:t>be</a:t>
            </a:r>
            <a:r>
              <a:rPr lang="es-ES_tradnl" dirty="0" smtClean="0"/>
              <a:t> </a:t>
            </a:r>
            <a:r>
              <a:rPr lang="es-ES_tradnl" dirty="0" err="1" smtClean="0"/>
              <a:t>acceptable</a:t>
            </a:r>
            <a:r>
              <a:rPr lang="es-ES_tradnl" dirty="0" smtClean="0"/>
              <a:t>; USA, UK, </a:t>
            </a:r>
            <a:r>
              <a:rPr lang="es-ES_tradnl" dirty="0" err="1" smtClean="0"/>
              <a:t>etc</a:t>
            </a:r>
            <a:endParaRPr lang="es-ES_tradnl" dirty="0" smtClean="0"/>
          </a:p>
          <a:p>
            <a:pPr lvl="1"/>
            <a:r>
              <a:rPr lang="es-ES_tradnl" dirty="0" smtClean="0"/>
              <a:t>Do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know</a:t>
            </a:r>
            <a:r>
              <a:rPr lang="es-ES_tradnl" dirty="0" smtClean="0"/>
              <a:t> </a:t>
            </a:r>
            <a:r>
              <a:rPr lang="es-ES_tradnl" dirty="0" err="1" smtClean="0"/>
              <a:t>what</a:t>
            </a:r>
            <a:r>
              <a:rPr lang="es-ES_tradnl" dirty="0" smtClean="0"/>
              <a:t> RTE, ATR, GSM, WAM </a:t>
            </a:r>
            <a:r>
              <a:rPr lang="es-ES_tradnl" dirty="0" err="1" smtClean="0"/>
              <a:t>or</a:t>
            </a:r>
            <a:r>
              <a:rPr lang="es-ES_tradnl" dirty="0" smtClean="0"/>
              <a:t> LFG mean? </a:t>
            </a:r>
            <a:r>
              <a:rPr lang="es-ES_tradnl" dirty="0" err="1" smtClean="0"/>
              <a:t>Well</a:t>
            </a:r>
            <a:r>
              <a:rPr lang="es-ES_tradnl" dirty="0" smtClean="0"/>
              <a:t>, </a:t>
            </a:r>
            <a:r>
              <a:rPr lang="es-ES_tradnl" dirty="0" err="1" smtClean="0"/>
              <a:t>they</a:t>
            </a:r>
            <a:r>
              <a:rPr lang="es-ES_tradnl" dirty="0" smtClean="0"/>
              <a:t> are </a:t>
            </a:r>
            <a:r>
              <a:rPr lang="es-ES_tradnl" dirty="0" err="1" smtClean="0"/>
              <a:t>extremely</a:t>
            </a:r>
            <a:r>
              <a:rPr lang="es-ES_tradnl" dirty="0" smtClean="0"/>
              <a:t> </a:t>
            </a:r>
            <a:r>
              <a:rPr lang="es-ES_tradnl" dirty="0" err="1" smtClean="0"/>
              <a:t>well</a:t>
            </a:r>
            <a:r>
              <a:rPr lang="es-ES_tradnl" dirty="0" smtClean="0"/>
              <a:t> </a:t>
            </a:r>
            <a:r>
              <a:rPr lang="es-ES_tradnl" dirty="0" err="1" smtClean="0"/>
              <a:t>known</a:t>
            </a:r>
            <a:r>
              <a:rPr lang="es-ES_tradnl" dirty="0" smtClean="0"/>
              <a:t> in </a:t>
            </a:r>
            <a:r>
              <a:rPr lang="es-ES_tradnl" dirty="0" err="1" smtClean="0"/>
              <a:t>their</a:t>
            </a:r>
            <a:r>
              <a:rPr lang="es-ES_tradnl" dirty="0" smtClean="0"/>
              <a:t> </a:t>
            </a:r>
            <a:r>
              <a:rPr lang="es-ES_tradnl" dirty="0" err="1" smtClean="0"/>
              <a:t>areas</a:t>
            </a:r>
            <a:r>
              <a:rPr lang="es-ES_tradnl" dirty="0" smtClean="0"/>
              <a:t>…so </a:t>
            </a:r>
            <a:r>
              <a:rPr lang="es-ES_tradnl" dirty="0" err="1" smtClean="0"/>
              <a:t>why</a:t>
            </a:r>
            <a:r>
              <a:rPr lang="es-ES_tradnl" dirty="0" smtClean="0"/>
              <a:t> </a:t>
            </a:r>
            <a:r>
              <a:rPr lang="es-ES_tradnl" dirty="0" err="1" smtClean="0"/>
              <a:t>should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expect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someone</a:t>
            </a:r>
            <a:r>
              <a:rPr lang="es-ES_tradnl" dirty="0" smtClean="0"/>
              <a:t> </a:t>
            </a:r>
            <a:r>
              <a:rPr lang="es-ES_tradnl" dirty="0" err="1" smtClean="0"/>
              <a:t>knows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acronyms</a:t>
            </a:r>
            <a:r>
              <a:rPr lang="es-ES_tradnl" dirty="0" smtClean="0"/>
              <a:t>/</a:t>
            </a:r>
            <a:r>
              <a:rPr lang="es-ES_tradnl" dirty="0" err="1" smtClean="0"/>
              <a:t>abbreviations</a:t>
            </a:r>
            <a:r>
              <a:rPr lang="es-ES_tradnl" dirty="0" smtClean="0"/>
              <a:t> in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field</a:t>
            </a:r>
            <a:r>
              <a:rPr lang="es-ES_tradnl" dirty="0" smtClean="0"/>
              <a:t>?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A435-096B-4855-9108-7C0147247CDB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6884-E084-4B47-B28B-828C76B5C126}" type="slidenum">
              <a:rPr lang="es-ES_tradnl" smtClean="0"/>
              <a:pPr/>
              <a:t>76</a:t>
            </a:fld>
            <a:endParaRPr lang="es-ES_tradnl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Reference</a:t>
            </a:r>
            <a:r>
              <a:rPr lang="es-MX" dirty="0" smtClean="0"/>
              <a:t> managers</a:t>
            </a:r>
            <a:endParaRPr lang="en-GB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A465-09BF-4548-BF63-DFEBB19DA4D5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77</a:t>
            </a:fld>
            <a:endParaRPr lang="es-E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Reference</a:t>
            </a:r>
            <a:r>
              <a:rPr lang="es-MX" dirty="0" smtClean="0"/>
              <a:t> Managers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err="1" smtClean="0"/>
              <a:t>Reference</a:t>
            </a:r>
            <a:r>
              <a:rPr lang="es-MX" dirty="0" smtClean="0"/>
              <a:t> managers are software </a:t>
            </a:r>
            <a:r>
              <a:rPr lang="es-MX" dirty="0" err="1" smtClean="0"/>
              <a:t>tools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help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keeping</a:t>
            </a:r>
            <a:r>
              <a:rPr lang="es-MX" dirty="0" smtClean="0"/>
              <a:t> </a:t>
            </a:r>
            <a:r>
              <a:rPr lang="es-MX" dirty="0" err="1" smtClean="0"/>
              <a:t>track</a:t>
            </a:r>
            <a:r>
              <a:rPr lang="es-MX" dirty="0" smtClean="0"/>
              <a:t> of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references</a:t>
            </a:r>
            <a:endParaRPr lang="es-MX" dirty="0" smtClean="0"/>
          </a:p>
          <a:p>
            <a:endParaRPr lang="es-MX" dirty="0" smtClean="0"/>
          </a:p>
          <a:p>
            <a:r>
              <a:rPr lang="es-MX" b="1" dirty="0" err="1" smtClean="0">
                <a:solidFill>
                  <a:srgbClr val="FF0000"/>
                </a:solidFill>
              </a:rPr>
              <a:t>Warning</a:t>
            </a:r>
            <a:r>
              <a:rPr lang="es-MX" dirty="0" smtClean="0"/>
              <a:t>:</a:t>
            </a:r>
          </a:p>
          <a:p>
            <a:pPr lvl="1"/>
            <a:r>
              <a:rPr lang="es-MX" dirty="0" err="1" smtClean="0"/>
              <a:t>Students</a:t>
            </a:r>
            <a:r>
              <a:rPr lang="es-MX" dirty="0" smtClean="0"/>
              <a:t> </a:t>
            </a:r>
            <a:r>
              <a:rPr lang="es-MX" dirty="0" err="1" smtClean="0"/>
              <a:t>often</a:t>
            </a:r>
            <a:r>
              <a:rPr lang="es-MX" dirty="0" smtClean="0"/>
              <a:t> do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keep</a:t>
            </a:r>
            <a:r>
              <a:rPr lang="es-MX" dirty="0" smtClean="0"/>
              <a:t> a </a:t>
            </a:r>
            <a:r>
              <a:rPr lang="es-MX" dirty="0" err="1" smtClean="0"/>
              <a:t>proper</a:t>
            </a:r>
            <a:r>
              <a:rPr lang="es-MX" dirty="0" smtClean="0"/>
              <a:t> </a:t>
            </a:r>
            <a:r>
              <a:rPr lang="es-MX" dirty="0" err="1" smtClean="0"/>
              <a:t>track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documents</a:t>
            </a:r>
            <a:r>
              <a:rPr lang="es-MX" dirty="0" smtClean="0"/>
              <a:t> </a:t>
            </a:r>
            <a:r>
              <a:rPr lang="es-MX" dirty="0" err="1" smtClean="0"/>
              <a:t>they</a:t>
            </a:r>
            <a:r>
              <a:rPr lang="es-MX" dirty="0" smtClean="0"/>
              <a:t> </a:t>
            </a:r>
            <a:r>
              <a:rPr lang="es-MX" dirty="0" err="1" smtClean="0"/>
              <a:t>read</a:t>
            </a:r>
            <a:r>
              <a:rPr lang="es-MX" dirty="0" smtClean="0"/>
              <a:t>. </a:t>
            </a:r>
            <a:r>
              <a:rPr lang="es-MX" dirty="0" err="1" smtClean="0"/>
              <a:t>When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time comes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write</a:t>
            </a:r>
            <a:r>
              <a:rPr lang="es-MX" dirty="0" smtClean="0"/>
              <a:t> </a:t>
            </a:r>
            <a:r>
              <a:rPr lang="es-MX" dirty="0" err="1" smtClean="0"/>
              <a:t>their</a:t>
            </a:r>
            <a:r>
              <a:rPr lang="es-MX" dirty="0" smtClean="0"/>
              <a:t> </a:t>
            </a:r>
            <a:r>
              <a:rPr lang="es-MX" dirty="0" err="1" smtClean="0"/>
              <a:t>thesis</a:t>
            </a:r>
            <a:r>
              <a:rPr lang="es-MX" dirty="0" smtClean="0"/>
              <a:t>,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simply</a:t>
            </a:r>
            <a:r>
              <a:rPr lang="es-MX" dirty="0" smtClean="0"/>
              <a:t> a </a:t>
            </a:r>
            <a:r>
              <a:rPr lang="es-MX" dirty="0" err="1" smtClean="0"/>
              <a:t>paper</a:t>
            </a:r>
            <a:r>
              <a:rPr lang="es-MX" dirty="0" smtClean="0"/>
              <a:t>, </a:t>
            </a:r>
            <a:r>
              <a:rPr lang="es-MX" dirty="0" err="1" smtClean="0"/>
              <a:t>they</a:t>
            </a:r>
            <a:r>
              <a:rPr lang="es-MX" dirty="0" smtClean="0"/>
              <a:t> are </a:t>
            </a:r>
            <a:r>
              <a:rPr lang="es-MX" dirty="0" err="1" smtClean="0"/>
              <a:t>forced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go</a:t>
            </a:r>
            <a:r>
              <a:rPr lang="es-MX" dirty="0" smtClean="0"/>
              <a:t> back and </a:t>
            </a:r>
            <a:r>
              <a:rPr lang="es-MX" dirty="0" err="1" smtClean="0"/>
              <a:t>find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information</a:t>
            </a:r>
            <a:r>
              <a:rPr lang="es-MX" dirty="0" smtClean="0"/>
              <a:t> </a:t>
            </a:r>
            <a:r>
              <a:rPr lang="es-MX" dirty="0" err="1" smtClean="0"/>
              <a:t>again</a:t>
            </a:r>
            <a:r>
              <a:rPr lang="es-MX" dirty="0" smtClean="0"/>
              <a:t>.</a:t>
            </a:r>
            <a:endParaRPr lang="es-MX" dirty="0" smtClean="0"/>
          </a:p>
          <a:p>
            <a:pPr lvl="1"/>
            <a:r>
              <a:rPr lang="es-MX" dirty="0" smtClean="0"/>
              <a:t>As </a:t>
            </a:r>
            <a:r>
              <a:rPr lang="es-MX" dirty="0" smtClean="0"/>
              <a:t>a rule of </a:t>
            </a:r>
            <a:r>
              <a:rPr lang="es-MX" dirty="0" err="1" smtClean="0"/>
              <a:t>thumb</a:t>
            </a:r>
            <a:r>
              <a:rPr lang="es-MX" dirty="0" smtClean="0"/>
              <a:t>,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better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write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details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literature</a:t>
            </a:r>
            <a:r>
              <a:rPr lang="es-MX" dirty="0" smtClean="0"/>
              <a:t> at </a:t>
            </a:r>
            <a:r>
              <a:rPr lang="es-MX" dirty="0" err="1" smtClean="0"/>
              <a:t>the</a:t>
            </a:r>
            <a:r>
              <a:rPr lang="es-MX" dirty="0" smtClean="0"/>
              <a:t> time of </a:t>
            </a:r>
            <a:r>
              <a:rPr lang="es-MX" dirty="0" err="1" smtClean="0"/>
              <a:t>reading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and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some</a:t>
            </a:r>
            <a:r>
              <a:rPr lang="es-MX" dirty="0" smtClean="0"/>
              <a:t> time </a:t>
            </a:r>
            <a:r>
              <a:rPr lang="es-MX" dirty="0" err="1" smtClean="0"/>
              <a:t>afterwards</a:t>
            </a:r>
            <a:endParaRPr lang="es-ES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A4E2-4C8E-4C21-82AD-C28B66BCE81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78</a:t>
            </a:fld>
            <a:endParaRPr lang="es-E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Reference</a:t>
            </a:r>
            <a:r>
              <a:rPr lang="es-MX" dirty="0" smtClean="0"/>
              <a:t> managers</a:t>
            </a:r>
            <a:endParaRPr lang="en-GB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err="1" smtClean="0"/>
              <a:t>Some</a:t>
            </a:r>
            <a:r>
              <a:rPr lang="es-MX" dirty="0" smtClean="0"/>
              <a:t> </a:t>
            </a:r>
            <a:r>
              <a:rPr lang="es-MX" dirty="0" err="1" smtClean="0"/>
              <a:t>pupular</a:t>
            </a:r>
            <a:r>
              <a:rPr lang="es-MX" dirty="0" smtClean="0"/>
              <a:t> </a:t>
            </a:r>
            <a:r>
              <a:rPr lang="es-MX" dirty="0" err="1" smtClean="0"/>
              <a:t>reference</a:t>
            </a:r>
            <a:r>
              <a:rPr lang="es-MX" dirty="0" smtClean="0"/>
              <a:t> managers:</a:t>
            </a:r>
          </a:p>
          <a:p>
            <a:pPr lvl="1"/>
            <a:r>
              <a:rPr lang="es-MX" dirty="0" err="1" smtClean="0"/>
              <a:t>EndNote</a:t>
            </a:r>
            <a:endParaRPr lang="es-MX" dirty="0" smtClean="0"/>
          </a:p>
          <a:p>
            <a:pPr lvl="1"/>
            <a:r>
              <a:rPr lang="es-MX" dirty="0" err="1" smtClean="0"/>
              <a:t>Reference</a:t>
            </a:r>
            <a:r>
              <a:rPr lang="es-MX" dirty="0" smtClean="0"/>
              <a:t> Manager</a:t>
            </a:r>
            <a:endParaRPr lang="en-GB" dirty="0" smtClean="0"/>
          </a:p>
          <a:p>
            <a:pPr lvl="1"/>
            <a:r>
              <a:rPr lang="es-MX" dirty="0" err="1" smtClean="0"/>
              <a:t>Papers</a:t>
            </a:r>
            <a:endParaRPr lang="es-MX" dirty="0" smtClean="0"/>
          </a:p>
          <a:p>
            <a:pPr lvl="1"/>
            <a:r>
              <a:rPr lang="es-MX" dirty="0" err="1" smtClean="0"/>
              <a:t>Mendeley</a:t>
            </a:r>
            <a:endParaRPr lang="es-MX" dirty="0" smtClean="0"/>
          </a:p>
          <a:p>
            <a:pPr lvl="1"/>
            <a:r>
              <a:rPr lang="es-MX" dirty="0" err="1" smtClean="0"/>
              <a:t>Zotero</a:t>
            </a:r>
            <a:endParaRPr lang="es-MX" dirty="0" smtClean="0"/>
          </a:p>
          <a:p>
            <a:pPr lvl="1"/>
            <a:r>
              <a:rPr lang="es-MX" dirty="0" err="1" smtClean="0"/>
              <a:t>JabRef</a:t>
            </a:r>
            <a:endParaRPr lang="es-MX" dirty="0" smtClean="0"/>
          </a:p>
          <a:p>
            <a:pPr lvl="1"/>
            <a:r>
              <a:rPr lang="es-MX" dirty="0" err="1" smtClean="0"/>
              <a:t>BibDesk</a:t>
            </a:r>
            <a:endParaRPr lang="es-MX" dirty="0" smtClean="0"/>
          </a:p>
          <a:p>
            <a:pPr lvl="1"/>
            <a:r>
              <a:rPr lang="es-MX" dirty="0" smtClean="0"/>
              <a:t>I, </a:t>
            </a:r>
            <a:r>
              <a:rPr lang="es-MX" dirty="0" err="1" smtClean="0"/>
              <a:t>librarian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A </a:t>
            </a:r>
            <a:r>
              <a:rPr lang="es-MX" dirty="0" err="1" smtClean="0"/>
              <a:t>comparison</a:t>
            </a:r>
            <a:r>
              <a:rPr lang="es-MX" dirty="0" smtClean="0"/>
              <a:t> of </a:t>
            </a:r>
            <a:r>
              <a:rPr lang="es-MX" dirty="0" err="1" smtClean="0"/>
              <a:t>reference</a:t>
            </a:r>
            <a:r>
              <a:rPr lang="es-MX" dirty="0" smtClean="0"/>
              <a:t> manager software:</a:t>
            </a:r>
          </a:p>
          <a:p>
            <a:pPr lvl="1"/>
            <a:r>
              <a:rPr lang="es-MX" dirty="0" smtClean="0">
                <a:hlinkClick r:id="rId2"/>
              </a:rPr>
              <a:t>http://</a:t>
            </a:r>
            <a:r>
              <a:rPr lang="es-MX" dirty="0" smtClean="0">
                <a:hlinkClick r:id="rId2"/>
              </a:rPr>
              <a:t>en.wikipedia.org/wiki/Comparison_of_reference_management_software</a:t>
            </a:r>
            <a:endParaRPr lang="es-MX" dirty="0" smtClean="0"/>
          </a:p>
          <a:p>
            <a:pPr lvl="1"/>
            <a:endParaRPr lang="es-MX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9760-3B52-478A-A33E-88F2F029B1A0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79</a:t>
            </a:fld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Spelling</a:t>
            </a:r>
            <a:endParaRPr lang="es-ES_tradnl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err="1" smtClean="0"/>
              <a:t>Science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written</a:t>
            </a:r>
            <a:r>
              <a:rPr lang="es-ES_tradnl" dirty="0" smtClean="0"/>
              <a:t> </a:t>
            </a:r>
            <a:r>
              <a:rPr lang="es-ES_tradnl" dirty="0" err="1" smtClean="0"/>
              <a:t>mostly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academics</a:t>
            </a:r>
            <a:r>
              <a:rPr lang="es-ES_tradnl" dirty="0" smtClean="0"/>
              <a:t>, ergo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expected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know</a:t>
            </a:r>
            <a:r>
              <a:rPr lang="es-ES_tradnl" dirty="0" smtClean="0"/>
              <a:t> </a:t>
            </a:r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write</a:t>
            </a:r>
            <a:r>
              <a:rPr lang="es-ES_tradnl" dirty="0" smtClean="0"/>
              <a:t> </a:t>
            </a:r>
            <a:r>
              <a:rPr lang="es-ES_tradnl" dirty="0" err="1" smtClean="0"/>
              <a:t>correctly</a:t>
            </a:r>
            <a:r>
              <a:rPr lang="es-ES_tradnl" dirty="0" smtClean="0"/>
              <a:t>. </a:t>
            </a:r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comes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spelling</a:t>
            </a:r>
            <a:r>
              <a:rPr lang="es-ES_tradnl" dirty="0" smtClean="0"/>
              <a:t>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critical</a:t>
            </a:r>
            <a:r>
              <a:rPr lang="es-ES_tradnl" dirty="0" smtClean="0"/>
              <a:t>; </a:t>
            </a:r>
            <a:r>
              <a:rPr lang="es-ES_tradnl" dirty="0" err="1" smtClean="0"/>
              <a:t>you</a:t>
            </a:r>
            <a:r>
              <a:rPr lang="es-ES_tradnl" dirty="0" smtClean="0"/>
              <a:t> are </a:t>
            </a:r>
            <a:r>
              <a:rPr lang="es-ES_tradnl" dirty="0" err="1" smtClean="0"/>
              <a:t>expected</a:t>
            </a:r>
            <a:r>
              <a:rPr lang="es-ES_tradnl" dirty="0" smtClean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any</a:t>
            </a:r>
            <a:r>
              <a:rPr lang="es-ES_tradnl" dirty="0" smtClean="0"/>
              <a:t> mis-</a:t>
            </a:r>
            <a:r>
              <a:rPr lang="es-ES_tradnl" dirty="0" err="1" smtClean="0"/>
              <a:t>spelling</a:t>
            </a:r>
            <a:r>
              <a:rPr lang="es-ES_tradnl" dirty="0" smtClean="0"/>
              <a:t>.</a:t>
            </a:r>
          </a:p>
          <a:p>
            <a:pPr lvl="1"/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even</a:t>
            </a:r>
            <a:r>
              <a:rPr lang="es-ES_tradnl" dirty="0" smtClean="0"/>
              <a:t> </a:t>
            </a:r>
            <a:r>
              <a:rPr lang="es-ES_tradnl" dirty="0" err="1" smtClean="0"/>
              <a:t>if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are </a:t>
            </a:r>
            <a:r>
              <a:rPr lang="es-ES_tradnl" dirty="0" err="1" smtClean="0"/>
              <a:t>writing</a:t>
            </a:r>
            <a:r>
              <a:rPr lang="es-ES_tradnl" dirty="0" smtClean="0"/>
              <a:t> in a </a:t>
            </a:r>
            <a:r>
              <a:rPr lang="es-ES_tradnl" dirty="0" err="1" smtClean="0"/>
              <a:t>different</a:t>
            </a:r>
            <a:r>
              <a:rPr lang="es-ES_tradnl" dirty="0" smtClean="0"/>
              <a:t> </a:t>
            </a:r>
            <a:r>
              <a:rPr lang="es-ES_tradnl" dirty="0" err="1" smtClean="0"/>
              <a:t>language</a:t>
            </a:r>
            <a:endParaRPr lang="es-ES_tradnl" dirty="0" smtClean="0"/>
          </a:p>
          <a:p>
            <a:pPr lvl="1"/>
            <a:r>
              <a:rPr lang="es-ES_tradnl" altLang="ja-JP" dirty="0" err="1" smtClean="0"/>
              <a:t>Occasional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spelling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errors</a:t>
            </a:r>
            <a:r>
              <a:rPr lang="es-ES_tradnl" altLang="ja-JP" dirty="0" smtClean="0"/>
              <a:t> are </a:t>
            </a:r>
            <a:r>
              <a:rPr lang="es-ES_tradnl" altLang="ja-JP" dirty="0" err="1" smtClean="0"/>
              <a:t>unavoidable</a:t>
            </a:r>
            <a:r>
              <a:rPr lang="es-ES_tradnl" altLang="ja-JP" dirty="0" smtClean="0"/>
              <a:t> (</a:t>
            </a:r>
            <a:r>
              <a:rPr lang="es-ES_tradnl" altLang="ja-JP" dirty="0" err="1" smtClean="0"/>
              <a:t>specially</a:t>
            </a:r>
            <a:r>
              <a:rPr lang="es-ES_tradnl" altLang="ja-JP" dirty="0" smtClean="0"/>
              <a:t> as </a:t>
            </a:r>
            <a:r>
              <a:rPr lang="es-ES_tradnl" altLang="ja-JP" dirty="0" err="1" smtClean="0"/>
              <a:t>you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write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fast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on</a:t>
            </a:r>
            <a:r>
              <a:rPr lang="es-ES_tradnl" altLang="ja-JP" dirty="0" smtClean="0"/>
              <a:t> a </a:t>
            </a:r>
            <a:r>
              <a:rPr lang="es-ES_tradnl" altLang="ja-JP" dirty="0" err="1" smtClean="0"/>
              <a:t>keyboard</a:t>
            </a:r>
            <a:r>
              <a:rPr lang="es-ES_tradnl" altLang="ja-JP" dirty="0" smtClean="0"/>
              <a:t>); </a:t>
            </a:r>
            <a:r>
              <a:rPr lang="es-ES_tradnl" altLang="ja-JP" dirty="0" err="1" smtClean="0"/>
              <a:t>but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consistent</a:t>
            </a:r>
            <a:r>
              <a:rPr lang="es-ES_tradnl" altLang="ja-JP" dirty="0" smtClean="0"/>
              <a:t> mis-</a:t>
            </a:r>
            <a:r>
              <a:rPr lang="es-ES_tradnl" altLang="ja-JP" dirty="0" err="1" smtClean="0"/>
              <a:t>spelling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should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be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seriously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disregarded</a:t>
            </a:r>
            <a:endParaRPr lang="es-ES_tradnl" altLang="ja-JP" dirty="0" smtClean="0"/>
          </a:p>
          <a:p>
            <a:pPr lvl="2"/>
            <a:r>
              <a:rPr lang="es-ES_tradnl" altLang="ja-JP" dirty="0" smtClean="0"/>
              <a:t>…of </a:t>
            </a:r>
            <a:r>
              <a:rPr lang="es-ES_tradnl" altLang="ja-JP" dirty="0" err="1" smtClean="0"/>
              <a:t>course</a:t>
            </a:r>
            <a:r>
              <a:rPr lang="es-ES_tradnl" altLang="ja-JP" dirty="0" smtClean="0"/>
              <a:t>, </a:t>
            </a:r>
            <a:r>
              <a:rPr lang="es-ES_tradnl" altLang="ja-JP" dirty="0" err="1" smtClean="0"/>
              <a:t>if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you</a:t>
            </a:r>
            <a:r>
              <a:rPr lang="es-ES_tradnl" altLang="ja-JP" dirty="0" smtClean="0"/>
              <a:t> are a </a:t>
            </a:r>
            <a:r>
              <a:rPr lang="es-ES_tradnl" altLang="ja-JP" dirty="0" err="1" smtClean="0"/>
              <a:t>literature</a:t>
            </a:r>
            <a:r>
              <a:rPr lang="es-ES_tradnl" altLang="ja-JP" dirty="0" smtClean="0"/>
              <a:t> Nobel </a:t>
            </a:r>
            <a:r>
              <a:rPr lang="es-ES_tradnl" altLang="ja-JP" dirty="0" err="1" smtClean="0"/>
              <a:t>prize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winner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you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may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intentionally</a:t>
            </a:r>
            <a:r>
              <a:rPr lang="es-ES_tradnl" altLang="ja-JP" dirty="0" smtClean="0"/>
              <a:t> mis-</a:t>
            </a:r>
            <a:r>
              <a:rPr lang="es-ES_tradnl" altLang="ja-JP" dirty="0" err="1" smtClean="0"/>
              <a:t>spell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e.g.</a:t>
            </a:r>
            <a:r>
              <a:rPr lang="es-ES_tradnl" altLang="ja-JP" dirty="0" smtClean="0"/>
              <a:t> Juan Ramón </a:t>
            </a:r>
            <a:r>
              <a:rPr lang="es-ES_tradnl" altLang="ja-JP" dirty="0" err="1" smtClean="0"/>
              <a:t>Jimenez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consistently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used</a:t>
            </a:r>
            <a:r>
              <a:rPr lang="es-ES_tradnl" altLang="ja-JP" dirty="0" smtClean="0"/>
              <a:t> “j” </a:t>
            </a:r>
            <a:r>
              <a:rPr lang="es-ES_tradnl" altLang="ja-JP" dirty="0" err="1" smtClean="0"/>
              <a:t>instead</a:t>
            </a:r>
            <a:r>
              <a:rPr lang="es-ES_tradnl" altLang="ja-JP" dirty="0" smtClean="0"/>
              <a:t> of “g”, </a:t>
            </a:r>
            <a:r>
              <a:rPr lang="es-ES_tradnl" altLang="ja-JP" dirty="0" err="1" smtClean="0"/>
              <a:t>or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Gabo’s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recommendation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to</a:t>
            </a:r>
            <a:r>
              <a:rPr lang="es-ES_tradnl" altLang="ja-JP" dirty="0" smtClean="0"/>
              <a:t> stop </a:t>
            </a:r>
            <a:r>
              <a:rPr lang="es-ES_tradnl" altLang="ja-JP" dirty="0" err="1" smtClean="0"/>
              <a:t>using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accent</a:t>
            </a:r>
            <a:r>
              <a:rPr lang="es-ES_tradnl" altLang="ja-JP" dirty="0" smtClean="0"/>
              <a:t> </a:t>
            </a:r>
            <a:r>
              <a:rPr lang="es-ES_tradnl" altLang="ja-JP" dirty="0" err="1" smtClean="0"/>
              <a:t>marks</a:t>
            </a:r>
            <a:r>
              <a:rPr lang="es-ES_tradnl" altLang="ja-JP" dirty="0" smtClean="0"/>
              <a:t> 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8814-4246-4656-884E-9E3B86BCC5AB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E882-A2D7-436D-BE88-35F04CCCA65B}" type="slidenum">
              <a:rPr lang="es-ES_tradnl" smtClean="0"/>
              <a:pPr/>
              <a:t>8</a:t>
            </a:fld>
            <a:endParaRPr lang="es-ES_tradnl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EndNote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b="1" dirty="0" smtClean="0">
                <a:solidFill>
                  <a:schemeClr val="accent1"/>
                </a:solidFill>
              </a:rPr>
              <a:t>My </a:t>
            </a:r>
            <a:r>
              <a:rPr lang="es-MX" b="1" dirty="0" err="1" smtClean="0">
                <a:solidFill>
                  <a:schemeClr val="accent1"/>
                </a:solidFill>
              </a:rPr>
              <a:t>subjective</a:t>
            </a:r>
            <a:r>
              <a:rPr lang="es-MX" b="1" dirty="0" smtClean="0">
                <a:solidFill>
                  <a:schemeClr val="accent1"/>
                </a:solidFill>
              </a:rPr>
              <a:t> </a:t>
            </a:r>
            <a:r>
              <a:rPr lang="es-MX" b="1" dirty="0" err="1" smtClean="0">
                <a:solidFill>
                  <a:schemeClr val="accent1"/>
                </a:solidFill>
              </a:rPr>
              <a:t>evaluation</a:t>
            </a:r>
            <a:r>
              <a:rPr lang="es-MX" dirty="0" smtClean="0"/>
              <a:t>: My </a:t>
            </a:r>
            <a:r>
              <a:rPr lang="es-MX" dirty="0" err="1" smtClean="0"/>
              <a:t>gold</a:t>
            </a:r>
            <a:r>
              <a:rPr lang="es-MX" dirty="0" smtClean="0"/>
              <a:t> </a:t>
            </a:r>
            <a:r>
              <a:rPr lang="es-MX" dirty="0" err="1" smtClean="0"/>
              <a:t>standard</a:t>
            </a:r>
            <a:endParaRPr lang="es-MX" dirty="0" smtClean="0"/>
          </a:p>
          <a:p>
            <a:r>
              <a:rPr lang="es-MX" b="1" dirty="0" err="1" smtClean="0">
                <a:solidFill>
                  <a:schemeClr val="accent1"/>
                </a:solidFill>
              </a:rPr>
              <a:t>Licence</a:t>
            </a:r>
            <a:r>
              <a:rPr lang="es-MX" dirty="0" smtClean="0"/>
              <a:t>: </a:t>
            </a:r>
            <a:r>
              <a:rPr lang="es-MX" dirty="0" err="1" smtClean="0"/>
              <a:t>Commercial</a:t>
            </a:r>
            <a:r>
              <a:rPr lang="es-MX" dirty="0" smtClean="0"/>
              <a:t> (</a:t>
            </a:r>
            <a:r>
              <a:rPr lang="es-MX" dirty="0" err="1" smtClean="0"/>
              <a:t>Thomson</a:t>
            </a:r>
            <a:r>
              <a:rPr lang="es-MX" dirty="0" smtClean="0"/>
              <a:t> </a:t>
            </a:r>
            <a:r>
              <a:rPr lang="es-MX" dirty="0" err="1" smtClean="0"/>
              <a:t>reuters</a:t>
            </a:r>
            <a:r>
              <a:rPr lang="es-MX" dirty="0" smtClean="0"/>
              <a:t>)</a:t>
            </a:r>
          </a:p>
          <a:p>
            <a:r>
              <a:rPr lang="es-MX" b="1" dirty="0" err="1" smtClean="0">
                <a:solidFill>
                  <a:schemeClr val="accent1"/>
                </a:solidFill>
              </a:rPr>
              <a:t>Features</a:t>
            </a:r>
            <a:r>
              <a:rPr lang="es-MX" dirty="0" smtClean="0"/>
              <a:t>:</a:t>
            </a:r>
          </a:p>
          <a:p>
            <a:pPr lvl="1"/>
            <a:r>
              <a:rPr lang="es-MX" dirty="0" err="1" smtClean="0"/>
              <a:t>Seamless</a:t>
            </a:r>
            <a:r>
              <a:rPr lang="es-MX" dirty="0" smtClean="0"/>
              <a:t> </a:t>
            </a:r>
            <a:r>
              <a:rPr lang="es-MX" dirty="0" err="1" smtClean="0"/>
              <a:t>integration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Office</a:t>
            </a:r>
          </a:p>
          <a:p>
            <a:pPr lvl="1"/>
            <a:r>
              <a:rPr lang="es-MX" dirty="0" err="1" smtClean="0"/>
              <a:t>Virtually</a:t>
            </a:r>
            <a:r>
              <a:rPr lang="es-MX" dirty="0" smtClean="0"/>
              <a:t> </a:t>
            </a:r>
            <a:r>
              <a:rPr lang="es-MX" dirty="0" err="1" smtClean="0"/>
              <a:t>every</a:t>
            </a:r>
            <a:r>
              <a:rPr lang="es-MX" dirty="0" smtClean="0"/>
              <a:t> </a:t>
            </a:r>
            <a:r>
              <a:rPr lang="es-MX" dirty="0" err="1" smtClean="0"/>
              <a:t>feature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can imagine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here</a:t>
            </a:r>
            <a:r>
              <a:rPr lang="es-MX" dirty="0" smtClean="0"/>
              <a:t>:</a:t>
            </a:r>
          </a:p>
          <a:p>
            <a:pPr lvl="2"/>
            <a:r>
              <a:rPr lang="es-MX" dirty="0" err="1" smtClean="0"/>
              <a:t>Sharing</a:t>
            </a:r>
            <a:r>
              <a:rPr lang="es-MX" dirty="0" smtClean="0"/>
              <a:t> </a:t>
            </a:r>
            <a:r>
              <a:rPr lang="es-MX" dirty="0" err="1" smtClean="0"/>
              <a:t>refs</a:t>
            </a:r>
            <a:endParaRPr lang="es-MX" dirty="0" smtClean="0"/>
          </a:p>
          <a:p>
            <a:pPr lvl="2"/>
            <a:r>
              <a:rPr lang="es-MX" dirty="0" err="1" smtClean="0"/>
              <a:t>Search</a:t>
            </a:r>
            <a:r>
              <a:rPr lang="es-MX" dirty="0" smtClean="0"/>
              <a:t> </a:t>
            </a:r>
            <a:r>
              <a:rPr lang="es-MX" dirty="0" err="1" smtClean="0"/>
              <a:t>remote</a:t>
            </a:r>
            <a:r>
              <a:rPr lang="es-MX" dirty="0" smtClean="0"/>
              <a:t> </a:t>
            </a:r>
            <a:r>
              <a:rPr lang="es-MX" dirty="0" err="1" smtClean="0"/>
              <a:t>libaries</a:t>
            </a:r>
            <a:endParaRPr lang="es-MX" dirty="0" smtClean="0"/>
          </a:p>
          <a:p>
            <a:pPr lvl="2"/>
            <a:r>
              <a:rPr lang="es-MX" dirty="0" smtClean="0"/>
              <a:t>Open and </a:t>
            </a:r>
            <a:r>
              <a:rPr lang="es-MX" dirty="0" err="1" smtClean="0"/>
              <a:t>annotate</a:t>
            </a:r>
            <a:r>
              <a:rPr lang="es-MX" dirty="0" smtClean="0"/>
              <a:t> </a:t>
            </a:r>
            <a:r>
              <a:rPr lang="es-MX" dirty="0" err="1" smtClean="0"/>
              <a:t>PDFs</a:t>
            </a:r>
            <a:endParaRPr lang="es-MX" dirty="0" smtClean="0"/>
          </a:p>
          <a:p>
            <a:pPr lvl="2"/>
            <a:r>
              <a:rPr lang="es-MX" dirty="0" smtClean="0"/>
              <a:t>Cloud </a:t>
            </a:r>
            <a:r>
              <a:rPr lang="es-MX" dirty="0" err="1" smtClean="0"/>
              <a:t>support</a:t>
            </a:r>
            <a:endParaRPr lang="es-MX" dirty="0" smtClean="0"/>
          </a:p>
          <a:p>
            <a:pPr lvl="1"/>
            <a:r>
              <a:rPr lang="es-MX" dirty="0" err="1" smtClean="0"/>
              <a:t>Formatting</a:t>
            </a:r>
            <a:r>
              <a:rPr lang="es-MX" dirty="0" smtClean="0"/>
              <a:t> </a:t>
            </a:r>
            <a:r>
              <a:rPr lang="es-MX" dirty="0" err="1" smtClean="0"/>
              <a:t>readily</a:t>
            </a:r>
            <a:r>
              <a:rPr lang="es-MX" dirty="0" smtClean="0"/>
              <a:t> </a:t>
            </a:r>
            <a:r>
              <a:rPr lang="es-MX" dirty="0" err="1" smtClean="0"/>
              <a:t>available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most</a:t>
            </a:r>
            <a:r>
              <a:rPr lang="es-MX" dirty="0" smtClean="0"/>
              <a:t> JCR </a:t>
            </a:r>
            <a:r>
              <a:rPr lang="es-MX" dirty="0" err="1" smtClean="0"/>
              <a:t>journals</a:t>
            </a:r>
            <a:r>
              <a:rPr lang="es-MX" dirty="0" smtClean="0"/>
              <a:t> (</a:t>
            </a:r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all</a:t>
            </a:r>
            <a:r>
              <a:rPr lang="es-MX" dirty="0" smtClean="0"/>
              <a:t>),</a:t>
            </a:r>
          </a:p>
          <a:p>
            <a:pPr lvl="2"/>
            <a:r>
              <a:rPr lang="es-MX" dirty="0" smtClean="0"/>
              <a:t>…</a:t>
            </a:r>
            <a:r>
              <a:rPr lang="es-MX" dirty="0" err="1" smtClean="0"/>
              <a:t>but</a:t>
            </a:r>
            <a:r>
              <a:rPr lang="es-MX" dirty="0" smtClean="0"/>
              <a:t> </a:t>
            </a:r>
            <a:r>
              <a:rPr lang="es-MX" dirty="0" err="1" smtClean="0"/>
              <a:t>capable</a:t>
            </a:r>
            <a:r>
              <a:rPr lang="es-MX" dirty="0" smtClean="0"/>
              <a:t> of </a:t>
            </a:r>
            <a:r>
              <a:rPr lang="es-MX" dirty="0" err="1" smtClean="0"/>
              <a:t>creating</a:t>
            </a:r>
            <a:r>
              <a:rPr lang="es-MX" dirty="0" smtClean="0"/>
              <a:t> new </a:t>
            </a:r>
            <a:r>
              <a:rPr lang="es-MX" dirty="0" err="1" smtClean="0"/>
              <a:t>templates</a:t>
            </a:r>
            <a:r>
              <a:rPr lang="es-MX" dirty="0" smtClean="0"/>
              <a:t> as </a:t>
            </a:r>
            <a:r>
              <a:rPr lang="es-MX" dirty="0" err="1" smtClean="0"/>
              <a:t>necessary</a:t>
            </a:r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AF4E-7E6A-40EC-A48A-92916AC365F8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80</a:t>
            </a:fld>
            <a:endParaRPr lang="es-E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Reference</a:t>
            </a:r>
            <a:r>
              <a:rPr lang="es-MX" dirty="0" smtClean="0"/>
              <a:t> Manager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b="1" dirty="0" smtClean="0">
                <a:solidFill>
                  <a:schemeClr val="accent1"/>
                </a:solidFill>
              </a:rPr>
              <a:t>My </a:t>
            </a:r>
            <a:r>
              <a:rPr lang="es-MX" b="1" dirty="0" err="1" smtClean="0">
                <a:solidFill>
                  <a:schemeClr val="accent1"/>
                </a:solidFill>
              </a:rPr>
              <a:t>subjective</a:t>
            </a:r>
            <a:r>
              <a:rPr lang="es-MX" b="1" dirty="0" smtClean="0">
                <a:solidFill>
                  <a:schemeClr val="accent1"/>
                </a:solidFill>
              </a:rPr>
              <a:t> </a:t>
            </a:r>
            <a:r>
              <a:rPr lang="es-MX" b="1" dirty="0" err="1" smtClean="0">
                <a:solidFill>
                  <a:schemeClr val="accent1"/>
                </a:solidFill>
              </a:rPr>
              <a:t>evaluation</a:t>
            </a:r>
            <a:r>
              <a:rPr lang="es-MX" dirty="0" smtClean="0"/>
              <a:t>: A </a:t>
            </a:r>
            <a:r>
              <a:rPr lang="es-MX" dirty="0" err="1" smtClean="0"/>
              <a:t>slight</a:t>
            </a:r>
            <a:r>
              <a:rPr lang="es-MX" dirty="0" smtClean="0"/>
              <a:t> </a:t>
            </a:r>
            <a:r>
              <a:rPr lang="es-MX" dirty="0" err="1" smtClean="0"/>
              <a:t>variant</a:t>
            </a:r>
            <a:r>
              <a:rPr lang="es-MX" dirty="0" smtClean="0"/>
              <a:t> of </a:t>
            </a:r>
            <a:r>
              <a:rPr lang="es-MX" dirty="0" err="1" smtClean="0"/>
              <a:t>EndNote</a:t>
            </a:r>
            <a:endParaRPr lang="es-MX" dirty="0" smtClean="0"/>
          </a:p>
          <a:p>
            <a:pPr lvl="1"/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sure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“real” </a:t>
            </a:r>
            <a:r>
              <a:rPr lang="es-MX" dirty="0" err="1" smtClean="0"/>
              <a:t>difference</a:t>
            </a:r>
            <a:endParaRPr lang="es-MX" dirty="0" smtClean="0"/>
          </a:p>
          <a:p>
            <a:r>
              <a:rPr lang="es-MX" b="1" dirty="0" err="1" smtClean="0">
                <a:solidFill>
                  <a:schemeClr val="accent1"/>
                </a:solidFill>
              </a:rPr>
              <a:t>Licence</a:t>
            </a:r>
            <a:r>
              <a:rPr lang="es-MX" dirty="0" smtClean="0"/>
              <a:t>: </a:t>
            </a:r>
            <a:r>
              <a:rPr lang="es-MX" dirty="0" err="1" smtClean="0"/>
              <a:t>Commercial</a:t>
            </a:r>
            <a:r>
              <a:rPr lang="es-MX" dirty="0" smtClean="0"/>
              <a:t> (</a:t>
            </a:r>
            <a:r>
              <a:rPr lang="es-MX" dirty="0" err="1" smtClean="0"/>
              <a:t>Thomson</a:t>
            </a:r>
            <a:r>
              <a:rPr lang="es-MX" dirty="0" smtClean="0"/>
              <a:t> </a:t>
            </a:r>
            <a:r>
              <a:rPr lang="es-MX" dirty="0" err="1" smtClean="0"/>
              <a:t>reuters</a:t>
            </a:r>
            <a:r>
              <a:rPr lang="es-MX" dirty="0" smtClean="0"/>
              <a:t>)</a:t>
            </a:r>
          </a:p>
          <a:p>
            <a:r>
              <a:rPr lang="es-MX" b="1" dirty="0" err="1" smtClean="0">
                <a:solidFill>
                  <a:schemeClr val="accent1"/>
                </a:solidFill>
              </a:rPr>
              <a:t>Features</a:t>
            </a:r>
            <a:r>
              <a:rPr lang="es-MX" dirty="0" smtClean="0"/>
              <a:t>:</a:t>
            </a:r>
          </a:p>
          <a:p>
            <a:pPr lvl="1"/>
            <a:r>
              <a:rPr lang="es-MX" dirty="0" err="1" smtClean="0"/>
              <a:t>Seamless</a:t>
            </a:r>
            <a:r>
              <a:rPr lang="es-MX" dirty="0" smtClean="0"/>
              <a:t> </a:t>
            </a:r>
            <a:r>
              <a:rPr lang="es-MX" dirty="0" err="1" smtClean="0"/>
              <a:t>integration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Office</a:t>
            </a:r>
          </a:p>
          <a:p>
            <a:pPr lvl="1"/>
            <a:r>
              <a:rPr lang="en-GB" dirty="0" smtClean="0"/>
              <a:t>Collect references from remote bibliographic databases (inc. web of science, </a:t>
            </a:r>
            <a:r>
              <a:rPr lang="en-GB" dirty="0" err="1" smtClean="0"/>
              <a:t>pubMed</a:t>
            </a:r>
            <a:r>
              <a:rPr lang="en-GB" dirty="0" smtClean="0"/>
              <a:t>, etc)</a:t>
            </a:r>
          </a:p>
          <a:p>
            <a:pPr lvl="1"/>
            <a:r>
              <a:rPr lang="es-MX" dirty="0" err="1" smtClean="0"/>
              <a:t>Formatting</a:t>
            </a:r>
            <a:r>
              <a:rPr lang="es-MX" dirty="0" smtClean="0"/>
              <a:t> </a:t>
            </a:r>
            <a:r>
              <a:rPr lang="es-MX" dirty="0" err="1" smtClean="0"/>
              <a:t>readily</a:t>
            </a:r>
            <a:r>
              <a:rPr lang="es-MX" dirty="0" smtClean="0"/>
              <a:t> </a:t>
            </a:r>
            <a:r>
              <a:rPr lang="es-MX" dirty="0" err="1" smtClean="0"/>
              <a:t>available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most</a:t>
            </a:r>
            <a:r>
              <a:rPr lang="es-MX" dirty="0" smtClean="0"/>
              <a:t> JCR </a:t>
            </a:r>
            <a:r>
              <a:rPr lang="es-MX" dirty="0" err="1" smtClean="0"/>
              <a:t>journals</a:t>
            </a:r>
            <a:r>
              <a:rPr lang="es-MX" dirty="0" smtClean="0"/>
              <a:t> (</a:t>
            </a:r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all</a:t>
            </a:r>
            <a:r>
              <a:rPr lang="es-MX" dirty="0" smtClean="0"/>
              <a:t>),</a:t>
            </a:r>
          </a:p>
          <a:p>
            <a:pPr lvl="2"/>
            <a:r>
              <a:rPr lang="es-MX" dirty="0" smtClean="0"/>
              <a:t>…</a:t>
            </a:r>
            <a:r>
              <a:rPr lang="es-MX" dirty="0" err="1" smtClean="0"/>
              <a:t>but</a:t>
            </a:r>
            <a:r>
              <a:rPr lang="es-MX" dirty="0" smtClean="0"/>
              <a:t> </a:t>
            </a:r>
            <a:r>
              <a:rPr lang="es-MX" dirty="0" err="1" smtClean="0"/>
              <a:t>capable</a:t>
            </a:r>
            <a:r>
              <a:rPr lang="es-MX" dirty="0" smtClean="0"/>
              <a:t> of </a:t>
            </a:r>
            <a:r>
              <a:rPr lang="es-MX" dirty="0" err="1" smtClean="0"/>
              <a:t>creating</a:t>
            </a:r>
            <a:r>
              <a:rPr lang="es-MX" dirty="0" smtClean="0"/>
              <a:t> new </a:t>
            </a:r>
            <a:r>
              <a:rPr lang="es-MX" dirty="0" err="1" smtClean="0"/>
              <a:t>templates</a:t>
            </a:r>
            <a:r>
              <a:rPr lang="es-MX" dirty="0" smtClean="0"/>
              <a:t> as </a:t>
            </a:r>
            <a:r>
              <a:rPr lang="es-MX" dirty="0" err="1" smtClean="0"/>
              <a:t>necessary</a:t>
            </a:r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ACFE-FE1F-4B00-8BBC-049F64FA30ED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81</a:t>
            </a:fld>
            <a:endParaRPr lang="es-E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Papers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accent1"/>
                </a:solidFill>
              </a:rPr>
              <a:t>My </a:t>
            </a:r>
            <a:r>
              <a:rPr lang="es-MX" b="1" dirty="0" err="1" smtClean="0">
                <a:solidFill>
                  <a:schemeClr val="accent1"/>
                </a:solidFill>
              </a:rPr>
              <a:t>subjective</a:t>
            </a:r>
            <a:r>
              <a:rPr lang="es-MX" b="1" dirty="0" smtClean="0">
                <a:solidFill>
                  <a:schemeClr val="accent1"/>
                </a:solidFill>
              </a:rPr>
              <a:t> </a:t>
            </a:r>
            <a:r>
              <a:rPr lang="es-MX" b="1" dirty="0" err="1" smtClean="0">
                <a:solidFill>
                  <a:schemeClr val="accent1"/>
                </a:solidFill>
              </a:rPr>
              <a:t>evaluation</a:t>
            </a:r>
            <a:r>
              <a:rPr lang="es-MX" dirty="0" smtClean="0"/>
              <a:t>: </a:t>
            </a:r>
            <a:r>
              <a:rPr lang="es-MX" dirty="0" err="1" smtClean="0"/>
              <a:t>Haven’t</a:t>
            </a:r>
            <a:r>
              <a:rPr lang="es-MX" dirty="0" smtClean="0"/>
              <a:t> </a:t>
            </a:r>
            <a:r>
              <a:rPr lang="es-MX" dirty="0" err="1" smtClean="0"/>
              <a:t>tested</a:t>
            </a:r>
            <a:endParaRPr lang="es-MX" dirty="0" smtClean="0"/>
          </a:p>
          <a:p>
            <a:r>
              <a:rPr lang="es-MX" b="1" dirty="0" err="1" smtClean="0">
                <a:solidFill>
                  <a:schemeClr val="accent1"/>
                </a:solidFill>
              </a:rPr>
              <a:t>Licence</a:t>
            </a:r>
            <a:r>
              <a:rPr lang="es-MX" dirty="0" smtClean="0"/>
              <a:t>: </a:t>
            </a:r>
            <a:r>
              <a:rPr lang="es-MX" dirty="0" err="1" smtClean="0"/>
              <a:t>Commercial</a:t>
            </a:r>
            <a:r>
              <a:rPr lang="es-MX" dirty="0" smtClean="0"/>
              <a:t> (</a:t>
            </a:r>
            <a:r>
              <a:rPr lang="es-MX" dirty="0" err="1" smtClean="0"/>
              <a:t>Springer</a:t>
            </a:r>
            <a:r>
              <a:rPr lang="es-MX" dirty="0" smtClean="0"/>
              <a:t>)</a:t>
            </a:r>
          </a:p>
          <a:p>
            <a:r>
              <a:rPr lang="es-MX" b="1" dirty="0" err="1" smtClean="0">
                <a:solidFill>
                  <a:schemeClr val="accent1"/>
                </a:solidFill>
              </a:rPr>
              <a:t>Features</a:t>
            </a:r>
            <a:r>
              <a:rPr lang="es-MX" dirty="0" smtClean="0"/>
              <a:t>:</a:t>
            </a:r>
          </a:p>
          <a:p>
            <a:pPr lvl="1"/>
            <a:r>
              <a:rPr lang="en-GB" dirty="0" smtClean="0"/>
              <a:t>25+ built-in search engines to find literature in your field of research, from </a:t>
            </a:r>
            <a:r>
              <a:rPr lang="en-GB" dirty="0" err="1" smtClean="0"/>
              <a:t>PubMed</a:t>
            </a:r>
            <a:r>
              <a:rPr lang="en-GB" dirty="0" smtClean="0"/>
              <a:t>, Scopus, to </a:t>
            </a:r>
            <a:r>
              <a:rPr lang="en-GB" dirty="0" err="1" smtClean="0"/>
              <a:t>ArXiv</a:t>
            </a:r>
            <a:r>
              <a:rPr lang="en-GB" dirty="0" smtClean="0"/>
              <a:t>, and Google Patents.</a:t>
            </a:r>
          </a:p>
          <a:p>
            <a:pPr lvl="1"/>
            <a:r>
              <a:rPr lang="es-MX" dirty="0" err="1" smtClean="0"/>
              <a:t>Support</a:t>
            </a:r>
            <a:r>
              <a:rPr lang="es-MX" dirty="0" smtClean="0"/>
              <a:t> </a:t>
            </a:r>
            <a:r>
              <a:rPr lang="es-MX" dirty="0" err="1" smtClean="0"/>
              <a:t>document</a:t>
            </a:r>
            <a:r>
              <a:rPr lang="es-MX" dirty="0" smtClean="0"/>
              <a:t> </a:t>
            </a:r>
            <a:r>
              <a:rPr lang="es-MX" dirty="0" err="1" smtClean="0"/>
              <a:t>annotations</a:t>
            </a:r>
            <a:endParaRPr lang="es-MX" dirty="0" smtClean="0"/>
          </a:p>
          <a:p>
            <a:pPr lvl="1"/>
            <a:r>
              <a:rPr lang="es-MX" dirty="0" err="1" smtClean="0"/>
              <a:t>Formatting</a:t>
            </a:r>
            <a:r>
              <a:rPr lang="es-MX" dirty="0" smtClean="0"/>
              <a:t> </a:t>
            </a:r>
            <a:r>
              <a:rPr lang="es-MX" dirty="0" err="1" smtClean="0"/>
              <a:t>readily</a:t>
            </a:r>
            <a:r>
              <a:rPr lang="es-MX" dirty="0" smtClean="0"/>
              <a:t> </a:t>
            </a:r>
            <a:r>
              <a:rPr lang="es-MX" dirty="0" err="1" smtClean="0"/>
              <a:t>available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most</a:t>
            </a:r>
            <a:r>
              <a:rPr lang="es-MX" dirty="0" smtClean="0"/>
              <a:t> JCR </a:t>
            </a:r>
            <a:r>
              <a:rPr lang="es-MX" dirty="0" err="1" smtClean="0"/>
              <a:t>journals</a:t>
            </a:r>
            <a:r>
              <a:rPr lang="es-MX" dirty="0" smtClean="0"/>
              <a:t> (</a:t>
            </a:r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all</a:t>
            </a:r>
            <a:r>
              <a:rPr lang="es-MX" dirty="0" smtClean="0"/>
              <a:t>)</a:t>
            </a:r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631C-7E70-406D-88E0-68A969675A17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82</a:t>
            </a:fld>
            <a:endParaRPr lang="es-E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Mendeley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b="1" dirty="0" smtClean="0">
                <a:solidFill>
                  <a:schemeClr val="accent1"/>
                </a:solidFill>
              </a:rPr>
              <a:t>My </a:t>
            </a:r>
            <a:r>
              <a:rPr lang="es-MX" b="1" dirty="0" err="1" smtClean="0">
                <a:solidFill>
                  <a:schemeClr val="accent1"/>
                </a:solidFill>
              </a:rPr>
              <a:t>subjective</a:t>
            </a:r>
            <a:r>
              <a:rPr lang="es-MX" b="1" dirty="0" smtClean="0">
                <a:solidFill>
                  <a:schemeClr val="accent1"/>
                </a:solidFill>
              </a:rPr>
              <a:t> </a:t>
            </a:r>
            <a:r>
              <a:rPr lang="es-MX" b="1" dirty="0" err="1" smtClean="0">
                <a:solidFill>
                  <a:schemeClr val="accent1"/>
                </a:solidFill>
              </a:rPr>
              <a:t>evaluation</a:t>
            </a:r>
            <a:r>
              <a:rPr lang="es-MX" dirty="0" smtClean="0"/>
              <a:t>: </a:t>
            </a:r>
            <a:r>
              <a:rPr lang="es-MX" dirty="0" err="1" smtClean="0"/>
              <a:t>Good</a:t>
            </a:r>
            <a:r>
              <a:rPr lang="es-MX" dirty="0" smtClean="0"/>
              <a:t> GUI </a:t>
            </a:r>
            <a:r>
              <a:rPr lang="es-MX" dirty="0" err="1" smtClean="0"/>
              <a:t>but</a:t>
            </a:r>
            <a:r>
              <a:rPr lang="es-MX" dirty="0" smtClean="0"/>
              <a:t> </a:t>
            </a:r>
            <a:r>
              <a:rPr lang="es-MX" dirty="0" err="1" smtClean="0"/>
              <a:t>many</a:t>
            </a:r>
            <a:r>
              <a:rPr lang="es-MX" dirty="0" smtClean="0"/>
              <a:t> </a:t>
            </a:r>
            <a:r>
              <a:rPr lang="es-MX" dirty="0" err="1" smtClean="0"/>
              <a:t>useless</a:t>
            </a:r>
            <a:r>
              <a:rPr lang="es-MX" dirty="0" smtClean="0"/>
              <a:t> </a:t>
            </a:r>
            <a:r>
              <a:rPr lang="es-MX" dirty="0" err="1" smtClean="0"/>
              <a:t>features</a:t>
            </a:r>
            <a:r>
              <a:rPr lang="es-MX" dirty="0" smtClean="0"/>
              <a:t> </a:t>
            </a:r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are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interested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social </a:t>
            </a:r>
            <a:r>
              <a:rPr lang="es-MX" dirty="0" err="1" smtClean="0"/>
              <a:t>network</a:t>
            </a:r>
            <a:endParaRPr lang="es-MX" dirty="0" smtClean="0"/>
          </a:p>
          <a:p>
            <a:r>
              <a:rPr lang="es-MX" b="1" dirty="0" err="1" smtClean="0">
                <a:solidFill>
                  <a:schemeClr val="accent1"/>
                </a:solidFill>
              </a:rPr>
              <a:t>Licence</a:t>
            </a:r>
            <a:r>
              <a:rPr lang="es-MX" dirty="0" smtClean="0"/>
              <a:t>: Free</a:t>
            </a:r>
          </a:p>
          <a:p>
            <a:pPr lvl="1"/>
            <a:r>
              <a:rPr lang="es-MX" dirty="0" err="1" smtClean="0"/>
              <a:t>Elsevier</a:t>
            </a:r>
            <a:endParaRPr lang="es-MX" dirty="0" smtClean="0"/>
          </a:p>
          <a:p>
            <a:r>
              <a:rPr lang="es-MX" b="1" dirty="0" err="1" smtClean="0">
                <a:solidFill>
                  <a:schemeClr val="accent1"/>
                </a:solidFill>
              </a:rPr>
              <a:t>Features</a:t>
            </a:r>
            <a:r>
              <a:rPr lang="es-MX" dirty="0" smtClean="0"/>
              <a:t>:</a:t>
            </a:r>
          </a:p>
          <a:p>
            <a:pPr lvl="1"/>
            <a:r>
              <a:rPr lang="es-MX" dirty="0" err="1" smtClean="0"/>
              <a:t>Academic</a:t>
            </a:r>
            <a:r>
              <a:rPr lang="es-MX" dirty="0" smtClean="0"/>
              <a:t> social </a:t>
            </a:r>
            <a:r>
              <a:rPr lang="es-MX" dirty="0" err="1" smtClean="0"/>
              <a:t>network</a:t>
            </a:r>
            <a:endParaRPr lang="es-MX" dirty="0" smtClean="0"/>
          </a:p>
          <a:p>
            <a:pPr lvl="1"/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library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cloud</a:t>
            </a:r>
            <a:endParaRPr lang="es-MX" dirty="0" smtClean="0"/>
          </a:p>
          <a:p>
            <a:pPr lvl="1"/>
            <a:r>
              <a:rPr lang="en-GB" dirty="0" smtClean="0"/>
              <a:t>Generate citations and bibliographies in Microsoft Word, </a:t>
            </a:r>
            <a:r>
              <a:rPr lang="en-GB" dirty="0" err="1" smtClean="0"/>
              <a:t>OpenOffice</a:t>
            </a:r>
            <a:r>
              <a:rPr lang="en-GB" dirty="0" smtClean="0"/>
              <a:t>, and </a:t>
            </a:r>
            <a:r>
              <a:rPr lang="en-GB" dirty="0" err="1" smtClean="0"/>
              <a:t>LaTeX</a:t>
            </a:r>
            <a:r>
              <a:rPr lang="en-GB" dirty="0" smtClean="0"/>
              <a:t>.</a:t>
            </a:r>
          </a:p>
          <a:p>
            <a:pPr lvl="1"/>
            <a:r>
              <a:rPr lang="es-MX" dirty="0" err="1" smtClean="0"/>
              <a:t>Formatting</a:t>
            </a:r>
            <a:r>
              <a:rPr lang="es-MX" dirty="0" smtClean="0"/>
              <a:t> </a:t>
            </a:r>
            <a:r>
              <a:rPr lang="es-MX" dirty="0" err="1" smtClean="0"/>
              <a:t>readily</a:t>
            </a:r>
            <a:r>
              <a:rPr lang="es-MX" dirty="0" smtClean="0"/>
              <a:t> </a:t>
            </a:r>
            <a:r>
              <a:rPr lang="es-MX" dirty="0" err="1" smtClean="0"/>
              <a:t>available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most</a:t>
            </a:r>
            <a:r>
              <a:rPr lang="es-MX" dirty="0" smtClean="0"/>
              <a:t> JCR </a:t>
            </a:r>
            <a:r>
              <a:rPr lang="es-MX" dirty="0" err="1" smtClean="0"/>
              <a:t>journals</a:t>
            </a:r>
            <a:endParaRPr lang="es-MX" dirty="0" smtClean="0"/>
          </a:p>
          <a:p>
            <a:pPr lvl="1"/>
            <a:r>
              <a:rPr lang="es-MX" dirty="0" smtClean="0"/>
              <a:t>A </a:t>
            </a:r>
            <a:r>
              <a:rPr lang="es-MX" dirty="0" err="1" smtClean="0"/>
              <a:t>nice</a:t>
            </a:r>
            <a:r>
              <a:rPr lang="es-MX" dirty="0" smtClean="0"/>
              <a:t> (</a:t>
            </a:r>
            <a:r>
              <a:rPr lang="es-MX" dirty="0" err="1" smtClean="0"/>
              <a:t>but</a:t>
            </a:r>
            <a:r>
              <a:rPr lang="es-MX" dirty="0" smtClean="0"/>
              <a:t> of </a:t>
            </a:r>
            <a:r>
              <a:rPr lang="es-MX" dirty="0" err="1" smtClean="0"/>
              <a:t>course</a:t>
            </a:r>
            <a:r>
              <a:rPr lang="es-MX" dirty="0" smtClean="0"/>
              <a:t> </a:t>
            </a:r>
            <a:r>
              <a:rPr lang="es-MX" dirty="0" err="1" smtClean="0"/>
              <a:t>biased</a:t>
            </a:r>
            <a:r>
              <a:rPr lang="es-MX" dirty="0" smtClean="0"/>
              <a:t>) </a:t>
            </a:r>
            <a:r>
              <a:rPr lang="es-MX" dirty="0" err="1" smtClean="0"/>
              <a:t>comparative</a:t>
            </a:r>
            <a:r>
              <a:rPr lang="es-MX" dirty="0" smtClean="0"/>
              <a:t>:</a:t>
            </a:r>
          </a:p>
          <a:p>
            <a:pPr lvl="2"/>
            <a:r>
              <a:rPr lang="en-GB" dirty="0" smtClean="0"/>
              <a:t>http://www.mendeley.com/compare-mendeley/</a:t>
            </a:r>
          </a:p>
          <a:p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3FAB-C187-442F-B05D-0C63D1D46BC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83</a:t>
            </a:fld>
            <a:endParaRPr lang="es-E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Zotero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b="1" dirty="0" smtClean="0">
                <a:solidFill>
                  <a:schemeClr val="accent1"/>
                </a:solidFill>
              </a:rPr>
              <a:t>My </a:t>
            </a:r>
            <a:r>
              <a:rPr lang="es-MX" b="1" dirty="0" err="1" smtClean="0">
                <a:solidFill>
                  <a:schemeClr val="accent1"/>
                </a:solidFill>
              </a:rPr>
              <a:t>subjective</a:t>
            </a:r>
            <a:r>
              <a:rPr lang="es-MX" b="1" dirty="0" smtClean="0">
                <a:solidFill>
                  <a:schemeClr val="accent1"/>
                </a:solidFill>
              </a:rPr>
              <a:t> </a:t>
            </a:r>
            <a:r>
              <a:rPr lang="es-MX" b="1" dirty="0" err="1" smtClean="0">
                <a:solidFill>
                  <a:schemeClr val="accent1"/>
                </a:solidFill>
              </a:rPr>
              <a:t>evaluation</a:t>
            </a:r>
            <a:r>
              <a:rPr lang="es-MX" dirty="0" smtClean="0"/>
              <a:t>: As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library</a:t>
            </a:r>
            <a:r>
              <a:rPr lang="es-MX" dirty="0" smtClean="0"/>
              <a:t> </a:t>
            </a:r>
            <a:r>
              <a:rPr lang="es-MX" dirty="0" err="1" smtClean="0"/>
              <a:t>grows</a:t>
            </a:r>
            <a:r>
              <a:rPr lang="es-MX" dirty="0" smtClean="0"/>
              <a:t>,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seriously</a:t>
            </a:r>
            <a:r>
              <a:rPr lang="es-MX" dirty="0" smtClean="0"/>
              <a:t> </a:t>
            </a:r>
            <a:r>
              <a:rPr lang="es-MX" dirty="0" err="1" smtClean="0"/>
              <a:t>affect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browser performance</a:t>
            </a:r>
          </a:p>
          <a:p>
            <a:r>
              <a:rPr lang="es-MX" b="1" dirty="0" err="1" smtClean="0">
                <a:solidFill>
                  <a:schemeClr val="accent1"/>
                </a:solidFill>
              </a:rPr>
              <a:t>Licence</a:t>
            </a:r>
            <a:r>
              <a:rPr lang="es-MX" dirty="0" smtClean="0"/>
              <a:t>: Free</a:t>
            </a:r>
          </a:p>
          <a:p>
            <a:r>
              <a:rPr lang="es-MX" b="1" dirty="0" err="1" smtClean="0">
                <a:solidFill>
                  <a:schemeClr val="accent1"/>
                </a:solidFill>
              </a:rPr>
              <a:t>Features</a:t>
            </a:r>
            <a:r>
              <a:rPr lang="es-MX" dirty="0" smtClean="0"/>
              <a:t>:</a:t>
            </a:r>
          </a:p>
          <a:p>
            <a:pPr lvl="1"/>
            <a:r>
              <a:rPr lang="es-MX" dirty="0" err="1" smtClean="0"/>
              <a:t>Superb</a:t>
            </a:r>
            <a:r>
              <a:rPr lang="es-MX" dirty="0" smtClean="0"/>
              <a:t> GUI!!!</a:t>
            </a:r>
          </a:p>
          <a:p>
            <a:pPr lvl="1"/>
            <a:r>
              <a:rPr lang="es-MX" dirty="0" err="1" smtClean="0"/>
              <a:t>Installed</a:t>
            </a:r>
            <a:r>
              <a:rPr lang="es-MX" dirty="0" smtClean="0"/>
              <a:t> </a:t>
            </a:r>
            <a:r>
              <a:rPr lang="es-MX" dirty="0" err="1" smtClean="0"/>
              <a:t>over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smtClean="0"/>
              <a:t>browser as a </a:t>
            </a:r>
            <a:r>
              <a:rPr lang="es-MX" dirty="0" err="1" smtClean="0"/>
              <a:t>plugin</a:t>
            </a:r>
            <a:r>
              <a:rPr lang="es-MX" dirty="0" smtClean="0"/>
              <a:t> (</a:t>
            </a:r>
            <a:r>
              <a:rPr lang="es-MX" dirty="0" err="1" smtClean="0"/>
              <a:t>not</a:t>
            </a:r>
            <a:r>
              <a:rPr lang="es-MX" dirty="0" smtClean="0"/>
              <a:t> web-</a:t>
            </a:r>
            <a:r>
              <a:rPr lang="es-MX" dirty="0" err="1" smtClean="0"/>
              <a:t>based</a:t>
            </a:r>
            <a:r>
              <a:rPr lang="es-MX" dirty="0" smtClean="0"/>
              <a:t>)</a:t>
            </a:r>
            <a:endParaRPr lang="es-MX" dirty="0" smtClean="0"/>
          </a:p>
          <a:p>
            <a:pPr lvl="1"/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library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cloud</a:t>
            </a:r>
            <a:r>
              <a:rPr lang="es-MX" dirty="0" smtClean="0"/>
              <a:t>, </a:t>
            </a:r>
            <a:r>
              <a:rPr lang="es-MX" dirty="0" err="1" smtClean="0"/>
              <a:t>storage</a:t>
            </a:r>
            <a:r>
              <a:rPr lang="es-MX" dirty="0" smtClean="0"/>
              <a:t> </a:t>
            </a:r>
            <a:r>
              <a:rPr lang="es-MX" dirty="0" err="1" smtClean="0"/>
              <a:t>capacity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limited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300Mb (5 </a:t>
            </a:r>
            <a:r>
              <a:rPr lang="es-MX" dirty="0" err="1" smtClean="0"/>
              <a:t>Feb</a:t>
            </a:r>
            <a:r>
              <a:rPr lang="es-MX" dirty="0" smtClean="0"/>
              <a:t> 2014)</a:t>
            </a:r>
          </a:p>
          <a:p>
            <a:pPr lvl="1"/>
            <a:r>
              <a:rPr lang="es-MX" dirty="0" err="1" smtClean="0"/>
              <a:t>Sharing</a:t>
            </a:r>
            <a:r>
              <a:rPr lang="es-MX" dirty="0" smtClean="0"/>
              <a:t> </a:t>
            </a:r>
            <a:r>
              <a:rPr lang="es-MX" dirty="0" err="1" smtClean="0"/>
              <a:t>refs</a:t>
            </a:r>
            <a:endParaRPr lang="es-MX" dirty="0" smtClean="0"/>
          </a:p>
          <a:p>
            <a:pPr lvl="1"/>
            <a:r>
              <a:rPr lang="en-GB" dirty="0" smtClean="0"/>
              <a:t>Generate citations and bibliographies in Microsoft Word and </a:t>
            </a:r>
            <a:r>
              <a:rPr lang="en-GB" dirty="0" err="1" smtClean="0"/>
              <a:t>OpenOffice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D3FA-C044-44EF-BB3C-9341BAEA35DE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84</a:t>
            </a:fld>
            <a:endParaRPr lang="es-E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JabRef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accent1"/>
                </a:solidFill>
              </a:rPr>
              <a:t>My </a:t>
            </a:r>
            <a:r>
              <a:rPr lang="es-MX" b="1" dirty="0" err="1" smtClean="0">
                <a:solidFill>
                  <a:schemeClr val="accent1"/>
                </a:solidFill>
              </a:rPr>
              <a:t>subjective</a:t>
            </a:r>
            <a:r>
              <a:rPr lang="es-MX" b="1" dirty="0" smtClean="0">
                <a:solidFill>
                  <a:schemeClr val="accent1"/>
                </a:solidFill>
              </a:rPr>
              <a:t> </a:t>
            </a:r>
            <a:r>
              <a:rPr lang="es-MX" b="1" dirty="0" err="1" smtClean="0">
                <a:solidFill>
                  <a:schemeClr val="accent1"/>
                </a:solidFill>
              </a:rPr>
              <a:t>evaluation</a:t>
            </a:r>
            <a:r>
              <a:rPr lang="es-MX" dirty="0" smtClean="0"/>
              <a:t>: </a:t>
            </a:r>
            <a:r>
              <a:rPr lang="es-MX" dirty="0" err="1" smtClean="0"/>
              <a:t>Pragmatic</a:t>
            </a:r>
            <a:r>
              <a:rPr lang="es-MX" dirty="0" smtClean="0"/>
              <a:t> and </a:t>
            </a:r>
            <a:r>
              <a:rPr lang="es-MX" dirty="0" err="1" smtClean="0"/>
              <a:t>practical</a:t>
            </a:r>
            <a:endParaRPr lang="es-MX" dirty="0" smtClean="0"/>
          </a:p>
          <a:p>
            <a:r>
              <a:rPr lang="es-MX" b="1" dirty="0" err="1" smtClean="0">
                <a:solidFill>
                  <a:schemeClr val="accent1"/>
                </a:solidFill>
              </a:rPr>
              <a:t>Licence</a:t>
            </a:r>
            <a:r>
              <a:rPr lang="es-MX" dirty="0" smtClean="0"/>
              <a:t>: Free</a:t>
            </a:r>
          </a:p>
          <a:p>
            <a:r>
              <a:rPr lang="es-MX" b="1" dirty="0" err="1" smtClean="0">
                <a:solidFill>
                  <a:schemeClr val="accent1"/>
                </a:solidFill>
              </a:rPr>
              <a:t>Features</a:t>
            </a:r>
            <a:r>
              <a:rPr lang="es-MX" dirty="0" smtClean="0"/>
              <a:t>:</a:t>
            </a:r>
          </a:p>
          <a:p>
            <a:pPr lvl="1"/>
            <a:r>
              <a:rPr lang="es-MX" dirty="0" smtClean="0"/>
              <a:t>A </a:t>
            </a:r>
            <a:r>
              <a:rPr lang="es-MX" dirty="0" err="1" smtClean="0"/>
              <a:t>shell</a:t>
            </a:r>
            <a:r>
              <a:rPr lang="es-MX" dirty="0" smtClean="0"/>
              <a:t> </a:t>
            </a:r>
            <a:r>
              <a:rPr lang="es-MX" dirty="0" err="1" smtClean="0"/>
              <a:t>over</a:t>
            </a:r>
            <a:r>
              <a:rPr lang="es-MX" dirty="0" smtClean="0"/>
              <a:t> </a:t>
            </a:r>
            <a:r>
              <a:rPr lang="es-MX" dirty="0" err="1" smtClean="0"/>
              <a:t>Bibtex</a:t>
            </a:r>
            <a:endParaRPr lang="es-MX" dirty="0" smtClean="0"/>
          </a:p>
          <a:p>
            <a:pPr lvl="2"/>
            <a:r>
              <a:rPr lang="es-MX" dirty="0" smtClean="0"/>
              <a:t>..ergo, </a:t>
            </a:r>
            <a:r>
              <a:rPr lang="es-MX" dirty="0" err="1" smtClean="0"/>
              <a:t>seamless</a:t>
            </a:r>
            <a:r>
              <a:rPr lang="es-MX" dirty="0" smtClean="0"/>
              <a:t> </a:t>
            </a:r>
            <a:r>
              <a:rPr lang="es-MX" dirty="0" err="1" smtClean="0"/>
              <a:t>integration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LaTeX</a:t>
            </a:r>
            <a:endParaRPr lang="es-MX" dirty="0" smtClean="0"/>
          </a:p>
          <a:p>
            <a:pPr lvl="1"/>
            <a:r>
              <a:rPr lang="es-MX" dirty="0" smtClean="0"/>
              <a:t>Plug in </a:t>
            </a:r>
            <a:r>
              <a:rPr lang="es-MX" dirty="0" err="1" smtClean="0"/>
              <a:t>bibtex</a:t>
            </a:r>
            <a:r>
              <a:rPr lang="es-MX" dirty="0" smtClean="0"/>
              <a:t> browser </a:t>
            </a:r>
            <a:r>
              <a:rPr lang="es-MX" dirty="0" err="1" smtClean="0"/>
              <a:t>for</a:t>
            </a:r>
            <a:r>
              <a:rPr lang="es-MX" dirty="0" smtClean="0"/>
              <a:t> g</a:t>
            </a:r>
            <a:r>
              <a:rPr lang="en-GB" dirty="0" err="1" smtClean="0"/>
              <a:t>enerating</a:t>
            </a:r>
            <a:r>
              <a:rPr lang="en-GB" dirty="0" smtClean="0"/>
              <a:t> citations and bibliographies in Microsoft Word</a:t>
            </a:r>
          </a:p>
          <a:p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E387-9CF4-433C-961A-A34F26BBC73B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85</a:t>
            </a:fld>
            <a:endParaRPr lang="es-E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BibDesk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accent1"/>
                </a:solidFill>
              </a:rPr>
              <a:t>My </a:t>
            </a:r>
            <a:r>
              <a:rPr lang="es-MX" b="1" dirty="0" err="1" smtClean="0">
                <a:solidFill>
                  <a:schemeClr val="accent1"/>
                </a:solidFill>
              </a:rPr>
              <a:t>subjective</a:t>
            </a:r>
            <a:r>
              <a:rPr lang="es-MX" b="1" dirty="0" smtClean="0">
                <a:solidFill>
                  <a:schemeClr val="accent1"/>
                </a:solidFill>
              </a:rPr>
              <a:t> </a:t>
            </a:r>
            <a:r>
              <a:rPr lang="es-MX" b="1" dirty="0" err="1" smtClean="0">
                <a:solidFill>
                  <a:schemeClr val="accent1"/>
                </a:solidFill>
              </a:rPr>
              <a:t>evaluation</a:t>
            </a:r>
            <a:r>
              <a:rPr lang="es-MX" dirty="0" smtClean="0"/>
              <a:t>: </a:t>
            </a:r>
            <a:r>
              <a:rPr lang="es-MX" dirty="0" err="1" smtClean="0"/>
              <a:t>Pragmatic</a:t>
            </a:r>
            <a:r>
              <a:rPr lang="es-MX" dirty="0" smtClean="0"/>
              <a:t> and </a:t>
            </a:r>
            <a:r>
              <a:rPr lang="es-MX" dirty="0" err="1" smtClean="0"/>
              <a:t>practical</a:t>
            </a:r>
            <a:endParaRPr lang="es-MX" dirty="0" smtClean="0"/>
          </a:p>
          <a:p>
            <a:r>
              <a:rPr lang="es-MX" b="1" dirty="0" err="1" smtClean="0">
                <a:solidFill>
                  <a:schemeClr val="accent1"/>
                </a:solidFill>
              </a:rPr>
              <a:t>Licence</a:t>
            </a:r>
            <a:r>
              <a:rPr lang="es-MX" dirty="0" smtClean="0"/>
              <a:t>: Free</a:t>
            </a:r>
          </a:p>
          <a:p>
            <a:r>
              <a:rPr lang="es-MX" b="1" dirty="0" err="1" smtClean="0">
                <a:solidFill>
                  <a:schemeClr val="accent1"/>
                </a:solidFill>
              </a:rPr>
              <a:t>Features</a:t>
            </a:r>
            <a:r>
              <a:rPr lang="es-MX" dirty="0" smtClean="0"/>
              <a:t>:</a:t>
            </a:r>
          </a:p>
          <a:p>
            <a:pPr lvl="1"/>
            <a:r>
              <a:rPr lang="es-MX" dirty="0" smtClean="0"/>
              <a:t>A </a:t>
            </a:r>
            <a:r>
              <a:rPr lang="es-MX" dirty="0" err="1" smtClean="0"/>
              <a:t>shell</a:t>
            </a:r>
            <a:r>
              <a:rPr lang="es-MX" dirty="0" smtClean="0"/>
              <a:t> </a:t>
            </a:r>
            <a:r>
              <a:rPr lang="es-MX" dirty="0" err="1" smtClean="0"/>
              <a:t>over</a:t>
            </a:r>
            <a:r>
              <a:rPr lang="es-MX" dirty="0" smtClean="0"/>
              <a:t> </a:t>
            </a:r>
            <a:r>
              <a:rPr lang="es-MX" dirty="0" err="1" smtClean="0"/>
              <a:t>Bibtex</a:t>
            </a:r>
            <a:endParaRPr lang="es-MX" dirty="0" smtClean="0"/>
          </a:p>
          <a:p>
            <a:pPr lvl="2"/>
            <a:r>
              <a:rPr lang="es-MX" dirty="0" smtClean="0"/>
              <a:t>..ergo, </a:t>
            </a:r>
            <a:r>
              <a:rPr lang="es-MX" dirty="0" err="1" smtClean="0"/>
              <a:t>seamless</a:t>
            </a:r>
            <a:r>
              <a:rPr lang="es-MX" dirty="0" smtClean="0"/>
              <a:t> </a:t>
            </a:r>
            <a:r>
              <a:rPr lang="es-MX" dirty="0" err="1" smtClean="0"/>
              <a:t>integration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LaTeX</a:t>
            </a:r>
            <a:endParaRPr lang="es-MX" dirty="0" smtClean="0"/>
          </a:p>
          <a:p>
            <a:pPr lvl="1"/>
            <a:r>
              <a:rPr lang="es-MX" dirty="0" smtClean="0"/>
              <a:t>Plug in </a:t>
            </a:r>
            <a:r>
              <a:rPr lang="es-MX" dirty="0" err="1" smtClean="0"/>
              <a:t>bibtex</a:t>
            </a:r>
            <a:r>
              <a:rPr lang="es-MX" dirty="0" smtClean="0"/>
              <a:t> browser </a:t>
            </a:r>
            <a:r>
              <a:rPr lang="es-MX" dirty="0" err="1" smtClean="0"/>
              <a:t>for</a:t>
            </a:r>
            <a:r>
              <a:rPr lang="es-MX" dirty="0" smtClean="0"/>
              <a:t> g</a:t>
            </a:r>
            <a:r>
              <a:rPr lang="en-GB" dirty="0" err="1" smtClean="0"/>
              <a:t>enerating</a:t>
            </a:r>
            <a:r>
              <a:rPr lang="en-GB" dirty="0" smtClean="0"/>
              <a:t> citations and bibliographies in Microsoft Word</a:t>
            </a:r>
          </a:p>
          <a:p>
            <a:pPr lvl="1"/>
            <a:r>
              <a:rPr lang="es-MX" dirty="0" err="1" smtClean="0"/>
              <a:t>For</a:t>
            </a:r>
            <a:r>
              <a:rPr lang="es-MX" dirty="0" smtClean="0"/>
              <a:t> Mac </a:t>
            </a:r>
            <a:r>
              <a:rPr lang="es-MX" dirty="0" err="1" smtClean="0"/>
              <a:t>only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9F60-D386-48FB-8BA6-886D440685F9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86</a:t>
            </a:fld>
            <a:endParaRPr lang="es-E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I, </a:t>
            </a:r>
            <a:r>
              <a:rPr lang="es-MX" dirty="0" err="1" smtClean="0"/>
              <a:t>librarian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b="1" dirty="0" smtClean="0">
                <a:solidFill>
                  <a:schemeClr val="accent1"/>
                </a:solidFill>
              </a:rPr>
              <a:t>My </a:t>
            </a:r>
            <a:r>
              <a:rPr lang="es-MX" b="1" dirty="0" err="1" smtClean="0">
                <a:solidFill>
                  <a:schemeClr val="accent1"/>
                </a:solidFill>
              </a:rPr>
              <a:t>subjective</a:t>
            </a:r>
            <a:r>
              <a:rPr lang="es-MX" b="1" dirty="0" smtClean="0">
                <a:solidFill>
                  <a:schemeClr val="accent1"/>
                </a:solidFill>
              </a:rPr>
              <a:t> </a:t>
            </a:r>
            <a:r>
              <a:rPr lang="es-MX" b="1" dirty="0" err="1" smtClean="0">
                <a:solidFill>
                  <a:schemeClr val="accent1"/>
                </a:solidFill>
              </a:rPr>
              <a:t>evaluation</a:t>
            </a:r>
            <a:r>
              <a:rPr lang="es-MX" dirty="0" smtClean="0"/>
              <a:t>: </a:t>
            </a:r>
            <a:r>
              <a:rPr lang="es-MX" dirty="0" err="1" smtClean="0"/>
              <a:t>Haven’t</a:t>
            </a:r>
            <a:r>
              <a:rPr lang="es-MX" dirty="0" smtClean="0"/>
              <a:t> </a:t>
            </a:r>
            <a:r>
              <a:rPr lang="es-MX" dirty="0" err="1" smtClean="0"/>
              <a:t>tested</a:t>
            </a:r>
            <a:endParaRPr lang="es-MX" dirty="0" smtClean="0"/>
          </a:p>
          <a:p>
            <a:r>
              <a:rPr lang="es-MX" b="1" dirty="0" err="1" smtClean="0">
                <a:solidFill>
                  <a:schemeClr val="accent1"/>
                </a:solidFill>
              </a:rPr>
              <a:t>Licence</a:t>
            </a:r>
            <a:r>
              <a:rPr lang="es-MX" dirty="0" smtClean="0"/>
              <a:t>: </a:t>
            </a:r>
            <a:r>
              <a:rPr lang="es-MX" dirty="0" smtClean="0"/>
              <a:t>Free </a:t>
            </a:r>
            <a:r>
              <a:rPr lang="es-MX" dirty="0" err="1" smtClean="0"/>
              <a:t>to</a:t>
            </a:r>
            <a:r>
              <a:rPr lang="es-MX" dirty="0" smtClean="0"/>
              <a:t> use. </a:t>
            </a:r>
            <a:r>
              <a:rPr lang="es-MX" dirty="0" err="1" smtClean="0"/>
              <a:t>Pay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support</a:t>
            </a:r>
            <a:endParaRPr lang="es-MX" dirty="0" smtClean="0"/>
          </a:p>
          <a:p>
            <a:r>
              <a:rPr lang="es-MX" b="1" dirty="0" err="1" smtClean="0">
                <a:solidFill>
                  <a:schemeClr val="accent1"/>
                </a:solidFill>
              </a:rPr>
              <a:t>Features</a:t>
            </a:r>
            <a:r>
              <a:rPr lang="es-MX" dirty="0" smtClean="0"/>
              <a:t>:</a:t>
            </a:r>
          </a:p>
          <a:p>
            <a:pPr lvl="1"/>
            <a:r>
              <a:rPr lang="es-MX" dirty="0" err="1" smtClean="0"/>
              <a:t>Powerful</a:t>
            </a:r>
            <a:r>
              <a:rPr lang="es-MX" dirty="0" smtClean="0"/>
              <a:t> </a:t>
            </a:r>
            <a:r>
              <a:rPr lang="es-MX" dirty="0" err="1" smtClean="0"/>
              <a:t>but</a:t>
            </a:r>
            <a:r>
              <a:rPr lang="es-MX" dirty="0" smtClean="0"/>
              <a:t> non </a:t>
            </a:r>
            <a:r>
              <a:rPr lang="es-MX" dirty="0" err="1" smtClean="0"/>
              <a:t>intuitive</a:t>
            </a:r>
            <a:r>
              <a:rPr lang="es-MX" dirty="0" smtClean="0"/>
              <a:t>; </a:t>
            </a:r>
            <a:r>
              <a:rPr lang="es-MX" dirty="0" err="1" smtClean="0"/>
              <a:t>connects</a:t>
            </a:r>
            <a:r>
              <a:rPr lang="es-MX" dirty="0" smtClean="0"/>
              <a:t> </a:t>
            </a:r>
            <a:r>
              <a:rPr lang="es-MX" dirty="0" err="1" smtClean="0"/>
              <a:t>directly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scientific</a:t>
            </a:r>
            <a:r>
              <a:rPr lang="es-MX" dirty="0" smtClean="0"/>
              <a:t> </a:t>
            </a:r>
            <a:r>
              <a:rPr lang="es-MX" dirty="0" err="1" smtClean="0"/>
              <a:t>search</a:t>
            </a:r>
            <a:r>
              <a:rPr lang="es-MX" dirty="0" smtClean="0"/>
              <a:t> </a:t>
            </a:r>
            <a:r>
              <a:rPr lang="es-MX" dirty="0" err="1" smtClean="0"/>
              <a:t>engines</a:t>
            </a:r>
            <a:r>
              <a:rPr lang="es-MX" dirty="0" smtClean="0"/>
              <a:t> inc. </a:t>
            </a:r>
            <a:r>
              <a:rPr lang="es-MX" dirty="0" err="1" smtClean="0"/>
              <a:t>PubMed</a:t>
            </a:r>
            <a:r>
              <a:rPr lang="es-MX" dirty="0" smtClean="0"/>
              <a:t>, </a:t>
            </a:r>
            <a:r>
              <a:rPr lang="es-MX" dirty="0" err="1" smtClean="0"/>
              <a:t>Scopus</a:t>
            </a:r>
            <a:r>
              <a:rPr lang="es-MX" dirty="0" smtClean="0"/>
              <a:t>, </a:t>
            </a:r>
            <a:r>
              <a:rPr lang="es-MX" dirty="0" err="1" smtClean="0"/>
              <a:t>Science</a:t>
            </a:r>
            <a:r>
              <a:rPr lang="es-MX" dirty="0" smtClean="0"/>
              <a:t> </a:t>
            </a:r>
            <a:r>
              <a:rPr lang="es-MX" dirty="0" err="1" smtClean="0"/>
              <a:t>Direct</a:t>
            </a:r>
            <a:r>
              <a:rPr lang="es-MX" dirty="0" smtClean="0"/>
              <a:t>, </a:t>
            </a:r>
            <a:r>
              <a:rPr lang="es-MX" dirty="0" err="1" smtClean="0"/>
              <a:t>ArXiv</a:t>
            </a:r>
            <a:r>
              <a:rPr lang="es-MX" dirty="0" smtClean="0"/>
              <a:t>, </a:t>
            </a:r>
            <a:r>
              <a:rPr lang="es-MX" dirty="0" err="1" smtClean="0"/>
              <a:t>IEEExplore</a:t>
            </a:r>
            <a:r>
              <a:rPr lang="es-MX" dirty="0" smtClean="0"/>
              <a:t>, </a:t>
            </a:r>
            <a:r>
              <a:rPr lang="es-MX" dirty="0" err="1" smtClean="0"/>
              <a:t>Springer</a:t>
            </a:r>
            <a:r>
              <a:rPr lang="es-MX" dirty="0" smtClean="0"/>
              <a:t>, </a:t>
            </a:r>
            <a:r>
              <a:rPr lang="es-MX" dirty="0" err="1" smtClean="0"/>
              <a:t>etc</a:t>
            </a:r>
            <a:endParaRPr lang="es-MX" dirty="0" smtClean="0"/>
          </a:p>
          <a:p>
            <a:pPr lvl="1"/>
            <a:r>
              <a:rPr lang="es-MX" dirty="0" smtClean="0"/>
              <a:t>Web-</a:t>
            </a:r>
            <a:r>
              <a:rPr lang="es-MX" dirty="0" err="1" smtClean="0"/>
              <a:t>based</a:t>
            </a:r>
            <a:endParaRPr lang="es-MX" dirty="0" smtClean="0"/>
          </a:p>
          <a:p>
            <a:pPr lvl="1"/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library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cloud</a:t>
            </a:r>
            <a:r>
              <a:rPr lang="es-MX" dirty="0" smtClean="0"/>
              <a:t>.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sure</a:t>
            </a:r>
            <a:r>
              <a:rPr lang="es-MX" dirty="0" smtClean="0"/>
              <a:t> </a:t>
            </a:r>
            <a:r>
              <a:rPr lang="es-MX" dirty="0" err="1" smtClean="0"/>
              <a:t>about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store</a:t>
            </a:r>
            <a:r>
              <a:rPr lang="es-MX" dirty="0" smtClean="0"/>
              <a:t> </a:t>
            </a:r>
            <a:r>
              <a:rPr lang="es-MX" dirty="0" err="1" smtClean="0"/>
              <a:t>capacity</a:t>
            </a:r>
            <a:endParaRPr lang="es-MX" dirty="0" smtClean="0"/>
          </a:p>
          <a:p>
            <a:pPr lvl="1"/>
            <a:r>
              <a:rPr lang="es-MX" dirty="0" err="1" smtClean="0"/>
              <a:t>Sharing</a:t>
            </a:r>
            <a:r>
              <a:rPr lang="es-MX" dirty="0" smtClean="0"/>
              <a:t> </a:t>
            </a:r>
            <a:r>
              <a:rPr lang="es-MX" dirty="0" err="1" smtClean="0"/>
              <a:t>refs</a:t>
            </a:r>
            <a:endParaRPr lang="es-MX" dirty="0" smtClean="0"/>
          </a:p>
          <a:p>
            <a:pPr lvl="1"/>
            <a:r>
              <a:rPr lang="es-MX" dirty="0" err="1" smtClean="0"/>
              <a:t>Permit</a:t>
            </a:r>
            <a:r>
              <a:rPr lang="es-MX" dirty="0" smtClean="0"/>
              <a:t> </a:t>
            </a:r>
            <a:r>
              <a:rPr lang="es-MX" dirty="0" err="1" smtClean="0"/>
              <a:t>pdf</a:t>
            </a:r>
            <a:r>
              <a:rPr lang="es-MX" dirty="0" smtClean="0"/>
              <a:t> </a:t>
            </a:r>
            <a:r>
              <a:rPr lang="es-MX" dirty="0" err="1" smtClean="0"/>
              <a:t>annotation</a:t>
            </a:r>
            <a:r>
              <a:rPr lang="es-MX" dirty="0" smtClean="0"/>
              <a:t>, </a:t>
            </a:r>
            <a:r>
              <a:rPr lang="es-MX" dirty="0" err="1" smtClean="0"/>
              <a:t>rich</a:t>
            </a:r>
            <a:r>
              <a:rPr lang="es-MX" dirty="0" smtClean="0"/>
              <a:t> </a:t>
            </a:r>
            <a:r>
              <a:rPr lang="es-MX" dirty="0" err="1" smtClean="0"/>
              <a:t>text</a:t>
            </a:r>
            <a:r>
              <a:rPr lang="es-MX" dirty="0" smtClean="0"/>
              <a:t> notes, </a:t>
            </a:r>
            <a:endParaRPr lang="es-MX" dirty="0" smtClean="0"/>
          </a:p>
          <a:p>
            <a:pPr lvl="1"/>
            <a:r>
              <a:rPr lang="en-GB" dirty="0" smtClean="0"/>
              <a:t>Generate citations and bibliographies in Microsoft Word and </a:t>
            </a:r>
            <a:r>
              <a:rPr lang="en-GB" dirty="0" err="1" smtClean="0"/>
              <a:t>OpenOffice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A4E2-4C8E-4C21-82AD-C28B66BCE81A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87</a:t>
            </a:fld>
            <a:endParaRPr lang="es-E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GRACIAS, ¿PREGUNTAS?</a:t>
            </a:r>
            <a:endParaRPr lang="en-GB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A9B-A835-4703-8B4A-CD2F13042355}" type="datetime1">
              <a:rPr lang="es-ES_tradnl" smtClean="0"/>
              <a:t>26/08/2014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Felipe Orihuela Espina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98DE-B0C0-4510-8517-23F285C36BE2}" type="slidenum">
              <a:rPr lang="es-ES" smtClean="0"/>
              <a:pPr/>
              <a:t>88</a:t>
            </a:fld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Spelling</a:t>
            </a:r>
            <a:endParaRPr lang="es-ES_tradnl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Use a </a:t>
            </a:r>
            <a:r>
              <a:rPr lang="es-ES_tradnl" dirty="0" err="1" smtClean="0"/>
              <a:t>dictionary</a:t>
            </a:r>
            <a:endParaRPr lang="es-ES_tradnl" dirty="0" smtClean="0"/>
          </a:p>
          <a:p>
            <a:pPr lvl="1"/>
            <a:r>
              <a:rPr lang="es-ES_tradnl" dirty="0" err="1" smtClean="0"/>
              <a:t>Don’t</a:t>
            </a:r>
            <a:r>
              <a:rPr lang="es-ES_tradnl" dirty="0" smtClean="0"/>
              <a:t> </a:t>
            </a:r>
            <a:r>
              <a:rPr lang="es-ES_tradnl" dirty="0" err="1" smtClean="0"/>
              <a:t>be</a:t>
            </a:r>
            <a:r>
              <a:rPr lang="es-ES_tradnl" dirty="0" smtClean="0"/>
              <a:t> </a:t>
            </a:r>
            <a:r>
              <a:rPr lang="es-ES_tradnl" dirty="0" err="1" smtClean="0"/>
              <a:t>lazy</a:t>
            </a:r>
            <a:endParaRPr lang="es-ES_tradnl" dirty="0" smtClean="0"/>
          </a:p>
          <a:p>
            <a:pPr lvl="1"/>
            <a:r>
              <a:rPr lang="es-ES_tradnl" dirty="0" err="1" smtClean="0"/>
              <a:t>There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nothing</a:t>
            </a:r>
            <a:r>
              <a:rPr lang="es-ES_tradnl" dirty="0" smtClean="0"/>
              <a:t> </a:t>
            </a:r>
            <a:r>
              <a:rPr lang="es-ES_tradnl" dirty="0" err="1" smtClean="0"/>
              <a:t>embarrasing</a:t>
            </a:r>
            <a:r>
              <a:rPr lang="es-ES_tradnl" dirty="0" smtClean="0"/>
              <a:t> </a:t>
            </a:r>
            <a:r>
              <a:rPr lang="es-ES_tradnl" dirty="0" err="1" smtClean="0"/>
              <a:t>about</a:t>
            </a:r>
            <a:r>
              <a:rPr lang="es-ES_tradnl" dirty="0" smtClean="0"/>
              <a:t> </a:t>
            </a:r>
            <a:r>
              <a:rPr lang="es-ES_tradnl" dirty="0" err="1" smtClean="0"/>
              <a:t>using</a:t>
            </a:r>
            <a:r>
              <a:rPr lang="es-ES_tradnl" dirty="0" smtClean="0"/>
              <a:t> </a:t>
            </a:r>
            <a:r>
              <a:rPr lang="es-ES_tradnl" dirty="0" err="1" smtClean="0"/>
              <a:t>them</a:t>
            </a:r>
            <a:endParaRPr lang="es-ES_tradnl" dirty="0" smtClean="0"/>
          </a:p>
          <a:p>
            <a:pPr lvl="1"/>
            <a:r>
              <a:rPr lang="es-ES_tradnl" dirty="0" err="1" smtClean="0"/>
              <a:t>If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no </a:t>
            </a:r>
            <a:r>
              <a:rPr lang="es-ES_tradnl" dirty="0" err="1" smtClean="0"/>
              <a:t>longer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one</a:t>
            </a:r>
            <a:r>
              <a:rPr lang="es-ES_tradnl" dirty="0" smtClean="0"/>
              <a:t> </a:t>
            </a:r>
            <a:r>
              <a:rPr lang="es-ES_tradnl" dirty="0" err="1" smtClean="0"/>
              <a:t>hard-copy</a:t>
            </a:r>
            <a:r>
              <a:rPr lang="es-ES_tradnl" dirty="0" smtClean="0"/>
              <a:t>, </a:t>
            </a:r>
            <a:r>
              <a:rPr lang="es-ES_tradnl" dirty="0" err="1" smtClean="0"/>
              <a:t>then</a:t>
            </a:r>
            <a:r>
              <a:rPr lang="es-ES_tradnl" dirty="0" smtClean="0"/>
              <a:t> use </a:t>
            </a:r>
            <a:r>
              <a:rPr lang="es-ES_tradnl" dirty="0" err="1" smtClean="0"/>
              <a:t>one</a:t>
            </a:r>
            <a:r>
              <a:rPr lang="es-ES_tradnl" dirty="0" smtClean="0"/>
              <a:t> online</a:t>
            </a:r>
          </a:p>
          <a:p>
            <a:pPr lvl="1"/>
            <a:endParaRPr lang="es-ES_tradnl" dirty="0" smtClean="0"/>
          </a:p>
          <a:p>
            <a:r>
              <a:rPr lang="es-ES_tradnl" dirty="0" smtClean="0"/>
              <a:t>Use a </a:t>
            </a:r>
            <a:r>
              <a:rPr lang="es-ES_tradnl" dirty="0" err="1" smtClean="0"/>
              <a:t>thesaurus</a:t>
            </a:r>
            <a:endParaRPr lang="es-ES_tradnl" dirty="0" smtClean="0"/>
          </a:p>
          <a:p>
            <a:pPr lvl="1"/>
            <a:r>
              <a:rPr lang="es-ES_tradnl" dirty="0" err="1" smtClean="0"/>
              <a:t>You’ll</a:t>
            </a:r>
            <a:r>
              <a:rPr lang="es-ES_tradnl" dirty="0" smtClean="0"/>
              <a:t> </a:t>
            </a:r>
            <a:r>
              <a:rPr lang="es-ES_tradnl" dirty="0" err="1" smtClean="0"/>
              <a:t>enrich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vocabulary</a:t>
            </a:r>
            <a:endParaRPr lang="es-ES_tradnl" dirty="0" smtClean="0"/>
          </a:p>
          <a:p>
            <a:pPr lvl="1"/>
            <a:r>
              <a:rPr lang="es-ES_tradnl" dirty="0" err="1" smtClean="0"/>
              <a:t>You’ll</a:t>
            </a:r>
            <a:r>
              <a:rPr lang="es-ES_tradnl" dirty="0" smtClean="0"/>
              <a:t> </a:t>
            </a:r>
            <a:r>
              <a:rPr lang="es-ES_tradnl" dirty="0" err="1" smtClean="0"/>
              <a:t>find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word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right</a:t>
            </a:r>
            <a:r>
              <a:rPr lang="es-ES_tradnl" dirty="0" smtClean="0"/>
              <a:t> </a:t>
            </a:r>
            <a:r>
              <a:rPr lang="es-ES_tradnl" dirty="0" err="1" smtClean="0"/>
              <a:t>connotation</a:t>
            </a:r>
            <a:endParaRPr lang="es-ES_tradn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A470-BE4E-4160-BA40-7684A3C7F724}" type="datetime1">
              <a:rPr lang="es-ES_tradnl" smtClean="0"/>
              <a:t>26/08/2014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Dr. Felipe Orihuela Espina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E882-A2D7-436D-BE88-35F04CCCA65B}" type="slidenum">
              <a:rPr lang="es-ES_tradnl" smtClean="0"/>
              <a:pPr/>
              <a:t>9</a:t>
            </a:fld>
            <a:endParaRPr lang="es-ES_trad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3715</TotalTime>
  <Words>5928</Words>
  <Application>Microsoft Office PowerPoint</Application>
  <PresentationFormat>Presentación en pantalla (4:3)</PresentationFormat>
  <Paragraphs>934</Paragraphs>
  <Slides>88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88</vt:i4>
      </vt:variant>
    </vt:vector>
  </HeadingPairs>
  <TitlesOfParts>
    <vt:vector size="89" baseType="lpstr">
      <vt:lpstr>Office Theme</vt:lpstr>
      <vt:lpstr>Week 3. Writing Scientific Literature and Results Presentation</vt:lpstr>
      <vt:lpstr>An unexpected paper…</vt:lpstr>
      <vt:lpstr>Scientific writing</vt:lpstr>
      <vt:lpstr>Always remeber…</vt:lpstr>
      <vt:lpstr>Writing</vt:lpstr>
      <vt:lpstr>Writing</vt:lpstr>
      <vt:lpstr>Writing</vt:lpstr>
      <vt:lpstr>Spelling</vt:lpstr>
      <vt:lpstr>Spelling</vt:lpstr>
      <vt:lpstr>Spelling</vt:lpstr>
      <vt:lpstr>Syntax and grammatical errors</vt:lpstr>
      <vt:lpstr>Semantic and Morphology</vt:lpstr>
      <vt:lpstr>First person style</vt:lpstr>
      <vt:lpstr>Connotation of the verbs</vt:lpstr>
      <vt:lpstr>Length of statements</vt:lpstr>
      <vt:lpstr>Jargon</vt:lpstr>
      <vt:lpstr>Jargon</vt:lpstr>
      <vt:lpstr>Level of detail</vt:lpstr>
      <vt:lpstr>Level of detail</vt:lpstr>
      <vt:lpstr>Level of detail</vt:lpstr>
      <vt:lpstr>Writing tips</vt:lpstr>
      <vt:lpstr>Writing tips</vt:lpstr>
      <vt:lpstr>Results presentation</vt:lpstr>
      <vt:lpstr>Document structure</vt:lpstr>
      <vt:lpstr>Data visualization</vt:lpstr>
      <vt:lpstr>Data visualization</vt:lpstr>
      <vt:lpstr>Data visualization</vt:lpstr>
      <vt:lpstr>Reporting statistics</vt:lpstr>
      <vt:lpstr>Reporting statistics</vt:lpstr>
      <vt:lpstr>Reporting results practices</vt:lpstr>
      <vt:lpstr>Referencing and citing</vt:lpstr>
      <vt:lpstr>References</vt:lpstr>
      <vt:lpstr>References</vt:lpstr>
      <vt:lpstr>Reference styles</vt:lpstr>
      <vt:lpstr>Vancouver</vt:lpstr>
      <vt:lpstr>Vancouver</vt:lpstr>
      <vt:lpstr>Harvard</vt:lpstr>
      <vt:lpstr>Harvard</vt:lpstr>
      <vt:lpstr>Citations</vt:lpstr>
      <vt:lpstr>Citations</vt:lpstr>
      <vt:lpstr>Citations</vt:lpstr>
      <vt:lpstr>Citations</vt:lpstr>
      <vt:lpstr>References</vt:lpstr>
      <vt:lpstr>Journal articles</vt:lpstr>
      <vt:lpstr>Journal articles</vt:lpstr>
      <vt:lpstr>Conference papers</vt:lpstr>
      <vt:lpstr>Conference papers</vt:lpstr>
      <vt:lpstr>Books</vt:lpstr>
      <vt:lpstr>Books</vt:lpstr>
      <vt:lpstr>Technical reports</vt:lpstr>
      <vt:lpstr>Technical reports</vt:lpstr>
      <vt:lpstr>Thesis (MSc or PhD)</vt:lpstr>
      <vt:lpstr>Technical reports</vt:lpstr>
      <vt:lpstr>Websites</vt:lpstr>
      <vt:lpstr>Websites</vt:lpstr>
      <vt:lpstr>General tips</vt:lpstr>
      <vt:lpstr>Bad PRACTICES</vt:lpstr>
      <vt:lpstr>Writing scientific literature</vt:lpstr>
      <vt:lpstr>Bad practices</vt:lpstr>
      <vt:lpstr>Plagiarism</vt:lpstr>
      <vt:lpstr>Plagiarism</vt:lpstr>
      <vt:lpstr>Plagiarism</vt:lpstr>
      <vt:lpstr>How to avoid plagiarism?</vt:lpstr>
      <vt:lpstr>Correct ascription</vt:lpstr>
      <vt:lpstr>Correct ascription</vt:lpstr>
      <vt:lpstr>Secondary sources and indirect citation</vt:lpstr>
      <vt:lpstr>Data fraud</vt:lpstr>
      <vt:lpstr>Writing abstracts</vt:lpstr>
      <vt:lpstr>Writing Abstracts</vt:lpstr>
      <vt:lpstr>Descriptive Abstracts</vt:lpstr>
      <vt:lpstr>Informative Abstracts</vt:lpstr>
      <vt:lpstr>Critical Abstracts</vt:lpstr>
      <vt:lpstr>Characteristics of a good abstract</vt:lpstr>
      <vt:lpstr>Common errors</vt:lpstr>
      <vt:lpstr>Common errors</vt:lpstr>
      <vt:lpstr>Common errors</vt:lpstr>
      <vt:lpstr>Reference managers</vt:lpstr>
      <vt:lpstr>Reference Managers</vt:lpstr>
      <vt:lpstr>Reference managers</vt:lpstr>
      <vt:lpstr>EndNote</vt:lpstr>
      <vt:lpstr>Reference Manager</vt:lpstr>
      <vt:lpstr>Papers</vt:lpstr>
      <vt:lpstr>Mendeley</vt:lpstr>
      <vt:lpstr>Zotero</vt:lpstr>
      <vt:lpstr>JabRef</vt:lpstr>
      <vt:lpstr>BibDesk</vt:lpstr>
      <vt:lpstr>I, librarian</vt:lpstr>
      <vt:lpstr>GRACIAS, ¿PREGUNTAS?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foe</cp:lastModifiedBy>
  <cp:revision>523</cp:revision>
  <dcterms:created xsi:type="dcterms:W3CDTF">2011-01-12T15:47:08Z</dcterms:created>
  <dcterms:modified xsi:type="dcterms:W3CDTF">2014-08-27T03:56:06Z</dcterms:modified>
</cp:coreProperties>
</file>