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7" r:id="rId2"/>
    <p:sldId id="394" r:id="rId3"/>
    <p:sldId id="413" r:id="rId4"/>
    <p:sldId id="408" r:id="rId5"/>
    <p:sldId id="404" r:id="rId6"/>
    <p:sldId id="416" r:id="rId7"/>
    <p:sldId id="422" r:id="rId8"/>
    <p:sldId id="410" r:id="rId9"/>
    <p:sldId id="396" r:id="rId10"/>
    <p:sldId id="399" r:id="rId11"/>
    <p:sldId id="415" r:id="rId12"/>
    <p:sldId id="420" r:id="rId13"/>
    <p:sldId id="421" r:id="rId14"/>
    <p:sldId id="405" r:id="rId15"/>
    <p:sldId id="406" r:id="rId16"/>
    <p:sldId id="395" r:id="rId17"/>
    <p:sldId id="400" r:id="rId18"/>
    <p:sldId id="401" r:id="rId19"/>
    <p:sldId id="402" r:id="rId20"/>
    <p:sldId id="417" r:id="rId21"/>
    <p:sldId id="418" r:id="rId22"/>
    <p:sldId id="414" r:id="rId23"/>
    <p:sldId id="397" r:id="rId24"/>
    <p:sldId id="407" r:id="rId25"/>
    <p:sldId id="411" r:id="rId26"/>
    <p:sldId id="398" r:id="rId27"/>
    <p:sldId id="403" r:id="rId28"/>
    <p:sldId id="371" r:id="rId29"/>
    <p:sldId id="419" r:id="rId30"/>
    <p:sldId id="372" r:id="rId31"/>
    <p:sldId id="373" r:id="rId32"/>
    <p:sldId id="374" r:id="rId33"/>
    <p:sldId id="375" r:id="rId34"/>
    <p:sldId id="376" r:id="rId35"/>
    <p:sldId id="377" r:id="rId36"/>
    <p:sldId id="378" r:id="rId37"/>
    <p:sldId id="379" r:id="rId38"/>
    <p:sldId id="383" r:id="rId39"/>
    <p:sldId id="384" r:id="rId40"/>
    <p:sldId id="380" r:id="rId41"/>
    <p:sldId id="381" r:id="rId42"/>
    <p:sldId id="369" r:id="rId4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D4A0A-EFA9-4EA4-A123-97A52096F368}" type="datetimeFigureOut">
              <a:rPr lang="es-ES" smtClean="0"/>
              <a:pPr/>
              <a:t>18/08/2014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2B4C0-EDDA-4DEF-BB40-C5D86FA4A3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DACA-587F-4A5C-8DF6-D47E2226138C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INAOE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518" y="51517"/>
            <a:ext cx="1720878" cy="2020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E25D-F3CB-4A85-AC76-738CD6B914DC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90DF-D2C0-4256-8163-3A3A0210B7F7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7924-D692-4DDB-B975-30658EE0F3AE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4063-7CDE-4A3F-B2CE-D207918B7FBD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0811-E88E-4B85-A888-1309861AF407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F764-716D-4176-8905-4BE0ACDCBA67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4104-BE79-463D-9B47-1C22FF58091D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4BD3-A97A-4F1B-8903-9E20BAD17C95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0232" y="0"/>
            <a:ext cx="642942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150F-3EA5-462C-B673-E24CFF50EBD8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INAOE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98DE-B0C0-4510-8517-23F285C36B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rgbClr val="FFFF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206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SzPct val="120000"/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2060"/>
        </a:buClr>
        <a:buSzPct val="12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2060"/>
        </a:buClr>
        <a:buSzPct val="12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2060"/>
        </a:buClr>
        <a:buSzPct val="12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eb.stanford.edu/~siegelr/readingsci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Week</a:t>
            </a:r>
            <a:r>
              <a:rPr lang="es-MX" dirty="0" smtClean="0"/>
              <a:t> 2. </a:t>
            </a:r>
            <a:r>
              <a:rPr lang="es-MX" dirty="0" err="1" smtClean="0"/>
              <a:t>Search</a:t>
            </a:r>
            <a:r>
              <a:rPr lang="es-MX" dirty="0" smtClean="0"/>
              <a:t>, Reading and </a:t>
            </a:r>
            <a:r>
              <a:rPr lang="es-MX" dirty="0" err="1" smtClean="0"/>
              <a:t>Critical</a:t>
            </a:r>
            <a:r>
              <a:rPr lang="es-MX" dirty="0" smtClean="0"/>
              <a:t> </a:t>
            </a:r>
            <a:r>
              <a:rPr lang="es-MX" dirty="0" err="1" smtClean="0"/>
              <a:t>Analysis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 smtClean="0"/>
              <a:t>MSc</a:t>
            </a:r>
            <a:r>
              <a:rPr lang="es-MX" dirty="0" smtClean="0"/>
              <a:t> </a:t>
            </a:r>
            <a:r>
              <a:rPr lang="es-MX" dirty="0" err="1" smtClean="0"/>
              <a:t>Methodology</a:t>
            </a:r>
            <a:r>
              <a:rPr lang="es-MX" dirty="0" smtClean="0"/>
              <a:t> </a:t>
            </a:r>
            <a:r>
              <a:rPr lang="es-MX" dirty="0" err="1" smtClean="0"/>
              <a:t>Seminar</a:t>
            </a:r>
            <a:r>
              <a:rPr lang="es-MX" dirty="0" smtClean="0"/>
              <a:t> I</a:t>
            </a:r>
          </a:p>
          <a:p>
            <a:r>
              <a:rPr lang="es-MX" dirty="0" smtClean="0"/>
              <a:t>Dr. Felipe Orihuela-Espina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Reading: </a:t>
            </a:r>
            <a:r>
              <a:rPr lang="es-MX" dirty="0" err="1" smtClean="0"/>
              <a:t>Tips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Reading a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u="sng" dirty="0" err="1" smtClean="0"/>
              <a:t>book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Books</a:t>
            </a:r>
            <a:r>
              <a:rPr lang="es-MX" dirty="0" smtClean="0"/>
              <a:t> are </a:t>
            </a:r>
            <a:r>
              <a:rPr lang="es-MX" dirty="0" err="1" smtClean="0"/>
              <a:t>often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entry</a:t>
            </a:r>
            <a:r>
              <a:rPr lang="es-MX" dirty="0" smtClean="0"/>
              <a:t> </a:t>
            </a:r>
            <a:r>
              <a:rPr lang="es-MX" dirty="0" err="1" smtClean="0"/>
              <a:t>point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a </a:t>
            </a:r>
            <a:r>
              <a:rPr lang="es-MX" dirty="0" err="1" smtClean="0"/>
              <a:t>topic</a:t>
            </a:r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Do </a:t>
            </a:r>
            <a:r>
              <a:rPr lang="es-MX" dirty="0" err="1" smtClean="0"/>
              <a:t>not</a:t>
            </a:r>
            <a:r>
              <a:rPr lang="es-MX" dirty="0" smtClean="0"/>
              <a:t> try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as a novel; </a:t>
            </a:r>
            <a:r>
              <a:rPr lang="es-MX" dirty="0" err="1" smtClean="0"/>
              <a:t>i.e.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start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end</a:t>
            </a:r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Go</a:t>
            </a:r>
            <a:r>
              <a:rPr lang="es-MX" dirty="0" smtClean="0"/>
              <a:t> </a:t>
            </a:r>
            <a:r>
              <a:rPr lang="es-MX" dirty="0" err="1" smtClean="0"/>
              <a:t>directly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chapter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section</a:t>
            </a:r>
            <a:r>
              <a:rPr lang="es-MX" dirty="0" smtClean="0"/>
              <a:t> of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interest</a:t>
            </a:r>
            <a:endParaRPr lang="es-MX" dirty="0" smtClean="0"/>
          </a:p>
          <a:p>
            <a:pPr lvl="2"/>
            <a:r>
              <a:rPr lang="es-MX" dirty="0" smtClean="0"/>
              <a:t>…and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do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understand</a:t>
            </a:r>
            <a:r>
              <a:rPr lang="es-MX" dirty="0" smtClean="0"/>
              <a:t>,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r>
              <a:rPr lang="es-MX" dirty="0" smtClean="0"/>
              <a:t> back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previous</a:t>
            </a:r>
            <a:r>
              <a:rPr lang="es-MX" dirty="0" smtClean="0"/>
              <a:t> </a:t>
            </a:r>
            <a:r>
              <a:rPr lang="es-MX" dirty="0" err="1" smtClean="0"/>
              <a:t>chapters</a:t>
            </a:r>
            <a:r>
              <a:rPr lang="es-MX" dirty="0" smtClean="0"/>
              <a:t>/</a:t>
            </a:r>
            <a:r>
              <a:rPr lang="es-MX" dirty="0" err="1" smtClean="0"/>
              <a:t>sections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SEARCH</a:t>
            </a:r>
            <a:endParaRPr lang="en-GB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Proliferation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“A </a:t>
            </a:r>
            <a:r>
              <a:rPr lang="en-GB" dirty="0" smtClean="0">
                <a:solidFill>
                  <a:schemeClr val="tx2"/>
                </a:solidFill>
              </a:rPr>
              <a:t>large fraction</a:t>
            </a:r>
            <a:r>
              <a:rPr lang="en-GB" dirty="0" smtClean="0"/>
              <a:t> of [scientific] literature </a:t>
            </a:r>
            <a:r>
              <a:rPr lang="en-GB" dirty="0" smtClean="0">
                <a:solidFill>
                  <a:schemeClr val="tx2"/>
                </a:solidFill>
              </a:rPr>
              <a:t>is</a:t>
            </a:r>
            <a:r>
              <a:rPr lang="en-GB" dirty="0" smtClean="0"/>
              <a:t> of </a:t>
            </a:r>
            <a:r>
              <a:rPr lang="en-GB" dirty="0" smtClean="0">
                <a:solidFill>
                  <a:schemeClr val="tx2"/>
                </a:solidFill>
              </a:rPr>
              <a:t>marginal value</a:t>
            </a:r>
            <a:r>
              <a:rPr lang="en-GB" dirty="0" smtClean="0"/>
              <a:t>, but should not be excluded from comprehensive archives for possible retrieval. </a:t>
            </a:r>
            <a:r>
              <a:rPr lang="en-GB" dirty="0" smtClean="0">
                <a:solidFill>
                  <a:srgbClr val="00B050"/>
                </a:solidFill>
              </a:rPr>
              <a:t>For awareness of significant</a:t>
            </a:r>
            <a:r>
              <a:rPr lang="en-GB" dirty="0" smtClean="0"/>
              <a:t> current </a:t>
            </a:r>
            <a:r>
              <a:rPr lang="en-GB" dirty="0" smtClean="0">
                <a:solidFill>
                  <a:srgbClr val="00B050"/>
                </a:solidFill>
              </a:rPr>
              <a:t>developments</a:t>
            </a:r>
            <a:r>
              <a:rPr lang="en-GB" dirty="0" smtClean="0"/>
              <a:t>, however, scientists depend on a small number of </a:t>
            </a:r>
            <a:r>
              <a:rPr lang="en-GB" dirty="0" smtClean="0">
                <a:solidFill>
                  <a:srgbClr val="00B050"/>
                </a:solidFill>
              </a:rPr>
              <a:t>core journals</a:t>
            </a:r>
            <a:r>
              <a:rPr lang="en-GB" dirty="0" smtClean="0"/>
              <a:t> whose quality is maintained by editorial selectivity and competition.”</a:t>
            </a:r>
          </a:p>
          <a:p>
            <a:pPr lvl="1"/>
            <a:r>
              <a:rPr lang="en-GB" dirty="0" smtClean="0"/>
              <a:t>[</a:t>
            </a:r>
            <a:r>
              <a:rPr lang="en-GB" dirty="0" err="1" smtClean="0"/>
              <a:t>ZimanJM</a:t>
            </a:r>
            <a:r>
              <a:rPr lang="en-GB" dirty="0" smtClean="0"/>
              <a:t> (1980), Science, 208(4442):369-371]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Proliferation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 smtClean="0"/>
              <a:t>Proliferation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 [ZimanJM1980]:</a:t>
            </a:r>
          </a:p>
          <a:p>
            <a:pPr lvl="1"/>
            <a:r>
              <a:rPr lang="es-MX" dirty="0" err="1" smtClean="0"/>
              <a:t>Makes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problem</a:t>
            </a:r>
            <a:r>
              <a:rPr lang="es-MX" dirty="0" smtClean="0"/>
              <a:t> of </a:t>
            </a:r>
            <a:r>
              <a:rPr lang="es-MX" dirty="0" err="1" smtClean="0"/>
              <a:t>searching</a:t>
            </a:r>
            <a:r>
              <a:rPr lang="es-MX" dirty="0" smtClean="0"/>
              <a:t> a “</a:t>
            </a:r>
            <a:r>
              <a:rPr lang="es-MX" dirty="0" err="1" smtClean="0"/>
              <a:t>needle</a:t>
            </a:r>
            <a:r>
              <a:rPr lang="es-MX" dirty="0" smtClean="0"/>
              <a:t> in a </a:t>
            </a:r>
            <a:r>
              <a:rPr lang="es-MX" dirty="0" err="1" smtClean="0"/>
              <a:t>haystack</a:t>
            </a:r>
            <a:r>
              <a:rPr lang="es-MX" dirty="0" smtClean="0"/>
              <a:t>” </a:t>
            </a:r>
            <a:r>
              <a:rPr lang="es-MX" dirty="0" err="1" smtClean="0"/>
              <a:t>problem</a:t>
            </a:r>
            <a:endParaRPr lang="es-MX" dirty="0" smtClean="0"/>
          </a:p>
          <a:p>
            <a:pPr lvl="1"/>
            <a:r>
              <a:rPr lang="es-MX" dirty="0" err="1" smtClean="0">
                <a:solidFill>
                  <a:schemeClr val="tx2"/>
                </a:solidFill>
              </a:rPr>
              <a:t>Comprehensive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cannot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carried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far</a:t>
            </a:r>
            <a:r>
              <a:rPr lang="es-MX" dirty="0" smtClean="0"/>
              <a:t> </a:t>
            </a:r>
            <a:r>
              <a:rPr lang="es-MX" dirty="0" err="1" smtClean="0"/>
              <a:t>without</a:t>
            </a:r>
            <a:r>
              <a:rPr lang="es-MX" dirty="0" smtClean="0"/>
              <a:t> </a:t>
            </a:r>
            <a:r>
              <a:rPr lang="es-MX" dirty="0" err="1" smtClean="0"/>
              <a:t>seriously</a:t>
            </a:r>
            <a:r>
              <a:rPr lang="es-MX" dirty="0" smtClean="0"/>
              <a:t> </a:t>
            </a:r>
            <a:r>
              <a:rPr lang="es-MX" dirty="0" err="1" smtClean="0"/>
              <a:t>compromising</a:t>
            </a:r>
            <a:r>
              <a:rPr lang="es-MX" dirty="0" smtClean="0"/>
              <a:t> 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collection</a:t>
            </a:r>
            <a:endParaRPr lang="es-MX" dirty="0" smtClean="0"/>
          </a:p>
          <a:p>
            <a:pPr lvl="1"/>
            <a:r>
              <a:rPr lang="es-MX" dirty="0" err="1" smtClean="0"/>
              <a:t>Worsens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problem</a:t>
            </a:r>
            <a:r>
              <a:rPr lang="es-MX" dirty="0" smtClean="0"/>
              <a:t> of </a:t>
            </a:r>
            <a:r>
              <a:rPr lang="es-MX" dirty="0" err="1" smtClean="0"/>
              <a:t>maintaning</a:t>
            </a:r>
            <a:r>
              <a:rPr lang="es-MX" dirty="0" smtClean="0"/>
              <a:t> </a:t>
            </a:r>
            <a:r>
              <a:rPr lang="es-MX" dirty="0" err="1" smtClean="0"/>
              <a:t>awareness</a:t>
            </a:r>
            <a:r>
              <a:rPr lang="es-MX" dirty="0" smtClean="0"/>
              <a:t> in a </a:t>
            </a:r>
            <a:r>
              <a:rPr lang="es-MX" dirty="0" err="1" smtClean="0"/>
              <a:t>field</a:t>
            </a:r>
            <a:endParaRPr lang="es-MX" dirty="0" smtClean="0"/>
          </a:p>
          <a:p>
            <a:pPr lvl="1"/>
            <a:r>
              <a:rPr lang="es-MX" dirty="0" err="1" smtClean="0"/>
              <a:t>Led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“</a:t>
            </a:r>
            <a:r>
              <a:rPr lang="es-MX" dirty="0" err="1" smtClean="0"/>
              <a:t>feeling</a:t>
            </a:r>
            <a:r>
              <a:rPr lang="es-MX" dirty="0" smtClean="0"/>
              <a:t>”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quality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 has </a:t>
            </a:r>
            <a:r>
              <a:rPr lang="es-MX" dirty="0" err="1" smtClean="0"/>
              <a:t>deteriorated</a:t>
            </a:r>
            <a:r>
              <a:rPr lang="es-MX" dirty="0" smtClean="0"/>
              <a:t> in </a:t>
            </a:r>
            <a:r>
              <a:rPr lang="es-MX" dirty="0" err="1" smtClean="0"/>
              <a:t>recent</a:t>
            </a:r>
            <a:r>
              <a:rPr lang="es-MX" dirty="0" smtClean="0"/>
              <a:t> </a:t>
            </a:r>
            <a:r>
              <a:rPr lang="es-MX" dirty="0" err="1" smtClean="0"/>
              <a:t>years</a:t>
            </a:r>
            <a:r>
              <a:rPr lang="es-MX" dirty="0" smtClean="0"/>
              <a:t>.</a:t>
            </a:r>
          </a:p>
          <a:p>
            <a:pPr lvl="2"/>
            <a:r>
              <a:rPr lang="es-MX" dirty="0" err="1" smtClean="0"/>
              <a:t>Actually</a:t>
            </a:r>
            <a:r>
              <a:rPr lang="es-MX" dirty="0" smtClean="0"/>
              <a:t>,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a </a:t>
            </a:r>
            <a:r>
              <a:rPr lang="es-MX" dirty="0" err="1" smtClean="0"/>
              <a:t>feeling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a </a:t>
            </a:r>
            <a:r>
              <a:rPr lang="es-MX" dirty="0" err="1" smtClean="0"/>
              <a:t>fact</a:t>
            </a:r>
            <a:r>
              <a:rPr lang="es-MX" dirty="0" smtClean="0"/>
              <a:t>! </a:t>
            </a:r>
            <a:r>
              <a:rPr lang="es-MX" dirty="0" err="1" smtClean="0"/>
              <a:t>See</a:t>
            </a:r>
            <a:r>
              <a:rPr lang="es-MX" dirty="0" smtClean="0"/>
              <a:t>:</a:t>
            </a:r>
          </a:p>
          <a:p>
            <a:pPr lvl="3"/>
            <a:r>
              <a:rPr lang="es-MX" dirty="0" smtClean="0"/>
              <a:t>[</a:t>
            </a:r>
            <a:r>
              <a:rPr lang="es-MX" dirty="0" err="1" smtClean="0"/>
              <a:t>Ioannidis</a:t>
            </a:r>
            <a:r>
              <a:rPr lang="es-MX" dirty="0" smtClean="0"/>
              <a:t> JPA, </a:t>
            </a:r>
            <a:r>
              <a:rPr lang="es-MX" dirty="0" err="1" smtClean="0"/>
              <a:t>PlOS</a:t>
            </a:r>
            <a:r>
              <a:rPr lang="es-MX" dirty="0" smtClean="0"/>
              <a:t> Medicine, 2005 2(8):e124]</a:t>
            </a:r>
          </a:p>
          <a:p>
            <a:pPr lvl="3"/>
            <a:r>
              <a:rPr lang="es-MX" dirty="0" smtClean="0"/>
              <a:t>[Stewart W.W and </a:t>
            </a:r>
            <a:r>
              <a:rPr lang="es-MX" dirty="0" err="1" smtClean="0"/>
              <a:t>Feder</a:t>
            </a:r>
            <a:r>
              <a:rPr lang="es-MX" dirty="0" smtClean="0"/>
              <a:t> N, </a:t>
            </a:r>
            <a:r>
              <a:rPr lang="es-MX" dirty="0" err="1" smtClean="0"/>
              <a:t>Nature</a:t>
            </a:r>
            <a:r>
              <a:rPr lang="es-MX" dirty="0" smtClean="0"/>
              <a:t>, 325:207-216]</a:t>
            </a:r>
          </a:p>
          <a:p>
            <a:pPr lvl="1"/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</a:t>
            </a:r>
            <a:r>
              <a:rPr lang="es-MX" dirty="0" err="1" smtClean="0"/>
              <a:t>Sources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engines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err="1" smtClean="0"/>
              <a:t>Documents</a:t>
            </a:r>
            <a:r>
              <a:rPr lang="es-MX" dirty="0" smtClean="0"/>
              <a:t> </a:t>
            </a:r>
            <a:r>
              <a:rPr lang="es-MX" dirty="0" err="1" smtClean="0"/>
              <a:t>databases</a:t>
            </a:r>
            <a:endParaRPr lang="es-MX" dirty="0" smtClean="0"/>
          </a:p>
          <a:p>
            <a:pPr lvl="1"/>
            <a:r>
              <a:rPr lang="es-MX" dirty="0" smtClean="0"/>
              <a:t>Digital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b="1" u="sng" dirty="0" err="1" smtClean="0">
                <a:solidFill>
                  <a:srgbClr val="FF0000"/>
                </a:solidFill>
              </a:rPr>
              <a:t>physical</a:t>
            </a:r>
            <a:r>
              <a:rPr lang="es-MX" dirty="0" smtClean="0"/>
              <a:t> </a:t>
            </a:r>
            <a:r>
              <a:rPr lang="es-MX" dirty="0" err="1" smtClean="0"/>
              <a:t>libraries</a:t>
            </a:r>
            <a:endParaRPr lang="es-MX" dirty="0" smtClean="0"/>
          </a:p>
          <a:p>
            <a:pPr lvl="1"/>
            <a:r>
              <a:rPr lang="es-MX" dirty="0" smtClean="0"/>
              <a:t>…</a:t>
            </a:r>
            <a:r>
              <a:rPr lang="es-MX" dirty="0" err="1" smtClean="0"/>
              <a:t>Yep</a:t>
            </a:r>
            <a:r>
              <a:rPr lang="es-MX" dirty="0" smtClean="0"/>
              <a:t>! </a:t>
            </a:r>
            <a:r>
              <a:rPr lang="es-MX" dirty="0" err="1" smtClean="0"/>
              <a:t>Physical</a:t>
            </a:r>
            <a:r>
              <a:rPr lang="es-MX" dirty="0" smtClean="0"/>
              <a:t> </a:t>
            </a:r>
            <a:r>
              <a:rPr lang="es-MX" dirty="0" err="1" smtClean="0"/>
              <a:t>libraries</a:t>
            </a:r>
            <a:r>
              <a:rPr lang="es-MX" dirty="0" smtClean="0"/>
              <a:t> </a:t>
            </a:r>
            <a:r>
              <a:rPr lang="es-MX" dirty="0" err="1" smtClean="0"/>
              <a:t>continues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a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source</a:t>
            </a:r>
            <a:r>
              <a:rPr lang="es-MX" dirty="0" smtClean="0"/>
              <a:t> of </a:t>
            </a:r>
            <a:r>
              <a:rPr lang="es-MX" dirty="0" err="1" smtClean="0"/>
              <a:t>information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err="1" smtClean="0"/>
              <a:t>References</a:t>
            </a:r>
            <a:r>
              <a:rPr lang="es-MX" dirty="0" smtClean="0"/>
              <a:t> of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already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Wild/</a:t>
            </a:r>
            <a:r>
              <a:rPr lang="es-MX" dirty="0" err="1" smtClean="0"/>
              <a:t>Random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 in Google</a:t>
            </a:r>
          </a:p>
          <a:p>
            <a:endParaRPr lang="es-MX" dirty="0" smtClean="0"/>
          </a:p>
          <a:p>
            <a:r>
              <a:rPr lang="es-MX" dirty="0" smtClean="0"/>
              <a:t>My supervisor and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colleagues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err="1" smtClean="0"/>
              <a:t>Attendance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conference</a:t>
            </a:r>
            <a:r>
              <a:rPr lang="es-MX" dirty="0" smtClean="0"/>
              <a:t> and </a:t>
            </a:r>
            <a:r>
              <a:rPr lang="es-MX" dirty="0" err="1" smtClean="0"/>
              <a:t>seminars</a:t>
            </a:r>
            <a:endParaRPr lang="es-MX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</a:t>
            </a:r>
            <a:r>
              <a:rPr lang="es-MX" dirty="0" err="1" smtClean="0"/>
              <a:t>Physical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Library catalogue</a:t>
            </a:r>
          </a:p>
          <a:p>
            <a:pPr lvl="1"/>
            <a:r>
              <a:rPr lang="es-MX" dirty="0" err="1" smtClean="0"/>
              <a:t>Often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these</a:t>
            </a:r>
            <a:r>
              <a:rPr lang="es-MX" dirty="0" smtClean="0"/>
              <a:t> online in </a:t>
            </a:r>
            <a:r>
              <a:rPr lang="es-MX" dirty="0" err="1" smtClean="0"/>
              <a:t>advance</a:t>
            </a:r>
            <a:r>
              <a:rPr lang="es-MX" dirty="0" smtClean="0"/>
              <a:t>…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Try </a:t>
            </a:r>
            <a:r>
              <a:rPr lang="es-MX" dirty="0" err="1" smtClean="0"/>
              <a:t>different</a:t>
            </a:r>
            <a:r>
              <a:rPr lang="es-MX" dirty="0" smtClean="0"/>
              <a:t> </a:t>
            </a:r>
            <a:r>
              <a:rPr lang="es-MX" dirty="0" err="1" smtClean="0"/>
              <a:t>terms</a:t>
            </a:r>
            <a:r>
              <a:rPr lang="es-MX" dirty="0" smtClean="0"/>
              <a:t> and </a:t>
            </a:r>
            <a:r>
              <a:rPr lang="es-MX" dirty="0" err="1" smtClean="0"/>
              <a:t>combination</a:t>
            </a:r>
            <a:r>
              <a:rPr lang="es-MX" dirty="0" smtClean="0"/>
              <a:t> of </a:t>
            </a:r>
            <a:r>
              <a:rPr lang="es-MX" dirty="0" err="1" smtClean="0"/>
              <a:t>these</a:t>
            </a:r>
            <a:endParaRPr lang="es-MX" dirty="0" smtClean="0"/>
          </a:p>
          <a:p>
            <a:pPr lvl="1"/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become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expert</a:t>
            </a:r>
            <a:r>
              <a:rPr lang="es-MX" dirty="0" smtClean="0"/>
              <a:t>,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becomes</a:t>
            </a:r>
            <a:r>
              <a:rPr lang="es-MX" dirty="0" smtClean="0"/>
              <a:t> more </a:t>
            </a:r>
            <a:r>
              <a:rPr lang="es-MX" dirty="0" err="1" smtClean="0"/>
              <a:t>easy</a:t>
            </a:r>
            <a:r>
              <a:rPr lang="es-MX" dirty="0" smtClean="0"/>
              <a:t> as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vocabulary</a:t>
            </a:r>
            <a:r>
              <a:rPr lang="es-MX" dirty="0" smtClean="0"/>
              <a:t>…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Digital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engines</a:t>
            </a:r>
            <a:endParaRPr lang="es-MX" dirty="0" smtClean="0"/>
          </a:p>
          <a:p>
            <a:pPr lvl="1"/>
            <a:r>
              <a:rPr lang="es-MX" dirty="0" err="1" smtClean="0"/>
              <a:t>Spending</a:t>
            </a:r>
            <a:r>
              <a:rPr lang="es-MX" dirty="0" smtClean="0"/>
              <a:t> 15 </a:t>
            </a:r>
            <a:r>
              <a:rPr lang="es-MX" dirty="0" err="1" smtClean="0"/>
              <a:t>mins</a:t>
            </a:r>
            <a:r>
              <a:rPr lang="es-MX" dirty="0" smtClean="0"/>
              <a:t> in Google </a:t>
            </a:r>
            <a:r>
              <a:rPr lang="es-MX" dirty="0" err="1" smtClean="0"/>
              <a:t>is</a:t>
            </a:r>
            <a:r>
              <a:rPr lang="es-MX" dirty="0" smtClean="0"/>
              <a:t> NOT </a:t>
            </a:r>
            <a:r>
              <a:rPr lang="es-MX" dirty="0" err="1" smtClean="0"/>
              <a:t>searching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s-MX" dirty="0" smtClean="0"/>
          </a:p>
          <a:p>
            <a:pPr lvl="1"/>
            <a:endParaRPr lang="es-MX" dirty="0" smtClean="0"/>
          </a:p>
          <a:p>
            <a:r>
              <a:rPr lang="es-MX" dirty="0" smtClean="0"/>
              <a:t>Try </a:t>
            </a:r>
            <a:r>
              <a:rPr lang="es-MX" dirty="0" err="1" smtClean="0"/>
              <a:t>different</a:t>
            </a:r>
            <a:r>
              <a:rPr lang="es-MX" dirty="0" smtClean="0"/>
              <a:t> </a:t>
            </a:r>
            <a:r>
              <a:rPr lang="es-MX" dirty="0" err="1" smtClean="0"/>
              <a:t>terms</a:t>
            </a:r>
            <a:r>
              <a:rPr lang="es-MX" dirty="0" smtClean="0"/>
              <a:t> and </a:t>
            </a:r>
            <a:r>
              <a:rPr lang="es-MX" dirty="0" err="1" smtClean="0"/>
              <a:t>combination</a:t>
            </a:r>
            <a:r>
              <a:rPr lang="es-MX" dirty="0" smtClean="0"/>
              <a:t> of </a:t>
            </a:r>
            <a:r>
              <a:rPr lang="es-MX" dirty="0" err="1" smtClean="0"/>
              <a:t>these</a:t>
            </a:r>
            <a:endParaRPr lang="es-MX" dirty="0" smtClean="0"/>
          </a:p>
          <a:p>
            <a:pPr lvl="1"/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become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expert</a:t>
            </a:r>
            <a:r>
              <a:rPr lang="es-MX" dirty="0" smtClean="0"/>
              <a:t>,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becomes</a:t>
            </a:r>
            <a:r>
              <a:rPr lang="es-MX" dirty="0" smtClean="0"/>
              <a:t> more </a:t>
            </a:r>
            <a:r>
              <a:rPr lang="es-MX" dirty="0" err="1" smtClean="0"/>
              <a:t>easy</a:t>
            </a:r>
            <a:r>
              <a:rPr lang="es-MX" dirty="0" smtClean="0"/>
              <a:t> as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vocabulary</a:t>
            </a:r>
            <a:r>
              <a:rPr lang="es-MX" dirty="0" smtClean="0"/>
              <a:t>…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</a:t>
            </a:r>
            <a:r>
              <a:rPr lang="es-MX" dirty="0" err="1" smtClean="0"/>
              <a:t>Systematic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Carrying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 a </a:t>
            </a:r>
            <a:r>
              <a:rPr lang="es-MX" dirty="0" err="1" smtClean="0"/>
              <a:t>systematic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Defining the review question(s) and developing criteria for including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Searching for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Selecting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Extracting information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Assessing risk of bias in included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Analysing information and organizing information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431032" y="580526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Extracted</a:t>
            </a:r>
            <a:r>
              <a:rPr lang="es-MX" dirty="0" smtClean="0"/>
              <a:t> and </a:t>
            </a:r>
            <a:r>
              <a:rPr lang="es-MX" dirty="0" err="1" smtClean="0"/>
              <a:t>modified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Cochrane </a:t>
            </a:r>
            <a:r>
              <a:rPr lang="es-MX" dirty="0" err="1" smtClean="0"/>
              <a:t>Handbook</a:t>
            </a:r>
            <a:r>
              <a:rPr lang="es-MX" dirty="0" smtClean="0"/>
              <a:t> in [http://en.wikipedia.org/wiki/Systematic_review]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</a:t>
            </a:r>
            <a:r>
              <a:rPr lang="es-MX" dirty="0" err="1" smtClean="0"/>
              <a:t>Systematic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18</a:t>
            </a:fld>
            <a:endParaRPr lang="es-ES"/>
          </a:p>
        </p:txBody>
      </p:sp>
      <p:pic>
        <p:nvPicPr>
          <p:cNvPr id="1026" name="Picture 2" descr="http://www.ispor.org/news/articles/July09/CLR_fig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710" y="1700808"/>
            <a:ext cx="7653497" cy="4248472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1619672" y="5949280"/>
            <a:ext cx="6350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Figure </a:t>
            </a:r>
            <a:r>
              <a:rPr lang="es-MX" dirty="0" err="1" smtClean="0"/>
              <a:t>from</a:t>
            </a:r>
            <a:r>
              <a:rPr lang="es-MX" dirty="0" smtClean="0"/>
              <a:t>: [http://www.ispor.org/news/articles/July09/CLR.asp]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Search</a:t>
            </a:r>
            <a:r>
              <a:rPr lang="es-MX" dirty="0" smtClean="0"/>
              <a:t>: </a:t>
            </a:r>
            <a:r>
              <a:rPr lang="es-MX" dirty="0" err="1" smtClean="0"/>
              <a:t>Systematic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19</a:t>
            </a:fld>
            <a:endParaRPr lang="es-ES"/>
          </a:p>
        </p:txBody>
      </p:sp>
      <p:pic>
        <p:nvPicPr>
          <p:cNvPr id="47106" name="Picture 2" descr="http://wiki.ubc.ca/images/thumb/a/a5/SystematicReviewImage.png/800px-SystematicReviewImag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468" y="1503070"/>
            <a:ext cx="7621064" cy="4191585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51520" y="5949280"/>
            <a:ext cx="90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Figure </a:t>
            </a:r>
            <a:r>
              <a:rPr lang="es-MX" dirty="0" err="1" smtClean="0"/>
              <a:t>from</a:t>
            </a:r>
            <a:r>
              <a:rPr lang="es-MX" dirty="0" smtClean="0"/>
              <a:t>: [http://wiki.ubc.ca/Library:Systematic_Review_Literature_Workshop_01Dec2011]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READING</a:t>
            </a:r>
            <a:endParaRPr lang="en-GB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Co-</a:t>
            </a:r>
            <a:r>
              <a:rPr lang="es-MX" dirty="0" err="1" smtClean="0"/>
              <a:t>citation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Co-</a:t>
            </a:r>
            <a:r>
              <a:rPr lang="es-MX" b="1" dirty="0" err="1" smtClean="0">
                <a:solidFill>
                  <a:srgbClr val="FF0000"/>
                </a:solidFill>
              </a:rPr>
              <a:t>citation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frequency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which</a:t>
            </a:r>
            <a:r>
              <a:rPr lang="es-MX" dirty="0" smtClean="0"/>
              <a:t> </a:t>
            </a:r>
            <a:r>
              <a:rPr lang="es-MX" dirty="0" err="1" smtClean="0"/>
              <a:t>two</a:t>
            </a:r>
            <a:r>
              <a:rPr lang="es-MX" dirty="0" smtClean="0"/>
              <a:t> </a:t>
            </a:r>
            <a:r>
              <a:rPr lang="es-MX" dirty="0" err="1" smtClean="0"/>
              <a:t>items</a:t>
            </a:r>
            <a:r>
              <a:rPr lang="es-MX" dirty="0" smtClean="0"/>
              <a:t> of </a:t>
            </a:r>
            <a:r>
              <a:rPr lang="es-MX" dirty="0" err="1" smtClean="0"/>
              <a:t>earlier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 are </a:t>
            </a:r>
            <a:r>
              <a:rPr lang="es-MX" dirty="0" err="1" smtClean="0"/>
              <a:t>cited</a:t>
            </a:r>
            <a:r>
              <a:rPr lang="es-MX" dirty="0" smtClean="0"/>
              <a:t> </a:t>
            </a:r>
            <a:r>
              <a:rPr lang="es-MX" dirty="0" err="1" smtClean="0"/>
              <a:t>together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later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 [SmallH1973]</a:t>
            </a:r>
          </a:p>
          <a:p>
            <a:endParaRPr lang="es-MX" dirty="0" smtClean="0"/>
          </a:p>
          <a:p>
            <a:r>
              <a:rPr lang="es-MX" dirty="0" smtClean="0"/>
              <a:t>Co-</a:t>
            </a:r>
            <a:r>
              <a:rPr lang="es-MX" dirty="0" err="1" smtClean="0"/>
              <a:t>citation</a:t>
            </a:r>
            <a:r>
              <a:rPr lang="es-MX" dirty="0" smtClean="0"/>
              <a:t> </a:t>
            </a:r>
            <a:r>
              <a:rPr lang="es-MX" dirty="0" err="1" smtClean="0"/>
              <a:t>measures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degree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relationship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association</a:t>
            </a:r>
            <a:r>
              <a:rPr lang="es-MX" dirty="0" smtClean="0"/>
              <a:t> </a:t>
            </a:r>
            <a:r>
              <a:rPr lang="es-MX" dirty="0" err="1" smtClean="0"/>
              <a:t>between</a:t>
            </a:r>
            <a:r>
              <a:rPr lang="es-MX" dirty="0" smtClean="0"/>
              <a:t> </a:t>
            </a:r>
            <a:r>
              <a:rPr lang="es-MX" dirty="0" err="1" smtClean="0"/>
              <a:t>papers</a:t>
            </a:r>
            <a:endParaRPr lang="es-MX" dirty="0" smtClean="0"/>
          </a:p>
          <a:p>
            <a:pPr lvl="1"/>
            <a:r>
              <a:rPr lang="es-MX" dirty="0" smtClean="0"/>
              <a:t>…ergo, </a:t>
            </a:r>
            <a:r>
              <a:rPr lang="es-MX" dirty="0" err="1" smtClean="0">
                <a:solidFill>
                  <a:schemeClr val="tx2"/>
                </a:solidFill>
              </a:rPr>
              <a:t>co-cited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papers</a:t>
            </a:r>
            <a:r>
              <a:rPr lang="es-MX" dirty="0" smtClean="0">
                <a:solidFill>
                  <a:schemeClr val="tx2"/>
                </a:solidFill>
              </a:rPr>
              <a:t> are </a:t>
            </a:r>
            <a:r>
              <a:rPr lang="es-MX" dirty="0" err="1" smtClean="0">
                <a:solidFill>
                  <a:schemeClr val="tx2"/>
                </a:solidFill>
              </a:rPr>
              <a:t>highly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likely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to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be</a:t>
            </a:r>
            <a:r>
              <a:rPr lang="es-MX" dirty="0" smtClean="0">
                <a:solidFill>
                  <a:schemeClr val="tx2"/>
                </a:solidFill>
              </a:rPr>
              <a:t> of </a:t>
            </a:r>
            <a:r>
              <a:rPr lang="es-MX" dirty="0" err="1" smtClean="0">
                <a:solidFill>
                  <a:schemeClr val="tx2"/>
                </a:solidFill>
              </a:rPr>
              <a:t>your</a:t>
            </a:r>
            <a:r>
              <a:rPr lang="es-MX" dirty="0" smtClean="0">
                <a:solidFill>
                  <a:schemeClr val="tx2"/>
                </a:solidFill>
              </a:rPr>
              <a:t> </a:t>
            </a:r>
            <a:r>
              <a:rPr lang="es-MX" dirty="0" err="1" smtClean="0">
                <a:solidFill>
                  <a:schemeClr val="tx2"/>
                </a:solidFill>
              </a:rPr>
              <a:t>interest</a:t>
            </a:r>
            <a:r>
              <a:rPr lang="es-MX" dirty="0" smtClean="0"/>
              <a:t> (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,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of </a:t>
            </a:r>
            <a:r>
              <a:rPr lang="es-MX" dirty="0" err="1" smtClean="0"/>
              <a:t>them</a:t>
            </a:r>
            <a:r>
              <a:rPr lang="es-MX" dirty="0" smtClean="0"/>
              <a:t> </a:t>
            </a:r>
            <a:r>
              <a:rPr lang="es-MX" dirty="0" err="1" smtClean="0"/>
              <a:t>already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).</a:t>
            </a:r>
          </a:p>
          <a:p>
            <a:pPr lvl="1"/>
            <a:r>
              <a:rPr lang="es-MX" dirty="0" smtClean="0"/>
              <a:t>NOTE: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Science</a:t>
            </a:r>
            <a:r>
              <a:rPr lang="es-MX" dirty="0" smtClean="0"/>
              <a:t> </a:t>
            </a:r>
            <a:r>
              <a:rPr lang="es-MX" dirty="0" err="1" smtClean="0"/>
              <a:t>Citation</a:t>
            </a:r>
            <a:r>
              <a:rPr lang="es-MX" dirty="0" smtClean="0"/>
              <a:t> </a:t>
            </a:r>
            <a:r>
              <a:rPr lang="es-MX" dirty="0" err="1" smtClean="0"/>
              <a:t>Index</a:t>
            </a:r>
            <a:r>
              <a:rPr lang="es-MX" dirty="0" smtClean="0"/>
              <a:t> </a:t>
            </a:r>
            <a:r>
              <a:rPr lang="es-MX" dirty="0" err="1" smtClean="0"/>
              <a:t>allow</a:t>
            </a:r>
            <a:r>
              <a:rPr lang="es-MX" dirty="0" smtClean="0"/>
              <a:t> </a:t>
            </a:r>
            <a:r>
              <a:rPr lang="es-MX" dirty="0" err="1" smtClean="0"/>
              <a:t>calculation</a:t>
            </a:r>
            <a:r>
              <a:rPr lang="es-MX" dirty="0" smtClean="0"/>
              <a:t> of </a:t>
            </a:r>
            <a:r>
              <a:rPr lang="es-MX" dirty="0" err="1" smtClean="0"/>
              <a:t>co-citation</a:t>
            </a:r>
            <a:r>
              <a:rPr lang="es-MX" dirty="0" smtClean="0"/>
              <a:t>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Detecting</a:t>
            </a:r>
            <a:r>
              <a:rPr lang="es-MX" dirty="0" smtClean="0"/>
              <a:t> </a:t>
            </a:r>
            <a:r>
              <a:rPr lang="es-MX" dirty="0" err="1" smtClean="0"/>
              <a:t>emerging</a:t>
            </a:r>
            <a:r>
              <a:rPr lang="es-MX" dirty="0" smtClean="0"/>
              <a:t> </a:t>
            </a:r>
            <a:r>
              <a:rPr lang="es-MX" dirty="0" err="1" smtClean="0"/>
              <a:t>trends</a:t>
            </a:r>
            <a:r>
              <a:rPr lang="es-MX" dirty="0" smtClean="0"/>
              <a:t> in </a:t>
            </a:r>
            <a:r>
              <a:rPr lang="es-MX" dirty="0" err="1" smtClean="0"/>
              <a:t>literature</a:t>
            </a:r>
            <a:r>
              <a:rPr lang="es-MX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solidFill>
                  <a:schemeClr val="tx2"/>
                </a:solidFill>
              </a:rPr>
              <a:t>research front</a:t>
            </a:r>
            <a:r>
              <a:rPr lang="en-GB" dirty="0" smtClean="0"/>
              <a:t> is defined as an emergent and transient grouping of concepts and underlying research issues [ChenC2006, JASIST]</a:t>
            </a:r>
          </a:p>
          <a:p>
            <a:pPr lvl="1"/>
            <a:r>
              <a:rPr lang="en-GB" dirty="0" smtClean="0"/>
              <a:t>A research front represents the state-of-the-art thinking of a research field</a:t>
            </a:r>
          </a:p>
          <a:p>
            <a:pPr lvl="1"/>
            <a:r>
              <a:rPr lang="en-GB" dirty="0" smtClean="0"/>
              <a:t>The base of a research front is its </a:t>
            </a:r>
            <a:r>
              <a:rPr lang="en-GB" i="1" dirty="0" smtClean="0">
                <a:solidFill>
                  <a:srgbClr val="00B050"/>
                </a:solidFill>
              </a:rPr>
              <a:t>citation</a:t>
            </a:r>
            <a:r>
              <a:rPr lang="en-GB" dirty="0" smtClean="0"/>
              <a:t> and </a:t>
            </a:r>
            <a:r>
              <a:rPr lang="en-GB" i="1" dirty="0" smtClean="0">
                <a:solidFill>
                  <a:srgbClr val="00B050"/>
                </a:solidFill>
              </a:rPr>
              <a:t>co-citation</a:t>
            </a:r>
            <a:r>
              <a:rPr lang="en-GB" dirty="0" smtClean="0"/>
              <a:t> footprint in scientific literature</a:t>
            </a:r>
          </a:p>
          <a:p>
            <a:pPr lvl="1"/>
            <a:endParaRPr lang="es-MX" dirty="0" smtClean="0"/>
          </a:p>
          <a:p>
            <a:r>
              <a:rPr lang="es-MX" dirty="0" smtClean="0"/>
              <a:t>Tools </a:t>
            </a:r>
            <a:r>
              <a:rPr lang="es-MX" dirty="0" err="1" smtClean="0"/>
              <a:t>like</a:t>
            </a:r>
            <a:r>
              <a:rPr lang="es-MX" dirty="0" smtClean="0"/>
              <a:t> </a:t>
            </a:r>
            <a:r>
              <a:rPr lang="es-MX" dirty="0" err="1" smtClean="0">
                <a:solidFill>
                  <a:srgbClr val="FF0000"/>
                </a:solidFill>
              </a:rPr>
              <a:t>CiteSpace</a:t>
            </a:r>
            <a:r>
              <a:rPr lang="es-MX" dirty="0" smtClean="0"/>
              <a:t> </a:t>
            </a:r>
            <a:r>
              <a:rPr lang="es-MX" dirty="0" err="1" smtClean="0"/>
              <a:t>may</a:t>
            </a:r>
            <a:r>
              <a:rPr lang="es-MX" dirty="0" smtClean="0"/>
              <a:t> </a:t>
            </a:r>
            <a:r>
              <a:rPr lang="es-MX" dirty="0" err="1" smtClean="0"/>
              <a:t>help</a:t>
            </a:r>
            <a:endParaRPr lang="es-MX" dirty="0" smtClean="0"/>
          </a:p>
          <a:p>
            <a:pPr lvl="1"/>
            <a:r>
              <a:rPr lang="es-MX" dirty="0" smtClean="0"/>
              <a:t>http://cluster.cis.drexel.edu/~cchen/citespace/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4211960" y="5589240"/>
            <a:ext cx="465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from [ChenC2006, JASIST 57(3):359–377]</a:t>
            </a:r>
            <a:endParaRPr lang="en-GB" dirty="0"/>
          </a:p>
        </p:txBody>
      </p:sp>
      <p:pic>
        <p:nvPicPr>
          <p:cNvPr id="1028" name="Picture 4" descr="http://cluster.cis.drexel.edu/~cchen/citespace/papers/citespace2/Figure05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199" y="2348880"/>
            <a:ext cx="4466833" cy="2763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CRITICAL ANALYSIS</a:t>
            </a:r>
            <a:endParaRPr lang="en-GB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Analysis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/>
              <a:t>Keep</a:t>
            </a:r>
            <a:r>
              <a:rPr lang="es-MX" dirty="0" smtClean="0"/>
              <a:t> a </a:t>
            </a:r>
            <a:r>
              <a:rPr lang="es-MX" dirty="0" err="1" smtClean="0"/>
              <a:t>critical</a:t>
            </a:r>
            <a:r>
              <a:rPr lang="es-MX" dirty="0" smtClean="0"/>
              <a:t> </a:t>
            </a:r>
            <a:r>
              <a:rPr lang="es-MX" dirty="0" err="1" smtClean="0"/>
              <a:t>attitude</a:t>
            </a:r>
            <a:endParaRPr lang="es-MX" dirty="0" smtClean="0"/>
          </a:p>
          <a:p>
            <a:pPr lvl="1"/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published</a:t>
            </a:r>
            <a:r>
              <a:rPr lang="es-MX" dirty="0" smtClean="0"/>
              <a:t> (and peer-</a:t>
            </a:r>
            <a:r>
              <a:rPr lang="es-MX" dirty="0" err="1" smtClean="0"/>
              <a:t>reviewed</a:t>
            </a:r>
            <a:r>
              <a:rPr lang="es-MX" dirty="0" smtClean="0"/>
              <a:t>) </a:t>
            </a:r>
            <a:r>
              <a:rPr lang="es-MX" dirty="0" err="1" smtClean="0"/>
              <a:t>is</a:t>
            </a:r>
            <a:r>
              <a:rPr lang="es-MX" dirty="0" smtClean="0"/>
              <a:t> true!</a:t>
            </a:r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let</a:t>
            </a:r>
            <a:r>
              <a:rPr lang="es-MX" dirty="0" smtClean="0"/>
              <a:t> </a:t>
            </a:r>
            <a:r>
              <a:rPr lang="es-MX" dirty="0" err="1" smtClean="0"/>
              <a:t>alone</a:t>
            </a:r>
            <a:r>
              <a:rPr lang="es-MX" dirty="0" smtClean="0"/>
              <a:t> </a:t>
            </a:r>
            <a:r>
              <a:rPr lang="es-MX" dirty="0" err="1" smtClean="0"/>
              <a:t>worth</a:t>
            </a:r>
            <a:r>
              <a:rPr lang="es-MX" dirty="0" smtClean="0"/>
              <a:t>!</a:t>
            </a:r>
          </a:p>
          <a:p>
            <a:pPr lvl="2"/>
            <a:endParaRPr lang="en-GB" dirty="0" smtClean="0"/>
          </a:p>
          <a:p>
            <a:r>
              <a:rPr lang="es-MX" dirty="0" err="1" smtClean="0"/>
              <a:t>Never</a:t>
            </a:r>
            <a:r>
              <a:rPr lang="es-MX" dirty="0" smtClean="0"/>
              <a:t> </a:t>
            </a:r>
            <a:r>
              <a:rPr lang="es-MX" dirty="0" err="1" smtClean="0"/>
              <a:t>judge</a:t>
            </a:r>
            <a:r>
              <a:rPr lang="es-MX" dirty="0" smtClean="0"/>
              <a:t> a </a:t>
            </a:r>
            <a:r>
              <a:rPr lang="es-MX" dirty="0" err="1" smtClean="0"/>
              <a:t>paper</a:t>
            </a:r>
            <a:r>
              <a:rPr lang="es-MX" dirty="0" smtClean="0"/>
              <a:t> base </a:t>
            </a:r>
            <a:r>
              <a:rPr lang="es-MX" dirty="0" err="1" smtClean="0"/>
              <a:t>solely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its</a:t>
            </a:r>
            <a:r>
              <a:rPr lang="es-MX" dirty="0" smtClean="0"/>
              <a:t> </a:t>
            </a:r>
            <a:r>
              <a:rPr lang="es-MX" dirty="0" err="1" smtClean="0"/>
              <a:t>abstract</a:t>
            </a:r>
            <a:endParaRPr lang="es-MX" dirty="0" smtClean="0"/>
          </a:p>
          <a:p>
            <a:endParaRPr lang="en-GB" dirty="0" smtClean="0"/>
          </a:p>
          <a:p>
            <a:r>
              <a:rPr lang="es-MX" dirty="0" smtClean="0"/>
              <a:t>Compare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documents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before</a:t>
            </a: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Analysis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err="1" smtClean="0"/>
              <a:t>Pay</a:t>
            </a:r>
            <a:r>
              <a:rPr lang="es-MX" dirty="0" smtClean="0"/>
              <a:t> </a:t>
            </a:r>
            <a:r>
              <a:rPr lang="es-MX" dirty="0" err="1" smtClean="0"/>
              <a:t>attention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discussion</a:t>
            </a:r>
            <a:r>
              <a:rPr lang="es-MX" dirty="0" smtClean="0"/>
              <a:t>, and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results</a:t>
            </a:r>
            <a:r>
              <a:rPr lang="es-MX" dirty="0" smtClean="0"/>
              <a:t> and </a:t>
            </a:r>
            <a:r>
              <a:rPr lang="es-MX" dirty="0" err="1" smtClean="0"/>
              <a:t>conclusions</a:t>
            </a:r>
            <a:endParaRPr lang="es-MX" dirty="0" smtClean="0"/>
          </a:p>
          <a:p>
            <a:endParaRPr lang="es-MX" dirty="0" smtClean="0"/>
          </a:p>
          <a:p>
            <a:r>
              <a:rPr lang="en-GB" dirty="0" smtClean="0"/>
              <a:t>Take notes as you read</a:t>
            </a:r>
          </a:p>
          <a:p>
            <a:endParaRPr lang="es-MX" dirty="0" smtClean="0"/>
          </a:p>
          <a:p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references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further</a:t>
            </a:r>
            <a:r>
              <a:rPr lang="es-MX" dirty="0" smtClean="0"/>
              <a:t> </a:t>
            </a:r>
            <a:r>
              <a:rPr lang="es-MX" dirty="0" err="1" smtClean="0"/>
              <a:t>source</a:t>
            </a:r>
            <a:r>
              <a:rPr lang="es-MX" dirty="0" smtClean="0"/>
              <a:t> of </a:t>
            </a:r>
            <a:r>
              <a:rPr lang="es-MX" dirty="0" err="1" smtClean="0"/>
              <a:t>information</a:t>
            </a:r>
            <a:endParaRPr lang="en-GB" dirty="0" smtClean="0"/>
          </a:p>
          <a:p>
            <a:endParaRPr lang="es-MX" dirty="0" smtClean="0"/>
          </a:p>
          <a:p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r>
              <a:rPr lang="es-MX" dirty="0" err="1" smtClean="0"/>
              <a:t>understand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can:</a:t>
            </a:r>
          </a:p>
          <a:p>
            <a:pPr lvl="1"/>
            <a:r>
              <a:rPr lang="es-MX" dirty="0" err="1" smtClean="0"/>
              <a:t>explain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in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own</a:t>
            </a:r>
            <a:r>
              <a:rPr lang="es-MX" dirty="0" smtClean="0"/>
              <a:t> </a:t>
            </a:r>
            <a:r>
              <a:rPr lang="es-MX" dirty="0" err="1" smtClean="0"/>
              <a:t>words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a </a:t>
            </a:r>
            <a:r>
              <a:rPr lang="es-MX" dirty="0" err="1" smtClean="0"/>
              <a:t>layman</a:t>
            </a:r>
            <a:r>
              <a:rPr lang="es-MX" dirty="0" smtClean="0"/>
              <a:t>,</a:t>
            </a:r>
          </a:p>
          <a:p>
            <a:pPr lvl="1"/>
            <a:r>
              <a:rPr lang="es-MX" dirty="0" smtClean="0"/>
              <a:t>…</a:t>
            </a:r>
            <a:r>
              <a:rPr lang="es-MX" dirty="0" err="1" smtClean="0"/>
              <a:t>without</a:t>
            </a:r>
            <a:r>
              <a:rPr lang="es-MX" dirty="0" smtClean="0"/>
              <a:t> </a:t>
            </a:r>
            <a:r>
              <a:rPr lang="es-MX" dirty="0" err="1" smtClean="0"/>
              <a:t>having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r>
              <a:rPr lang="es-MX" dirty="0" smtClean="0"/>
              <a:t> at </a:t>
            </a:r>
            <a:r>
              <a:rPr lang="es-MX" dirty="0" err="1" smtClean="0"/>
              <a:t>hand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support</a:t>
            </a:r>
            <a:r>
              <a:rPr lang="es-MX" dirty="0" smtClean="0"/>
              <a:t> and</a:t>
            </a:r>
          </a:p>
          <a:p>
            <a:pPr lvl="1"/>
            <a:r>
              <a:rPr lang="es-MX" dirty="0" err="1" smtClean="0"/>
              <a:t>without</a:t>
            </a:r>
            <a:r>
              <a:rPr lang="es-MX" dirty="0" smtClean="0"/>
              <a:t> </a:t>
            </a:r>
            <a:r>
              <a:rPr lang="es-MX" dirty="0" err="1" smtClean="0"/>
              <a:t>using</a:t>
            </a:r>
            <a:r>
              <a:rPr lang="es-MX" dirty="0" smtClean="0"/>
              <a:t> </a:t>
            </a:r>
            <a:r>
              <a:rPr lang="es-MX" dirty="0" err="1" smtClean="0"/>
              <a:t>equations</a:t>
            </a:r>
            <a:r>
              <a:rPr lang="es-MX" dirty="0" smtClean="0"/>
              <a:t>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Analysis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Reduce </a:t>
            </a:r>
            <a:r>
              <a:rPr lang="es-MX" dirty="0" err="1" smtClean="0"/>
              <a:t>your</a:t>
            </a:r>
            <a:r>
              <a:rPr lang="es-MX" dirty="0" smtClean="0"/>
              <a:t> chance of </a:t>
            </a:r>
            <a:r>
              <a:rPr lang="es-MX" dirty="0" err="1" smtClean="0"/>
              <a:t>misinterpretations</a:t>
            </a:r>
            <a:r>
              <a:rPr lang="es-MX" dirty="0" smtClean="0"/>
              <a:t>:</a:t>
            </a:r>
          </a:p>
          <a:p>
            <a:pPr lvl="1"/>
            <a:r>
              <a:rPr lang="es-MX" dirty="0" smtClean="0"/>
              <a:t>A </a:t>
            </a:r>
            <a:r>
              <a:rPr lang="es-MX" dirty="0" err="1" smtClean="0"/>
              <a:t>correlation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a causal </a:t>
            </a:r>
            <a:r>
              <a:rPr lang="es-MX" dirty="0" err="1" smtClean="0"/>
              <a:t>relation</a:t>
            </a:r>
            <a:endParaRPr lang="es-MX" dirty="0" smtClean="0"/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moreover</a:t>
            </a:r>
            <a:r>
              <a:rPr lang="es-MX" dirty="0" smtClean="0"/>
              <a:t>, a </a:t>
            </a:r>
            <a:r>
              <a:rPr lang="es-MX" dirty="0" err="1" smtClean="0"/>
              <a:t>significant</a:t>
            </a:r>
            <a:r>
              <a:rPr lang="es-MX" dirty="0" smtClean="0"/>
              <a:t> </a:t>
            </a:r>
            <a:r>
              <a:rPr lang="es-MX" dirty="0" err="1" smtClean="0"/>
              <a:t>correlation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low</a:t>
            </a:r>
            <a:r>
              <a:rPr lang="es-MX" dirty="0" smtClean="0"/>
              <a:t> r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still</a:t>
            </a:r>
            <a:r>
              <a:rPr lang="es-MX" dirty="0" smtClean="0"/>
              <a:t> </a:t>
            </a:r>
            <a:r>
              <a:rPr lang="es-MX" dirty="0" err="1" smtClean="0"/>
              <a:t>meaningless</a:t>
            </a:r>
            <a:r>
              <a:rPr lang="es-MX" dirty="0" smtClean="0"/>
              <a:t>.</a:t>
            </a:r>
          </a:p>
          <a:p>
            <a:pPr lvl="1"/>
            <a:r>
              <a:rPr lang="es-MX" dirty="0" err="1" smtClean="0"/>
              <a:t>Evidence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a single </a:t>
            </a:r>
            <a:r>
              <a:rPr lang="es-MX" dirty="0" err="1" smtClean="0"/>
              <a:t>experiment</a:t>
            </a:r>
            <a:r>
              <a:rPr lang="es-MX" dirty="0" smtClean="0"/>
              <a:t> NEVER </a:t>
            </a:r>
            <a:r>
              <a:rPr lang="es-MX" dirty="0" err="1" smtClean="0"/>
              <a:t>proves</a:t>
            </a:r>
            <a:r>
              <a:rPr lang="es-MX" dirty="0" smtClean="0"/>
              <a:t>/</a:t>
            </a:r>
            <a:r>
              <a:rPr lang="es-MX" dirty="0" err="1" smtClean="0"/>
              <a:t>demonstrates</a:t>
            </a:r>
            <a:r>
              <a:rPr lang="es-MX" dirty="0" smtClean="0"/>
              <a:t> </a:t>
            </a:r>
            <a:r>
              <a:rPr lang="es-MX" dirty="0" err="1" smtClean="0"/>
              <a:t>anything</a:t>
            </a:r>
            <a:endParaRPr lang="es-MX" dirty="0" smtClean="0"/>
          </a:p>
          <a:p>
            <a:pPr lvl="1"/>
            <a:r>
              <a:rPr lang="es-MX" dirty="0" err="1" smtClean="0"/>
              <a:t>Maths</a:t>
            </a:r>
            <a:r>
              <a:rPr lang="es-MX" dirty="0" smtClean="0"/>
              <a:t> </a:t>
            </a:r>
            <a:r>
              <a:rPr lang="es-MX" dirty="0" err="1" smtClean="0"/>
              <a:t>should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obvious</a:t>
            </a:r>
            <a:r>
              <a:rPr lang="es-MX" dirty="0" smtClean="0"/>
              <a:t> (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criptic</a:t>
            </a:r>
            <a:r>
              <a:rPr lang="es-MX" dirty="0" smtClean="0"/>
              <a:t>)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understand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text</a:t>
            </a:r>
            <a:endParaRPr lang="es-MX" dirty="0" smtClean="0"/>
          </a:p>
          <a:p>
            <a:pPr lvl="1"/>
            <a:r>
              <a:rPr lang="es-MX" dirty="0" err="1" smtClean="0"/>
              <a:t>Ensure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understand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statistical</a:t>
            </a:r>
            <a:r>
              <a:rPr lang="es-MX" dirty="0" smtClean="0"/>
              <a:t> </a:t>
            </a:r>
            <a:r>
              <a:rPr lang="es-MX" dirty="0" err="1" smtClean="0"/>
              <a:t>implications</a:t>
            </a:r>
            <a:r>
              <a:rPr lang="es-MX" dirty="0" smtClean="0"/>
              <a:t>, and do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r>
              <a:rPr lang="es-MX" dirty="0" smtClean="0"/>
              <a:t> </a:t>
            </a:r>
            <a:r>
              <a:rPr lang="es-MX" dirty="0" err="1" smtClean="0"/>
              <a:t>beyond</a:t>
            </a:r>
            <a:r>
              <a:rPr lang="es-MX" dirty="0" smtClean="0"/>
              <a:t> </a:t>
            </a:r>
            <a:r>
              <a:rPr lang="es-MX" dirty="0" err="1" smtClean="0"/>
              <a:t>them</a:t>
            </a:r>
            <a:endParaRPr lang="es-MX" dirty="0" smtClean="0"/>
          </a:p>
          <a:p>
            <a:pPr lvl="1"/>
            <a:r>
              <a:rPr lang="es-MX" dirty="0" err="1" smtClean="0"/>
              <a:t>Detect</a:t>
            </a:r>
            <a:r>
              <a:rPr lang="es-MX" dirty="0" smtClean="0"/>
              <a:t> </a:t>
            </a:r>
            <a:r>
              <a:rPr lang="es-MX" dirty="0" err="1" smtClean="0"/>
              <a:t>any</a:t>
            </a:r>
            <a:r>
              <a:rPr lang="es-MX" dirty="0" smtClean="0"/>
              <a:t> </a:t>
            </a:r>
            <a:r>
              <a:rPr lang="es-MX" dirty="0" err="1" smtClean="0"/>
              <a:t>leap</a:t>
            </a:r>
            <a:r>
              <a:rPr lang="es-MX" dirty="0" smtClean="0"/>
              <a:t> of </a:t>
            </a:r>
            <a:r>
              <a:rPr lang="es-MX" dirty="0" err="1" smtClean="0"/>
              <a:t>thinkings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authors</a:t>
            </a:r>
            <a:endParaRPr lang="es-MX" dirty="0" smtClean="0"/>
          </a:p>
          <a:p>
            <a:pPr>
              <a:buNone/>
            </a:pPr>
            <a:endParaRPr lang="es-MX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Reading: </a:t>
            </a:r>
            <a:r>
              <a:rPr lang="es-MX" dirty="0" err="1" smtClean="0"/>
              <a:t>Critical</a:t>
            </a:r>
            <a:r>
              <a:rPr lang="es-MX" dirty="0" smtClean="0"/>
              <a:t> </a:t>
            </a:r>
            <a:r>
              <a:rPr lang="es-MX" dirty="0" err="1" smtClean="0"/>
              <a:t>questions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 smtClean="0"/>
              <a:t>Reading a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u="sng" dirty="0" err="1" smtClean="0"/>
              <a:t>document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should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get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?</a:t>
            </a:r>
          </a:p>
          <a:p>
            <a:pPr lvl="2"/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 replicable?</a:t>
            </a:r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 </a:t>
            </a:r>
            <a:r>
              <a:rPr lang="es-MX" dirty="0" err="1" smtClean="0"/>
              <a:t>located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?</a:t>
            </a:r>
          </a:p>
          <a:p>
            <a:pPr lvl="2"/>
            <a:r>
              <a:rPr lang="es-MX" dirty="0" smtClean="0"/>
              <a:t>Note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of </a:t>
            </a:r>
            <a:r>
              <a:rPr lang="es-MX" dirty="0" err="1" smtClean="0"/>
              <a:t>interest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might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 </a:t>
            </a:r>
            <a:r>
              <a:rPr lang="es-MX" dirty="0" err="1" smtClean="0"/>
              <a:t>topic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!</a:t>
            </a:r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What’s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evaluation</a:t>
            </a:r>
            <a:r>
              <a:rPr lang="es-MX" dirty="0" smtClean="0"/>
              <a:t> of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?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 </a:t>
            </a:r>
            <a:r>
              <a:rPr lang="es-MX" dirty="0" err="1" smtClean="0"/>
              <a:t>validated</a:t>
            </a:r>
            <a:r>
              <a:rPr lang="es-MX" dirty="0" smtClean="0"/>
              <a:t> in </a:t>
            </a:r>
            <a:r>
              <a:rPr lang="es-MX" dirty="0" err="1" smtClean="0"/>
              <a:t>any</a:t>
            </a:r>
            <a:r>
              <a:rPr lang="es-MX" dirty="0" smtClean="0"/>
              <a:t> </a:t>
            </a:r>
            <a:r>
              <a:rPr lang="es-MX" dirty="0" err="1" smtClean="0"/>
              <a:t>form</a:t>
            </a:r>
            <a:r>
              <a:rPr lang="es-MX" dirty="0" smtClean="0"/>
              <a:t>?</a:t>
            </a:r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referenced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another</a:t>
            </a:r>
            <a:r>
              <a:rPr lang="es-MX" dirty="0" smtClean="0"/>
              <a:t> </a:t>
            </a:r>
            <a:r>
              <a:rPr lang="es-MX" dirty="0" err="1" smtClean="0"/>
              <a:t>source</a:t>
            </a:r>
            <a:r>
              <a:rPr lang="es-MX" dirty="0" smtClean="0"/>
              <a:t>; do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access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original </a:t>
            </a:r>
            <a:r>
              <a:rPr lang="es-MX" dirty="0" err="1" smtClean="0"/>
              <a:t>document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whether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citation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appropriate</a:t>
            </a:r>
            <a:r>
              <a:rPr lang="es-MX" dirty="0" smtClean="0"/>
              <a:t> and </a:t>
            </a:r>
            <a:r>
              <a:rPr lang="es-MX" dirty="0" err="1" smtClean="0"/>
              <a:t>makes</a:t>
            </a:r>
            <a:r>
              <a:rPr lang="es-MX" dirty="0" smtClean="0"/>
              <a:t> </a:t>
            </a:r>
            <a:r>
              <a:rPr lang="es-MX" dirty="0" err="1" smtClean="0"/>
              <a:t>justice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original </a:t>
            </a:r>
            <a:r>
              <a:rPr lang="es-MX" dirty="0" err="1" smtClean="0"/>
              <a:t>statement</a:t>
            </a:r>
            <a:r>
              <a:rPr lang="es-MX" dirty="0" smtClean="0"/>
              <a:t>?</a:t>
            </a:r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source</a:t>
            </a:r>
            <a:r>
              <a:rPr lang="es-MX" dirty="0" smtClean="0"/>
              <a:t> (</a:t>
            </a:r>
            <a:r>
              <a:rPr lang="es-MX" dirty="0" err="1" smtClean="0"/>
              <a:t>journal</a:t>
            </a:r>
            <a:r>
              <a:rPr lang="es-MX" dirty="0" smtClean="0"/>
              <a:t>, editorial, </a:t>
            </a:r>
            <a:r>
              <a:rPr lang="es-MX" dirty="0" err="1" smtClean="0"/>
              <a:t>authors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) </a:t>
            </a:r>
            <a:r>
              <a:rPr lang="es-MX" dirty="0" err="1" smtClean="0"/>
              <a:t>reliable</a:t>
            </a:r>
            <a:r>
              <a:rPr lang="es-MX" dirty="0" smtClean="0"/>
              <a:t>/ </a:t>
            </a:r>
            <a:r>
              <a:rPr lang="es-MX" dirty="0" err="1" smtClean="0"/>
              <a:t>trustable</a:t>
            </a:r>
            <a:r>
              <a:rPr lang="es-MX" dirty="0" smtClean="0"/>
              <a:t>/ </a:t>
            </a:r>
            <a:r>
              <a:rPr lang="es-MX" dirty="0" err="1" smtClean="0"/>
              <a:t>dependable</a:t>
            </a:r>
            <a:r>
              <a:rPr lang="es-MX" dirty="0" smtClean="0"/>
              <a:t>?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methodologically</a:t>
            </a:r>
            <a:r>
              <a:rPr lang="es-MX" dirty="0" smtClean="0"/>
              <a:t> </a:t>
            </a:r>
            <a:r>
              <a:rPr lang="es-MX" dirty="0" err="1" smtClean="0"/>
              <a:t>solid</a:t>
            </a:r>
            <a:r>
              <a:rPr lang="es-MX" dirty="0" smtClean="0"/>
              <a:t>?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Reading: </a:t>
            </a:r>
            <a:r>
              <a:rPr lang="es-MX" dirty="0" err="1" smtClean="0"/>
              <a:t>Critical</a:t>
            </a:r>
            <a:r>
              <a:rPr lang="es-MX" dirty="0" smtClean="0"/>
              <a:t> </a:t>
            </a:r>
            <a:r>
              <a:rPr lang="es-MX" dirty="0" err="1" smtClean="0"/>
              <a:t>questions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27</a:t>
            </a:fld>
            <a:endParaRPr lang="es-ES"/>
          </a:p>
        </p:txBody>
      </p:sp>
      <p:pic>
        <p:nvPicPr>
          <p:cNvPr id="48130" name="Picture 2" descr="http://biology.kenyon.edu/Bio_InfoLit/how/question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039" y="1484784"/>
            <a:ext cx="8000889" cy="432048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51520" y="5949280"/>
            <a:ext cx="7724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Figure </a:t>
            </a:r>
            <a:r>
              <a:rPr lang="es-MX" dirty="0" err="1" smtClean="0"/>
              <a:t>from</a:t>
            </a:r>
            <a:r>
              <a:rPr lang="es-MX" dirty="0" smtClean="0"/>
              <a:t>: [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Scientists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- http://biology.kenyon.edu/Bio_InfoLit/how/]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engines</a:t>
            </a:r>
            <a:r>
              <a:rPr lang="es-MX" dirty="0" smtClean="0"/>
              <a:t> (And DIGITAL LIBRARIES)</a:t>
            </a:r>
            <a:endParaRPr lang="en-GB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28</a:t>
            </a:fld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features</a:t>
            </a:r>
            <a:r>
              <a:rPr lang="es-MX" dirty="0" smtClean="0"/>
              <a:t> a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engine</a:t>
            </a:r>
            <a:r>
              <a:rPr lang="es-MX" dirty="0" smtClean="0"/>
              <a:t> </a:t>
            </a:r>
            <a:r>
              <a:rPr lang="es-MX" dirty="0" err="1" smtClean="0"/>
              <a:t>should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i="1" dirty="0" err="1" smtClean="0"/>
              <a:t>Location</a:t>
            </a:r>
            <a:r>
              <a:rPr lang="es-MX" i="1" dirty="0" smtClean="0"/>
              <a:t> of </a:t>
            </a:r>
            <a:r>
              <a:rPr lang="es-MX" i="1" dirty="0" err="1" smtClean="0"/>
              <a:t>articles</a:t>
            </a:r>
            <a:endParaRPr lang="es-MX" i="1" dirty="0" smtClean="0"/>
          </a:p>
          <a:p>
            <a:pPr lvl="1"/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reference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also</a:t>
            </a:r>
            <a:r>
              <a:rPr lang="es-MX" dirty="0" smtClean="0"/>
              <a:t> a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article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.</a:t>
            </a:r>
          </a:p>
          <a:p>
            <a:pPr lvl="1"/>
            <a:r>
              <a:rPr lang="es-MX" dirty="0" err="1" smtClean="0"/>
              <a:t>Related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;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engine</a:t>
            </a:r>
            <a:r>
              <a:rPr lang="es-MX" dirty="0" smtClean="0"/>
              <a:t> </a:t>
            </a:r>
            <a:r>
              <a:rPr lang="es-MX" dirty="0" err="1" smtClean="0"/>
              <a:t>should</a:t>
            </a:r>
            <a:r>
              <a:rPr lang="es-MX" dirty="0" smtClean="0"/>
              <a:t> </a:t>
            </a:r>
            <a:r>
              <a:rPr lang="es-MX" dirty="0" err="1" smtClean="0"/>
              <a:t>also</a:t>
            </a:r>
            <a:r>
              <a:rPr lang="es-MX" dirty="0" smtClean="0"/>
              <a:t> </a:t>
            </a:r>
            <a:r>
              <a:rPr lang="es-MX" dirty="0" err="1" smtClean="0"/>
              <a:t>provide</a:t>
            </a:r>
            <a:r>
              <a:rPr lang="es-MX" dirty="0" smtClean="0"/>
              <a:t> </a:t>
            </a:r>
            <a:r>
              <a:rPr lang="es-MX" i="1" dirty="0" err="1" smtClean="0"/>
              <a:t>external</a:t>
            </a:r>
            <a:r>
              <a:rPr lang="es-MX" i="1" dirty="0" smtClean="0"/>
              <a:t> links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articles</a:t>
            </a:r>
            <a:r>
              <a:rPr lang="es-MX" dirty="0" smtClean="0"/>
              <a:t> in </a:t>
            </a:r>
            <a:r>
              <a:rPr lang="es-MX" dirty="0" err="1" smtClean="0"/>
              <a:t>external</a:t>
            </a:r>
            <a:r>
              <a:rPr lang="es-MX" dirty="0" smtClean="0"/>
              <a:t> </a:t>
            </a:r>
            <a:r>
              <a:rPr lang="es-MX" dirty="0" err="1" smtClean="0"/>
              <a:t>databases</a:t>
            </a:r>
            <a:endParaRPr lang="es-MX" dirty="0" smtClean="0"/>
          </a:p>
          <a:p>
            <a:r>
              <a:rPr lang="es-MX" i="1" dirty="0" smtClean="0"/>
              <a:t>Full-</a:t>
            </a:r>
            <a:r>
              <a:rPr lang="es-MX" i="1" dirty="0" err="1" smtClean="0"/>
              <a:t>text</a:t>
            </a:r>
            <a:r>
              <a:rPr lang="es-MX" i="1" dirty="0" smtClean="0"/>
              <a:t> </a:t>
            </a:r>
            <a:r>
              <a:rPr lang="es-MX" i="1" dirty="0" err="1" smtClean="0"/>
              <a:t>indexing</a:t>
            </a:r>
            <a:endParaRPr lang="es-MX" i="1" dirty="0" smtClean="0"/>
          </a:p>
          <a:p>
            <a:r>
              <a:rPr lang="es-MX" i="1" dirty="0" err="1" smtClean="0"/>
              <a:t>Citation</a:t>
            </a:r>
            <a:r>
              <a:rPr lang="es-MX" i="1" dirty="0" smtClean="0"/>
              <a:t> indexes</a:t>
            </a:r>
          </a:p>
          <a:p>
            <a:r>
              <a:rPr lang="es-MX" i="1" dirty="0" smtClean="0"/>
              <a:t>(Meta-)</a:t>
            </a:r>
            <a:r>
              <a:rPr lang="es-MX" i="1" dirty="0" err="1" smtClean="0"/>
              <a:t>information</a:t>
            </a:r>
            <a:r>
              <a:rPr lang="es-MX" i="1" dirty="0" smtClean="0"/>
              <a:t> </a:t>
            </a:r>
            <a:r>
              <a:rPr lang="es-MX" i="1" dirty="0" err="1" smtClean="0"/>
              <a:t>extraction</a:t>
            </a:r>
            <a:r>
              <a:rPr lang="es-MX" dirty="0" smtClean="0"/>
              <a:t> (</a:t>
            </a:r>
            <a:r>
              <a:rPr lang="es-MX" dirty="0" err="1" smtClean="0"/>
              <a:t>authors</a:t>
            </a:r>
            <a:r>
              <a:rPr lang="es-MX" dirty="0" smtClean="0"/>
              <a:t>, </a:t>
            </a:r>
            <a:r>
              <a:rPr lang="es-MX" dirty="0" err="1" smtClean="0"/>
              <a:t>affiliations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)</a:t>
            </a:r>
          </a:p>
          <a:p>
            <a:r>
              <a:rPr lang="es-MX" i="1" dirty="0" err="1" smtClean="0"/>
              <a:t>Query</a:t>
            </a:r>
            <a:r>
              <a:rPr lang="es-MX" i="1" dirty="0" smtClean="0"/>
              <a:t> </a:t>
            </a:r>
            <a:r>
              <a:rPr lang="es-MX" i="1" dirty="0" err="1" smtClean="0"/>
              <a:t>sensitive</a:t>
            </a:r>
            <a:r>
              <a:rPr lang="es-MX" i="1" dirty="0" smtClean="0"/>
              <a:t> </a:t>
            </a:r>
            <a:r>
              <a:rPr lang="es-MX" i="1" dirty="0" err="1" smtClean="0"/>
              <a:t>summaries</a:t>
            </a:r>
            <a:r>
              <a:rPr lang="es-MX" dirty="0" smtClean="0"/>
              <a:t> (</a:t>
            </a:r>
            <a:r>
              <a:rPr lang="es-MX" dirty="0" err="1" smtClean="0"/>
              <a:t>i.e.</a:t>
            </a:r>
            <a:r>
              <a:rPr lang="es-MX" dirty="0" smtClean="0"/>
              <a:t> </a:t>
            </a:r>
            <a:r>
              <a:rPr lang="es-MX" dirty="0" err="1" smtClean="0"/>
              <a:t>estimation</a:t>
            </a:r>
            <a:r>
              <a:rPr lang="es-MX" dirty="0" smtClean="0"/>
              <a:t> of </a:t>
            </a:r>
            <a:r>
              <a:rPr lang="es-MX" dirty="0" err="1" smtClean="0"/>
              <a:t>relevance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user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)</a:t>
            </a:r>
          </a:p>
          <a:p>
            <a:r>
              <a:rPr lang="es-MX" i="1" dirty="0" err="1" smtClean="0"/>
              <a:t>Related</a:t>
            </a:r>
            <a:r>
              <a:rPr lang="es-MX" i="1" dirty="0" smtClean="0"/>
              <a:t> </a:t>
            </a:r>
            <a:r>
              <a:rPr lang="es-MX" i="1" dirty="0" err="1" smtClean="0"/>
              <a:t>documents</a:t>
            </a:r>
            <a:endParaRPr lang="es-MX" i="1" dirty="0" smtClean="0"/>
          </a:p>
          <a:p>
            <a:r>
              <a:rPr lang="es-MX" i="1" dirty="0" err="1" smtClean="0"/>
              <a:t>Overlapping</a:t>
            </a:r>
            <a:r>
              <a:rPr lang="es-MX" i="1" dirty="0" smtClean="0"/>
              <a:t> </a:t>
            </a:r>
            <a:r>
              <a:rPr lang="es-MX" i="1" dirty="0" err="1" smtClean="0"/>
              <a:t>documents</a:t>
            </a:r>
            <a:endParaRPr lang="es-MX" i="1" dirty="0" smtClean="0"/>
          </a:p>
          <a:p>
            <a:r>
              <a:rPr lang="es-MX" i="1" dirty="0" err="1" smtClean="0"/>
              <a:t>Citation</a:t>
            </a:r>
            <a:r>
              <a:rPr lang="es-MX" i="1" dirty="0" smtClean="0"/>
              <a:t> </a:t>
            </a:r>
            <a:r>
              <a:rPr lang="es-MX" i="1" dirty="0" err="1" smtClean="0"/>
              <a:t>graphs</a:t>
            </a:r>
            <a:r>
              <a:rPr lang="es-MX" dirty="0" smtClean="0"/>
              <a:t> (</a:t>
            </a:r>
            <a:r>
              <a:rPr lang="es-MX" dirty="0" err="1" smtClean="0"/>
              <a:t>e.g.</a:t>
            </a:r>
            <a:r>
              <a:rPr lang="es-MX" dirty="0" smtClean="0"/>
              <a:t> </a:t>
            </a:r>
            <a:r>
              <a:rPr lang="es-MX" dirty="0" err="1" smtClean="0"/>
              <a:t>network</a:t>
            </a:r>
            <a:r>
              <a:rPr lang="es-MX" dirty="0" smtClean="0"/>
              <a:t> of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)</a:t>
            </a:r>
          </a:p>
          <a:p>
            <a:r>
              <a:rPr lang="es-MX" i="1" dirty="0" err="1" smtClean="0"/>
              <a:t>User</a:t>
            </a:r>
            <a:r>
              <a:rPr lang="es-MX" i="1" dirty="0" smtClean="0"/>
              <a:t> </a:t>
            </a:r>
            <a:r>
              <a:rPr lang="es-MX" i="1" dirty="0" err="1" smtClean="0"/>
              <a:t>profiling</a:t>
            </a:r>
            <a:endParaRPr lang="es-MX" i="1" dirty="0" smtClean="0"/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29</a:t>
            </a:fld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0" y="5949280"/>
            <a:ext cx="8760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above</a:t>
            </a:r>
            <a:r>
              <a:rPr lang="es-MX" dirty="0" smtClean="0"/>
              <a:t> </a:t>
            </a:r>
            <a:r>
              <a:rPr lang="es-MX" dirty="0" err="1" smtClean="0"/>
              <a:t>list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given</a:t>
            </a:r>
            <a:r>
              <a:rPr lang="es-MX" dirty="0" smtClean="0"/>
              <a:t> in 1999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CiteSeer</a:t>
            </a:r>
            <a:r>
              <a:rPr lang="es-MX" dirty="0" smtClean="0"/>
              <a:t> Project [</a:t>
            </a:r>
            <a:r>
              <a:rPr lang="es-MX" dirty="0" err="1" smtClean="0"/>
              <a:t>LawrenceS</a:t>
            </a:r>
            <a:r>
              <a:rPr lang="es-MX" dirty="0" smtClean="0"/>
              <a:t> (1999), CIKM 139-146]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Reading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arguably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most</a:t>
            </a:r>
            <a:r>
              <a:rPr lang="es-MX" dirty="0" smtClean="0"/>
              <a:t> </a:t>
            </a:r>
            <a:r>
              <a:rPr lang="es-MX" dirty="0" err="1" smtClean="0"/>
              <a:t>important</a:t>
            </a:r>
            <a:r>
              <a:rPr lang="es-MX" dirty="0" smtClean="0"/>
              <a:t> </a:t>
            </a:r>
            <a:r>
              <a:rPr lang="es-MX" dirty="0" err="1" smtClean="0"/>
              <a:t>tasks</a:t>
            </a:r>
            <a:r>
              <a:rPr lang="es-MX" dirty="0" smtClean="0"/>
              <a:t> in </a:t>
            </a:r>
            <a:r>
              <a:rPr lang="es-MX" dirty="0" err="1" smtClean="0"/>
              <a:t>research</a:t>
            </a:r>
            <a:endParaRPr lang="es-MX" dirty="0" smtClean="0"/>
          </a:p>
          <a:p>
            <a:pPr lvl="1"/>
            <a:r>
              <a:rPr lang="es-MX" dirty="0" err="1" smtClean="0"/>
              <a:t>Keeps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up-</a:t>
            </a:r>
            <a:r>
              <a:rPr lang="es-MX" dirty="0" err="1" smtClean="0"/>
              <a:t>to</a:t>
            </a:r>
            <a:r>
              <a:rPr lang="es-MX" dirty="0" smtClean="0"/>
              <a:t>-date</a:t>
            </a:r>
          </a:p>
          <a:p>
            <a:pPr lvl="1"/>
            <a:r>
              <a:rPr lang="es-MX" dirty="0" err="1" smtClean="0"/>
              <a:t>Maintains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critical</a:t>
            </a:r>
            <a:r>
              <a:rPr lang="es-MX" dirty="0" smtClean="0"/>
              <a:t> and </a:t>
            </a:r>
            <a:r>
              <a:rPr lang="es-MX" dirty="0" err="1" smtClean="0"/>
              <a:t>creative</a:t>
            </a:r>
            <a:r>
              <a:rPr lang="es-MX" dirty="0" smtClean="0"/>
              <a:t> </a:t>
            </a:r>
            <a:r>
              <a:rPr lang="es-MX" dirty="0" err="1" smtClean="0"/>
              <a:t>thinking</a:t>
            </a:r>
            <a:endParaRPr lang="es-MX" dirty="0" smtClean="0"/>
          </a:p>
          <a:p>
            <a:pPr lvl="1"/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a </a:t>
            </a:r>
            <a:r>
              <a:rPr lang="es-MX" dirty="0" err="1" smtClean="0"/>
              <a:t>source</a:t>
            </a:r>
            <a:r>
              <a:rPr lang="es-MX" dirty="0" smtClean="0"/>
              <a:t> of ideas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further</a:t>
            </a:r>
            <a:r>
              <a:rPr lang="es-MX" dirty="0" smtClean="0"/>
              <a:t> </a:t>
            </a:r>
            <a:r>
              <a:rPr lang="es-MX" dirty="0" err="1" smtClean="0"/>
              <a:t>research</a:t>
            </a:r>
            <a:endParaRPr lang="es-MX" dirty="0" smtClean="0"/>
          </a:p>
          <a:p>
            <a:pPr lvl="1"/>
            <a:r>
              <a:rPr lang="es-MX" dirty="0" err="1" smtClean="0"/>
              <a:t>Supports</a:t>
            </a:r>
            <a:r>
              <a:rPr lang="es-MX" dirty="0" smtClean="0"/>
              <a:t> </a:t>
            </a:r>
            <a:r>
              <a:rPr lang="es-MX" dirty="0" err="1" smtClean="0"/>
              <a:t>nomological</a:t>
            </a:r>
            <a:r>
              <a:rPr lang="es-MX" dirty="0" smtClean="0"/>
              <a:t> </a:t>
            </a:r>
            <a:r>
              <a:rPr lang="es-MX" dirty="0" err="1" smtClean="0"/>
              <a:t>validity</a:t>
            </a:r>
            <a:r>
              <a:rPr lang="es-MX" dirty="0" smtClean="0"/>
              <a:t> (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evidence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structural</a:t>
            </a:r>
            <a:r>
              <a:rPr lang="es-MX" dirty="0" smtClean="0"/>
              <a:t> </a:t>
            </a:r>
            <a:r>
              <a:rPr lang="es-MX" dirty="0" err="1" smtClean="0"/>
              <a:t>relationships</a:t>
            </a:r>
            <a:r>
              <a:rPr lang="es-MX" dirty="0" smtClean="0"/>
              <a:t> </a:t>
            </a:r>
            <a:r>
              <a:rPr lang="es-MX" dirty="0" err="1" smtClean="0"/>
              <a:t>among</a:t>
            </a:r>
            <a:r>
              <a:rPr lang="es-MX" dirty="0" smtClean="0"/>
              <a:t> variables/</a:t>
            </a:r>
            <a:r>
              <a:rPr lang="es-MX" dirty="0" err="1" smtClean="0"/>
              <a:t>constructs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consistent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existing</a:t>
            </a:r>
            <a:r>
              <a:rPr lang="es-MX" dirty="0" smtClean="0"/>
              <a:t> </a:t>
            </a:r>
            <a:r>
              <a:rPr lang="es-MX" dirty="0" err="1" smtClean="0"/>
              <a:t>knowledge</a:t>
            </a:r>
            <a:r>
              <a:rPr lang="es-MX" dirty="0" smtClean="0"/>
              <a:t>)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search</a:t>
            </a:r>
            <a:r>
              <a:rPr lang="es-MX" dirty="0" smtClean="0"/>
              <a:t> </a:t>
            </a:r>
            <a:r>
              <a:rPr lang="es-MX" dirty="0" err="1" smtClean="0"/>
              <a:t>engines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Web of </a:t>
            </a:r>
            <a:r>
              <a:rPr lang="es-MX" dirty="0" err="1" smtClean="0"/>
              <a:t>Knowledge</a:t>
            </a:r>
            <a:r>
              <a:rPr lang="es-MX" dirty="0" smtClean="0"/>
              <a:t> / Web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dirty="0" smtClean="0"/>
              <a:t>Google </a:t>
            </a:r>
            <a:r>
              <a:rPr lang="es-MX" dirty="0" err="1" smtClean="0"/>
              <a:t>Scholar</a:t>
            </a:r>
            <a:endParaRPr lang="es-MX" dirty="0" smtClean="0"/>
          </a:p>
          <a:p>
            <a:r>
              <a:rPr lang="es-MX" dirty="0" err="1" smtClean="0"/>
              <a:t>PubMed</a:t>
            </a:r>
            <a:endParaRPr lang="es-MX" dirty="0" smtClean="0"/>
          </a:p>
          <a:p>
            <a:r>
              <a:rPr lang="es-MX" dirty="0" err="1" smtClean="0"/>
              <a:t>IEEExplore</a:t>
            </a:r>
            <a:endParaRPr lang="es-MX" dirty="0" smtClean="0"/>
          </a:p>
          <a:p>
            <a:r>
              <a:rPr lang="es-MX" dirty="0" smtClean="0"/>
              <a:t>ACM Digital Library</a:t>
            </a:r>
          </a:p>
          <a:p>
            <a:r>
              <a:rPr lang="es-MX" dirty="0" err="1" smtClean="0"/>
              <a:t>Scopus</a:t>
            </a:r>
            <a:endParaRPr lang="es-MX" dirty="0" smtClean="0"/>
          </a:p>
          <a:p>
            <a:r>
              <a:rPr lang="es-MX" dirty="0" err="1" smtClean="0"/>
              <a:t>Science</a:t>
            </a:r>
            <a:r>
              <a:rPr lang="es-MX" dirty="0" smtClean="0"/>
              <a:t> </a:t>
            </a:r>
            <a:r>
              <a:rPr lang="es-MX" dirty="0" err="1" smtClean="0"/>
              <a:t>Direct</a:t>
            </a:r>
            <a:endParaRPr lang="es-MX" dirty="0" smtClean="0"/>
          </a:p>
          <a:p>
            <a:r>
              <a:rPr lang="es-MX" dirty="0" err="1" smtClean="0"/>
              <a:t>Springer</a:t>
            </a:r>
            <a:r>
              <a:rPr lang="es-MX" dirty="0" smtClean="0"/>
              <a:t> Link</a:t>
            </a:r>
          </a:p>
          <a:p>
            <a:r>
              <a:rPr lang="es-MX" dirty="0" err="1" smtClean="0"/>
              <a:t>Wiley-Blackwell</a:t>
            </a:r>
            <a:endParaRPr lang="es-MX" dirty="0" smtClean="0"/>
          </a:p>
          <a:p>
            <a:r>
              <a:rPr lang="es-MX" dirty="0" err="1" smtClean="0"/>
              <a:t>CiteSeerX</a:t>
            </a:r>
            <a:endParaRPr lang="es-MX" dirty="0" smtClean="0"/>
          </a:p>
          <a:p>
            <a:r>
              <a:rPr lang="es-MX" dirty="0" err="1" smtClean="0"/>
              <a:t>ArXiv</a:t>
            </a: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://upload.wikimedia.org/wikipedia/en/e/e3/ISI_Web_of_knowledge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75" y="1556792"/>
            <a:ext cx="2714625" cy="141922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Web of </a:t>
            </a:r>
            <a:r>
              <a:rPr lang="es-MX" dirty="0" err="1" smtClean="0"/>
              <a:t>Knowledge</a:t>
            </a:r>
            <a:r>
              <a:rPr lang="es-MX" dirty="0" smtClean="0"/>
              <a:t> / Web of </a:t>
            </a:r>
            <a:r>
              <a:rPr lang="es-MX" dirty="0" err="1" smtClean="0"/>
              <a:t>Science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All</a:t>
            </a:r>
            <a:r>
              <a:rPr lang="es-MX" dirty="0" smtClean="0"/>
              <a:t> JCR </a:t>
            </a:r>
            <a:r>
              <a:rPr lang="es-MX" dirty="0" err="1" smtClean="0"/>
              <a:t>journals</a:t>
            </a:r>
            <a:r>
              <a:rPr lang="es-MX" dirty="0" smtClean="0"/>
              <a:t> </a:t>
            </a:r>
            <a:r>
              <a:rPr lang="es-MX" dirty="0" err="1" smtClean="0"/>
              <a:t>into</a:t>
            </a:r>
            <a:r>
              <a:rPr lang="es-MX" dirty="0" smtClean="0"/>
              <a:t> 2 </a:t>
            </a:r>
            <a:r>
              <a:rPr lang="es-MX" dirty="0" err="1" smtClean="0"/>
              <a:t>databases</a:t>
            </a:r>
            <a:endParaRPr lang="es-MX" dirty="0" smtClean="0"/>
          </a:p>
          <a:p>
            <a:pPr lvl="1"/>
            <a:r>
              <a:rPr lang="es-MX" dirty="0" smtClean="0"/>
              <a:t>(</a:t>
            </a:r>
            <a:r>
              <a:rPr lang="es-MX" dirty="0" err="1" smtClean="0"/>
              <a:t>Physical</a:t>
            </a:r>
            <a:r>
              <a:rPr lang="es-MX" dirty="0" smtClean="0"/>
              <a:t>) </a:t>
            </a:r>
            <a:r>
              <a:rPr lang="es-MX" dirty="0" err="1" smtClean="0"/>
              <a:t>Sciences</a:t>
            </a:r>
            <a:endParaRPr lang="es-MX" dirty="0" smtClean="0"/>
          </a:p>
          <a:p>
            <a:pPr lvl="1"/>
            <a:r>
              <a:rPr lang="es-MX" dirty="0" smtClean="0"/>
              <a:t>Social </a:t>
            </a:r>
            <a:r>
              <a:rPr lang="es-MX" dirty="0" err="1" smtClean="0"/>
              <a:t>Sciences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Highly</a:t>
            </a:r>
            <a:r>
              <a:rPr lang="es-MX" dirty="0" smtClean="0"/>
              <a:t> </a:t>
            </a:r>
            <a:r>
              <a:rPr lang="es-MX" dirty="0" err="1" smtClean="0"/>
              <a:t>sensitive</a:t>
            </a:r>
            <a:r>
              <a:rPr lang="es-MX" dirty="0" smtClean="0"/>
              <a:t> and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Can create citations report for a given search (that includes authors)</a:t>
            </a:r>
          </a:p>
          <a:p>
            <a:pPr lvl="1"/>
            <a:r>
              <a:rPr lang="en-US" dirty="0" smtClean="0"/>
              <a:t>Has additional tools such as the journal citation report</a:t>
            </a:r>
          </a:p>
          <a:p>
            <a:pPr lvl="1"/>
            <a:r>
              <a:rPr lang="en-US" dirty="0" smtClean="0"/>
              <a:t>Perhaps the most respected scientific search engine</a:t>
            </a:r>
          </a:p>
          <a:p>
            <a:pPr lvl="1"/>
            <a:r>
              <a:rPr lang="en-US" dirty="0" smtClean="0"/>
              <a:t>Access by subscription only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31</a:t>
            </a:fld>
            <a:endParaRPr lang="es-ES"/>
          </a:p>
        </p:txBody>
      </p:sp>
      <p:sp>
        <p:nvSpPr>
          <p:cNvPr id="13314" name="AutoShape 2" descr="data:image/jpeg;base64,/9j/4AAQSkZJRgABAQAAAQABAAD/2wCEAAkGBxQSERQUEBQWFRUUFhUUFxQXGBkUFxkXFhgYGhgXFBcaHCggGBolGxUVITEhJSorLi4wFx8zODMsQygvLisBCgoKDg0OGxAQGi8mHiYsLiw0LC0sLCwsLCwwLCw0NzQsLCwsLCwsLCwtLCwsLCwsLCwsLCwsLCwsLDcsLCwsLP/AABEIAHcA5AMBIgACEQEDEQH/xAAcAAEAAQUBAQAAAAAAAAAAAAAABgECBAUHAwj/xAA6EAACAQMCBAMGBAYABwEAAAABAgMABBESIQUGEzEiQVEHFDJSYXEjQoGRFTNykqGxNWJzgqLB0Qj/xAAZAQEAAwEBAAAAAAAAAAAAAAAAAQMEAgX/xAAjEQACAgEEAgMBAQAAAAAAAAAAAQIRAxIhMUEEURMiYTLB/9oADAMBAAIRAxEAPwDuNUJoTUT5752j4emBh52BKRk4AHzSH8q5/U1MYuTpBuiS3d2kSl5XVFHdmIUD9TUF437XuH2/wGSfvgxr4Tj0ZiBXNOYLiKSK3uONXFxPJOhnjtoFVESMEgeJjhQfoM7d6pzXd2NjOII+GxylYomzPNI5BkXVo0j0z61YoI5snXMftAuI5D0dCL0o5NLqGZWdNeGIb6ipxOsjaXXO6KSRtvjJwKifOtt+MmmPbpL2Tb9wPoBV9rxieGKEK2Mh8h1zuHO++/bFZ4eXHJm+GMKaXPs05PCcMKzOV316Jq8jgg74Oknb96zUcHtUIgvpWHUyw1kk4zpJHcf4rdWF7qYLkA9xvuMjOCPQ1OXVCSXTMqaXLJBSvGGcN27+Y8xXrmujsrSlKAUpSgFKUoBSlKAUpSgFKUoBSlKAUpSgFKUoBSlKA03NfHVsrWSdtyowi9tTn4VH618x8bu3uGL3UpaWUl3KjVknZQu+AoGwFTn2+8b6t1DaqfDAutvq8mw/tUf+ZrnrGN5Bgsd1AGABtgDvW3x4JK/ZVOW9Ey4pzTYTXMYHDusyiK2UzzEIqrhF0xIMeee/nXtztzZo4lcRrZ2bFZlj6rxl3bGkZbJxt2/SohwV0a+thoOWuoRkt5mVewrr/EOHWZupHNlCzmYkyMWYlte7d++ay+TmxeO1q7I+SluR/nf2o31rfXMEJh6cL6V1R5bGkHc59Sa6bxNhNa28rqpZ0jYnHzpkgfTP+qg3tSiihu10W1sxmjMkjSRB2Z9WnOc+lbXgnMM8vDGcsqtFOsS6ECqEwuF0nPka6yYJTxpx2vsucHp5NpbcVa2AWNVKNk6TnGdux8q1PMXDpruRLm3iJ8GhwrAMrITjG47g/wCKpDcSXIkD+IpEzppUA6gVyPCN9j2qPPzBPY3XhRdlGEkDLs3rj7Vi8bH5WLydF6lXZo+PFPx0q+y79nTOXNYgi62tZQMNr77Ejf8A+1JFqAx+0eyxELsmF5Io5M4Jj8Wdg49CD3FTuBgVBByCAQe+R5Gr9OVSbnx0UbJUj0pSlSQKUpQClKUApSlAKUpQClKUApSlAKUpQClKUApSlAfK/tNnL8WvCfKTQPsqqBUfsf5ifepD7T7Yx8WuwfzSax9mVTUesP5qfevQx8IzS/o2fLTob60AU596g3LbfzV3xU84l7REW9ki9xUlblotZnfciXTq06dt98VzzhF9HFcQyiNiYpo5Ma++hwcbj6VIbzmDhrXDynhsplaVpCTeMBrL6icBe2TVOfDHI/tGzpU1udD5z4tG906zWkcphJjVmdwSux7D6msTinMCWOLeC0hMc0cNwysz/G6/+tIqNcU9oFq80jS8OYszEsVumGT640bV58Z52s5XVpeHyFhFGgK3bIAijwggL3rP4mPNDI/m3j0jVkyQcEo8m14xcF3hljQxdW3ik0xa9IZtWcEfar+McahgS1FzZLdNJAWMkkjxuAsrALkqfXzrbSe0tbGC0ihs8q1tHKFaY5QMThSxQlu3etHz5zfbzG0mubDqPLbawPeXjCKXbC+FfF2znat0Xw5R+u53kyt4lHj9MPnK44e8dm8sN1EJYH0pA8bhQsjAhuoMk5J8x3rtfJdwslhbPHrKmFNJfAfSBgagu2dvKuI81cYskgsOrw7WDbGVU96lTprI5OnUBls4zk13Dk6JVsbYInTXooRGWLlQRnTqO7d+9Z8s20l0Z1ybmlKVnOhSlKAUpSgFKUoBSlKAUpSgFKUoBSlKAUpSgFKUoDg//wCgOCaLiC7UeGZTE58g6bp/cpb+w1yuGTSwPoc19Zc28BS/tJbeTbWPC3yuN1YfY4r5U4rw2W2meG4XRJGdLD/RU+anuDWrDO1RTkj2VWSIsDhwdQPcEd/tV06x9RslwdR8gRnP+qwc1n3kSdRsuQc5xpJFaUVi9Eet9TPnJyABj9N6rxDphjr15CjtjGMf7pfxIZGLPg57aSfTzpxGJC7BmIOy4C5x2qX2Sic8033D4XhS6guZpYrS2VtEoijx084x3zvWVzPfWaSRRfw1ZXjggRepM506lDLHpA3IL9/PNY89zwu/4mB7vdyyXEscZDSJDEgAC7Ko1EBVJwfrWx4HzXHccQnlS0t1t4OrPNcFWldkiyEw7HShbC422rLb4ZsxTiv73NVzPZe+caSyhjUIghtiVGQixpqk0E9gASN/PFfQsMYVQqjAUAAegGwrnPsk5blQSX98Px7ollQjHTRyXO3kWJH6KK6TVOSV7eitIrSqVWqyRSlKAUpSgFKUoBSlKAUpSgFKUoBSlKAUpSgFKUoChqG+0HkCHiaas9O4QYSUDO3yyD8y/wCRUzqhqU64DPkfmXlq5sX0XcRTPwv8Ubf0vjH6HBrHu0UlWL6dSg9s9hjyr66urNJVKSoroe6sAw/Y1A+Nex6wnOU6sGM4ETDRv3wrAgfpWmHkJbMqeP0cDvoVMhJcDODjB9BV8sSmc+LfV8Ok+Xln9K69L7Do2OffJNgAPw08u2d6z7T2K2gfqSz3EjZJ2KRjf+lc/wCaseeBHxs5FynxDpXglhha4lAk0RknxPICowqDUdif3712vlPlS4kjQ8S6cca4MdhAoSFcYKmbG8hGBtnHrmpRwHli1slxawJH5agMsfux3NbgCs2TJqeyLIqkanmvjPudnNchOp0UL6M6c/TVg4/aoZf+1LRaWUqWxe4vs9OASYUYYL4pCvqwHat97U/+EXv/AEj/ALFc26PDJODcNTiUrwuY5TDMgJK6WXWDsRjJTY1xFJ8nRPbvnC6t7C4ub2yEUkDKFjEupZFbHiDhdtyR28q3fDuYA/D0vXQqGiEzIp1lRjJwcDOBv28q4rY8Tu5uBcSFw7ywRtEtvLIDqYaiGwTuRgIfPGo712DkKIPwm0VhkNbqpH0K4I/zUySRBtuKcXjg6WvJ6rhARuBn8zf8vbf6ivZ7wCZYsHUyM+3YKpUb/ctt9jUR4ZatdxyRSE6ra3a0z2/GY+Jv7Y4T/wBxrxnu2ntri53APu8DfF4UjI94+HcAM8gOPkqNJJMOJX4ihaUDWFxsD6sBjP61mCQHsQcbHfz9DUCvLdVgumjkgCGGPVHbEncP4ZAAdm06gCNzgelbSyWAX0PuWjBilM3TIKlfB0jJj82rXjO/xU07AlLyADJIA9TsKwuMcR6MYZQGZmRFUtpBZyAMtvgb5J3rVcc6ZvIBdY6PTkKB8CMy5X4s7FtGcA/WtPJbRPEcKGgW9iWEnxLpYoJBGT+TVqHp3okCcwElQWABwMgHIz54PmK9KsiQKAFGANgB5AbACrq5BWlUzTNAVpVM0zQFaVTNM0BWlKUApSlAKUpQClKUApSlAKUpQFkkYYYYAg+RGR+1eL2UbAK0aFR2UqCB9hjasmlAeRt106dK6flwMft2qMe0DmN+G2qywxo3jCaWyqgYJ20/apXXPPbcpNgmkEnrKdgT+VvQV3jSckmWYUnNJ8GRNzjNJfJaWMMbtpD3EjZ0oTjPw+YG2/ngeRrA5i9obWd+bdoY+gpTW4yGCv8AE2O22SfrWq4S7cEvsMrNa3ao2vSWKf1MBnwljnPkQfKsi94St3xm9hcHRNahQ+NgQFKkHGNjirtMU/yjSoY1L8okkXH9HFBZRxRCF4hN1FGCTgkdtiPrWls+crq5km/hFnC0UZ8UjkoZG3xpC43O5H3+tRzkVZ24pHHcqytDBJbFtJ7ICAdRG+x2+mKzOTOO/wAGE9rfRSg69cbIjMHwNPhI2wcA5+tHBLjcPFGN0rdI3MntAM3DZZ0t0MsDok0EmSoDEgMNs9we42wRVOaPaDJbxWpt4I36tv12U6sJjTjSB5A6v2FYPJnLss9nxKWaNo/fQxjQg52Mjg4IzjU+B64zWi5PtXvUnV0YdDhxhXIIySSRjI77Gp0wt/h18eK2+kdDuecX9+s7aGNGW4iErsScqCCfDjbsPP1r19n3NcnEBcGWNU6MgQaSdxg7nPntUN9lCvc3nWkRl92tIoV1AjJORkZHoDWL7O+Z4uHi6Fwk2ZJtS6ImYYXIOTj1rmWNU0uTieGNNLlUS3jfOF4vEWsrSCGQhA4LuyEjGTv2r14xzVe2lg9xc28KyiVUVFdmQoceInvnOdqhPNUkD8XMlytwIHgjbMSuHyy5UHSMjvuKzOYGgfgkq2QuCq3CA9YOX1HBOMjJXcU0R2J+OP129Wbi55/vrZY5r2xQW8mn8SKQkgMMjOfPHkcfetzzZz2lrHD0EM8tyA0SDYEHGCcb7lgABvUO47zIb2xisbK2nkkKxKzGNlVdGN8nbuO52FZHNHAZ7JuHXUUZnFpGscqrliNPmABnB1Nv5YGaaI7WT8cLVqnvt7JNwnivFmli94tIFic4Yq5LoMHcjOD5dqwZ+cr5764tbO3gk6BG7uyEqQNz5ZyainEOMpc8TtJbNrv8SZTNG+tUXBQKFUDGMas148VW3HFr03ouRGSNBgDgltKdyo7VKgu/RKxR5a6/07FwCe4eENeRpHLlsojF1Aztgn6VsqhvLXGraG0i93W5MRMgXWrNJlDvqyM76tvtUutpNSq2CNShsHYjIzg/Ws7VMwy5PWlKVBApWJdXBXsP1rDa4Y9yf9VKQNsTVhmUfmH71qSfWqYqdINr70nzCnvSfMK1VVpQNqLlfmFVEy/MP3rUVcsZPYH9qaQbgGq1r4LVgck4rPqAKtb61fWHxSFGjbqrrRfGVwTnTuPCPi3HaoBkZB9DVQK5ty/a3NvHatHHoIsmmumELM7uHDiFckASHMgxjIrIm4/xHDvFG5VSxw1s4yqQF/wwPE2ZZEQA7npnbc11pIs6CKtwG9D+x/zUDvuL3rwzJnpOYYolcxNHi4mKIc6twcuSCuRj0K7+Ud9fxI8NpAqmNZ0VTCyopWVI7ZwV2cupeRvIAD0OVMWdEqgxUC4lxbicUsulVkjQsVIt5NxHCzsBg+LMkkKg+ehsedXm/veozKg1j3OIsbeQZQRvLcb59SFGOxOO5ppFk7AqmB9K59wjmW7lnt4ZXijZ0hZwYyuWZZHmiGT/ADgOjhMggFic7VZzBBLJxJn0SiCNrJGkjV9fxyOzREDdQywrIQD4GPbyUxZ0TApgVBZeYL4xyOI2RmlEUcQgd3XDyZJY4UsUVcZ8OSN9xm5eY7wCR3icLqkjVEgkd16XUbUewLOqLgfCC3ftlpFk4ApkVBBxniKrrdfAi2itm3Yu0k389tKnPTjDqdh5Y9TV8a3hvVkUDOm3g6jwlS0QZpbjKhsR5DxKDk7jGO9RpFk3EQG4ABqpSr6VFk2WhaupSgFKUoCmKtaIHuBSlAW+7r8oqnuqfKKrSgKe6p8oqot1+UUpQF4QDyq6lKAYpSlAKpilKAYpilKAslgVsahnBDDPkR2P3q8LSlAMUxSlAYo4ZF1DJ011k6i2N9WNOr+rTtnvisrFKUAxTFKUAxTTSlAVpSlAKUpQClK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6" name="AutoShape 4" descr="data:image/jpeg;base64,/9j/4AAQSkZJRgABAQAAAQABAAD/2wCEAAkGBxQSERQUEBQWFRUUFhUUFxQXGBkUFxkXFhgYGhgXFBcaHCggGBolGxUVITEhJSorLi4wFx8zODMsQygvLisBCgoKDg0OGxAQGi8mHiYsLiw0LC0sLCwsLCwwLCw0NzQsLCwsLCwsLCwtLCwsLCwsLCwsLCwsLCwsLDcsLCwsLP/AABEIAHcA5AMBIgACEQEDEQH/xAAcAAEAAQUBAQAAAAAAAAAAAAAABgECBAUHAwj/xAA6EAACAQMCBAMGBAYABwEAAAABAgMABBESIQUGEzEiQVEHFDJSYXEjQoGRFTNykqGxNWJzgqLB0Qj/xAAZAQEAAwEBAAAAAAAAAAAAAAAAAQMEAgX/xAAjEQACAgEEAgMBAQAAAAAAAAAAAQIRAxIhMUEEURMiYTLB/9oADAMBAAIRAxEAPwDuNUJoTUT5752j4emBh52BKRk4AHzSH8q5/U1MYuTpBuiS3d2kSl5XVFHdmIUD9TUF437XuH2/wGSfvgxr4Tj0ZiBXNOYLiKSK3uONXFxPJOhnjtoFVESMEgeJjhQfoM7d6pzXd2NjOII+GxylYomzPNI5BkXVo0j0z61YoI5snXMftAuI5D0dCL0o5NLqGZWdNeGIb6ipxOsjaXXO6KSRtvjJwKifOtt+MmmPbpL2Tb9wPoBV9rxieGKEK2Mh8h1zuHO++/bFZ4eXHJm+GMKaXPs05PCcMKzOV316Jq8jgg74Oknb96zUcHtUIgvpWHUyw1kk4zpJHcf4rdWF7qYLkA9xvuMjOCPQ1OXVCSXTMqaXLJBSvGGcN27+Y8xXrmujsrSlKAUpSgFKUoBSlKAUpSgFKUoBSlKAUpSgFKUoBSlKA03NfHVsrWSdtyowi9tTn4VH618x8bu3uGL3UpaWUl3KjVknZQu+AoGwFTn2+8b6t1DaqfDAutvq8mw/tUf+ZrnrGN5Bgsd1AGABtgDvW3x4JK/ZVOW9Ey4pzTYTXMYHDusyiK2UzzEIqrhF0xIMeee/nXtztzZo4lcRrZ2bFZlj6rxl3bGkZbJxt2/SohwV0a+thoOWuoRkt5mVewrr/EOHWZupHNlCzmYkyMWYlte7d++ay+TmxeO1q7I+SluR/nf2o31rfXMEJh6cL6V1R5bGkHc59Sa6bxNhNa28rqpZ0jYnHzpkgfTP+qg3tSiihu10W1sxmjMkjSRB2Z9WnOc+lbXgnMM8vDGcsqtFOsS6ECqEwuF0nPka6yYJTxpx2vsucHp5NpbcVa2AWNVKNk6TnGdux8q1PMXDpruRLm3iJ8GhwrAMrITjG47g/wCKpDcSXIkD+IpEzppUA6gVyPCN9j2qPPzBPY3XhRdlGEkDLs3rj7Vi8bH5WLydF6lXZo+PFPx0q+y79nTOXNYgi62tZQMNr77Ejf8A+1JFqAx+0eyxELsmF5Io5M4Jj8Wdg49CD3FTuBgVBByCAQe+R5Gr9OVSbnx0UbJUj0pSlSQKUpQClKUApSlAKUpQClKUApSlAKUpQClKUApSlAfK/tNnL8WvCfKTQPsqqBUfsf5ifepD7T7Yx8WuwfzSax9mVTUesP5qfevQx8IzS/o2fLTob60AU596g3LbfzV3xU84l7REW9ki9xUlblotZnfciXTq06dt98VzzhF9HFcQyiNiYpo5Ma++hwcbj6VIbzmDhrXDynhsplaVpCTeMBrL6icBe2TVOfDHI/tGzpU1udD5z4tG906zWkcphJjVmdwSux7D6msTinMCWOLeC0hMc0cNwysz/G6/+tIqNcU9oFq80jS8OYszEsVumGT640bV58Z52s5XVpeHyFhFGgK3bIAijwggL3rP4mPNDI/m3j0jVkyQcEo8m14xcF3hljQxdW3ik0xa9IZtWcEfar+McahgS1FzZLdNJAWMkkjxuAsrALkqfXzrbSe0tbGC0ihs8q1tHKFaY5QMThSxQlu3etHz5zfbzG0mubDqPLbawPeXjCKXbC+FfF2znat0Xw5R+u53kyt4lHj9MPnK44e8dm8sN1EJYH0pA8bhQsjAhuoMk5J8x3rtfJdwslhbPHrKmFNJfAfSBgagu2dvKuI81cYskgsOrw7WDbGVU96lTprI5OnUBls4zk13Dk6JVsbYInTXooRGWLlQRnTqO7d+9Z8s20l0Z1ybmlKVnOhSlKAUpSgFKUoBSlKAUpSgFKUoBSlKAUpSgFKUoDg//wCgOCaLiC7UeGZTE58g6bp/cpb+w1yuGTSwPoc19Zc28BS/tJbeTbWPC3yuN1YfY4r5U4rw2W2meG4XRJGdLD/RU+anuDWrDO1RTkj2VWSIsDhwdQPcEd/tV06x9RslwdR8gRnP+qwc1n3kSdRsuQc5xpJFaUVi9Eet9TPnJyABj9N6rxDphjr15CjtjGMf7pfxIZGLPg57aSfTzpxGJC7BmIOy4C5x2qX2Sic8033D4XhS6guZpYrS2VtEoijx084x3zvWVzPfWaSRRfw1ZXjggRepM506lDLHpA3IL9/PNY89zwu/4mB7vdyyXEscZDSJDEgAC7Ko1EBVJwfrWx4HzXHccQnlS0t1t4OrPNcFWldkiyEw7HShbC422rLb4ZsxTiv73NVzPZe+caSyhjUIghtiVGQixpqk0E9gASN/PFfQsMYVQqjAUAAegGwrnPsk5blQSX98Px7ollQjHTRyXO3kWJH6KK6TVOSV7eitIrSqVWqyRSlKAUpSgFKUoBSlKAUpSgFKUoBSlKAUpSgFKUoChqG+0HkCHiaas9O4QYSUDO3yyD8y/wCRUzqhqU64DPkfmXlq5sX0XcRTPwv8Ubf0vjH6HBrHu0UlWL6dSg9s9hjyr66urNJVKSoroe6sAw/Y1A+Nex6wnOU6sGM4ETDRv3wrAgfpWmHkJbMqeP0cDvoVMhJcDODjB9BV8sSmc+LfV8Ok+Xln9K69L7Do2OffJNgAPw08u2d6z7T2K2gfqSz3EjZJ2KRjf+lc/wCaseeBHxs5FynxDpXglhha4lAk0RknxPICowqDUdif3712vlPlS4kjQ8S6cca4MdhAoSFcYKmbG8hGBtnHrmpRwHli1slxawJH5agMsfux3NbgCs2TJqeyLIqkanmvjPudnNchOp0UL6M6c/TVg4/aoZf+1LRaWUqWxe4vs9OASYUYYL4pCvqwHat97U/+EXv/AEj/ALFc26PDJODcNTiUrwuY5TDMgJK6WXWDsRjJTY1xFJ8nRPbvnC6t7C4ub2yEUkDKFjEupZFbHiDhdtyR28q3fDuYA/D0vXQqGiEzIp1lRjJwcDOBv28q4rY8Tu5uBcSFw7ywRtEtvLIDqYaiGwTuRgIfPGo712DkKIPwm0VhkNbqpH0K4I/zUySRBtuKcXjg6WvJ6rhARuBn8zf8vbf6ivZ7wCZYsHUyM+3YKpUb/ctt9jUR4ZatdxyRSE6ra3a0z2/GY+Jv7Y4T/wBxrxnu2ntri53APu8DfF4UjI94+HcAM8gOPkqNJJMOJX4ihaUDWFxsD6sBjP61mCQHsQcbHfz9DUCvLdVgumjkgCGGPVHbEncP4ZAAdm06gCNzgelbSyWAX0PuWjBilM3TIKlfB0jJj82rXjO/xU07AlLyADJIA9TsKwuMcR6MYZQGZmRFUtpBZyAMtvgb5J3rVcc6ZvIBdY6PTkKB8CMy5X4s7FtGcA/WtPJbRPEcKGgW9iWEnxLpYoJBGT+TVqHp3okCcwElQWABwMgHIz54PmK9KsiQKAFGANgB5AbACrq5BWlUzTNAVpVM0zQFaVTNM0BWlKUApSlAKUpQClKUApSlAKUpQFkkYYYYAg+RGR+1eL2UbAK0aFR2UqCB9hjasmlAeRt106dK6flwMft2qMe0DmN+G2qywxo3jCaWyqgYJ20/apXXPPbcpNgmkEnrKdgT+VvQV3jSckmWYUnNJ8GRNzjNJfJaWMMbtpD3EjZ0oTjPw+YG2/ngeRrA5i9obWd+bdoY+gpTW4yGCv8AE2O22SfrWq4S7cEvsMrNa3ao2vSWKf1MBnwljnPkQfKsi94St3xm9hcHRNahQ+NgQFKkHGNjirtMU/yjSoY1L8okkXH9HFBZRxRCF4hN1FGCTgkdtiPrWls+crq5km/hFnC0UZ8UjkoZG3xpC43O5H3+tRzkVZ24pHHcqytDBJbFtJ7ICAdRG+x2+mKzOTOO/wAGE9rfRSg69cbIjMHwNPhI2wcA5+tHBLjcPFGN0rdI3MntAM3DZZ0t0MsDok0EmSoDEgMNs9we42wRVOaPaDJbxWpt4I36tv12U6sJjTjSB5A6v2FYPJnLss9nxKWaNo/fQxjQg52Mjg4IzjU+B64zWi5PtXvUnV0YdDhxhXIIySSRjI77Gp0wt/h18eK2+kdDuecX9+s7aGNGW4iErsScqCCfDjbsPP1r19n3NcnEBcGWNU6MgQaSdxg7nPntUN9lCvc3nWkRl92tIoV1AjJORkZHoDWL7O+Z4uHi6Fwk2ZJtS6ImYYXIOTj1rmWNU0uTieGNNLlUS3jfOF4vEWsrSCGQhA4LuyEjGTv2r14xzVe2lg9xc28KyiVUVFdmQoceInvnOdqhPNUkD8XMlytwIHgjbMSuHyy5UHSMjvuKzOYGgfgkq2QuCq3CA9YOX1HBOMjJXcU0R2J+OP129Wbi55/vrZY5r2xQW8mn8SKQkgMMjOfPHkcfetzzZz2lrHD0EM8tyA0SDYEHGCcb7lgABvUO47zIb2xisbK2nkkKxKzGNlVdGN8nbuO52FZHNHAZ7JuHXUUZnFpGscqrliNPmABnB1Nv5YGaaI7WT8cLVqnvt7JNwnivFmli94tIFic4Yq5LoMHcjOD5dqwZ+cr5764tbO3gk6BG7uyEqQNz5ZyainEOMpc8TtJbNrv8SZTNG+tUXBQKFUDGMas148VW3HFr03ouRGSNBgDgltKdyo7VKgu/RKxR5a6/07FwCe4eENeRpHLlsojF1Aztgn6VsqhvLXGraG0i93W5MRMgXWrNJlDvqyM76tvtUutpNSq2CNShsHYjIzg/Ws7VMwy5PWlKVBApWJdXBXsP1rDa4Y9yf9VKQNsTVhmUfmH71qSfWqYqdINr70nzCnvSfMK1VVpQNqLlfmFVEy/MP3rUVcsZPYH9qaQbgGq1r4LVgck4rPqAKtb61fWHxSFGjbqrrRfGVwTnTuPCPi3HaoBkZB9DVQK5ty/a3NvHatHHoIsmmumELM7uHDiFckASHMgxjIrIm4/xHDvFG5VSxw1s4yqQF/wwPE2ZZEQA7npnbc11pIs6CKtwG9D+x/zUDvuL3rwzJnpOYYolcxNHi4mKIc6twcuSCuRj0K7+Ud9fxI8NpAqmNZ0VTCyopWVI7ZwV2cupeRvIAD0OVMWdEqgxUC4lxbicUsulVkjQsVIt5NxHCzsBg+LMkkKg+ehsedXm/veozKg1j3OIsbeQZQRvLcb59SFGOxOO5ppFk7AqmB9K59wjmW7lnt4ZXijZ0hZwYyuWZZHmiGT/ADgOjhMggFic7VZzBBLJxJn0SiCNrJGkjV9fxyOzREDdQywrIQD4GPbyUxZ0TApgVBZeYL4xyOI2RmlEUcQgd3XDyZJY4UsUVcZ8OSN9xm5eY7wCR3icLqkjVEgkd16XUbUewLOqLgfCC3ftlpFk4ApkVBBxniKrrdfAi2itm3Yu0k389tKnPTjDqdh5Y9TV8a3hvVkUDOm3g6jwlS0QZpbjKhsR5DxKDk7jGO9RpFk3EQG4ABqpSr6VFk2WhaupSgFKUoCmKtaIHuBSlAW+7r8oqnuqfKKrSgKe6p8oqot1+UUpQF4QDyq6lKAYpSlAKpilKAYpilKAslgVsahnBDDPkR2P3q8LSlAMUxSlAYo4ZF1DJ011k6i2N9WNOr+rTtnvisrFKUAxTFKUAxTTSlAVpSlAKUpQClK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taxprof.typepad.com/.a/6a00d8341c4eab53ef017ee55622e6970d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2857500" cy="123825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Google </a:t>
            </a:r>
            <a:r>
              <a:rPr lang="es-MX" dirty="0" err="1" smtClean="0"/>
              <a:t>Scholar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Basically</a:t>
            </a:r>
            <a:r>
              <a:rPr lang="es-MX" dirty="0" smtClean="0"/>
              <a:t>,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whole</a:t>
            </a:r>
            <a:r>
              <a:rPr lang="es-MX" dirty="0" smtClean="0"/>
              <a:t> internet</a:t>
            </a:r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Highly</a:t>
            </a:r>
            <a:r>
              <a:rPr lang="es-MX" dirty="0" smtClean="0"/>
              <a:t> </a:t>
            </a:r>
            <a:r>
              <a:rPr lang="es-MX" dirty="0" err="1" smtClean="0"/>
              <a:t>sensitive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poor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Has additional tools such as My Citations</a:t>
            </a:r>
          </a:p>
          <a:p>
            <a:pPr lvl="1"/>
            <a:r>
              <a:rPr lang="en-US" dirty="0" smtClean="0"/>
              <a:t>Retrieves not only scientific papers but also presentations and other documents</a:t>
            </a:r>
          </a:p>
          <a:p>
            <a:pPr lvl="1"/>
            <a:r>
              <a:rPr lang="en-US" dirty="0" smtClean="0"/>
              <a:t>Can find public copies of articles</a:t>
            </a:r>
          </a:p>
          <a:p>
            <a:pPr lvl="1"/>
            <a:r>
              <a:rPr lang="en-US" dirty="0" smtClean="0"/>
              <a:t>Not everything found is peer-reviewed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PubMed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NIH</a:t>
            </a:r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Medicine and </a:t>
            </a:r>
            <a:r>
              <a:rPr lang="es-MX" dirty="0" err="1" smtClean="0"/>
              <a:t>everything</a:t>
            </a:r>
            <a:r>
              <a:rPr lang="es-MX" dirty="0" smtClean="0"/>
              <a:t> </a:t>
            </a:r>
            <a:r>
              <a:rPr lang="es-MX" dirty="0" err="1" smtClean="0"/>
              <a:t>closely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remotely</a:t>
            </a:r>
            <a:r>
              <a:rPr lang="es-MX" dirty="0" smtClean="0"/>
              <a:t> </a:t>
            </a:r>
            <a:r>
              <a:rPr lang="es-MX" dirty="0" err="1" smtClean="0"/>
              <a:t>associated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(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includes</a:t>
            </a:r>
            <a:r>
              <a:rPr lang="es-MX" dirty="0" smtClean="0"/>
              <a:t> </a:t>
            </a:r>
            <a:r>
              <a:rPr lang="es-MX" dirty="0" err="1" smtClean="0"/>
              <a:t>biology</a:t>
            </a:r>
            <a:r>
              <a:rPr lang="es-MX" dirty="0" smtClean="0"/>
              <a:t>, </a:t>
            </a:r>
            <a:r>
              <a:rPr lang="es-MX" dirty="0" err="1" smtClean="0"/>
              <a:t>chemistry</a:t>
            </a:r>
            <a:r>
              <a:rPr lang="es-MX" dirty="0" smtClean="0"/>
              <a:t>,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computer</a:t>
            </a:r>
            <a:r>
              <a:rPr lang="es-MX" dirty="0" smtClean="0"/>
              <a:t> </a:t>
            </a:r>
            <a:r>
              <a:rPr lang="es-MX" dirty="0" err="1" smtClean="0"/>
              <a:t>science</a:t>
            </a:r>
            <a:r>
              <a:rPr lang="es-MX" dirty="0" smtClean="0"/>
              <a:t> </a:t>
            </a:r>
            <a:r>
              <a:rPr lang="es-MX" dirty="0" err="1" smtClean="0"/>
              <a:t>applications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)</a:t>
            </a:r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Highly</a:t>
            </a:r>
            <a:r>
              <a:rPr lang="es-MX" dirty="0" smtClean="0"/>
              <a:t> </a:t>
            </a:r>
            <a:r>
              <a:rPr lang="es-MX" dirty="0" err="1" smtClean="0"/>
              <a:t>sensitive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poor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Has additional tools such as My Citations</a:t>
            </a:r>
          </a:p>
          <a:p>
            <a:pPr lvl="1"/>
            <a:r>
              <a:rPr lang="en-US" dirty="0" smtClean="0"/>
              <a:t>Retrieves not only scientific papers but also </a:t>
            </a:r>
            <a:endParaRPr lang="en-GB" dirty="0" smtClean="0"/>
          </a:p>
          <a:p>
            <a:pPr lvl="1"/>
            <a:r>
              <a:rPr lang="en-US" dirty="0" smtClean="0"/>
              <a:t>presentations </a:t>
            </a:r>
            <a:r>
              <a:rPr lang="en-US" dirty="0" smtClean="0"/>
              <a:t>and other documents</a:t>
            </a:r>
          </a:p>
          <a:p>
            <a:pPr lvl="1"/>
            <a:r>
              <a:rPr lang="en-US" dirty="0" smtClean="0"/>
              <a:t>Can find public copies of articles</a:t>
            </a:r>
          </a:p>
          <a:p>
            <a:pPr lvl="1"/>
            <a:r>
              <a:rPr lang="en-US" dirty="0" smtClean="0"/>
              <a:t>Not everything found is peer-reviewed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33</a:t>
            </a:fld>
            <a:endParaRPr lang="es-ES"/>
          </a:p>
        </p:txBody>
      </p:sp>
      <p:sp>
        <p:nvSpPr>
          <p:cNvPr id="11266" name="AutoShape 2" descr="http://upload.wikimedia.org/wikipedia/commons/f/fb/US-NLM-PubMed-Logo.svg"/>
          <p:cNvSpPr>
            <a:spLocks noChangeAspect="1" noChangeArrowheads="1"/>
          </p:cNvSpPr>
          <p:nvPr/>
        </p:nvSpPr>
        <p:spPr bwMode="auto">
          <a:xfrm>
            <a:off x="155575" y="-1165225"/>
            <a:ext cx="68580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8" name="AutoShape 4" descr="http://upload.wikimedia.org/wikipedia/commons/f/fb/US-NLM-PubMed-Logo.svg"/>
          <p:cNvSpPr>
            <a:spLocks noChangeAspect="1" noChangeArrowheads="1"/>
          </p:cNvSpPr>
          <p:nvPr/>
        </p:nvSpPr>
        <p:spPr bwMode="auto">
          <a:xfrm>
            <a:off x="155575" y="-1165225"/>
            <a:ext cx="68580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0" name="AutoShape 6" descr="http://upload.wikimedia.org/wikipedia/commons/f/fb/US-NLM-PubMed-Logo.svg"/>
          <p:cNvSpPr>
            <a:spLocks noChangeAspect="1" noChangeArrowheads="1"/>
          </p:cNvSpPr>
          <p:nvPr/>
        </p:nvSpPr>
        <p:spPr bwMode="auto">
          <a:xfrm>
            <a:off x="155575" y="-1165225"/>
            <a:ext cx="68580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272" name="Picture 8" descr="File:US-NLM-PubMed-Logo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212976"/>
            <a:ext cx="3203848" cy="11391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IEEExplore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IEEE </a:t>
            </a:r>
            <a:r>
              <a:rPr lang="es-MX" dirty="0" err="1" smtClean="0"/>
              <a:t>journals</a:t>
            </a:r>
            <a:r>
              <a:rPr lang="es-MX" dirty="0" smtClean="0"/>
              <a:t> and </a:t>
            </a:r>
            <a:r>
              <a:rPr lang="es-MX" dirty="0" err="1" smtClean="0"/>
              <a:t>conferences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Engineering</a:t>
            </a:r>
            <a:r>
              <a:rPr lang="es-MX" dirty="0" smtClean="0"/>
              <a:t>; </a:t>
            </a:r>
            <a:r>
              <a:rPr lang="es-MX" dirty="0" err="1" smtClean="0"/>
              <a:t>mostly</a:t>
            </a:r>
            <a:r>
              <a:rPr lang="es-MX" dirty="0" smtClean="0"/>
              <a:t> </a:t>
            </a:r>
            <a:r>
              <a:rPr lang="es-MX" dirty="0" err="1" smtClean="0"/>
              <a:t>electrical</a:t>
            </a:r>
            <a:r>
              <a:rPr lang="es-MX" dirty="0" smtClean="0"/>
              <a:t> and </a:t>
            </a:r>
            <a:r>
              <a:rPr lang="es-MX" dirty="0" err="1" smtClean="0"/>
              <a:t>electronic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also</a:t>
            </a:r>
            <a:r>
              <a:rPr lang="es-MX" dirty="0" smtClean="0"/>
              <a:t> </a:t>
            </a:r>
            <a:r>
              <a:rPr lang="es-MX" dirty="0" err="1" smtClean="0"/>
              <a:t>biomedical</a:t>
            </a:r>
            <a:r>
              <a:rPr lang="es-MX" dirty="0" smtClean="0"/>
              <a:t>, </a:t>
            </a:r>
            <a:r>
              <a:rPr lang="es-MX" dirty="0" err="1" smtClean="0"/>
              <a:t>informatics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IEEE has good/strong but also terrible/weak  journals and conferences</a:t>
            </a:r>
          </a:p>
          <a:p>
            <a:pPr lvl="1"/>
            <a:r>
              <a:rPr lang="en-US" dirty="0" smtClean="0"/>
              <a:t>~30% of engineering journals in the area of interest</a:t>
            </a:r>
          </a:p>
          <a:p>
            <a:pPr lvl="1"/>
            <a:r>
              <a:rPr lang="en-US" dirty="0" smtClean="0"/>
              <a:t>The search engine is free, but access to papers is by subscription or pay-per-use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34</a:t>
            </a:fld>
            <a:endParaRPr lang="es-ES"/>
          </a:p>
        </p:txBody>
      </p:sp>
      <p:pic>
        <p:nvPicPr>
          <p:cNvPr id="10242" name="Picture 2" descr="http://elnano.kpi.ua/img/IEEE_Xpl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229200"/>
            <a:ext cx="3096344" cy="1402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ACM Digital Library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ACM </a:t>
            </a:r>
            <a:r>
              <a:rPr lang="es-MX" dirty="0" err="1" smtClean="0"/>
              <a:t>journals</a:t>
            </a:r>
            <a:r>
              <a:rPr lang="es-MX" dirty="0" smtClean="0"/>
              <a:t> and </a:t>
            </a:r>
            <a:r>
              <a:rPr lang="es-MX" dirty="0" err="1" smtClean="0"/>
              <a:t>conferences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Computer</a:t>
            </a:r>
            <a:r>
              <a:rPr lang="es-MX" dirty="0" smtClean="0"/>
              <a:t> </a:t>
            </a:r>
            <a:r>
              <a:rPr lang="es-MX" dirty="0" err="1" smtClean="0"/>
              <a:t>Science</a:t>
            </a:r>
            <a:r>
              <a:rPr lang="es-MX" dirty="0" smtClean="0"/>
              <a:t> and a bit of </a:t>
            </a:r>
            <a:r>
              <a:rPr lang="es-MX" dirty="0" err="1" smtClean="0"/>
              <a:t>Statistics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ACM has good/strong but also terrible/weak  journals and conferences</a:t>
            </a:r>
          </a:p>
          <a:p>
            <a:pPr lvl="1"/>
            <a:r>
              <a:rPr lang="en-US" dirty="0" smtClean="0"/>
              <a:t>The search engine is free, but access to papers is by subscription or pay-per-use</a:t>
            </a:r>
          </a:p>
          <a:p>
            <a:pPr lvl="1"/>
            <a:r>
              <a:rPr lang="en-US" dirty="0" smtClean="0"/>
              <a:t>GUI is not user friendly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35</a:t>
            </a:fld>
            <a:endParaRPr lang="es-ES"/>
          </a:p>
        </p:txBody>
      </p:sp>
      <p:pic>
        <p:nvPicPr>
          <p:cNvPr id="9218" name="Picture 2" descr="http://www.carl-acrl.org/conference2012/ACMDL_LogoAlt_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96952"/>
            <a:ext cx="3859581" cy="917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Scopus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n-GB" dirty="0" smtClean="0"/>
              <a:t>50 million records | 21,000 titles | 5,000 publishers</a:t>
            </a:r>
          </a:p>
          <a:p>
            <a:pPr lvl="1"/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sure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these</a:t>
            </a:r>
            <a:r>
              <a:rPr lang="es-MX" dirty="0" smtClean="0"/>
              <a:t> are </a:t>
            </a:r>
            <a:r>
              <a:rPr lang="es-MX" dirty="0" err="1" smtClean="0"/>
              <a:t>chosen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They claim to be “</a:t>
            </a:r>
            <a:r>
              <a:rPr lang="en-GB" dirty="0" smtClean="0"/>
              <a:t>the largest abstract and citation database of peer-reviewed literature, features smart tools to track, analyze and visualize research.”</a:t>
            </a:r>
            <a:endParaRPr lang="en-US" dirty="0" smtClean="0"/>
          </a:p>
          <a:p>
            <a:pPr lvl="1"/>
            <a:r>
              <a:rPr lang="en-US" dirty="0" smtClean="0"/>
              <a:t>The search engine is free, but access to papers is by subscription or pay-per-use</a:t>
            </a:r>
          </a:p>
          <a:p>
            <a:pPr lvl="1"/>
            <a:r>
              <a:rPr lang="en-US" dirty="0" smtClean="0"/>
              <a:t>It also includes books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36</a:t>
            </a:fld>
            <a:endParaRPr lang="es-ES"/>
          </a:p>
        </p:txBody>
      </p:sp>
      <p:pic>
        <p:nvPicPr>
          <p:cNvPr id="8194" name="Picture 2" descr="https://de1476b4e3-custmedia.vresp.com/library/1276104209/f20347214d/enews-spring2010/scopus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708920"/>
            <a:ext cx="1504950" cy="962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Science</a:t>
            </a:r>
            <a:r>
              <a:rPr lang="es-MX" dirty="0" smtClean="0"/>
              <a:t> </a:t>
            </a:r>
            <a:r>
              <a:rPr lang="es-MX" dirty="0" err="1" smtClean="0"/>
              <a:t>Direct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Elsevier’s</a:t>
            </a:r>
            <a:r>
              <a:rPr lang="es-MX" dirty="0" smtClean="0"/>
              <a:t> </a:t>
            </a:r>
            <a:r>
              <a:rPr lang="es-MX" dirty="0" err="1" smtClean="0"/>
              <a:t>database</a:t>
            </a:r>
            <a:endParaRPr lang="es-MX" dirty="0" smtClean="0"/>
          </a:p>
          <a:p>
            <a:pPr lvl="1"/>
            <a:r>
              <a:rPr lang="en-GB" dirty="0" smtClean="0"/>
              <a:t>2500 journals | 20,000 </a:t>
            </a:r>
            <a:r>
              <a:rPr lang="es-MX" dirty="0" err="1" smtClean="0"/>
              <a:t>books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Most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r>
              <a:rPr lang="es-MX" dirty="0" smtClean="0"/>
              <a:t> inc. </a:t>
            </a:r>
            <a:r>
              <a:rPr lang="es-MX" dirty="0" err="1" smtClean="0"/>
              <a:t>Physical</a:t>
            </a:r>
            <a:r>
              <a:rPr lang="es-MX" dirty="0" smtClean="0"/>
              <a:t> and </a:t>
            </a:r>
            <a:r>
              <a:rPr lang="es-MX" dirty="0" err="1" smtClean="0"/>
              <a:t>Engineering</a:t>
            </a:r>
            <a:r>
              <a:rPr lang="es-MX" dirty="0" smtClean="0"/>
              <a:t>, </a:t>
            </a:r>
            <a:r>
              <a:rPr lang="es-MX" dirty="0" err="1" smtClean="0"/>
              <a:t>Life</a:t>
            </a:r>
            <a:r>
              <a:rPr lang="es-MX" dirty="0" smtClean="0"/>
              <a:t>, </a:t>
            </a:r>
            <a:r>
              <a:rPr lang="es-MX" dirty="0" err="1" smtClean="0"/>
              <a:t>Health</a:t>
            </a:r>
            <a:r>
              <a:rPr lang="es-MX" dirty="0" smtClean="0"/>
              <a:t> and Social and </a:t>
            </a:r>
            <a:r>
              <a:rPr lang="es-MX" dirty="0" err="1" smtClean="0"/>
              <a:t>Humanities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high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high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search engine is free, but access to papers is either  by subscription or pay-per-use, or open access</a:t>
            </a:r>
          </a:p>
          <a:p>
            <a:pPr lvl="1"/>
            <a:endParaRPr lang="en-U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37</a:t>
            </a:fld>
            <a:endParaRPr lang="es-ES"/>
          </a:p>
        </p:txBody>
      </p:sp>
      <p:pic>
        <p:nvPicPr>
          <p:cNvPr id="7170" name="Picture 2" descr="http://www.iah-virus.org/Journals/Icons/science_dire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717032"/>
            <a:ext cx="3429000" cy="1009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Springer</a:t>
            </a:r>
            <a:r>
              <a:rPr lang="es-MX" dirty="0" smtClean="0"/>
              <a:t> Link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Springer’s</a:t>
            </a:r>
            <a:r>
              <a:rPr lang="es-MX" dirty="0" smtClean="0"/>
              <a:t> </a:t>
            </a:r>
            <a:r>
              <a:rPr lang="es-MX" dirty="0" err="1" smtClean="0"/>
              <a:t>database</a:t>
            </a:r>
            <a:endParaRPr lang="es-MX" dirty="0" smtClean="0"/>
          </a:p>
          <a:p>
            <a:pPr lvl="1"/>
            <a:r>
              <a:rPr lang="es-MX" dirty="0" smtClean="0"/>
              <a:t>&gt; 8million </a:t>
            </a:r>
            <a:r>
              <a:rPr lang="es-MX" dirty="0" err="1" smtClean="0"/>
              <a:t>documents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Most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r>
              <a:rPr lang="es-MX" dirty="0" smtClean="0"/>
              <a:t> inc. </a:t>
            </a:r>
            <a:r>
              <a:rPr lang="es-MX" dirty="0" err="1" smtClean="0"/>
              <a:t>computer</a:t>
            </a:r>
            <a:r>
              <a:rPr lang="es-MX" dirty="0" smtClean="0"/>
              <a:t> </a:t>
            </a:r>
            <a:r>
              <a:rPr lang="es-MX" dirty="0" err="1" smtClean="0"/>
              <a:t>science</a:t>
            </a:r>
            <a:r>
              <a:rPr lang="es-MX" dirty="0" smtClean="0"/>
              <a:t>, </a:t>
            </a:r>
            <a:r>
              <a:rPr lang="es-MX" dirty="0" err="1" smtClean="0"/>
              <a:t>stats</a:t>
            </a:r>
            <a:r>
              <a:rPr lang="es-MX" dirty="0" smtClean="0"/>
              <a:t>, </a:t>
            </a:r>
            <a:r>
              <a:rPr lang="es-MX" dirty="0" err="1" smtClean="0"/>
              <a:t>economics</a:t>
            </a:r>
            <a:r>
              <a:rPr lang="es-MX" dirty="0" smtClean="0"/>
              <a:t>, </a:t>
            </a:r>
            <a:r>
              <a:rPr lang="es-MX" dirty="0" err="1" smtClean="0"/>
              <a:t>health</a:t>
            </a:r>
            <a:r>
              <a:rPr lang="es-MX" dirty="0" smtClean="0"/>
              <a:t>, </a:t>
            </a:r>
            <a:r>
              <a:rPr lang="es-MX" dirty="0" err="1" smtClean="0"/>
              <a:t>life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High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and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Includes journals, conferences, and books</a:t>
            </a:r>
          </a:p>
          <a:p>
            <a:pPr lvl="1"/>
            <a:r>
              <a:rPr lang="en-US" dirty="0" smtClean="0"/>
              <a:t>Lecture Notes in CS, AI</a:t>
            </a:r>
          </a:p>
          <a:p>
            <a:pPr lvl="1"/>
            <a:r>
              <a:rPr lang="en-US" dirty="0" smtClean="0"/>
              <a:t>The search engine is free, but access to papers is either by subscription or pay-per-use</a:t>
            </a:r>
          </a:p>
          <a:p>
            <a:pPr lvl="1"/>
            <a:endParaRPr lang="en-U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38</a:t>
            </a:fld>
            <a:endParaRPr lang="es-ES"/>
          </a:p>
        </p:txBody>
      </p:sp>
      <p:pic>
        <p:nvPicPr>
          <p:cNvPr id="6146" name="Picture 2" descr="http://2013.ruleml.org/sites/default/files/springerlin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501008"/>
            <a:ext cx="3888432" cy="1114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Wiley</a:t>
            </a:r>
            <a:r>
              <a:rPr lang="es-MX" dirty="0" smtClean="0"/>
              <a:t> </a:t>
            </a:r>
            <a:r>
              <a:rPr lang="es-MX" dirty="0" err="1" smtClean="0"/>
              <a:t>Blackwell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Blackwell’s</a:t>
            </a:r>
            <a:r>
              <a:rPr lang="es-MX" dirty="0" smtClean="0"/>
              <a:t> </a:t>
            </a:r>
            <a:r>
              <a:rPr lang="es-MX" dirty="0" err="1" smtClean="0"/>
              <a:t>database</a:t>
            </a:r>
            <a:endParaRPr lang="es-MX" dirty="0" smtClean="0"/>
          </a:p>
          <a:p>
            <a:pPr lvl="1"/>
            <a:r>
              <a:rPr lang="es-MX" dirty="0" smtClean="0"/>
              <a:t>&gt; 4million </a:t>
            </a:r>
            <a:r>
              <a:rPr lang="es-MX" dirty="0" err="1" smtClean="0"/>
              <a:t>documents</a:t>
            </a:r>
            <a:r>
              <a:rPr lang="es-MX" dirty="0" smtClean="0"/>
              <a:t> </a:t>
            </a:r>
            <a:r>
              <a:rPr lang="en-GB" dirty="0" smtClean="0"/>
              <a:t>from 1,500 journals, 9,000 books, and hundreds of multi-volume reference works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Most</a:t>
            </a:r>
            <a:r>
              <a:rPr lang="es-MX" dirty="0" smtClean="0"/>
              <a:t> (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all</a:t>
            </a:r>
            <a:r>
              <a:rPr lang="es-MX" dirty="0" smtClean="0"/>
              <a:t>)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Moderate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and </a:t>
            </a:r>
            <a:r>
              <a:rPr lang="es-MX" dirty="0" err="1" smtClean="0"/>
              <a:t>moderate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RSS feeds</a:t>
            </a:r>
          </a:p>
          <a:p>
            <a:pPr lvl="1"/>
            <a:r>
              <a:rPr lang="en-US" dirty="0" smtClean="0"/>
              <a:t>Scientific and not so scientific literature (cooking and beverages??!!)</a:t>
            </a:r>
          </a:p>
          <a:p>
            <a:pPr lvl="1"/>
            <a:r>
              <a:rPr lang="en-US" dirty="0" smtClean="0"/>
              <a:t>The search engine is free, but access to papers is either by subscription or pay-per-use</a:t>
            </a:r>
          </a:p>
          <a:p>
            <a:pPr lvl="1"/>
            <a:endParaRPr lang="en-U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39</a:t>
            </a:fld>
            <a:endParaRPr lang="es-ES"/>
          </a:p>
        </p:txBody>
      </p:sp>
      <p:pic>
        <p:nvPicPr>
          <p:cNvPr id="5122" name="Picture 2" descr="http://3.bp.blogspot.com/_xhsCJCHcXws/TFZVm49_d2I/AAAAAAAAGIE/0FOxW6lJNj0/s1600/wiley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429000"/>
            <a:ext cx="3491880" cy="1290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50178" name="Picture 2" descr="http://31.media.tumblr.com/tumblr_lq108ygCrn1qbh26io1_128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964" y="1071563"/>
            <a:ext cx="5448072" cy="505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CiteSeerX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smtClean="0"/>
              <a:t>NSF and </a:t>
            </a:r>
            <a:r>
              <a:rPr lang="es-MX" dirty="0" err="1" smtClean="0"/>
              <a:t>Pennsilvania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University</a:t>
            </a:r>
            <a:r>
              <a:rPr lang="es-MX" dirty="0" smtClean="0"/>
              <a:t> </a:t>
            </a:r>
            <a:r>
              <a:rPr lang="es-MX" dirty="0" err="1" smtClean="0"/>
              <a:t>database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s-MX" dirty="0" err="1" smtClean="0"/>
              <a:t>Most</a:t>
            </a:r>
            <a:r>
              <a:rPr lang="es-MX" dirty="0" smtClean="0"/>
              <a:t> </a:t>
            </a:r>
            <a:r>
              <a:rPr lang="es-MX" dirty="0" err="1" smtClean="0"/>
              <a:t>fields</a:t>
            </a:r>
            <a:r>
              <a:rPr lang="es-MX" dirty="0" smtClean="0"/>
              <a:t> of </a:t>
            </a:r>
            <a:r>
              <a:rPr lang="es-MX" dirty="0" err="1" smtClean="0"/>
              <a:t>science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moderate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n-GB" dirty="0" smtClean="0"/>
              <a:t>Some nice features</a:t>
            </a:r>
          </a:p>
          <a:p>
            <a:pPr lvl="2"/>
            <a:r>
              <a:rPr lang="en-GB" dirty="0" smtClean="0"/>
              <a:t>Automatic notification of new citations</a:t>
            </a:r>
          </a:p>
          <a:p>
            <a:pPr lvl="2"/>
            <a:r>
              <a:rPr lang="es-MX" dirty="0" err="1" smtClean="0"/>
              <a:t>Harvesting</a:t>
            </a:r>
            <a:r>
              <a:rPr lang="es-MX" dirty="0" smtClean="0"/>
              <a:t> of </a:t>
            </a:r>
            <a:r>
              <a:rPr lang="es-MX" dirty="0" err="1" smtClean="0"/>
              <a:t>papers</a:t>
            </a:r>
            <a:endParaRPr lang="es-MX" dirty="0" smtClean="0"/>
          </a:p>
          <a:p>
            <a:pPr lvl="2"/>
            <a:r>
              <a:rPr lang="es-MX" dirty="0" smtClean="0"/>
              <a:t>Can </a:t>
            </a:r>
            <a:r>
              <a:rPr lang="es-MX" dirty="0" err="1" smtClean="0"/>
              <a:t>also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use as a </a:t>
            </a:r>
            <a:r>
              <a:rPr lang="es-MX" dirty="0" err="1" smtClean="0"/>
              <a:t>reference</a:t>
            </a:r>
            <a:r>
              <a:rPr lang="es-MX" dirty="0" smtClean="0"/>
              <a:t> manager</a:t>
            </a:r>
          </a:p>
          <a:p>
            <a:pPr lvl="2"/>
            <a:r>
              <a:rPr lang="es-MX" dirty="0" err="1" smtClean="0"/>
              <a:t>Citation</a:t>
            </a:r>
            <a:r>
              <a:rPr lang="es-MX" dirty="0" smtClean="0"/>
              <a:t> </a:t>
            </a:r>
            <a:r>
              <a:rPr lang="es-MX" dirty="0" err="1" smtClean="0"/>
              <a:t>statistics</a:t>
            </a:r>
            <a:endParaRPr lang="en-US" dirty="0" smtClean="0"/>
          </a:p>
          <a:p>
            <a:pPr lvl="1"/>
            <a:r>
              <a:rPr lang="en-US" dirty="0" smtClean="0"/>
              <a:t>Free</a:t>
            </a:r>
          </a:p>
          <a:p>
            <a:pPr lvl="1"/>
            <a:endParaRPr lang="en-U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40</a:t>
            </a:fld>
            <a:endParaRPr lang="es-ES"/>
          </a:p>
        </p:txBody>
      </p:sp>
      <p:pic>
        <p:nvPicPr>
          <p:cNvPr id="4098" name="Picture 2" descr="http://photo.ist.psu.edu/SWED/citeseerx/leadImage_mi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8730" y="4437112"/>
            <a:ext cx="2165270" cy="1797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arXiv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err="1" smtClean="0">
                <a:solidFill>
                  <a:schemeClr val="accent1"/>
                </a:solidFill>
              </a:rPr>
              <a:t>Sources</a:t>
            </a:r>
            <a:r>
              <a:rPr lang="es-MX" dirty="0" smtClean="0"/>
              <a:t>: </a:t>
            </a:r>
            <a:r>
              <a:rPr lang="es-MX" dirty="0" err="1" smtClean="0"/>
              <a:t>Cornell</a:t>
            </a:r>
            <a:r>
              <a:rPr lang="es-MX" dirty="0" smtClean="0"/>
              <a:t> </a:t>
            </a:r>
            <a:r>
              <a:rPr lang="es-MX" dirty="0" err="1" smtClean="0"/>
              <a:t>University</a:t>
            </a:r>
            <a:r>
              <a:rPr lang="es-MX" dirty="0" smtClean="0"/>
              <a:t> </a:t>
            </a:r>
            <a:r>
              <a:rPr lang="es-MX" dirty="0" err="1" smtClean="0"/>
              <a:t>database</a:t>
            </a:r>
            <a:endParaRPr lang="es-MX" dirty="0" smtClean="0"/>
          </a:p>
          <a:p>
            <a:pPr lvl="1"/>
            <a:r>
              <a:rPr lang="en-GB" dirty="0" smtClean="0"/>
              <a:t>912,800 e-prints</a:t>
            </a:r>
            <a:endParaRPr lang="es-MX" dirty="0" smtClean="0"/>
          </a:p>
          <a:p>
            <a:r>
              <a:rPr lang="es-MX" b="1" dirty="0" err="1" smtClean="0">
                <a:solidFill>
                  <a:schemeClr val="accent1"/>
                </a:solidFill>
              </a:rPr>
              <a:t>Coverage</a:t>
            </a:r>
            <a:r>
              <a:rPr lang="es-MX" dirty="0" smtClean="0"/>
              <a:t>: </a:t>
            </a:r>
            <a:r>
              <a:rPr lang="en-GB" dirty="0" smtClean="0"/>
              <a:t>Physics, Mathematics, Computer Science, Quantitative Biology, Quantitative Finance and Statistics</a:t>
            </a:r>
            <a:endParaRPr lang="es-MX" dirty="0" smtClean="0"/>
          </a:p>
          <a:p>
            <a:r>
              <a:rPr lang="es-MX" b="1" dirty="0" smtClean="0">
                <a:solidFill>
                  <a:schemeClr val="accent1"/>
                </a:solidFill>
              </a:rPr>
              <a:t>Performance</a:t>
            </a:r>
            <a:r>
              <a:rPr lang="es-MX" dirty="0" smtClean="0"/>
              <a:t>: </a:t>
            </a:r>
            <a:r>
              <a:rPr lang="es-MX" dirty="0" err="1" smtClean="0"/>
              <a:t>Moderate</a:t>
            </a:r>
            <a:r>
              <a:rPr lang="es-MX" dirty="0" smtClean="0"/>
              <a:t> </a:t>
            </a:r>
            <a:r>
              <a:rPr lang="es-MX" dirty="0" err="1" smtClean="0"/>
              <a:t>sensitivity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specificity</a:t>
            </a:r>
            <a:endParaRPr lang="es-MX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Other</a:t>
            </a:r>
            <a:r>
              <a:rPr lang="en-US" dirty="0" smtClean="0"/>
              <a:t>:</a:t>
            </a:r>
          </a:p>
          <a:p>
            <a:pPr lvl="1"/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everything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peer-</a:t>
            </a:r>
            <a:r>
              <a:rPr lang="es-MX" dirty="0" err="1" smtClean="0"/>
              <a:t>reviewed</a:t>
            </a:r>
            <a:endParaRPr lang="es-MX" dirty="0" smtClean="0"/>
          </a:p>
          <a:p>
            <a:pPr lvl="1"/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taxonomy</a:t>
            </a:r>
            <a:endParaRPr lang="en-US" dirty="0" smtClean="0"/>
          </a:p>
          <a:p>
            <a:pPr lvl="1"/>
            <a:r>
              <a:rPr lang="en-US" dirty="0" smtClean="0"/>
              <a:t>Open access</a:t>
            </a:r>
          </a:p>
          <a:p>
            <a:pPr lvl="1"/>
            <a:endParaRPr lang="en-U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41</a:t>
            </a:fld>
            <a:endParaRPr lang="es-ES"/>
          </a:p>
        </p:txBody>
      </p:sp>
      <p:pic>
        <p:nvPicPr>
          <p:cNvPr id="3074" name="Picture 2" descr="http://www.scientificamerican.com/sciam/cache/file/36CFAFE2-90F9-448E-8384D0F043F4FE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933056"/>
            <a:ext cx="2422401" cy="2422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GRACIAS, ¿PREGUNTAS?</a:t>
            </a:r>
            <a:endParaRPr lang="en-GB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Reasons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reading</a:t>
            </a:r>
            <a:r>
              <a:rPr lang="es-MX" dirty="0" smtClean="0"/>
              <a:t>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Bad</a:t>
            </a:r>
            <a:r>
              <a:rPr lang="es-MX" dirty="0" smtClean="0"/>
              <a:t> </a:t>
            </a:r>
            <a:r>
              <a:rPr lang="es-MX" dirty="0" err="1" smtClean="0"/>
              <a:t>ones</a:t>
            </a:r>
            <a:r>
              <a:rPr lang="es-MX" dirty="0" smtClean="0"/>
              <a:t>:</a:t>
            </a:r>
          </a:p>
          <a:p>
            <a:pPr lvl="1"/>
            <a:r>
              <a:rPr lang="es-MX" dirty="0" smtClean="0"/>
              <a:t>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told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endParaRPr lang="es-MX" dirty="0" smtClean="0"/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but</a:t>
            </a:r>
            <a:r>
              <a:rPr lang="es-MX" dirty="0" smtClean="0"/>
              <a:t> I </a:t>
            </a:r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give</a:t>
            </a:r>
            <a:r>
              <a:rPr lang="es-MX" dirty="0" smtClean="0"/>
              <a:t> a </a:t>
            </a:r>
            <a:r>
              <a:rPr lang="es-MX" dirty="0" err="1" smtClean="0"/>
              <a:t>monkey</a:t>
            </a:r>
            <a:endParaRPr lang="es-MX" dirty="0" smtClean="0"/>
          </a:p>
          <a:p>
            <a:pPr lvl="1"/>
            <a:r>
              <a:rPr lang="es-MX" dirty="0" smtClean="0"/>
              <a:t>I </a:t>
            </a:r>
            <a:r>
              <a:rPr lang="es-MX" dirty="0" err="1" smtClean="0"/>
              <a:t>need</a:t>
            </a:r>
            <a:r>
              <a:rPr lang="es-MX" dirty="0" smtClean="0"/>
              <a:t> a </a:t>
            </a:r>
            <a:r>
              <a:rPr lang="es-MX" dirty="0" err="1" smtClean="0"/>
              <a:t>ref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topic</a:t>
            </a:r>
            <a:r>
              <a:rPr lang="es-MX" dirty="0" smtClean="0"/>
              <a:t>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, and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</a:t>
            </a:r>
            <a:r>
              <a:rPr lang="es-MX" dirty="0" err="1" smtClean="0"/>
              <a:t>came</a:t>
            </a:r>
            <a:r>
              <a:rPr lang="es-MX" dirty="0" smtClean="0"/>
              <a:t> </a:t>
            </a:r>
            <a:r>
              <a:rPr lang="es-MX" dirty="0" err="1" smtClean="0"/>
              <a:t>across</a:t>
            </a:r>
            <a:endParaRPr lang="es-MX" dirty="0" smtClean="0"/>
          </a:p>
          <a:p>
            <a:pPr lvl="1"/>
            <a:r>
              <a:rPr lang="es-MX" dirty="0" err="1" smtClean="0"/>
              <a:t>Find</a:t>
            </a:r>
            <a:r>
              <a:rPr lang="es-MX" dirty="0" smtClean="0"/>
              <a:t> a </a:t>
            </a:r>
            <a:r>
              <a:rPr lang="es-MX" dirty="0" err="1" smtClean="0"/>
              <a:t>supportive</a:t>
            </a:r>
            <a:r>
              <a:rPr lang="es-MX" dirty="0" smtClean="0"/>
              <a:t> back </a:t>
            </a:r>
            <a:r>
              <a:rPr lang="es-MX" dirty="0" err="1" smtClean="0"/>
              <a:t>to</a:t>
            </a:r>
            <a:r>
              <a:rPr lang="es-MX" dirty="0" smtClean="0"/>
              <a:t> my </a:t>
            </a:r>
            <a:r>
              <a:rPr lang="es-MX" dirty="0" err="1" smtClean="0"/>
              <a:t>statement</a:t>
            </a:r>
            <a:endParaRPr lang="es-MX" dirty="0" smtClean="0"/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which</a:t>
            </a:r>
            <a:r>
              <a:rPr lang="es-MX" dirty="0" smtClean="0"/>
              <a:t> I </a:t>
            </a:r>
            <a:r>
              <a:rPr lang="es-MX" dirty="0" err="1" smtClean="0"/>
              <a:t>cannot</a:t>
            </a:r>
            <a:r>
              <a:rPr lang="es-MX" dirty="0" smtClean="0"/>
              <a:t>/</a:t>
            </a:r>
            <a:r>
              <a:rPr lang="es-MX" dirty="0" err="1" smtClean="0"/>
              <a:t>won’t</a:t>
            </a:r>
            <a:r>
              <a:rPr lang="es-MX" dirty="0" smtClean="0"/>
              <a:t> back </a:t>
            </a:r>
            <a:r>
              <a:rPr lang="es-MX" dirty="0" err="1" smtClean="0"/>
              <a:t>with</a:t>
            </a:r>
            <a:r>
              <a:rPr lang="es-MX" dirty="0" smtClean="0"/>
              <a:t> a </a:t>
            </a:r>
            <a:r>
              <a:rPr lang="es-MX" dirty="0" err="1" smtClean="0"/>
              <a:t>proper</a:t>
            </a:r>
            <a:r>
              <a:rPr lang="es-MX" dirty="0" smtClean="0"/>
              <a:t> </a:t>
            </a:r>
            <a:r>
              <a:rPr lang="es-MX" dirty="0" err="1" smtClean="0"/>
              <a:t>experiment</a:t>
            </a:r>
            <a:r>
              <a:rPr lang="es-MX" dirty="0" smtClean="0"/>
              <a:t>, and</a:t>
            </a:r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that</a:t>
            </a:r>
            <a:r>
              <a:rPr lang="es-MX" dirty="0" smtClean="0"/>
              <a:t> I </a:t>
            </a:r>
            <a:r>
              <a:rPr lang="es-MX" dirty="0" err="1" smtClean="0"/>
              <a:t>know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almost</a:t>
            </a:r>
            <a:r>
              <a:rPr lang="es-MX" dirty="0" smtClean="0"/>
              <a:t> </a:t>
            </a:r>
            <a:r>
              <a:rPr lang="es-MX" dirty="0" err="1" smtClean="0"/>
              <a:t>certainly</a:t>
            </a:r>
            <a:r>
              <a:rPr lang="es-MX" dirty="0" smtClean="0"/>
              <a:t> false,</a:t>
            </a:r>
          </a:p>
          <a:p>
            <a:pPr lvl="2"/>
            <a:r>
              <a:rPr lang="es-MX" dirty="0" smtClean="0"/>
              <a:t>…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since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ref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published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automatically</a:t>
            </a:r>
            <a:r>
              <a:rPr lang="es-MX" dirty="0" smtClean="0"/>
              <a:t> can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accepted</a:t>
            </a:r>
            <a:r>
              <a:rPr lang="es-MX" dirty="0" smtClean="0"/>
              <a:t> as “true”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Reasons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reading</a:t>
            </a:r>
            <a:r>
              <a:rPr lang="es-MX" dirty="0" smtClean="0"/>
              <a:t>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endParaRPr lang="en-GB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ones</a:t>
            </a:r>
            <a:endParaRPr lang="es-MX" dirty="0" smtClean="0"/>
          </a:p>
          <a:p>
            <a:pPr lvl="1"/>
            <a:r>
              <a:rPr lang="es-MX" dirty="0" smtClean="0"/>
              <a:t>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told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endParaRPr lang="es-MX" dirty="0" smtClean="0"/>
          </a:p>
          <a:p>
            <a:pPr lvl="2"/>
            <a:r>
              <a:rPr lang="es-MX" dirty="0" smtClean="0"/>
              <a:t>…and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convinced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may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useful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my </a:t>
            </a:r>
            <a:r>
              <a:rPr lang="es-MX" dirty="0" err="1" smtClean="0"/>
              <a:t>research</a:t>
            </a:r>
            <a:endParaRPr lang="es-MX" dirty="0" smtClean="0"/>
          </a:p>
          <a:p>
            <a:pPr lvl="1"/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a </a:t>
            </a:r>
            <a:r>
              <a:rPr lang="es-MX" dirty="0" err="1" smtClean="0"/>
              <a:t>topic</a:t>
            </a:r>
            <a:r>
              <a:rPr lang="es-MX" dirty="0" smtClean="0"/>
              <a:t>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novice</a:t>
            </a:r>
            <a:endParaRPr lang="es-MX" dirty="0" smtClean="0"/>
          </a:p>
          <a:p>
            <a:pPr lvl="1"/>
            <a:r>
              <a:rPr lang="es-MX" dirty="0" smtClean="0"/>
              <a:t>Describes </a:t>
            </a:r>
            <a:r>
              <a:rPr lang="es-MX" dirty="0" err="1" smtClean="0"/>
              <a:t>current</a:t>
            </a:r>
            <a:r>
              <a:rPr lang="es-MX" dirty="0" smtClean="0"/>
              <a:t> </a:t>
            </a:r>
            <a:r>
              <a:rPr lang="es-MX" dirty="0" err="1" smtClean="0"/>
              <a:t>research</a:t>
            </a:r>
            <a:endParaRPr lang="es-MX" dirty="0" smtClean="0"/>
          </a:p>
          <a:p>
            <a:pPr lvl="1"/>
            <a:r>
              <a:rPr lang="es-MX" dirty="0" err="1" smtClean="0"/>
              <a:t>Allows</a:t>
            </a:r>
            <a:r>
              <a:rPr lang="es-MX" dirty="0" smtClean="0"/>
              <a:t> </a:t>
            </a:r>
            <a:r>
              <a:rPr lang="es-MX" dirty="0" err="1" smtClean="0"/>
              <a:t>replication</a:t>
            </a:r>
            <a:r>
              <a:rPr lang="es-MX" dirty="0" smtClean="0"/>
              <a:t> of </a:t>
            </a:r>
            <a:r>
              <a:rPr lang="es-MX" dirty="0" err="1" smtClean="0"/>
              <a:t>results</a:t>
            </a:r>
            <a:endParaRPr lang="es-MX" dirty="0" smtClean="0"/>
          </a:p>
          <a:p>
            <a:pPr lvl="1"/>
            <a:r>
              <a:rPr lang="es-MX" dirty="0" err="1" smtClean="0"/>
              <a:t>Provides</a:t>
            </a:r>
            <a:r>
              <a:rPr lang="es-MX" dirty="0" smtClean="0"/>
              <a:t> data</a:t>
            </a:r>
          </a:p>
          <a:p>
            <a:pPr lvl="1"/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write</a:t>
            </a:r>
            <a:r>
              <a:rPr lang="es-MX" dirty="0" smtClean="0"/>
              <a:t> my </a:t>
            </a:r>
            <a:r>
              <a:rPr lang="es-MX" dirty="0" err="1" smtClean="0"/>
              <a:t>paper</a:t>
            </a:r>
            <a:r>
              <a:rPr lang="es-MX" dirty="0" smtClean="0"/>
              <a:t> / </a:t>
            </a:r>
            <a:r>
              <a:rPr lang="es-MX" dirty="0" err="1" smtClean="0"/>
              <a:t>Get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journal</a:t>
            </a:r>
            <a:r>
              <a:rPr lang="es-MX" dirty="0" smtClean="0"/>
              <a:t> </a:t>
            </a:r>
            <a:r>
              <a:rPr lang="es-MX" dirty="0" err="1" smtClean="0"/>
              <a:t>writing</a:t>
            </a:r>
            <a:r>
              <a:rPr lang="es-MX" dirty="0" smtClean="0"/>
              <a:t> </a:t>
            </a:r>
            <a:r>
              <a:rPr lang="es-MX" dirty="0" err="1" smtClean="0"/>
              <a:t>style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FA49-6789-4F23-9C3E-C57EAEE2D45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decide </a:t>
            </a:r>
            <a:r>
              <a:rPr lang="es-MX" dirty="0" err="1" smtClean="0"/>
              <a:t>whether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a </a:t>
            </a:r>
            <a:r>
              <a:rPr lang="es-MX" dirty="0" err="1" smtClean="0"/>
              <a:t>paper</a:t>
            </a:r>
            <a:r>
              <a:rPr lang="es-MX" dirty="0" smtClean="0"/>
              <a:t>?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 decision whether to read a paper is based on several factors [</a:t>
            </a:r>
            <a:r>
              <a:rPr lang="en-GB" dirty="0" smtClean="0">
                <a:hlinkClick r:id="rId2"/>
              </a:rPr>
              <a:t>http://web.stanford.edu/~siegelr/readingsci.htm</a:t>
            </a:r>
            <a:r>
              <a:rPr lang="en-GB" dirty="0" smtClean="0"/>
              <a:t>]:</a:t>
            </a:r>
          </a:p>
          <a:p>
            <a:pPr lvl="1"/>
            <a:r>
              <a:rPr lang="en-GB" dirty="0" smtClean="0"/>
              <a:t>Whether the article is of sufficient interest</a:t>
            </a:r>
          </a:p>
          <a:p>
            <a:pPr lvl="1"/>
            <a:r>
              <a:rPr lang="en-GB" dirty="0" smtClean="0"/>
              <a:t>Whether the article is relevant to their work</a:t>
            </a:r>
          </a:p>
          <a:p>
            <a:pPr lvl="1"/>
            <a:r>
              <a:rPr lang="en-GB" dirty="0" smtClean="0"/>
              <a:t>Whether the article is of general importance</a:t>
            </a:r>
          </a:p>
          <a:p>
            <a:pPr lvl="1"/>
            <a:r>
              <a:rPr lang="en-GB" dirty="0" smtClean="0"/>
              <a:t>Whether the article is if high quality and or accurate</a:t>
            </a:r>
          </a:p>
          <a:p>
            <a:pPr lvl="1"/>
            <a:r>
              <a:rPr lang="en-GB" dirty="0" smtClean="0"/>
              <a:t>Whether the article is clearly written and accessible at least after reasonable amount of effort</a:t>
            </a:r>
          </a:p>
          <a:p>
            <a:pPr lvl="1"/>
            <a:r>
              <a:rPr lang="en-GB" dirty="0" smtClean="0"/>
              <a:t>Whether the article is "meaty“</a:t>
            </a:r>
          </a:p>
          <a:p>
            <a:pPr lvl="1"/>
            <a:r>
              <a:rPr lang="en-GB" dirty="0" smtClean="0"/>
              <a:t>Whether the article is short.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Beyond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hard</a:t>
            </a:r>
            <a:r>
              <a:rPr lang="es-MX" dirty="0" smtClean="0"/>
              <a:t> </a:t>
            </a:r>
            <a:r>
              <a:rPr lang="es-MX" dirty="0" err="1" smtClean="0"/>
              <a:t>text</a:t>
            </a:r>
            <a:r>
              <a:rPr lang="es-MX" dirty="0" smtClean="0"/>
              <a:t>.</a:t>
            </a:r>
          </a:p>
          <a:p>
            <a:pPr lvl="1"/>
            <a:r>
              <a:rPr lang="es-MX" dirty="0" err="1" smtClean="0"/>
              <a:t>Talk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colleagues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r>
              <a:rPr lang="es-MX" dirty="0" smtClean="0"/>
              <a:t>/</a:t>
            </a:r>
            <a:r>
              <a:rPr lang="es-MX" dirty="0" err="1" smtClean="0"/>
              <a:t>document</a:t>
            </a:r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Can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give</a:t>
            </a:r>
            <a:r>
              <a:rPr lang="es-MX" dirty="0" smtClean="0"/>
              <a:t> a </a:t>
            </a:r>
            <a:r>
              <a:rPr lang="es-MX" dirty="0" err="1" smtClean="0"/>
              <a:t>seminar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r>
              <a:rPr lang="es-MX" dirty="0" smtClean="0"/>
              <a:t>?</a:t>
            </a:r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papers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cited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err="1" smtClean="0"/>
              <a:t>Clarify</a:t>
            </a:r>
            <a:r>
              <a:rPr lang="es-MX" dirty="0" smtClean="0"/>
              <a:t> “</a:t>
            </a:r>
            <a:r>
              <a:rPr lang="es-MX" dirty="0" err="1" smtClean="0"/>
              <a:t>basic</a:t>
            </a:r>
            <a:r>
              <a:rPr lang="es-MX" dirty="0" smtClean="0"/>
              <a:t>” </a:t>
            </a:r>
            <a:r>
              <a:rPr lang="es-MX" dirty="0" err="1" smtClean="0"/>
              <a:t>concepts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are no so </a:t>
            </a:r>
            <a:r>
              <a:rPr lang="es-MX" dirty="0" err="1" smtClean="0"/>
              <a:t>basic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in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literature</a:t>
            </a:r>
            <a:r>
              <a:rPr lang="es-MX" dirty="0" smtClean="0"/>
              <a:t> (</a:t>
            </a:r>
            <a:r>
              <a:rPr lang="es-MX" dirty="0" err="1" smtClean="0"/>
              <a:t>e.g.</a:t>
            </a:r>
            <a:r>
              <a:rPr lang="es-MX" dirty="0" smtClean="0"/>
              <a:t> </a:t>
            </a:r>
            <a:r>
              <a:rPr lang="es-MX" dirty="0" err="1" smtClean="0"/>
              <a:t>dictionaries</a:t>
            </a:r>
            <a:r>
              <a:rPr lang="es-MX" dirty="0" smtClean="0"/>
              <a:t>, </a:t>
            </a:r>
            <a:r>
              <a:rPr lang="es-MX" dirty="0" err="1" smtClean="0"/>
              <a:t>wikipedia</a:t>
            </a:r>
            <a:r>
              <a:rPr lang="es-MX" dirty="0" smtClean="0"/>
              <a:t>, </a:t>
            </a:r>
            <a:r>
              <a:rPr lang="es-MX" dirty="0" err="1" smtClean="0"/>
              <a:t>introductory</a:t>
            </a:r>
            <a:r>
              <a:rPr lang="es-MX" dirty="0" smtClean="0"/>
              <a:t> </a:t>
            </a:r>
            <a:r>
              <a:rPr lang="es-MX" dirty="0" err="1" smtClean="0"/>
              <a:t>books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)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Reading: </a:t>
            </a:r>
            <a:r>
              <a:rPr lang="es-MX" dirty="0" err="1" smtClean="0"/>
              <a:t>Tips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Reading a </a:t>
            </a:r>
            <a:r>
              <a:rPr lang="es-MX" dirty="0" err="1" smtClean="0"/>
              <a:t>scientific</a:t>
            </a:r>
            <a:r>
              <a:rPr lang="es-MX" dirty="0" smtClean="0"/>
              <a:t> </a:t>
            </a:r>
            <a:r>
              <a:rPr lang="es-MX" u="sng" dirty="0" err="1" smtClean="0"/>
              <a:t>paper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Start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reading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abstract</a:t>
            </a:r>
            <a:endParaRPr lang="es-MX" dirty="0" smtClean="0"/>
          </a:p>
          <a:p>
            <a:pPr lvl="2"/>
            <a:r>
              <a:rPr lang="es-MX" dirty="0" err="1" smtClean="0"/>
              <a:t>Keep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eye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authors</a:t>
            </a:r>
            <a:r>
              <a:rPr lang="es-MX" dirty="0" smtClean="0"/>
              <a:t>;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r>
              <a:rPr lang="es-MX" dirty="0" smtClean="0"/>
              <a:t> </a:t>
            </a:r>
            <a:r>
              <a:rPr lang="es-MX" dirty="0" err="1" smtClean="0"/>
              <a:t>belong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authors</a:t>
            </a:r>
            <a:r>
              <a:rPr lang="es-MX" dirty="0" smtClean="0"/>
              <a:t> </a:t>
            </a:r>
            <a:r>
              <a:rPr lang="es-MX" dirty="0" err="1" smtClean="0"/>
              <a:t>important</a:t>
            </a:r>
            <a:r>
              <a:rPr lang="es-MX" dirty="0" smtClean="0"/>
              <a:t> in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area</a:t>
            </a:r>
            <a:r>
              <a:rPr lang="es-MX" dirty="0" smtClean="0"/>
              <a:t>,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should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paper</a:t>
            </a:r>
            <a:endParaRPr lang="es-MX" dirty="0" smtClean="0"/>
          </a:p>
          <a:p>
            <a:pPr lvl="1"/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promising</a:t>
            </a:r>
            <a:r>
              <a:rPr lang="es-MX" dirty="0" smtClean="0"/>
              <a:t>,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skim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rest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article</a:t>
            </a:r>
            <a:endParaRPr lang="es-MX" dirty="0" smtClean="0"/>
          </a:p>
          <a:p>
            <a:pPr lvl="1"/>
            <a:r>
              <a:rPr lang="es-MX" dirty="0" err="1" smtClean="0"/>
              <a:t>If</a:t>
            </a:r>
            <a:r>
              <a:rPr lang="es-MX" dirty="0" smtClean="0"/>
              <a:t> of </a:t>
            </a:r>
            <a:r>
              <a:rPr lang="es-MX" dirty="0" err="1" smtClean="0"/>
              <a:t>interest</a:t>
            </a:r>
            <a:r>
              <a:rPr lang="es-MX" dirty="0" smtClean="0"/>
              <a:t>,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full </a:t>
            </a:r>
            <a:r>
              <a:rPr lang="es-MX" dirty="0" err="1" smtClean="0"/>
              <a:t>article</a:t>
            </a:r>
            <a:endParaRPr lang="es-MX" dirty="0" smtClean="0"/>
          </a:p>
          <a:p>
            <a:pPr lvl="2"/>
            <a:r>
              <a:rPr lang="es-MX" dirty="0" err="1" smtClean="0"/>
              <a:t>Several</a:t>
            </a:r>
            <a:r>
              <a:rPr lang="es-MX" dirty="0" smtClean="0"/>
              <a:t> times!</a:t>
            </a:r>
          </a:p>
          <a:p>
            <a:pPr lvl="2"/>
            <a:endParaRPr lang="es-MX" dirty="0" smtClean="0"/>
          </a:p>
          <a:p>
            <a:pPr lvl="1"/>
            <a:r>
              <a:rPr lang="es-MX" dirty="0" err="1" smtClean="0"/>
              <a:t>Quickly</a:t>
            </a:r>
            <a:r>
              <a:rPr lang="es-MX" dirty="0" smtClean="0"/>
              <a:t> </a:t>
            </a:r>
            <a:r>
              <a:rPr lang="es-MX" dirty="0" err="1" smtClean="0"/>
              <a:t>add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article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reference</a:t>
            </a:r>
            <a:r>
              <a:rPr lang="es-MX" dirty="0" smtClean="0"/>
              <a:t> </a:t>
            </a:r>
            <a:r>
              <a:rPr lang="es-MX" dirty="0" err="1" smtClean="0"/>
              <a:t>library</a:t>
            </a:r>
            <a:r>
              <a:rPr lang="es-MX" dirty="0" smtClean="0"/>
              <a:t>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D536-AB16-4BB4-A039-10EAFA0B9BD4}" type="datetime1">
              <a:rPr lang="es-ES" smtClean="0"/>
              <a:pPr/>
              <a:t>18/08/2014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INAOE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98DE-B0C0-4510-8517-23F285C36BE2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2235</Words>
  <Application>Microsoft Office PowerPoint</Application>
  <PresentationFormat>Presentación en pantalla (4:3)</PresentationFormat>
  <Paragraphs>424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Office Theme</vt:lpstr>
      <vt:lpstr>Week 2. Search, Reading and Critical Analysis of Scientific Literature</vt:lpstr>
      <vt:lpstr>READING</vt:lpstr>
      <vt:lpstr>Reading scientific literature</vt:lpstr>
      <vt:lpstr>Reading scientific literature</vt:lpstr>
      <vt:lpstr>Reasons for reading scientific literature</vt:lpstr>
      <vt:lpstr>Reasons for reading scientific literature</vt:lpstr>
      <vt:lpstr>How to decide whether to read a paper?</vt:lpstr>
      <vt:lpstr>Reading</vt:lpstr>
      <vt:lpstr>Reading: Tips</vt:lpstr>
      <vt:lpstr>Reading: Tips</vt:lpstr>
      <vt:lpstr>SEARCH</vt:lpstr>
      <vt:lpstr>Proliferation of scientific literature</vt:lpstr>
      <vt:lpstr>Proliferation of scientific literature</vt:lpstr>
      <vt:lpstr>Search: Sources</vt:lpstr>
      <vt:lpstr>Search: Physical</vt:lpstr>
      <vt:lpstr>Search: Digital</vt:lpstr>
      <vt:lpstr>Search: Systematic search</vt:lpstr>
      <vt:lpstr>Search: Systematic search</vt:lpstr>
      <vt:lpstr>Search: Systematic search</vt:lpstr>
      <vt:lpstr>Co-citation</vt:lpstr>
      <vt:lpstr>Detecting emerging trends in literature </vt:lpstr>
      <vt:lpstr>CRITICAL ANALYSIS</vt:lpstr>
      <vt:lpstr>Analysis</vt:lpstr>
      <vt:lpstr>Analysis</vt:lpstr>
      <vt:lpstr>Analysis</vt:lpstr>
      <vt:lpstr>Reading: Critical questions</vt:lpstr>
      <vt:lpstr>Reading: Critical questions</vt:lpstr>
      <vt:lpstr>Scientific search engines (And DIGITAL LIBRARIES)</vt:lpstr>
      <vt:lpstr>Some features a good scientific search engine should have</vt:lpstr>
      <vt:lpstr>Scientific search engines</vt:lpstr>
      <vt:lpstr>Web of Knowledge / Web of Science</vt:lpstr>
      <vt:lpstr>Google Scholar</vt:lpstr>
      <vt:lpstr>PubMed</vt:lpstr>
      <vt:lpstr>IEEExplore</vt:lpstr>
      <vt:lpstr>ACM Digital Library</vt:lpstr>
      <vt:lpstr>Scopus</vt:lpstr>
      <vt:lpstr>Science Direct</vt:lpstr>
      <vt:lpstr>Springer Link</vt:lpstr>
      <vt:lpstr>Wiley Blackwell</vt:lpstr>
      <vt:lpstr>CiteSeerX</vt:lpstr>
      <vt:lpstr>arXiv</vt:lpstr>
      <vt:lpstr>GRACIAS, ¿PREGUNTAS?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foe</cp:lastModifiedBy>
  <cp:revision>473</cp:revision>
  <dcterms:created xsi:type="dcterms:W3CDTF">2011-01-12T15:47:08Z</dcterms:created>
  <dcterms:modified xsi:type="dcterms:W3CDTF">2014-08-19T01:44:51Z</dcterms:modified>
</cp:coreProperties>
</file>